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6858000" type="screen4x3"/>
  <p:notesSz cx="6858000" cy="9144000"/>
  <p:custDataLst>
    <p:tags r:id="rId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3C06"/>
    <a:srgbClr val="700000"/>
    <a:srgbClr val="F79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7" autoAdjust="0"/>
    <p:restoredTop sz="94660"/>
  </p:normalViewPr>
  <p:slideViewPr>
    <p:cSldViewPr>
      <p:cViewPr varScale="1">
        <p:scale>
          <a:sx n="92" d="100"/>
          <a:sy n="92" d="100"/>
        </p:scale>
        <p:origin x="-8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81EC4-E168-4041-9AB7-88265014C86C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2C20B-A72D-4486-B316-3ECC8AD7C6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264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7555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84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2C20B-A72D-4486-B316-3ECC8AD7C6F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18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162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4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58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glow rad="152400">
                    <a:schemeClr val="bg1"/>
                  </a:glow>
                </a:effectLst>
              </a:defRPr>
            </a:lvl1pPr>
            <a:lvl2pPr>
              <a:defRPr>
                <a:effectLst>
                  <a:glow rad="152400">
                    <a:schemeClr val="bg1"/>
                  </a:glow>
                </a:effectLst>
              </a:defRPr>
            </a:lvl2pPr>
            <a:lvl3pPr>
              <a:defRPr>
                <a:effectLst>
                  <a:glow rad="152400">
                    <a:schemeClr val="bg1"/>
                  </a:glow>
                </a:effectLst>
              </a:defRPr>
            </a:lvl3pPr>
            <a:lvl4pPr>
              <a:defRPr>
                <a:effectLst>
                  <a:glow rad="152400">
                    <a:schemeClr val="bg1"/>
                  </a:glow>
                </a:effectLst>
              </a:defRPr>
            </a:lvl4pPr>
            <a:lvl5pPr>
              <a:defRPr>
                <a:effectLst>
                  <a:glow rad="152400">
                    <a:schemeClr val="bg1"/>
                  </a:glow>
                </a:effectLst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86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37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2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96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89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50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83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19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AFBF8-C7C6-4F29-9935-45E914177EE7}" type="datetimeFigureOut">
              <a:rPr lang="fr-FR" smtClean="0"/>
              <a:t>20/03/2015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540A1-2E4C-46D8-B6A8-1862D802FC5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0" y="6484694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Ph. </a:t>
            </a:r>
            <a:r>
              <a:rPr lang="fr-FR" b="1" dirty="0" err="1" smtClean="0">
                <a:solidFill>
                  <a:schemeClr val="bg1"/>
                </a:solidFill>
              </a:rPr>
              <a:t>Dutour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68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tags" Target="../tags/tag16.xml"/><Relationship Id="rId18" Type="http://schemas.openxmlformats.org/officeDocument/2006/relationships/image" Target="../media/image3.png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image" Target="../media/image2.gif"/><Relationship Id="rId2" Type="http://schemas.openxmlformats.org/officeDocument/2006/relationships/tags" Target="../tags/tag5.xml"/><Relationship Id="rId16" Type="http://schemas.openxmlformats.org/officeDocument/2006/relationships/notesSlide" Target="../notesSlides/notesSlide2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5" Type="http://schemas.openxmlformats.org/officeDocument/2006/relationships/tags" Target="../tags/tag8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tags" Target="../tags/tag30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tags" Target="../tags/tag29.xml"/><Relationship Id="rId17" Type="http://schemas.openxmlformats.org/officeDocument/2006/relationships/tags" Target="../tags/tag34.xml"/><Relationship Id="rId2" Type="http://schemas.openxmlformats.org/officeDocument/2006/relationships/tags" Target="../tags/tag19.xml"/><Relationship Id="rId16" Type="http://schemas.openxmlformats.org/officeDocument/2006/relationships/tags" Target="../tags/tag33.xml"/><Relationship Id="rId20" Type="http://schemas.openxmlformats.org/officeDocument/2006/relationships/image" Target="../media/image2.gif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tags" Target="../tags/tag32.xml"/><Relationship Id="rId10" Type="http://schemas.openxmlformats.org/officeDocument/2006/relationships/tags" Target="../tags/tag27.xml"/><Relationship Id="rId19" Type="http://schemas.openxmlformats.org/officeDocument/2006/relationships/notesSlide" Target="../notesSlides/notesSlide3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tags" Target="../tags/tag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27584" y="1484784"/>
            <a:ext cx="7772400" cy="1470025"/>
          </a:xfrm>
        </p:spPr>
        <p:txBody>
          <a:bodyPr/>
          <a:lstStyle/>
          <a:p>
            <a:r>
              <a:rPr lang="fr-FR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Continu, alternatif, </a:t>
            </a:r>
            <a:br>
              <a:rPr lang="fr-FR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les autres…</a:t>
            </a:r>
            <a:endParaRPr lang="fr-FR" b="1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  <a:effectLst>
                  <a:glow rad="152400">
                    <a:schemeClr val="bg1"/>
                  </a:glow>
                </a:effectLst>
              </a:rPr>
              <a:t>Les différents types de signaux, courants, tensions…</a:t>
            </a:r>
            <a:endParaRPr lang="fr-FR" dirty="0">
              <a:solidFill>
                <a:schemeClr val="tx1"/>
              </a:solidFill>
              <a:effectLst>
                <a:glow rad="1524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442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7384"/>
            <a:ext cx="9144000" cy="1143000"/>
          </a:xfrm>
        </p:spPr>
        <p:txBody>
          <a:bodyPr>
            <a:normAutofit/>
          </a:bodyPr>
          <a:lstStyle/>
          <a:p>
            <a:r>
              <a:rPr lang="fr-FR" sz="3000" b="1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Représentation des signaux électriques </a:t>
            </a:r>
            <a:endParaRPr lang="fr-FR" sz="3000" b="1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7504" y="1268760"/>
            <a:ext cx="9036496" cy="412812"/>
          </a:xfrm>
        </p:spPr>
        <p:txBody>
          <a:bodyPr>
            <a:noAutofit/>
          </a:bodyPr>
          <a:lstStyle/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L’axe vertical représente les grandeurs du signal électrique (u, i,.)</a:t>
            </a:r>
            <a:endParaRPr lang="fr-FR" sz="2000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" name="Groupe 8"/>
          <p:cNvGrpSpPr/>
          <p:nvPr>
            <p:custDataLst>
              <p:tags r:id="rId3"/>
            </p:custDataLst>
          </p:nvPr>
        </p:nvGrpSpPr>
        <p:grpSpPr>
          <a:xfrm>
            <a:off x="2100240" y="3866785"/>
            <a:ext cx="5854882" cy="1866471"/>
            <a:chOff x="1854200" y="1556792"/>
            <a:chExt cx="3631962" cy="1954758"/>
          </a:xfrm>
        </p:grpSpPr>
        <p:grpSp>
          <p:nvGrpSpPr>
            <p:cNvPr id="10" name="Groupe 9"/>
            <p:cNvGrpSpPr/>
            <p:nvPr/>
          </p:nvGrpSpPr>
          <p:grpSpPr>
            <a:xfrm>
              <a:off x="1854200" y="2381250"/>
              <a:ext cx="1828800" cy="1130300"/>
              <a:chOff x="1854200" y="2381250"/>
              <a:chExt cx="1828800" cy="1130300"/>
            </a:xfrm>
          </p:grpSpPr>
          <p:sp>
            <p:nvSpPr>
              <p:cNvPr id="14" name="Forme libre 13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Forme libre 14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1" name="Groupe 10"/>
            <p:cNvGrpSpPr/>
            <p:nvPr/>
          </p:nvGrpSpPr>
          <p:grpSpPr>
            <a:xfrm flipH="1" flipV="1">
              <a:off x="3657362" y="1556792"/>
              <a:ext cx="1828800" cy="1130300"/>
              <a:chOff x="1854200" y="2381250"/>
              <a:chExt cx="1828800" cy="1130300"/>
            </a:xfrm>
          </p:grpSpPr>
          <p:sp>
            <p:nvSpPr>
              <p:cNvPr id="12" name="Forme libre 11"/>
              <p:cNvSpPr/>
              <p:nvPr/>
            </p:nvSpPr>
            <p:spPr>
              <a:xfrm>
                <a:off x="18542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Forme libre 12"/>
              <p:cNvSpPr/>
              <p:nvPr/>
            </p:nvSpPr>
            <p:spPr>
              <a:xfrm flipH="1">
                <a:off x="2768600" y="2381250"/>
                <a:ext cx="914400" cy="1130300"/>
              </a:xfrm>
              <a:custGeom>
                <a:avLst/>
                <a:gdLst>
                  <a:gd name="connsiteX0" fmla="*/ 0 w 914400"/>
                  <a:gd name="connsiteY0" fmla="*/ 152400 h 1130300"/>
                  <a:gd name="connsiteX1" fmla="*/ 0 w 914400"/>
                  <a:gd name="connsiteY1" fmla="*/ 152400 h 1130300"/>
                  <a:gd name="connsiteX2" fmla="*/ 82550 w 914400"/>
                  <a:gd name="connsiteY2" fmla="*/ 146050 h 1130300"/>
                  <a:gd name="connsiteX3" fmla="*/ 133350 w 914400"/>
                  <a:gd name="connsiteY3" fmla="*/ 120650 h 1130300"/>
                  <a:gd name="connsiteX4" fmla="*/ 158750 w 914400"/>
                  <a:gd name="connsiteY4" fmla="*/ 107950 h 1130300"/>
                  <a:gd name="connsiteX5" fmla="*/ 209550 w 914400"/>
                  <a:gd name="connsiteY5" fmla="*/ 88900 h 1130300"/>
                  <a:gd name="connsiteX6" fmla="*/ 234950 w 914400"/>
                  <a:gd name="connsiteY6" fmla="*/ 82550 h 1130300"/>
                  <a:gd name="connsiteX7" fmla="*/ 266700 w 914400"/>
                  <a:gd name="connsiteY7" fmla="*/ 69850 h 1130300"/>
                  <a:gd name="connsiteX8" fmla="*/ 330200 w 914400"/>
                  <a:gd name="connsiteY8" fmla="*/ 57150 h 1130300"/>
                  <a:gd name="connsiteX9" fmla="*/ 361950 w 914400"/>
                  <a:gd name="connsiteY9" fmla="*/ 50800 h 1130300"/>
                  <a:gd name="connsiteX10" fmla="*/ 508000 w 914400"/>
                  <a:gd name="connsiteY10" fmla="*/ 44450 h 1130300"/>
                  <a:gd name="connsiteX11" fmla="*/ 546100 w 914400"/>
                  <a:gd name="connsiteY11" fmla="*/ 31750 h 1130300"/>
                  <a:gd name="connsiteX12" fmla="*/ 565150 w 914400"/>
                  <a:gd name="connsiteY12" fmla="*/ 25400 h 1130300"/>
                  <a:gd name="connsiteX13" fmla="*/ 584200 w 914400"/>
                  <a:gd name="connsiteY13" fmla="*/ 19050 h 1130300"/>
                  <a:gd name="connsiteX14" fmla="*/ 609600 w 914400"/>
                  <a:gd name="connsiteY14" fmla="*/ 0 h 1130300"/>
                  <a:gd name="connsiteX15" fmla="*/ 914400 w 914400"/>
                  <a:gd name="connsiteY15" fmla="*/ 1130300 h 1130300"/>
                  <a:gd name="connsiteX16" fmla="*/ 914400 w 914400"/>
                  <a:gd name="connsiteY16" fmla="*/ 1130300 h 113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14400" h="1130300">
                    <a:moveTo>
                      <a:pt x="0" y="152400"/>
                    </a:moveTo>
                    <a:lnTo>
                      <a:pt x="0" y="152400"/>
                    </a:lnTo>
                    <a:cubicBezTo>
                      <a:pt x="27517" y="150283"/>
                      <a:pt x="55703" y="152442"/>
                      <a:pt x="82550" y="146050"/>
                    </a:cubicBezTo>
                    <a:cubicBezTo>
                      <a:pt x="100967" y="141665"/>
                      <a:pt x="116417" y="129117"/>
                      <a:pt x="133350" y="120650"/>
                    </a:cubicBezTo>
                    <a:cubicBezTo>
                      <a:pt x="141817" y="116417"/>
                      <a:pt x="149567" y="110246"/>
                      <a:pt x="158750" y="107950"/>
                    </a:cubicBezTo>
                    <a:cubicBezTo>
                      <a:pt x="223948" y="91651"/>
                      <a:pt x="143138" y="113804"/>
                      <a:pt x="209550" y="88900"/>
                    </a:cubicBezTo>
                    <a:cubicBezTo>
                      <a:pt x="217722" y="85836"/>
                      <a:pt x="226671" y="85310"/>
                      <a:pt x="234950" y="82550"/>
                    </a:cubicBezTo>
                    <a:cubicBezTo>
                      <a:pt x="245764" y="78945"/>
                      <a:pt x="255686" y="72787"/>
                      <a:pt x="266700" y="69850"/>
                    </a:cubicBezTo>
                    <a:cubicBezTo>
                      <a:pt x="287557" y="64288"/>
                      <a:pt x="309033" y="61383"/>
                      <a:pt x="330200" y="57150"/>
                    </a:cubicBezTo>
                    <a:cubicBezTo>
                      <a:pt x="340783" y="55033"/>
                      <a:pt x="351167" y="51269"/>
                      <a:pt x="361950" y="50800"/>
                    </a:cubicBezTo>
                    <a:lnTo>
                      <a:pt x="508000" y="44450"/>
                    </a:lnTo>
                    <a:lnTo>
                      <a:pt x="546100" y="31750"/>
                    </a:lnTo>
                    <a:lnTo>
                      <a:pt x="565150" y="25400"/>
                    </a:lnTo>
                    <a:cubicBezTo>
                      <a:pt x="571500" y="23283"/>
                      <a:pt x="578631" y="22763"/>
                      <a:pt x="584200" y="19050"/>
                    </a:cubicBezTo>
                    <a:cubicBezTo>
                      <a:pt x="605741" y="4690"/>
                      <a:pt x="597854" y="11746"/>
                      <a:pt x="609600" y="0"/>
                    </a:cubicBezTo>
                    <a:lnTo>
                      <a:pt x="914400" y="1130300"/>
                    </a:lnTo>
                    <a:lnTo>
                      <a:pt x="914400" y="1130300"/>
                    </a:lnTo>
                  </a:path>
                </a:pathLst>
              </a:custGeom>
              <a:noFill/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40" name="ZoneTexte 39"/>
          <p:cNvSpPr txBox="1"/>
          <p:nvPr>
            <p:custDataLst>
              <p:tags r:id="rId4"/>
            </p:custDataLst>
          </p:nvPr>
        </p:nvSpPr>
        <p:spPr>
          <a:xfrm>
            <a:off x="1534794" y="57332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41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107504" y="2141240"/>
            <a:ext cx="9036496" cy="495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courbe suit l’évolution du signal en fonction du temps.</a:t>
            </a:r>
            <a:endParaRPr lang="fr-FR" sz="2000" dirty="0">
              <a:effectLst>
                <a:glow rad="152400">
                  <a:schemeClr val="bg1"/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07504" y="1681572"/>
            <a:ext cx="9036496" cy="459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17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L’axe horizontal le temps qui s’écoule…</a:t>
            </a:r>
          </a:p>
        </p:txBody>
      </p:sp>
      <p:cxnSp>
        <p:nvCxnSpPr>
          <p:cNvPr id="24" name="Connecteur droit avec flèche 23"/>
          <p:cNvCxnSpPr/>
          <p:nvPr>
            <p:custDataLst>
              <p:tags r:id="rId7"/>
            </p:custDataLst>
          </p:nvPr>
        </p:nvCxnSpPr>
        <p:spPr>
          <a:xfrm flipV="1">
            <a:off x="2046801" y="3123296"/>
            <a:ext cx="0" cy="306141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>
            <p:custDataLst>
              <p:tags r:id="rId8"/>
            </p:custDataLst>
          </p:nvPr>
        </p:nvCxnSpPr>
        <p:spPr>
          <a:xfrm>
            <a:off x="1933688" y="4711742"/>
            <a:ext cx="667076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35"/>
          <p:cNvSpPr txBox="1"/>
          <p:nvPr>
            <p:custDataLst>
              <p:tags r:id="rId9"/>
            </p:custDataLst>
          </p:nvPr>
        </p:nvSpPr>
        <p:spPr>
          <a:xfrm>
            <a:off x="8285458" y="4943775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t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1" t="12295" r="7906" b="22465"/>
          <a:stretch/>
        </p:blipFill>
        <p:spPr>
          <a:xfrm>
            <a:off x="2051720" y="3613666"/>
            <a:ext cx="6048672" cy="2119590"/>
          </a:xfrm>
          <a:prstGeom prst="rect">
            <a:avLst/>
          </a:prstGeom>
        </p:spPr>
      </p:pic>
      <p:grpSp>
        <p:nvGrpSpPr>
          <p:cNvPr id="19" name="Groupe 18"/>
          <p:cNvGrpSpPr/>
          <p:nvPr>
            <p:custDataLst>
              <p:tags r:id="rId11"/>
            </p:custDataLst>
          </p:nvPr>
        </p:nvGrpSpPr>
        <p:grpSpPr>
          <a:xfrm>
            <a:off x="2100240" y="3717032"/>
            <a:ext cx="6000152" cy="597320"/>
            <a:chOff x="1053303" y="1206666"/>
            <a:chExt cx="3871334" cy="365288"/>
          </a:xfrm>
        </p:grpSpPr>
        <p:sp>
          <p:nvSpPr>
            <p:cNvPr id="20" name="Forme libre 19"/>
            <p:cNvSpPr/>
            <p:nvPr/>
          </p:nvSpPr>
          <p:spPr>
            <a:xfrm>
              <a:off x="1053303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2021814" y="1206667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2981156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3949667" y="1206666"/>
              <a:ext cx="974970" cy="365287"/>
            </a:xfrm>
            <a:custGeom>
              <a:avLst/>
              <a:gdLst>
                <a:gd name="connsiteX0" fmla="*/ 0 w 939800"/>
                <a:gd name="connsiteY0" fmla="*/ 285750 h 400050"/>
                <a:gd name="connsiteX1" fmla="*/ 317500 w 939800"/>
                <a:gd name="connsiteY1" fmla="*/ 0 h 400050"/>
                <a:gd name="connsiteX2" fmla="*/ 609600 w 939800"/>
                <a:gd name="connsiteY2" fmla="*/ 279400 h 400050"/>
                <a:gd name="connsiteX3" fmla="*/ 939800 w 939800"/>
                <a:gd name="connsiteY3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609600 w 939800"/>
                <a:gd name="connsiteY3" fmla="*/ 27940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39750 w 939800"/>
                <a:gd name="connsiteY3" fmla="*/ 3238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5750 h 400050"/>
                <a:gd name="connsiteX1" fmla="*/ 107950 w 939800"/>
                <a:gd name="connsiteY1" fmla="*/ 69850 h 400050"/>
                <a:gd name="connsiteX2" fmla="*/ 317500 w 939800"/>
                <a:gd name="connsiteY2" fmla="*/ 0 h 400050"/>
                <a:gd name="connsiteX3" fmla="*/ 565150 w 939800"/>
                <a:gd name="connsiteY3" fmla="*/ 260350 h 400050"/>
                <a:gd name="connsiteX4" fmla="*/ 939800 w 939800"/>
                <a:gd name="connsiteY4" fmla="*/ 400050 h 400050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9294 h 403594"/>
                <a:gd name="connsiteX1" fmla="*/ 107950 w 939800"/>
                <a:gd name="connsiteY1" fmla="*/ 73394 h 403594"/>
                <a:gd name="connsiteX2" fmla="*/ 317500 w 939800"/>
                <a:gd name="connsiteY2" fmla="*/ 3544 h 403594"/>
                <a:gd name="connsiteX3" fmla="*/ 565150 w 939800"/>
                <a:gd name="connsiteY3" fmla="*/ 263894 h 403594"/>
                <a:gd name="connsiteX4" fmla="*/ 939800 w 939800"/>
                <a:gd name="connsiteY4" fmla="*/ 403594 h 40359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39800"/>
                <a:gd name="connsiteY0" fmla="*/ 280754 h 395054"/>
                <a:gd name="connsiteX1" fmla="*/ 107950 w 939800"/>
                <a:gd name="connsiteY1" fmla="*/ 64854 h 395054"/>
                <a:gd name="connsiteX2" fmla="*/ 305776 w 939800"/>
                <a:gd name="connsiteY2" fmla="*/ 6727 h 395054"/>
                <a:gd name="connsiteX3" fmla="*/ 565150 w 939800"/>
                <a:gd name="connsiteY3" fmla="*/ 255354 h 395054"/>
                <a:gd name="connsiteX4" fmla="*/ 939800 w 939800"/>
                <a:gd name="connsiteY4" fmla="*/ 395054 h 395054"/>
                <a:gd name="connsiteX0" fmla="*/ 0 w 955431"/>
                <a:gd name="connsiteY0" fmla="*/ 409386 h 409386"/>
                <a:gd name="connsiteX1" fmla="*/ 123581 w 955431"/>
                <a:gd name="connsiteY1" fmla="*/ 64854 h 409386"/>
                <a:gd name="connsiteX2" fmla="*/ 321407 w 955431"/>
                <a:gd name="connsiteY2" fmla="*/ 6727 h 409386"/>
                <a:gd name="connsiteX3" fmla="*/ 580781 w 955431"/>
                <a:gd name="connsiteY3" fmla="*/ 255354 h 409386"/>
                <a:gd name="connsiteX4" fmla="*/ 955431 w 955431"/>
                <a:gd name="connsiteY4" fmla="*/ 395054 h 409386"/>
                <a:gd name="connsiteX0" fmla="*/ 0 w 955431"/>
                <a:gd name="connsiteY0" fmla="*/ 387948 h 395054"/>
                <a:gd name="connsiteX1" fmla="*/ 123581 w 955431"/>
                <a:gd name="connsiteY1" fmla="*/ 64854 h 395054"/>
                <a:gd name="connsiteX2" fmla="*/ 321407 w 955431"/>
                <a:gd name="connsiteY2" fmla="*/ 6727 h 395054"/>
                <a:gd name="connsiteX3" fmla="*/ 580781 w 955431"/>
                <a:gd name="connsiteY3" fmla="*/ 255354 h 395054"/>
                <a:gd name="connsiteX4" fmla="*/ 955431 w 955431"/>
                <a:gd name="connsiteY4" fmla="*/ 395054 h 395054"/>
                <a:gd name="connsiteX0" fmla="*/ 0 w 974970"/>
                <a:gd name="connsiteY0" fmla="*/ 400811 h 400811"/>
                <a:gd name="connsiteX1" fmla="*/ 143120 w 974970"/>
                <a:gd name="connsiteY1" fmla="*/ 64854 h 400811"/>
                <a:gd name="connsiteX2" fmla="*/ 340946 w 974970"/>
                <a:gd name="connsiteY2" fmla="*/ 6727 h 400811"/>
                <a:gd name="connsiteX3" fmla="*/ 600320 w 974970"/>
                <a:gd name="connsiteY3" fmla="*/ 255354 h 400811"/>
                <a:gd name="connsiteX4" fmla="*/ 974970 w 974970"/>
                <a:gd name="connsiteY4" fmla="*/ 395054 h 4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4970" h="400811">
                  <a:moveTo>
                    <a:pt x="0" y="400811"/>
                  </a:moveTo>
                  <a:cubicBezTo>
                    <a:pt x="23121" y="328682"/>
                    <a:pt x="96553" y="113537"/>
                    <a:pt x="143120" y="64854"/>
                  </a:cubicBezTo>
                  <a:cubicBezTo>
                    <a:pt x="244720" y="-21929"/>
                    <a:pt x="295031" y="1679"/>
                    <a:pt x="340946" y="6727"/>
                  </a:cubicBezTo>
                  <a:cubicBezTo>
                    <a:pt x="411773" y="38802"/>
                    <a:pt x="502140" y="176387"/>
                    <a:pt x="600320" y="255354"/>
                  </a:cubicBezTo>
                  <a:cubicBezTo>
                    <a:pt x="725203" y="317552"/>
                    <a:pt x="842272" y="360210"/>
                    <a:pt x="974970" y="395054"/>
                  </a:cubicBezTo>
                </a:path>
              </a:pathLst>
            </a:custGeom>
            <a:noFill/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6" name="ZoneTexte 35"/>
          <p:cNvSpPr txBox="1"/>
          <p:nvPr>
            <p:custDataLst>
              <p:tags r:id="rId12"/>
            </p:custDataLst>
          </p:nvPr>
        </p:nvSpPr>
        <p:spPr>
          <a:xfrm>
            <a:off x="1547663" y="3284984"/>
            <a:ext cx="555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5" name="Forme libre 4"/>
          <p:cNvSpPr/>
          <p:nvPr>
            <p:custDataLst>
              <p:tags r:id="rId13"/>
            </p:custDataLst>
          </p:nvPr>
        </p:nvSpPr>
        <p:spPr>
          <a:xfrm>
            <a:off x="2050465" y="4876015"/>
            <a:ext cx="5905911" cy="802319"/>
          </a:xfrm>
          <a:custGeom>
            <a:avLst/>
            <a:gdLst>
              <a:gd name="connsiteX0" fmla="*/ 0 w 4828478"/>
              <a:gd name="connsiteY0" fmla="*/ 312235 h 490654"/>
              <a:gd name="connsiteX1" fmla="*/ 0 w 4828478"/>
              <a:gd name="connsiteY1" fmla="*/ 312235 h 490654"/>
              <a:gd name="connsiteX2" fmla="*/ 122664 w 4828478"/>
              <a:gd name="connsiteY2" fmla="*/ 267630 h 490654"/>
              <a:gd name="connsiteX3" fmla="*/ 234176 w 4828478"/>
              <a:gd name="connsiteY3" fmla="*/ 256478 h 490654"/>
              <a:gd name="connsiteX4" fmla="*/ 390293 w 4828478"/>
              <a:gd name="connsiteY4" fmla="*/ 223025 h 490654"/>
              <a:gd name="connsiteX5" fmla="*/ 468351 w 4828478"/>
              <a:gd name="connsiteY5" fmla="*/ 200722 h 490654"/>
              <a:gd name="connsiteX6" fmla="*/ 758283 w 4828478"/>
              <a:gd name="connsiteY6" fmla="*/ 211874 h 490654"/>
              <a:gd name="connsiteX7" fmla="*/ 869795 w 4828478"/>
              <a:gd name="connsiteY7" fmla="*/ 234176 h 490654"/>
              <a:gd name="connsiteX8" fmla="*/ 1293542 w 4828478"/>
              <a:gd name="connsiteY8" fmla="*/ 256478 h 490654"/>
              <a:gd name="connsiteX9" fmla="*/ 1494264 w 4828478"/>
              <a:gd name="connsiteY9" fmla="*/ 289932 h 490654"/>
              <a:gd name="connsiteX10" fmla="*/ 1561171 w 4828478"/>
              <a:gd name="connsiteY10" fmla="*/ 312235 h 490654"/>
              <a:gd name="connsiteX11" fmla="*/ 1594625 w 4828478"/>
              <a:gd name="connsiteY11" fmla="*/ 323386 h 490654"/>
              <a:gd name="connsiteX12" fmla="*/ 1739590 w 4828478"/>
              <a:gd name="connsiteY12" fmla="*/ 356839 h 490654"/>
              <a:gd name="connsiteX13" fmla="*/ 1784195 w 4828478"/>
              <a:gd name="connsiteY13" fmla="*/ 367991 h 490654"/>
              <a:gd name="connsiteX14" fmla="*/ 2129883 w 4828478"/>
              <a:gd name="connsiteY14" fmla="*/ 356839 h 490654"/>
              <a:gd name="connsiteX15" fmla="*/ 2319454 w 4828478"/>
              <a:gd name="connsiteY15" fmla="*/ 334537 h 490654"/>
              <a:gd name="connsiteX16" fmla="*/ 2442117 w 4828478"/>
              <a:gd name="connsiteY16" fmla="*/ 345688 h 490654"/>
              <a:gd name="connsiteX17" fmla="*/ 2475571 w 4828478"/>
              <a:gd name="connsiteY17" fmla="*/ 356839 h 490654"/>
              <a:gd name="connsiteX18" fmla="*/ 2520176 w 4828478"/>
              <a:gd name="connsiteY18" fmla="*/ 367991 h 490654"/>
              <a:gd name="connsiteX19" fmla="*/ 2553629 w 4828478"/>
              <a:gd name="connsiteY19" fmla="*/ 379142 h 490654"/>
              <a:gd name="connsiteX20" fmla="*/ 2687444 w 4828478"/>
              <a:gd name="connsiteY20" fmla="*/ 412596 h 490654"/>
              <a:gd name="connsiteX21" fmla="*/ 2732049 w 4828478"/>
              <a:gd name="connsiteY21" fmla="*/ 423747 h 490654"/>
              <a:gd name="connsiteX22" fmla="*/ 2776654 w 4828478"/>
              <a:gd name="connsiteY22" fmla="*/ 434898 h 490654"/>
              <a:gd name="connsiteX23" fmla="*/ 2843561 w 4828478"/>
              <a:gd name="connsiteY23" fmla="*/ 446049 h 490654"/>
              <a:gd name="connsiteX24" fmla="*/ 2888166 w 4828478"/>
              <a:gd name="connsiteY24" fmla="*/ 457200 h 490654"/>
              <a:gd name="connsiteX25" fmla="*/ 2955073 w 4828478"/>
              <a:gd name="connsiteY25" fmla="*/ 468352 h 490654"/>
              <a:gd name="connsiteX26" fmla="*/ 3055434 w 4828478"/>
              <a:gd name="connsiteY26" fmla="*/ 490654 h 490654"/>
              <a:gd name="connsiteX27" fmla="*/ 3144644 w 4828478"/>
              <a:gd name="connsiteY27" fmla="*/ 479503 h 490654"/>
              <a:gd name="connsiteX28" fmla="*/ 3189249 w 4828478"/>
              <a:gd name="connsiteY28" fmla="*/ 412596 h 490654"/>
              <a:gd name="connsiteX29" fmla="*/ 3278459 w 4828478"/>
              <a:gd name="connsiteY29" fmla="*/ 289932 h 490654"/>
              <a:gd name="connsiteX30" fmla="*/ 3345366 w 4828478"/>
              <a:gd name="connsiteY30" fmla="*/ 200722 h 490654"/>
              <a:gd name="connsiteX31" fmla="*/ 3434576 w 4828478"/>
              <a:gd name="connsiteY31" fmla="*/ 111513 h 490654"/>
              <a:gd name="connsiteX32" fmla="*/ 3468029 w 4828478"/>
              <a:gd name="connsiteY32" fmla="*/ 78059 h 490654"/>
              <a:gd name="connsiteX33" fmla="*/ 3501483 w 4828478"/>
              <a:gd name="connsiteY33" fmla="*/ 55756 h 490654"/>
              <a:gd name="connsiteX34" fmla="*/ 3523786 w 4828478"/>
              <a:gd name="connsiteY34" fmla="*/ 33454 h 490654"/>
              <a:gd name="connsiteX35" fmla="*/ 3590693 w 4828478"/>
              <a:gd name="connsiteY35" fmla="*/ 0 h 490654"/>
              <a:gd name="connsiteX36" fmla="*/ 3735659 w 4828478"/>
              <a:gd name="connsiteY36" fmla="*/ 22303 h 490654"/>
              <a:gd name="connsiteX37" fmla="*/ 3824869 w 4828478"/>
              <a:gd name="connsiteY37" fmla="*/ 44605 h 490654"/>
              <a:gd name="connsiteX38" fmla="*/ 3880625 w 4828478"/>
              <a:gd name="connsiteY38" fmla="*/ 55756 h 490654"/>
              <a:gd name="connsiteX39" fmla="*/ 3902927 w 4828478"/>
              <a:gd name="connsiteY39" fmla="*/ 78059 h 490654"/>
              <a:gd name="connsiteX40" fmla="*/ 3947532 w 4828478"/>
              <a:gd name="connsiteY40" fmla="*/ 156117 h 490654"/>
              <a:gd name="connsiteX41" fmla="*/ 3969834 w 4828478"/>
              <a:gd name="connsiteY41" fmla="*/ 178420 h 490654"/>
              <a:gd name="connsiteX42" fmla="*/ 3992137 w 4828478"/>
              <a:gd name="connsiteY42" fmla="*/ 211874 h 490654"/>
              <a:gd name="connsiteX43" fmla="*/ 4070195 w 4828478"/>
              <a:gd name="connsiteY43" fmla="*/ 278781 h 490654"/>
              <a:gd name="connsiteX44" fmla="*/ 4259766 w 4828478"/>
              <a:gd name="connsiteY44" fmla="*/ 278781 h 490654"/>
              <a:gd name="connsiteX45" fmla="*/ 4326673 w 4828478"/>
              <a:gd name="connsiteY45" fmla="*/ 301083 h 490654"/>
              <a:gd name="connsiteX46" fmla="*/ 4828478 w 4828478"/>
              <a:gd name="connsiteY46" fmla="*/ 289932 h 490654"/>
              <a:gd name="connsiteX47" fmla="*/ 4828478 w 4828478"/>
              <a:gd name="connsiteY47" fmla="*/ 312235 h 490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828478" h="490654">
                <a:moveTo>
                  <a:pt x="0" y="312235"/>
                </a:moveTo>
                <a:lnTo>
                  <a:pt x="0" y="312235"/>
                </a:lnTo>
                <a:cubicBezTo>
                  <a:pt x="40888" y="297367"/>
                  <a:pt x="80340" y="277707"/>
                  <a:pt x="122664" y="267630"/>
                </a:cubicBezTo>
                <a:cubicBezTo>
                  <a:pt x="159004" y="258977"/>
                  <a:pt x="197233" y="262019"/>
                  <a:pt x="234176" y="256478"/>
                </a:cubicBezTo>
                <a:cubicBezTo>
                  <a:pt x="261128" y="252435"/>
                  <a:pt x="349177" y="234772"/>
                  <a:pt x="390293" y="223025"/>
                </a:cubicBezTo>
                <a:cubicBezTo>
                  <a:pt x="502327" y="191016"/>
                  <a:pt x="328846" y="235601"/>
                  <a:pt x="468351" y="200722"/>
                </a:cubicBezTo>
                <a:cubicBezTo>
                  <a:pt x="564995" y="204439"/>
                  <a:pt x="661902" y="203842"/>
                  <a:pt x="758283" y="211874"/>
                </a:cubicBezTo>
                <a:cubicBezTo>
                  <a:pt x="796059" y="215022"/>
                  <a:pt x="832019" y="231028"/>
                  <a:pt x="869795" y="234176"/>
                </a:cubicBezTo>
                <a:cubicBezTo>
                  <a:pt x="1099991" y="253359"/>
                  <a:pt x="958883" y="243607"/>
                  <a:pt x="1293542" y="256478"/>
                </a:cubicBezTo>
                <a:cubicBezTo>
                  <a:pt x="1360475" y="266040"/>
                  <a:pt x="1429086" y="270378"/>
                  <a:pt x="1494264" y="289932"/>
                </a:cubicBezTo>
                <a:cubicBezTo>
                  <a:pt x="1516781" y="296687"/>
                  <a:pt x="1538869" y="304801"/>
                  <a:pt x="1561171" y="312235"/>
                </a:cubicBezTo>
                <a:cubicBezTo>
                  <a:pt x="1572322" y="315952"/>
                  <a:pt x="1583099" y="321081"/>
                  <a:pt x="1594625" y="323386"/>
                </a:cubicBezTo>
                <a:cubicBezTo>
                  <a:pt x="1680429" y="340546"/>
                  <a:pt x="1632008" y="329943"/>
                  <a:pt x="1739590" y="356839"/>
                </a:cubicBezTo>
                <a:lnTo>
                  <a:pt x="1784195" y="367991"/>
                </a:lnTo>
                <a:lnTo>
                  <a:pt x="2129883" y="356839"/>
                </a:lnTo>
                <a:cubicBezTo>
                  <a:pt x="2153984" y="355634"/>
                  <a:pt x="2291259" y="338061"/>
                  <a:pt x="2319454" y="334537"/>
                </a:cubicBezTo>
                <a:cubicBezTo>
                  <a:pt x="2360342" y="338254"/>
                  <a:pt x="2401473" y="339882"/>
                  <a:pt x="2442117" y="345688"/>
                </a:cubicBezTo>
                <a:cubicBezTo>
                  <a:pt x="2453753" y="347350"/>
                  <a:pt x="2464269" y="353610"/>
                  <a:pt x="2475571" y="356839"/>
                </a:cubicBezTo>
                <a:cubicBezTo>
                  <a:pt x="2490307" y="361049"/>
                  <a:pt x="2505440" y="363781"/>
                  <a:pt x="2520176" y="367991"/>
                </a:cubicBezTo>
                <a:cubicBezTo>
                  <a:pt x="2531478" y="371220"/>
                  <a:pt x="2542289" y="376049"/>
                  <a:pt x="2553629" y="379142"/>
                </a:cubicBezTo>
                <a:cubicBezTo>
                  <a:pt x="2597987" y="391239"/>
                  <a:pt x="2642839" y="401445"/>
                  <a:pt x="2687444" y="412596"/>
                </a:cubicBezTo>
                <a:lnTo>
                  <a:pt x="2732049" y="423747"/>
                </a:lnTo>
                <a:cubicBezTo>
                  <a:pt x="2746917" y="427464"/>
                  <a:pt x="2761537" y="432378"/>
                  <a:pt x="2776654" y="434898"/>
                </a:cubicBezTo>
                <a:cubicBezTo>
                  <a:pt x="2798956" y="438615"/>
                  <a:pt x="2821390" y="441615"/>
                  <a:pt x="2843561" y="446049"/>
                </a:cubicBezTo>
                <a:cubicBezTo>
                  <a:pt x="2858589" y="449055"/>
                  <a:pt x="2873138" y="454194"/>
                  <a:pt x="2888166" y="457200"/>
                </a:cubicBezTo>
                <a:cubicBezTo>
                  <a:pt x="2910337" y="461634"/>
                  <a:pt x="2932828" y="464307"/>
                  <a:pt x="2955073" y="468352"/>
                </a:cubicBezTo>
                <a:cubicBezTo>
                  <a:pt x="3006988" y="477791"/>
                  <a:pt x="3007700" y="478721"/>
                  <a:pt x="3055434" y="490654"/>
                </a:cubicBezTo>
                <a:cubicBezTo>
                  <a:pt x="3085171" y="486937"/>
                  <a:pt x="3118758" y="494603"/>
                  <a:pt x="3144644" y="479503"/>
                </a:cubicBezTo>
                <a:cubicBezTo>
                  <a:pt x="3167797" y="465997"/>
                  <a:pt x="3174381" y="434898"/>
                  <a:pt x="3189249" y="412596"/>
                </a:cubicBezTo>
                <a:cubicBezTo>
                  <a:pt x="3232181" y="348198"/>
                  <a:pt x="3203477" y="389908"/>
                  <a:pt x="3278459" y="289932"/>
                </a:cubicBezTo>
                <a:cubicBezTo>
                  <a:pt x="3278464" y="289926"/>
                  <a:pt x="3345361" y="200727"/>
                  <a:pt x="3345366" y="200722"/>
                </a:cubicBezTo>
                <a:lnTo>
                  <a:pt x="3434576" y="111513"/>
                </a:lnTo>
                <a:cubicBezTo>
                  <a:pt x="3445727" y="100362"/>
                  <a:pt x="3454908" y="86807"/>
                  <a:pt x="3468029" y="78059"/>
                </a:cubicBezTo>
                <a:cubicBezTo>
                  <a:pt x="3479180" y="70625"/>
                  <a:pt x="3491018" y="64128"/>
                  <a:pt x="3501483" y="55756"/>
                </a:cubicBezTo>
                <a:cubicBezTo>
                  <a:pt x="3509693" y="49188"/>
                  <a:pt x="3515576" y="40022"/>
                  <a:pt x="3523786" y="33454"/>
                </a:cubicBezTo>
                <a:cubicBezTo>
                  <a:pt x="3554667" y="8749"/>
                  <a:pt x="3555359" y="11779"/>
                  <a:pt x="3590693" y="0"/>
                </a:cubicBezTo>
                <a:cubicBezTo>
                  <a:pt x="3619174" y="4069"/>
                  <a:pt x="3704728" y="15675"/>
                  <a:pt x="3735659" y="22303"/>
                </a:cubicBezTo>
                <a:cubicBezTo>
                  <a:pt x="3765630" y="28725"/>
                  <a:pt x="3794812" y="38594"/>
                  <a:pt x="3824869" y="44605"/>
                </a:cubicBezTo>
                <a:lnTo>
                  <a:pt x="3880625" y="55756"/>
                </a:lnTo>
                <a:cubicBezTo>
                  <a:pt x="3888059" y="63190"/>
                  <a:pt x="3897095" y="69311"/>
                  <a:pt x="3902927" y="78059"/>
                </a:cubicBezTo>
                <a:cubicBezTo>
                  <a:pt x="3948718" y="146748"/>
                  <a:pt x="3901902" y="99080"/>
                  <a:pt x="3947532" y="156117"/>
                </a:cubicBezTo>
                <a:cubicBezTo>
                  <a:pt x="3954100" y="164327"/>
                  <a:pt x="3963266" y="170210"/>
                  <a:pt x="3969834" y="178420"/>
                </a:cubicBezTo>
                <a:cubicBezTo>
                  <a:pt x="3978206" y="188885"/>
                  <a:pt x="3983415" y="201698"/>
                  <a:pt x="3992137" y="211874"/>
                </a:cubicBezTo>
                <a:cubicBezTo>
                  <a:pt x="4028189" y="253934"/>
                  <a:pt x="4030738" y="252475"/>
                  <a:pt x="4070195" y="278781"/>
                </a:cubicBezTo>
                <a:cubicBezTo>
                  <a:pt x="4159579" y="266012"/>
                  <a:pt x="4158564" y="259806"/>
                  <a:pt x="4259766" y="278781"/>
                </a:cubicBezTo>
                <a:cubicBezTo>
                  <a:pt x="4282872" y="283113"/>
                  <a:pt x="4326673" y="301083"/>
                  <a:pt x="4326673" y="301083"/>
                </a:cubicBezTo>
                <a:cubicBezTo>
                  <a:pt x="4605207" y="282515"/>
                  <a:pt x="4438062" y="289932"/>
                  <a:pt x="4828478" y="289932"/>
                </a:cubicBezTo>
                <a:lnTo>
                  <a:pt x="4828478" y="312235"/>
                </a:ln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>
            <p:custDataLst>
              <p:tags r:id="rId14"/>
            </p:custDataLst>
          </p:nvPr>
        </p:nvSpPr>
        <p:spPr>
          <a:xfrm>
            <a:off x="1534794" y="4509120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045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5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8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0" grpId="0"/>
      <p:bldP spid="41" grpId="0"/>
      <p:bldP spid="43" grpId="0"/>
      <p:bldP spid="26" grpId="0"/>
      <p:bldP spid="36" grpId="0"/>
      <p:bldP spid="5" grpId="0" animBg="1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-1" y="-27384"/>
            <a:ext cx="9146111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fr-FR" b="1" dirty="0" smtClean="0"/>
              <a:t>Tensions,</a:t>
            </a:r>
            <a:r>
              <a:rPr lang="fr-FR" b="1" dirty="0"/>
              <a:t> Courants</a:t>
            </a:r>
            <a:r>
              <a:rPr lang="fr-FR" b="1" dirty="0" smtClean="0"/>
              <a:t>, </a:t>
            </a:r>
            <a:r>
              <a:rPr lang="fr-FR" b="1" dirty="0" smtClean="0">
                <a:effectLst>
                  <a:glow rad="152400">
                    <a:schemeClr val="bg1"/>
                  </a:glow>
                </a:effectLst>
              </a:rPr>
              <a:t>continus</a:t>
            </a:r>
            <a:endParaRPr lang="fr-FR" b="1" dirty="0">
              <a:effectLst>
                <a:glow rad="152400">
                  <a:schemeClr val="bg1"/>
                </a:glo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980728"/>
            <a:ext cx="9036496" cy="3701008"/>
          </a:xfrm>
        </p:spPr>
        <p:txBody>
          <a:bodyPr>
            <a:normAutofit/>
          </a:bodyPr>
          <a:lstStyle/>
          <a:p>
            <a:pPr algn="just">
              <a:buBlip>
                <a:blip r:embed="rId20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Repérées par un signe + et – dans un schéma électrique, mais aussi par le symbole « DC » Direct </a:t>
            </a:r>
            <a:r>
              <a:rPr lang="fr-FR" sz="2000" dirty="0" err="1" smtClean="0">
                <a:effectLst>
                  <a:glow rad="152400">
                    <a:schemeClr val="bg1"/>
                  </a:glow>
                </a:effectLst>
              </a:rPr>
              <a:t>Current</a:t>
            </a: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 ou « CC » Courant Continu. On trouve aussi un symbole         ou encore       si le signal n’est pas parfaitement continu.</a:t>
            </a:r>
          </a:p>
          <a:p>
            <a:pPr algn="just">
              <a:buBlip>
                <a:blip r:embed="rId20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Les polarités (tensions) sont toujours dans le même sens, le courant aussi. Une valeur fixe les caractérise.</a:t>
            </a:r>
          </a:p>
          <a:p>
            <a:pPr algn="just">
              <a:buBlip>
                <a:blip r:embed="rId20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C’est la deuxième forme la plus utilisée parce qu'elle est nécessaire à tout équipement avec des composants électroniques </a:t>
            </a:r>
          </a:p>
          <a:p>
            <a:pPr algn="just">
              <a:buBlip>
                <a:blip r:embed="rId20"/>
              </a:buBlip>
            </a:pPr>
            <a:r>
              <a:rPr lang="fr-FR" sz="2000" dirty="0" smtClean="0">
                <a:effectLst>
                  <a:glow rad="152400">
                    <a:schemeClr val="bg1"/>
                  </a:glow>
                </a:effectLst>
              </a:rPr>
              <a:t>Cette énergie est fournie par des piles des batteries d’accumulateur, et des alimentations redressées filtrées, ou des alimentations stabilisées.</a:t>
            </a:r>
            <a:endParaRPr lang="fr-FR" sz="2000" dirty="0">
              <a:effectLst>
                <a:glow rad="152400">
                  <a:schemeClr val="bg1"/>
                </a:glow>
              </a:effectLst>
            </a:endParaRPr>
          </a:p>
        </p:txBody>
      </p:sp>
      <p:grpSp>
        <p:nvGrpSpPr>
          <p:cNvPr id="10" name="Groupe 9"/>
          <p:cNvGrpSpPr/>
          <p:nvPr>
            <p:custDataLst>
              <p:tags r:id="rId3"/>
            </p:custDataLst>
          </p:nvPr>
        </p:nvGrpSpPr>
        <p:grpSpPr>
          <a:xfrm>
            <a:off x="5513067" y="1744997"/>
            <a:ext cx="441974" cy="150189"/>
            <a:chOff x="2267744" y="2492896"/>
            <a:chExt cx="441974" cy="150189"/>
          </a:xfrm>
        </p:grpSpPr>
        <p:cxnSp>
          <p:nvCxnSpPr>
            <p:cNvPr id="5" name="Connecteur droit 4"/>
            <p:cNvCxnSpPr/>
            <p:nvPr/>
          </p:nvCxnSpPr>
          <p:spPr>
            <a:xfrm>
              <a:off x="2267744" y="2492896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>
            <a:xfrm>
              <a:off x="2277670" y="2643085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/>
          <p:cNvGrpSpPr/>
          <p:nvPr>
            <p:custDataLst>
              <p:tags r:id="rId4"/>
            </p:custDataLst>
          </p:nvPr>
        </p:nvGrpSpPr>
        <p:grpSpPr>
          <a:xfrm>
            <a:off x="7769264" y="1723234"/>
            <a:ext cx="441974" cy="150189"/>
            <a:chOff x="3409946" y="2492896"/>
            <a:chExt cx="441974" cy="150189"/>
          </a:xfrm>
        </p:grpSpPr>
        <p:cxnSp>
          <p:nvCxnSpPr>
            <p:cNvPr id="8" name="Connecteur droit 7"/>
            <p:cNvCxnSpPr/>
            <p:nvPr/>
          </p:nvCxnSpPr>
          <p:spPr>
            <a:xfrm>
              <a:off x="3409946" y="2492896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/>
            <p:cNvCxnSpPr/>
            <p:nvPr/>
          </p:nvCxnSpPr>
          <p:spPr>
            <a:xfrm>
              <a:off x="3419872" y="2643085"/>
              <a:ext cx="432048" cy="0"/>
            </a:xfrm>
            <a:prstGeom prst="line">
              <a:avLst/>
            </a:prstGeom>
            <a:ln w="38100" cmpd="thickThin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>
            <p:custDataLst>
              <p:tags r:id="rId5"/>
            </p:custDataLst>
          </p:nvPr>
        </p:nvSpPr>
        <p:spPr>
          <a:xfrm>
            <a:off x="395536" y="5248950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13" name="Connecteur droit avec flèche 12"/>
          <p:cNvCxnSpPr/>
          <p:nvPr>
            <p:custDataLst>
              <p:tags r:id="rId6"/>
            </p:custDataLst>
          </p:nvPr>
        </p:nvCxnSpPr>
        <p:spPr>
          <a:xfrm flipH="1" flipV="1">
            <a:off x="2475437" y="4581128"/>
            <a:ext cx="225" cy="23133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>
            <p:custDataLst>
              <p:tags r:id="rId7"/>
            </p:custDataLst>
          </p:nvPr>
        </p:nvCxnSpPr>
        <p:spPr>
          <a:xfrm>
            <a:off x="2251196" y="5764614"/>
            <a:ext cx="667078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>
            <p:custDataLst>
              <p:tags r:id="rId8"/>
            </p:custDataLst>
          </p:nvPr>
        </p:nvSpPr>
        <p:spPr>
          <a:xfrm>
            <a:off x="1835696" y="4693786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U+</a:t>
            </a:r>
            <a:endParaRPr lang="fr-FR" dirty="0"/>
          </a:p>
        </p:txBody>
      </p:sp>
      <p:sp>
        <p:nvSpPr>
          <p:cNvPr id="16" name="ZoneTexte 15"/>
          <p:cNvSpPr txBox="1"/>
          <p:nvPr>
            <p:custDataLst>
              <p:tags r:id="rId9"/>
            </p:custDataLst>
          </p:nvPr>
        </p:nvSpPr>
        <p:spPr>
          <a:xfrm>
            <a:off x="1920656" y="557994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0</a:t>
            </a:r>
            <a:endParaRPr lang="fr-FR" dirty="0"/>
          </a:p>
        </p:txBody>
      </p:sp>
      <p:sp>
        <p:nvSpPr>
          <p:cNvPr id="17" name="ZoneTexte 16"/>
          <p:cNvSpPr txBox="1"/>
          <p:nvPr>
            <p:custDataLst>
              <p:tags r:id="rId10"/>
            </p:custDataLst>
          </p:nvPr>
        </p:nvSpPr>
        <p:spPr>
          <a:xfrm>
            <a:off x="1920656" y="651605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U-</a:t>
            </a:r>
            <a:endParaRPr lang="fr-FR" dirty="0"/>
          </a:p>
        </p:txBody>
      </p:sp>
      <p:sp>
        <p:nvSpPr>
          <p:cNvPr id="22" name="ZoneTexte 21"/>
          <p:cNvSpPr txBox="1"/>
          <p:nvPr>
            <p:custDataLst>
              <p:tags r:id="rId11"/>
            </p:custDataLst>
          </p:nvPr>
        </p:nvSpPr>
        <p:spPr>
          <a:xfrm>
            <a:off x="8591441" y="5915606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endParaRPr lang="fr-FR" dirty="0"/>
          </a:p>
        </p:txBody>
      </p:sp>
      <p:cxnSp>
        <p:nvCxnSpPr>
          <p:cNvPr id="24" name="Connecteur droit 23"/>
          <p:cNvCxnSpPr/>
          <p:nvPr>
            <p:custDataLst>
              <p:tags r:id="rId12"/>
            </p:custDataLst>
          </p:nvPr>
        </p:nvCxnSpPr>
        <p:spPr>
          <a:xfrm>
            <a:off x="2475662" y="5248950"/>
            <a:ext cx="6253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>
            <p:custDataLst>
              <p:tags r:id="rId13"/>
            </p:custDataLst>
          </p:nvPr>
        </p:nvCxnSpPr>
        <p:spPr>
          <a:xfrm>
            <a:off x="2475662" y="6165304"/>
            <a:ext cx="6253798" cy="0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>
            <p:custDataLst>
              <p:tags r:id="rId14"/>
            </p:custDataLst>
          </p:nvPr>
        </p:nvSpPr>
        <p:spPr>
          <a:xfrm>
            <a:off x="4089932" y="4581128"/>
            <a:ext cx="3506404" cy="370498"/>
          </a:xfrm>
          <a:prstGeom prst="wedgeRectCallout">
            <a:avLst>
              <a:gd name="adj1" fmla="val -36642"/>
              <a:gd name="adj2" fmla="val 128505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continue positive</a:t>
            </a:r>
            <a:endParaRPr lang="fr-FR" b="1" dirty="0"/>
          </a:p>
        </p:txBody>
      </p:sp>
      <p:sp>
        <p:nvSpPr>
          <p:cNvPr id="28" name="Rectangle 27"/>
          <p:cNvSpPr/>
          <p:nvPr>
            <p:custDataLst>
              <p:tags r:id="rId15"/>
            </p:custDataLst>
          </p:nvPr>
        </p:nvSpPr>
        <p:spPr>
          <a:xfrm>
            <a:off x="4020060" y="6478890"/>
            <a:ext cx="3749204" cy="370498"/>
          </a:xfrm>
          <a:prstGeom prst="wedgeRectCallout">
            <a:avLst>
              <a:gd name="adj1" fmla="val -35349"/>
              <a:gd name="adj2" fmla="val -121168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Tension continue négative</a:t>
            </a:r>
            <a:endParaRPr lang="fr-FR" b="1" dirty="0"/>
          </a:p>
        </p:txBody>
      </p:sp>
      <p:sp>
        <p:nvSpPr>
          <p:cNvPr id="29" name="ZoneTexte 28"/>
          <p:cNvSpPr txBox="1"/>
          <p:nvPr>
            <p:custDataLst>
              <p:tags r:id="rId16"/>
            </p:custDataLst>
          </p:nvPr>
        </p:nvSpPr>
        <p:spPr>
          <a:xfrm>
            <a:off x="1878176" y="5080481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+2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0" name="ZoneTexte 29"/>
          <p:cNvSpPr txBox="1"/>
          <p:nvPr>
            <p:custDataLst>
              <p:tags r:id="rId17"/>
            </p:custDataLst>
          </p:nvPr>
        </p:nvSpPr>
        <p:spPr>
          <a:xfrm>
            <a:off x="1907704" y="5980638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25000"/>
                  </a:schemeClr>
                </a:solidFill>
              </a:rPr>
              <a:t>-2</a:t>
            </a:r>
            <a:endParaRPr lang="fr-F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90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6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6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6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2" grpId="0"/>
      <p:bldP spid="15" grpId="0"/>
      <p:bldP spid="16" grpId="0"/>
      <p:bldP spid="17" grpId="0"/>
      <p:bldP spid="22" grpId="0"/>
      <p:bldP spid="27" grpId="0" animBg="1"/>
      <p:bldP spid="28" grpId="0" animBg="1"/>
      <p:bldP spid="29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E3F1C67-5A0D-4C31-AA29-6C33357FA70D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C8EEUXpbttk5AMAAHQOAAAdAAAAdW5pdmVyc2FsL2NvbW1vbl9tZXNzYWdlcy5sbmetV91u2zYUvi/QdyAEFNgulrYDWhSD44C2GFuILLkSHSdbB4GRGJsIRbr6cZtd7Wn2YHuSHVFyYqcdJMW9sGDS/r7z950jcnD2NZVoy7NcaHVqvT15YyGuYp0ItTq1FvT8lw8WygumEia14qeW0hY6G758MZBMrUq24vD95QuEBinPc1jmw2r1uEYiObXmo2jsz+bYu45cf+JHI2diDcc63TB1j1y90p+yn359/+Hr23fvfx68bpBdiMIZdt1DKmSY3r3pQOTRwHcjYCNu5JErag2rZz+cv6Cu4xFr2Hzph54H5NIaVs9W3CIIiEej0HVsEjlh5PnU5MIllNjW8FqXaM22HBUabQX/goo1h0oWIuMolyIxP8QaNlTJ24zZAV463iSivu+GEfHs3Y41JCpBdsa+gD56sgQ4JAEQZCzn2TOwkSm1gSMsZT+GqTOZuvChlQtTsVpL+BR9/ZgTD6rFVRtqRsIQT0g08q+gTiArvw/CvwA1XfRBXJMQFEDCNoyHL50Jpo7vVQoKSEgDZ/wgn5gppJW8RyyOAYc2Gd8KXeawUymKJ7WQ8n5WQvJxAcJ1sPsdkdaESCgj15XYcnAhS9rrAi0zJnZVmY8L5/foHDsusSMole0vI2p6uTLGQP1KF4hJqasAwC5LtkzFHN3wmJUgpXv4WyIS87cNg7ArTz6X4i/EiqZzXjVN59nk6tXJca451IVhsWSZ6tBBT6gOWv7bYNMyh0iLgqeboi2KvUyc/BAvjo1rjsPwf4PqUpcjI3piv284IUicBPBig24fCd0dQWagDxhrKROyO8rxzsHQPOM5jHieIUfd9rDp+Q2Bp9FzOS4h8wcuXEJFeuCXZBQ6tMoxv8lF0fpKMoWq6/19jcRwBpC84I86ueG3GvpfcraFIsK+yGvhnDzDWC9B7CZrNQL353TD4oFDK1bAiQuBS1KkEH/SgXMxI7sM1uP1IBNLXcrEjDMp7syIhdqUaZ2QTV2n2uhtplOzK1m+66V6wp8d40UdXFAbne8ZbCMNCQ7G02iMvTGpTnNVD8uOINBy5ZNLw8jFowoOok5ZEa/hvXKrS5V0JKoPZDY5x0DWpDTkLIvX//79T0eOJ57Uu6jZ/a0XCXRoNZfIA9kfni54/mcbCcWjQ5xZdEE1B9gdruN51lS9SR6mFI+nMxBGaHSgyyxuPy7sM8xwcAHDwZy2rOGMZXcwWajWsheLCbkSQtHP+uNZviykULwP9rjZXAVMnXmEbdtcbKAJpIjv6ndagpiZbtUNR8INpyvZeIo9GDxP+Hgiip6EZtbv2hwarl4/ttv229H/sMrN/XDweu+6+B9QSwMEFAACAAgALwQRRch5qU/JAwAAQw8AACcAAAB1bml2ZXJzYWwvZmxhc2hfcHVibGlzaGluZ19zZXR0aW5ncy54bWzlV91u2zYUvvdTEBp6WSvpkjUNbAdBIqNGHduzla29Mmjx2OJCkRpJ2XWv9jR7sD3JDsXYkWs3VVZk6DDkwtHhOd/5/yi1Lj5mgixBG65kOzhuHgUEZKIYl4t2cBt3X54FxFgqGRVKQjuQKiAXnUYrL2aCm3QC1qKqIQgjzXlu20FqbX4ehqvVqslNrt2pEoVFfNNMVBbmGgxICzrMBV3jj13nYIJOo0FIy4tuFCsEEM4wBMlddFR0BTVpEHq1GU3uFloVkl0poTTRi1k7+OHs0v1tdDzUNc9AuuRMB4VObM8pY9zFQ8WEfwKSAl+kGPjx0UlAVpzZtB28OnEwqB7uw5TgPgnqYK4UZiPtPX4GljJqqX/0DjXMQWNZwXSsLgBBd2QVTQsf7VbgRWwtacaTGE+IK1U7uI6n46gbjaPBVTS9Hfd9qLUt4l7cj2rZTPq962g6GMbRZPo2vuk/2SiO3sdPMKof2dsPo2jc7w3eTePhsB/3Rg9WZXUrdWyFuy1pYetUoauFt2mRzSTlAsf5s+obsLgQguoFxKrLcUzmVBgIyG85LH4uqOB27UYH9+YOIL80OSR27OaiHbheBw9wHhADw2HZDt3pm+3MvT7bST303h/SOhhli1pLkxSn026GqyrZaM2V3MnMPZOZEmybD2QzYAOaQWXnJndcdlHzOCBz7IHATC81pyIg3GLmydbYFDNjuS23vFvVJIiFbALkZrJXiSSl2uwUfFt0t1hJZ7xplK+FF35J+VdVCEbWqiCC3wGximCfiwz/S4FU15XMtcpKKTKKJUZwDG/JYQXsoo6jD+giK9ASySwXYL2H3wv+icxgrjTiAl0i7aGcG4/ffBJwTo15AKWbGF/4JekNrqP3L1yClC0pEsjTwHE6IMvtc+BTzF0qdCGEwmpWILAyCS0MlP1hnJVqddKs7Tuly7LprpElKLabYzweEw8SnGMu78m3BmBCJVFSrAlNcAKNG6ElV4VBiR8WD23+UYDelHBZhrrAdUNnmoGug3Z0/OrHk9OfXp+9OW+Gf/3x58tHje7pcySo8+b58+rR66C25WdXz1fsvkDxX7F6hOj3bLtKZ2682Z7Xw7fRPcnu81ArdPx4mC5LUv8e2XJ4G2OdojoTNBpHv9TRG2DBas13NKkFN6yjNXxXR2vsyX1UIfZatwTVEqn5P6E6wFtk4a8svEcEzziO9rMRxL+yPN/0ruE373mW5/st2bfwzf+lYv5p+76/84LfCg9+q7mTjEueYR3dZbz9wOucnhzhJ8PBo0YD0XY/fDuNvwFQSwMEFAACAAgALwQRRe96s9i9AgAAVQoAACEAAAB1bml2ZXJzYWwvZmxhc2hfc2tpbl9zZXR0aW5ncy54bWyVVm1v2yAQ/r5fEWXf6+41nUQjtWkmVerWaq3yHdsXGwWDBThd/v0AQ4DETrKgSuHueY7j7uFSJDeEzT9MJqjglItXUIqwShqLt01IeTvNO6U4uyo4U8DUFeOiwXQ6//jTflBmkedYfAviUs4aFxCOmdnPJRR3xreZWWOEgjctZrsnXvGrHBebSvCOlWdTq3ctCErYRiOvf8wWy9EDKJHqUUGT5LS8MesySitASjApfV+adZZFcQ7Un3RtPxdywlGnb39A2xJJlKXdfTJrjNbiCtIi39yZNY5nOnralZlZpwkK/ioN/fLZrFEoxTsQafCHr2aNMnjbtf+jkVbwyhQ05Zxu4p5DOS718zNZXZt1lmAuZA462wVXHnvXhwjkvsbvHpnnKjh9MXU9GAim6TmFuRIdoMzvep+s+ftzp/T78P7YEjAvOucX3MkYFWwB9wfeCSvna0ylQzlLgKw47RpY9PlG4VJ7wC8W93ZUxEH3tihDAVtnjFIMxoD8rct6hIyMAflKSQnPjO6O4IeenuNbfI9dM09XX3uBYb0tndfvvNec9GQeroyOdgaPaXgJc2nSeSMNmLahzNr6lLKjnBDDW1JhRTj7ZXD5zl5GouzA4ZQ2rCukiKIwJDebox7Scb/s/rwa+9+EcLd+P1F6hN9OsVK4qBv9mySnE8fTb0SHmWbDDDMkNRzEI1vziGMTGyM1WGxAvHFO5aUUxhVcDOb92xqDoywqAsqGq4xckKHys67JQSx11wh42aS2HleTqqb6T60IvEPpna5pI96eqmodj2Gyl2VkcBoALIp6r4B+17uajipCYQvUuyOLvfPY5ZDUMh1T3J16grWKNecsB6KM3lHQpBsVQSxxnNQxQFjptIYZvSfVvcOlwlc4l/ZmydP3YzgKnUxmP8+M/OJRZvdOTUlk7T8uoTaafyf/AVBLAwQUAAIACAAvBBFFIzK4nJsDAABUDgAAJgAAAHVuaXZlcnNhbC9odG1sX3B1Ymxpc2hpbmdfc2V0dGluZ3MueG1s3VddcxI9FL7nV2T2HS9lW61aO0Cn0y5TRgRe2L7qFRM2BzY2m6xJFsQrf40/zF/ynmwKBam4ddRRhwvYk3Oe85EnT5bG6ftMkDlow5VsBof1g4CATBTjctYMruL2w+OAGEslo0JJaAZSBeS0VWvkxURwk47AWnQ1BGGkOcltM0itzU/CcLFY1LnJtVtVorCIb+qJysJcgwFpQYe5oEv8ssscTNCq1QhpeNNLxQoBhDMsQXJXHRWXNhNB6L0mNLmeaVVIdq6E0kTPJs3gn+Mz91n5eKQLnoF0vZkWGp3ZnlDGuCuHihH/ACQFPkux7sODo4AsOLNpM3h05GDQPdyFKcF9D9TBnCtsRtob/AwsZdRS/+gTapiCxqmCaVldAIJu2TY8Lby3a4M3saWkGU9iXCFuUs3gIh4Po3Y0jHrn0fhq2PWlVo6IO3E3qhQz6nYuonGvH0ej8WX8snvvoDh6Hd8jqHpll28G0bDb6b0Yx/1+N+4MbqPK6W7MsRFub0kDt04VenPwNi2yiaRcIJu/mL4Bi+dBUD2DWLU50mRKhYGAvM1h9m9BBbdLRx08NtcA+ZnJIbFDx4tm4PY6uIXzgFgYkmVNuifP15x7drzVeuiz37Z1Z5UNai1NUmSnXZFr07Lymiq51Zl7JhMl2LqfKQ5ZYCtnmlMREG6xtWS9at0AbJsLHL+LPaxPpd3pLUmpNlsjXI/RHZWkNVyN3nfnjV9zfqUKwchSFUTwayBWEdy5IsNfKZDNA0imWmWlVVBjiRGcAZlzWAA7rZLoDabICoxEdcoFWJ/hXcE/kAlMlUZcoHPUMbRz4/Hr9wLOqTG3oHRV4wNP+07vInr9wDVI2ZyiJNwPHPcbstz+DHyKvUuFKYRQOM0NCJxMQgsD5f4wzkq3Km1Wzp3SebnpbiNLUNxujvV4TFxIkIdc3shpBcCESqKkWBKaIAONo9Ccq8KgxZPFQ5vvKtCHEi7LUmd4Z2EyzUBXQTs4fPT46MnTZ8fPT+rh54+fHu4NuhHEgaAum1fE870CXznyi8vkG3FfEe1vRO2R7p3YttKZozfbyXr3/XIjm7s61Aidat0tgKVM/xr961/F2HlUhRODYfRfFb8ejqASY6NRJbh+Fa/+iypeQy/Xgw2prqT7VEsU2z/CtYf3wsxfQngzCJ5xJOtPO/K/5Djsfx/wh+UHHYffdwh7NeGvnYF/Wr83b70oN8I7//PU0L79T7BV+x9QSwMEFAACAAgALwQRRbGw4PqOAQAADwYAAB8AAAB1bml2ZXJzYWwvaHRtbF9za2luX3NldHRpbmdzLmpzjZTLTsMwEEX3/YrIbFFVninsKlokpC6QYIdYOOk0jerYlu2Ehqr/TsZ9xY4DeDbx1fG1Z6KZ7SBqFklJ9Bht7bfdv7p7qwFqRpVw6eqsRy9QJ5rlC3jPC2A5B+Ih1fHoSd6diZAx4dY0qd/QVrf8iAjQMqCpgKZRW1Km22IVAL8C2iZ0+NvJ7JDVPqNWmZPSGMGHqeAGuBlyoQpqGXLxbFc7QQ8WFag/0CVNwTGN7eojz453MUabS0UhKa/nIhPDhKbrTImSL/ruX9USVPPD13tg9BA/zRw7lmvzYqDwL56NMfpJqUBrONx7P8MIwowmwFq+I7t+QR3jbkIeXeU6N0d6coXRpiXNoFOl8QTDxXjj1almjNHlDGzMnri5xnAIRmtQHavpLYYDClnKf/xAqUSGFemg3ZqfUCboIufZ4eoRRpDDx6JtX/XOidrnT4nTQsJroVWo+4qQyP/b+CbYu9q7eB462juyPE2EDsveKWRF5zXGnyS4/4gINYamq6IZEM17P/2X9Y64vfdg9wNQSwMEFAACAAgALwQR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C8EEUWk392acAAAAHgAAAAcAAAAdW5pdmVyc2FsL2xvY2FsX3NldHRpbmdzLnhtbA2Muw7CMAwA936F5b08NoamlUBiowvlA6zGoEiOjZKAyt/j7Ya7G6YtC3y51GQa8Lg7ILCuFpO+Aj6Wa39CqI00kphyQDWEaewGsZXkzq25WOEt9OOycHZoPFN281y84ggX+5TK0MPNr8/EEfdj9wdQSwMEFAACAAgAQJN0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LwQRRXWTheFxAQAA/QIAACkAAAB1bml2ZXJzYWwvc2tpbl9jdXN0b21pemF0aW9uX3NldHRpbmdzLnhtbI1S207cMBB95yssfmBtj2+R0pV8C9qXUnERj1XYuFVUcKrYCIT88XWA1bJlq+J5mjlnzmjGp02/xmgfUp7ux+c+j1O8DDmP8WdanyDUbqe7af42hxRyWu0rN2McpsdN/DEttVpNuY9DPw92QdMao+7lISW1cqpmzDCKJPPUK+Q8txVrwDVgK+Yose3qL4lX3TlsQ8zHVdvVAfqxYRNTmPMmDuFpDYfs99DhBmdzP4yVl9aCLVF2U4tjSyBGuOS+UA0AAlnuiMNFykZqgjxmHEMxigIFRDgnjShEUg416xpRVZhvBGKSMeoK9bR2I62No7ZIaAjRdZpXjS1dZyTGiBACzBUuoDMYVTZUDQ1qOSA4MCCKNpooQJ3tTMeKd15YjhT1AuPCjAGM98fdb/f+XPvqp9fZnfM/gke/4Ci6eGt1xFzt9mGeK/kq3P++63NAt30Km+HLqbnQX5133+359cWlP31z54uTd9zFsnX3fzr8D1BLAwQUAAIACAAvBBFFwmiYrEUSAACwIgAAFwAAAHVuaXZlcnNhbC91bml2ZXJzYWwucG5n7VprVFPXto6lp/RoBR1oqcjD2lOxiCAiSkESX8ix8lARECEJGhEDhBAwUB4htJaCWsAeVJCn2poIgaTII5CQxCoS2wjRhhDD5lUQEDZJxLATSEhyd/T2jNNz7rg/7r87Bj+SrPWNPdaa81vfnGvNnXXxSHDAyuV2yxEIxMpDfz9wDIGwICEQ74DvvwcjR4xWg/DPstRjAfsQzB77KbjzbtzeoL0IRGPxisVTf4H7f03+e2QqAmH10PxZJiTePYNAbPQ/dGDv8S8xisGQyzvS24W/d9A6cjtyE/NcOwvPOJ8Od/noyPF9o/tur3p/+c9tlzbvJdl8HfOh3e0NB/bdzytLvLpnT5MnNbAyVfn5ZJGAniIOTA/RnuGPhSV7+KHD0GiBcqpWfFyrHkhvDXSizD2TWzplJ2uMelVNlnYwfRkC0XZq8Iw0TooH50id0if4WNhKJFqa4FcVMJDvlOPt9j4CcV9xZDDNkWQyagVCsxdt6LphpXrnFwhE7gdSopanHcoaC4TxpNJptp62Dm4NBG+0QiA2FBRYIBDvp1wtyJqupStnRy+7V/MWX4vG7sGP2Cs3r043GbQ1frqXPzgFDHxSvDtF8+qhdU3FdUsEYmRbwOU2xQ02ezhHP3Mr39EHtYWNsYZN+T34Q9KdjcyeJ9LxS+2Wjl+OZMtfj1ywzumI7maosobUYpRptiOuhqIZAw9XzYIZkIEziLQ5UQq6jtiE7CbxAwlsJgNQKHrJPOUt7Up4JlrVC8XVO0PHIk/Nda0nVrqHftxcfS3KgjVBtpeu6+DwltefZLtpU7yIhSwM0610KA3NLABjwTSfXh3y/FPp+H5llPsKBCK5pMiORJ5g7KvtXdd8qbrc1J/AotijGkobFtZ+sRYNeNddqRvvA6f1yzs52WGdUMqdPmAovCHrJQXmaH5HJWzE2vPknQwBK6Ml8NHT8G6WZ2xLcF7o1ojSLQjZ5gSIwkoP62wAkwTE/CG2QmFm+ZsSyibmRqY4G5IzvXKmU1gSrJ6DLIlwKc+sOsaWyxQ2JHJ4UtYm5oQM2GzdTuS5wgwG+UR2QpNyXdNZqLXT63Hf3bptJy0YqPw+9rOaQ4yP6mOzosjrHeL9VLcLGMDdhZZoKhaoFeUPsI2OMFubHD4ddSnzKQond9WhSsPV4Ey0f2Tkw7sTYfZQh9ddndPfpjIS9pDbpFBLDoE1KVMQcYzbTCL9ukqf/cbVNnzARW+zWL59I46No3D76wIYyd3wL5r5X+EBrQ5k1cDavbK3E/5+dzUchIi9B+wRiD2rVsPiWXVgCV6Cl+AleAlegpfgJXgJXoKX4CV4CV6C///DSvOrGzHcerzh/1A9268hqTrUPfIV7h3JmjlJSI2fcX4sDmuYjpDvL4wsRBeeKhzf0UW/8qqNchJngXiFjyqW0sZ+XEM2icRUo5pXNBkvP0mX1ST5+g+aQh3FSgcSkQf1yXfxZwtne+4J7ER2Enx98WezJG5t4zLEfDNvYaIi/fWLvzuIpfwgfUddrPI0rhfHERlVCaqCLGX7ZJfv49/jA+mNSFqvUHEcp15Ui2sqJgjmF0NxxI7ZLmcmdWG8VFydOV2bKkbqZ5wnUn1YPE2/EGcavew+5EmkRMe3k4fqHJswSgV7mB+HwQrAscxnqS8+Atri252rvxz9zdDBhFgPhN5t3nOJekK7E4J+hNqM7EoACNAPToZzA6qwrZ4NWba9uKwZG5usgAG064uQqMKpHX3Cq7q2qtOJ0zHzRr0KhdpWPUH0W3z1sKaN+c5PTFbMZmvk/MiCTJFSebCQ8iiqcOGT4t2vSY/DNkO4o46ZL2+tsOjoY7BakrbK1NMZR08dV+tec5RnMovscetLt0boT7Kx4vFyATPdlY68gGXzRO4tQAoKEXzLeGXuRUlIESsk/ZdmFQNfxf3RcQxnfJasKqhQrpHtKoQ8goBAD4X41vRNthUNTHBYEyKqd0HQLGZ81PccvWUERUpWNLZQb3eA/GHdgwY34n761zxHBif698HiyIAY9whxPtIz6mhztVfWyFeWXasSbf0CrAYPKvZj+Ynt/ZM5yBqX0aTRD4xucQBRZEB452UG3J/jnJcF6vnlfe0J043VGsOqjcrrZV26MhqBVqaZPGJobUL/wNgY47dKUOBJ2kV3LFHgIhpDsWwSulTvGpkXHnD80RH3UN3Cka+a/Rjhw1jNc8yc/efn15Pbq+kRW2UebEx6In23Xhq/XtIawR7PQdhHUcLjM4M4l2kGbBA44AVxJ07UFNuQ2J3wuuwgeD5qRsmklr2SjrCqqRPibwJd7HWJ1vRdfmkOJOBmrQhY5cLLBoHK6wKXf7hlFkWnr+e6pUsN3KKpydk1NAKLRg4+1b/zfm1vFKh8PTnSSvM4Ac/iD7X+ijdpPx1NugjLGN9/9hKeymRY36VnMBR75+qsBhL4udxICU6LPzhwXu/fqUjq18SfnLw9RUcZptoW3WgEi8pf0cb83ZskH9XTyMo6HXENzeN5fgH3UxoscXzFZzRDOxN5s3qiJfPygL/o+H1p3Pc08T7SSej6Y69KmbhTChmu/3IvZ1NSmEgLrD5MxTQwQSC+lLJJeW/yMZndCKZsVKIk5HeYgcB73nkRmIzYbAeOiEYyWx/L4uumva24uuMblZao+Z/lrByIkSpYHHcXW38jWyAbNKUkVqjoOoZ6TJ1g4HcMBYML5HaiSogyzuaJ6odD+iArjzfq2t2Z1k8eIgfqU9HcA9F+7m46OrDlA53T1XPAhYTgH7raT9OcKjJdfXpd/jFNqn2sfKq8y2A5+II+ZN8E+zDvBjBxfzxZmvriCqFXnVKjTwE2Km/LHoowNm+Ybw19AG7b8zkkaMuKCsI1wpoSTX+eXEVdt3DwE2XWsH5IPmzUsE2ma1mq49/3iaRzpbAP1WTQ9nxQS3R7Yt1CSw4WQ6RDi5wBttacl6qd6sg3ID1+OtbK69/tJ+8ZsBTayvnXGiBgM5vJ8Suid3GGmCd8+jMxeaFiRhOWQvlLBOqgw5e8Ad1zcrIUgqB7e+qEFA7fnlPI6bZ6iFaKYj/OQEvEY/7TLan68nbOS912QpZXQ1PVNMTNEQaKlPGwlBrRkwKblyWWDOhvB2rKzpHv/ViUymYVg9sZPqeesY+WyshfDIZ3c1/O67ZLTsDiYB7T3tGQeEwVThFAoUoPldkJOB1+N0LZUTKZik2uatjfdRs9qSbtsiMZVvD5fbl9wTJZeV9uXe31SFnD3jq87xEKhYJmqQjoHT+BPx/cKpE4GV/lk25M6XHlbyLT8bSvwkflQzMsCybqMip7E87xvtU294AqPXjGrFs6PbNbidfnt1GCYDHRdK69c7omxmWa1Q2oLM2XZ9SBEUPBTlRtgk7j1RLSdX6DAmdXLG3uCcs8Waxldz8VqiTH1VuSE05S848/lfaOkeTNhCsUB91C2/rLbYqY+hx1xXClGBxl4bkDQf7RQYAl5eTk87eBkP88mNvDLcJTcyUVOY5ArCStHfpvq2jGqmfUD+prrbZZrWzHAwjhazi68NkKeUAQ6JHyCMhEO0mYwkdro03zQlQPSzVfh+dVNRgt5JnXGX0NtZg4WWy6V+EvcFy6+EmNEBk4+3x8nierNTCHP3ZoBE4oZnmJM1ZHxYX4QLdU3Or0o4nXFDZMmmIk0emKAgIAhWUidzEtB61UaG1aayoBS55gOBjQZxa8SQkTH7dKmGomrt9pZI5WI0yT96rprBI8AOdpq7Zw6qEGLGf8KTssGGb0Om4x4aoXodhXP3MCPeQYykae+k34yAudttgfR++LAWMG+EZlvF2JmdK+Wm0G8AEwtnB5zlvzGvBw9eMLvTVYaSrOrkRU0GbidSQJiKzqu+B20Acih6E+4j259T8zGSqu4Qe/ibNN5Kekc/evmSnczlPOMGiXCn3StjrEQZb15cPCZnJ2v7AFiNWl0fB+1cqmdAOn//vUunTfQDD6Dq1fxiG2UMkT9cXj3GXxxh1SCCSQ2/qaq+VRDWO+3YKit+TJIH7ORD0UdYozk9Bv1aNZJscIkFNfoGKAcbYaTEFtoKw3HHjpDDb3NAbhKIGSndaNVWlV6Q4SY/SEOXLl1tT5h2qnF2HoCDWNnBtS/mcP0sJQeglU8ocH4O1a09EiJE2BYNQW4UF1MgiewmKFrQzINUqIpTSQE8qLxv5Yey+pQWlgGjo2j/YZXIGSbSCwOcHow4LS3MqpDpKy6ImujUynxfI+wdW+XMimQcSnk9tzGDjUBsWa1bJh7Y6G1ETJCSdJc/f+RDp6Ei1sRpUsb86spkwdxvroe9L5qRqDimpyLPbTPJfb8l/lqWM77aMJuozE0iA/qs7nRiuvvE/ubxi6i30MNKUCKqCZkIvLWJwVCmXVlN7m6ouA42RSMV7vnbHe1Qu9diPlbB0mQH/miQabPCDcsQnWE6O3V/+s4SdCLrp4eAsiYdotEmX9PDObZcelvNXFwInOa2668vjJw7Yq3Ytp5+iVp90jQrdyh4Y4iajIKFZoyBy/8DdgaoGcof/G3XDgbi0LJPcBCbYOa2bi7UBceWtGgaIZ7ADLNHEg7Ixebs606iMM27LLu9VPPCdFvfdaes5H3Tfd+HOMTroYOBiJXQpE1qGPwZueveiwO28HXzPzA81HWTlxbaqsdTiy1SD7zJ1b1Vr9jCGSbOeWd53xaki9Vp6J6vPEeylsSAbmfSSNhTcMPgteS4IGyrpebIdz3Z26NIeRctpvCm+wtjoXxI+EX8BYtFcbt65NIBvCA6LFLBGEkI5DO6cvPgXnyLaDZ+XIx/p/S3jyOk8CVt8v60qu+BcPnAEZSMZQh7HO8BlD4sN9if3VS6qq0vGppkBRiDkF0mtyMrMN8rAg8sDn3VtCOxtU34I/1dZirNnCJgBQeiZ7QR5zt2iz8G4LxwiElHlgQoCCKG2jdDarMKTQf6rvpYFpfAm40QvaMoMDx0jX1hd7n/03GTF0xUUg4R/AEe6vk0htexN2cdQ2jro45vRXdVONYWaR0BRdn+MRhHLXl+U4uh8TPHdb8eNlpvtbm0/uT6qixdJhyiW+8FF+VphvdXQ2OTIwyHnTF/6H0MOkiFL3e8yIoxJZiHOoxqNQaF4ssqB17KiKxgD174rCnE/FB06/1vx4bDjYwVND9uPLVvaHi/PemLt2dfrhwD/Haf20k2ut+D7hk4aczVQ9MFzNEAEL5v1ZzF/oJhZ9f1+xK2+FtjwHo/Ew7MbQhn/e1s2d8TplVkmcE6QWVNHGzQIBPIyCtgNvNj4lJwJLIdtfRhe0RZ1+o8Ibp/trpLaC+UfqJkTCTSk2tNXSQB7kBFbxjTNxKP3F8cfb/P85R/WDZgWcMZnTLBrl2+S3ZFQ+gCuabXyrwViJt3mGe5PVWUn2+eiLf5rhoTUqO6Ty2tRNQWKp/kkc0tNNqNj1HwO7uS1vK6eNm0f9tSQE+Tn/w8GwP05zss3WlPWxfzqEblmtHcZf+lDpZeiYwekydue92QpCy1pXJruYa6MWpFPpWbsL8MBoaKKCWIT7yfqfJIcG6pvKh4Ija76SO84RUbaTiqty2rnfMRKxCJk0OnK71YOQRY5SWt5vlMbdpsl+5J7rN5kHmvt1C+s7vcD9TwPVmVxidPlBOQYQS82+jy2F86/TzlpTfMxKi5TAZw94tJpSSq8eotf8gusf91xmPmNXPgjq6Bp8T8KHU62yHGdkyn1HjRXB+qGrFfMrkqfHWkXPF5XpAl9UzODB/jCkaUFcY3jhjFpn8RWg0ApMBuev87Io41uw66gYDWmareslyHbCeTvJXDRcA40mEhtNeS+x/219FWGvM/2MPqMq0BMXEn4O4lwUIOjIJG5Rt0xghJqEjlmJ37Uc2hoFBrL/shjAI5rWWNqSK/TZm0ZaB6xzQ9vAmmJg/Eul266uz4wn2tI7ByFneRC3VoBwRibpv+vGmnQytbiLAkYN2/3Q4PcvyQuB2NVgvHnetrgx3a+ayyg8qj9/CfUhXLmOH6euNhBTJdRlwZkDVusqLt3TZUfzCuv5SRZK7rBBuQA8ia/OtUAkVXDTvuOpZgeoeqNq7GbBBWDmTinGJ2v0onOPCfzq7dYFF9p5/1F/v70e8cEf1yPgavECaRPcYx+GAIr5Roa3DfwYcEen4DeZqioLzX+RD9YB8T7FbeVGiEUtXPEOAvFqqg4DTo0VMKZg/e7OMhm0wmvmixiR5psbphs9PUbLd9p/QRLEwtcwjDjkH3yAuS/m6/8CUEsDBBQAAgAIAC8EEUWDnfSvTQAAAGoAAAAbAAAAdW5pdmVyc2FsL3VuaXZlcnNhbC5wbmcueG1ss7GvyM1RKEstKs7Mz7NVMtQzULK34+WyKShKLctMLVeoAIoZ6RlAgJJCpa2SCRK3PDOlJMNWycLUHCGWkZqZnlFiq2RmYgwX1AcaCQBQSwECAAAUAAIACAAvBBFF6W7bZOQDAAB0DgAAHQAAAAAAAAABAAAAAAAAAAAAdW5pdmVyc2FsL2NvbW1vbl9tZXNzYWdlcy5sbmdQSwECAAAUAAIACAAvBBFFyHmpT8kDAABDDwAAJwAAAAAAAAABAAAAAAAfBAAAdW5pdmVyc2FsL2ZsYXNoX3B1Ymxpc2hpbmdfc2V0dGluZ3MueG1sUEsBAgAAFAACAAgALwQRRe96s9i9AgAAVQoAACEAAAAAAAAAAQAAAAAALQgAAHVuaXZlcnNhbC9mbGFzaF9za2luX3NldHRpbmdzLnhtbFBLAQIAABQAAgAIAC8EEUUjMricmwMAAFQOAAAmAAAAAAAAAAEAAAAAACkLAAB1bml2ZXJzYWwvaHRtbF9wdWJsaXNoaW5nX3NldHRpbmdzLnhtbFBLAQIAABQAAgAIAC8EEUWxsOD6jgEAAA8GAAAfAAAAAAAAAAEAAAAAAAgPAAB1bml2ZXJzYWwvaHRtbF9za2luX3NldHRpbmdzLmpzUEsBAgAAFAACAAgALwQRRRra6juqAAAAHwEAABoAAAAAAAAAAQAAAAAA0xAAAHVuaXZlcnNhbC9pMThuX3ByZXNldHMueG1sUEsBAgAAFAACAAgALwQRRaTf3ZpwAAAAeAAAABwAAAAAAAAAAQAAAAAAtREAAHVuaXZlcnNhbC9sb2NhbF9zZXR0aW5ncy54bWxQSwECAAAUAAIACABAk3REzoIJN+wCAACICAAAFAAAAAAAAAABAAAAAABfEgAAdW5pdmVyc2FsL3BsYXllci54bWxQSwECAAAUAAIACAAvBBFFdZOF4XEBAAD9AgAAKQAAAAAAAAABAAAAAAB9FQAAdW5pdmVyc2FsL3NraW5fY3VzdG9taXphdGlvbl9zZXR0aW5ncy54bWxQSwECAAAUAAIACAAvBBFFwmiYrEUSAACwIgAAFwAAAAAAAAAAAAAAAAA1FwAAdW5pdmVyc2FsL3VuaXZlcnNhbC5wbmdQSwECAAAUAAIACAAvBBFFg530r00AAABqAAAAGwAAAAAAAAABAAAAAACvKQAAdW5pdmVyc2FsL3VuaXZlcnNhbC5wbmcueG1sUEsFBgAAAAALAAsASQMAADUqAAAAAA=="/>
  <p:tag name="ISPRING_ULTRA_SCORM_COURCE_TITLE" val="Continu, alternatif 5"/>
  <p:tag name="ISPRING_ULTRA_SCORM_LESSON_TITLE" val="Continu, alternatif 5"/>
  <p:tag name="ISPRING_PRESENTATION_TITLE" val="Continu, alternatif 5"/>
  <p:tag name="ISPRING_RESOURCE_PATHS_HASH_PRESENTER" val="4aa12c4eae82cd1970a41ce6dccb8b99fbaa4d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1325</TotalTime>
  <Words>96</Words>
  <Application>Microsoft Office PowerPoint</Application>
  <PresentationFormat>Affichage à l'écran (4:3)</PresentationFormat>
  <Paragraphs>27</Paragraphs>
  <Slides>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Continu, alternatif,  et les autres…</vt:lpstr>
      <vt:lpstr>Représentation des signaux électriques </vt:lpstr>
      <vt:lpstr>Tensions, Courants, continus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Continu, alternatif 5</dc:title>
  <dc:creator>Philippe Dutour</dc:creator>
  <cp:lastModifiedBy>Philippe Dutour</cp:lastModifiedBy>
  <cp:revision>75</cp:revision>
  <dcterms:created xsi:type="dcterms:W3CDTF">2014-10-30T11:45:28Z</dcterms:created>
  <dcterms:modified xsi:type="dcterms:W3CDTF">2015-03-20T14:08:17Z</dcterms:modified>
</cp:coreProperties>
</file>