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1.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notesSlides/notesSlide2.xml" ContentType="application/vnd.openxmlformats-officedocument.presentationml.notesSlide+xml"/>
  <Override PartName="/ppt/tags/tag15.xml" ContentType="application/vnd.openxmlformats-officedocument.presentationml.tags+xml"/>
  <Override PartName="/ppt/notesSlides/notesSlide3.xml" ContentType="application/vnd.openxmlformats-officedocument.presentationml.notesSlide+xml"/>
  <Override PartName="/ppt/tags/tag16.xml" ContentType="application/vnd.openxmlformats-officedocument.presentationml.tags+xml"/>
  <Override PartName="/ppt/notesSlides/notesSlide4.xml" ContentType="application/vnd.openxmlformats-officedocument.presentationml.notesSlide+xml"/>
  <Override PartName="/ppt/tags/tag17.xml" ContentType="application/vnd.openxmlformats-officedocument.presentationml.tags+xml"/>
  <Override PartName="/ppt/notesSlides/notesSlide5.xml" ContentType="application/vnd.openxmlformats-officedocument.presentationml.notesSlide+xml"/>
  <Override PartName="/ppt/tags/tag18.xml" ContentType="application/vnd.openxmlformats-officedocument.presentationml.tags+xml"/>
  <Override PartName="/ppt/tags/tag19.xml" ContentType="application/vnd.openxmlformats-officedocument.presentationml.tags+xml"/>
  <Override PartName="/ppt/notesSlides/notesSlide6.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notesSlides/notesSlide7.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notesSlides/notesSlide8.xml" ContentType="application/vnd.openxmlformats-officedocument.presentationml.notesSlide+xml"/>
  <Override PartName="/ppt/tags/tag33.xml" ContentType="application/vnd.openxmlformats-officedocument.presentationml.tags+xml"/>
  <Override PartName="/ppt/tags/tag34.xml" ContentType="application/vnd.openxmlformats-officedocument.presentationml.tags+xml"/>
  <Override PartName="/ppt/notesSlides/notesSlide9.xml" ContentType="application/vnd.openxmlformats-officedocument.presentationml.notesSlide+xml"/>
  <Override PartName="/ppt/tags/tag35.xml" ContentType="application/vnd.openxmlformats-officedocument.presentationml.tags+xml"/>
  <Override PartName="/ppt/tags/tag36.xml" ContentType="application/vnd.openxmlformats-officedocument.presentationml.tags+xml"/>
  <Override PartName="/ppt/notesSlides/notesSlide10.xml" ContentType="application/vnd.openxmlformats-officedocument.presentationml.notesSlide+xml"/>
  <Override PartName="/ppt/tags/tag37.xml" ContentType="application/vnd.openxmlformats-officedocument.presentationml.tags+xml"/>
  <Override PartName="/ppt/tags/tag38.xml" ContentType="application/vnd.openxmlformats-officedocument.presentationml.tags+xml"/>
  <Override PartName="/ppt/notesSlides/notesSlide11.xml" ContentType="application/vnd.openxmlformats-officedocument.presentationml.notesSlide+xml"/>
  <Override PartName="/ppt/tags/tag39.xml" ContentType="application/vnd.openxmlformats-officedocument.presentationml.tags+xml"/>
  <Override PartName="/ppt/tags/tag40.xml" ContentType="application/vnd.openxmlformats-officedocument.presentationml.tags+xml"/>
  <Override PartName="/ppt/notesSlides/notesSlide12.xml" ContentType="application/vnd.openxmlformats-officedocument.presentationml.notesSlide+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notesSlides/notesSlide13.xml" ContentType="application/vnd.openxmlformats-officedocument.presentationml.notesSlide+xml"/>
  <Override PartName="/ppt/tags/tag46.xml" ContentType="application/vnd.openxmlformats-officedocument.presentationml.tags+xml"/>
  <Override PartName="/ppt/notesSlides/notesSlide14.xml" ContentType="application/vnd.openxmlformats-officedocument.presentationml.notesSlide+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notesSlides/notesSlide15.xml" ContentType="application/vnd.openxmlformats-officedocument.presentationml.notesSlide+xml"/>
  <Override PartName="/ppt/tags/tag54.xml" ContentType="application/vnd.openxmlformats-officedocument.presentationml.tags+xml"/>
  <Override PartName="/ppt/tags/tag55.xml" ContentType="application/vnd.openxmlformats-officedocument.presentationml.tags+xml"/>
  <Override PartName="/ppt/notesSlides/notesSlide16.xml" ContentType="application/vnd.openxmlformats-officedocument.presentationml.notesSlide+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notesSlides/notesSlide17.xml" ContentType="application/vnd.openxmlformats-officedocument.presentationml.notesSlide+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notesSlides/notesSlide18.xml" ContentType="application/vnd.openxmlformats-officedocument.presentationml.notesSlide+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notesSlides/notesSlide19.xml" ContentType="application/vnd.openxmlformats-officedocument.presentationml.notesSlide+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notesSlides/notesSlide20.xml" ContentType="application/vnd.openxmlformats-officedocument.presentationml.notesSlide+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notesSlides/notesSlide21.xml" ContentType="application/vnd.openxmlformats-officedocument.presentationml.notesSlide+xml"/>
  <Override PartName="/ppt/tags/tag79.xml" ContentType="application/vnd.openxmlformats-officedocument.presentationml.tags+xml"/>
  <Override PartName="/ppt/tags/tag80.xml" ContentType="application/vnd.openxmlformats-officedocument.presentationml.tags+xml"/>
  <Override PartName="/ppt/notesSlides/notesSlide22.xml" ContentType="application/vnd.openxmlformats-officedocument.presentationml.notesSlide+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notesSlides/notesSlide23.xml" ContentType="application/vnd.openxmlformats-officedocument.presentationml.notesSlide+xml"/>
  <Override PartName="/ppt/tags/tag84.xml" ContentType="application/vnd.openxmlformats-officedocument.presentationml.tags+xml"/>
  <Override PartName="/ppt/tags/tag85.xml" ContentType="application/vnd.openxmlformats-officedocument.presentationml.tags+xml"/>
  <Override PartName="/ppt/notesSlides/notesSlide24.xml" ContentType="application/vnd.openxmlformats-officedocument.presentationml.notesSlide+xml"/>
  <Override PartName="/ppt/tags/tag86.xml" ContentType="application/vnd.openxmlformats-officedocument.presentationml.tags+xml"/>
  <Override PartName="/ppt/tags/tag87.xml" ContentType="application/vnd.openxmlformats-officedocument.presentationml.tags+xml"/>
  <Override PartName="/ppt/notesSlides/notesSlide25.xml" ContentType="application/vnd.openxmlformats-officedocument.presentationml.notesSlide+xml"/>
  <Override PartName="/ppt/tags/tag88.xml" ContentType="application/vnd.openxmlformats-officedocument.presentationml.tags+xml"/>
  <Override PartName="/ppt/tags/tag89.xml" ContentType="application/vnd.openxmlformats-officedocument.presentationml.tags+xml"/>
  <Override PartName="/ppt/notesSlides/notesSlide26.xml" ContentType="application/vnd.openxmlformats-officedocument.presentationml.notesSlide+xml"/>
  <Override PartName="/ppt/tags/tag90.xml" ContentType="application/vnd.openxmlformats-officedocument.presentationml.tags+xml"/>
  <Override PartName="/ppt/tags/tag91.xml" ContentType="application/vnd.openxmlformats-officedocument.presentationml.tags+xml"/>
  <Override PartName="/ppt/notesSlides/notesSlide27.xml" ContentType="application/vnd.openxmlformats-officedocument.presentationml.notesSlide+xml"/>
  <Override PartName="/ppt/tags/tag92.xml" ContentType="application/vnd.openxmlformats-officedocument.presentationml.tags+xml"/>
  <Override PartName="/ppt/tags/tag93.xml" ContentType="application/vnd.openxmlformats-officedocument.presentationml.tags+xml"/>
  <Override PartName="/ppt/notesSlides/notesSlide28.xml" ContentType="application/vnd.openxmlformats-officedocument.presentationml.notesSlide+xml"/>
  <Override PartName="/ppt/tags/tag94.xml" ContentType="application/vnd.openxmlformats-officedocument.presentationml.tags+xml"/>
  <Override PartName="/ppt/tags/tag95.xml" ContentType="application/vnd.openxmlformats-officedocument.presentationml.tags+xml"/>
  <Override PartName="/ppt/notesSlides/notesSlide29.xml" ContentType="application/vnd.openxmlformats-officedocument.presentationml.notesSlide+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notesSlides/notesSlide30.xml" ContentType="application/vnd.openxmlformats-officedocument.presentationml.notesSlide+xml"/>
  <Override PartName="/ppt/tags/tag108.xml" ContentType="application/vnd.openxmlformats-officedocument.presentationml.tags+xml"/>
  <Override PartName="/ppt/tags/tag109.xml" ContentType="application/vnd.openxmlformats-officedocument.presentationml.tags+xml"/>
  <Override PartName="/ppt/notesSlides/notesSlide31.xml" ContentType="application/vnd.openxmlformats-officedocument.presentationml.notesSlide+xml"/>
  <Override PartName="/ppt/tags/tag110.xml" ContentType="application/vnd.openxmlformats-officedocument.presentationml.tags+xml"/>
  <Override PartName="/ppt/tags/tag111.xml" ContentType="application/vnd.openxmlformats-officedocument.presentationml.tags+xml"/>
  <Override PartName="/ppt/notesSlides/notesSlide32.xml" ContentType="application/vnd.openxmlformats-officedocument.presentationml.notesSlide+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notesSlides/notesSlide33.xml" ContentType="application/vnd.openxmlformats-officedocument.presentationml.notesSlide+xml"/>
  <Override PartName="/ppt/tags/tag116.xml" ContentType="application/vnd.openxmlformats-officedocument.presentationml.tags+xml"/>
  <Override PartName="/ppt/tags/tag117.xml" ContentType="application/vnd.openxmlformats-officedocument.presentationml.tags+xml"/>
  <Override PartName="/ppt/notesSlides/notesSlide34.xml" ContentType="application/vnd.openxmlformats-officedocument.presentationml.notesSlide+xml"/>
  <Override PartName="/ppt/tags/tag118.xml" ContentType="application/vnd.openxmlformats-officedocument.presentationml.tags+xml"/>
  <Override PartName="/ppt/tags/tag119.xml" ContentType="application/vnd.openxmlformats-officedocument.presentationml.tags+xml"/>
  <Override PartName="/ppt/notesSlides/notesSlide35.xml" ContentType="application/vnd.openxmlformats-officedocument.presentationml.notesSlide+xml"/>
  <Override PartName="/ppt/tags/tag120.xml" ContentType="application/vnd.openxmlformats-officedocument.presentationml.tags+xml"/>
  <Override PartName="/ppt/tags/tag121.xml" ContentType="application/vnd.openxmlformats-officedocument.presentationml.tags+xml"/>
  <Override PartName="/ppt/notesSlides/notesSlide36.xml" ContentType="application/vnd.openxmlformats-officedocument.presentationml.notesSlide+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notesSlides/notesSlide37.xml" ContentType="application/vnd.openxmlformats-officedocument.presentationml.notesSlide+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notesSlides/notesSlide38.xml" ContentType="application/vnd.openxmlformats-officedocument.presentationml.notesSlide+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notesSlides/notesSlide39.xml" ContentType="application/vnd.openxmlformats-officedocument.presentationml.notesSlide+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notesSlides/notesSlide40.xml" ContentType="application/vnd.openxmlformats-officedocument.presentationml.notesSlide+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notesSlides/notesSlide41.xml" ContentType="application/vnd.openxmlformats-officedocument.presentationml.notesSlide+xml"/>
  <Override PartName="/ppt/tags/tag166.xml" ContentType="application/vnd.openxmlformats-officedocument.presentationml.tags+xml"/>
  <Override PartName="/ppt/tags/tag167.xml" ContentType="application/vnd.openxmlformats-officedocument.presentationml.tags+xml"/>
  <Override PartName="/ppt/notesSlides/notesSlide42.xml" ContentType="application/vnd.openxmlformats-officedocument.presentationml.notesSlide+xml"/>
  <Override PartName="/ppt/tags/tag168.xml" ContentType="application/vnd.openxmlformats-officedocument.presentationml.tags+xml"/>
  <Override PartName="/ppt/tags/tag169.xml" ContentType="application/vnd.openxmlformats-officedocument.presentationml.tags+xml"/>
  <Override PartName="/ppt/tags/tag170.xml" ContentType="application/vnd.openxmlformats-officedocument.presentationml.tags+xml"/>
  <Override PartName="/ppt/notesSlides/notesSlide43.xml" ContentType="application/vnd.openxmlformats-officedocument.presentationml.notesSlide+xml"/>
  <Override PartName="/ppt/tags/tag171.xml" ContentType="application/vnd.openxmlformats-officedocument.presentationml.tags+xml"/>
  <Override PartName="/ppt/tags/tag172.xml" ContentType="application/vnd.openxmlformats-officedocument.presentationml.tags+xml"/>
  <Override PartName="/ppt/notesSlides/notesSlide44.xml" ContentType="application/vnd.openxmlformats-officedocument.presentationml.notesSlide+xml"/>
  <Override PartName="/ppt/tags/tag173.xml" ContentType="application/vnd.openxmlformats-officedocument.presentationml.tags+xml"/>
  <Override PartName="/ppt/tags/tag174.xml" ContentType="application/vnd.openxmlformats-officedocument.presentationml.tags+xml"/>
  <Override PartName="/ppt/notesSlides/notesSlide45.xml" ContentType="application/vnd.openxmlformats-officedocument.presentationml.notesSlide+xml"/>
  <Override PartName="/ppt/tags/tag175.xml" ContentType="application/vnd.openxmlformats-officedocument.presentationml.tags+xml"/>
  <Override PartName="/ppt/tags/tag176.xml" ContentType="application/vnd.openxmlformats-officedocument.presentationml.tags+xml"/>
  <Override PartName="/ppt/notesSlides/notesSlide46.xml" ContentType="application/vnd.openxmlformats-officedocument.presentationml.notesSlide+xml"/>
  <Override PartName="/ppt/tags/tag177.xml" ContentType="application/vnd.openxmlformats-officedocument.presentationml.tags+xml"/>
  <Override PartName="/ppt/tags/tag178.xml" ContentType="application/vnd.openxmlformats-officedocument.presentationml.tags+xml"/>
  <Override PartName="/ppt/notesSlides/notesSlide47.xml" ContentType="application/vnd.openxmlformats-officedocument.presentationml.notesSlide+xml"/>
  <Override PartName="/ppt/tags/tag179.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notesSlides/notesSlide48.xml" ContentType="application/vnd.openxmlformats-officedocument.presentationml.notesSlide+xml"/>
  <Override PartName="/ppt/tags/tag182.xml" ContentType="application/vnd.openxmlformats-officedocument.presentationml.tags+xml"/>
  <Override PartName="/ppt/tags/tag183.xml" ContentType="application/vnd.openxmlformats-officedocument.presentationml.tags+xml"/>
  <Override PartName="/ppt/notesSlides/notesSlide49.xml" ContentType="application/vnd.openxmlformats-officedocument.presentationml.notesSlide+xml"/>
  <Override PartName="/ppt/tags/tag184.xml" ContentType="application/vnd.openxmlformats-officedocument.presentationml.tags+xml"/>
  <Override PartName="/ppt/tags/tag185.xml" ContentType="application/vnd.openxmlformats-officedocument.presentationml.tags+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53"/>
  </p:notesMasterIdLst>
  <p:sldIdLst>
    <p:sldId id="256" r:id="rId3"/>
    <p:sldId id="257" r:id="rId4"/>
    <p:sldId id="258" r:id="rId5"/>
    <p:sldId id="259" r:id="rId6"/>
    <p:sldId id="260" r:id="rId7"/>
    <p:sldId id="263" r:id="rId8"/>
    <p:sldId id="264" r:id="rId9"/>
    <p:sldId id="265" r:id="rId10"/>
    <p:sldId id="262" r:id="rId11"/>
    <p:sldId id="268" r:id="rId12"/>
    <p:sldId id="270" r:id="rId13"/>
    <p:sldId id="269" r:id="rId14"/>
    <p:sldId id="271" r:id="rId15"/>
    <p:sldId id="266" r:id="rId16"/>
    <p:sldId id="267" r:id="rId17"/>
    <p:sldId id="272" r:id="rId18"/>
    <p:sldId id="273" r:id="rId19"/>
    <p:sldId id="274" r:id="rId20"/>
    <p:sldId id="282" r:id="rId21"/>
    <p:sldId id="275" r:id="rId22"/>
    <p:sldId id="276" r:id="rId23"/>
    <p:sldId id="277" r:id="rId24"/>
    <p:sldId id="261" r:id="rId25"/>
    <p:sldId id="279" r:id="rId26"/>
    <p:sldId id="280" r:id="rId27"/>
    <p:sldId id="281" r:id="rId28"/>
    <p:sldId id="283" r:id="rId29"/>
    <p:sldId id="284" r:id="rId30"/>
    <p:sldId id="285" r:id="rId31"/>
    <p:sldId id="278" r:id="rId32"/>
    <p:sldId id="286" r:id="rId33"/>
    <p:sldId id="287" r:id="rId34"/>
    <p:sldId id="307" r:id="rId35"/>
    <p:sldId id="288" r:id="rId36"/>
    <p:sldId id="289" r:id="rId37"/>
    <p:sldId id="290" r:id="rId38"/>
    <p:sldId id="291" r:id="rId39"/>
    <p:sldId id="292" r:id="rId40"/>
    <p:sldId id="293" r:id="rId41"/>
    <p:sldId id="302" r:id="rId42"/>
    <p:sldId id="305" r:id="rId43"/>
    <p:sldId id="304" r:id="rId44"/>
    <p:sldId id="295" r:id="rId45"/>
    <p:sldId id="296" r:id="rId46"/>
    <p:sldId id="297" r:id="rId47"/>
    <p:sldId id="298" r:id="rId48"/>
    <p:sldId id="299" r:id="rId49"/>
    <p:sldId id="300" r:id="rId50"/>
    <p:sldId id="301" r:id="rId51"/>
    <p:sldId id="306" r:id="rId52"/>
  </p:sldIdLst>
  <p:sldSz cx="9144000" cy="6858000" type="screen4x3"/>
  <p:notesSz cx="6858000" cy="9144000"/>
  <p:custDataLst>
    <p:tags r:id="rId54"/>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CBA9E5"/>
    <a:srgbClr val="9900FF"/>
    <a:srgbClr val="B381D9"/>
    <a:srgbClr val="9A57C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12C8C85-51F0-491E-9774-3900AFEF0FD7}" styleName="Style léger 2 - Accentuation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35758FB7-9AC5-4552-8A53-C91805E547FA}" styleName="Style à thème 1 - Accentuation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26" autoAdjust="0"/>
    <p:restoredTop sz="94649" autoAdjust="0"/>
  </p:normalViewPr>
  <p:slideViewPr>
    <p:cSldViewPr>
      <p:cViewPr varScale="1">
        <p:scale>
          <a:sx n="92" d="100"/>
          <a:sy n="92" d="100"/>
        </p:scale>
        <p:origin x="-1356" y="-102"/>
      </p:cViewPr>
      <p:guideLst>
        <p:guide orient="horz" pos="2160"/>
        <p:guide pos="2880"/>
      </p:guideLst>
    </p:cSldViewPr>
  </p:slideViewPr>
  <p:outlineViewPr>
    <p:cViewPr>
      <p:scale>
        <a:sx n="33" d="100"/>
        <a:sy n="33" d="100"/>
      </p:scale>
      <p:origin x="60" y="869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9F6C022-EBB7-4E55-8318-144E88561A9A}" type="datetimeFigureOut">
              <a:rPr lang="fr-FR" smtClean="0"/>
              <a:t>19/09/2015</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B24EA3-DA50-4C40-9A98-D7C6CDDD4AD7}" type="slidenum">
              <a:rPr lang="fr-FR" smtClean="0"/>
              <a:t>‹N°›</a:t>
            </a:fld>
            <a:endParaRPr lang="fr-FR"/>
          </a:p>
        </p:txBody>
      </p:sp>
    </p:spTree>
    <p:extLst>
      <p:ext uri="{BB962C8B-B14F-4D97-AF65-F5344CB8AC3E}">
        <p14:creationId xmlns:p14="http://schemas.microsoft.com/office/powerpoint/2010/main" val="33708428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1</a:t>
            </a:fld>
            <a:endParaRPr lang="fr-FR"/>
          </a:p>
        </p:txBody>
      </p:sp>
    </p:spTree>
    <p:extLst>
      <p:ext uri="{BB962C8B-B14F-4D97-AF65-F5344CB8AC3E}">
        <p14:creationId xmlns:p14="http://schemas.microsoft.com/office/powerpoint/2010/main" val="37640750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2</a:t>
            </a:fld>
            <a:endParaRPr lang="fr-FR"/>
          </a:p>
        </p:txBody>
      </p:sp>
    </p:spTree>
    <p:extLst>
      <p:ext uri="{BB962C8B-B14F-4D97-AF65-F5344CB8AC3E}">
        <p14:creationId xmlns:p14="http://schemas.microsoft.com/office/powerpoint/2010/main" val="20467706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3</a:t>
            </a:fld>
            <a:endParaRPr lang="fr-FR"/>
          </a:p>
        </p:txBody>
      </p:sp>
    </p:spTree>
    <p:extLst>
      <p:ext uri="{BB962C8B-B14F-4D97-AF65-F5344CB8AC3E}">
        <p14:creationId xmlns:p14="http://schemas.microsoft.com/office/powerpoint/2010/main" val="8736581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4</a:t>
            </a:fld>
            <a:endParaRPr lang="fr-FR"/>
          </a:p>
        </p:txBody>
      </p:sp>
    </p:spTree>
    <p:extLst>
      <p:ext uri="{BB962C8B-B14F-4D97-AF65-F5344CB8AC3E}">
        <p14:creationId xmlns:p14="http://schemas.microsoft.com/office/powerpoint/2010/main" val="37956613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5</a:t>
            </a:fld>
            <a:endParaRPr lang="fr-FR"/>
          </a:p>
        </p:txBody>
      </p:sp>
    </p:spTree>
    <p:extLst>
      <p:ext uri="{BB962C8B-B14F-4D97-AF65-F5344CB8AC3E}">
        <p14:creationId xmlns:p14="http://schemas.microsoft.com/office/powerpoint/2010/main" val="7788601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6</a:t>
            </a:fld>
            <a:endParaRPr lang="fr-FR"/>
          </a:p>
        </p:txBody>
      </p:sp>
    </p:spTree>
    <p:extLst>
      <p:ext uri="{BB962C8B-B14F-4D97-AF65-F5344CB8AC3E}">
        <p14:creationId xmlns:p14="http://schemas.microsoft.com/office/powerpoint/2010/main" val="117311145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7</a:t>
            </a:fld>
            <a:endParaRPr lang="fr-FR"/>
          </a:p>
        </p:txBody>
      </p:sp>
    </p:spTree>
    <p:extLst>
      <p:ext uri="{BB962C8B-B14F-4D97-AF65-F5344CB8AC3E}">
        <p14:creationId xmlns:p14="http://schemas.microsoft.com/office/powerpoint/2010/main" val="17425710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8</a:t>
            </a:fld>
            <a:endParaRPr lang="fr-FR"/>
          </a:p>
        </p:txBody>
      </p:sp>
    </p:spTree>
    <p:extLst>
      <p:ext uri="{BB962C8B-B14F-4D97-AF65-F5344CB8AC3E}">
        <p14:creationId xmlns:p14="http://schemas.microsoft.com/office/powerpoint/2010/main" val="1600711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9</a:t>
            </a:fld>
            <a:endParaRPr lang="fr-FR"/>
          </a:p>
        </p:txBody>
      </p:sp>
    </p:spTree>
    <p:extLst>
      <p:ext uri="{BB962C8B-B14F-4D97-AF65-F5344CB8AC3E}">
        <p14:creationId xmlns:p14="http://schemas.microsoft.com/office/powerpoint/2010/main" val="34362539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10</a:t>
            </a:fld>
            <a:endParaRPr lang="fr-FR"/>
          </a:p>
        </p:txBody>
      </p:sp>
    </p:spTree>
    <p:extLst>
      <p:ext uri="{BB962C8B-B14F-4D97-AF65-F5344CB8AC3E}">
        <p14:creationId xmlns:p14="http://schemas.microsoft.com/office/powerpoint/2010/main" val="31774358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11</a:t>
            </a:fld>
            <a:endParaRPr lang="fr-FR"/>
          </a:p>
        </p:txBody>
      </p:sp>
    </p:spTree>
    <p:extLst>
      <p:ext uri="{BB962C8B-B14F-4D97-AF65-F5344CB8AC3E}">
        <p14:creationId xmlns:p14="http://schemas.microsoft.com/office/powerpoint/2010/main" val="25956870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12</a:t>
            </a:fld>
            <a:endParaRPr lang="fr-FR"/>
          </a:p>
        </p:txBody>
      </p:sp>
    </p:spTree>
    <p:extLst>
      <p:ext uri="{BB962C8B-B14F-4D97-AF65-F5344CB8AC3E}">
        <p14:creationId xmlns:p14="http://schemas.microsoft.com/office/powerpoint/2010/main" val="4014246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13</a:t>
            </a:fld>
            <a:endParaRPr lang="fr-FR"/>
          </a:p>
        </p:txBody>
      </p:sp>
    </p:spTree>
    <p:extLst>
      <p:ext uri="{BB962C8B-B14F-4D97-AF65-F5344CB8AC3E}">
        <p14:creationId xmlns:p14="http://schemas.microsoft.com/office/powerpoint/2010/main" val="49117759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14</a:t>
            </a:fld>
            <a:endParaRPr lang="fr-FR"/>
          </a:p>
        </p:txBody>
      </p:sp>
    </p:spTree>
    <p:extLst>
      <p:ext uri="{BB962C8B-B14F-4D97-AF65-F5344CB8AC3E}">
        <p14:creationId xmlns:p14="http://schemas.microsoft.com/office/powerpoint/2010/main" val="28889308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15</a:t>
            </a:fld>
            <a:endParaRPr lang="fr-FR"/>
          </a:p>
        </p:txBody>
      </p:sp>
    </p:spTree>
    <p:extLst>
      <p:ext uri="{BB962C8B-B14F-4D97-AF65-F5344CB8AC3E}">
        <p14:creationId xmlns:p14="http://schemas.microsoft.com/office/powerpoint/2010/main" val="239709461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16</a:t>
            </a:fld>
            <a:endParaRPr lang="fr-FR"/>
          </a:p>
        </p:txBody>
      </p:sp>
    </p:spTree>
    <p:extLst>
      <p:ext uri="{BB962C8B-B14F-4D97-AF65-F5344CB8AC3E}">
        <p14:creationId xmlns:p14="http://schemas.microsoft.com/office/powerpoint/2010/main" val="38086284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17</a:t>
            </a:fld>
            <a:endParaRPr lang="fr-FR"/>
          </a:p>
        </p:txBody>
      </p:sp>
    </p:spTree>
    <p:extLst>
      <p:ext uri="{BB962C8B-B14F-4D97-AF65-F5344CB8AC3E}">
        <p14:creationId xmlns:p14="http://schemas.microsoft.com/office/powerpoint/2010/main" val="32330421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18</a:t>
            </a:fld>
            <a:endParaRPr lang="fr-FR"/>
          </a:p>
        </p:txBody>
      </p:sp>
    </p:spTree>
    <p:extLst>
      <p:ext uri="{BB962C8B-B14F-4D97-AF65-F5344CB8AC3E}">
        <p14:creationId xmlns:p14="http://schemas.microsoft.com/office/powerpoint/2010/main" val="16229424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19</a:t>
            </a:fld>
            <a:endParaRPr lang="fr-FR"/>
          </a:p>
        </p:txBody>
      </p:sp>
    </p:spTree>
    <p:extLst>
      <p:ext uri="{BB962C8B-B14F-4D97-AF65-F5344CB8AC3E}">
        <p14:creationId xmlns:p14="http://schemas.microsoft.com/office/powerpoint/2010/main" val="35975356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20</a:t>
            </a:fld>
            <a:endParaRPr lang="fr-FR"/>
          </a:p>
        </p:txBody>
      </p:sp>
    </p:spTree>
    <p:extLst>
      <p:ext uri="{BB962C8B-B14F-4D97-AF65-F5344CB8AC3E}">
        <p14:creationId xmlns:p14="http://schemas.microsoft.com/office/powerpoint/2010/main" val="27390913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21</a:t>
            </a:fld>
            <a:endParaRPr lang="fr-FR"/>
          </a:p>
        </p:txBody>
      </p:sp>
    </p:spTree>
    <p:extLst>
      <p:ext uri="{BB962C8B-B14F-4D97-AF65-F5344CB8AC3E}">
        <p14:creationId xmlns:p14="http://schemas.microsoft.com/office/powerpoint/2010/main" val="42788447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22</a:t>
            </a:fld>
            <a:endParaRPr lang="fr-FR"/>
          </a:p>
        </p:txBody>
      </p:sp>
    </p:spTree>
    <p:extLst>
      <p:ext uri="{BB962C8B-B14F-4D97-AF65-F5344CB8AC3E}">
        <p14:creationId xmlns:p14="http://schemas.microsoft.com/office/powerpoint/2010/main" val="26104935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23</a:t>
            </a:fld>
            <a:endParaRPr lang="fr-FR"/>
          </a:p>
        </p:txBody>
      </p:sp>
    </p:spTree>
    <p:extLst>
      <p:ext uri="{BB962C8B-B14F-4D97-AF65-F5344CB8AC3E}">
        <p14:creationId xmlns:p14="http://schemas.microsoft.com/office/powerpoint/2010/main" val="27219264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24</a:t>
            </a:fld>
            <a:endParaRPr lang="fr-FR"/>
          </a:p>
        </p:txBody>
      </p:sp>
    </p:spTree>
    <p:extLst>
      <p:ext uri="{BB962C8B-B14F-4D97-AF65-F5344CB8AC3E}">
        <p14:creationId xmlns:p14="http://schemas.microsoft.com/office/powerpoint/2010/main" val="14536312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25</a:t>
            </a:fld>
            <a:endParaRPr lang="fr-FR"/>
          </a:p>
        </p:txBody>
      </p:sp>
    </p:spTree>
    <p:extLst>
      <p:ext uri="{BB962C8B-B14F-4D97-AF65-F5344CB8AC3E}">
        <p14:creationId xmlns:p14="http://schemas.microsoft.com/office/powerpoint/2010/main" val="98042974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26</a:t>
            </a:fld>
            <a:endParaRPr lang="fr-FR"/>
          </a:p>
        </p:txBody>
      </p:sp>
    </p:spTree>
    <p:extLst>
      <p:ext uri="{BB962C8B-B14F-4D97-AF65-F5344CB8AC3E}">
        <p14:creationId xmlns:p14="http://schemas.microsoft.com/office/powerpoint/2010/main" val="252664747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27</a:t>
            </a:fld>
            <a:endParaRPr lang="fr-FR"/>
          </a:p>
        </p:txBody>
      </p:sp>
    </p:spTree>
    <p:extLst>
      <p:ext uri="{BB962C8B-B14F-4D97-AF65-F5344CB8AC3E}">
        <p14:creationId xmlns:p14="http://schemas.microsoft.com/office/powerpoint/2010/main" val="146464018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28</a:t>
            </a:fld>
            <a:endParaRPr lang="fr-FR"/>
          </a:p>
        </p:txBody>
      </p:sp>
    </p:spTree>
    <p:extLst>
      <p:ext uri="{BB962C8B-B14F-4D97-AF65-F5344CB8AC3E}">
        <p14:creationId xmlns:p14="http://schemas.microsoft.com/office/powerpoint/2010/main" val="215725616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29</a:t>
            </a:fld>
            <a:endParaRPr lang="fr-FR"/>
          </a:p>
        </p:txBody>
      </p:sp>
    </p:spTree>
    <p:extLst>
      <p:ext uri="{BB962C8B-B14F-4D97-AF65-F5344CB8AC3E}">
        <p14:creationId xmlns:p14="http://schemas.microsoft.com/office/powerpoint/2010/main" val="355413456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30</a:t>
            </a:fld>
            <a:endParaRPr lang="fr-FR"/>
          </a:p>
        </p:txBody>
      </p:sp>
    </p:spTree>
    <p:extLst>
      <p:ext uri="{BB962C8B-B14F-4D97-AF65-F5344CB8AC3E}">
        <p14:creationId xmlns:p14="http://schemas.microsoft.com/office/powerpoint/2010/main" val="390723345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31</a:t>
            </a:fld>
            <a:endParaRPr lang="fr-FR"/>
          </a:p>
        </p:txBody>
      </p:sp>
    </p:spTree>
    <p:extLst>
      <p:ext uri="{BB962C8B-B14F-4D97-AF65-F5344CB8AC3E}">
        <p14:creationId xmlns:p14="http://schemas.microsoft.com/office/powerpoint/2010/main" val="331657547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32</a:t>
            </a:fld>
            <a:endParaRPr lang="fr-FR"/>
          </a:p>
        </p:txBody>
      </p:sp>
    </p:spTree>
    <p:extLst>
      <p:ext uri="{BB962C8B-B14F-4D97-AF65-F5344CB8AC3E}">
        <p14:creationId xmlns:p14="http://schemas.microsoft.com/office/powerpoint/2010/main" val="352127001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33</a:t>
            </a:fld>
            <a:endParaRPr lang="fr-FR"/>
          </a:p>
        </p:txBody>
      </p:sp>
    </p:spTree>
    <p:extLst>
      <p:ext uri="{BB962C8B-B14F-4D97-AF65-F5344CB8AC3E}">
        <p14:creationId xmlns:p14="http://schemas.microsoft.com/office/powerpoint/2010/main" val="368269972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34</a:t>
            </a:fld>
            <a:endParaRPr lang="fr-FR"/>
          </a:p>
        </p:txBody>
      </p:sp>
    </p:spTree>
    <p:extLst>
      <p:ext uri="{BB962C8B-B14F-4D97-AF65-F5344CB8AC3E}">
        <p14:creationId xmlns:p14="http://schemas.microsoft.com/office/powerpoint/2010/main" val="251072107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35</a:t>
            </a:fld>
            <a:endParaRPr lang="fr-FR"/>
          </a:p>
        </p:txBody>
      </p:sp>
    </p:spTree>
    <p:extLst>
      <p:ext uri="{BB962C8B-B14F-4D97-AF65-F5344CB8AC3E}">
        <p14:creationId xmlns:p14="http://schemas.microsoft.com/office/powerpoint/2010/main" val="168957853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36</a:t>
            </a:fld>
            <a:endParaRPr lang="fr-FR"/>
          </a:p>
        </p:txBody>
      </p:sp>
    </p:spTree>
    <p:extLst>
      <p:ext uri="{BB962C8B-B14F-4D97-AF65-F5344CB8AC3E}">
        <p14:creationId xmlns:p14="http://schemas.microsoft.com/office/powerpoint/2010/main" val="24401322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37</a:t>
            </a:fld>
            <a:endParaRPr lang="fr-FR"/>
          </a:p>
        </p:txBody>
      </p:sp>
    </p:spTree>
    <p:extLst>
      <p:ext uri="{BB962C8B-B14F-4D97-AF65-F5344CB8AC3E}">
        <p14:creationId xmlns:p14="http://schemas.microsoft.com/office/powerpoint/2010/main" val="62639546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38</a:t>
            </a:fld>
            <a:endParaRPr lang="fr-FR"/>
          </a:p>
        </p:txBody>
      </p:sp>
    </p:spTree>
    <p:extLst>
      <p:ext uri="{BB962C8B-B14F-4D97-AF65-F5344CB8AC3E}">
        <p14:creationId xmlns:p14="http://schemas.microsoft.com/office/powerpoint/2010/main" val="374491704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39</a:t>
            </a:fld>
            <a:endParaRPr lang="fr-FR"/>
          </a:p>
        </p:txBody>
      </p:sp>
    </p:spTree>
    <p:extLst>
      <p:ext uri="{BB962C8B-B14F-4D97-AF65-F5344CB8AC3E}">
        <p14:creationId xmlns:p14="http://schemas.microsoft.com/office/powerpoint/2010/main" val="11703681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40</a:t>
            </a:fld>
            <a:endParaRPr lang="fr-FR"/>
          </a:p>
        </p:txBody>
      </p:sp>
    </p:spTree>
    <p:extLst>
      <p:ext uri="{BB962C8B-B14F-4D97-AF65-F5344CB8AC3E}">
        <p14:creationId xmlns:p14="http://schemas.microsoft.com/office/powerpoint/2010/main" val="22091648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41</a:t>
            </a:fld>
            <a:endParaRPr lang="fr-FR"/>
          </a:p>
        </p:txBody>
      </p:sp>
    </p:spTree>
    <p:extLst>
      <p:ext uri="{BB962C8B-B14F-4D97-AF65-F5344CB8AC3E}">
        <p14:creationId xmlns:p14="http://schemas.microsoft.com/office/powerpoint/2010/main" val="38591654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42</a:t>
            </a:fld>
            <a:endParaRPr lang="fr-FR"/>
          </a:p>
        </p:txBody>
      </p:sp>
    </p:spTree>
    <p:extLst>
      <p:ext uri="{BB962C8B-B14F-4D97-AF65-F5344CB8AC3E}">
        <p14:creationId xmlns:p14="http://schemas.microsoft.com/office/powerpoint/2010/main" val="284644839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43</a:t>
            </a:fld>
            <a:endParaRPr lang="fr-FR"/>
          </a:p>
        </p:txBody>
      </p:sp>
    </p:spTree>
    <p:extLst>
      <p:ext uri="{BB962C8B-B14F-4D97-AF65-F5344CB8AC3E}">
        <p14:creationId xmlns:p14="http://schemas.microsoft.com/office/powerpoint/2010/main" val="77126542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44</a:t>
            </a:fld>
            <a:endParaRPr lang="fr-FR"/>
          </a:p>
        </p:txBody>
      </p:sp>
    </p:spTree>
    <p:extLst>
      <p:ext uri="{BB962C8B-B14F-4D97-AF65-F5344CB8AC3E}">
        <p14:creationId xmlns:p14="http://schemas.microsoft.com/office/powerpoint/2010/main" val="236718409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45</a:t>
            </a:fld>
            <a:endParaRPr lang="fr-FR"/>
          </a:p>
        </p:txBody>
      </p:sp>
    </p:spTree>
    <p:extLst>
      <p:ext uri="{BB962C8B-B14F-4D97-AF65-F5344CB8AC3E}">
        <p14:creationId xmlns:p14="http://schemas.microsoft.com/office/powerpoint/2010/main" val="314078894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46</a:t>
            </a:fld>
            <a:endParaRPr lang="fr-FR"/>
          </a:p>
        </p:txBody>
      </p:sp>
    </p:spTree>
    <p:extLst>
      <p:ext uri="{BB962C8B-B14F-4D97-AF65-F5344CB8AC3E}">
        <p14:creationId xmlns:p14="http://schemas.microsoft.com/office/powerpoint/2010/main" val="292127378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47</a:t>
            </a:fld>
            <a:endParaRPr lang="fr-FR"/>
          </a:p>
        </p:txBody>
      </p:sp>
    </p:spTree>
    <p:extLst>
      <p:ext uri="{BB962C8B-B14F-4D97-AF65-F5344CB8AC3E}">
        <p14:creationId xmlns:p14="http://schemas.microsoft.com/office/powerpoint/2010/main" val="373342931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48</a:t>
            </a:fld>
            <a:endParaRPr lang="fr-FR"/>
          </a:p>
        </p:txBody>
      </p:sp>
    </p:spTree>
    <p:extLst>
      <p:ext uri="{BB962C8B-B14F-4D97-AF65-F5344CB8AC3E}">
        <p14:creationId xmlns:p14="http://schemas.microsoft.com/office/powerpoint/2010/main" val="383755884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49</a:t>
            </a:fld>
            <a:endParaRPr lang="fr-FR"/>
          </a:p>
        </p:txBody>
      </p:sp>
    </p:spTree>
    <p:extLst>
      <p:ext uri="{BB962C8B-B14F-4D97-AF65-F5344CB8AC3E}">
        <p14:creationId xmlns:p14="http://schemas.microsoft.com/office/powerpoint/2010/main" val="227514029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A5B24EA3-DA50-4C40-9A98-D7C6CDDD4AD7}" type="slidenum">
              <a:rPr lang="fr-FR" smtClean="0"/>
              <a:t>50</a:t>
            </a:fld>
            <a:endParaRPr lang="fr-FR"/>
          </a:p>
        </p:txBody>
      </p:sp>
    </p:spTree>
    <p:extLst>
      <p:ext uri="{BB962C8B-B14F-4D97-AF65-F5344CB8AC3E}">
        <p14:creationId xmlns:p14="http://schemas.microsoft.com/office/powerpoint/2010/main" val="9687027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10" name="Espace réservé du pied de page 9"/>
          <p:cNvSpPr>
            <a:spLocks noGrp="1"/>
          </p:cNvSpPr>
          <p:nvPr>
            <p:ph type="ftr" sz="quarter" idx="11"/>
          </p:nvPr>
        </p:nvSpPr>
        <p:spPr/>
        <p:txBody>
          <a:bodyPr/>
          <a:lstStyle/>
          <a:p>
            <a:endParaRPr lang="fr-FR"/>
          </a:p>
        </p:txBody>
      </p:sp>
      <p:sp>
        <p:nvSpPr>
          <p:cNvPr id="11" name="Espace réservé du numéro de diapositive 10"/>
          <p:cNvSpPr>
            <a:spLocks noGrp="1"/>
          </p:cNvSpPr>
          <p:nvPr>
            <p:ph type="sldNum" sz="quarter" idx="12"/>
          </p:nvPr>
        </p:nvSpPr>
        <p:spPr/>
        <p:txBody>
          <a:bodyPr/>
          <a:lstStyle/>
          <a:p>
            <a:fld id="{F868A771-18F2-4606-A365-082A57E02316}" type="slidenum">
              <a:rPr lang="fr-FR" smtClean="0"/>
              <a:t>‹N°›</a:t>
            </a:fld>
            <a:endParaRPr lang="fr-FR"/>
          </a:p>
        </p:txBody>
      </p:sp>
      <p:sp>
        <p:nvSpPr>
          <p:cNvPr id="7" name="Espace réservé de la date 8"/>
          <p:cNvSpPr txBox="1">
            <a:spLocks/>
          </p:cNvSpPr>
          <p:nvPr userDrawn="1"/>
        </p:nvSpPr>
        <p:spPr>
          <a:xfrm>
            <a:off x="-8004" y="6489947"/>
            <a:ext cx="2133600" cy="365125"/>
          </a:xfrm>
          <a:prstGeom prst="rect">
            <a:avLst/>
          </a:prstGeom>
        </p:spPr>
        <p:txBody>
          <a:bodyPr vert="horz" lIns="91440" tIns="45720" rIns="91440" bIns="45720" rtlCol="0" anchor="ctr">
            <a:scene3d>
              <a:camera prst="orthographicFront"/>
              <a:lightRig rig="threePt" dir="t"/>
            </a:scene3d>
            <a:sp3d extrusionH="57150">
              <a:bevelT w="38100" h="38100" prst="slope"/>
            </a:sp3d>
          </a:bodyPr>
          <a:lstStyle>
            <a:defPPr>
              <a:defRPr lang="fr-FR"/>
            </a:defPPr>
            <a:lvl1pPr marL="0" algn="l" defTabSz="914400" rtl="0" eaLnBrk="1" latinLnBrk="0" hangingPunct="1">
              <a:defRPr sz="1200" b="0" kern="1200" cap="none" spc="0">
                <a:ln>
                  <a:noFill/>
                </a:ln>
                <a:solidFill>
                  <a:schemeClr val="tx1">
                    <a:lumMod val="50000"/>
                    <a:lumOff val="50000"/>
                  </a:schemeClr>
                </a:solidFill>
                <a:effectLst>
                  <a:innerShdw blurRad="63500" dist="50800" dir="18900000">
                    <a:prstClr val="black">
                      <a:alpha val="50000"/>
                    </a:prstClr>
                  </a:innerShdw>
                </a:effectLst>
                <a:latin typeface="Verdana" panose="020B0604030504040204"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dirty="0" smtClean="0"/>
              <a:t>Ph. DUTOUR</a:t>
            </a:r>
            <a:endParaRPr lang="fr-FR" dirty="0"/>
          </a:p>
        </p:txBody>
      </p:sp>
    </p:spTree>
    <p:extLst>
      <p:ext uri="{BB962C8B-B14F-4D97-AF65-F5344CB8AC3E}">
        <p14:creationId xmlns:p14="http://schemas.microsoft.com/office/powerpoint/2010/main" val="125999286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868A771-18F2-4606-A365-082A57E02316}" type="slidenum">
              <a:rPr lang="fr-FR" smtClean="0"/>
              <a:t>‹N°›</a:t>
            </a:fld>
            <a:endParaRPr lang="fr-FR"/>
          </a:p>
        </p:txBody>
      </p:sp>
    </p:spTree>
    <p:extLst>
      <p:ext uri="{BB962C8B-B14F-4D97-AF65-F5344CB8AC3E}">
        <p14:creationId xmlns:p14="http://schemas.microsoft.com/office/powerpoint/2010/main" val="110731163"/>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868A771-18F2-4606-A365-082A57E02316}" type="slidenum">
              <a:rPr lang="fr-FR" smtClean="0"/>
              <a:t>‹N°›</a:t>
            </a:fld>
            <a:endParaRPr lang="fr-FR"/>
          </a:p>
        </p:txBody>
      </p:sp>
    </p:spTree>
    <p:extLst>
      <p:ext uri="{BB962C8B-B14F-4D97-AF65-F5344CB8AC3E}">
        <p14:creationId xmlns:p14="http://schemas.microsoft.com/office/powerpoint/2010/main" val="2010751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868A771-18F2-4606-A365-082A57E02316}" type="slidenum">
              <a:rPr lang="fr-FR" smtClean="0"/>
              <a:t>‹N°›</a:t>
            </a:fld>
            <a:endParaRPr lang="fr-FR"/>
          </a:p>
        </p:txBody>
      </p:sp>
    </p:spTree>
    <p:extLst>
      <p:ext uri="{BB962C8B-B14F-4D97-AF65-F5344CB8AC3E}">
        <p14:creationId xmlns:p14="http://schemas.microsoft.com/office/powerpoint/2010/main" val="37548767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F868A771-18F2-4606-A365-082A57E02316}" type="slidenum">
              <a:rPr lang="fr-FR" smtClean="0"/>
              <a:t>‹N°›</a:t>
            </a:fld>
            <a:endParaRPr lang="fr-FR"/>
          </a:p>
        </p:txBody>
      </p:sp>
    </p:spTree>
    <p:extLst>
      <p:ext uri="{BB962C8B-B14F-4D97-AF65-F5344CB8AC3E}">
        <p14:creationId xmlns:p14="http://schemas.microsoft.com/office/powerpoint/2010/main" val="27669532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F868A771-18F2-4606-A365-082A57E02316}" type="slidenum">
              <a:rPr lang="fr-FR" smtClean="0"/>
              <a:t>‹N°›</a:t>
            </a:fld>
            <a:endParaRPr lang="fr-FR"/>
          </a:p>
        </p:txBody>
      </p:sp>
    </p:spTree>
    <p:extLst>
      <p:ext uri="{BB962C8B-B14F-4D97-AF65-F5344CB8AC3E}">
        <p14:creationId xmlns:p14="http://schemas.microsoft.com/office/powerpoint/2010/main" val="3465042444"/>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F868A771-18F2-4606-A365-082A57E02316}" type="slidenum">
              <a:rPr lang="fr-FR" smtClean="0"/>
              <a:t>‹N°›</a:t>
            </a:fld>
            <a:endParaRPr lang="fr-FR"/>
          </a:p>
        </p:txBody>
      </p:sp>
    </p:spTree>
    <p:extLst>
      <p:ext uri="{BB962C8B-B14F-4D97-AF65-F5344CB8AC3E}">
        <p14:creationId xmlns:p14="http://schemas.microsoft.com/office/powerpoint/2010/main" val="2137670614"/>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868A771-18F2-4606-A365-082A57E02316}" type="slidenum">
              <a:rPr lang="fr-FR" smtClean="0"/>
              <a:t>‹N°›</a:t>
            </a:fld>
            <a:endParaRPr lang="fr-FR"/>
          </a:p>
        </p:txBody>
      </p:sp>
    </p:spTree>
    <p:extLst>
      <p:ext uri="{BB962C8B-B14F-4D97-AF65-F5344CB8AC3E}">
        <p14:creationId xmlns:p14="http://schemas.microsoft.com/office/powerpoint/2010/main" val="41712258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868A771-18F2-4606-A365-082A57E02316}" type="slidenum">
              <a:rPr lang="fr-FR" smtClean="0"/>
              <a:t>‹N°›</a:t>
            </a:fld>
            <a:endParaRPr lang="fr-FR"/>
          </a:p>
        </p:txBody>
      </p:sp>
    </p:spTree>
    <p:extLst>
      <p:ext uri="{BB962C8B-B14F-4D97-AF65-F5344CB8AC3E}">
        <p14:creationId xmlns:p14="http://schemas.microsoft.com/office/powerpoint/2010/main" val="137203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868A771-18F2-4606-A365-082A57E02316}" type="slidenum">
              <a:rPr lang="fr-FR" smtClean="0"/>
              <a:t>‹N°›</a:t>
            </a:fld>
            <a:endParaRPr lang="fr-FR"/>
          </a:p>
        </p:txBody>
      </p:sp>
    </p:spTree>
    <p:extLst>
      <p:ext uri="{BB962C8B-B14F-4D97-AF65-F5344CB8AC3E}">
        <p14:creationId xmlns:p14="http://schemas.microsoft.com/office/powerpoint/2010/main" val="31824416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868A771-18F2-4606-A365-082A57E02316}" type="slidenum">
              <a:rPr lang="fr-FR" smtClean="0"/>
              <a:t>‹N°›</a:t>
            </a:fld>
            <a:endParaRPr lang="fr-FR"/>
          </a:p>
        </p:txBody>
      </p:sp>
    </p:spTree>
    <p:extLst>
      <p:ext uri="{BB962C8B-B14F-4D97-AF65-F5344CB8AC3E}">
        <p14:creationId xmlns:p14="http://schemas.microsoft.com/office/powerpoint/2010/main" val="39149406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isposition personnalisée">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pied de page 2"/>
          <p:cNvSpPr>
            <a:spLocks noGrp="1"/>
          </p:cNvSpPr>
          <p:nvPr>
            <p:ph type="ftr" sz="quarter" idx="10"/>
          </p:nvPr>
        </p:nvSpPr>
        <p:spPr/>
        <p:txBody>
          <a:bodyPr/>
          <a:lstStyle/>
          <a:p>
            <a:endParaRPr lang="fr-FR"/>
          </a:p>
        </p:txBody>
      </p:sp>
      <p:sp>
        <p:nvSpPr>
          <p:cNvPr id="4" name="Espace réservé du numéro de diapositive 3"/>
          <p:cNvSpPr>
            <a:spLocks noGrp="1"/>
          </p:cNvSpPr>
          <p:nvPr>
            <p:ph type="sldNum" sz="quarter" idx="11"/>
          </p:nvPr>
        </p:nvSpPr>
        <p:spPr/>
        <p:txBody>
          <a:bodyPr/>
          <a:lstStyle/>
          <a:p>
            <a:fld id="{F868A771-18F2-4606-A365-082A57E02316}" type="slidenum">
              <a:rPr lang="fr-FR" smtClean="0"/>
              <a:t>‹N°›</a:t>
            </a:fld>
            <a:endParaRPr lang="fr-FR"/>
          </a:p>
        </p:txBody>
      </p:sp>
    </p:spTree>
    <p:extLst>
      <p:ext uri="{BB962C8B-B14F-4D97-AF65-F5344CB8AC3E}">
        <p14:creationId xmlns:p14="http://schemas.microsoft.com/office/powerpoint/2010/main" val="21973358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8C5AE920-6BE7-4CC3-8025-A9F77BF435ED}" type="datetimeFigureOut">
              <a:rPr lang="fr-FR" smtClean="0"/>
              <a:t>19/09/2015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AED92AC-24D3-481A-8443-B322016F5523}" type="slidenum">
              <a:rPr lang="fr-FR" smtClean="0"/>
              <a:t>‹N°›</a:t>
            </a:fld>
            <a:endParaRPr lang="fr-FR"/>
          </a:p>
        </p:txBody>
      </p:sp>
    </p:spTree>
    <p:extLst>
      <p:ext uri="{BB962C8B-B14F-4D97-AF65-F5344CB8AC3E}">
        <p14:creationId xmlns:p14="http://schemas.microsoft.com/office/powerpoint/2010/main" val="29290801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C5AE920-6BE7-4CC3-8025-A9F77BF435ED}" type="datetimeFigureOut">
              <a:rPr lang="fr-FR" smtClean="0"/>
              <a:t>19/09/2015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AED92AC-24D3-481A-8443-B322016F5523}" type="slidenum">
              <a:rPr lang="fr-FR" smtClean="0"/>
              <a:t>‹N°›</a:t>
            </a:fld>
            <a:endParaRPr lang="fr-FR"/>
          </a:p>
        </p:txBody>
      </p:sp>
    </p:spTree>
    <p:extLst>
      <p:ext uri="{BB962C8B-B14F-4D97-AF65-F5344CB8AC3E}">
        <p14:creationId xmlns:p14="http://schemas.microsoft.com/office/powerpoint/2010/main" val="17457323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C5AE920-6BE7-4CC3-8025-A9F77BF435ED}" type="datetimeFigureOut">
              <a:rPr lang="fr-FR" smtClean="0"/>
              <a:t>19/09/2015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AED92AC-24D3-481A-8443-B322016F5523}" type="slidenum">
              <a:rPr lang="fr-FR" smtClean="0"/>
              <a:t>‹N°›</a:t>
            </a:fld>
            <a:endParaRPr lang="fr-FR"/>
          </a:p>
        </p:txBody>
      </p:sp>
    </p:spTree>
    <p:extLst>
      <p:ext uri="{BB962C8B-B14F-4D97-AF65-F5344CB8AC3E}">
        <p14:creationId xmlns:p14="http://schemas.microsoft.com/office/powerpoint/2010/main" val="35177568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8C5AE920-6BE7-4CC3-8025-A9F77BF435ED}" type="datetimeFigureOut">
              <a:rPr lang="fr-FR" smtClean="0"/>
              <a:t>19/09/2015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AED92AC-24D3-481A-8443-B322016F5523}" type="slidenum">
              <a:rPr lang="fr-FR" smtClean="0"/>
              <a:t>‹N°›</a:t>
            </a:fld>
            <a:endParaRPr lang="fr-FR"/>
          </a:p>
        </p:txBody>
      </p:sp>
    </p:spTree>
    <p:extLst>
      <p:ext uri="{BB962C8B-B14F-4D97-AF65-F5344CB8AC3E}">
        <p14:creationId xmlns:p14="http://schemas.microsoft.com/office/powerpoint/2010/main" val="85301719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C5AE920-6BE7-4CC3-8025-A9F77BF435ED}" type="datetimeFigureOut">
              <a:rPr lang="fr-FR" smtClean="0"/>
              <a:t>19/09/2015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5AED92AC-24D3-481A-8443-B322016F5523}" type="slidenum">
              <a:rPr lang="fr-FR" smtClean="0"/>
              <a:t>‹N°›</a:t>
            </a:fld>
            <a:endParaRPr lang="fr-FR"/>
          </a:p>
        </p:txBody>
      </p:sp>
    </p:spTree>
    <p:extLst>
      <p:ext uri="{BB962C8B-B14F-4D97-AF65-F5344CB8AC3E}">
        <p14:creationId xmlns:p14="http://schemas.microsoft.com/office/powerpoint/2010/main" val="23081937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8C5AE920-6BE7-4CC3-8025-A9F77BF435ED}" type="datetimeFigureOut">
              <a:rPr lang="fr-FR" smtClean="0"/>
              <a:t>19/09/2015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5AED92AC-24D3-481A-8443-B322016F5523}" type="slidenum">
              <a:rPr lang="fr-FR" smtClean="0"/>
              <a:t>‹N°›</a:t>
            </a:fld>
            <a:endParaRPr lang="fr-FR"/>
          </a:p>
        </p:txBody>
      </p:sp>
    </p:spTree>
    <p:extLst>
      <p:ext uri="{BB962C8B-B14F-4D97-AF65-F5344CB8AC3E}">
        <p14:creationId xmlns:p14="http://schemas.microsoft.com/office/powerpoint/2010/main" val="119384916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8C5AE920-6BE7-4CC3-8025-A9F77BF435ED}" type="datetimeFigureOut">
              <a:rPr lang="fr-FR" smtClean="0"/>
              <a:t>19/09/2015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5AED92AC-24D3-481A-8443-B322016F5523}" type="slidenum">
              <a:rPr lang="fr-FR" smtClean="0"/>
              <a:t>‹N°›</a:t>
            </a:fld>
            <a:endParaRPr lang="fr-FR"/>
          </a:p>
        </p:txBody>
      </p:sp>
    </p:spTree>
    <p:extLst>
      <p:ext uri="{BB962C8B-B14F-4D97-AF65-F5344CB8AC3E}">
        <p14:creationId xmlns:p14="http://schemas.microsoft.com/office/powerpoint/2010/main" val="128704528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C5AE920-6BE7-4CC3-8025-A9F77BF435ED}" type="datetimeFigureOut">
              <a:rPr lang="fr-FR" smtClean="0"/>
              <a:t>19/09/2015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AED92AC-24D3-481A-8443-B322016F5523}" type="slidenum">
              <a:rPr lang="fr-FR" smtClean="0"/>
              <a:t>‹N°›</a:t>
            </a:fld>
            <a:endParaRPr lang="fr-FR"/>
          </a:p>
        </p:txBody>
      </p:sp>
    </p:spTree>
    <p:extLst>
      <p:ext uri="{BB962C8B-B14F-4D97-AF65-F5344CB8AC3E}">
        <p14:creationId xmlns:p14="http://schemas.microsoft.com/office/powerpoint/2010/main" val="32953275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C5AE920-6BE7-4CC3-8025-A9F77BF435ED}" type="datetimeFigureOut">
              <a:rPr lang="fr-FR" smtClean="0"/>
              <a:t>19/09/2015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AED92AC-24D3-481A-8443-B322016F5523}" type="slidenum">
              <a:rPr lang="fr-FR" smtClean="0"/>
              <a:t>‹N°›</a:t>
            </a:fld>
            <a:endParaRPr lang="fr-FR"/>
          </a:p>
        </p:txBody>
      </p:sp>
    </p:spTree>
    <p:extLst>
      <p:ext uri="{BB962C8B-B14F-4D97-AF65-F5344CB8AC3E}">
        <p14:creationId xmlns:p14="http://schemas.microsoft.com/office/powerpoint/2010/main" val="1100493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C5AE920-6BE7-4CC3-8025-A9F77BF435ED}" type="datetimeFigureOut">
              <a:rPr lang="fr-FR" smtClean="0"/>
              <a:t>19/09/2015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AED92AC-24D3-481A-8443-B322016F5523}" type="slidenum">
              <a:rPr lang="fr-FR" smtClean="0"/>
              <a:t>‹N°›</a:t>
            </a:fld>
            <a:endParaRPr lang="fr-FR"/>
          </a:p>
        </p:txBody>
      </p:sp>
    </p:spTree>
    <p:extLst>
      <p:ext uri="{BB962C8B-B14F-4D97-AF65-F5344CB8AC3E}">
        <p14:creationId xmlns:p14="http://schemas.microsoft.com/office/powerpoint/2010/main" val="318086815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C5AE920-6BE7-4CC3-8025-A9F77BF435ED}" type="datetimeFigureOut">
              <a:rPr lang="fr-FR" smtClean="0"/>
              <a:t>19/09/2015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AED92AC-24D3-481A-8443-B322016F5523}" type="slidenum">
              <a:rPr lang="fr-FR" smtClean="0"/>
              <a:t>‹N°›</a:t>
            </a:fld>
            <a:endParaRPr lang="fr-FR"/>
          </a:p>
        </p:txBody>
      </p:sp>
    </p:spTree>
    <p:extLst>
      <p:ext uri="{BB962C8B-B14F-4D97-AF65-F5344CB8AC3E}">
        <p14:creationId xmlns:p14="http://schemas.microsoft.com/office/powerpoint/2010/main" val="37630750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3">
        <a:schemeClr val="bg1"/>
      </p:bgRef>
    </p:bg>
    <p:spTree>
      <p:nvGrpSpPr>
        <p:cNvPr id="1" name=""/>
        <p:cNvGrpSpPr/>
        <p:nvPr/>
      </p:nvGrpSpPr>
      <p:grpSpPr>
        <a:xfrm>
          <a:off x="0" y="0"/>
          <a:ext cx="0" cy="0"/>
          <a:chOff x="0" y="0"/>
          <a:chExt cx="0" cy="0"/>
        </a:xfrm>
      </p:grpSpPr>
      <p:pic>
        <p:nvPicPr>
          <p:cNvPr id="8" name="Image 7"/>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34866" y="0"/>
            <a:ext cx="9213732" cy="6858000"/>
          </a:xfrm>
          <a:prstGeom prst="rect">
            <a:avLst/>
          </a:prstGeom>
        </p:spPr>
      </p:pic>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dirty="0" smtClean="0"/>
              <a:t>Modifiez le style du titre</a:t>
            </a:r>
            <a:endParaRPr lang="fr-FR" dirty="0"/>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dirty="0" smtClean="0"/>
              <a:t>Modifiez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FR" dirty="0"/>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68A771-18F2-4606-A365-082A57E02316}" type="slidenum">
              <a:rPr lang="fr-FR" smtClean="0"/>
              <a:t>‹N°›</a:t>
            </a:fld>
            <a:endParaRPr lang="fr-FR"/>
          </a:p>
        </p:txBody>
      </p:sp>
      <p:sp>
        <p:nvSpPr>
          <p:cNvPr id="10" name="Espace réservé de la date 8"/>
          <p:cNvSpPr txBox="1">
            <a:spLocks/>
          </p:cNvSpPr>
          <p:nvPr userDrawn="1"/>
        </p:nvSpPr>
        <p:spPr>
          <a:xfrm>
            <a:off x="-8004" y="6489947"/>
            <a:ext cx="2133600" cy="365125"/>
          </a:xfrm>
          <a:prstGeom prst="rect">
            <a:avLst/>
          </a:prstGeom>
        </p:spPr>
        <p:txBody>
          <a:bodyPr vert="horz" lIns="91440" tIns="45720" rIns="91440" bIns="45720" rtlCol="0" anchor="ctr">
            <a:scene3d>
              <a:camera prst="orthographicFront"/>
              <a:lightRig rig="threePt" dir="t"/>
            </a:scene3d>
            <a:sp3d extrusionH="57150">
              <a:bevelT w="38100" h="38100" prst="slope"/>
            </a:sp3d>
          </a:bodyPr>
          <a:lstStyle>
            <a:defPPr>
              <a:defRPr lang="fr-FR"/>
            </a:defPPr>
            <a:lvl1pPr marL="0" algn="l" defTabSz="914400" rtl="0" eaLnBrk="1" latinLnBrk="0" hangingPunct="1">
              <a:defRPr sz="1200" b="0" kern="1200" cap="none" spc="0">
                <a:ln>
                  <a:noFill/>
                </a:ln>
                <a:solidFill>
                  <a:schemeClr val="tx1">
                    <a:lumMod val="50000"/>
                    <a:lumOff val="50000"/>
                  </a:schemeClr>
                </a:solidFill>
                <a:effectLst>
                  <a:innerShdw blurRad="63500" dist="50800" dir="18900000">
                    <a:prstClr val="black">
                      <a:alpha val="50000"/>
                    </a:prstClr>
                  </a:innerShdw>
                </a:effectLst>
                <a:latin typeface="Verdana" panose="020B0604030504040204"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fr-FR" dirty="0" smtClean="0"/>
              <a:t>Ph. DUTOUR</a:t>
            </a:r>
            <a:endParaRPr lang="fr-FR" dirty="0"/>
          </a:p>
        </p:txBody>
      </p:sp>
    </p:spTree>
    <p:extLst>
      <p:ext uri="{BB962C8B-B14F-4D97-AF65-F5344CB8AC3E}">
        <p14:creationId xmlns:p14="http://schemas.microsoft.com/office/powerpoint/2010/main" val="54495200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5AE920-6BE7-4CC3-8025-A9F77BF435ED}" type="datetimeFigureOut">
              <a:rPr lang="fr-FR" smtClean="0"/>
              <a:t>19/09/2015</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AED92AC-24D3-481A-8443-B322016F5523}" type="slidenum">
              <a:rPr lang="fr-FR" smtClean="0"/>
              <a:t>‹N°›</a:t>
            </a:fld>
            <a:endParaRPr lang="fr-FR"/>
          </a:p>
        </p:txBody>
      </p:sp>
    </p:spTree>
    <p:extLst>
      <p:ext uri="{BB962C8B-B14F-4D97-AF65-F5344CB8AC3E}">
        <p14:creationId xmlns:p14="http://schemas.microsoft.com/office/powerpoint/2010/main" val="245133051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notesSlide" Target="../notesSlides/notesSlide1.xml"/><Relationship Id="rId18" Type="http://schemas.openxmlformats.org/officeDocument/2006/relationships/image" Target="../media/image4.png"/><Relationship Id="rId3" Type="http://schemas.openxmlformats.org/officeDocument/2006/relationships/tags" Target="../tags/tag4.xml"/><Relationship Id="rId21" Type="http://schemas.openxmlformats.org/officeDocument/2006/relationships/hyperlink" Target="http://www.techphil.fr/video/secuelec/maltcc.avi" TargetMode="External"/><Relationship Id="rId7" Type="http://schemas.openxmlformats.org/officeDocument/2006/relationships/tags" Target="../tags/tag8.xml"/><Relationship Id="rId12" Type="http://schemas.openxmlformats.org/officeDocument/2006/relationships/slideLayout" Target="../slideLayouts/slideLayout1.xml"/><Relationship Id="rId17" Type="http://schemas.openxmlformats.org/officeDocument/2006/relationships/hyperlink" Target="http://www.techphil.fr/images/secuelec/cc225k.pdf" TargetMode="External"/><Relationship Id="rId2" Type="http://schemas.openxmlformats.org/officeDocument/2006/relationships/tags" Target="../tags/tag3.xml"/><Relationship Id="rId16" Type="http://schemas.openxmlformats.org/officeDocument/2006/relationships/image" Target="../media/image3.wmf"/><Relationship Id="rId20" Type="http://schemas.openxmlformats.org/officeDocument/2006/relationships/hyperlink" Target="http://www.techphil.fr/video/secuelec/ouverture_interrrupteur_345kv.avi" TargetMode="Externa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hyperlink" Target="http://www.techphil.fr/video/secuelec/court_circuit_electricien.avi" TargetMode="External"/><Relationship Id="rId10" Type="http://schemas.openxmlformats.org/officeDocument/2006/relationships/tags" Target="../tags/tag11.xml"/><Relationship Id="rId19" Type="http://schemas.openxmlformats.org/officeDocument/2006/relationships/hyperlink" Target="http://www.techphil.fr/video/secuelec/explosion_sous_station.avi" TargetMode="Externa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image" Target="../media/image2.png"/><Relationship Id="rId22" Type="http://schemas.openxmlformats.org/officeDocument/2006/relationships/hyperlink" Target="http://www.techphil.fr/video/secuelec/arc_electrique.mpg" TargetMode="Externa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4.xml"/><Relationship Id="rId1" Type="http://schemas.openxmlformats.org/officeDocument/2006/relationships/tags" Target="../tags/tag13.xml"/><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15.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16.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17.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9.xml"/><Relationship Id="rId1" Type="http://schemas.openxmlformats.org/officeDocument/2006/relationships/tags" Target="../tags/tag18.xml"/><Relationship Id="rId5" Type="http://schemas.openxmlformats.org/officeDocument/2006/relationships/image" Target="../media/image8.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1.xml"/><Relationship Id="rId1" Type="http://schemas.openxmlformats.org/officeDocument/2006/relationships/tags" Target="../tags/tag20.xml"/><Relationship Id="rId5" Type="http://schemas.openxmlformats.org/officeDocument/2006/relationships/image" Target="../media/image9.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8" Type="http://schemas.openxmlformats.org/officeDocument/2006/relationships/tags" Target="../tags/tag29.xml"/><Relationship Id="rId13" Type="http://schemas.openxmlformats.org/officeDocument/2006/relationships/notesSlide" Target="../notesSlides/notesSlide8.xml"/><Relationship Id="rId18" Type="http://schemas.openxmlformats.org/officeDocument/2006/relationships/hyperlink" Target="http://www.techphil.fr/images/secuelec/pieds.jpg" TargetMode="External"/><Relationship Id="rId3" Type="http://schemas.openxmlformats.org/officeDocument/2006/relationships/tags" Target="../tags/tag24.xml"/><Relationship Id="rId21" Type="http://schemas.openxmlformats.org/officeDocument/2006/relationships/hyperlink" Target="http://www.techphil.fr/images/secuelec/Accident-HT-1.jpg" TargetMode="External"/><Relationship Id="rId7" Type="http://schemas.openxmlformats.org/officeDocument/2006/relationships/tags" Target="../tags/tag28.xml"/><Relationship Id="rId12" Type="http://schemas.openxmlformats.org/officeDocument/2006/relationships/slideLayout" Target="../slideLayouts/slideLayout2.xml"/><Relationship Id="rId17" Type="http://schemas.openxmlformats.org/officeDocument/2006/relationships/hyperlink" Target="http://www.techphil.fr/images/secuelec/bras.jpg" TargetMode="External"/><Relationship Id="rId2" Type="http://schemas.openxmlformats.org/officeDocument/2006/relationships/tags" Target="../tags/tag23.xml"/><Relationship Id="rId16" Type="http://schemas.openxmlformats.org/officeDocument/2006/relationships/hyperlink" Target="http://www.techphil.fr/images/secuelec/main2.jpg" TargetMode="External"/><Relationship Id="rId20" Type="http://schemas.openxmlformats.org/officeDocument/2006/relationships/hyperlink" Target="http://www.techphil.fr/images/secuelec/Accident-HT.jpg" TargetMode="External"/><Relationship Id="rId1" Type="http://schemas.openxmlformats.org/officeDocument/2006/relationships/tags" Target="../tags/tag22.xml"/><Relationship Id="rId6" Type="http://schemas.openxmlformats.org/officeDocument/2006/relationships/tags" Target="../tags/tag27.xml"/><Relationship Id="rId11" Type="http://schemas.openxmlformats.org/officeDocument/2006/relationships/tags" Target="../tags/tag32.xml"/><Relationship Id="rId5" Type="http://schemas.openxmlformats.org/officeDocument/2006/relationships/tags" Target="../tags/tag26.xml"/><Relationship Id="rId15" Type="http://schemas.openxmlformats.org/officeDocument/2006/relationships/image" Target="../media/image10.png"/><Relationship Id="rId23" Type="http://schemas.openxmlformats.org/officeDocument/2006/relationships/hyperlink" Target="http://www.techphil.fr/images/secuelec/Accident-HT-3.jpg" TargetMode="External"/><Relationship Id="rId10" Type="http://schemas.openxmlformats.org/officeDocument/2006/relationships/tags" Target="../tags/tag31.xml"/><Relationship Id="rId19" Type="http://schemas.openxmlformats.org/officeDocument/2006/relationships/hyperlink" Target="http://www.techphil.fr/images/secuelec/enfant.jpg" TargetMode="External"/><Relationship Id="rId4" Type="http://schemas.openxmlformats.org/officeDocument/2006/relationships/tags" Target="../tags/tag25.xml"/><Relationship Id="rId9" Type="http://schemas.openxmlformats.org/officeDocument/2006/relationships/tags" Target="../tags/tag30.xml"/><Relationship Id="rId14" Type="http://schemas.openxmlformats.org/officeDocument/2006/relationships/hyperlink" Target="http://www.techphil.fr/images/secuelec/main.jpg" TargetMode="External"/><Relationship Id="rId22" Type="http://schemas.openxmlformats.org/officeDocument/2006/relationships/hyperlink" Target="http://www.techphil.fr/images/secuelec/Accident-HT-2.jpg" TargetMode="Externa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4.xml"/><Relationship Id="rId1" Type="http://schemas.openxmlformats.org/officeDocument/2006/relationships/tags" Target="../tags/tag33.xml"/><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6.xml"/><Relationship Id="rId1" Type="http://schemas.openxmlformats.org/officeDocument/2006/relationships/tags" Target="../tags/tag35.xml"/><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8.xml"/><Relationship Id="rId1" Type="http://schemas.openxmlformats.org/officeDocument/2006/relationships/tags" Target="../tags/tag37.xml"/><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0.xml"/><Relationship Id="rId1" Type="http://schemas.openxmlformats.org/officeDocument/2006/relationships/tags" Target="../tags/tag39.xml"/><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tags" Target="../tags/tag43.xml"/><Relationship Id="rId7" Type="http://schemas.openxmlformats.org/officeDocument/2006/relationships/notesSlide" Target="../notesSlides/notesSlide13.xml"/><Relationship Id="rId2" Type="http://schemas.openxmlformats.org/officeDocument/2006/relationships/tags" Target="../tags/tag42.xml"/><Relationship Id="rId1" Type="http://schemas.openxmlformats.org/officeDocument/2006/relationships/tags" Target="../tags/tag41.xml"/><Relationship Id="rId6" Type="http://schemas.openxmlformats.org/officeDocument/2006/relationships/slideLayout" Target="../slideLayouts/slideLayout2.xml"/><Relationship Id="rId5" Type="http://schemas.openxmlformats.org/officeDocument/2006/relationships/tags" Target="../tags/tag45.xml"/><Relationship Id="rId4" Type="http://schemas.openxmlformats.org/officeDocument/2006/relationships/tags" Target="../tags/tag44.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46.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49.xml"/><Relationship Id="rId7" Type="http://schemas.openxmlformats.org/officeDocument/2006/relationships/tags" Target="../tags/tag53.xml"/><Relationship Id="rId2" Type="http://schemas.openxmlformats.org/officeDocument/2006/relationships/tags" Target="../tags/tag48.xml"/><Relationship Id="rId1" Type="http://schemas.openxmlformats.org/officeDocument/2006/relationships/tags" Target="../tags/tag47.xml"/><Relationship Id="rId6" Type="http://schemas.openxmlformats.org/officeDocument/2006/relationships/tags" Target="../tags/tag52.xml"/><Relationship Id="rId5" Type="http://schemas.openxmlformats.org/officeDocument/2006/relationships/tags" Target="../tags/tag51.xml"/><Relationship Id="rId10" Type="http://schemas.openxmlformats.org/officeDocument/2006/relationships/image" Target="../media/image13.png"/><Relationship Id="rId4" Type="http://schemas.openxmlformats.org/officeDocument/2006/relationships/tags" Target="../tags/tag50.xml"/><Relationship Id="rId9"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55.xml"/><Relationship Id="rId1" Type="http://schemas.openxmlformats.org/officeDocument/2006/relationships/tags" Target="../tags/tag54.xml"/><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8" Type="http://schemas.openxmlformats.org/officeDocument/2006/relationships/tags" Target="../tags/tag63.xml"/><Relationship Id="rId3" Type="http://schemas.openxmlformats.org/officeDocument/2006/relationships/tags" Target="../tags/tag58.xml"/><Relationship Id="rId7" Type="http://schemas.openxmlformats.org/officeDocument/2006/relationships/tags" Target="../tags/tag62.xml"/><Relationship Id="rId2" Type="http://schemas.openxmlformats.org/officeDocument/2006/relationships/tags" Target="../tags/tag57.xml"/><Relationship Id="rId1" Type="http://schemas.openxmlformats.org/officeDocument/2006/relationships/tags" Target="../tags/tag56.xml"/><Relationship Id="rId6" Type="http://schemas.openxmlformats.org/officeDocument/2006/relationships/tags" Target="../tags/tag61.xml"/><Relationship Id="rId11" Type="http://schemas.openxmlformats.org/officeDocument/2006/relationships/image" Target="../media/image14.png"/><Relationship Id="rId5" Type="http://schemas.openxmlformats.org/officeDocument/2006/relationships/tags" Target="../tags/tag60.xml"/><Relationship Id="rId10" Type="http://schemas.openxmlformats.org/officeDocument/2006/relationships/notesSlide" Target="../notesSlides/notesSlide17.xml"/><Relationship Id="rId4" Type="http://schemas.openxmlformats.org/officeDocument/2006/relationships/tags" Target="../tags/tag59.xml"/><Relationship Id="rId9"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tags" Target="../tags/tag66.xml"/><Relationship Id="rId2" Type="http://schemas.openxmlformats.org/officeDocument/2006/relationships/tags" Target="../tags/tag65.xml"/><Relationship Id="rId1" Type="http://schemas.openxmlformats.org/officeDocument/2006/relationships/tags" Target="../tags/tag64.xml"/><Relationship Id="rId6" Type="http://schemas.openxmlformats.org/officeDocument/2006/relationships/notesSlide" Target="../notesSlides/notesSlide18.xml"/><Relationship Id="rId5" Type="http://schemas.openxmlformats.org/officeDocument/2006/relationships/slideLayout" Target="../slideLayouts/slideLayout2.xml"/><Relationship Id="rId4" Type="http://schemas.openxmlformats.org/officeDocument/2006/relationships/tags" Target="../tags/tag67.xml"/></Relationships>
</file>

<file path=ppt/slides/_rels/slide19.xml.rels><?xml version="1.0" encoding="UTF-8" standalone="yes"?>
<Relationships xmlns="http://schemas.openxmlformats.org/package/2006/relationships"><Relationship Id="rId3" Type="http://schemas.openxmlformats.org/officeDocument/2006/relationships/tags" Target="../tags/tag70.xml"/><Relationship Id="rId2" Type="http://schemas.openxmlformats.org/officeDocument/2006/relationships/tags" Target="../tags/tag69.xml"/><Relationship Id="rId1" Type="http://schemas.openxmlformats.org/officeDocument/2006/relationships/tags" Target="../tags/tag68.xml"/><Relationship Id="rId5" Type="http://schemas.openxmlformats.org/officeDocument/2006/relationships/notesSlide" Target="../notesSlides/notesSlide19.xml"/><Relationship Id="rId4"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tags" Target="../tags/tag73.xml"/><Relationship Id="rId2" Type="http://schemas.openxmlformats.org/officeDocument/2006/relationships/tags" Target="../tags/tag72.xml"/><Relationship Id="rId1" Type="http://schemas.openxmlformats.org/officeDocument/2006/relationships/tags" Target="../tags/tag71.xml"/><Relationship Id="rId6" Type="http://schemas.openxmlformats.org/officeDocument/2006/relationships/image" Target="../media/image15.png"/><Relationship Id="rId5" Type="http://schemas.openxmlformats.org/officeDocument/2006/relationships/notesSlide" Target="../notesSlides/notesSlide20.xml"/><Relationship Id="rId4"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tags" Target="../tags/tag76.xml"/><Relationship Id="rId7" Type="http://schemas.openxmlformats.org/officeDocument/2006/relationships/notesSlide" Target="../notesSlides/notesSlide21.xml"/><Relationship Id="rId2" Type="http://schemas.openxmlformats.org/officeDocument/2006/relationships/tags" Target="../tags/tag75.xml"/><Relationship Id="rId1" Type="http://schemas.openxmlformats.org/officeDocument/2006/relationships/tags" Target="../tags/tag74.xml"/><Relationship Id="rId6" Type="http://schemas.openxmlformats.org/officeDocument/2006/relationships/slideLayout" Target="../slideLayouts/slideLayout2.xml"/><Relationship Id="rId5" Type="http://schemas.openxmlformats.org/officeDocument/2006/relationships/tags" Target="../tags/tag78.xml"/><Relationship Id="rId4" Type="http://schemas.openxmlformats.org/officeDocument/2006/relationships/tags" Target="../tags/tag77.xml"/><Relationship Id="rId9" Type="http://schemas.openxmlformats.org/officeDocument/2006/relationships/image" Target="../media/image17.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0.xml"/><Relationship Id="rId1" Type="http://schemas.openxmlformats.org/officeDocument/2006/relationships/tags" Target="../tags/tag79.xml"/><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3" Type="http://schemas.openxmlformats.org/officeDocument/2006/relationships/tags" Target="../tags/tag83.xml"/><Relationship Id="rId2" Type="http://schemas.openxmlformats.org/officeDocument/2006/relationships/tags" Target="../tags/tag82.xml"/><Relationship Id="rId1" Type="http://schemas.openxmlformats.org/officeDocument/2006/relationships/tags" Target="../tags/tag81.xml"/><Relationship Id="rId6" Type="http://schemas.openxmlformats.org/officeDocument/2006/relationships/image" Target="../media/image18.png"/><Relationship Id="rId5" Type="http://schemas.openxmlformats.org/officeDocument/2006/relationships/notesSlide" Target="../notesSlides/notesSlide23.xml"/><Relationship Id="rId4"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5.xml"/><Relationship Id="rId1" Type="http://schemas.openxmlformats.org/officeDocument/2006/relationships/tags" Target="../tags/tag84.xml"/><Relationship Id="rId4"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7.xml"/><Relationship Id="rId1" Type="http://schemas.openxmlformats.org/officeDocument/2006/relationships/tags" Target="../tags/tag86.xml"/><Relationship Id="rId5" Type="http://schemas.openxmlformats.org/officeDocument/2006/relationships/image" Target="../media/image19.png"/><Relationship Id="rId4"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9.xml"/><Relationship Id="rId1" Type="http://schemas.openxmlformats.org/officeDocument/2006/relationships/tags" Target="../tags/tag88.xml"/><Relationship Id="rId4"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1.xml"/><Relationship Id="rId1" Type="http://schemas.openxmlformats.org/officeDocument/2006/relationships/tags" Target="../tags/tag90.xml"/><Relationship Id="rId4"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3.xml"/><Relationship Id="rId1" Type="http://schemas.openxmlformats.org/officeDocument/2006/relationships/tags" Target="../tags/tag92.xml"/><Relationship Id="rId4"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5.xml"/><Relationship Id="rId1" Type="http://schemas.openxmlformats.org/officeDocument/2006/relationships/tags" Target="../tags/tag94.xml"/><Relationship Id="rId4"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8" Type="http://schemas.openxmlformats.org/officeDocument/2006/relationships/tags" Target="../tags/tag103.xml"/><Relationship Id="rId13" Type="http://schemas.openxmlformats.org/officeDocument/2006/relationships/slideLayout" Target="../slideLayouts/slideLayout7.xml"/><Relationship Id="rId3" Type="http://schemas.openxmlformats.org/officeDocument/2006/relationships/tags" Target="../tags/tag98.xml"/><Relationship Id="rId7" Type="http://schemas.openxmlformats.org/officeDocument/2006/relationships/tags" Target="../tags/tag102.xml"/><Relationship Id="rId12" Type="http://schemas.openxmlformats.org/officeDocument/2006/relationships/tags" Target="../tags/tag107.xml"/><Relationship Id="rId2" Type="http://schemas.openxmlformats.org/officeDocument/2006/relationships/tags" Target="../tags/tag97.xml"/><Relationship Id="rId16" Type="http://schemas.openxmlformats.org/officeDocument/2006/relationships/image" Target="http://sagaweb.afnor.org/Images/FA173528/FA173528_FA173528_FIGFA173528_FIG3.png" TargetMode="External"/><Relationship Id="rId1" Type="http://schemas.openxmlformats.org/officeDocument/2006/relationships/tags" Target="../tags/tag96.xml"/><Relationship Id="rId6" Type="http://schemas.openxmlformats.org/officeDocument/2006/relationships/tags" Target="../tags/tag101.xml"/><Relationship Id="rId11" Type="http://schemas.openxmlformats.org/officeDocument/2006/relationships/tags" Target="../tags/tag106.xml"/><Relationship Id="rId5" Type="http://schemas.openxmlformats.org/officeDocument/2006/relationships/tags" Target="../tags/tag100.xml"/><Relationship Id="rId15" Type="http://schemas.openxmlformats.org/officeDocument/2006/relationships/image" Target="../media/image20.png"/><Relationship Id="rId10" Type="http://schemas.openxmlformats.org/officeDocument/2006/relationships/tags" Target="../tags/tag105.xml"/><Relationship Id="rId4" Type="http://schemas.openxmlformats.org/officeDocument/2006/relationships/tags" Target="../tags/tag99.xml"/><Relationship Id="rId9" Type="http://schemas.openxmlformats.org/officeDocument/2006/relationships/tags" Target="../tags/tag104.xml"/><Relationship Id="rId14"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09.xml"/><Relationship Id="rId1" Type="http://schemas.openxmlformats.org/officeDocument/2006/relationships/tags" Target="../tags/tag108.xml"/><Relationship Id="rId4"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11.xml"/><Relationship Id="rId1" Type="http://schemas.openxmlformats.org/officeDocument/2006/relationships/tags" Target="../tags/tag110.xml"/><Relationship Id="rId4"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3" Type="http://schemas.openxmlformats.org/officeDocument/2006/relationships/tags" Target="../tags/tag114.xml"/><Relationship Id="rId2" Type="http://schemas.openxmlformats.org/officeDocument/2006/relationships/tags" Target="../tags/tag113.xml"/><Relationship Id="rId1" Type="http://schemas.openxmlformats.org/officeDocument/2006/relationships/tags" Target="../tags/tag112.xml"/><Relationship Id="rId6" Type="http://schemas.openxmlformats.org/officeDocument/2006/relationships/notesSlide" Target="../notesSlides/notesSlide33.xml"/><Relationship Id="rId5" Type="http://schemas.openxmlformats.org/officeDocument/2006/relationships/slideLayout" Target="../slideLayouts/slideLayout2.xml"/><Relationship Id="rId4" Type="http://schemas.openxmlformats.org/officeDocument/2006/relationships/tags" Target="../tags/tag115.xml"/></Relationships>
</file>

<file path=ppt/slides/_rels/slide34.xml.rels><?xml version="1.0" encoding="UTF-8" standalone="yes"?>
<Relationships xmlns="http://schemas.openxmlformats.org/package/2006/relationships"><Relationship Id="rId8" Type="http://schemas.openxmlformats.org/officeDocument/2006/relationships/hyperlink" Target="http://sagaweb.afnor.org/fr-FR/sw/consultation/xml/1291169/?menu=True&amp;type=chapter&amp;page=5#CHP_5.7.2.5" TargetMode="External"/><Relationship Id="rId3" Type="http://schemas.openxmlformats.org/officeDocument/2006/relationships/slideLayout" Target="../slideLayouts/slideLayout2.xml"/><Relationship Id="rId7" Type="http://schemas.openxmlformats.org/officeDocument/2006/relationships/hyperlink" Target="http://sagaweb.afnor.org/fr-FR/sw/consultation/xml/1291169/?menu=True&amp;type=chapter&amp;page=5#CHP_5.7.2.4" TargetMode="External"/><Relationship Id="rId2" Type="http://schemas.openxmlformats.org/officeDocument/2006/relationships/tags" Target="../tags/tag117.xml"/><Relationship Id="rId1" Type="http://schemas.openxmlformats.org/officeDocument/2006/relationships/tags" Target="../tags/tag116.xml"/><Relationship Id="rId6" Type="http://schemas.openxmlformats.org/officeDocument/2006/relationships/hyperlink" Target="http://sagaweb.afnor.org/fr-FR/sw/consultation/xml/1291169/?menu=True&amp;type=chapter&amp;page=5#CHP_5.7.2.3" TargetMode="External"/><Relationship Id="rId5" Type="http://schemas.openxmlformats.org/officeDocument/2006/relationships/hyperlink" Target="http://sagaweb.afnor.org/fr-FR/sw/consultation/xml/1291169/?menu=True&amp;type=chapter&amp;page=5#CHP_5.7.2.2" TargetMode="External"/><Relationship Id="rId10" Type="http://schemas.openxmlformats.org/officeDocument/2006/relationships/hyperlink" Target="http://sagaweb.afnor.org/fr-FR/sw/consultation/xml/1291169/?menu=True&amp;type=chapter&amp;page=5#TAB_5" TargetMode="External"/><Relationship Id="rId4" Type="http://schemas.openxmlformats.org/officeDocument/2006/relationships/notesSlide" Target="../notesSlides/notesSlide34.xml"/><Relationship Id="rId9" Type="http://schemas.openxmlformats.org/officeDocument/2006/relationships/hyperlink" Target="http://sagaweb.afnor.org/fr-FR/sw/consultation/xml/1291169/?menu=True&amp;type=chapter&amp;page=5#TAB_3" TargetMode="External"/></Relationships>
</file>

<file path=ppt/slides/_rels/slide35.xml.rels><?xml version="1.0" encoding="UTF-8" standalone="yes"?>
<Relationships xmlns="http://schemas.openxmlformats.org/package/2006/relationships"><Relationship Id="rId3" Type="http://schemas.openxmlformats.org/officeDocument/2006/relationships/tags" Target="../tags/tag119.xml"/><Relationship Id="rId7" Type="http://schemas.openxmlformats.org/officeDocument/2006/relationships/image" Target="../media/image21.emf"/><Relationship Id="rId2" Type="http://schemas.openxmlformats.org/officeDocument/2006/relationships/tags" Target="../tags/tag118.xml"/><Relationship Id="rId1" Type="http://schemas.openxmlformats.org/officeDocument/2006/relationships/vmlDrawing" Target="../drawings/vmlDrawing1.vml"/><Relationship Id="rId6" Type="http://schemas.openxmlformats.org/officeDocument/2006/relationships/package" Target="../embeddings/Microsoft_Word_Document1.docx"/><Relationship Id="rId5" Type="http://schemas.openxmlformats.org/officeDocument/2006/relationships/notesSlide" Target="../notesSlides/notesSlide35.xml"/><Relationship Id="rId4"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tags" Target="../tags/tag121.xml"/><Relationship Id="rId7" Type="http://schemas.openxmlformats.org/officeDocument/2006/relationships/image" Target="../media/image22.emf"/><Relationship Id="rId2" Type="http://schemas.openxmlformats.org/officeDocument/2006/relationships/tags" Target="../tags/tag120.xml"/><Relationship Id="rId1" Type="http://schemas.openxmlformats.org/officeDocument/2006/relationships/vmlDrawing" Target="../drawings/vmlDrawing2.vml"/><Relationship Id="rId6" Type="http://schemas.openxmlformats.org/officeDocument/2006/relationships/package" Target="../embeddings/Microsoft_Word_Document2.docx"/><Relationship Id="rId5" Type="http://schemas.openxmlformats.org/officeDocument/2006/relationships/notesSlide" Target="../notesSlides/notesSlide36.xml"/><Relationship Id="rId4"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8" Type="http://schemas.openxmlformats.org/officeDocument/2006/relationships/tags" Target="../tags/tag129.xml"/><Relationship Id="rId13" Type="http://schemas.openxmlformats.org/officeDocument/2006/relationships/image" Target="../media/image23.png"/><Relationship Id="rId3" Type="http://schemas.openxmlformats.org/officeDocument/2006/relationships/tags" Target="../tags/tag124.xml"/><Relationship Id="rId7" Type="http://schemas.openxmlformats.org/officeDocument/2006/relationships/tags" Target="../tags/tag128.xml"/><Relationship Id="rId12" Type="http://schemas.openxmlformats.org/officeDocument/2006/relationships/notesSlide" Target="../notesSlides/notesSlide37.xml"/><Relationship Id="rId2" Type="http://schemas.openxmlformats.org/officeDocument/2006/relationships/tags" Target="../tags/tag123.xml"/><Relationship Id="rId1" Type="http://schemas.openxmlformats.org/officeDocument/2006/relationships/tags" Target="../tags/tag122.xml"/><Relationship Id="rId6" Type="http://schemas.openxmlformats.org/officeDocument/2006/relationships/tags" Target="../tags/tag127.xml"/><Relationship Id="rId11" Type="http://schemas.openxmlformats.org/officeDocument/2006/relationships/slideLayout" Target="../slideLayouts/slideLayout6.xml"/><Relationship Id="rId5" Type="http://schemas.openxmlformats.org/officeDocument/2006/relationships/tags" Target="../tags/tag126.xml"/><Relationship Id="rId10" Type="http://schemas.openxmlformats.org/officeDocument/2006/relationships/tags" Target="../tags/tag131.xml"/><Relationship Id="rId4" Type="http://schemas.openxmlformats.org/officeDocument/2006/relationships/tags" Target="../tags/tag125.xml"/><Relationship Id="rId9" Type="http://schemas.openxmlformats.org/officeDocument/2006/relationships/tags" Target="../tags/tag130.xml"/></Relationships>
</file>

<file path=ppt/slides/_rels/slide38.xml.rels><?xml version="1.0" encoding="UTF-8" standalone="yes"?>
<Relationships xmlns="http://schemas.openxmlformats.org/package/2006/relationships"><Relationship Id="rId8" Type="http://schemas.openxmlformats.org/officeDocument/2006/relationships/tags" Target="../tags/tag139.xml"/><Relationship Id="rId13" Type="http://schemas.openxmlformats.org/officeDocument/2006/relationships/image" Target="../media/image24.png"/><Relationship Id="rId3" Type="http://schemas.openxmlformats.org/officeDocument/2006/relationships/tags" Target="../tags/tag134.xml"/><Relationship Id="rId7" Type="http://schemas.openxmlformats.org/officeDocument/2006/relationships/tags" Target="../tags/tag138.xml"/><Relationship Id="rId12" Type="http://schemas.openxmlformats.org/officeDocument/2006/relationships/notesSlide" Target="../notesSlides/notesSlide38.xml"/><Relationship Id="rId2" Type="http://schemas.openxmlformats.org/officeDocument/2006/relationships/tags" Target="../tags/tag133.xml"/><Relationship Id="rId1" Type="http://schemas.openxmlformats.org/officeDocument/2006/relationships/tags" Target="../tags/tag132.xml"/><Relationship Id="rId6" Type="http://schemas.openxmlformats.org/officeDocument/2006/relationships/tags" Target="../tags/tag137.xml"/><Relationship Id="rId11" Type="http://schemas.openxmlformats.org/officeDocument/2006/relationships/slideLayout" Target="../slideLayouts/slideLayout6.xml"/><Relationship Id="rId5" Type="http://schemas.openxmlformats.org/officeDocument/2006/relationships/tags" Target="../tags/tag136.xml"/><Relationship Id="rId10" Type="http://schemas.openxmlformats.org/officeDocument/2006/relationships/tags" Target="../tags/tag141.xml"/><Relationship Id="rId4" Type="http://schemas.openxmlformats.org/officeDocument/2006/relationships/tags" Target="../tags/tag135.xml"/><Relationship Id="rId9" Type="http://schemas.openxmlformats.org/officeDocument/2006/relationships/tags" Target="../tags/tag140.xml"/></Relationships>
</file>

<file path=ppt/slides/_rels/slide39.xml.rels><?xml version="1.0" encoding="UTF-8" standalone="yes"?>
<Relationships xmlns="http://schemas.openxmlformats.org/package/2006/relationships"><Relationship Id="rId8" Type="http://schemas.openxmlformats.org/officeDocument/2006/relationships/notesSlide" Target="../notesSlides/notesSlide39.xml"/><Relationship Id="rId3" Type="http://schemas.openxmlformats.org/officeDocument/2006/relationships/tags" Target="../tags/tag144.xml"/><Relationship Id="rId7" Type="http://schemas.openxmlformats.org/officeDocument/2006/relationships/slideLayout" Target="../slideLayouts/slideLayout6.xml"/><Relationship Id="rId2" Type="http://schemas.openxmlformats.org/officeDocument/2006/relationships/tags" Target="../tags/tag143.xml"/><Relationship Id="rId1" Type="http://schemas.openxmlformats.org/officeDocument/2006/relationships/tags" Target="../tags/tag142.xml"/><Relationship Id="rId6" Type="http://schemas.openxmlformats.org/officeDocument/2006/relationships/tags" Target="../tags/tag147.xml"/><Relationship Id="rId5" Type="http://schemas.openxmlformats.org/officeDocument/2006/relationships/tags" Target="../tags/tag146.xml"/><Relationship Id="rId4" Type="http://schemas.openxmlformats.org/officeDocument/2006/relationships/tags" Target="../tags/tag145.xml"/><Relationship Id="rId9" Type="http://schemas.openxmlformats.org/officeDocument/2006/relationships/image" Target="../media/image25.png"/></Relationships>
</file>

<file path=ppt/slides/_rels/slide40.xml.rels><?xml version="1.0" encoding="UTF-8" standalone="yes"?>
<Relationships xmlns="http://schemas.openxmlformats.org/package/2006/relationships"><Relationship Id="rId8" Type="http://schemas.openxmlformats.org/officeDocument/2006/relationships/tags" Target="../tags/tag155.xml"/><Relationship Id="rId13" Type="http://schemas.openxmlformats.org/officeDocument/2006/relationships/tags" Target="../tags/tag160.xml"/><Relationship Id="rId18" Type="http://schemas.openxmlformats.org/officeDocument/2006/relationships/image" Target="../media/image27.jpeg"/><Relationship Id="rId3" Type="http://schemas.openxmlformats.org/officeDocument/2006/relationships/tags" Target="../tags/tag150.xml"/><Relationship Id="rId7" Type="http://schemas.openxmlformats.org/officeDocument/2006/relationships/tags" Target="../tags/tag154.xml"/><Relationship Id="rId12" Type="http://schemas.openxmlformats.org/officeDocument/2006/relationships/tags" Target="../tags/tag159.xml"/><Relationship Id="rId17" Type="http://schemas.openxmlformats.org/officeDocument/2006/relationships/image" Target="../media/image26.jpeg"/><Relationship Id="rId2" Type="http://schemas.openxmlformats.org/officeDocument/2006/relationships/tags" Target="../tags/tag149.xml"/><Relationship Id="rId16" Type="http://schemas.openxmlformats.org/officeDocument/2006/relationships/notesSlide" Target="../notesSlides/notesSlide40.xml"/><Relationship Id="rId1" Type="http://schemas.openxmlformats.org/officeDocument/2006/relationships/tags" Target="../tags/tag148.xml"/><Relationship Id="rId6" Type="http://schemas.openxmlformats.org/officeDocument/2006/relationships/tags" Target="../tags/tag153.xml"/><Relationship Id="rId11" Type="http://schemas.openxmlformats.org/officeDocument/2006/relationships/tags" Target="../tags/tag158.xml"/><Relationship Id="rId5" Type="http://schemas.openxmlformats.org/officeDocument/2006/relationships/tags" Target="../tags/tag152.xml"/><Relationship Id="rId15" Type="http://schemas.openxmlformats.org/officeDocument/2006/relationships/slideLayout" Target="../slideLayouts/slideLayout6.xml"/><Relationship Id="rId10" Type="http://schemas.openxmlformats.org/officeDocument/2006/relationships/tags" Target="../tags/tag157.xml"/><Relationship Id="rId4" Type="http://schemas.openxmlformats.org/officeDocument/2006/relationships/tags" Target="../tags/tag151.xml"/><Relationship Id="rId9" Type="http://schemas.openxmlformats.org/officeDocument/2006/relationships/tags" Target="../tags/tag156.xml"/><Relationship Id="rId14" Type="http://schemas.openxmlformats.org/officeDocument/2006/relationships/tags" Target="../tags/tag161.xml"/></Relationships>
</file>

<file path=ppt/slides/_rels/slide41.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tags" Target="../tags/tag164.xml"/><Relationship Id="rId7" Type="http://schemas.openxmlformats.org/officeDocument/2006/relationships/image" Target="../media/image28.jpeg"/><Relationship Id="rId2" Type="http://schemas.openxmlformats.org/officeDocument/2006/relationships/tags" Target="../tags/tag163.xml"/><Relationship Id="rId1" Type="http://schemas.openxmlformats.org/officeDocument/2006/relationships/tags" Target="../tags/tag162.xml"/><Relationship Id="rId6" Type="http://schemas.openxmlformats.org/officeDocument/2006/relationships/notesSlide" Target="../notesSlides/notesSlide41.xml"/><Relationship Id="rId5" Type="http://schemas.openxmlformats.org/officeDocument/2006/relationships/slideLayout" Target="../slideLayouts/slideLayout6.xml"/><Relationship Id="rId4" Type="http://schemas.openxmlformats.org/officeDocument/2006/relationships/tags" Target="../tags/tag165.xml"/></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tags" Target="../tags/tag167.xml"/><Relationship Id="rId1" Type="http://schemas.openxmlformats.org/officeDocument/2006/relationships/tags" Target="../tags/tag166.xml"/><Relationship Id="rId5" Type="http://schemas.openxmlformats.org/officeDocument/2006/relationships/image" Target="../media/image30.jpeg"/><Relationship Id="rId4"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3" Type="http://schemas.openxmlformats.org/officeDocument/2006/relationships/tags" Target="../tags/tag170.xml"/><Relationship Id="rId2" Type="http://schemas.openxmlformats.org/officeDocument/2006/relationships/tags" Target="../tags/tag169.xml"/><Relationship Id="rId1" Type="http://schemas.openxmlformats.org/officeDocument/2006/relationships/tags" Target="../tags/tag168.xml"/><Relationship Id="rId5" Type="http://schemas.openxmlformats.org/officeDocument/2006/relationships/notesSlide" Target="../notesSlides/notesSlide43.xml"/><Relationship Id="rId4"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tags" Target="../tags/tag172.xml"/><Relationship Id="rId1" Type="http://schemas.openxmlformats.org/officeDocument/2006/relationships/tags" Target="../tags/tag171.xml"/><Relationship Id="rId5" Type="http://schemas.openxmlformats.org/officeDocument/2006/relationships/image" Target="../media/image31.png"/><Relationship Id="rId4"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tags" Target="../tags/tag174.xml"/><Relationship Id="rId1" Type="http://schemas.openxmlformats.org/officeDocument/2006/relationships/tags" Target="../tags/tag173.xml"/><Relationship Id="rId5" Type="http://schemas.openxmlformats.org/officeDocument/2006/relationships/image" Target="../media/image32.png"/><Relationship Id="rId4"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tags" Target="../tags/tag176.xml"/><Relationship Id="rId1" Type="http://schemas.openxmlformats.org/officeDocument/2006/relationships/tags" Target="../tags/tag175.xml"/><Relationship Id="rId5" Type="http://schemas.openxmlformats.org/officeDocument/2006/relationships/image" Target="../media/image33.png"/><Relationship Id="rId4"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tags" Target="../tags/tag178.xml"/><Relationship Id="rId1" Type="http://schemas.openxmlformats.org/officeDocument/2006/relationships/tags" Target="../tags/tag177.xml"/><Relationship Id="rId5" Type="http://schemas.openxmlformats.org/officeDocument/2006/relationships/image" Target="../media/image34.png"/><Relationship Id="rId4"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3" Type="http://schemas.openxmlformats.org/officeDocument/2006/relationships/tags" Target="../tags/tag181.xml"/><Relationship Id="rId2" Type="http://schemas.openxmlformats.org/officeDocument/2006/relationships/tags" Target="../tags/tag180.xml"/><Relationship Id="rId1" Type="http://schemas.openxmlformats.org/officeDocument/2006/relationships/tags" Target="../tags/tag179.xml"/><Relationship Id="rId6" Type="http://schemas.openxmlformats.org/officeDocument/2006/relationships/image" Target="../media/image35.png"/><Relationship Id="rId5" Type="http://schemas.openxmlformats.org/officeDocument/2006/relationships/notesSlide" Target="../notesSlides/notesSlide48.xml"/><Relationship Id="rId4"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tags" Target="../tags/tag183.xml"/><Relationship Id="rId1" Type="http://schemas.openxmlformats.org/officeDocument/2006/relationships/tags" Target="../tags/tag182.xml"/><Relationship Id="rId5" Type="http://schemas.openxmlformats.org/officeDocument/2006/relationships/image" Target="../media/image36.png"/><Relationship Id="rId4"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tags" Target="../tags/tag185.xml"/><Relationship Id="rId1" Type="http://schemas.openxmlformats.org/officeDocument/2006/relationships/tags" Target="../tags/tag184.xml"/><Relationship Id="rId5" Type="http://schemas.openxmlformats.org/officeDocument/2006/relationships/image" Target="../media/image37.jpeg"/><Relationship Id="rId4" Type="http://schemas.openxmlformats.org/officeDocument/2006/relationships/notesSlide" Target="../notesSlides/notesSlide5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custDataLst>
              <p:tags r:id="rId1"/>
            </p:custDataLst>
          </p:nvPr>
        </p:nvSpPr>
        <p:spPr>
          <a:xfrm>
            <a:off x="683568" y="1916832"/>
            <a:ext cx="7772400" cy="1470025"/>
          </a:xfrm>
        </p:spPr>
        <p:txBody>
          <a:bodyPr/>
          <a:lstStyle/>
          <a:p>
            <a:r>
              <a:rPr lang="fr-FR" b="1" dirty="0" smtClean="0">
                <a:effectLst>
                  <a:outerShdw blurRad="38100" dist="38100" dir="2700000" algn="tl">
                    <a:srgbClr val="000000">
                      <a:alpha val="43137"/>
                    </a:srgbClr>
                  </a:outerShdw>
                </a:effectLst>
              </a:rPr>
              <a:t>La sécurité électrique</a:t>
            </a:r>
            <a:endParaRPr lang="fr-FR" b="1" dirty="0">
              <a:effectLst>
                <a:outerShdw blurRad="38100" dist="38100" dir="2700000" algn="tl">
                  <a:srgbClr val="000000">
                    <a:alpha val="43137"/>
                  </a:srgbClr>
                </a:outerShdw>
              </a:effectLst>
            </a:endParaRPr>
          </a:p>
        </p:txBody>
      </p:sp>
      <p:sp>
        <p:nvSpPr>
          <p:cNvPr id="3" name="Sous-titre 2"/>
          <p:cNvSpPr>
            <a:spLocks noGrp="1"/>
          </p:cNvSpPr>
          <p:nvPr>
            <p:ph type="subTitle" idx="1"/>
            <p:custDataLst>
              <p:tags r:id="rId2"/>
            </p:custDataLst>
          </p:nvPr>
        </p:nvSpPr>
        <p:spPr>
          <a:xfrm>
            <a:off x="1371600" y="3886200"/>
            <a:ext cx="6400800" cy="1559024"/>
          </a:xfrm>
        </p:spPr>
        <p:txBody>
          <a:bodyPr>
            <a:normAutofit/>
          </a:bodyPr>
          <a:lstStyle/>
          <a:p>
            <a:r>
              <a:rPr lang="fr-FR" sz="2800" b="1" dirty="0" smtClean="0">
                <a:effectLst>
                  <a:outerShdw blurRad="38100" dist="38100" dir="2700000" algn="tl">
                    <a:srgbClr val="000000">
                      <a:alpha val="43137"/>
                    </a:srgbClr>
                  </a:outerShdw>
                </a:effectLst>
              </a:rPr>
              <a:t>Habilitation des personnels </a:t>
            </a:r>
            <a:br>
              <a:rPr lang="fr-FR" sz="2800" b="1" dirty="0" smtClean="0">
                <a:effectLst>
                  <a:outerShdw blurRad="38100" dist="38100" dir="2700000" algn="tl">
                    <a:srgbClr val="000000">
                      <a:alpha val="43137"/>
                    </a:srgbClr>
                  </a:outerShdw>
                </a:effectLst>
              </a:rPr>
            </a:br>
            <a:r>
              <a:rPr lang="fr-FR" sz="2800" b="1" dirty="0" smtClean="0">
                <a:effectLst>
                  <a:outerShdw blurRad="38100" dist="38100" dir="2700000" algn="tl">
                    <a:srgbClr val="000000">
                      <a:alpha val="43137"/>
                    </a:srgbClr>
                  </a:outerShdw>
                </a:effectLst>
              </a:rPr>
              <a:t>soumis à un risque électrique</a:t>
            </a:r>
            <a:endParaRPr lang="fr-FR" sz="2800" b="1" dirty="0">
              <a:effectLst>
                <a:outerShdw blurRad="38100" dist="38100" dir="2700000" algn="tl">
                  <a:srgbClr val="000000">
                    <a:alpha val="43137"/>
                  </a:srgbClr>
                </a:outerShdw>
              </a:effectLst>
            </a:endParaRPr>
          </a:p>
        </p:txBody>
      </p:sp>
      <p:sp>
        <p:nvSpPr>
          <p:cNvPr id="4" name="Éclair 3"/>
          <p:cNvSpPr/>
          <p:nvPr>
            <p:custDataLst>
              <p:tags r:id="rId3"/>
            </p:custDataLst>
          </p:nvPr>
        </p:nvSpPr>
        <p:spPr>
          <a:xfrm rot="19396880">
            <a:off x="2287414" y="88346"/>
            <a:ext cx="1297567" cy="2664296"/>
          </a:xfrm>
          <a:prstGeom prst="lightningBolt">
            <a:avLst/>
          </a:prstGeom>
          <a:gradFill flip="none" rotWithShape="1">
            <a:gsLst>
              <a:gs pos="0">
                <a:srgbClr val="FFC000"/>
              </a:gs>
              <a:gs pos="54000">
                <a:srgbClr val="FF0000"/>
              </a:gs>
              <a:gs pos="100000">
                <a:srgbClr val="FFFF00"/>
              </a:gs>
            </a:gsLst>
            <a:path path="shape">
              <a:fillToRect l="50000" t="50000" r="50000" b="50000"/>
            </a:path>
            <a:tileRect/>
          </a:gradFill>
          <a:ln>
            <a:noFill/>
          </a:ln>
          <a:effectLst>
            <a:glow rad="266700">
              <a:srgbClr val="FFFF00">
                <a:alpha val="40000"/>
              </a:srgbClr>
            </a:glow>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Éclair 5"/>
          <p:cNvSpPr/>
          <p:nvPr>
            <p:custDataLst>
              <p:tags r:id="rId4"/>
            </p:custDataLst>
          </p:nvPr>
        </p:nvSpPr>
        <p:spPr>
          <a:xfrm rot="2203120" flipH="1">
            <a:off x="5455767" y="123575"/>
            <a:ext cx="1297567" cy="2664296"/>
          </a:xfrm>
          <a:prstGeom prst="lightningBolt">
            <a:avLst/>
          </a:prstGeom>
          <a:gradFill flip="none" rotWithShape="1">
            <a:gsLst>
              <a:gs pos="0">
                <a:srgbClr val="FFC000"/>
              </a:gs>
              <a:gs pos="54000">
                <a:srgbClr val="FF0000"/>
              </a:gs>
              <a:gs pos="100000">
                <a:srgbClr val="FFFF00"/>
              </a:gs>
            </a:gsLst>
            <a:path path="shape">
              <a:fillToRect l="50000" t="50000" r="50000" b="50000"/>
            </a:path>
            <a:tileRect/>
          </a:gradFill>
          <a:ln>
            <a:noFill/>
          </a:ln>
          <a:effectLst>
            <a:glow rad="266700">
              <a:srgbClr val="FFFF00">
                <a:alpha val="40000"/>
              </a:srgbClr>
            </a:glow>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7" name="Image 6"/>
          <p:cNvPicPr>
            <a:picLocks noChangeAspect="1"/>
          </p:cNvPicPr>
          <p:nvPr>
            <p:custDataLst>
              <p:tags r:id="rId5"/>
            </p:custDataLst>
          </p:nvPr>
        </p:nvPicPr>
        <p:blipFill rotWithShape="1">
          <a:blip r:embed="rId14" cstate="print">
            <a:extLst>
              <a:ext uri="{28A0092B-C50C-407E-A947-70E740481C1C}">
                <a14:useLocalDpi xmlns:a14="http://schemas.microsoft.com/office/drawing/2010/main" val="0"/>
              </a:ext>
            </a:extLst>
          </a:blip>
          <a:srcRect/>
          <a:stretch/>
        </p:blipFill>
        <p:spPr>
          <a:xfrm>
            <a:off x="5811236" y="3573016"/>
            <a:ext cx="3219682" cy="3142445"/>
          </a:xfrm>
          <a:prstGeom prst="rect">
            <a:avLst/>
          </a:prstGeom>
        </p:spPr>
      </p:pic>
      <p:pic>
        <p:nvPicPr>
          <p:cNvPr id="21507" name="Picture 3" descr="C:\Documents and Settings\philippe dutour\Local Settings\Temporary Internet Files\Content.IE5\CTYNS523\MC900150711[1].wmf">
            <a:hlinkClick r:id="rId15"/>
          </p:cNvPr>
          <p:cNvPicPr>
            <a:picLocks noChangeAspect="1" noChangeArrowheads="1"/>
          </p:cNvPicPr>
          <p:nvPr>
            <p:custDataLst>
              <p:tags r:id="rId6"/>
            </p:custDataLst>
          </p:nvPr>
        </p:nvPicPr>
        <p:blipFill>
          <a:blip r:embed="rId16" cstate="print">
            <a:extLst>
              <a:ext uri="{28A0092B-C50C-407E-A947-70E740481C1C}">
                <a14:useLocalDpi xmlns:a14="http://schemas.microsoft.com/office/drawing/2010/main" val="0"/>
              </a:ext>
            </a:extLst>
          </a:blip>
          <a:srcRect/>
          <a:stretch>
            <a:fillRect/>
          </a:stretch>
        </p:blipFill>
        <p:spPr bwMode="auto">
          <a:xfrm>
            <a:off x="904358" y="6023940"/>
            <a:ext cx="743690" cy="569080"/>
          </a:xfrm>
          <a:prstGeom prst="rect">
            <a:avLst/>
          </a:prstGeom>
          <a:noFill/>
          <a:extLst>
            <a:ext uri="{909E8E84-426E-40DD-AFC4-6F175D3DCCD1}">
              <a14:hiddenFill xmlns:a14="http://schemas.microsoft.com/office/drawing/2010/main">
                <a:solidFill>
                  <a:srgbClr val="FFFFFF"/>
                </a:solidFill>
              </a14:hiddenFill>
            </a:ext>
          </a:extLst>
        </p:spPr>
      </p:pic>
      <p:pic>
        <p:nvPicPr>
          <p:cNvPr id="9" name="Image 8">
            <a:hlinkClick r:id="rId17"/>
          </p:cNvPr>
          <p:cNvPicPr>
            <a:picLocks noChangeAspect="1"/>
          </p:cNvPicPr>
          <p:nvPr>
            <p:custDataLst>
              <p:tags r:id="rId7"/>
            </p:custDataLst>
          </p:nvPr>
        </p:nvPicPr>
        <p:blipFill>
          <a:blip r:embed="rId18" cstate="print">
            <a:extLst>
              <a:ext uri="{28A0092B-C50C-407E-A947-70E740481C1C}">
                <a14:useLocalDpi xmlns:a14="http://schemas.microsoft.com/office/drawing/2010/main" val="0"/>
              </a:ext>
            </a:extLst>
          </a:blip>
          <a:stretch>
            <a:fillRect/>
          </a:stretch>
        </p:blipFill>
        <p:spPr>
          <a:xfrm>
            <a:off x="3801923" y="6020755"/>
            <a:ext cx="780762" cy="575451"/>
          </a:xfrm>
          <a:prstGeom prst="rect">
            <a:avLst/>
          </a:prstGeom>
        </p:spPr>
      </p:pic>
      <p:pic>
        <p:nvPicPr>
          <p:cNvPr id="13" name="Picture 3" descr="C:\Documents and Settings\philippe dutour\Local Settings\Temporary Internet Files\Content.IE5\CTYNS523\MC900150711[1].wmf">
            <a:hlinkClick r:id="rId19"/>
          </p:cNvPr>
          <p:cNvPicPr>
            <a:picLocks noChangeAspect="1" noChangeArrowheads="1"/>
          </p:cNvPicPr>
          <p:nvPr>
            <p:custDataLst>
              <p:tags r:id="rId8"/>
            </p:custDataLst>
          </p:nvPr>
        </p:nvPicPr>
        <p:blipFill>
          <a:blip r:embed="rId16" cstate="print">
            <a:extLst>
              <a:ext uri="{28A0092B-C50C-407E-A947-70E740481C1C}">
                <a14:useLocalDpi xmlns:a14="http://schemas.microsoft.com/office/drawing/2010/main" val="0"/>
              </a:ext>
            </a:extLst>
          </a:blip>
          <a:srcRect/>
          <a:stretch>
            <a:fillRect/>
          </a:stretch>
        </p:blipFill>
        <p:spPr bwMode="auto">
          <a:xfrm>
            <a:off x="1628749" y="6023940"/>
            <a:ext cx="743690" cy="56908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3" descr="C:\Documents and Settings\philippe dutour\Local Settings\Temporary Internet Files\Content.IE5\CTYNS523\MC900150711[1].wmf">
            <a:hlinkClick r:id="rId20"/>
          </p:cNvPr>
          <p:cNvPicPr>
            <a:picLocks noChangeAspect="1" noChangeArrowheads="1"/>
          </p:cNvPicPr>
          <p:nvPr>
            <p:custDataLst>
              <p:tags r:id="rId9"/>
            </p:custDataLst>
          </p:nvPr>
        </p:nvPicPr>
        <p:blipFill>
          <a:blip r:embed="rId16" cstate="print">
            <a:extLst>
              <a:ext uri="{28A0092B-C50C-407E-A947-70E740481C1C}">
                <a14:useLocalDpi xmlns:a14="http://schemas.microsoft.com/office/drawing/2010/main" val="0"/>
              </a:ext>
            </a:extLst>
          </a:blip>
          <a:srcRect/>
          <a:stretch>
            <a:fillRect/>
          </a:stretch>
        </p:blipFill>
        <p:spPr bwMode="auto">
          <a:xfrm>
            <a:off x="2353140" y="6023940"/>
            <a:ext cx="743690" cy="56908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3" descr="C:\Documents and Settings\philippe dutour\Local Settings\Temporary Internet Files\Content.IE5\CTYNS523\MC900150711[1].wmf">
            <a:hlinkClick r:id="rId21"/>
          </p:cNvPr>
          <p:cNvPicPr>
            <a:picLocks noChangeAspect="1" noChangeArrowheads="1"/>
          </p:cNvPicPr>
          <p:nvPr>
            <p:custDataLst>
              <p:tags r:id="rId10"/>
            </p:custDataLst>
          </p:nvPr>
        </p:nvPicPr>
        <p:blipFill>
          <a:blip r:embed="rId16" cstate="print">
            <a:extLst>
              <a:ext uri="{28A0092B-C50C-407E-A947-70E740481C1C}">
                <a14:useLocalDpi xmlns:a14="http://schemas.microsoft.com/office/drawing/2010/main" val="0"/>
              </a:ext>
            </a:extLst>
          </a:blip>
          <a:srcRect/>
          <a:stretch>
            <a:fillRect/>
          </a:stretch>
        </p:blipFill>
        <p:spPr bwMode="auto">
          <a:xfrm>
            <a:off x="3077531" y="6023940"/>
            <a:ext cx="743690" cy="569080"/>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3" descr="C:\Documents and Settings\philippe dutour\Local Settings\Temporary Internet Files\Content.IE5\CTYNS523\MC900150711[1].wmf">
            <a:hlinkClick r:id="rId22"/>
          </p:cNvPr>
          <p:cNvPicPr>
            <a:picLocks noChangeAspect="1" noChangeArrowheads="1"/>
          </p:cNvPicPr>
          <p:nvPr>
            <p:custDataLst>
              <p:tags r:id="rId11"/>
            </p:custDataLst>
          </p:nvPr>
        </p:nvPicPr>
        <p:blipFill>
          <a:blip r:embed="rId16" cstate="print">
            <a:extLst>
              <a:ext uri="{28A0092B-C50C-407E-A947-70E740481C1C}">
                <a14:useLocalDpi xmlns:a14="http://schemas.microsoft.com/office/drawing/2010/main" val="0"/>
              </a:ext>
            </a:extLst>
          </a:blip>
          <a:srcRect/>
          <a:stretch>
            <a:fillRect/>
          </a:stretch>
        </p:blipFill>
        <p:spPr bwMode="auto">
          <a:xfrm>
            <a:off x="179967" y="6023940"/>
            <a:ext cx="743690" cy="5690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6620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1950"/>
                            </p:stCondLst>
                            <p:childTnLst>
                              <p:par>
                                <p:cTn id="9" presetID="10" presetClass="entr" presetSubtype="0" fill="hold" grpId="1"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par>
                                <p:cTn id="12" presetID="10" presetClass="entr" presetSubtype="0" fill="hold" grpId="1"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childTnLst>
                          </p:cTn>
                        </p:par>
                        <p:par>
                          <p:cTn id="15" fill="hold">
                            <p:stCondLst>
                              <p:cond delay="2450"/>
                            </p:stCondLst>
                            <p:childTnLst>
                              <p:par>
                                <p:cTn id="16" presetID="26" presetClass="emph" presetSubtype="0" fill="hold" grpId="0" nodeType="afterEffect">
                                  <p:stCondLst>
                                    <p:cond delay="0"/>
                                  </p:stCondLst>
                                  <p:childTnLst>
                                    <p:animEffect transition="out" filter="fade">
                                      <p:cBhvr>
                                        <p:cTn id="17" dur="500" tmFilter="0, 0; .2, .5; .8, .5; 1, 0"/>
                                        <p:tgtEl>
                                          <p:spTgt spid="4"/>
                                        </p:tgtEl>
                                      </p:cBhvr>
                                    </p:animEffect>
                                    <p:animScale>
                                      <p:cBhvr>
                                        <p:cTn id="18" dur="250" autoRev="1" fill="hold"/>
                                        <p:tgtEl>
                                          <p:spTgt spid="4"/>
                                        </p:tgtEl>
                                      </p:cBhvr>
                                      <p:by x="105000" y="105000"/>
                                    </p:animScale>
                                  </p:childTnLst>
                                </p:cTn>
                              </p:par>
                              <p:par>
                                <p:cTn id="19" presetID="26" presetClass="emph" presetSubtype="0" fill="hold" grpId="0" nodeType="withEffect">
                                  <p:stCondLst>
                                    <p:cond delay="0"/>
                                  </p:stCondLst>
                                  <p:childTnLst>
                                    <p:animEffect transition="out" filter="fade">
                                      <p:cBhvr>
                                        <p:cTn id="20" dur="500" tmFilter="0, 0; .2, .5; .8, .5; 1, 0"/>
                                        <p:tgtEl>
                                          <p:spTgt spid="6"/>
                                        </p:tgtEl>
                                      </p:cBhvr>
                                    </p:animEffect>
                                    <p:animScale>
                                      <p:cBhvr>
                                        <p:cTn id="21" dur="250" autoRev="1" fill="hold"/>
                                        <p:tgtEl>
                                          <p:spTgt spid="6"/>
                                        </p:tgtEl>
                                      </p:cBhvr>
                                      <p:by x="105000" y="105000"/>
                                    </p:animScale>
                                  </p:childTnLst>
                                </p:cTn>
                              </p:par>
                            </p:childTnLst>
                          </p:cTn>
                        </p:par>
                        <p:par>
                          <p:cTn id="22" fill="hold">
                            <p:stCondLst>
                              <p:cond delay="2950"/>
                            </p:stCondLst>
                            <p:childTnLst>
                              <p:par>
                                <p:cTn id="23" presetID="10" presetClass="entr" presetSubtype="0" fill="hold" grpId="0" nodeType="afterEffect">
                                  <p:stCondLst>
                                    <p:cond delay="0"/>
                                  </p:stCondLst>
                                  <p:iterate type="wd">
                                    <p:tmPct val="10000"/>
                                  </p:iterate>
                                  <p:childTnLst>
                                    <p:set>
                                      <p:cBhvr>
                                        <p:cTn id="24" dur="1" fill="hold">
                                          <p:stCondLst>
                                            <p:cond delay="0"/>
                                          </p:stCondLst>
                                        </p:cTn>
                                        <p:tgtEl>
                                          <p:spTgt spid="3">
                                            <p:txEl>
                                              <p:pRg st="0" end="0"/>
                                            </p:txEl>
                                          </p:spTgt>
                                        </p:tgtEl>
                                        <p:attrNameLst>
                                          <p:attrName>style.visibility</p:attrName>
                                        </p:attrNameLst>
                                      </p:cBhvr>
                                      <p:to>
                                        <p:strVal val="visible"/>
                                      </p:to>
                                    </p:set>
                                    <p:animEffect transition="in" filter="fade">
                                      <p:cBhvr>
                                        <p:cTn id="25" dur="500"/>
                                        <p:tgtEl>
                                          <p:spTgt spid="3">
                                            <p:txEl>
                                              <p:pRg st="0" end="0"/>
                                            </p:txEl>
                                          </p:spTgt>
                                        </p:tgtEl>
                                      </p:cBhvr>
                                    </p:animEffect>
                                  </p:childTnLst>
                                </p:cTn>
                              </p:par>
                            </p:childTnLst>
                          </p:cTn>
                        </p:par>
                        <p:par>
                          <p:cTn id="26" fill="hold">
                            <p:stCondLst>
                              <p:cond delay="3800"/>
                            </p:stCondLst>
                            <p:childTnLst>
                              <p:par>
                                <p:cTn id="27" presetID="10" presetClass="entr" presetSubtype="0" fill="hold" nodeType="afterEffect">
                                  <p:stCondLst>
                                    <p:cond delay="50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250"/>
                                        <p:tgtEl>
                                          <p:spTgt spid="7"/>
                                        </p:tgtEl>
                                      </p:cBhvr>
                                    </p:animEffect>
                                  </p:childTnLst>
                                </p:cTn>
                              </p:par>
                            </p:childTnLst>
                          </p:cTn>
                        </p:par>
                        <p:par>
                          <p:cTn id="30" fill="hold">
                            <p:stCondLst>
                              <p:cond delay="5550"/>
                            </p:stCondLst>
                            <p:childTnLst>
                              <p:par>
                                <p:cTn id="31" presetID="10" presetClass="entr" presetSubtype="0" fill="hold" nodeType="afterEffect">
                                  <p:stCondLst>
                                    <p:cond delay="0"/>
                                  </p:stCondLst>
                                  <p:childTnLst>
                                    <p:set>
                                      <p:cBhvr>
                                        <p:cTn id="32" dur="1" fill="hold">
                                          <p:stCondLst>
                                            <p:cond delay="0"/>
                                          </p:stCondLst>
                                        </p:cTn>
                                        <p:tgtEl>
                                          <p:spTgt spid="21507"/>
                                        </p:tgtEl>
                                        <p:attrNameLst>
                                          <p:attrName>style.visibility</p:attrName>
                                        </p:attrNameLst>
                                      </p:cBhvr>
                                      <p:to>
                                        <p:strVal val="visible"/>
                                      </p:to>
                                    </p:set>
                                    <p:animEffect transition="in" filter="fade">
                                      <p:cBhvr>
                                        <p:cTn id="33" dur="500"/>
                                        <p:tgtEl>
                                          <p:spTgt spid="21507"/>
                                        </p:tgtEl>
                                      </p:cBhvr>
                                    </p:animEffect>
                                  </p:childTnLst>
                                </p:cTn>
                              </p:par>
                            </p:childTnLst>
                          </p:cTn>
                        </p:par>
                        <p:par>
                          <p:cTn id="34" fill="hold">
                            <p:stCondLst>
                              <p:cond delay="6050"/>
                            </p:stCondLst>
                            <p:childTnLst>
                              <p:par>
                                <p:cTn id="35" presetID="10" presetClass="entr" presetSubtype="0" fill="hold"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500"/>
                                        <p:tgtEl>
                                          <p:spTgt spid="9"/>
                                        </p:tgtEl>
                                      </p:cBhvr>
                                    </p:animEffect>
                                  </p:childTnLst>
                                </p:cTn>
                              </p:par>
                            </p:childTnLst>
                          </p:cTn>
                        </p:par>
                        <p:par>
                          <p:cTn id="38" fill="hold">
                            <p:stCondLst>
                              <p:cond delay="6550"/>
                            </p:stCondLst>
                            <p:childTnLst>
                              <p:par>
                                <p:cTn id="39" presetID="10" presetClass="entr" presetSubtype="0" fill="hold"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500"/>
                                        <p:tgtEl>
                                          <p:spTgt spid="13"/>
                                        </p:tgtEl>
                                      </p:cBhvr>
                                    </p:animEffect>
                                  </p:childTnLst>
                                </p:cTn>
                              </p:par>
                            </p:childTnLst>
                          </p:cTn>
                        </p:par>
                        <p:par>
                          <p:cTn id="42" fill="hold">
                            <p:stCondLst>
                              <p:cond delay="7050"/>
                            </p:stCondLst>
                            <p:childTnLst>
                              <p:par>
                                <p:cTn id="43" presetID="10" presetClass="entr" presetSubtype="0" fill="hold" nodeType="after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fade">
                                      <p:cBhvr>
                                        <p:cTn id="45" dur="500"/>
                                        <p:tgtEl>
                                          <p:spTgt spid="14"/>
                                        </p:tgtEl>
                                      </p:cBhvr>
                                    </p:animEffect>
                                  </p:childTnLst>
                                </p:cTn>
                              </p:par>
                            </p:childTnLst>
                          </p:cTn>
                        </p:par>
                        <p:par>
                          <p:cTn id="46" fill="hold">
                            <p:stCondLst>
                              <p:cond delay="7550"/>
                            </p:stCondLst>
                            <p:childTnLst>
                              <p:par>
                                <p:cTn id="47" presetID="10" presetClass="entr" presetSubtype="0"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Effect transition="in" filter="fade">
                                      <p:cBhvr>
                                        <p:cTn id="49" dur="500"/>
                                        <p:tgtEl>
                                          <p:spTgt spid="15"/>
                                        </p:tgtEl>
                                      </p:cBhvr>
                                    </p:animEffect>
                                  </p:childTnLst>
                                </p:cTn>
                              </p:par>
                            </p:childTnLst>
                          </p:cTn>
                        </p:par>
                        <p:par>
                          <p:cTn id="50" fill="hold">
                            <p:stCondLst>
                              <p:cond delay="8050"/>
                            </p:stCondLst>
                            <p:childTnLst>
                              <p:par>
                                <p:cTn id="51" presetID="10" presetClass="entr" presetSubtype="0" fill="hold" nodeType="after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animBg="1"/>
      <p:bldP spid="4" grpId="1" animBg="1"/>
      <p:bldP spid="6" grpId="0" animBg="1"/>
      <p:bldP spid="6"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p:txBody>
          <a:bodyPr>
            <a:normAutofit fontScale="90000"/>
          </a:bodyPr>
          <a:lstStyle/>
          <a:p>
            <a:r>
              <a:rPr lang="fr-FR" b="1" dirty="0" smtClean="0">
                <a:effectLst>
                  <a:outerShdw blurRad="38100" dist="38100" dir="2700000" algn="tl">
                    <a:srgbClr val="000000">
                      <a:alpha val="43137"/>
                    </a:srgbClr>
                  </a:outerShdw>
                </a:effectLst>
              </a:rPr>
              <a:t>Les accidents d’origine électrique</a:t>
            </a:r>
            <a:endParaRPr lang="fr-FR" b="1" dirty="0">
              <a:effectLst>
                <a:outerShdw blurRad="38100" dist="38100" dir="2700000" algn="tl">
                  <a:srgbClr val="000000">
                    <a:alpha val="43137"/>
                  </a:srgbClr>
                </a:outerShdw>
              </a:effectLst>
            </a:endParaRPr>
          </a:p>
        </p:txBody>
      </p:sp>
      <p:sp>
        <p:nvSpPr>
          <p:cNvPr id="5" name="Espace réservé du contenu 2"/>
          <p:cNvSpPr>
            <a:spLocks noGrp="1"/>
          </p:cNvSpPr>
          <p:nvPr>
            <p:ph idx="1"/>
            <p:custDataLst>
              <p:tags r:id="rId2"/>
            </p:custDataLst>
          </p:nvPr>
        </p:nvSpPr>
        <p:spPr>
          <a:xfrm>
            <a:off x="467544" y="1772816"/>
            <a:ext cx="8229600" cy="4525963"/>
          </a:xfrm>
        </p:spPr>
        <p:txBody>
          <a:bodyPr>
            <a:noAutofit/>
          </a:bodyPr>
          <a:lstStyle/>
          <a:p>
            <a:pPr algn="just"/>
            <a:r>
              <a:rPr lang="fr-FR" sz="2200" dirty="0"/>
              <a:t>L’électricité, la plus répandue des sources d'énergie, est devenue familière par son utilisation en milieu domestique ou industriel</a:t>
            </a:r>
            <a:r>
              <a:rPr lang="fr-FR" sz="2200" dirty="0" smtClean="0"/>
              <a:t>.</a:t>
            </a:r>
          </a:p>
          <a:p>
            <a:pPr algn="just"/>
            <a:endParaRPr lang="fr-FR" sz="2200" dirty="0"/>
          </a:p>
          <a:p>
            <a:pPr algn="just"/>
            <a:r>
              <a:rPr lang="fr-FR" sz="2200" dirty="0"/>
              <a:t>L’électricité reste malgré tout pour beaucoup de personnes une notion abstraite</a:t>
            </a:r>
            <a:r>
              <a:rPr lang="fr-FR" sz="2200" dirty="0" smtClean="0"/>
              <a:t>.</a:t>
            </a:r>
          </a:p>
          <a:p>
            <a:pPr algn="just"/>
            <a:endParaRPr lang="fr-FR" sz="2200" dirty="0"/>
          </a:p>
          <a:p>
            <a:pPr algn="just"/>
            <a:r>
              <a:rPr lang="fr-FR" sz="2200" dirty="0"/>
              <a:t>On ne la voit pas et les risques liés à une mauvaise utilisation sont par conséquent mal perçus, ce qui se traduit malheureusement par de nombreux accidents plus ou moins graves chez les personnes averties ou non de ces dangers</a:t>
            </a:r>
            <a:r>
              <a:rPr lang="fr-FR" sz="2200" dirty="0" smtClean="0"/>
              <a:t>.</a:t>
            </a:r>
            <a:endParaRPr lang="fr-FR" sz="2200" dirty="0"/>
          </a:p>
        </p:txBody>
      </p:sp>
    </p:spTree>
    <p:extLst>
      <p:ext uri="{BB962C8B-B14F-4D97-AF65-F5344CB8AC3E}">
        <p14:creationId xmlns:p14="http://schemas.microsoft.com/office/powerpoint/2010/main" val="2957292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iterate type="wd">
                                    <p:tmPct val="10000"/>
                                  </p:iterate>
                                  <p:childTnLst>
                                    <p:set>
                                      <p:cBhvr>
                                        <p:cTn id="9" dur="1" fill="hold">
                                          <p:stCondLst>
                                            <p:cond delay="0"/>
                                          </p:stCondLst>
                                        </p:cTn>
                                        <p:tgtEl>
                                          <p:spTgt spid="5">
                                            <p:txEl>
                                              <p:pRg st="0" end="0"/>
                                            </p:txEl>
                                          </p:spTgt>
                                        </p:tgtEl>
                                        <p:attrNameLst>
                                          <p:attrName>style.visibility</p:attrName>
                                        </p:attrNameLst>
                                      </p:cBhvr>
                                      <p:to>
                                        <p:strVal val="visible"/>
                                      </p:to>
                                    </p:set>
                                    <p:animEffect transition="in" filter="fade">
                                      <p:cBhvr>
                                        <p:cTn id="10" dur="500"/>
                                        <p:tgtEl>
                                          <p:spTgt spid="5">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iterate type="wd">
                                    <p:tmPct val="10000"/>
                                  </p:iterate>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iterate type="wd">
                                    <p:tmPct val="10000"/>
                                  </p:iterate>
                                  <p:childTnLst>
                                    <p:set>
                                      <p:cBhvr>
                                        <p:cTn id="19" dur="1" fill="hold">
                                          <p:stCondLst>
                                            <p:cond delay="0"/>
                                          </p:stCondLst>
                                        </p:cTn>
                                        <p:tgtEl>
                                          <p:spTgt spid="5">
                                            <p:txEl>
                                              <p:pRg st="4" end="4"/>
                                            </p:txEl>
                                          </p:spTgt>
                                        </p:tgtEl>
                                        <p:attrNameLst>
                                          <p:attrName>style.visibility</p:attrName>
                                        </p:attrNameLst>
                                      </p:cBhvr>
                                      <p:to>
                                        <p:strVal val="visible"/>
                                      </p:to>
                                    </p:set>
                                    <p:animEffect transition="in" filter="fade">
                                      <p:cBhvr>
                                        <p:cTn id="20"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ccidelec"/>
          <p:cNvPicPr>
            <a:picLocks noChangeAspect="1" noChangeArrowheads="1"/>
          </p:cNvPicPr>
          <p:nvPr>
            <p:custDataLst>
              <p:tags r:id="rId1"/>
            </p:custDataLst>
          </p:nvPr>
        </p:nvPicPr>
        <p:blipFill>
          <a:blip r:embed="rId4" cstate="screen">
            <a:extLst>
              <a:ext uri="{28A0092B-C50C-407E-A947-70E740481C1C}">
                <a14:useLocalDpi xmlns:a14="http://schemas.microsoft.com/office/drawing/2010/main" val="0"/>
              </a:ext>
            </a:extLst>
          </a:blip>
          <a:srcRect/>
          <a:stretch>
            <a:fillRect/>
          </a:stretch>
        </p:blipFill>
        <p:spPr bwMode="auto">
          <a:xfrm>
            <a:off x="-103097" y="260648"/>
            <a:ext cx="9223773" cy="6585344"/>
          </a:xfrm>
          <a:prstGeom prst="rect">
            <a:avLst/>
          </a:prstGeom>
          <a:noFill/>
          <a:ln>
            <a:noFill/>
          </a:ln>
          <a:effectLst>
            <a:glow rad="647700">
              <a:schemeClr val="tx1">
                <a:alpha val="40000"/>
              </a:schemeClr>
            </a:glo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82374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ccidMortelec"/>
          <p:cNvPicPr>
            <a:picLocks noChangeAspect="1" noChangeArrowheads="1"/>
          </p:cNvPicPr>
          <p:nvPr>
            <p:custDataLst>
              <p:tags r:id="rId1"/>
            </p:custDataLst>
          </p:nvPr>
        </p:nvPicPr>
        <p:blipFill>
          <a:blip r:embed="rId4">
            <a:extLst>
              <a:ext uri="{28A0092B-C50C-407E-A947-70E740481C1C}">
                <a14:useLocalDpi xmlns:a14="http://schemas.microsoft.com/office/drawing/2010/main" val="0"/>
              </a:ext>
            </a:extLst>
          </a:blip>
          <a:srcRect/>
          <a:stretch>
            <a:fillRect/>
          </a:stretch>
        </p:blipFill>
        <p:spPr bwMode="auto">
          <a:xfrm>
            <a:off x="152882" y="94696"/>
            <a:ext cx="8811606" cy="6574664"/>
          </a:xfrm>
          <a:prstGeom prst="rect">
            <a:avLst/>
          </a:prstGeom>
          <a:noFill/>
          <a:ln>
            <a:noFill/>
          </a:ln>
          <a:effectLst>
            <a:glow rad="520700">
              <a:schemeClr val="bg1">
                <a:alpha val="35000"/>
              </a:schemeClr>
            </a:glow>
            <a:softEdge rad="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14647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outaccelec"/>
          <p:cNvPicPr>
            <a:picLocks noChangeAspect="1" noChangeArrowheads="1"/>
          </p:cNvPicPr>
          <p:nvPr>
            <p:custDataLst>
              <p:tags r:id="rId1"/>
            </p:custDataLst>
          </p:nvPr>
        </p:nvPicPr>
        <p:blipFill>
          <a:blip r:embed="rId4" cstate="print">
            <a:extLst>
              <a:ext uri="{28A0092B-C50C-407E-A947-70E740481C1C}">
                <a14:useLocalDpi xmlns:a14="http://schemas.microsoft.com/office/drawing/2010/main" val="0"/>
              </a:ext>
            </a:extLst>
          </a:blip>
          <a:srcRect b="6461"/>
          <a:stretch>
            <a:fillRect/>
          </a:stretch>
        </p:blipFill>
        <p:spPr bwMode="auto">
          <a:xfrm>
            <a:off x="520914" y="980728"/>
            <a:ext cx="8352928" cy="4703225"/>
          </a:xfrm>
          <a:prstGeom prst="rect">
            <a:avLst/>
          </a:prstGeom>
          <a:noFill/>
          <a:ln>
            <a:noFill/>
          </a:ln>
          <a:effectLst>
            <a:glow rad="647700">
              <a:schemeClr val="bg1">
                <a:alpha val="59000"/>
              </a:schemeClr>
            </a:glo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84952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125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a:xfrm>
            <a:off x="467544" y="404664"/>
            <a:ext cx="8229600" cy="1143000"/>
          </a:xfrm>
        </p:spPr>
        <p:txBody>
          <a:bodyPr>
            <a:normAutofit fontScale="90000"/>
          </a:bodyPr>
          <a:lstStyle/>
          <a:p>
            <a:r>
              <a:rPr lang="fr-FR" b="1" cap="small" dirty="0">
                <a:effectLst>
                  <a:outerShdw blurRad="50800" dist="38100" algn="tr" rotWithShape="0">
                    <a:prstClr val="black">
                      <a:alpha val="40000"/>
                    </a:prstClr>
                  </a:outerShdw>
                </a:effectLst>
              </a:rPr>
              <a:t>Les </a:t>
            </a:r>
            <a:r>
              <a:rPr lang="fr-FR" b="1" cap="small" dirty="0" smtClean="0">
                <a:effectLst>
                  <a:outerShdw blurRad="50800" dist="38100" algn="tr" rotWithShape="0">
                    <a:prstClr val="black">
                      <a:alpha val="40000"/>
                    </a:prstClr>
                  </a:outerShdw>
                </a:effectLst>
              </a:rPr>
              <a:t>différents types d’accidents électriques</a:t>
            </a:r>
            <a:r>
              <a:rPr lang="fr-FR" b="1" cap="small" dirty="0">
                <a:effectLst>
                  <a:outerShdw blurRad="50800" dist="38100" algn="tr" rotWithShape="0">
                    <a:prstClr val="black">
                      <a:alpha val="40000"/>
                    </a:prstClr>
                  </a:outerShdw>
                </a:effectLst>
              </a:rPr>
              <a:t> </a:t>
            </a:r>
            <a:r>
              <a:rPr lang="fr-FR" b="1" u="sng" cap="small" dirty="0">
                <a:effectLst>
                  <a:outerShdw blurRad="50800" dist="38100" algn="tr" rotWithShape="0">
                    <a:prstClr val="black">
                      <a:alpha val="40000"/>
                    </a:prstClr>
                  </a:outerShdw>
                </a:effectLst>
              </a:rPr>
              <a:t/>
            </a:r>
            <a:br>
              <a:rPr lang="fr-FR" b="1" u="sng" cap="small" dirty="0">
                <a:effectLst>
                  <a:outerShdw blurRad="50800" dist="38100" algn="tr" rotWithShape="0">
                    <a:prstClr val="black">
                      <a:alpha val="40000"/>
                    </a:prstClr>
                  </a:outerShdw>
                </a:effectLst>
              </a:rPr>
            </a:br>
            <a:endParaRPr lang="fr-FR" dirty="0"/>
          </a:p>
        </p:txBody>
      </p:sp>
      <p:pic>
        <p:nvPicPr>
          <p:cNvPr id="4098" name="Picture 2"/>
          <p:cNvPicPr>
            <a:picLocks noChangeAspect="1" noChangeArrowheads="1"/>
          </p:cNvPicPr>
          <p:nvPr>
            <p:custDataLst>
              <p:tags r:id="rId2"/>
            </p:custDataLst>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51520" y="1569356"/>
            <a:ext cx="8680512" cy="4883980"/>
          </a:xfrm>
          <a:prstGeom prst="rect">
            <a:avLst/>
          </a:prstGeom>
          <a:solidFill>
            <a:schemeClr val="bg1"/>
          </a:solidFill>
          <a:ln>
            <a:noFill/>
          </a:ln>
          <a:effectLst>
            <a:glow>
              <a:schemeClr val="accent1">
                <a:alpha val="67000"/>
              </a:schemeClr>
            </a:glow>
            <a:softEdge rad="63500"/>
          </a:effectLst>
        </p:spPr>
      </p:pic>
    </p:spTree>
    <p:extLst>
      <p:ext uri="{BB962C8B-B14F-4D97-AF65-F5344CB8AC3E}">
        <p14:creationId xmlns:p14="http://schemas.microsoft.com/office/powerpoint/2010/main" val="1058739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700"/>
                            </p:stCondLst>
                            <p:childTnLst>
                              <p:par>
                                <p:cTn id="9" presetID="10" presetClass="entr" presetSubtype="0" fill="hold" nodeType="afterEffect">
                                  <p:stCondLst>
                                    <p:cond delay="750"/>
                                  </p:stCondLst>
                                  <p:childTnLst>
                                    <p:set>
                                      <p:cBhvr>
                                        <p:cTn id="10" dur="1" fill="hold">
                                          <p:stCondLst>
                                            <p:cond delay="0"/>
                                          </p:stCondLst>
                                        </p:cTn>
                                        <p:tgtEl>
                                          <p:spTgt spid="4098"/>
                                        </p:tgtEl>
                                        <p:attrNameLst>
                                          <p:attrName>style.visibility</p:attrName>
                                        </p:attrNameLst>
                                      </p:cBhvr>
                                      <p:to>
                                        <p:strVal val="visible"/>
                                      </p:to>
                                    </p:set>
                                    <p:animEffect transition="in" filter="fade">
                                      <p:cBhvr>
                                        <p:cTn id="11" dur="1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p:txBody>
          <a:bodyPr>
            <a:normAutofit fontScale="90000"/>
          </a:bodyPr>
          <a:lstStyle/>
          <a:p>
            <a:r>
              <a:rPr lang="fr-FR" b="1" cap="small" dirty="0">
                <a:effectLst>
                  <a:outerShdw blurRad="50800" dist="38100" algn="tr" rotWithShape="0">
                    <a:prstClr val="black">
                      <a:alpha val="40000"/>
                    </a:prstClr>
                  </a:outerShdw>
                </a:effectLst>
              </a:rPr>
              <a:t>Les </a:t>
            </a:r>
            <a:r>
              <a:rPr lang="fr-FR" b="1" cap="small" dirty="0" smtClean="0">
                <a:effectLst>
                  <a:outerShdw blurRad="50800" dist="38100" algn="tr" rotWithShape="0">
                    <a:prstClr val="black">
                      <a:alpha val="40000"/>
                    </a:prstClr>
                  </a:outerShdw>
                </a:effectLst>
              </a:rPr>
              <a:t>différents </a:t>
            </a:r>
            <a:r>
              <a:rPr lang="fr-FR" b="1" cap="small" dirty="0">
                <a:effectLst>
                  <a:outerShdw blurRad="50800" dist="38100" algn="tr" rotWithShape="0">
                    <a:prstClr val="black">
                      <a:alpha val="40000"/>
                    </a:prstClr>
                  </a:outerShdw>
                </a:effectLst>
              </a:rPr>
              <a:t>types d’accidents électriques</a:t>
            </a:r>
            <a:endParaRPr lang="fr-FR" dirty="0"/>
          </a:p>
        </p:txBody>
      </p:sp>
      <p:pic>
        <p:nvPicPr>
          <p:cNvPr id="5122" name="Picture 2"/>
          <p:cNvPicPr>
            <a:picLocks noChangeAspect="1" noChangeArrowheads="1"/>
          </p:cNvPicPr>
          <p:nvPr>
            <p:custDataLst>
              <p:tags r:id="rId2"/>
            </p:custDataLst>
          </p:nvPr>
        </p:nvPicPr>
        <p:blipFill>
          <a:blip r:embed="rId5">
            <a:extLst>
              <a:ext uri="{28A0092B-C50C-407E-A947-70E740481C1C}">
                <a14:useLocalDpi xmlns:a14="http://schemas.microsoft.com/office/drawing/2010/main" val="0"/>
              </a:ext>
            </a:extLst>
          </a:blip>
          <a:srcRect/>
          <a:stretch>
            <a:fillRect/>
          </a:stretch>
        </p:blipFill>
        <p:spPr bwMode="auto">
          <a:xfrm>
            <a:off x="600071" y="1700808"/>
            <a:ext cx="8004377" cy="4947518"/>
          </a:xfrm>
          <a:prstGeom prst="rect">
            <a:avLst/>
          </a:prstGeom>
          <a:noFill/>
          <a:ln>
            <a:noFill/>
          </a:ln>
          <a:effectLst>
            <a:glow>
              <a:schemeClr val="accent1">
                <a:alpha val="55000"/>
              </a:schemeClr>
            </a:glow>
            <a:softEdge rad="63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7765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5122"/>
                                        </p:tgtEl>
                                        <p:attrNameLst>
                                          <p:attrName>style.visibility</p:attrName>
                                        </p:attrNameLst>
                                      </p:cBhvr>
                                      <p:to>
                                        <p:strVal val="visible"/>
                                      </p:to>
                                    </p:set>
                                    <p:animEffect transition="in" filter="fade">
                                      <p:cBhvr>
                                        <p:cTn id="7" dur="1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p:txBody>
          <a:bodyPr>
            <a:normAutofit fontScale="90000"/>
          </a:bodyPr>
          <a:lstStyle/>
          <a:p>
            <a:r>
              <a:rPr lang="fr-FR" b="1" u="sng" cap="small" dirty="0"/>
              <a:t>Les effets du courant électrique</a:t>
            </a:r>
            <a:endParaRPr lang="fr-FR" dirty="0"/>
          </a:p>
        </p:txBody>
      </p:sp>
      <p:sp>
        <p:nvSpPr>
          <p:cNvPr id="4" name="Rectangle 3"/>
          <p:cNvSpPr/>
          <p:nvPr>
            <p:custDataLst>
              <p:tags r:id="rId2"/>
            </p:custDataLst>
          </p:nvPr>
        </p:nvSpPr>
        <p:spPr>
          <a:xfrm>
            <a:off x="225762" y="1882524"/>
            <a:ext cx="8892480" cy="4770537"/>
          </a:xfrm>
          <a:prstGeom prst="rect">
            <a:avLst/>
          </a:prstGeom>
        </p:spPr>
        <p:txBody>
          <a:bodyPr wrap="square">
            <a:spAutoFit/>
          </a:bodyPr>
          <a:lstStyle/>
          <a:p>
            <a:r>
              <a:rPr lang="fr-FR" sz="2000" b="1" dirty="0" smtClean="0"/>
              <a:t>Il </a:t>
            </a:r>
            <a:r>
              <a:rPr lang="fr-FR" sz="2000" b="1" dirty="0"/>
              <a:t>existe deux sortes de courant électrique:</a:t>
            </a:r>
            <a:endParaRPr lang="fr-FR" sz="2000" dirty="0"/>
          </a:p>
          <a:p>
            <a:r>
              <a:rPr lang="fr-FR" sz="2000" b="1" dirty="0"/>
              <a:t>- le courant continu </a:t>
            </a:r>
            <a:r>
              <a:rPr lang="fr-FR" sz="2000" i="1" dirty="0"/>
              <a:t>(accumulateurs, pile électrique, redresseurs, décharge électrostatique…</a:t>
            </a:r>
            <a:r>
              <a:rPr lang="fr-FR" sz="2000" b="1" dirty="0"/>
              <a:t>);</a:t>
            </a:r>
            <a:endParaRPr lang="fr-FR" sz="2000" dirty="0"/>
          </a:p>
          <a:p>
            <a:r>
              <a:rPr lang="fr-FR" sz="2000" b="1" dirty="0"/>
              <a:t>- le courant alternatif </a:t>
            </a:r>
            <a:r>
              <a:rPr lang="fr-FR" sz="2000" i="1" dirty="0"/>
              <a:t>(distribué par EDF </a:t>
            </a:r>
            <a:r>
              <a:rPr lang="fr-FR" sz="2000" b="1" dirty="0"/>
              <a:t>).</a:t>
            </a:r>
            <a:endParaRPr lang="fr-FR" sz="2000" dirty="0"/>
          </a:p>
          <a:p>
            <a:r>
              <a:rPr lang="fr-FR" sz="2000" b="1" dirty="0"/>
              <a:t>Ces deux types de courants sont dangereux l'un comme l'autre.</a:t>
            </a:r>
            <a:endParaRPr lang="fr-FR" sz="2000" dirty="0"/>
          </a:p>
          <a:p>
            <a:r>
              <a:rPr lang="fr-FR" sz="2000" b="1" dirty="0"/>
              <a:t> </a:t>
            </a:r>
            <a:endParaRPr lang="fr-FR" sz="2000" dirty="0"/>
          </a:p>
          <a:p>
            <a:pPr lvl="1" algn="ctr"/>
            <a:r>
              <a:rPr lang="fr-FR" sz="2400" b="1" u="sng" dirty="0"/>
              <a:t>Les effets </a:t>
            </a:r>
          </a:p>
          <a:p>
            <a:r>
              <a:rPr lang="fr-FR" sz="2000" b="1" dirty="0"/>
              <a:t>Les accidents d'origine électrique ont pour principaux effets sur les </a:t>
            </a:r>
            <a:r>
              <a:rPr lang="fr-FR" sz="2000" b="1" dirty="0" smtClean="0"/>
              <a:t>personnes:</a:t>
            </a:r>
            <a:endParaRPr lang="fr-FR" sz="2000" dirty="0"/>
          </a:p>
          <a:p>
            <a:pPr marL="342900" indent="-342900">
              <a:buFontTx/>
              <a:buChar char="-"/>
            </a:pPr>
            <a:r>
              <a:rPr lang="fr-FR" sz="2000" dirty="0" smtClean="0"/>
              <a:t>l'électrisation</a:t>
            </a:r>
          </a:p>
          <a:p>
            <a:pPr marL="342900" indent="-342900">
              <a:buFontTx/>
              <a:buChar char="-"/>
            </a:pPr>
            <a:r>
              <a:rPr lang="fr-FR" sz="2000" dirty="0" smtClean="0"/>
              <a:t>l’électrocution</a:t>
            </a:r>
          </a:p>
          <a:p>
            <a:pPr marL="342900" indent="-342900">
              <a:buFontTx/>
              <a:buChar char="-"/>
            </a:pPr>
            <a:r>
              <a:rPr lang="fr-FR" sz="2000" dirty="0"/>
              <a:t>les brûlures de contact et internes</a:t>
            </a:r>
            <a:r>
              <a:rPr lang="fr-FR" sz="2000" dirty="0" smtClean="0"/>
              <a:t>;</a:t>
            </a:r>
          </a:p>
          <a:p>
            <a:pPr marL="342900" indent="-342900">
              <a:buFontTx/>
              <a:buChar char="-"/>
            </a:pPr>
            <a:r>
              <a:rPr lang="fr-FR" sz="2000" dirty="0"/>
              <a:t>les brûlures thermiques (arcs électriques, projections...)</a:t>
            </a:r>
          </a:p>
          <a:p>
            <a:pPr marL="342900" indent="-342900">
              <a:buFontTx/>
              <a:buChar char="-"/>
            </a:pPr>
            <a:r>
              <a:rPr lang="fr-FR" sz="2000" dirty="0"/>
              <a:t>l'électricité peut être aussi à l'origine d'incendie ou d'explosion</a:t>
            </a:r>
            <a:r>
              <a:rPr lang="fr-FR" sz="2000" b="1" dirty="0" smtClean="0"/>
              <a:t>.</a:t>
            </a:r>
            <a:endParaRPr lang="fr-FR" sz="2000" dirty="0"/>
          </a:p>
        </p:txBody>
      </p:sp>
      <p:pic>
        <p:nvPicPr>
          <p:cNvPr id="5" name="Image 4">
            <a:hlinkClick r:id="rId14"/>
          </p:cNvPr>
          <p:cNvPicPr>
            <a:picLocks noChangeAspect="1"/>
          </p:cNvPicPr>
          <p:nvPr>
            <p:custDataLst>
              <p:tags r:id="rId3"/>
            </p:custDataLst>
          </p:nvPr>
        </p:nvPicPr>
        <p:blipFill>
          <a:blip r:embed="rId15" cstate="print">
            <a:extLst>
              <a:ext uri="{28A0092B-C50C-407E-A947-70E740481C1C}">
                <a14:useLocalDpi xmlns:a14="http://schemas.microsoft.com/office/drawing/2010/main" val="0"/>
              </a:ext>
            </a:extLst>
          </a:blip>
          <a:stretch>
            <a:fillRect/>
          </a:stretch>
        </p:blipFill>
        <p:spPr>
          <a:xfrm>
            <a:off x="0" y="1268759"/>
            <a:ext cx="586197" cy="432049"/>
          </a:xfrm>
          <a:prstGeom prst="rect">
            <a:avLst/>
          </a:prstGeom>
        </p:spPr>
      </p:pic>
      <p:pic>
        <p:nvPicPr>
          <p:cNvPr id="6" name="Image 5">
            <a:hlinkClick r:id="rId16"/>
          </p:cNvPr>
          <p:cNvPicPr>
            <a:picLocks noChangeAspect="1"/>
          </p:cNvPicPr>
          <p:nvPr>
            <p:custDataLst>
              <p:tags r:id="rId4"/>
            </p:custDataLst>
          </p:nvPr>
        </p:nvPicPr>
        <p:blipFill>
          <a:blip r:embed="rId15" cstate="print">
            <a:extLst>
              <a:ext uri="{28A0092B-C50C-407E-A947-70E740481C1C}">
                <a14:useLocalDpi xmlns:a14="http://schemas.microsoft.com/office/drawing/2010/main" val="0"/>
              </a:ext>
            </a:extLst>
          </a:blip>
          <a:stretch>
            <a:fillRect/>
          </a:stretch>
        </p:blipFill>
        <p:spPr>
          <a:xfrm>
            <a:off x="605207" y="1268759"/>
            <a:ext cx="586197" cy="432049"/>
          </a:xfrm>
          <a:prstGeom prst="rect">
            <a:avLst/>
          </a:prstGeom>
        </p:spPr>
      </p:pic>
      <p:pic>
        <p:nvPicPr>
          <p:cNvPr id="7" name="Image 6">
            <a:hlinkClick r:id="rId17"/>
          </p:cNvPr>
          <p:cNvPicPr>
            <a:picLocks noChangeAspect="1"/>
          </p:cNvPicPr>
          <p:nvPr>
            <p:custDataLst>
              <p:tags r:id="rId5"/>
            </p:custDataLst>
          </p:nvPr>
        </p:nvPicPr>
        <p:blipFill>
          <a:blip r:embed="rId15" cstate="print">
            <a:extLst>
              <a:ext uri="{28A0092B-C50C-407E-A947-70E740481C1C}">
                <a14:useLocalDpi xmlns:a14="http://schemas.microsoft.com/office/drawing/2010/main" val="0"/>
              </a:ext>
            </a:extLst>
          </a:blip>
          <a:stretch>
            <a:fillRect/>
          </a:stretch>
        </p:blipFill>
        <p:spPr>
          <a:xfrm>
            <a:off x="1210414" y="1268759"/>
            <a:ext cx="586197" cy="432049"/>
          </a:xfrm>
          <a:prstGeom prst="rect">
            <a:avLst/>
          </a:prstGeom>
        </p:spPr>
      </p:pic>
      <p:pic>
        <p:nvPicPr>
          <p:cNvPr id="8" name="Image 7">
            <a:hlinkClick r:id="rId18"/>
          </p:cNvPr>
          <p:cNvPicPr>
            <a:picLocks noChangeAspect="1"/>
          </p:cNvPicPr>
          <p:nvPr>
            <p:custDataLst>
              <p:tags r:id="rId6"/>
            </p:custDataLst>
          </p:nvPr>
        </p:nvPicPr>
        <p:blipFill>
          <a:blip r:embed="rId15" cstate="print">
            <a:extLst>
              <a:ext uri="{28A0092B-C50C-407E-A947-70E740481C1C}">
                <a14:useLocalDpi xmlns:a14="http://schemas.microsoft.com/office/drawing/2010/main" val="0"/>
              </a:ext>
            </a:extLst>
          </a:blip>
          <a:stretch>
            <a:fillRect/>
          </a:stretch>
        </p:blipFill>
        <p:spPr>
          <a:xfrm>
            <a:off x="1815621" y="1268760"/>
            <a:ext cx="586193" cy="432047"/>
          </a:xfrm>
          <a:prstGeom prst="rect">
            <a:avLst/>
          </a:prstGeom>
        </p:spPr>
      </p:pic>
      <p:pic>
        <p:nvPicPr>
          <p:cNvPr id="9" name="Image 8">
            <a:hlinkClick r:id="rId19"/>
          </p:cNvPr>
          <p:cNvPicPr>
            <a:picLocks noChangeAspect="1"/>
          </p:cNvPicPr>
          <p:nvPr>
            <p:custDataLst>
              <p:tags r:id="rId7"/>
            </p:custDataLst>
          </p:nvPr>
        </p:nvPicPr>
        <p:blipFill>
          <a:blip r:embed="rId15" cstate="print">
            <a:extLst>
              <a:ext uri="{28A0092B-C50C-407E-A947-70E740481C1C}">
                <a14:useLocalDpi xmlns:a14="http://schemas.microsoft.com/office/drawing/2010/main" val="0"/>
              </a:ext>
            </a:extLst>
          </a:blip>
          <a:stretch>
            <a:fillRect/>
          </a:stretch>
        </p:blipFill>
        <p:spPr>
          <a:xfrm>
            <a:off x="2420825" y="1268760"/>
            <a:ext cx="586193" cy="432047"/>
          </a:xfrm>
          <a:prstGeom prst="rect">
            <a:avLst/>
          </a:prstGeom>
        </p:spPr>
      </p:pic>
      <p:pic>
        <p:nvPicPr>
          <p:cNvPr id="10" name="Image 9">
            <a:hlinkClick r:id="rId20"/>
          </p:cNvPr>
          <p:cNvPicPr>
            <a:picLocks noChangeAspect="1"/>
          </p:cNvPicPr>
          <p:nvPr>
            <p:custDataLst>
              <p:tags r:id="rId8"/>
            </p:custDataLst>
          </p:nvPr>
        </p:nvPicPr>
        <p:blipFill>
          <a:blip r:embed="rId15" cstate="print">
            <a:extLst>
              <a:ext uri="{28A0092B-C50C-407E-A947-70E740481C1C}">
                <a14:useLocalDpi xmlns:a14="http://schemas.microsoft.com/office/drawing/2010/main" val="0"/>
              </a:ext>
            </a:extLst>
          </a:blip>
          <a:stretch>
            <a:fillRect/>
          </a:stretch>
        </p:blipFill>
        <p:spPr>
          <a:xfrm>
            <a:off x="6444208" y="1268760"/>
            <a:ext cx="586193" cy="432047"/>
          </a:xfrm>
          <a:prstGeom prst="rect">
            <a:avLst/>
          </a:prstGeom>
        </p:spPr>
      </p:pic>
      <p:pic>
        <p:nvPicPr>
          <p:cNvPr id="11" name="Image 10">
            <a:hlinkClick r:id="rId21"/>
          </p:cNvPr>
          <p:cNvPicPr>
            <a:picLocks noChangeAspect="1"/>
          </p:cNvPicPr>
          <p:nvPr>
            <p:custDataLst>
              <p:tags r:id="rId9"/>
            </p:custDataLst>
          </p:nvPr>
        </p:nvPicPr>
        <p:blipFill>
          <a:blip r:embed="rId15" cstate="print">
            <a:extLst>
              <a:ext uri="{28A0092B-C50C-407E-A947-70E740481C1C}">
                <a14:useLocalDpi xmlns:a14="http://schemas.microsoft.com/office/drawing/2010/main" val="0"/>
              </a:ext>
            </a:extLst>
          </a:blip>
          <a:stretch>
            <a:fillRect/>
          </a:stretch>
        </p:blipFill>
        <p:spPr>
          <a:xfrm>
            <a:off x="7840966" y="1268760"/>
            <a:ext cx="586193" cy="432047"/>
          </a:xfrm>
          <a:prstGeom prst="rect">
            <a:avLst/>
          </a:prstGeom>
        </p:spPr>
      </p:pic>
      <p:pic>
        <p:nvPicPr>
          <p:cNvPr id="12" name="Image 11">
            <a:hlinkClick r:id="rId22"/>
          </p:cNvPr>
          <p:cNvPicPr>
            <a:picLocks noChangeAspect="1"/>
          </p:cNvPicPr>
          <p:nvPr>
            <p:custDataLst>
              <p:tags r:id="rId10"/>
            </p:custDataLst>
          </p:nvPr>
        </p:nvPicPr>
        <p:blipFill>
          <a:blip r:embed="rId15" cstate="print">
            <a:extLst>
              <a:ext uri="{28A0092B-C50C-407E-A947-70E740481C1C}">
                <a14:useLocalDpi xmlns:a14="http://schemas.microsoft.com/office/drawing/2010/main" val="0"/>
              </a:ext>
            </a:extLst>
          </a:blip>
          <a:stretch>
            <a:fillRect/>
          </a:stretch>
        </p:blipFill>
        <p:spPr>
          <a:xfrm>
            <a:off x="7142587" y="1268760"/>
            <a:ext cx="586193" cy="432047"/>
          </a:xfrm>
          <a:prstGeom prst="rect">
            <a:avLst/>
          </a:prstGeom>
        </p:spPr>
      </p:pic>
      <p:pic>
        <p:nvPicPr>
          <p:cNvPr id="13" name="Image 12">
            <a:hlinkClick r:id="rId23"/>
          </p:cNvPr>
          <p:cNvPicPr>
            <a:picLocks noChangeAspect="1"/>
          </p:cNvPicPr>
          <p:nvPr>
            <p:custDataLst>
              <p:tags r:id="rId11"/>
            </p:custDataLst>
          </p:nvPr>
        </p:nvPicPr>
        <p:blipFill>
          <a:blip r:embed="rId15" cstate="print">
            <a:extLst>
              <a:ext uri="{28A0092B-C50C-407E-A947-70E740481C1C}">
                <a14:useLocalDpi xmlns:a14="http://schemas.microsoft.com/office/drawing/2010/main" val="0"/>
              </a:ext>
            </a:extLst>
          </a:blip>
          <a:stretch>
            <a:fillRect/>
          </a:stretch>
        </p:blipFill>
        <p:spPr>
          <a:xfrm>
            <a:off x="8539345" y="1268760"/>
            <a:ext cx="586193" cy="432047"/>
          </a:xfrm>
          <a:prstGeom prst="rect">
            <a:avLst/>
          </a:prstGeom>
        </p:spPr>
      </p:pic>
    </p:spTree>
    <p:extLst>
      <p:ext uri="{BB962C8B-B14F-4D97-AF65-F5344CB8AC3E}">
        <p14:creationId xmlns:p14="http://schemas.microsoft.com/office/powerpoint/2010/main" val="3349641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700"/>
                            </p:stCondLst>
                            <p:childTnLst>
                              <p:par>
                                <p:cTn id="9" presetID="10" presetClass="entr" presetSubtype="0" fill="hold" grpId="0" nodeType="afterEffect">
                                  <p:stCondLst>
                                    <p:cond delay="750"/>
                                  </p:stCondLst>
                                  <p:iterate type="wd">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par>
                          <p:cTn id="12" fill="hold">
                            <p:stCondLst>
                              <p:cond delay="10850"/>
                            </p:stCondLst>
                            <p:childTnLst>
                              <p:par>
                                <p:cTn id="13" presetID="10" presetClass="entr" presetSubtype="0"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p:stCondLst>
                              <p:cond delay="11350"/>
                            </p:stCondLst>
                            <p:childTnLst>
                              <p:par>
                                <p:cTn id="17" presetID="10" presetClass="entr" presetSubtype="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par>
                          <p:cTn id="20" fill="hold">
                            <p:stCondLst>
                              <p:cond delay="11850"/>
                            </p:stCondLst>
                            <p:childTnLst>
                              <p:par>
                                <p:cTn id="21" presetID="10" presetClass="entr" presetSubtype="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par>
                          <p:cTn id="24" fill="hold">
                            <p:stCondLst>
                              <p:cond delay="12350"/>
                            </p:stCondLst>
                            <p:childTnLst>
                              <p:par>
                                <p:cTn id="25" presetID="10" presetClass="entr" presetSubtype="0" fill="hold"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childTnLst>
                          </p:cTn>
                        </p:par>
                        <p:par>
                          <p:cTn id="28" fill="hold">
                            <p:stCondLst>
                              <p:cond delay="12850"/>
                            </p:stCondLst>
                            <p:childTnLst>
                              <p:par>
                                <p:cTn id="29" presetID="10" presetClass="entr" presetSubtype="0"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childTnLst>
                          </p:cTn>
                        </p:par>
                        <p:par>
                          <p:cTn id="32" fill="hold">
                            <p:stCondLst>
                              <p:cond delay="13350"/>
                            </p:stCondLst>
                            <p:childTnLst>
                              <p:par>
                                <p:cTn id="33" presetID="10" presetClass="entr" presetSubtype="0" fill="hold"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fade">
                                      <p:cBhvr>
                                        <p:cTn id="35" dur="500"/>
                                        <p:tgtEl>
                                          <p:spTgt spid="6"/>
                                        </p:tgtEl>
                                      </p:cBhvr>
                                    </p:animEffect>
                                  </p:childTnLst>
                                </p:cTn>
                              </p:par>
                            </p:childTnLst>
                          </p:cTn>
                        </p:par>
                        <p:par>
                          <p:cTn id="36" fill="hold">
                            <p:stCondLst>
                              <p:cond delay="13850"/>
                            </p:stCondLst>
                            <p:childTnLst>
                              <p:par>
                                <p:cTn id="37" presetID="10" presetClass="entr" presetSubtype="0"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fade">
                                      <p:cBhvr>
                                        <p:cTn id="39" dur="500"/>
                                        <p:tgtEl>
                                          <p:spTgt spid="7"/>
                                        </p:tgtEl>
                                      </p:cBhvr>
                                    </p:animEffect>
                                  </p:childTnLst>
                                </p:cTn>
                              </p:par>
                            </p:childTnLst>
                          </p:cTn>
                        </p:par>
                        <p:par>
                          <p:cTn id="40" fill="hold">
                            <p:stCondLst>
                              <p:cond delay="14350"/>
                            </p:stCondLst>
                            <p:childTnLst>
                              <p:par>
                                <p:cTn id="41" presetID="10" presetClass="entr" presetSubtype="0" fill="hold"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500"/>
                                        <p:tgtEl>
                                          <p:spTgt spid="8"/>
                                        </p:tgtEl>
                                      </p:cBhvr>
                                    </p:animEffect>
                                  </p:childTnLst>
                                </p:cTn>
                              </p:par>
                            </p:childTnLst>
                          </p:cTn>
                        </p:par>
                        <p:par>
                          <p:cTn id="44" fill="hold">
                            <p:stCondLst>
                              <p:cond delay="14850"/>
                            </p:stCondLst>
                            <p:childTnLst>
                              <p:par>
                                <p:cTn id="45" presetID="10" presetClass="entr" presetSubtype="0" fill="hold" nodeType="after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a:xfrm>
            <a:off x="323528" y="548680"/>
            <a:ext cx="8676456" cy="1143000"/>
          </a:xfrm>
        </p:spPr>
        <p:txBody>
          <a:bodyPr>
            <a:normAutofit fontScale="90000"/>
          </a:bodyPr>
          <a:lstStyle/>
          <a:p>
            <a:pPr lvl="0"/>
            <a:r>
              <a:rPr lang="fr-FR" b="1" u="sng" cap="small" dirty="0" smtClean="0"/>
              <a:t>Électrisation</a:t>
            </a:r>
            <a:r>
              <a:rPr lang="fr-FR" b="1" u="sng" cap="small" dirty="0"/>
              <a:t>, </a:t>
            </a:r>
            <a:r>
              <a:rPr lang="fr-FR" b="1" u="sng" cap="small" dirty="0" smtClean="0"/>
              <a:t>Électrocution</a:t>
            </a:r>
            <a:r>
              <a:rPr lang="fr-FR" b="1" u="sng" cap="small" dirty="0"/>
              <a:t/>
            </a:r>
            <a:br>
              <a:rPr lang="fr-FR" b="1" u="sng" cap="small" dirty="0"/>
            </a:br>
            <a:endParaRPr lang="fr-FR" dirty="0"/>
          </a:p>
        </p:txBody>
      </p:sp>
      <p:sp>
        <p:nvSpPr>
          <p:cNvPr id="5" name="Espace réservé du contenu 2"/>
          <p:cNvSpPr>
            <a:spLocks noGrp="1"/>
          </p:cNvSpPr>
          <p:nvPr>
            <p:ph idx="1"/>
            <p:custDataLst>
              <p:tags r:id="rId2"/>
            </p:custDataLst>
          </p:nvPr>
        </p:nvSpPr>
        <p:spPr>
          <a:xfrm>
            <a:off x="179512" y="1916832"/>
            <a:ext cx="8964488" cy="3600400"/>
          </a:xfrm>
        </p:spPr>
        <p:txBody>
          <a:bodyPr>
            <a:noAutofit/>
          </a:bodyPr>
          <a:lstStyle/>
          <a:p>
            <a:pPr marL="360000" indent="457200">
              <a:tabLst>
                <a:tab pos="720000" algn="l"/>
              </a:tabLst>
            </a:pPr>
            <a:r>
              <a:rPr lang="fr-FR" sz="2000" b="1" cap="small" dirty="0" smtClean="0">
                <a:effectLst>
                  <a:outerShdw blurRad="50800" dist="38100" algn="tr" rotWithShape="0">
                    <a:prstClr val="black">
                      <a:alpha val="40000"/>
                    </a:prstClr>
                  </a:outerShdw>
                </a:effectLst>
              </a:rPr>
              <a:t>Électrisation</a:t>
            </a:r>
            <a:r>
              <a:rPr lang="fr-FR" sz="2000" b="1" cap="small" dirty="0">
                <a:effectLst>
                  <a:outerShdw blurRad="50800" dist="38100" algn="tr" rotWithShape="0">
                    <a:prstClr val="black">
                      <a:alpha val="40000"/>
                    </a:prstClr>
                  </a:outerShdw>
                </a:effectLst>
              </a:rPr>
              <a:t> </a:t>
            </a:r>
            <a:r>
              <a:rPr lang="fr-FR" sz="2000" cap="small" dirty="0">
                <a:effectLst>
                  <a:outerShdw blurRad="50800" dist="38100" algn="tr" rotWithShape="0">
                    <a:prstClr val="black">
                      <a:alpha val="40000"/>
                    </a:prstClr>
                  </a:outerShdw>
                </a:effectLst>
              </a:rPr>
              <a:t>: </a:t>
            </a:r>
            <a:r>
              <a:rPr lang="fr-FR" sz="2000" cap="small" dirty="0" smtClean="0">
                <a:effectLst>
                  <a:outerShdw blurRad="50800" dist="38100" algn="tr" rotWithShape="0">
                    <a:prstClr val="black">
                      <a:alpha val="40000"/>
                    </a:prstClr>
                  </a:outerShdw>
                </a:effectLst>
              </a:rPr>
              <a:t/>
            </a:r>
            <a:br>
              <a:rPr lang="fr-FR" sz="2000" cap="small" dirty="0" smtClean="0">
                <a:effectLst>
                  <a:outerShdw blurRad="50800" dist="38100" algn="tr" rotWithShape="0">
                    <a:prstClr val="black">
                      <a:alpha val="40000"/>
                    </a:prstClr>
                  </a:outerShdw>
                </a:effectLst>
              </a:rPr>
            </a:br>
            <a:r>
              <a:rPr lang="fr-FR" sz="2000" cap="small" dirty="0" smtClean="0">
                <a:effectLst>
                  <a:outerShdw blurRad="50800" dist="38100" algn="tr" rotWithShape="0">
                    <a:prstClr val="black">
                      <a:alpha val="40000"/>
                    </a:prstClr>
                  </a:outerShdw>
                </a:effectLst>
              </a:rPr>
              <a:t>accident </a:t>
            </a:r>
            <a:r>
              <a:rPr lang="fr-FR" sz="2000" cap="small" dirty="0">
                <a:effectLst>
                  <a:outerShdw blurRad="50800" dist="38100" algn="tr" rotWithShape="0">
                    <a:prstClr val="black">
                      <a:alpha val="40000"/>
                    </a:prstClr>
                  </a:outerShdw>
                </a:effectLst>
              </a:rPr>
              <a:t>électrique plus ou moins grave sans décès de l’accidenté</a:t>
            </a:r>
            <a:r>
              <a:rPr lang="fr-FR" sz="2000" cap="small" dirty="0" smtClean="0">
                <a:effectLst>
                  <a:outerShdw blurRad="50800" dist="38100" algn="tr" rotWithShape="0">
                    <a:prstClr val="black">
                      <a:alpha val="40000"/>
                    </a:prstClr>
                  </a:outerShdw>
                </a:effectLst>
              </a:rPr>
              <a:t>.</a:t>
            </a:r>
          </a:p>
          <a:p>
            <a:pPr marL="1260000" indent="457200">
              <a:buNone/>
              <a:tabLst>
                <a:tab pos="720000" algn="l"/>
              </a:tabLst>
            </a:pPr>
            <a:endParaRPr lang="fr-FR" sz="2000" cap="small" dirty="0" smtClean="0">
              <a:effectLst>
                <a:outerShdw blurRad="50800" dist="38100" algn="tr" rotWithShape="0">
                  <a:prstClr val="black">
                    <a:alpha val="40000"/>
                  </a:prstClr>
                </a:outerShdw>
              </a:effectLst>
            </a:endParaRPr>
          </a:p>
          <a:p>
            <a:pPr marL="360000" indent="457200">
              <a:tabLst>
                <a:tab pos="720000" algn="l"/>
              </a:tabLst>
            </a:pPr>
            <a:r>
              <a:rPr lang="fr-FR" sz="2000" b="1" cap="small" dirty="0" smtClean="0">
                <a:effectLst>
                  <a:outerShdw blurRad="50800" dist="38100" algn="tr" rotWithShape="0">
                    <a:prstClr val="black">
                      <a:alpha val="40000"/>
                    </a:prstClr>
                  </a:outerShdw>
                </a:effectLst>
              </a:rPr>
              <a:t>Électrocution</a:t>
            </a:r>
            <a:r>
              <a:rPr lang="fr-FR" sz="2000" b="1" cap="small" dirty="0">
                <a:effectLst>
                  <a:outerShdw blurRad="50800" dist="38100" algn="tr" rotWithShape="0">
                    <a:prstClr val="black">
                      <a:alpha val="40000"/>
                    </a:prstClr>
                  </a:outerShdw>
                </a:effectLst>
              </a:rPr>
              <a:t> </a:t>
            </a:r>
            <a:r>
              <a:rPr lang="fr-FR" sz="2000" cap="small" dirty="0" smtClean="0">
                <a:effectLst>
                  <a:outerShdw blurRad="50800" dist="38100" algn="tr" rotWithShape="0">
                    <a:prstClr val="black">
                      <a:alpha val="40000"/>
                    </a:prstClr>
                  </a:outerShdw>
                </a:effectLst>
              </a:rPr>
              <a:t>:</a:t>
            </a:r>
          </a:p>
          <a:p>
            <a:pPr marL="360000" indent="0">
              <a:buNone/>
              <a:tabLst>
                <a:tab pos="720000" algn="l"/>
              </a:tabLst>
            </a:pPr>
            <a:r>
              <a:rPr lang="fr-FR" sz="2000" cap="small" dirty="0" smtClean="0">
                <a:effectLst>
                  <a:outerShdw blurRad="50800" dist="38100" algn="tr" rotWithShape="0">
                    <a:prstClr val="black">
                      <a:alpha val="40000"/>
                    </a:prstClr>
                  </a:outerShdw>
                </a:effectLst>
              </a:rPr>
              <a:t>accident </a:t>
            </a:r>
            <a:r>
              <a:rPr lang="fr-FR" sz="2000" cap="small" dirty="0">
                <a:effectLst>
                  <a:outerShdw blurRad="50800" dist="38100" algn="tr" rotWithShape="0">
                    <a:prstClr val="black">
                      <a:alpha val="40000"/>
                    </a:prstClr>
                  </a:outerShdw>
                </a:effectLst>
              </a:rPr>
              <a:t>électrique avec décès de l’accidenté</a:t>
            </a:r>
            <a:r>
              <a:rPr lang="fr-FR" sz="2000" cap="small" dirty="0" smtClean="0">
                <a:effectLst>
                  <a:outerShdw blurRad="50800" dist="38100" algn="tr" rotWithShape="0">
                    <a:prstClr val="black">
                      <a:alpha val="40000"/>
                    </a:prstClr>
                  </a:outerShdw>
                </a:effectLst>
              </a:rPr>
              <a:t>.</a:t>
            </a:r>
          </a:p>
          <a:p>
            <a:pPr marL="360000" indent="0">
              <a:buNone/>
              <a:tabLst>
                <a:tab pos="720000" algn="l"/>
              </a:tabLst>
            </a:pPr>
            <a:endParaRPr lang="fr-FR" sz="2000" b="1" u="sng" cap="small" dirty="0">
              <a:effectLst>
                <a:outerShdw blurRad="50800" dist="38100" algn="tr" rotWithShape="0">
                  <a:prstClr val="black">
                    <a:alpha val="40000"/>
                  </a:prstClr>
                </a:outerShdw>
              </a:effectLst>
            </a:endParaRPr>
          </a:p>
          <a:p>
            <a:r>
              <a:rPr lang="fr-FR" sz="2000" b="1" dirty="0"/>
              <a:t>Les statistiques sur plusieurs années sont relativement constantes.</a:t>
            </a:r>
          </a:p>
          <a:p>
            <a:pPr lvl="2"/>
            <a:r>
              <a:rPr lang="fr-FR" sz="2000" dirty="0" smtClean="0"/>
              <a:t>60 </a:t>
            </a:r>
            <a:r>
              <a:rPr lang="fr-FR" sz="2000" dirty="0"/>
              <a:t>% des lésions sont des brûlures;</a:t>
            </a:r>
          </a:p>
          <a:p>
            <a:pPr lvl="2"/>
            <a:r>
              <a:rPr lang="fr-FR" sz="2000" dirty="0" smtClean="0"/>
              <a:t>6 </a:t>
            </a:r>
            <a:r>
              <a:rPr lang="fr-FR" sz="2000" dirty="0"/>
              <a:t>% des lésions sont des sièges internes;</a:t>
            </a:r>
          </a:p>
          <a:p>
            <a:pPr lvl="2"/>
            <a:r>
              <a:rPr lang="fr-FR" sz="2000" dirty="0"/>
              <a:t>les mains et la tête sont les plus touchées.</a:t>
            </a:r>
          </a:p>
          <a:p>
            <a:pPr marL="360000" indent="0">
              <a:buNone/>
              <a:tabLst>
                <a:tab pos="720000" algn="l"/>
              </a:tabLst>
            </a:pPr>
            <a:r>
              <a:rPr lang="fr-FR" sz="2000" u="sng" cap="small" dirty="0">
                <a:effectLst>
                  <a:outerShdw blurRad="50800" dist="38100" algn="tr" rotWithShape="0">
                    <a:prstClr val="black">
                      <a:alpha val="40000"/>
                    </a:prstClr>
                  </a:outerShdw>
                </a:effectLst>
              </a:rPr>
              <a:t/>
            </a:r>
            <a:br>
              <a:rPr lang="fr-FR" sz="2000" u="sng" cap="small" dirty="0">
                <a:effectLst>
                  <a:outerShdw blurRad="50800" dist="38100" algn="tr" rotWithShape="0">
                    <a:prstClr val="black">
                      <a:alpha val="40000"/>
                    </a:prstClr>
                  </a:outerShdw>
                </a:effectLst>
              </a:rPr>
            </a:br>
            <a:endParaRPr lang="fr-FR" sz="2000" dirty="0"/>
          </a:p>
        </p:txBody>
      </p:sp>
    </p:spTree>
    <p:extLst>
      <p:ext uri="{BB962C8B-B14F-4D97-AF65-F5344CB8AC3E}">
        <p14:creationId xmlns:p14="http://schemas.microsoft.com/office/powerpoint/2010/main" val="2613859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600"/>
                            </p:stCondLst>
                            <p:childTnLst>
                              <p:par>
                                <p:cTn id="9" presetID="10" presetClass="entr" presetSubtype="0" fill="hold" grpId="0" nodeType="afterEffect">
                                  <p:stCondLst>
                                    <p:cond delay="500"/>
                                  </p:stCondLst>
                                  <p:iterate type="wd">
                                    <p:tmPct val="10000"/>
                                  </p:iterate>
                                  <p:childTnLst>
                                    <p:set>
                                      <p:cBhvr>
                                        <p:cTn id="10" dur="1" fill="hold">
                                          <p:stCondLst>
                                            <p:cond delay="0"/>
                                          </p:stCondLst>
                                        </p:cTn>
                                        <p:tgtEl>
                                          <p:spTgt spid="5">
                                            <p:txEl>
                                              <p:pRg st="0" end="0"/>
                                            </p:txEl>
                                          </p:spTgt>
                                        </p:tgtEl>
                                        <p:attrNameLst>
                                          <p:attrName>style.visibility</p:attrName>
                                        </p:attrNameLst>
                                      </p:cBhvr>
                                      <p:to>
                                        <p:strVal val="visible"/>
                                      </p:to>
                                    </p:set>
                                    <p:animEffect transition="in" filter="fade">
                                      <p:cBhvr>
                                        <p:cTn id="11" dur="500"/>
                                        <p:tgtEl>
                                          <p:spTgt spid="5">
                                            <p:txEl>
                                              <p:pRg st="0" end="0"/>
                                            </p:txEl>
                                          </p:spTgt>
                                        </p:tgtEl>
                                      </p:cBhvr>
                                    </p:animEffect>
                                  </p:childTnLst>
                                </p:cTn>
                              </p:par>
                            </p:childTnLst>
                          </p:cTn>
                        </p:par>
                        <p:par>
                          <p:cTn id="12" fill="hold">
                            <p:stCondLst>
                              <p:cond delay="2200"/>
                            </p:stCondLst>
                            <p:childTnLst>
                              <p:par>
                                <p:cTn id="13" presetID="10" presetClass="entr" presetSubtype="0" fill="hold" grpId="0" nodeType="afterEffect">
                                  <p:stCondLst>
                                    <p:cond delay="500"/>
                                  </p:stCondLst>
                                  <p:iterate type="wd">
                                    <p:tmPct val="10000"/>
                                  </p:iterate>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par>
                          <p:cTn id="16" fill="hold">
                            <p:stCondLst>
                              <p:cond delay="3250"/>
                            </p:stCondLst>
                            <p:childTnLst>
                              <p:par>
                                <p:cTn id="17" presetID="10" presetClass="entr" presetSubtype="0" fill="hold" grpId="0" nodeType="afterEffect">
                                  <p:stCondLst>
                                    <p:cond delay="500"/>
                                  </p:stCondLst>
                                  <p:iterate type="wd">
                                    <p:tmPct val="10000"/>
                                  </p:iterate>
                                  <p:childTnLst>
                                    <p:set>
                                      <p:cBhvr>
                                        <p:cTn id="18" dur="1" fill="hold">
                                          <p:stCondLst>
                                            <p:cond delay="0"/>
                                          </p:stCondLst>
                                        </p:cTn>
                                        <p:tgtEl>
                                          <p:spTgt spid="5">
                                            <p:txEl>
                                              <p:pRg st="3" end="3"/>
                                            </p:txEl>
                                          </p:spTgt>
                                        </p:tgtEl>
                                        <p:attrNameLst>
                                          <p:attrName>style.visibility</p:attrName>
                                        </p:attrNameLst>
                                      </p:cBhvr>
                                      <p:to>
                                        <p:strVal val="visible"/>
                                      </p:to>
                                    </p:set>
                                    <p:animEffect transition="in" filter="fade">
                                      <p:cBhvr>
                                        <p:cTn id="19" dur="500"/>
                                        <p:tgtEl>
                                          <p:spTgt spid="5">
                                            <p:txEl>
                                              <p:pRg st="3" end="3"/>
                                            </p:txEl>
                                          </p:spTgt>
                                        </p:tgtEl>
                                      </p:cBhvr>
                                    </p:animEffect>
                                  </p:childTnLst>
                                </p:cTn>
                              </p:par>
                            </p:childTnLst>
                          </p:cTn>
                        </p:par>
                        <p:par>
                          <p:cTn id="20" fill="hold">
                            <p:stCondLst>
                              <p:cond delay="4550"/>
                            </p:stCondLst>
                            <p:childTnLst>
                              <p:par>
                                <p:cTn id="21" presetID="10" presetClass="entr" presetSubtype="0" fill="hold" grpId="0" nodeType="afterEffect">
                                  <p:stCondLst>
                                    <p:cond delay="500"/>
                                  </p:stCondLst>
                                  <p:iterate type="wd">
                                    <p:tmPct val="10000"/>
                                  </p:iterate>
                                  <p:childTnLst>
                                    <p:set>
                                      <p:cBhvr>
                                        <p:cTn id="22" dur="1" fill="hold">
                                          <p:stCondLst>
                                            <p:cond delay="0"/>
                                          </p:stCondLst>
                                        </p:cTn>
                                        <p:tgtEl>
                                          <p:spTgt spid="5">
                                            <p:txEl>
                                              <p:pRg st="5" end="5"/>
                                            </p:txEl>
                                          </p:spTgt>
                                        </p:tgtEl>
                                        <p:attrNameLst>
                                          <p:attrName>style.visibility</p:attrName>
                                        </p:attrNameLst>
                                      </p:cBhvr>
                                      <p:to>
                                        <p:strVal val="visible"/>
                                      </p:to>
                                    </p:set>
                                    <p:animEffect transition="in" filter="fade">
                                      <p:cBhvr>
                                        <p:cTn id="23" dur="500"/>
                                        <p:tgtEl>
                                          <p:spTgt spid="5">
                                            <p:txEl>
                                              <p:pRg st="5" end="5"/>
                                            </p:txEl>
                                          </p:spTgt>
                                        </p:tgtEl>
                                      </p:cBhvr>
                                    </p:animEffect>
                                  </p:childTnLst>
                                </p:cTn>
                              </p:par>
                            </p:childTnLst>
                          </p:cTn>
                        </p:par>
                        <p:par>
                          <p:cTn id="24" fill="hold">
                            <p:stCondLst>
                              <p:cond delay="5950"/>
                            </p:stCondLst>
                            <p:childTnLst>
                              <p:par>
                                <p:cTn id="25" presetID="10" presetClass="entr" presetSubtype="0" fill="hold" grpId="0" nodeType="afterEffect">
                                  <p:stCondLst>
                                    <p:cond delay="500"/>
                                  </p:stCondLst>
                                  <p:iterate type="wd">
                                    <p:tmPct val="10000"/>
                                  </p:iterate>
                                  <p:childTnLst>
                                    <p:set>
                                      <p:cBhvr>
                                        <p:cTn id="26" dur="1" fill="hold">
                                          <p:stCondLst>
                                            <p:cond delay="0"/>
                                          </p:stCondLst>
                                        </p:cTn>
                                        <p:tgtEl>
                                          <p:spTgt spid="5">
                                            <p:txEl>
                                              <p:pRg st="6" end="6"/>
                                            </p:txEl>
                                          </p:spTgt>
                                        </p:tgtEl>
                                        <p:attrNameLst>
                                          <p:attrName>style.visibility</p:attrName>
                                        </p:attrNameLst>
                                      </p:cBhvr>
                                      <p:to>
                                        <p:strVal val="visible"/>
                                      </p:to>
                                    </p:set>
                                    <p:animEffect transition="in" filter="fade">
                                      <p:cBhvr>
                                        <p:cTn id="27" dur="500"/>
                                        <p:tgtEl>
                                          <p:spTgt spid="5">
                                            <p:txEl>
                                              <p:pRg st="6" end="6"/>
                                            </p:txEl>
                                          </p:spTgt>
                                        </p:tgtEl>
                                      </p:cBhvr>
                                    </p:animEffect>
                                  </p:childTnLst>
                                </p:cTn>
                              </p:par>
                            </p:childTnLst>
                          </p:cTn>
                        </p:par>
                        <p:par>
                          <p:cTn id="28" fill="hold">
                            <p:stCondLst>
                              <p:cond delay="7300"/>
                            </p:stCondLst>
                            <p:childTnLst>
                              <p:par>
                                <p:cTn id="29" presetID="10" presetClass="entr" presetSubtype="0" fill="hold" grpId="0" nodeType="afterEffect">
                                  <p:stCondLst>
                                    <p:cond delay="500"/>
                                  </p:stCondLst>
                                  <p:iterate type="wd">
                                    <p:tmPct val="10000"/>
                                  </p:iterate>
                                  <p:childTnLst>
                                    <p:set>
                                      <p:cBhvr>
                                        <p:cTn id="30" dur="1" fill="hold">
                                          <p:stCondLst>
                                            <p:cond delay="0"/>
                                          </p:stCondLst>
                                        </p:cTn>
                                        <p:tgtEl>
                                          <p:spTgt spid="5">
                                            <p:txEl>
                                              <p:pRg st="7" end="7"/>
                                            </p:txEl>
                                          </p:spTgt>
                                        </p:tgtEl>
                                        <p:attrNameLst>
                                          <p:attrName>style.visibility</p:attrName>
                                        </p:attrNameLst>
                                      </p:cBhvr>
                                      <p:to>
                                        <p:strVal val="visible"/>
                                      </p:to>
                                    </p:set>
                                    <p:animEffect transition="in" filter="fade">
                                      <p:cBhvr>
                                        <p:cTn id="31" dur="500"/>
                                        <p:tgtEl>
                                          <p:spTgt spid="5">
                                            <p:txEl>
                                              <p:pRg st="7" end="7"/>
                                            </p:txEl>
                                          </p:spTgt>
                                        </p:tgtEl>
                                      </p:cBhvr>
                                    </p:animEffect>
                                  </p:childTnLst>
                                </p:cTn>
                              </p:par>
                            </p:childTnLst>
                          </p:cTn>
                        </p:par>
                        <p:par>
                          <p:cTn id="32" fill="hold">
                            <p:stCondLst>
                              <p:cond delay="8700"/>
                            </p:stCondLst>
                            <p:childTnLst>
                              <p:par>
                                <p:cTn id="33" presetID="10" presetClass="entr" presetSubtype="0" fill="hold" grpId="0" nodeType="afterEffect">
                                  <p:stCondLst>
                                    <p:cond delay="500"/>
                                  </p:stCondLst>
                                  <p:iterate type="wd">
                                    <p:tmPct val="10000"/>
                                  </p:iterate>
                                  <p:childTnLst>
                                    <p:set>
                                      <p:cBhvr>
                                        <p:cTn id="34" dur="1" fill="hold">
                                          <p:stCondLst>
                                            <p:cond delay="0"/>
                                          </p:stCondLst>
                                        </p:cTn>
                                        <p:tgtEl>
                                          <p:spTgt spid="5">
                                            <p:txEl>
                                              <p:pRg st="8" end="8"/>
                                            </p:txEl>
                                          </p:spTgt>
                                        </p:tgtEl>
                                        <p:attrNameLst>
                                          <p:attrName>style.visibility</p:attrName>
                                        </p:attrNameLst>
                                      </p:cBhvr>
                                      <p:to>
                                        <p:strVal val="visible"/>
                                      </p:to>
                                    </p:set>
                                    <p:animEffect transition="in" filter="fade">
                                      <p:cBhvr>
                                        <p:cTn id="35" dur="500"/>
                                        <p:tgtEl>
                                          <p:spTgt spid="5">
                                            <p:txEl>
                                              <p:pRg st="8" end="8"/>
                                            </p:txEl>
                                          </p:spTgt>
                                        </p:tgtEl>
                                      </p:cBhvr>
                                    </p:animEffect>
                                  </p:childTnLst>
                                </p:cTn>
                              </p:par>
                            </p:childTnLst>
                          </p:cTn>
                        </p:par>
                        <p:par>
                          <p:cTn id="36" fill="hold">
                            <p:stCondLst>
                              <p:cond delay="10150"/>
                            </p:stCondLst>
                            <p:childTnLst>
                              <p:par>
                                <p:cTn id="37" presetID="10" presetClass="entr" presetSubtype="0" fill="hold" grpId="0" nodeType="afterEffect">
                                  <p:stCondLst>
                                    <p:cond delay="500"/>
                                  </p:stCondLst>
                                  <p:iterate type="wd">
                                    <p:tmPct val="10000"/>
                                  </p:iterate>
                                  <p:childTnLst>
                                    <p:set>
                                      <p:cBhvr>
                                        <p:cTn id="38" dur="1" fill="hold">
                                          <p:stCondLst>
                                            <p:cond delay="0"/>
                                          </p:stCondLst>
                                        </p:cTn>
                                        <p:tgtEl>
                                          <p:spTgt spid="5">
                                            <p:txEl>
                                              <p:pRg st="9" end="9"/>
                                            </p:txEl>
                                          </p:spTgt>
                                        </p:tgtEl>
                                        <p:attrNameLst>
                                          <p:attrName>style.visibility</p:attrName>
                                        </p:attrNameLst>
                                      </p:cBhvr>
                                      <p:to>
                                        <p:strVal val="visible"/>
                                      </p:to>
                                    </p:set>
                                    <p:animEffect transition="in" filter="fade">
                                      <p:cBhvr>
                                        <p:cTn id="39" dur="5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a:xfrm>
            <a:off x="251520" y="269776"/>
            <a:ext cx="8640960" cy="1143000"/>
          </a:xfrm>
        </p:spPr>
        <p:txBody>
          <a:bodyPr>
            <a:normAutofit fontScale="90000"/>
          </a:bodyPr>
          <a:lstStyle/>
          <a:p>
            <a:r>
              <a:rPr lang="fr-FR" b="1" dirty="0" smtClean="0">
                <a:effectLst>
                  <a:outerShdw blurRad="38100" dist="38100" dir="2700000" algn="tl">
                    <a:srgbClr val="000000">
                      <a:alpha val="43137"/>
                    </a:srgbClr>
                  </a:outerShdw>
                </a:effectLst>
              </a:rPr>
              <a:t>Les effets du courant </a:t>
            </a:r>
            <a:br>
              <a:rPr lang="fr-FR" b="1" dirty="0" smtClean="0">
                <a:effectLst>
                  <a:outerShdw blurRad="38100" dist="38100" dir="2700000" algn="tl">
                    <a:srgbClr val="000000">
                      <a:alpha val="43137"/>
                    </a:srgbClr>
                  </a:outerShdw>
                </a:effectLst>
              </a:rPr>
            </a:br>
            <a:r>
              <a:rPr lang="fr-FR" b="1" dirty="0" smtClean="0">
                <a:effectLst>
                  <a:outerShdw blurRad="38100" dist="38100" dir="2700000" algn="tl">
                    <a:srgbClr val="000000">
                      <a:alpha val="43137"/>
                    </a:srgbClr>
                  </a:outerShdw>
                </a:effectLst>
              </a:rPr>
              <a:t>électrique</a:t>
            </a:r>
            <a:endParaRPr lang="fr-FR" b="1" dirty="0">
              <a:effectLst>
                <a:outerShdw blurRad="38100" dist="38100" dir="2700000" algn="tl">
                  <a:srgbClr val="000000">
                    <a:alpha val="43137"/>
                  </a:srgbClr>
                </a:outerShdw>
              </a:effectLst>
            </a:endParaRPr>
          </a:p>
        </p:txBody>
      </p:sp>
      <p:sp>
        <p:nvSpPr>
          <p:cNvPr id="5" name="Espace réservé du contenu 2"/>
          <p:cNvSpPr>
            <a:spLocks noGrp="1"/>
          </p:cNvSpPr>
          <p:nvPr>
            <p:ph idx="1"/>
            <p:custDataLst>
              <p:tags r:id="rId2"/>
            </p:custDataLst>
          </p:nvPr>
        </p:nvSpPr>
        <p:spPr>
          <a:xfrm>
            <a:off x="179512" y="1988840"/>
            <a:ext cx="8856984" cy="3268959"/>
          </a:xfrm>
        </p:spPr>
        <p:txBody>
          <a:bodyPr>
            <a:noAutofit/>
          </a:bodyPr>
          <a:lstStyle/>
          <a:p>
            <a:pPr marL="0" indent="0">
              <a:buNone/>
            </a:pPr>
            <a:r>
              <a:rPr lang="fr-FR" sz="2000" b="1" u="sng" dirty="0"/>
              <a:t>Effets excito-moteurs</a:t>
            </a:r>
          </a:p>
          <a:p>
            <a:r>
              <a:rPr lang="fr-FR" sz="2000" dirty="0"/>
              <a:t>Ils sont dus à l'action directe du courant sur les muscles ou sur les nerfs lors du passage du courant (secousse électrique) </a:t>
            </a:r>
            <a:r>
              <a:rPr lang="fr-FR" sz="2000" dirty="0" smtClean="0"/>
              <a:t> </a:t>
            </a:r>
            <a:r>
              <a:rPr lang="fr-FR" sz="2000" dirty="0"/>
              <a:t>contraction musculaire avec inhibition ou projection, tétanisation des muscles respiratoires, fibrillation ventriculaire</a:t>
            </a:r>
            <a:r>
              <a:rPr lang="fr-FR" sz="2000" dirty="0" smtClean="0"/>
              <a:t>.</a:t>
            </a:r>
          </a:p>
          <a:p>
            <a:endParaRPr lang="fr-FR" sz="2000" b="1" dirty="0"/>
          </a:p>
          <a:p>
            <a:pPr marL="0" indent="0">
              <a:buNone/>
            </a:pPr>
            <a:r>
              <a:rPr lang="fr-FR" sz="2000" b="1" dirty="0" smtClean="0"/>
              <a:t>À </a:t>
            </a:r>
            <a:r>
              <a:rPr lang="fr-FR" sz="2000" b="1" dirty="0"/>
              <a:t>partir de 10 mA, la contraction musculaire involontaire peut avoir deux effets opposés :</a:t>
            </a:r>
          </a:p>
          <a:p>
            <a:r>
              <a:rPr lang="fr-FR" sz="2000" dirty="0" smtClean="0"/>
              <a:t>Soit </a:t>
            </a:r>
            <a:r>
              <a:rPr lang="fr-FR" sz="2000" dirty="0"/>
              <a:t>projection loin du conducteur (muscles extenseurs): le sujet déclare qu'il a «pris une châtaigne»,</a:t>
            </a:r>
          </a:p>
          <a:p>
            <a:r>
              <a:rPr lang="fr-FR" sz="2000" dirty="0" smtClean="0"/>
              <a:t>soit </a:t>
            </a:r>
            <a:r>
              <a:rPr lang="fr-FR" sz="2000" dirty="0"/>
              <a:t>tétanisation et impossibilité de lâcher le conducteur (muscles préhenseurs) : le sujet déclare qu'il «a été collé</a:t>
            </a:r>
            <a:r>
              <a:rPr lang="fr-FR" sz="2000" dirty="0" smtClean="0"/>
              <a:t>».</a:t>
            </a:r>
            <a:r>
              <a:rPr lang="fr-FR" sz="2000" b="1" dirty="0"/>
              <a:t> </a:t>
            </a:r>
            <a:endParaRPr lang="fr-FR" sz="2000" dirty="0"/>
          </a:p>
          <a:p>
            <a:endParaRPr lang="fr-FR" sz="2000" dirty="0"/>
          </a:p>
        </p:txBody>
      </p:sp>
    </p:spTree>
    <p:extLst>
      <p:ext uri="{BB962C8B-B14F-4D97-AF65-F5344CB8AC3E}">
        <p14:creationId xmlns:p14="http://schemas.microsoft.com/office/powerpoint/2010/main" val="1905019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700"/>
                            </p:stCondLst>
                            <p:childTnLst>
                              <p:par>
                                <p:cTn id="9" presetID="10" presetClass="entr" presetSubtype="0" fill="hold" grpId="0" nodeType="afterEffect">
                                  <p:stCondLst>
                                    <p:cond delay="250"/>
                                  </p:stCondLst>
                                  <p:iterate type="wd">
                                    <p:tmPct val="10000"/>
                                  </p:iterate>
                                  <p:childTnLst>
                                    <p:set>
                                      <p:cBhvr>
                                        <p:cTn id="10" dur="1" fill="hold">
                                          <p:stCondLst>
                                            <p:cond delay="0"/>
                                          </p:stCondLst>
                                        </p:cTn>
                                        <p:tgtEl>
                                          <p:spTgt spid="5">
                                            <p:txEl>
                                              <p:pRg st="0" end="0"/>
                                            </p:txEl>
                                          </p:spTgt>
                                        </p:tgtEl>
                                        <p:attrNameLst>
                                          <p:attrName>style.visibility</p:attrName>
                                        </p:attrNameLst>
                                      </p:cBhvr>
                                      <p:to>
                                        <p:strVal val="visible"/>
                                      </p:to>
                                    </p:set>
                                    <p:animEffect transition="in" filter="fade">
                                      <p:cBhvr>
                                        <p:cTn id="11" dur="500"/>
                                        <p:tgtEl>
                                          <p:spTgt spid="5">
                                            <p:txEl>
                                              <p:pRg st="0" end="0"/>
                                            </p:txEl>
                                          </p:spTgt>
                                        </p:tgtEl>
                                      </p:cBhvr>
                                    </p:animEffect>
                                  </p:childTnLst>
                                </p:cTn>
                              </p:par>
                            </p:childTnLst>
                          </p:cTn>
                        </p:par>
                        <p:par>
                          <p:cTn id="12" fill="hold">
                            <p:stCondLst>
                              <p:cond delay="1500"/>
                            </p:stCondLst>
                            <p:childTnLst>
                              <p:par>
                                <p:cTn id="13" presetID="10" presetClass="entr" presetSubtype="0" fill="hold" grpId="0" nodeType="afterEffect">
                                  <p:stCondLst>
                                    <p:cond delay="250"/>
                                  </p:stCondLst>
                                  <p:iterate type="wd">
                                    <p:tmPct val="10000"/>
                                  </p:iterate>
                                  <p:childTnLst>
                                    <p:set>
                                      <p:cBhvr>
                                        <p:cTn id="14" dur="1" fill="hold">
                                          <p:stCondLst>
                                            <p:cond delay="0"/>
                                          </p:stCondLst>
                                        </p:cTn>
                                        <p:tgtEl>
                                          <p:spTgt spid="5">
                                            <p:txEl>
                                              <p:pRg st="1" end="1"/>
                                            </p:txEl>
                                          </p:spTgt>
                                        </p:tgtEl>
                                        <p:attrNameLst>
                                          <p:attrName>style.visibility</p:attrName>
                                        </p:attrNameLst>
                                      </p:cBhvr>
                                      <p:to>
                                        <p:strVal val="visible"/>
                                      </p:to>
                                    </p:set>
                                    <p:animEffect transition="in" filter="fade">
                                      <p:cBhvr>
                                        <p:cTn id="15" dur="500"/>
                                        <p:tgtEl>
                                          <p:spTgt spid="5">
                                            <p:txEl>
                                              <p:pRg st="1" end="1"/>
                                            </p:txEl>
                                          </p:spTgt>
                                        </p:tgtEl>
                                      </p:cBhvr>
                                    </p:animEffect>
                                  </p:childTnLst>
                                </p:cTn>
                              </p:par>
                            </p:childTnLst>
                          </p:cTn>
                        </p:par>
                        <p:par>
                          <p:cTn id="16" fill="hold">
                            <p:stCondLst>
                              <p:cond delay="4150"/>
                            </p:stCondLst>
                            <p:childTnLst>
                              <p:par>
                                <p:cTn id="17" presetID="10" presetClass="entr" presetSubtype="0" fill="hold" grpId="0" nodeType="afterEffect">
                                  <p:stCondLst>
                                    <p:cond delay="250"/>
                                  </p:stCondLst>
                                  <p:iterate type="wd">
                                    <p:tmPct val="10000"/>
                                  </p:iterate>
                                  <p:childTnLst>
                                    <p:set>
                                      <p:cBhvr>
                                        <p:cTn id="18" dur="1" fill="hold">
                                          <p:stCondLst>
                                            <p:cond delay="0"/>
                                          </p:stCondLst>
                                        </p:cTn>
                                        <p:tgtEl>
                                          <p:spTgt spid="5">
                                            <p:txEl>
                                              <p:pRg st="3" end="3"/>
                                            </p:txEl>
                                          </p:spTgt>
                                        </p:tgtEl>
                                        <p:attrNameLst>
                                          <p:attrName>style.visibility</p:attrName>
                                        </p:attrNameLst>
                                      </p:cBhvr>
                                      <p:to>
                                        <p:strVal val="visible"/>
                                      </p:to>
                                    </p:set>
                                    <p:animEffect transition="in" filter="fade">
                                      <p:cBhvr>
                                        <p:cTn id="19" dur="500"/>
                                        <p:tgtEl>
                                          <p:spTgt spid="5">
                                            <p:txEl>
                                              <p:pRg st="3" end="3"/>
                                            </p:txEl>
                                          </p:spTgt>
                                        </p:tgtEl>
                                      </p:cBhvr>
                                    </p:animEffect>
                                  </p:childTnLst>
                                </p:cTn>
                              </p:par>
                            </p:childTnLst>
                          </p:cTn>
                        </p:par>
                        <p:par>
                          <p:cTn id="20" fill="hold">
                            <p:stCondLst>
                              <p:cond delay="5650"/>
                            </p:stCondLst>
                            <p:childTnLst>
                              <p:par>
                                <p:cTn id="21" presetID="10" presetClass="entr" presetSubtype="0" fill="hold" grpId="0" nodeType="afterEffect">
                                  <p:stCondLst>
                                    <p:cond delay="250"/>
                                  </p:stCondLst>
                                  <p:iterate type="wd">
                                    <p:tmPct val="10000"/>
                                  </p:iterate>
                                  <p:childTnLst>
                                    <p:set>
                                      <p:cBhvr>
                                        <p:cTn id="22" dur="1" fill="hold">
                                          <p:stCondLst>
                                            <p:cond delay="0"/>
                                          </p:stCondLst>
                                        </p:cTn>
                                        <p:tgtEl>
                                          <p:spTgt spid="5">
                                            <p:txEl>
                                              <p:pRg st="4" end="4"/>
                                            </p:txEl>
                                          </p:spTgt>
                                        </p:tgtEl>
                                        <p:attrNameLst>
                                          <p:attrName>style.visibility</p:attrName>
                                        </p:attrNameLst>
                                      </p:cBhvr>
                                      <p:to>
                                        <p:strVal val="visible"/>
                                      </p:to>
                                    </p:set>
                                    <p:animEffect transition="in" filter="fade">
                                      <p:cBhvr>
                                        <p:cTn id="23" dur="500"/>
                                        <p:tgtEl>
                                          <p:spTgt spid="5">
                                            <p:txEl>
                                              <p:pRg st="4" end="4"/>
                                            </p:txEl>
                                          </p:spTgt>
                                        </p:tgtEl>
                                      </p:cBhvr>
                                    </p:animEffect>
                                  </p:childTnLst>
                                </p:cTn>
                              </p:par>
                            </p:childTnLst>
                          </p:cTn>
                        </p:par>
                        <p:par>
                          <p:cTn id="24" fill="hold">
                            <p:stCondLst>
                              <p:cond delay="7300"/>
                            </p:stCondLst>
                            <p:childTnLst>
                              <p:par>
                                <p:cTn id="25" presetID="10" presetClass="entr" presetSubtype="0" fill="hold" grpId="0" nodeType="afterEffect">
                                  <p:stCondLst>
                                    <p:cond delay="250"/>
                                  </p:stCondLst>
                                  <p:iterate type="wd">
                                    <p:tmPct val="10000"/>
                                  </p:iterate>
                                  <p:childTnLst>
                                    <p:set>
                                      <p:cBhvr>
                                        <p:cTn id="26" dur="1" fill="hold">
                                          <p:stCondLst>
                                            <p:cond delay="0"/>
                                          </p:stCondLst>
                                        </p:cTn>
                                        <p:tgtEl>
                                          <p:spTgt spid="5">
                                            <p:txEl>
                                              <p:pRg st="5" end="5"/>
                                            </p:txEl>
                                          </p:spTgt>
                                        </p:tgtEl>
                                        <p:attrNameLst>
                                          <p:attrName>style.visibility</p:attrName>
                                        </p:attrNameLst>
                                      </p:cBhvr>
                                      <p:to>
                                        <p:strVal val="visible"/>
                                      </p:to>
                                    </p:set>
                                    <p:animEffect transition="in" filter="fade">
                                      <p:cBhvr>
                                        <p:cTn id="27"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p:txBody>
          <a:bodyPr>
            <a:normAutofit fontScale="90000"/>
          </a:bodyPr>
          <a:lstStyle/>
          <a:p>
            <a:r>
              <a:rPr lang="fr-FR" b="1" dirty="0">
                <a:effectLst>
                  <a:outerShdw blurRad="38100" dist="38100" dir="2700000" algn="tl">
                    <a:srgbClr val="000000">
                      <a:alpha val="43137"/>
                    </a:srgbClr>
                  </a:outerShdw>
                </a:effectLst>
              </a:rPr>
              <a:t>Les effets du courant </a:t>
            </a:r>
            <a:br>
              <a:rPr lang="fr-FR" b="1" dirty="0">
                <a:effectLst>
                  <a:outerShdw blurRad="38100" dist="38100" dir="2700000" algn="tl">
                    <a:srgbClr val="000000">
                      <a:alpha val="43137"/>
                    </a:srgbClr>
                  </a:outerShdw>
                </a:effectLst>
              </a:rPr>
            </a:br>
            <a:r>
              <a:rPr lang="fr-FR" b="1" dirty="0">
                <a:effectLst>
                  <a:outerShdw blurRad="38100" dist="38100" dir="2700000" algn="tl">
                    <a:srgbClr val="000000">
                      <a:alpha val="43137"/>
                    </a:srgbClr>
                  </a:outerShdw>
                </a:effectLst>
              </a:rPr>
              <a:t>électrique</a:t>
            </a:r>
            <a:endParaRPr lang="fr-FR" dirty="0"/>
          </a:p>
        </p:txBody>
      </p:sp>
      <p:sp>
        <p:nvSpPr>
          <p:cNvPr id="4" name="Rectangle 3"/>
          <p:cNvSpPr/>
          <p:nvPr>
            <p:custDataLst>
              <p:tags r:id="rId2"/>
            </p:custDataLst>
          </p:nvPr>
        </p:nvSpPr>
        <p:spPr>
          <a:xfrm>
            <a:off x="94504" y="1571883"/>
            <a:ext cx="9158016" cy="5601533"/>
          </a:xfrm>
          <a:prstGeom prst="rect">
            <a:avLst/>
          </a:prstGeom>
        </p:spPr>
        <p:txBody>
          <a:bodyPr wrap="square">
            <a:spAutoFit/>
          </a:bodyPr>
          <a:lstStyle/>
          <a:p>
            <a:r>
              <a:rPr lang="fr-FR" sz="2400" b="1" u="sng" dirty="0"/>
              <a:t>Effets </a:t>
            </a:r>
            <a:r>
              <a:rPr lang="fr-FR" sz="2400" b="1" u="sng" dirty="0" smtClean="0"/>
              <a:t>thermiques:   </a:t>
            </a:r>
          </a:p>
          <a:p>
            <a:endParaRPr lang="fr-FR" sz="1200" b="1" u="sng" dirty="0" smtClean="0"/>
          </a:p>
          <a:p>
            <a:r>
              <a:rPr lang="fr-FR" sz="2000" b="1" i="1" dirty="0" smtClean="0"/>
              <a:t>Brûlures </a:t>
            </a:r>
            <a:r>
              <a:rPr lang="fr-FR" sz="2000" b="1" i="1" dirty="0"/>
              <a:t>électrothermiques</a:t>
            </a:r>
            <a:endParaRPr lang="fr-FR" sz="2000" dirty="0"/>
          </a:p>
          <a:p>
            <a:r>
              <a:rPr lang="fr-FR" dirty="0"/>
              <a:t>Elles sont dues à l'énergie dissipée lors du passage du courant dans l'organisme qui atteint particulièrement les muscles. Les brûlures sont plutôt localisées aux mains pour les accidents en basse tension, multiples et étendues pour les accidents en haute tension</a:t>
            </a:r>
            <a:r>
              <a:rPr lang="fr-FR" dirty="0" smtClean="0"/>
              <a:t>.</a:t>
            </a:r>
          </a:p>
          <a:p>
            <a:endParaRPr lang="fr-FR" sz="1200" b="1" dirty="0"/>
          </a:p>
          <a:p>
            <a:r>
              <a:rPr lang="fr-FR" sz="2000" b="1" i="1" dirty="0"/>
              <a:t>Brûlures indirectes par arc</a:t>
            </a:r>
            <a:endParaRPr lang="fr-FR" sz="2000" dirty="0"/>
          </a:p>
          <a:p>
            <a:r>
              <a:rPr lang="fr-FR" dirty="0"/>
              <a:t>Elles sont dues également à l'effet Joule produit lorsqu'un arc s'est formé ; elles se localisent le plus souvent sur les mains et le visage</a:t>
            </a:r>
            <a:r>
              <a:rPr lang="fr-FR" dirty="0" smtClean="0"/>
              <a:t>.</a:t>
            </a:r>
          </a:p>
          <a:p>
            <a:endParaRPr lang="fr-FR" sz="1200" b="1" dirty="0"/>
          </a:p>
          <a:p>
            <a:r>
              <a:rPr lang="fr-FR" sz="2000" b="1" i="1" dirty="0"/>
              <a:t>Brûlures par contact</a:t>
            </a:r>
            <a:endParaRPr lang="fr-FR" sz="2000" dirty="0"/>
          </a:p>
          <a:p>
            <a:r>
              <a:rPr lang="fr-FR" dirty="0"/>
              <a:t>Elles sont dues à l'échauffement d'un élément conducteur parcouru par un courant électrique</a:t>
            </a:r>
            <a:r>
              <a:rPr lang="fr-FR" dirty="0" smtClean="0"/>
              <a:t>.</a:t>
            </a:r>
          </a:p>
          <a:p>
            <a:endParaRPr lang="fr-FR" sz="1200" dirty="0"/>
          </a:p>
          <a:p>
            <a:r>
              <a:rPr lang="fr-FR" sz="2000" b="1" dirty="0"/>
              <a:t>Remarque :</a:t>
            </a:r>
          </a:p>
          <a:p>
            <a:r>
              <a:rPr lang="fr-FR" dirty="0"/>
              <a:t>Le port de lentilles n'aggrave pas le risque en cas d'accident par arc électrique contrairement à une idée répandue dans le </a:t>
            </a:r>
            <a:r>
              <a:rPr lang="fr-FR" dirty="0" smtClean="0"/>
              <a:t>milieu industriel</a:t>
            </a:r>
            <a:r>
              <a:rPr lang="fr-FR" dirty="0"/>
              <a:t>.</a:t>
            </a:r>
            <a:endParaRPr lang="fr-FR" b="1" dirty="0"/>
          </a:p>
          <a:p>
            <a:r>
              <a:rPr lang="fr-FR" sz="2000" b="1" dirty="0"/>
              <a:t> </a:t>
            </a:r>
            <a:endParaRPr lang="fr-FR" sz="2000" dirty="0"/>
          </a:p>
        </p:txBody>
      </p:sp>
    </p:spTree>
    <p:extLst>
      <p:ext uri="{BB962C8B-B14F-4D97-AF65-F5344CB8AC3E}">
        <p14:creationId xmlns:p14="http://schemas.microsoft.com/office/powerpoint/2010/main" val="1850633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750"/>
                                  </p:stCondLst>
                                  <p:iterate type="wd">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p:txBody>
          <a:bodyPr>
            <a:normAutofit fontScale="90000"/>
          </a:bodyPr>
          <a:lstStyle/>
          <a:p>
            <a:r>
              <a:rPr lang="fr-FR" b="1" dirty="0">
                <a:effectLst>
                  <a:outerShdw blurRad="38100" dist="38100" dir="2700000" algn="tl">
                    <a:srgbClr val="000000">
                      <a:alpha val="43137"/>
                    </a:srgbClr>
                  </a:outerShdw>
                </a:effectLst>
              </a:rPr>
              <a:t>Les effets du courant </a:t>
            </a:r>
            <a:br>
              <a:rPr lang="fr-FR" b="1" dirty="0">
                <a:effectLst>
                  <a:outerShdw blurRad="38100" dist="38100" dir="2700000" algn="tl">
                    <a:srgbClr val="000000">
                      <a:alpha val="43137"/>
                    </a:srgbClr>
                  </a:outerShdw>
                </a:effectLst>
              </a:rPr>
            </a:br>
            <a:r>
              <a:rPr lang="fr-FR" b="1" dirty="0">
                <a:effectLst>
                  <a:outerShdw blurRad="38100" dist="38100" dir="2700000" algn="tl">
                    <a:srgbClr val="000000">
                      <a:alpha val="43137"/>
                    </a:srgbClr>
                  </a:outerShdw>
                </a:effectLst>
              </a:rPr>
              <a:t>électrique</a:t>
            </a:r>
            <a:endParaRPr lang="fr-FR" dirty="0"/>
          </a:p>
        </p:txBody>
      </p:sp>
      <p:sp>
        <p:nvSpPr>
          <p:cNvPr id="5" name="Espace réservé du contenu 2"/>
          <p:cNvSpPr>
            <a:spLocks noGrp="1"/>
          </p:cNvSpPr>
          <p:nvPr>
            <p:ph idx="1"/>
            <p:custDataLst>
              <p:tags r:id="rId2"/>
            </p:custDataLst>
          </p:nvPr>
        </p:nvSpPr>
        <p:spPr>
          <a:xfrm>
            <a:off x="467544" y="1916832"/>
            <a:ext cx="8229600" cy="4525963"/>
          </a:xfrm>
        </p:spPr>
        <p:txBody>
          <a:bodyPr>
            <a:normAutofit fontScale="55000" lnSpcReduction="20000"/>
          </a:bodyPr>
          <a:lstStyle/>
          <a:p>
            <a:pPr marL="0" indent="0">
              <a:buNone/>
            </a:pPr>
            <a:r>
              <a:rPr lang="fr-FR" sz="3600" b="1" u="sng" dirty="0" smtClean="0"/>
              <a:t>Inhibition </a:t>
            </a:r>
            <a:r>
              <a:rPr lang="fr-FR" sz="3600" b="1" u="sng" dirty="0"/>
              <a:t>des centres nerveux</a:t>
            </a:r>
            <a:endParaRPr lang="fr-FR" sz="3600" dirty="0"/>
          </a:p>
          <a:p>
            <a:r>
              <a:rPr lang="fr-FR" dirty="0"/>
              <a:t>Due au passage d'un courant par le bulbe rachidien (arrêt respiratoire et/ou cardiaque), l'inhibition des centres nerveux ne peut avoir lieu que si un courant très </a:t>
            </a:r>
            <a:r>
              <a:rPr lang="fr-FR" dirty="0" smtClean="0"/>
              <a:t>imp</a:t>
            </a:r>
            <a:r>
              <a:rPr lang="fr-FR" dirty="0"/>
              <a:t>ortant passe par le bulbe, ce qui est très rare.</a:t>
            </a:r>
            <a:endParaRPr lang="fr-FR" b="1" dirty="0"/>
          </a:p>
          <a:p>
            <a:endParaRPr lang="fr-FR" b="1" u="sng" dirty="0" smtClean="0"/>
          </a:p>
          <a:p>
            <a:pPr marL="0" indent="0">
              <a:buNone/>
            </a:pPr>
            <a:r>
              <a:rPr lang="fr-FR" sz="3600" b="1" u="sng" dirty="0" smtClean="0"/>
              <a:t>Tétanisation</a:t>
            </a:r>
            <a:endParaRPr lang="fr-FR" sz="3600" dirty="0"/>
          </a:p>
          <a:p>
            <a:r>
              <a:rPr lang="fr-FR" dirty="0"/>
              <a:t>Il s'agit d'un phénomène réversible lorsque le courant ne passe plus et incontrôlable par la volonté.</a:t>
            </a:r>
          </a:p>
          <a:p>
            <a:r>
              <a:rPr lang="fr-FR" dirty="0"/>
              <a:t>Le courant alternatif en Europe, de 50 périodes/seconde, tétanise les muscles, car 40 excitations/seconde suffisent pour établir une tétanie parfaite.</a:t>
            </a:r>
            <a:endParaRPr lang="fr-FR" b="1" dirty="0"/>
          </a:p>
          <a:p>
            <a:r>
              <a:rPr lang="fr-FR" dirty="0"/>
              <a:t>Dans le cas d'un trajet mains-pieds, il s'agit souvent de tétanisation des muscles respiratoires (intercostaux, pectoraux, diaphragme). Cela provoque une asphyxie </a:t>
            </a:r>
            <a:r>
              <a:rPr lang="fr-FR" dirty="0" err="1"/>
              <a:t>ventilatoire</a:t>
            </a:r>
            <a:r>
              <a:rPr lang="fr-FR" dirty="0"/>
              <a:t> </a:t>
            </a:r>
            <a:r>
              <a:rPr lang="fr-FR" dirty="0" smtClean="0"/>
              <a:t> avec </a:t>
            </a:r>
            <a:r>
              <a:rPr lang="fr-FR" dirty="0"/>
              <a:t>cyanose. Si l'on coupe rapidement le courant, la respiration normale reprend. </a:t>
            </a:r>
            <a:r>
              <a:rPr lang="fr-FR" b="1" dirty="0"/>
              <a:t> </a:t>
            </a:r>
            <a:endParaRPr lang="fr-FR" dirty="0"/>
          </a:p>
        </p:txBody>
      </p:sp>
    </p:spTree>
    <p:extLst>
      <p:ext uri="{BB962C8B-B14F-4D97-AF65-F5344CB8AC3E}">
        <p14:creationId xmlns:p14="http://schemas.microsoft.com/office/powerpoint/2010/main" val="606584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650"/>
                            </p:stCondLst>
                            <p:childTnLst>
                              <p:par>
                                <p:cTn id="9" presetID="10" presetClass="entr" presetSubtype="0" fill="hold" grpId="0" nodeType="afterEffect">
                                  <p:stCondLst>
                                    <p:cond delay="0"/>
                                  </p:stCondLst>
                                  <p:iterate type="wd">
                                    <p:tmPct val="10000"/>
                                  </p:iterate>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500"/>
                                        <p:tgtEl>
                                          <p:spTgt spid="5">
                                            <p:txEl>
                                              <p:pRg st="1" end="1"/>
                                            </p:txEl>
                                          </p:spTgt>
                                        </p:tgtEl>
                                      </p:cBhvr>
                                    </p:animEffect>
                                  </p:childTnLst>
                                </p:cTn>
                              </p:par>
                            </p:childTnLst>
                          </p:cTn>
                        </p:par>
                        <p:par>
                          <p:cTn id="12" fill="hold">
                            <p:stCondLst>
                              <p:cond delay="3100"/>
                            </p:stCondLst>
                            <p:childTnLst>
                              <p:par>
                                <p:cTn id="13" presetID="10" presetClass="entr" presetSubtype="0" fill="hold" grpId="0" nodeType="afterEffect">
                                  <p:stCondLst>
                                    <p:cond delay="0"/>
                                  </p:stCondLst>
                                  <p:iterate type="wd">
                                    <p:tmPct val="10000"/>
                                  </p:iterate>
                                  <p:childTnLst>
                                    <p:set>
                                      <p:cBhvr>
                                        <p:cTn id="14" dur="1" fill="hold">
                                          <p:stCondLst>
                                            <p:cond delay="0"/>
                                          </p:stCondLst>
                                        </p:cTn>
                                        <p:tgtEl>
                                          <p:spTgt spid="5">
                                            <p:txEl>
                                              <p:pRg st="3" end="3"/>
                                            </p:txEl>
                                          </p:spTgt>
                                        </p:tgtEl>
                                        <p:attrNameLst>
                                          <p:attrName>style.visibility</p:attrName>
                                        </p:attrNameLst>
                                      </p:cBhvr>
                                      <p:to>
                                        <p:strVal val="visible"/>
                                      </p:to>
                                    </p:set>
                                    <p:animEffect transition="in" filter="fade">
                                      <p:cBhvr>
                                        <p:cTn id="15" dur="500"/>
                                        <p:tgtEl>
                                          <p:spTgt spid="5">
                                            <p:txEl>
                                              <p:pRg st="3" end="3"/>
                                            </p:txEl>
                                          </p:spTgt>
                                        </p:tgtEl>
                                      </p:cBhvr>
                                    </p:animEffect>
                                  </p:childTnLst>
                                </p:cTn>
                              </p:par>
                            </p:childTnLst>
                          </p:cTn>
                        </p:par>
                        <p:par>
                          <p:cTn id="16" fill="hold">
                            <p:stCondLst>
                              <p:cond delay="3600"/>
                            </p:stCondLst>
                            <p:childTnLst>
                              <p:par>
                                <p:cTn id="17" presetID="10" presetClass="entr" presetSubtype="0" fill="hold" grpId="0" nodeType="afterEffect">
                                  <p:stCondLst>
                                    <p:cond delay="0"/>
                                  </p:stCondLst>
                                  <p:iterate type="wd">
                                    <p:tmPct val="10000"/>
                                  </p:iterate>
                                  <p:childTnLst>
                                    <p:set>
                                      <p:cBhvr>
                                        <p:cTn id="18" dur="1" fill="hold">
                                          <p:stCondLst>
                                            <p:cond delay="0"/>
                                          </p:stCondLst>
                                        </p:cTn>
                                        <p:tgtEl>
                                          <p:spTgt spid="5">
                                            <p:txEl>
                                              <p:pRg st="4" end="4"/>
                                            </p:txEl>
                                          </p:spTgt>
                                        </p:tgtEl>
                                        <p:attrNameLst>
                                          <p:attrName>style.visibility</p:attrName>
                                        </p:attrNameLst>
                                      </p:cBhvr>
                                      <p:to>
                                        <p:strVal val="visible"/>
                                      </p:to>
                                    </p:set>
                                    <p:animEffect transition="in" filter="fade">
                                      <p:cBhvr>
                                        <p:cTn id="19" dur="500"/>
                                        <p:tgtEl>
                                          <p:spTgt spid="5">
                                            <p:txEl>
                                              <p:pRg st="4" end="4"/>
                                            </p:txEl>
                                          </p:spTgt>
                                        </p:tgtEl>
                                      </p:cBhvr>
                                    </p:animEffect>
                                  </p:childTnLst>
                                </p:cTn>
                              </p:par>
                            </p:childTnLst>
                          </p:cTn>
                        </p:par>
                        <p:par>
                          <p:cTn id="20" fill="hold">
                            <p:stCondLst>
                              <p:cond delay="4900"/>
                            </p:stCondLst>
                            <p:childTnLst>
                              <p:par>
                                <p:cTn id="21" presetID="10" presetClass="entr" presetSubtype="0" fill="hold" grpId="0" nodeType="afterEffect">
                                  <p:stCondLst>
                                    <p:cond delay="0"/>
                                  </p:stCondLst>
                                  <p:iterate type="wd">
                                    <p:tmPct val="10000"/>
                                  </p:iterate>
                                  <p:childTnLst>
                                    <p:set>
                                      <p:cBhvr>
                                        <p:cTn id="22" dur="1" fill="hold">
                                          <p:stCondLst>
                                            <p:cond delay="0"/>
                                          </p:stCondLst>
                                        </p:cTn>
                                        <p:tgtEl>
                                          <p:spTgt spid="5">
                                            <p:txEl>
                                              <p:pRg st="5" end="5"/>
                                            </p:txEl>
                                          </p:spTgt>
                                        </p:tgtEl>
                                        <p:attrNameLst>
                                          <p:attrName>style.visibility</p:attrName>
                                        </p:attrNameLst>
                                      </p:cBhvr>
                                      <p:to>
                                        <p:strVal val="visible"/>
                                      </p:to>
                                    </p:set>
                                    <p:animEffect transition="in" filter="fade">
                                      <p:cBhvr>
                                        <p:cTn id="23" dur="500"/>
                                        <p:tgtEl>
                                          <p:spTgt spid="5">
                                            <p:txEl>
                                              <p:pRg st="5" end="5"/>
                                            </p:txEl>
                                          </p:spTgt>
                                        </p:tgtEl>
                                      </p:cBhvr>
                                    </p:animEffect>
                                  </p:childTnLst>
                                </p:cTn>
                              </p:par>
                            </p:childTnLst>
                          </p:cTn>
                        </p:par>
                        <p:par>
                          <p:cTn id="24" fill="hold">
                            <p:stCondLst>
                              <p:cond delay="6550"/>
                            </p:stCondLst>
                            <p:childTnLst>
                              <p:par>
                                <p:cTn id="25" presetID="10" presetClass="entr" presetSubtype="0" fill="hold" grpId="0" nodeType="afterEffect">
                                  <p:stCondLst>
                                    <p:cond delay="0"/>
                                  </p:stCondLst>
                                  <p:iterate type="wd">
                                    <p:tmPct val="10000"/>
                                  </p:iterate>
                                  <p:childTnLst>
                                    <p:set>
                                      <p:cBhvr>
                                        <p:cTn id="26" dur="1" fill="hold">
                                          <p:stCondLst>
                                            <p:cond delay="0"/>
                                          </p:stCondLst>
                                        </p:cTn>
                                        <p:tgtEl>
                                          <p:spTgt spid="5">
                                            <p:txEl>
                                              <p:pRg st="6" end="6"/>
                                            </p:txEl>
                                          </p:spTgt>
                                        </p:tgtEl>
                                        <p:attrNameLst>
                                          <p:attrName>style.visibility</p:attrName>
                                        </p:attrNameLst>
                                      </p:cBhvr>
                                      <p:to>
                                        <p:strVal val="visible"/>
                                      </p:to>
                                    </p:set>
                                    <p:animEffect transition="in" filter="fade">
                                      <p:cBhvr>
                                        <p:cTn id="27"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p:txBody>
          <a:bodyPr>
            <a:normAutofit fontScale="90000"/>
          </a:bodyPr>
          <a:lstStyle/>
          <a:p>
            <a:r>
              <a:rPr lang="fr-FR" b="1" dirty="0">
                <a:effectLst>
                  <a:outerShdw blurRad="38100" dist="38100" dir="2700000" algn="tl">
                    <a:srgbClr val="000000">
                      <a:alpha val="43137"/>
                    </a:srgbClr>
                  </a:outerShdw>
                </a:effectLst>
              </a:rPr>
              <a:t>Les effets du courant </a:t>
            </a:r>
            <a:br>
              <a:rPr lang="fr-FR" b="1" dirty="0">
                <a:effectLst>
                  <a:outerShdw blurRad="38100" dist="38100" dir="2700000" algn="tl">
                    <a:srgbClr val="000000">
                      <a:alpha val="43137"/>
                    </a:srgbClr>
                  </a:outerShdw>
                </a:effectLst>
              </a:rPr>
            </a:br>
            <a:r>
              <a:rPr lang="fr-FR" b="1" dirty="0">
                <a:effectLst>
                  <a:outerShdw blurRad="38100" dist="38100" dir="2700000" algn="tl">
                    <a:srgbClr val="000000">
                      <a:alpha val="43137"/>
                    </a:srgbClr>
                  </a:outerShdw>
                </a:effectLst>
              </a:rPr>
              <a:t>électrique</a:t>
            </a:r>
            <a:endParaRPr lang="fr-FR" dirty="0"/>
          </a:p>
        </p:txBody>
      </p:sp>
      <p:sp>
        <p:nvSpPr>
          <p:cNvPr id="4" name="Rectangle 3"/>
          <p:cNvSpPr/>
          <p:nvPr>
            <p:custDataLst>
              <p:tags r:id="rId2"/>
            </p:custDataLst>
          </p:nvPr>
        </p:nvSpPr>
        <p:spPr>
          <a:xfrm>
            <a:off x="283335" y="1477814"/>
            <a:ext cx="8640960" cy="1231106"/>
          </a:xfrm>
          <a:prstGeom prst="rect">
            <a:avLst/>
          </a:prstGeom>
        </p:spPr>
        <p:txBody>
          <a:bodyPr wrap="square">
            <a:spAutoFit/>
          </a:bodyPr>
          <a:lstStyle/>
          <a:p>
            <a:r>
              <a:rPr lang="fr-FR" sz="2000" b="1" u="sng" dirty="0"/>
              <a:t>Fibrillation cardiaque</a:t>
            </a:r>
            <a:endParaRPr lang="fr-FR" sz="2000" dirty="0"/>
          </a:p>
          <a:p>
            <a:r>
              <a:rPr lang="fr-FR" dirty="0"/>
              <a:t>Elle entraîne un arrêt circulatoire qui provoque la mort de la plupart des électrisés. La fibrillation cardiaque requiert deux conditions pour se déclencher</a:t>
            </a:r>
            <a:r>
              <a:rPr lang="fr-FR" dirty="0" smtClean="0"/>
              <a:t>:</a:t>
            </a:r>
            <a:endParaRPr lang="fr-FR" b="1" dirty="0"/>
          </a:p>
        </p:txBody>
      </p:sp>
      <p:pic>
        <p:nvPicPr>
          <p:cNvPr id="8194" name="Picture 2"/>
          <p:cNvPicPr>
            <a:picLocks noChangeAspect="1" noChangeArrowheads="1"/>
          </p:cNvPicPr>
          <p:nvPr>
            <p:custDataLst>
              <p:tags r:id="rId3"/>
            </p:custDataLst>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148064" y="2492896"/>
            <a:ext cx="3995936" cy="3322937"/>
          </a:xfrm>
          <a:prstGeom prst="rect">
            <a:avLst/>
          </a:prstGeom>
          <a:solidFill>
            <a:schemeClr val="bg1"/>
          </a:solidFill>
          <a:ln>
            <a:noFill/>
          </a:ln>
        </p:spPr>
      </p:pic>
      <p:sp>
        <p:nvSpPr>
          <p:cNvPr id="5" name="Rectangle 4"/>
          <p:cNvSpPr/>
          <p:nvPr>
            <p:custDataLst>
              <p:tags r:id="rId4"/>
            </p:custDataLst>
          </p:nvPr>
        </p:nvSpPr>
        <p:spPr>
          <a:xfrm>
            <a:off x="107504" y="2708920"/>
            <a:ext cx="5225878" cy="2800767"/>
          </a:xfrm>
          <a:prstGeom prst="rect">
            <a:avLst/>
          </a:prstGeom>
        </p:spPr>
        <p:txBody>
          <a:bodyPr wrap="square">
            <a:spAutoFit/>
          </a:bodyPr>
          <a:lstStyle/>
          <a:p>
            <a:r>
              <a:rPr lang="fr-FR" sz="1600" dirty="0"/>
              <a:t>- le courant doit passer par la région cardiaque,</a:t>
            </a:r>
          </a:p>
          <a:p>
            <a:r>
              <a:rPr lang="fr-FR" sz="1600" dirty="0"/>
              <a:t>- l'intensité et la durée de passage du courant doivent se situer dans la </a:t>
            </a:r>
            <a:r>
              <a:rPr lang="fr-FR" sz="1600" dirty="0" smtClean="0"/>
              <a:t>zone3 - </a:t>
            </a:r>
            <a:r>
              <a:rPr lang="fr-FR" sz="1600" dirty="0"/>
              <a:t>4 de la courbe figurant sur </a:t>
            </a:r>
            <a:r>
              <a:rPr lang="fr-FR" sz="1600" dirty="0" smtClean="0"/>
              <a:t>ce </a:t>
            </a:r>
            <a:r>
              <a:rPr lang="fr-FR" sz="1600" dirty="0"/>
              <a:t>document </a:t>
            </a:r>
            <a:r>
              <a:rPr lang="fr-FR" sz="1600" dirty="0" smtClean="0"/>
              <a:t>(</a:t>
            </a:r>
            <a:r>
              <a:rPr lang="fr-FR" sz="1600" dirty="0"/>
              <a:t>ex. : 50 mA pendant </a:t>
            </a:r>
            <a:r>
              <a:rPr lang="fr-FR" sz="1600" dirty="0" smtClean="0"/>
              <a:t>1 seconde</a:t>
            </a:r>
            <a:r>
              <a:rPr lang="fr-FR" sz="1600" dirty="0"/>
              <a:t>).</a:t>
            </a:r>
          </a:p>
          <a:p>
            <a:r>
              <a:rPr lang="fr-FR" sz="1600" dirty="0"/>
              <a:t>Si le choc électrique atteint le cœur après que celui-ci ait envoyé le sang dans l'aorte (après la systole), au moment où le cœur se prépare à se remplir de sang (début de la diastole), la probabilité de fibrillation est multipliée par 3 ou 4. Cette phase couvre 20 % du cycle cardiaque</a:t>
            </a:r>
            <a:r>
              <a:rPr lang="fr-FR" sz="1600" dirty="0" smtClean="0"/>
              <a:t>.</a:t>
            </a:r>
            <a:endParaRPr lang="fr-FR" sz="1600" dirty="0"/>
          </a:p>
        </p:txBody>
      </p:sp>
      <p:sp>
        <p:nvSpPr>
          <p:cNvPr id="6" name="Rectangle 5"/>
          <p:cNvSpPr/>
          <p:nvPr>
            <p:custDataLst>
              <p:tags r:id="rId5"/>
            </p:custDataLst>
          </p:nvPr>
        </p:nvSpPr>
        <p:spPr>
          <a:xfrm>
            <a:off x="1" y="5706885"/>
            <a:ext cx="8820472" cy="1107996"/>
          </a:xfrm>
          <a:prstGeom prst="rect">
            <a:avLst/>
          </a:prstGeom>
        </p:spPr>
        <p:txBody>
          <a:bodyPr wrap="square">
            <a:spAutoFit/>
          </a:bodyPr>
          <a:lstStyle/>
          <a:p>
            <a:pPr algn="ctr"/>
            <a:r>
              <a:rPr lang="fr-FR" b="1" dirty="0"/>
              <a:t>Remarque</a:t>
            </a:r>
            <a:endParaRPr lang="fr-FR" dirty="0"/>
          </a:p>
          <a:p>
            <a:pPr algn="ctr"/>
            <a:r>
              <a:rPr lang="fr-FR" sz="1600" dirty="0"/>
              <a:t>La fibrillation cardiaque , contrairement à la tétanisation, est un phénomène irréversible. Elle ne cessera que lors de l’utilisation d’un matériel médical spécialisé (défibrillateur cardiaque utilisé en cardiologie).</a:t>
            </a:r>
          </a:p>
        </p:txBody>
      </p:sp>
    </p:spTree>
    <p:extLst>
      <p:ext uri="{BB962C8B-B14F-4D97-AF65-F5344CB8AC3E}">
        <p14:creationId xmlns:p14="http://schemas.microsoft.com/office/powerpoint/2010/main" val="1006756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1800"/>
                            </p:stCondLst>
                            <p:childTnLst>
                              <p:par>
                                <p:cTn id="9" presetID="10" presetClass="entr" presetSubtype="0" fill="hold" grpId="0" nodeType="afterEffect">
                                  <p:stCondLst>
                                    <p:cond delay="1250"/>
                                  </p:stCondLst>
                                  <p:iterate type="wd">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750"/>
                                        <p:tgtEl>
                                          <p:spTgt spid="5"/>
                                        </p:tgtEl>
                                      </p:cBhvr>
                                    </p:animEffect>
                                  </p:childTnLst>
                                </p:cTn>
                              </p:par>
                            </p:childTnLst>
                          </p:cTn>
                        </p:par>
                        <p:par>
                          <p:cTn id="12" fill="hold">
                            <p:stCondLst>
                              <p:cond delay="11450"/>
                            </p:stCondLst>
                            <p:childTnLst>
                              <p:par>
                                <p:cTn id="13" presetID="10" presetClass="entr" presetSubtype="0" fill="hold" nodeType="afterEffect">
                                  <p:stCondLst>
                                    <p:cond delay="1500"/>
                                  </p:stCondLst>
                                  <p:childTnLst>
                                    <p:set>
                                      <p:cBhvr>
                                        <p:cTn id="14" dur="1" fill="hold">
                                          <p:stCondLst>
                                            <p:cond delay="0"/>
                                          </p:stCondLst>
                                        </p:cTn>
                                        <p:tgtEl>
                                          <p:spTgt spid="8194"/>
                                        </p:tgtEl>
                                        <p:attrNameLst>
                                          <p:attrName>style.visibility</p:attrName>
                                        </p:attrNameLst>
                                      </p:cBhvr>
                                      <p:to>
                                        <p:strVal val="visible"/>
                                      </p:to>
                                    </p:set>
                                    <p:animEffect transition="in" filter="fade">
                                      <p:cBhvr>
                                        <p:cTn id="15" dur="500"/>
                                        <p:tgtEl>
                                          <p:spTgt spid="8194"/>
                                        </p:tgtEl>
                                      </p:cBhvr>
                                    </p:animEffect>
                                  </p:childTnLst>
                                </p:cTn>
                              </p:par>
                            </p:childTnLst>
                          </p:cTn>
                        </p:par>
                        <p:par>
                          <p:cTn id="16" fill="hold">
                            <p:stCondLst>
                              <p:cond delay="13450"/>
                            </p:stCondLst>
                            <p:childTnLst>
                              <p:par>
                                <p:cTn id="17" presetID="10" presetClass="entr" presetSubtype="0" fill="hold" grpId="0" nodeType="afterEffect">
                                  <p:stCondLst>
                                    <p:cond delay="1000"/>
                                  </p:stCondLst>
                                  <p:iterate type="wd">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custDataLst>
              <p:tags r:id="rId1"/>
            </p:custDataLst>
          </p:nvPr>
        </p:nvPicPr>
        <p:blipFill>
          <a:blip r:embed="rId4">
            <a:extLst>
              <a:ext uri="{28A0092B-C50C-407E-A947-70E740481C1C}">
                <a14:useLocalDpi xmlns:a14="http://schemas.microsoft.com/office/drawing/2010/main" val="0"/>
              </a:ext>
            </a:extLst>
          </a:blip>
          <a:srcRect/>
          <a:stretch>
            <a:fillRect/>
          </a:stretch>
        </p:blipFill>
        <p:spPr bwMode="auto">
          <a:xfrm>
            <a:off x="193863" y="116632"/>
            <a:ext cx="8954573" cy="6603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35447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wipe(up)">
                                      <p:cBhvr>
                                        <p:cTn id="7" dur="500"/>
                                        <p:tgtEl>
                                          <p:spTgt spid="6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a:xfrm>
            <a:off x="251520" y="-171400"/>
            <a:ext cx="8686800" cy="1143000"/>
          </a:xfrm>
        </p:spPr>
        <p:txBody>
          <a:bodyPr>
            <a:normAutofit fontScale="90000"/>
          </a:bodyPr>
          <a:lstStyle/>
          <a:p>
            <a:r>
              <a:rPr lang="fr-FR" b="1" dirty="0" smtClean="0">
                <a:effectLst>
                  <a:outerShdw blurRad="38100" dist="38100" dir="2700000" algn="tl">
                    <a:srgbClr val="000000">
                      <a:alpha val="43137"/>
                    </a:srgbClr>
                  </a:outerShdw>
                </a:effectLst>
              </a:rPr>
              <a:t>Dangerosité temps / courant</a:t>
            </a:r>
            <a:endParaRPr lang="fr-FR" b="1" dirty="0">
              <a:effectLst>
                <a:outerShdw blurRad="38100" dist="38100" dir="2700000" algn="tl">
                  <a:srgbClr val="000000">
                    <a:alpha val="43137"/>
                  </a:srgbClr>
                </a:outerShdw>
              </a:effectLst>
            </a:endParaRPr>
          </a:p>
        </p:txBody>
      </p:sp>
      <p:pic>
        <p:nvPicPr>
          <p:cNvPr id="7170" name="Picture 2"/>
          <p:cNvPicPr>
            <a:picLocks noChangeAspect="1" noChangeArrowheads="1"/>
          </p:cNvPicPr>
          <p:nvPr>
            <p:custDataLst>
              <p:tags r:id="rId2"/>
            </p:custDataLst>
          </p:nvPr>
        </p:nvPicPr>
        <p:blipFill>
          <a:blip r:embed="rId10">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99592" y="741042"/>
            <a:ext cx="7510769" cy="5280246"/>
          </a:xfrm>
          <a:prstGeom prst="rect">
            <a:avLst/>
          </a:prstGeom>
          <a:solidFill>
            <a:srgbClr val="CBA9E5"/>
          </a:solidFill>
          <a:ln>
            <a:noFill/>
          </a:ln>
          <a:effectLst>
            <a:softEdge rad="50800"/>
          </a:effectLst>
        </p:spPr>
      </p:pic>
      <p:sp>
        <p:nvSpPr>
          <p:cNvPr id="4" name="Rectangle 3"/>
          <p:cNvSpPr/>
          <p:nvPr>
            <p:custDataLst>
              <p:tags r:id="rId3"/>
            </p:custDataLst>
          </p:nvPr>
        </p:nvSpPr>
        <p:spPr>
          <a:xfrm>
            <a:off x="2905170" y="4084612"/>
            <a:ext cx="3683053" cy="646331"/>
          </a:xfrm>
          <a:prstGeom prst="rect">
            <a:avLst/>
          </a:prstGeom>
        </p:spPr>
        <p:txBody>
          <a:bodyPr wrap="square">
            <a:spAutoFit/>
          </a:bodyPr>
          <a:lstStyle/>
          <a:p>
            <a:r>
              <a:rPr lang="fr-FR" b="1" dirty="0" smtClean="0">
                <a:effectLst>
                  <a:outerShdw blurRad="38100" dist="38100" dir="2700000" algn="tl">
                    <a:srgbClr val="000000">
                      <a:alpha val="43137"/>
                    </a:srgbClr>
                  </a:outerShdw>
                </a:effectLst>
              </a:rPr>
              <a:t>Zone 2: aucun effet physiologique dangereux.</a:t>
            </a:r>
            <a:endParaRPr lang="fr-FR" dirty="0">
              <a:effectLst>
                <a:outerShdw blurRad="38100" dist="38100" dir="2700000" algn="tl">
                  <a:srgbClr val="000000">
                    <a:alpha val="43137"/>
                  </a:srgbClr>
                </a:outerShdw>
              </a:effectLst>
            </a:endParaRPr>
          </a:p>
        </p:txBody>
      </p:sp>
      <p:sp>
        <p:nvSpPr>
          <p:cNvPr id="5" name="Rectangle 4"/>
          <p:cNvSpPr/>
          <p:nvPr>
            <p:custDataLst>
              <p:tags r:id="rId4"/>
            </p:custDataLst>
          </p:nvPr>
        </p:nvSpPr>
        <p:spPr>
          <a:xfrm rot="16200000">
            <a:off x="810689" y="2732363"/>
            <a:ext cx="3759362" cy="400110"/>
          </a:xfrm>
          <a:prstGeom prst="rect">
            <a:avLst/>
          </a:prstGeom>
        </p:spPr>
        <p:txBody>
          <a:bodyPr wrap="none">
            <a:spAutoFit/>
          </a:bodyPr>
          <a:lstStyle/>
          <a:p>
            <a:r>
              <a:rPr lang="fr-FR" sz="2000" b="1" dirty="0">
                <a:effectLst>
                  <a:outerShdw blurRad="38100" dist="38100" dir="2700000" algn="tl">
                    <a:srgbClr val="000000">
                      <a:alpha val="43137"/>
                    </a:srgbClr>
                  </a:outerShdw>
                </a:effectLst>
              </a:rPr>
              <a:t>Zone 1: aucune réaction.</a:t>
            </a:r>
            <a:endParaRPr lang="fr-FR" sz="2000" dirty="0">
              <a:effectLst>
                <a:outerShdw blurRad="38100" dist="38100" dir="2700000" algn="tl">
                  <a:srgbClr val="000000">
                    <a:alpha val="43137"/>
                  </a:srgbClr>
                </a:outerShdw>
              </a:effectLst>
            </a:endParaRPr>
          </a:p>
        </p:txBody>
      </p:sp>
      <p:sp>
        <p:nvSpPr>
          <p:cNvPr id="6" name="Rectangle 5"/>
          <p:cNvSpPr/>
          <p:nvPr>
            <p:custDataLst>
              <p:tags r:id="rId5"/>
            </p:custDataLst>
          </p:nvPr>
        </p:nvSpPr>
        <p:spPr>
          <a:xfrm>
            <a:off x="78261" y="5927742"/>
            <a:ext cx="8928992" cy="923330"/>
          </a:xfrm>
          <a:prstGeom prst="rect">
            <a:avLst/>
          </a:prstGeom>
        </p:spPr>
        <p:txBody>
          <a:bodyPr wrap="square">
            <a:spAutoFit/>
          </a:bodyPr>
          <a:lstStyle/>
          <a:p>
            <a:pPr algn="ctr"/>
            <a:r>
              <a:rPr lang="fr-FR" b="1" dirty="0" smtClean="0">
                <a:solidFill>
                  <a:srgbClr val="FFC000"/>
                </a:solidFill>
                <a:effectLst>
                  <a:outerShdw blurRad="38100" dist="38100" dir="2700000" algn="tl">
                    <a:srgbClr val="000000">
                      <a:alpha val="43137"/>
                    </a:srgbClr>
                  </a:outerShdw>
                </a:effectLst>
              </a:rPr>
              <a:t>Zone </a:t>
            </a:r>
            <a:r>
              <a:rPr lang="fr-FR" b="1" dirty="0">
                <a:solidFill>
                  <a:srgbClr val="FFC000"/>
                </a:solidFill>
                <a:effectLst>
                  <a:outerShdw blurRad="38100" dist="38100" dir="2700000" algn="tl">
                    <a:srgbClr val="000000">
                      <a:alpha val="43137"/>
                    </a:srgbClr>
                  </a:outerShdw>
                </a:effectLst>
              </a:rPr>
              <a:t>3 : </a:t>
            </a:r>
            <a:r>
              <a:rPr lang="fr-FR" b="1" dirty="0" smtClean="0">
                <a:solidFill>
                  <a:srgbClr val="FFC000"/>
                </a:solidFill>
                <a:effectLst>
                  <a:outerShdw blurRad="38100" dist="38100" dir="2700000" algn="tl">
                    <a:srgbClr val="000000">
                      <a:alpha val="43137"/>
                    </a:srgbClr>
                  </a:outerShdw>
                </a:effectLst>
              </a:rPr>
              <a:t>aucun dommage </a:t>
            </a:r>
            <a:r>
              <a:rPr lang="fr-FR" b="1" dirty="0">
                <a:solidFill>
                  <a:srgbClr val="FFC000"/>
                </a:solidFill>
                <a:effectLst>
                  <a:outerShdw blurRad="38100" dist="38100" dir="2700000" algn="tl">
                    <a:srgbClr val="000000">
                      <a:alpha val="43137"/>
                    </a:srgbClr>
                  </a:outerShdw>
                </a:effectLst>
              </a:rPr>
              <a:t>organique, mais probabilité de</a:t>
            </a:r>
            <a:endParaRPr lang="fr-FR" dirty="0">
              <a:solidFill>
                <a:srgbClr val="FFC000"/>
              </a:solidFill>
              <a:effectLst>
                <a:outerShdw blurRad="38100" dist="38100" dir="2700000" algn="tl">
                  <a:srgbClr val="000000">
                    <a:alpha val="43137"/>
                  </a:srgbClr>
                </a:outerShdw>
              </a:effectLst>
            </a:endParaRPr>
          </a:p>
          <a:p>
            <a:pPr algn="ctr"/>
            <a:r>
              <a:rPr lang="fr-FR" b="1" dirty="0">
                <a:solidFill>
                  <a:srgbClr val="FFC000"/>
                </a:solidFill>
                <a:effectLst>
                  <a:outerShdw blurRad="38100" dist="38100" dir="2700000" algn="tl">
                    <a:srgbClr val="000000">
                      <a:alpha val="43137"/>
                    </a:srgbClr>
                  </a:outerShdw>
                </a:effectLst>
              </a:rPr>
              <a:t>contractions musculaires et </a:t>
            </a:r>
            <a:r>
              <a:rPr lang="fr-FR" b="1" dirty="0" smtClean="0">
                <a:solidFill>
                  <a:srgbClr val="FFC000"/>
                </a:solidFill>
                <a:effectLst>
                  <a:outerShdw blurRad="38100" dist="38100" dir="2700000" algn="tl">
                    <a:srgbClr val="000000">
                      <a:alpha val="43137"/>
                    </a:srgbClr>
                  </a:outerShdw>
                </a:effectLst>
              </a:rPr>
              <a:t>de difficultés </a:t>
            </a:r>
            <a:r>
              <a:rPr lang="fr-FR" b="1" dirty="0">
                <a:solidFill>
                  <a:srgbClr val="FFC000"/>
                </a:solidFill>
                <a:effectLst>
                  <a:outerShdw blurRad="38100" dist="38100" dir="2700000" algn="tl">
                    <a:srgbClr val="000000">
                      <a:alpha val="43137"/>
                    </a:srgbClr>
                  </a:outerShdw>
                </a:effectLst>
              </a:rPr>
              <a:t>de respiration jusqu'à la</a:t>
            </a:r>
            <a:endParaRPr lang="fr-FR" dirty="0">
              <a:solidFill>
                <a:srgbClr val="FFC000"/>
              </a:solidFill>
              <a:effectLst>
                <a:outerShdw blurRad="38100" dist="38100" dir="2700000" algn="tl">
                  <a:srgbClr val="000000">
                    <a:alpha val="43137"/>
                  </a:srgbClr>
                </a:outerShdw>
              </a:effectLst>
            </a:endParaRPr>
          </a:p>
          <a:p>
            <a:pPr algn="ctr"/>
            <a:r>
              <a:rPr lang="fr-FR" b="1" dirty="0">
                <a:solidFill>
                  <a:srgbClr val="FFC000"/>
                </a:solidFill>
                <a:effectLst>
                  <a:outerShdw blurRad="38100" dist="38100" dir="2700000" algn="tl">
                    <a:srgbClr val="000000">
                      <a:alpha val="43137"/>
                    </a:srgbClr>
                  </a:outerShdw>
                </a:effectLst>
              </a:rPr>
              <a:t>courbe C 1 . Possibilité de </a:t>
            </a:r>
            <a:r>
              <a:rPr lang="fr-FR" b="1" dirty="0" smtClean="0">
                <a:solidFill>
                  <a:srgbClr val="FFC000"/>
                </a:solidFill>
                <a:effectLst>
                  <a:outerShdw blurRad="38100" dist="38100" dir="2700000" algn="tl">
                    <a:srgbClr val="000000">
                      <a:alpha val="43137"/>
                    </a:srgbClr>
                  </a:outerShdw>
                </a:effectLst>
              </a:rPr>
              <a:t>risques cardiaques </a:t>
            </a:r>
            <a:r>
              <a:rPr lang="fr-FR" b="1" dirty="0">
                <a:solidFill>
                  <a:srgbClr val="FFC000"/>
                </a:solidFill>
                <a:effectLst>
                  <a:outerShdw blurRad="38100" dist="38100" dir="2700000" algn="tl">
                    <a:srgbClr val="000000">
                      <a:alpha val="43137"/>
                    </a:srgbClr>
                  </a:outerShdw>
                </a:effectLst>
              </a:rPr>
              <a:t>jusqu'à C3.</a:t>
            </a:r>
            <a:endParaRPr lang="fr-FR" dirty="0">
              <a:solidFill>
                <a:srgbClr val="FFC000"/>
              </a:solidFill>
              <a:effectLst>
                <a:outerShdw blurRad="38100" dist="38100" dir="2700000" algn="tl">
                  <a:srgbClr val="000000">
                    <a:alpha val="43137"/>
                  </a:srgbClr>
                </a:outerShdw>
              </a:effectLst>
            </a:endParaRPr>
          </a:p>
        </p:txBody>
      </p:sp>
      <p:sp>
        <p:nvSpPr>
          <p:cNvPr id="7" name="Rectangle 6"/>
          <p:cNvSpPr/>
          <p:nvPr>
            <p:custDataLst>
              <p:tags r:id="rId6"/>
            </p:custDataLst>
          </p:nvPr>
        </p:nvSpPr>
        <p:spPr>
          <a:xfrm>
            <a:off x="5580112" y="991906"/>
            <a:ext cx="2880320" cy="1477328"/>
          </a:xfrm>
          <a:prstGeom prst="rect">
            <a:avLst/>
          </a:prstGeom>
        </p:spPr>
        <p:txBody>
          <a:bodyPr wrap="square">
            <a:spAutoFit/>
          </a:bodyPr>
          <a:lstStyle/>
          <a:p>
            <a:pPr algn="ctr"/>
            <a:r>
              <a:rPr lang="fr-FR" b="1" dirty="0">
                <a:effectLst>
                  <a:outerShdw blurRad="38100" dist="38100" dir="2700000" algn="tl">
                    <a:srgbClr val="000000">
                      <a:alpha val="43137"/>
                    </a:srgbClr>
                  </a:outerShdw>
                </a:effectLst>
              </a:rPr>
              <a:t>ZONE 4: RISQUE </a:t>
            </a:r>
            <a:r>
              <a:rPr lang="fr-FR" b="1" dirty="0" smtClean="0">
                <a:effectLst>
                  <a:outerShdw blurRad="38100" dist="38100" dir="2700000" algn="tl">
                    <a:srgbClr val="000000">
                      <a:alpha val="43137"/>
                    </a:srgbClr>
                  </a:outerShdw>
                </a:effectLst>
              </a:rPr>
              <a:t/>
            </a:r>
            <a:br>
              <a:rPr lang="fr-FR" b="1" dirty="0" smtClean="0">
                <a:effectLst>
                  <a:outerShdw blurRad="38100" dist="38100" dir="2700000" algn="tl">
                    <a:srgbClr val="000000">
                      <a:alpha val="43137"/>
                    </a:srgbClr>
                  </a:outerShdw>
                </a:effectLst>
              </a:rPr>
            </a:br>
            <a:r>
              <a:rPr lang="fr-FR" b="1" dirty="0" smtClean="0">
                <a:effectLst>
                  <a:outerShdw blurRad="38100" dist="38100" dir="2700000" algn="tl">
                    <a:srgbClr val="000000">
                      <a:alpha val="43137"/>
                    </a:srgbClr>
                  </a:outerShdw>
                </a:effectLst>
              </a:rPr>
              <a:t>D'ARRÊT </a:t>
            </a:r>
            <a:r>
              <a:rPr lang="fr-FR" b="1" dirty="0">
                <a:effectLst>
                  <a:outerShdw blurRad="38100" dist="38100" dir="2700000" algn="tl">
                    <a:srgbClr val="000000">
                      <a:alpha val="43137"/>
                    </a:srgbClr>
                  </a:outerShdw>
                </a:effectLst>
              </a:rPr>
              <a:t>DU CŒUR, </a:t>
            </a:r>
            <a:r>
              <a:rPr lang="fr-FR" b="1" dirty="0" smtClean="0">
                <a:effectLst>
                  <a:outerShdw blurRad="38100" dist="38100" dir="2700000" algn="tl">
                    <a:srgbClr val="000000">
                      <a:alpha val="43137"/>
                    </a:srgbClr>
                  </a:outerShdw>
                </a:effectLst>
              </a:rPr>
              <a:t/>
            </a:r>
            <a:br>
              <a:rPr lang="fr-FR" b="1" dirty="0" smtClean="0">
                <a:effectLst>
                  <a:outerShdw blurRad="38100" dist="38100" dir="2700000" algn="tl">
                    <a:srgbClr val="000000">
                      <a:alpha val="43137"/>
                    </a:srgbClr>
                  </a:outerShdw>
                </a:effectLst>
              </a:rPr>
            </a:br>
            <a:r>
              <a:rPr lang="fr-FR" b="1" dirty="0" smtClean="0">
                <a:effectLst>
                  <a:outerShdw blurRad="38100" dist="38100" dir="2700000" algn="tl">
                    <a:srgbClr val="000000">
                      <a:alpha val="43137"/>
                    </a:srgbClr>
                  </a:outerShdw>
                </a:effectLst>
              </a:rPr>
              <a:t>DE </a:t>
            </a:r>
            <a:r>
              <a:rPr lang="fr-FR" b="1" cap="small" dirty="0" smtClean="0">
                <a:effectLst>
                  <a:outerShdw blurRad="38100" dist="38100" dir="2700000" algn="tl">
                    <a:srgbClr val="000000">
                      <a:alpha val="43137"/>
                    </a:srgbClr>
                  </a:outerShdw>
                </a:effectLst>
              </a:rPr>
              <a:t>LA </a:t>
            </a:r>
            <a:r>
              <a:rPr lang="fr-FR" b="1" cap="small" dirty="0">
                <a:effectLst>
                  <a:outerShdw blurRad="38100" dist="38100" dir="2700000" algn="tl">
                    <a:srgbClr val="000000">
                      <a:alpha val="43137"/>
                    </a:srgbClr>
                  </a:outerShdw>
                </a:effectLst>
              </a:rPr>
              <a:t>RESPIRATION </a:t>
            </a:r>
          </a:p>
          <a:p>
            <a:pPr algn="ctr"/>
            <a:r>
              <a:rPr lang="fr-FR" b="1" cap="small" dirty="0" smtClean="0">
                <a:effectLst>
                  <a:outerShdw blurRad="38100" dist="38100" dir="2700000" algn="tl">
                    <a:srgbClr val="000000">
                      <a:alpha val="43137"/>
                    </a:srgbClr>
                  </a:outerShdw>
                </a:effectLst>
              </a:rPr>
              <a:t>ET </a:t>
            </a:r>
            <a:r>
              <a:rPr lang="fr-FR" b="1" cap="small" dirty="0">
                <a:effectLst>
                  <a:outerShdw blurRad="38100" dist="38100" dir="2700000" algn="tl">
                    <a:srgbClr val="000000">
                      <a:alpha val="43137"/>
                    </a:srgbClr>
                  </a:outerShdw>
                </a:effectLst>
              </a:rPr>
              <a:t>DE </a:t>
            </a:r>
            <a:r>
              <a:rPr lang="fr-FR" b="1" cap="small" dirty="0" smtClean="0">
                <a:effectLst>
                  <a:outerShdw blurRad="38100" dist="38100" dir="2700000" algn="tl">
                    <a:srgbClr val="000000">
                      <a:alpha val="43137"/>
                    </a:srgbClr>
                  </a:outerShdw>
                </a:effectLst>
              </a:rPr>
              <a:t>BRULURES </a:t>
            </a:r>
          </a:p>
          <a:p>
            <a:pPr algn="ctr"/>
            <a:r>
              <a:rPr lang="fr-FR" b="1" cap="small" dirty="0" smtClean="0">
                <a:effectLst>
                  <a:outerShdw blurRad="38100" dist="38100" dir="2700000" algn="tl">
                    <a:srgbClr val="000000">
                      <a:alpha val="43137"/>
                    </a:srgbClr>
                  </a:outerShdw>
                </a:effectLst>
              </a:rPr>
              <a:t>GRAVES</a:t>
            </a:r>
            <a:r>
              <a:rPr lang="fr-FR" b="1" cap="small" dirty="0">
                <a:effectLst>
                  <a:outerShdw blurRad="38100" dist="38100" dir="2700000" algn="tl">
                    <a:srgbClr val="000000">
                      <a:alpha val="43137"/>
                    </a:srgbClr>
                  </a:outerShdw>
                </a:effectLst>
              </a:rPr>
              <a:t>.</a:t>
            </a:r>
          </a:p>
        </p:txBody>
      </p:sp>
      <p:sp>
        <p:nvSpPr>
          <p:cNvPr id="3" name="Forme libre 2"/>
          <p:cNvSpPr/>
          <p:nvPr>
            <p:custDataLst>
              <p:tags r:id="rId7"/>
            </p:custDataLst>
          </p:nvPr>
        </p:nvSpPr>
        <p:spPr>
          <a:xfrm flipV="1">
            <a:off x="6804248" y="4689382"/>
            <a:ext cx="51925" cy="1238360"/>
          </a:xfrm>
          <a:custGeom>
            <a:avLst/>
            <a:gdLst>
              <a:gd name="connsiteX0" fmla="*/ 42862 w 103226"/>
              <a:gd name="connsiteY0" fmla="*/ 1100137 h 1100137"/>
              <a:gd name="connsiteX1" fmla="*/ 100012 w 103226"/>
              <a:gd name="connsiteY1" fmla="*/ 800100 h 1100137"/>
              <a:gd name="connsiteX2" fmla="*/ 85725 w 103226"/>
              <a:gd name="connsiteY2" fmla="*/ 171450 h 1100137"/>
              <a:gd name="connsiteX3" fmla="*/ 0 w 103226"/>
              <a:gd name="connsiteY3" fmla="*/ 0 h 1100137"/>
              <a:gd name="connsiteX0" fmla="*/ 43487 w 103851"/>
              <a:gd name="connsiteY0" fmla="*/ 1100137 h 1100137"/>
              <a:gd name="connsiteX1" fmla="*/ 100637 w 103851"/>
              <a:gd name="connsiteY1" fmla="*/ 800100 h 1100137"/>
              <a:gd name="connsiteX2" fmla="*/ 86350 w 103851"/>
              <a:gd name="connsiteY2" fmla="*/ 171450 h 1100137"/>
              <a:gd name="connsiteX3" fmla="*/ 625 w 103851"/>
              <a:gd name="connsiteY3" fmla="*/ 0 h 1100137"/>
            </a:gdLst>
            <a:ahLst/>
            <a:cxnLst>
              <a:cxn ang="0">
                <a:pos x="connsiteX0" y="connsiteY0"/>
              </a:cxn>
              <a:cxn ang="0">
                <a:pos x="connsiteX1" y="connsiteY1"/>
              </a:cxn>
              <a:cxn ang="0">
                <a:pos x="connsiteX2" y="connsiteY2"/>
              </a:cxn>
              <a:cxn ang="0">
                <a:pos x="connsiteX3" y="connsiteY3"/>
              </a:cxn>
            </a:cxnLst>
            <a:rect l="l" t="t" r="r" b="b"/>
            <a:pathLst>
              <a:path w="103851" h="1100137">
                <a:moveTo>
                  <a:pt x="43487" y="1100137"/>
                </a:moveTo>
                <a:cubicBezTo>
                  <a:pt x="68490" y="1027509"/>
                  <a:pt x="93493" y="954881"/>
                  <a:pt x="100637" y="800100"/>
                </a:cubicBezTo>
                <a:cubicBezTo>
                  <a:pt x="107781" y="645319"/>
                  <a:pt x="103019" y="304800"/>
                  <a:pt x="86350" y="171450"/>
                </a:cubicBezTo>
                <a:cubicBezTo>
                  <a:pt x="69681" y="38100"/>
                  <a:pt x="-7710" y="119063"/>
                  <a:pt x="625" y="0"/>
                </a:cubicBezTo>
              </a:path>
            </a:pathLst>
          </a:custGeom>
          <a:noFill/>
          <a:ln w="104775">
            <a:solidFill>
              <a:srgbClr val="FFC000"/>
            </a:solidFill>
            <a:headEnd type="none" w="med" len="med"/>
            <a:tailEnd type="arrow" w="med" len="med"/>
          </a:ln>
          <a:effectLst>
            <a:glow rad="228600">
              <a:srgbClr val="FFFF00">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709043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650"/>
                            </p:stCondLst>
                            <p:childTnLst>
                              <p:par>
                                <p:cTn id="9" presetID="10" presetClass="entr" presetSubtype="0" fill="hold" nodeType="afterEffect">
                                  <p:stCondLst>
                                    <p:cond delay="750"/>
                                  </p:stCondLst>
                                  <p:iterate type="wd">
                                    <p:tmPct val="10000"/>
                                  </p:iterate>
                                  <p:childTnLst>
                                    <p:set>
                                      <p:cBhvr>
                                        <p:cTn id="10" dur="1" fill="hold">
                                          <p:stCondLst>
                                            <p:cond delay="0"/>
                                          </p:stCondLst>
                                        </p:cTn>
                                        <p:tgtEl>
                                          <p:spTgt spid="7170"/>
                                        </p:tgtEl>
                                        <p:attrNameLst>
                                          <p:attrName>style.visibility</p:attrName>
                                        </p:attrNameLst>
                                      </p:cBhvr>
                                      <p:to>
                                        <p:strVal val="visible"/>
                                      </p:to>
                                    </p:set>
                                    <p:animEffect transition="in" filter="fade">
                                      <p:cBhvr>
                                        <p:cTn id="11" dur="500"/>
                                        <p:tgtEl>
                                          <p:spTgt spid="7170"/>
                                        </p:tgtEl>
                                      </p:cBhvr>
                                    </p:animEffect>
                                  </p:childTnLst>
                                </p:cTn>
                              </p:par>
                            </p:childTnLst>
                          </p:cTn>
                        </p:par>
                        <p:par>
                          <p:cTn id="12" fill="hold">
                            <p:stCondLst>
                              <p:cond delay="1900"/>
                            </p:stCondLst>
                            <p:childTnLst>
                              <p:par>
                                <p:cTn id="13" presetID="10" presetClass="entr" presetSubtype="0" fill="hold" grpId="0" nodeType="afterEffect">
                                  <p:stCondLst>
                                    <p:cond delay="750"/>
                                  </p:stCondLst>
                                  <p:iterate type="wd">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par>
                          <p:cTn id="16" fill="hold">
                            <p:stCondLst>
                              <p:cond delay="3400"/>
                            </p:stCondLst>
                            <p:childTnLst>
                              <p:par>
                                <p:cTn id="17" presetID="22" presetClass="entr" presetSubtype="1"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wipe(up)">
                                      <p:cBhvr>
                                        <p:cTn id="19" dur="500"/>
                                        <p:tgtEl>
                                          <p:spTgt spid="3"/>
                                        </p:tgtEl>
                                      </p:cBhvr>
                                    </p:animEffect>
                                  </p:childTnLst>
                                </p:cTn>
                              </p:par>
                            </p:childTnLst>
                          </p:cTn>
                        </p:par>
                        <p:par>
                          <p:cTn id="20" fill="hold">
                            <p:stCondLst>
                              <p:cond delay="3900"/>
                            </p:stCondLst>
                            <p:childTnLst>
                              <p:par>
                                <p:cTn id="21" presetID="10" presetClass="entr" presetSubtype="0" fill="hold" grpId="0" nodeType="afterEffect">
                                  <p:stCondLst>
                                    <p:cond delay="750"/>
                                  </p:stCondLst>
                                  <p:iterate type="wd">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par>
                          <p:cTn id="24" fill="hold">
                            <p:stCondLst>
                              <p:cond delay="5500"/>
                            </p:stCondLst>
                            <p:childTnLst>
                              <p:par>
                                <p:cTn id="25" presetID="10" presetClass="entr" presetSubtype="0" fill="hold" grpId="0" nodeType="afterEffect">
                                  <p:stCondLst>
                                    <p:cond delay="750"/>
                                  </p:stCondLst>
                                  <p:iterate type="wd">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par>
                          <p:cTn id="28" fill="hold">
                            <p:stCondLst>
                              <p:cond delay="8200"/>
                            </p:stCondLst>
                            <p:childTnLst>
                              <p:par>
                                <p:cTn id="29" presetID="10" presetClass="entr" presetSubtype="0" fill="hold" grpId="0" nodeType="afterEffect">
                                  <p:stCondLst>
                                    <p:cond delay="750"/>
                                  </p:stCondLst>
                                  <p:iterate type="wd">
                                    <p:tmPct val="10000"/>
                                  </p:iterate>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6" grpId="0"/>
      <p:bldP spid="7" grpId="0"/>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p:txBody>
          <a:bodyPr/>
          <a:lstStyle/>
          <a:p>
            <a:r>
              <a:rPr lang="fr-FR" b="1" u="sng" cap="small" dirty="0"/>
              <a:t>Les premiers secours </a:t>
            </a:r>
            <a:endParaRPr lang="fr-FR" dirty="0"/>
          </a:p>
        </p:txBody>
      </p:sp>
      <p:sp>
        <p:nvSpPr>
          <p:cNvPr id="4" name="Espace réservé du contenu 2"/>
          <p:cNvSpPr txBox="1">
            <a:spLocks/>
          </p:cNvSpPr>
          <p:nvPr>
            <p:custDataLst>
              <p:tags r:id="rId2"/>
            </p:custDataLst>
          </p:nvPr>
        </p:nvSpPr>
        <p:spPr>
          <a:xfrm>
            <a:off x="331912" y="1700808"/>
            <a:ext cx="8964488" cy="452596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fr-FR" sz="1800" b="1" i="1" dirty="0" smtClean="0"/>
              <a:t>La démarche à adopter en présence d’un électrisé.	</a:t>
            </a:r>
          </a:p>
          <a:p>
            <a:pPr marL="0" indent="0">
              <a:buFont typeface="Arial" panose="020B0604020202020204" pitchFamily="34" charset="0"/>
              <a:buNone/>
            </a:pPr>
            <a:r>
              <a:rPr lang="fr-FR" sz="1800" b="1" cap="small" dirty="0" smtClean="0"/>
              <a:t>Protéger :</a:t>
            </a:r>
            <a:r>
              <a:rPr lang="fr-FR" sz="1800" cap="small" dirty="0" smtClean="0">
                <a:effectLst>
                  <a:outerShdw blurRad="50800" dist="38100" algn="tr" rotWithShape="0">
                    <a:prstClr val="black">
                      <a:alpha val="40000"/>
                    </a:prstClr>
                  </a:outerShdw>
                </a:effectLst>
              </a:rPr>
              <a:t> </a:t>
            </a:r>
            <a:br>
              <a:rPr lang="fr-FR" sz="1800" cap="small" dirty="0" smtClean="0">
                <a:effectLst>
                  <a:outerShdw blurRad="50800" dist="38100" algn="tr" rotWithShape="0">
                    <a:prstClr val="black">
                      <a:alpha val="40000"/>
                    </a:prstClr>
                  </a:outerShdw>
                </a:effectLst>
              </a:rPr>
            </a:br>
            <a:r>
              <a:rPr lang="fr-FR" sz="1800" cap="small" dirty="0" smtClean="0">
                <a:effectLst>
                  <a:outerShdw blurRad="50800" dist="38100" algn="tr" rotWithShape="0">
                    <a:prstClr val="black">
                      <a:alpha val="40000"/>
                    </a:prstClr>
                  </a:outerShdw>
                </a:effectLst>
              </a:rPr>
              <a:t>	</a:t>
            </a:r>
            <a:r>
              <a:rPr lang="fr-FR" sz="1800" cap="small" dirty="0" smtClean="0"/>
              <a:t>Sectionner l’arrivée d’énergie, ou en basse tension, dégager 	l’accidenté du contact électrique (s’isoler à l’aide de perche 	électrique, gants isolants…..)</a:t>
            </a:r>
            <a:endParaRPr lang="fr-FR" sz="1800" b="1" u="sng" cap="small" dirty="0" smtClean="0">
              <a:effectLst>
                <a:outerShdw blurRad="50800" dist="38100" algn="tr" rotWithShape="0">
                  <a:prstClr val="black">
                    <a:alpha val="40000"/>
                  </a:prstClr>
                </a:outerShdw>
              </a:effectLst>
            </a:endParaRPr>
          </a:p>
          <a:p>
            <a:pPr marL="0" indent="0">
              <a:buFont typeface="Arial" panose="020B0604020202020204" pitchFamily="34" charset="0"/>
              <a:buNone/>
            </a:pPr>
            <a:r>
              <a:rPr lang="fr-FR" sz="1800" b="1" cap="small" dirty="0" smtClean="0"/>
              <a:t>Secourir:</a:t>
            </a:r>
            <a:r>
              <a:rPr lang="fr-FR" sz="1800" cap="small" dirty="0" smtClean="0">
                <a:effectLst>
                  <a:outerShdw blurRad="50800" dist="38100" algn="tr" rotWithShape="0">
                    <a:prstClr val="black">
                      <a:alpha val="40000"/>
                    </a:prstClr>
                  </a:outerShdw>
                </a:effectLst>
              </a:rPr>
              <a:t> </a:t>
            </a:r>
          </a:p>
          <a:p>
            <a:pPr marL="0" indent="0">
              <a:buFont typeface="Arial" panose="020B0604020202020204" pitchFamily="34" charset="0"/>
              <a:buNone/>
            </a:pPr>
            <a:r>
              <a:rPr lang="fr-FR" sz="1800" cap="small" dirty="0" smtClean="0">
                <a:effectLst>
                  <a:outerShdw blurRad="50800" dist="38100" algn="tr" rotWithShape="0">
                    <a:prstClr val="black">
                      <a:alpha val="40000"/>
                    </a:prstClr>
                  </a:outerShdw>
                </a:effectLst>
              </a:rPr>
              <a:t>	</a:t>
            </a:r>
            <a:r>
              <a:rPr lang="fr-FR" sz="1800" cap="small" dirty="0" smtClean="0"/>
              <a:t>l’accidenté étant dégagé, et , </a:t>
            </a:r>
            <a:r>
              <a:rPr lang="fr-FR" sz="1800" cap="small" dirty="0" smtClean="0"/>
              <a:t>s’il </a:t>
            </a:r>
            <a:r>
              <a:rPr lang="fr-FR" sz="1800" cap="small" dirty="0" smtClean="0"/>
              <a:t>ne respire pas commencer la 	réanimation par insufflation orale (</a:t>
            </a:r>
            <a:r>
              <a:rPr lang="fr-FR" sz="1800" cap="small" dirty="0" smtClean="0"/>
              <a:t>bouche-à-bouche </a:t>
            </a:r>
            <a:r>
              <a:rPr lang="fr-FR" sz="1800" cap="small" dirty="0" smtClean="0"/>
              <a:t>ou bouche à 	nez). Si le sauveteur </a:t>
            </a:r>
            <a:r>
              <a:rPr lang="fr-FR" sz="1800" cap="small" dirty="0" smtClean="0"/>
              <a:t>a </a:t>
            </a:r>
            <a:r>
              <a:rPr lang="fr-FR" sz="1800" cap="small" dirty="0" smtClean="0"/>
              <a:t>été </a:t>
            </a:r>
            <a:r>
              <a:rPr lang="fr-FR" sz="1800" cap="small" dirty="0" smtClean="0"/>
              <a:t>formé, il </a:t>
            </a:r>
            <a:r>
              <a:rPr lang="fr-FR" sz="1800" cap="small" dirty="0" smtClean="0"/>
              <a:t>peut pratiquer un massage 		cardiaque. La réanimation doit continuer jusqu'à l’arrivée des 	secours, (ou simplement la surveillance si la respiration reprend). 	S’assurer qu’aucuns corps étrangers n’obstruent les voies 	respiratoires, défaire les ceintures et les cols trop serrés.</a:t>
            </a:r>
            <a:endParaRPr lang="fr-FR" sz="1800" b="1" u="sng" cap="small" dirty="0" smtClean="0">
              <a:effectLst>
                <a:outerShdw blurRad="50800" dist="38100" algn="tr" rotWithShape="0">
                  <a:prstClr val="black">
                    <a:alpha val="40000"/>
                  </a:prstClr>
                </a:outerShdw>
              </a:effectLst>
            </a:endParaRPr>
          </a:p>
          <a:p>
            <a:pPr marL="0" indent="0">
              <a:buFont typeface="Arial" panose="020B0604020202020204" pitchFamily="34" charset="0"/>
              <a:buNone/>
            </a:pPr>
            <a:r>
              <a:rPr lang="fr-FR" sz="1800" b="1" cap="small" dirty="0" smtClean="0"/>
              <a:t>Alerter :</a:t>
            </a:r>
          </a:p>
          <a:p>
            <a:pPr marL="0" indent="0">
              <a:buFont typeface="Arial" panose="020B0604020202020204" pitchFamily="34" charset="0"/>
              <a:buNone/>
            </a:pPr>
            <a:r>
              <a:rPr lang="fr-FR" sz="1800" cap="small" dirty="0" smtClean="0"/>
              <a:t>	Prévenir les secours, </a:t>
            </a:r>
            <a:r>
              <a:rPr lang="fr-FR" sz="1800" b="1" cap="small" dirty="0" smtClean="0"/>
              <a:t>Pompiers</a:t>
            </a:r>
            <a:r>
              <a:rPr lang="fr-FR" sz="1800" cap="small" dirty="0" smtClean="0"/>
              <a:t> (tel : 18) SAMU ( 15) ou faire 	prévenir le plus rapidement possible. Il faut alerter les services de 	secours juste après avoir commencer les premiers soins.</a:t>
            </a:r>
            <a:endParaRPr lang="fr-FR" sz="1800" b="1" u="sng" cap="small" dirty="0" smtClean="0">
              <a:effectLst>
                <a:outerShdw blurRad="50800" dist="38100" algn="tr" rotWithShape="0">
                  <a:prstClr val="black">
                    <a:alpha val="40000"/>
                  </a:prstClr>
                </a:outerShdw>
              </a:effectLst>
            </a:endParaRPr>
          </a:p>
          <a:p>
            <a:endParaRPr lang="fr-FR" sz="1800" dirty="0"/>
          </a:p>
        </p:txBody>
      </p:sp>
    </p:spTree>
    <p:extLst>
      <p:ext uri="{BB962C8B-B14F-4D97-AF65-F5344CB8AC3E}">
        <p14:creationId xmlns:p14="http://schemas.microsoft.com/office/powerpoint/2010/main" val="2293647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1100"/>
                            </p:stCondLst>
                            <p:childTnLst>
                              <p:par>
                                <p:cTn id="9" presetID="10" presetClass="entr" presetSubtype="0" fill="hold" grpId="0" nodeType="afterEffect">
                                  <p:stCondLst>
                                    <p:cond delay="500"/>
                                  </p:stCondLst>
                                  <p:iterate type="wd">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a:xfrm>
            <a:off x="0" y="116632"/>
            <a:ext cx="9143999" cy="1143000"/>
          </a:xfrm>
        </p:spPr>
        <p:txBody>
          <a:bodyPr>
            <a:normAutofit fontScale="90000"/>
          </a:bodyPr>
          <a:lstStyle/>
          <a:p>
            <a:r>
              <a:rPr lang="fr-FR" b="1" dirty="0" smtClean="0">
                <a:effectLst>
                  <a:outerShdw blurRad="38100" dist="38100" dir="2700000" algn="tl">
                    <a:srgbClr val="000000">
                      <a:alpha val="43137"/>
                    </a:srgbClr>
                  </a:outerShdw>
                </a:effectLst>
              </a:rPr>
              <a:t>Les Textes:  Décrets et normes</a:t>
            </a:r>
            <a:endParaRPr lang="fr-FR" b="1" dirty="0">
              <a:effectLst>
                <a:outerShdw blurRad="38100" dist="38100" dir="2700000" algn="tl">
                  <a:srgbClr val="000000">
                    <a:alpha val="43137"/>
                  </a:srgbClr>
                </a:outerShdw>
              </a:effectLst>
            </a:endParaRPr>
          </a:p>
        </p:txBody>
      </p:sp>
      <p:sp>
        <p:nvSpPr>
          <p:cNvPr id="3" name="Espace réservé du contenu 2"/>
          <p:cNvSpPr>
            <a:spLocks noGrp="1"/>
          </p:cNvSpPr>
          <p:nvPr>
            <p:ph idx="1"/>
            <p:custDataLst>
              <p:tags r:id="rId2"/>
            </p:custDataLst>
          </p:nvPr>
        </p:nvSpPr>
        <p:spPr>
          <a:xfrm>
            <a:off x="29741" y="1324465"/>
            <a:ext cx="8964488" cy="1108719"/>
          </a:xfrm>
        </p:spPr>
        <p:txBody>
          <a:bodyPr>
            <a:normAutofit/>
          </a:bodyPr>
          <a:lstStyle/>
          <a:p>
            <a:pPr marL="0" indent="0" algn="ctr">
              <a:buNone/>
            </a:pPr>
            <a:r>
              <a:rPr lang="fr-FR" sz="2400" dirty="0" smtClean="0"/>
              <a:t>L’ensemble des textes fixent les conditions de sécurité par rapport au danger électrique.</a:t>
            </a:r>
            <a:endParaRPr lang="fr-FR" sz="2400" dirty="0"/>
          </a:p>
        </p:txBody>
      </p:sp>
      <p:pic>
        <p:nvPicPr>
          <p:cNvPr id="9218" name="Image 1"/>
          <p:cNvPicPr>
            <a:picLocks noChangeAspect="1" noChangeArrowheads="1"/>
          </p:cNvPicPr>
          <p:nvPr>
            <p:custDataLst>
              <p:tags r:id="rId3"/>
            </p:custDataLst>
          </p:nvPr>
        </p:nvPicPr>
        <p:blipFill>
          <a:blip r:embed="rId11" cstate="print">
            <a:extLst>
              <a:ext uri="{28A0092B-C50C-407E-A947-70E740481C1C}">
                <a14:useLocalDpi xmlns:a14="http://schemas.microsoft.com/office/drawing/2010/main" val="0"/>
              </a:ext>
            </a:extLst>
          </a:blip>
          <a:srcRect/>
          <a:stretch>
            <a:fillRect/>
          </a:stretch>
        </p:blipFill>
        <p:spPr bwMode="auto">
          <a:xfrm>
            <a:off x="310689" y="2132856"/>
            <a:ext cx="6317502" cy="30243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AutoShape 3"/>
          <p:cNvSpPr>
            <a:spLocks noChangeArrowheads="1"/>
          </p:cNvSpPr>
          <p:nvPr>
            <p:custDataLst>
              <p:tags r:id="rId4"/>
            </p:custDataLst>
          </p:nvPr>
        </p:nvSpPr>
        <p:spPr bwMode="auto">
          <a:xfrm>
            <a:off x="6948265" y="2348880"/>
            <a:ext cx="1922140" cy="1293093"/>
          </a:xfrm>
          <a:prstGeom prst="roundRect">
            <a:avLst>
              <a:gd name="adj" fmla="val 16667"/>
            </a:avLst>
          </a:prstGeom>
          <a:gradFill rotWithShape="1">
            <a:gsLst>
              <a:gs pos="0">
                <a:srgbClr val="938953"/>
              </a:gs>
              <a:gs pos="100000">
                <a:srgbClr val="938953">
                  <a:gamma/>
                  <a:shade val="46275"/>
                  <a:invGamma/>
                </a:srgbClr>
              </a:gs>
            </a:gsLst>
            <a:path path="shape">
              <a:fillToRect l="50000" t="50000" r="50000" b="50000"/>
            </a:path>
          </a:gra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fr-FR" altLang="fr-FR" b="1" i="0" u="none" strike="noStrike" cap="none" normalizeH="0" baseline="0" dirty="0" smtClean="0">
                <a:ln>
                  <a:noFill/>
                </a:ln>
                <a:solidFill>
                  <a:srgbClr val="FFFFFF"/>
                </a:solidFill>
                <a:effectLst/>
                <a:latin typeface="Verdana" pitchFamily="34" charset="0"/>
              </a:rPr>
              <a:t>Décret du</a:t>
            </a:r>
          </a:p>
          <a:p>
            <a:pPr marL="0" marR="0" lvl="0" indent="0" algn="ctr" defTabSz="914400" rtl="0" eaLnBrk="1" fontAlgn="base" latinLnBrk="0" hangingPunct="1">
              <a:lnSpc>
                <a:spcPct val="100000"/>
              </a:lnSpc>
              <a:spcBef>
                <a:spcPct val="0"/>
              </a:spcBef>
              <a:spcAft>
                <a:spcPts val="1000"/>
              </a:spcAft>
              <a:buClrTx/>
              <a:buSzTx/>
              <a:buFontTx/>
              <a:buNone/>
              <a:tabLst/>
            </a:pPr>
            <a:r>
              <a:rPr kumimoji="0" lang="fr-FR" altLang="fr-FR" b="1" i="0" u="none" strike="noStrike" cap="none" normalizeH="0" baseline="0" dirty="0" smtClean="0">
                <a:ln>
                  <a:noFill/>
                </a:ln>
                <a:solidFill>
                  <a:srgbClr val="FFFFFF"/>
                </a:solidFill>
                <a:effectLst/>
                <a:latin typeface="Verdana" pitchFamily="34" charset="0"/>
              </a:rPr>
              <a:t>14 Novembre 1988</a:t>
            </a:r>
            <a:endParaRPr kumimoji="0" lang="fr-FR" altLang="fr-FR" b="0" i="0" u="none" strike="noStrike" cap="none" normalizeH="0" baseline="0" dirty="0" smtClean="0">
              <a:ln>
                <a:noFill/>
              </a:ln>
              <a:solidFill>
                <a:schemeClr val="tx1"/>
              </a:solidFill>
              <a:effectLst/>
              <a:latin typeface="Arial" pitchFamily="34" charset="0"/>
            </a:endParaRPr>
          </a:p>
        </p:txBody>
      </p:sp>
      <p:sp>
        <p:nvSpPr>
          <p:cNvPr id="5" name="AutoShape 4"/>
          <p:cNvSpPr>
            <a:spLocks noChangeArrowheads="1"/>
          </p:cNvSpPr>
          <p:nvPr>
            <p:custDataLst>
              <p:tags r:id="rId5"/>
            </p:custDataLst>
          </p:nvPr>
        </p:nvSpPr>
        <p:spPr bwMode="auto">
          <a:xfrm>
            <a:off x="6804248" y="3933056"/>
            <a:ext cx="2189981" cy="1440160"/>
          </a:xfrm>
          <a:prstGeom prst="roundRect">
            <a:avLst>
              <a:gd name="adj" fmla="val 16667"/>
            </a:avLst>
          </a:prstGeom>
          <a:gradFill rotWithShape="1">
            <a:gsLst>
              <a:gs pos="0">
                <a:srgbClr val="938953"/>
              </a:gs>
              <a:gs pos="100000">
                <a:srgbClr val="76923C"/>
              </a:gs>
            </a:gsLst>
            <a:path path="shape">
              <a:fillToRect l="50000" t="50000" r="50000" b="50000"/>
            </a:path>
          </a:gra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fr-FR" altLang="fr-FR" b="1" i="0" u="none" strike="noStrike" cap="none" normalizeH="0" baseline="0" dirty="0" smtClean="0">
                <a:ln>
                  <a:noFill/>
                </a:ln>
                <a:solidFill>
                  <a:schemeClr val="tx1"/>
                </a:solidFill>
                <a:effectLst/>
                <a:latin typeface="Verdana" pitchFamily="34" charset="0"/>
              </a:rPr>
              <a:t>Décret 2010-1018</a:t>
            </a:r>
          </a:p>
          <a:p>
            <a:pPr marL="0" marR="0" lvl="0" indent="0" algn="ctr" defTabSz="914400" rtl="0" eaLnBrk="1" fontAlgn="base" latinLnBrk="0" hangingPunct="1">
              <a:lnSpc>
                <a:spcPct val="100000"/>
              </a:lnSpc>
              <a:spcBef>
                <a:spcPct val="0"/>
              </a:spcBef>
              <a:spcAft>
                <a:spcPts val="1000"/>
              </a:spcAft>
              <a:buClrTx/>
              <a:buSzTx/>
              <a:buFontTx/>
              <a:buNone/>
              <a:tabLst/>
            </a:pPr>
            <a:r>
              <a:rPr kumimoji="0" lang="fr-FR" altLang="fr-FR" b="1" i="0" u="none" strike="noStrike" cap="none" normalizeH="0" baseline="0" noProof="1" smtClean="0">
                <a:ln>
                  <a:noFill/>
                </a:ln>
                <a:solidFill>
                  <a:schemeClr val="tx1"/>
                </a:solidFill>
                <a:effectLst/>
                <a:latin typeface="Verdana" pitchFamily="34" charset="0"/>
              </a:rPr>
              <a:t>du 30 Août 2010</a:t>
            </a:r>
            <a:endParaRPr kumimoji="0" lang="fr-FR" altLang="fr-FR" b="0" i="0" u="none" strike="noStrike" cap="none" normalizeH="0" baseline="0" dirty="0" smtClean="0">
              <a:ln>
                <a:noFill/>
              </a:ln>
              <a:solidFill>
                <a:schemeClr val="tx1"/>
              </a:solidFill>
              <a:effectLst/>
              <a:latin typeface="Arial" pitchFamily="34" charset="0"/>
            </a:endParaRPr>
          </a:p>
        </p:txBody>
      </p:sp>
      <p:sp>
        <p:nvSpPr>
          <p:cNvPr id="6" name="AutoShape 5"/>
          <p:cNvSpPr>
            <a:spLocks noChangeArrowheads="1"/>
          </p:cNvSpPr>
          <p:nvPr>
            <p:custDataLst>
              <p:tags r:id="rId6"/>
            </p:custDataLst>
          </p:nvPr>
        </p:nvSpPr>
        <p:spPr bwMode="auto">
          <a:xfrm rot="3017316">
            <a:off x="6785497" y="1873857"/>
            <a:ext cx="2227478" cy="2243136"/>
          </a:xfrm>
          <a:prstGeom prst="plus">
            <a:avLst>
              <a:gd name="adj" fmla="val 45570"/>
            </a:avLst>
          </a:prstGeom>
          <a:solidFill>
            <a:srgbClr val="FF0000">
              <a:alpha val="63000"/>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fr-FR"/>
          </a:p>
        </p:txBody>
      </p:sp>
      <p:sp>
        <p:nvSpPr>
          <p:cNvPr id="7" name="AutoShape 6"/>
          <p:cNvSpPr>
            <a:spLocks noChangeArrowheads="1"/>
          </p:cNvSpPr>
          <p:nvPr>
            <p:custDataLst>
              <p:tags r:id="rId7"/>
            </p:custDataLst>
          </p:nvPr>
        </p:nvSpPr>
        <p:spPr bwMode="auto">
          <a:xfrm>
            <a:off x="7683282" y="3641973"/>
            <a:ext cx="431911" cy="435099"/>
          </a:xfrm>
          <a:prstGeom prst="downArrow">
            <a:avLst>
              <a:gd name="adj1" fmla="val 39870"/>
              <a:gd name="adj2" fmla="val 47870"/>
            </a:avLst>
          </a:prstGeom>
          <a:solidFill>
            <a:srgbClr val="0000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fr-FR"/>
          </a:p>
        </p:txBody>
      </p:sp>
      <p:sp>
        <p:nvSpPr>
          <p:cNvPr id="8" name="AutoShape 7"/>
          <p:cNvSpPr>
            <a:spLocks noChangeArrowheads="1"/>
          </p:cNvSpPr>
          <p:nvPr>
            <p:custDataLst>
              <p:tags r:id="rId8"/>
            </p:custDataLst>
          </p:nvPr>
        </p:nvSpPr>
        <p:spPr bwMode="auto">
          <a:xfrm>
            <a:off x="1475656" y="5157192"/>
            <a:ext cx="5772150" cy="1627188"/>
          </a:xfrm>
          <a:prstGeom prst="roundRect">
            <a:avLst>
              <a:gd name="adj" fmla="val 16667"/>
            </a:avLst>
          </a:prstGeom>
          <a:gradFill rotWithShape="1">
            <a:gsLst>
              <a:gs pos="0">
                <a:srgbClr val="938953"/>
              </a:gs>
              <a:gs pos="100000">
                <a:srgbClr val="76923C"/>
              </a:gs>
            </a:gsLst>
            <a:path path="shape">
              <a:fillToRect l="50000" t="50000" r="50000" b="50000"/>
            </a:path>
          </a:gradFill>
          <a:ln w="9525">
            <a:solidFill>
              <a:srgbClr val="000000"/>
            </a:solidFill>
            <a:round/>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fr-FR" altLang="fr-FR" sz="1800" b="1" i="0" u="none" strike="noStrike" cap="none" normalizeH="0" baseline="0" dirty="0" smtClean="0">
                <a:ln>
                  <a:noFill/>
                </a:ln>
                <a:solidFill>
                  <a:schemeClr val="tx1"/>
                </a:solidFill>
                <a:effectLst/>
                <a:latin typeface="Verdana" pitchFamily="34" charset="0"/>
              </a:rPr>
              <a:t>Document de référence  NF C 18-510</a:t>
            </a:r>
          </a:p>
          <a:p>
            <a:pPr marL="0" marR="0" lvl="0" indent="0" algn="ctr" defTabSz="914400" rtl="0" eaLnBrk="1" fontAlgn="base" latinLnBrk="0" hangingPunct="1">
              <a:lnSpc>
                <a:spcPct val="100000"/>
              </a:lnSpc>
              <a:spcBef>
                <a:spcPct val="0"/>
              </a:spcBef>
              <a:spcAft>
                <a:spcPts val="1000"/>
              </a:spcAft>
              <a:buClrTx/>
              <a:buSzTx/>
              <a:buFontTx/>
              <a:buNone/>
              <a:tabLst/>
            </a:pPr>
            <a:r>
              <a:rPr kumimoji="0" lang="fr-FR" altLang="fr-FR" sz="1800" b="0" i="0" u="none" strike="noStrike" cap="none" normalizeH="0" baseline="0" dirty="0" smtClean="0">
                <a:ln>
                  <a:noFill/>
                </a:ln>
                <a:solidFill>
                  <a:schemeClr val="tx1"/>
                </a:solidFill>
                <a:effectLst/>
                <a:latin typeface="Verdana" pitchFamily="34" charset="0"/>
              </a:rPr>
              <a:t>Décret relatif aux opérations effectuées sur les installations électriques ou dans leur voisinage  (2010-1118 du 22 Septembre 2010)</a:t>
            </a:r>
          </a:p>
          <a:p>
            <a:pPr marL="0" marR="0" lvl="0" indent="0" algn="ctr" defTabSz="914400" rtl="0" eaLnBrk="1" fontAlgn="base" latinLnBrk="0" hangingPunct="1">
              <a:lnSpc>
                <a:spcPct val="100000"/>
              </a:lnSpc>
              <a:spcBef>
                <a:spcPct val="0"/>
              </a:spcBef>
              <a:spcAft>
                <a:spcPts val="1000"/>
              </a:spcAft>
              <a:buClrTx/>
              <a:buSzTx/>
              <a:buFontTx/>
              <a:buNone/>
              <a:tabLst/>
            </a:pPr>
            <a:endParaRPr kumimoji="0" lang="fr-FR" altLang="fr-FR" sz="1800" b="0" i="0" u="none" strike="noStrike" cap="none" normalizeH="0" baseline="0" dirty="0" smtClean="0">
              <a:ln>
                <a:noFill/>
              </a:ln>
              <a:solidFill>
                <a:schemeClr val="tx1"/>
              </a:solidFill>
              <a:effectLst/>
              <a:latin typeface="Verdana"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fr-FR" altLang="fr-FR" sz="1800" b="0" i="0" u="none" strike="noStrike" cap="none" normalizeH="0" baseline="0" dirty="0" smtClean="0">
              <a:ln>
                <a:noFill/>
              </a:ln>
              <a:solidFill>
                <a:schemeClr val="tx1"/>
              </a:solidFill>
              <a:effectLst/>
              <a:latin typeface="Arial" pitchFamily="34" charset="0"/>
            </a:endParaRPr>
          </a:p>
        </p:txBody>
      </p:sp>
    </p:spTree>
    <p:extLst>
      <p:ext uri="{BB962C8B-B14F-4D97-AF65-F5344CB8AC3E}">
        <p14:creationId xmlns:p14="http://schemas.microsoft.com/office/powerpoint/2010/main" val="3760268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750"/>
                            </p:stCondLst>
                            <p:childTnLst>
                              <p:par>
                                <p:cTn id="9" presetID="10" presetClass="entr" presetSubtype="0" fill="hold" grpId="0" nodeType="afterEffect">
                                  <p:stCondLst>
                                    <p:cond delay="0"/>
                                  </p:stCondLst>
                                  <p:iterate type="wd">
                                    <p:tmPct val="10000"/>
                                  </p:iterate>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par>
                          <p:cTn id="12" fill="hold">
                            <p:stCondLst>
                              <p:cond delay="1900"/>
                            </p:stCondLst>
                            <p:childTnLst>
                              <p:par>
                                <p:cTn id="13" presetID="22" presetClass="entr" presetSubtype="8" fill="hold" nodeType="afterEffect">
                                  <p:stCondLst>
                                    <p:cond delay="500"/>
                                  </p:stCondLst>
                                  <p:childTnLst>
                                    <p:set>
                                      <p:cBhvr>
                                        <p:cTn id="14" dur="1" fill="hold">
                                          <p:stCondLst>
                                            <p:cond delay="0"/>
                                          </p:stCondLst>
                                        </p:cTn>
                                        <p:tgtEl>
                                          <p:spTgt spid="9218"/>
                                        </p:tgtEl>
                                        <p:attrNameLst>
                                          <p:attrName>style.visibility</p:attrName>
                                        </p:attrNameLst>
                                      </p:cBhvr>
                                      <p:to>
                                        <p:strVal val="visible"/>
                                      </p:to>
                                    </p:set>
                                    <p:animEffect transition="in" filter="wipe(left)">
                                      <p:cBhvr>
                                        <p:cTn id="15" dur="500"/>
                                        <p:tgtEl>
                                          <p:spTgt spid="9218"/>
                                        </p:tgtEl>
                                      </p:cBhvr>
                                    </p:animEffect>
                                  </p:childTnLst>
                                </p:cTn>
                              </p:par>
                            </p:childTnLst>
                          </p:cTn>
                        </p:par>
                        <p:par>
                          <p:cTn id="16" fill="hold">
                            <p:stCondLst>
                              <p:cond delay="2900"/>
                            </p:stCondLst>
                            <p:childTnLst>
                              <p:par>
                                <p:cTn id="17" presetID="10" presetClass="entr" presetSubtype="0" fill="hold" grpId="0" nodeType="afterEffect">
                                  <p:stCondLst>
                                    <p:cond delay="0"/>
                                  </p:stCondLst>
                                  <p:iterate type="wd">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3600"/>
                            </p:stCondLst>
                            <p:childTnLst>
                              <p:par>
                                <p:cTn id="21" presetID="10" presetClass="entr" presetSubtype="0" fill="hold" grpId="0" nodeType="afterEffect">
                                  <p:stCondLst>
                                    <p:cond delay="0"/>
                                  </p:stCondLst>
                                  <p:iterate type="wd">
                                    <p:tmPct val="10000"/>
                                  </p:iterate>
                                  <p:childTnLst>
                                    <p:set>
                                      <p:cBhvr>
                                        <p:cTn id="22" dur="1" fill="hold">
                                          <p:stCondLst>
                                            <p:cond delay="0"/>
                                          </p:stCondLst>
                                        </p:cTn>
                                        <p:tgtEl>
                                          <p:spTgt spid="6"/>
                                        </p:tgtEl>
                                        <p:attrNameLst>
                                          <p:attrName>style.visibility</p:attrName>
                                        </p:attrNameLst>
                                      </p:cBhvr>
                                      <p:to>
                                        <p:strVal val="visible"/>
                                      </p:to>
                                    </p:set>
                                    <p:animEffect transition="in" filter="fade">
                                      <p:cBhvr>
                                        <p:cTn id="23" dur="500"/>
                                        <p:tgtEl>
                                          <p:spTgt spid="6"/>
                                        </p:tgtEl>
                                      </p:cBhvr>
                                    </p:animEffect>
                                  </p:childTnLst>
                                </p:cTn>
                              </p:par>
                            </p:childTnLst>
                          </p:cTn>
                        </p:par>
                        <p:par>
                          <p:cTn id="24" fill="hold">
                            <p:stCondLst>
                              <p:cond delay="4100"/>
                            </p:stCondLst>
                            <p:childTnLst>
                              <p:par>
                                <p:cTn id="25" presetID="22" presetClass="entr" presetSubtype="1" fill="hold" grpId="0" nodeType="afterEffect">
                                  <p:stCondLst>
                                    <p:cond delay="1000"/>
                                  </p:stCondLst>
                                  <p:childTnLst>
                                    <p:set>
                                      <p:cBhvr>
                                        <p:cTn id="26" dur="1" fill="hold">
                                          <p:stCondLst>
                                            <p:cond delay="0"/>
                                          </p:stCondLst>
                                        </p:cTn>
                                        <p:tgtEl>
                                          <p:spTgt spid="7"/>
                                        </p:tgtEl>
                                        <p:attrNameLst>
                                          <p:attrName>style.visibility</p:attrName>
                                        </p:attrNameLst>
                                      </p:cBhvr>
                                      <p:to>
                                        <p:strVal val="visible"/>
                                      </p:to>
                                    </p:set>
                                    <p:animEffect transition="in" filter="wipe(up)">
                                      <p:cBhvr>
                                        <p:cTn id="27" dur="1250"/>
                                        <p:tgtEl>
                                          <p:spTgt spid="7"/>
                                        </p:tgtEl>
                                      </p:cBhvr>
                                    </p:animEffect>
                                  </p:childTnLst>
                                </p:cTn>
                              </p:par>
                            </p:childTnLst>
                          </p:cTn>
                        </p:par>
                        <p:par>
                          <p:cTn id="28" fill="hold">
                            <p:stCondLst>
                              <p:cond delay="6350"/>
                            </p:stCondLst>
                            <p:childTnLst>
                              <p:par>
                                <p:cTn id="29" presetID="10" presetClass="entr" presetSubtype="0" fill="hold" grpId="0" nodeType="afterEffect">
                                  <p:stCondLst>
                                    <p:cond delay="250"/>
                                  </p:stCondLst>
                                  <p:iterate type="wd">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childTnLst>
                          </p:cTn>
                        </p:par>
                        <p:par>
                          <p:cTn id="32" fill="hold">
                            <p:stCondLst>
                              <p:cond delay="7350"/>
                            </p:stCondLst>
                            <p:childTnLst>
                              <p:par>
                                <p:cTn id="33" presetID="10" presetClass="entr" presetSubtype="0" fill="hold" grpId="0" nodeType="afterEffect">
                                  <p:stCondLst>
                                    <p:cond delay="750"/>
                                  </p:stCondLst>
                                  <p:iterate type="wd">
                                    <p:tmPct val="10000"/>
                                  </p:iterate>
                                  <p:childTnLst>
                                    <p:set>
                                      <p:cBhvr>
                                        <p:cTn id="34" dur="1" fill="hold">
                                          <p:stCondLst>
                                            <p:cond delay="0"/>
                                          </p:stCondLst>
                                        </p:cTn>
                                        <p:tgtEl>
                                          <p:spTgt spid="8"/>
                                        </p:tgtEl>
                                        <p:attrNameLst>
                                          <p:attrName>style.visibility</p:attrName>
                                        </p:attrNameLst>
                                      </p:cBhvr>
                                      <p:to>
                                        <p:strVal val="visible"/>
                                      </p:to>
                                    </p:set>
                                    <p:animEffect transition="in" filter="fade">
                                      <p:cBhvr>
                                        <p:cTn id="3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animBg="1"/>
      <p:bldP spid="5" grpId="0" animBg="1"/>
      <p:bldP spid="6" grpId="0" animBg="1"/>
      <p:bldP spid="7"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a:xfrm>
            <a:off x="457200" y="53752"/>
            <a:ext cx="8229600" cy="1143000"/>
          </a:xfrm>
        </p:spPr>
        <p:txBody>
          <a:bodyPr/>
          <a:lstStyle/>
          <a:p>
            <a:r>
              <a:rPr lang="fr-FR" b="1" dirty="0" smtClean="0">
                <a:effectLst>
                  <a:outerShdw blurRad="38100" dist="38100" dir="2700000" algn="tl">
                    <a:srgbClr val="000000">
                      <a:alpha val="43137"/>
                    </a:srgbClr>
                  </a:outerShdw>
                </a:effectLst>
              </a:rPr>
              <a:t>La norme NF C 18-510</a:t>
            </a:r>
            <a:endParaRPr lang="fr-FR" b="1" dirty="0">
              <a:effectLst>
                <a:outerShdw blurRad="38100" dist="38100" dir="2700000" algn="tl">
                  <a:srgbClr val="000000">
                    <a:alpha val="43137"/>
                  </a:srgbClr>
                </a:outerShdw>
              </a:effectLst>
            </a:endParaRPr>
          </a:p>
        </p:txBody>
      </p:sp>
      <p:sp>
        <p:nvSpPr>
          <p:cNvPr id="4" name="Rectangle 3"/>
          <p:cNvSpPr/>
          <p:nvPr>
            <p:custDataLst>
              <p:tags r:id="rId2"/>
            </p:custDataLst>
          </p:nvPr>
        </p:nvSpPr>
        <p:spPr>
          <a:xfrm>
            <a:off x="112052" y="1340768"/>
            <a:ext cx="9036496" cy="1077218"/>
          </a:xfrm>
          <a:prstGeom prst="rect">
            <a:avLst/>
          </a:prstGeom>
        </p:spPr>
        <p:txBody>
          <a:bodyPr wrap="square">
            <a:spAutoFit/>
          </a:bodyPr>
          <a:lstStyle/>
          <a:p>
            <a:r>
              <a:rPr lang="fr-FR" sz="1600" b="1" u="sng" dirty="0"/>
              <a:t>13 chapitres</a:t>
            </a:r>
            <a:r>
              <a:rPr lang="fr-FR" sz="1600" b="1" dirty="0"/>
              <a:t> : 1 à 6 chapitres généraux.</a:t>
            </a:r>
            <a:endParaRPr lang="fr-FR" sz="1600" dirty="0"/>
          </a:p>
          <a:p>
            <a:r>
              <a:rPr lang="fr-FR" sz="1600" b="1" dirty="0"/>
              <a:t>		7 à 12 Opérations électriques ou non électriques</a:t>
            </a:r>
            <a:endParaRPr lang="fr-FR" sz="1600" dirty="0"/>
          </a:p>
          <a:p>
            <a:r>
              <a:rPr lang="fr-FR" sz="1600" b="1" dirty="0"/>
              <a:t>		13 conduites à tenir en cas d’incendie et accidents</a:t>
            </a:r>
            <a:endParaRPr lang="fr-FR" sz="1600" dirty="0"/>
          </a:p>
          <a:p>
            <a:r>
              <a:rPr lang="fr-FR" sz="1600" b="1" dirty="0"/>
              <a:t>		</a:t>
            </a:r>
            <a:r>
              <a:rPr lang="fr-FR" sz="1600" b="1" dirty="0" smtClean="0"/>
              <a:t>Annexes</a:t>
            </a:r>
            <a:endParaRPr lang="fr-FR" sz="1600" dirty="0"/>
          </a:p>
        </p:txBody>
      </p:sp>
      <p:sp>
        <p:nvSpPr>
          <p:cNvPr id="6" name="Rectangle 5"/>
          <p:cNvSpPr/>
          <p:nvPr>
            <p:custDataLst>
              <p:tags r:id="rId3"/>
            </p:custDataLst>
          </p:nvPr>
        </p:nvSpPr>
        <p:spPr>
          <a:xfrm>
            <a:off x="0" y="2739692"/>
            <a:ext cx="4709195" cy="3539430"/>
          </a:xfrm>
          <a:prstGeom prst="rect">
            <a:avLst/>
          </a:prstGeom>
        </p:spPr>
        <p:txBody>
          <a:bodyPr wrap="square">
            <a:spAutoFit/>
          </a:bodyPr>
          <a:lstStyle/>
          <a:p>
            <a:r>
              <a:rPr lang="fr-FR" sz="1600" b="1" dirty="0" smtClean="0"/>
              <a:t>GÉNÉRALITÉS</a:t>
            </a:r>
            <a:r>
              <a:rPr lang="fr-FR" sz="1600" b="1" i="1" dirty="0" smtClean="0"/>
              <a:t> </a:t>
            </a:r>
            <a:endParaRPr lang="fr-FR" sz="1600" dirty="0"/>
          </a:p>
          <a:p>
            <a:pPr lvl="0"/>
            <a:r>
              <a:rPr lang="fr-FR" sz="1600" dirty="0"/>
              <a:t>Domaine d’application		</a:t>
            </a:r>
            <a:r>
              <a:rPr lang="fr-FR" sz="1600" b="1" dirty="0" err="1"/>
              <a:t>chap</a:t>
            </a:r>
            <a:r>
              <a:rPr lang="fr-FR" sz="1600" b="1" dirty="0"/>
              <a:t> 1</a:t>
            </a:r>
            <a:endParaRPr lang="fr-FR" sz="1600" dirty="0"/>
          </a:p>
          <a:p>
            <a:pPr lvl="0"/>
            <a:r>
              <a:rPr lang="fr-FR" sz="1600" dirty="0"/>
              <a:t>Références normatives		</a:t>
            </a:r>
            <a:r>
              <a:rPr lang="fr-FR" sz="1600" b="1" dirty="0" err="1"/>
              <a:t>chap</a:t>
            </a:r>
            <a:r>
              <a:rPr lang="fr-FR" sz="1600" b="1" dirty="0"/>
              <a:t> 2</a:t>
            </a:r>
            <a:endParaRPr lang="fr-FR" sz="1600" dirty="0"/>
          </a:p>
          <a:p>
            <a:pPr lvl="0"/>
            <a:r>
              <a:rPr lang="fr-FR" sz="1600" dirty="0"/>
              <a:t>Termes et définitions		</a:t>
            </a:r>
            <a:r>
              <a:rPr lang="fr-FR" sz="1600" b="1" dirty="0" err="1" smtClean="0"/>
              <a:t>chap</a:t>
            </a:r>
            <a:r>
              <a:rPr lang="fr-FR" sz="1600" b="1" dirty="0" smtClean="0"/>
              <a:t> </a:t>
            </a:r>
            <a:r>
              <a:rPr lang="fr-FR" sz="1600" b="1" dirty="0"/>
              <a:t>3</a:t>
            </a:r>
            <a:endParaRPr lang="fr-FR" sz="1600" dirty="0"/>
          </a:p>
          <a:p>
            <a:pPr lvl="0"/>
            <a:r>
              <a:rPr lang="fr-FR" sz="1600" dirty="0"/>
              <a:t>Dispositions générales		</a:t>
            </a:r>
            <a:r>
              <a:rPr lang="fr-FR" sz="1600" b="1" dirty="0" err="1"/>
              <a:t>chap</a:t>
            </a:r>
            <a:r>
              <a:rPr lang="fr-FR" sz="1600" b="1" dirty="0"/>
              <a:t> 4</a:t>
            </a:r>
            <a:endParaRPr lang="fr-FR" sz="1600" dirty="0"/>
          </a:p>
          <a:p>
            <a:pPr lvl="0"/>
            <a:r>
              <a:rPr lang="fr-FR" sz="1600" dirty="0"/>
              <a:t>Formation et habilitation	</a:t>
            </a:r>
            <a:r>
              <a:rPr lang="fr-FR" sz="1600" b="1" dirty="0" err="1" smtClean="0"/>
              <a:t>chap</a:t>
            </a:r>
            <a:r>
              <a:rPr lang="fr-FR" sz="1600" b="1" dirty="0" smtClean="0"/>
              <a:t> </a:t>
            </a:r>
            <a:r>
              <a:rPr lang="fr-FR" sz="1600" b="1" dirty="0"/>
              <a:t>6</a:t>
            </a:r>
            <a:endParaRPr lang="fr-FR" sz="1600" dirty="0"/>
          </a:p>
          <a:p>
            <a:pPr lvl="0"/>
            <a:r>
              <a:rPr lang="fr-FR" sz="1600" dirty="0"/>
              <a:t>Environnement des opérations	</a:t>
            </a:r>
            <a:r>
              <a:rPr lang="fr-FR" sz="1600" b="1" dirty="0" err="1"/>
              <a:t>chap</a:t>
            </a:r>
            <a:r>
              <a:rPr lang="fr-FR" sz="1600" b="1" dirty="0"/>
              <a:t> 6</a:t>
            </a:r>
            <a:endParaRPr lang="fr-FR" sz="1600" dirty="0"/>
          </a:p>
          <a:p>
            <a:r>
              <a:rPr lang="fr-FR" sz="1600" b="1" dirty="0" smtClean="0"/>
              <a:t>OPÉRATIONS </a:t>
            </a:r>
            <a:r>
              <a:rPr lang="fr-FR" sz="1600" b="1" dirty="0"/>
              <a:t>ET TRAVAUX</a:t>
            </a:r>
            <a:r>
              <a:rPr lang="fr-FR" sz="1600" b="1" i="1" dirty="0"/>
              <a:t> </a:t>
            </a:r>
            <a:endParaRPr lang="fr-FR" sz="1600" dirty="0"/>
          </a:p>
          <a:p>
            <a:pPr lvl="0"/>
            <a:r>
              <a:rPr lang="fr-FR" sz="1600" dirty="0"/>
              <a:t>hors tension			</a:t>
            </a:r>
            <a:r>
              <a:rPr lang="fr-FR" sz="1600" b="1" dirty="0" err="1" smtClean="0"/>
              <a:t>chap</a:t>
            </a:r>
            <a:r>
              <a:rPr lang="fr-FR" sz="1600" b="1" dirty="0" smtClean="0"/>
              <a:t> </a:t>
            </a:r>
            <a:r>
              <a:rPr lang="fr-FR" sz="1600" b="1" dirty="0"/>
              <a:t>7</a:t>
            </a:r>
            <a:endParaRPr lang="fr-FR" sz="1600" dirty="0"/>
          </a:p>
          <a:p>
            <a:pPr lvl="0"/>
            <a:r>
              <a:rPr lang="fr-FR" sz="1600" dirty="0"/>
              <a:t>sous tension			</a:t>
            </a:r>
            <a:r>
              <a:rPr lang="fr-FR" sz="1600" b="1" dirty="0" err="1" smtClean="0"/>
              <a:t>chap</a:t>
            </a:r>
            <a:r>
              <a:rPr lang="fr-FR" sz="1600" b="1" dirty="0" smtClean="0"/>
              <a:t> </a:t>
            </a:r>
            <a:r>
              <a:rPr lang="fr-FR" sz="1600" b="1" dirty="0"/>
              <a:t>8</a:t>
            </a:r>
            <a:endParaRPr lang="fr-FR" sz="1600" dirty="0"/>
          </a:p>
          <a:p>
            <a:pPr lvl="0"/>
            <a:r>
              <a:rPr lang="fr-FR" sz="1600" dirty="0"/>
              <a:t>aux voisinages			</a:t>
            </a:r>
            <a:r>
              <a:rPr lang="fr-FR" sz="1600" b="1" dirty="0" err="1"/>
              <a:t>chap</a:t>
            </a:r>
            <a:r>
              <a:rPr lang="fr-FR" sz="1600" b="1" dirty="0"/>
              <a:t> 9</a:t>
            </a:r>
            <a:endParaRPr lang="fr-FR" sz="1600" dirty="0"/>
          </a:p>
          <a:p>
            <a:r>
              <a:rPr lang="fr-FR" sz="1600" b="1" dirty="0"/>
              <a:t>INTERVENTIONS</a:t>
            </a:r>
            <a:endParaRPr lang="fr-FR" sz="1600" dirty="0"/>
          </a:p>
          <a:p>
            <a:pPr lvl="0"/>
            <a:r>
              <a:rPr lang="fr-FR" sz="1600" dirty="0"/>
              <a:t>entretien et dépannage	 </a:t>
            </a:r>
            <a:r>
              <a:rPr lang="fr-FR" sz="1600" dirty="0" smtClean="0"/>
              <a:t>         </a:t>
            </a:r>
            <a:r>
              <a:rPr lang="fr-FR" sz="1600" b="1" dirty="0" smtClean="0"/>
              <a:t>chap10</a:t>
            </a:r>
            <a:endParaRPr lang="fr-FR" sz="1600" dirty="0"/>
          </a:p>
          <a:p>
            <a:pPr lvl="0"/>
            <a:r>
              <a:rPr lang="fr-FR" sz="1600" dirty="0"/>
              <a:t>remplacement et </a:t>
            </a:r>
            <a:r>
              <a:rPr lang="fr-FR" sz="1600" dirty="0" smtClean="0"/>
              <a:t>raccordement</a:t>
            </a:r>
            <a:endParaRPr lang="fr-FR" sz="1600" dirty="0"/>
          </a:p>
        </p:txBody>
      </p:sp>
      <p:sp>
        <p:nvSpPr>
          <p:cNvPr id="7" name="Rectangle 6"/>
          <p:cNvSpPr/>
          <p:nvPr>
            <p:custDataLst>
              <p:tags r:id="rId4"/>
            </p:custDataLst>
          </p:nvPr>
        </p:nvSpPr>
        <p:spPr>
          <a:xfrm>
            <a:off x="4880114" y="2739692"/>
            <a:ext cx="4156382" cy="3785652"/>
          </a:xfrm>
          <a:prstGeom prst="rect">
            <a:avLst/>
          </a:prstGeom>
        </p:spPr>
        <p:txBody>
          <a:bodyPr wrap="square">
            <a:spAutoFit/>
          </a:bodyPr>
          <a:lstStyle/>
          <a:p>
            <a:r>
              <a:rPr lang="fr-FR" sz="1600" b="1" dirty="0" smtClean="0"/>
              <a:t>OPÉRATIONS SPÉCIFIQUES</a:t>
            </a:r>
            <a:endParaRPr lang="fr-FR" sz="1600" dirty="0"/>
          </a:p>
          <a:p>
            <a:pPr lvl="0"/>
            <a:r>
              <a:rPr lang="fr-FR" sz="1600" dirty="0"/>
              <a:t>essais			</a:t>
            </a:r>
            <a:r>
              <a:rPr lang="fr-FR" sz="1600" b="1" dirty="0" err="1" smtClean="0"/>
              <a:t>chap</a:t>
            </a:r>
            <a:r>
              <a:rPr lang="fr-FR" sz="1600" b="1" dirty="0" smtClean="0"/>
              <a:t> </a:t>
            </a:r>
            <a:r>
              <a:rPr lang="fr-FR" sz="1600" b="1" dirty="0"/>
              <a:t>11</a:t>
            </a:r>
            <a:endParaRPr lang="fr-FR" sz="1600" dirty="0"/>
          </a:p>
          <a:p>
            <a:pPr lvl="0"/>
            <a:r>
              <a:rPr lang="fr-FR" sz="1600" dirty="0"/>
              <a:t>mesurage</a:t>
            </a:r>
          </a:p>
          <a:p>
            <a:pPr lvl="0"/>
            <a:r>
              <a:rPr lang="fr-FR" sz="1600" dirty="0"/>
              <a:t>vérification</a:t>
            </a:r>
          </a:p>
          <a:p>
            <a:pPr lvl="0"/>
            <a:r>
              <a:rPr lang="fr-FR" sz="1600" dirty="0"/>
              <a:t>manœuvre</a:t>
            </a:r>
          </a:p>
          <a:p>
            <a:r>
              <a:rPr lang="fr-FR" sz="1600" b="1" dirty="0" smtClean="0"/>
              <a:t>OPÉRATIONS PARTICULIÈRES</a:t>
            </a:r>
            <a:endParaRPr lang="fr-FR" sz="1600" dirty="0"/>
          </a:p>
          <a:p>
            <a:pPr lvl="0"/>
            <a:r>
              <a:rPr lang="fr-FR" sz="1600" dirty="0"/>
              <a:t>Lignes aériennes</a:t>
            </a:r>
          </a:p>
          <a:p>
            <a:pPr lvl="0"/>
            <a:r>
              <a:rPr lang="fr-FR" sz="1600" dirty="0"/>
              <a:t>Éclairages extérieurs</a:t>
            </a:r>
          </a:p>
          <a:p>
            <a:pPr lvl="0"/>
            <a:r>
              <a:rPr lang="fr-FR" sz="1600" dirty="0"/>
              <a:t>batteries 	</a:t>
            </a:r>
            <a:r>
              <a:rPr lang="fr-FR" sz="1600" dirty="0" smtClean="0"/>
              <a:t>	</a:t>
            </a:r>
            <a:r>
              <a:rPr lang="fr-FR" sz="1600" b="1" dirty="0" err="1" smtClean="0"/>
              <a:t>chap</a:t>
            </a:r>
            <a:r>
              <a:rPr lang="fr-FR" sz="1600" b="1" dirty="0" smtClean="0"/>
              <a:t> </a:t>
            </a:r>
            <a:r>
              <a:rPr lang="fr-FR" sz="1600" b="1" dirty="0"/>
              <a:t>12</a:t>
            </a:r>
            <a:endParaRPr lang="fr-FR" sz="1600" dirty="0"/>
          </a:p>
          <a:p>
            <a:pPr lvl="0"/>
            <a:r>
              <a:rPr lang="fr-FR" sz="1600" dirty="0"/>
              <a:t>photovoltaïque</a:t>
            </a:r>
          </a:p>
          <a:p>
            <a:r>
              <a:rPr lang="fr-FR" sz="1600" b="1" dirty="0"/>
              <a:t>INCENDIE – ACCIDENTS  </a:t>
            </a:r>
            <a:endParaRPr lang="fr-FR" sz="1600" dirty="0"/>
          </a:p>
          <a:p>
            <a:pPr lvl="0"/>
            <a:r>
              <a:rPr lang="fr-FR" sz="1600" dirty="0"/>
              <a:t>incendies	</a:t>
            </a:r>
            <a:r>
              <a:rPr lang="fr-FR" sz="1600" dirty="0" smtClean="0"/>
              <a:t>	</a:t>
            </a:r>
            <a:r>
              <a:rPr lang="fr-FR" sz="1600" b="1" dirty="0" err="1" smtClean="0"/>
              <a:t>chap</a:t>
            </a:r>
            <a:r>
              <a:rPr lang="fr-FR" sz="1600" b="1" dirty="0" smtClean="0"/>
              <a:t> </a:t>
            </a:r>
            <a:r>
              <a:rPr lang="fr-FR" sz="1600" b="1" dirty="0"/>
              <a:t>13</a:t>
            </a:r>
            <a:endParaRPr lang="fr-FR" sz="1600" dirty="0"/>
          </a:p>
          <a:p>
            <a:pPr lvl="0"/>
            <a:r>
              <a:rPr lang="fr-FR" sz="1600" dirty="0"/>
              <a:t>Conduite en cas d’électrisation</a:t>
            </a:r>
          </a:p>
          <a:p>
            <a:pPr lvl="0"/>
            <a:r>
              <a:rPr lang="fr-FR" sz="1600" dirty="0"/>
              <a:t>Risque d’explosion</a:t>
            </a:r>
          </a:p>
          <a:p>
            <a:r>
              <a:rPr lang="fr-FR" sz="1600" b="1" dirty="0"/>
              <a:t>ANNEXES ( A à J)</a:t>
            </a:r>
            <a:endParaRPr lang="fr-FR" sz="1600" dirty="0"/>
          </a:p>
        </p:txBody>
      </p:sp>
    </p:spTree>
    <p:extLst>
      <p:ext uri="{BB962C8B-B14F-4D97-AF65-F5344CB8AC3E}">
        <p14:creationId xmlns:p14="http://schemas.microsoft.com/office/powerpoint/2010/main" val="1420884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700"/>
                            </p:stCondLst>
                            <p:childTnLst>
                              <p:par>
                                <p:cTn id="9" presetID="10" presetClass="entr" presetSubtype="0" fill="hold" grpId="0" nodeType="afterEffect">
                                  <p:stCondLst>
                                    <p:cond delay="0"/>
                                  </p:stCondLst>
                                  <p:iterate type="wd">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2500"/>
                            </p:stCondLst>
                            <p:childTnLst>
                              <p:par>
                                <p:cTn id="13" presetID="10" presetClass="entr" presetSubtype="0" fill="hold" grpId="0" nodeType="afterEffect">
                                  <p:stCondLst>
                                    <p:cond delay="750"/>
                                  </p:stCondLst>
                                  <p:iterate type="wd">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6300"/>
                            </p:stCondLst>
                            <p:childTnLst>
                              <p:par>
                                <p:cTn id="17" presetID="10" presetClass="entr" presetSubtype="0" fill="hold" grpId="0" nodeType="afterEffect">
                                  <p:stCondLst>
                                    <p:cond delay="1250"/>
                                  </p:stCondLst>
                                  <p:iterate type="wd">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6"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a:xfrm>
            <a:off x="457200" y="53752"/>
            <a:ext cx="8229600" cy="1143000"/>
          </a:xfrm>
        </p:spPr>
        <p:txBody>
          <a:bodyPr/>
          <a:lstStyle/>
          <a:p>
            <a:r>
              <a:rPr lang="fr-FR" b="1" dirty="0" smtClean="0">
                <a:effectLst>
                  <a:outerShdw blurRad="38100" dist="38100" dir="2700000" algn="tl">
                    <a:srgbClr val="000000">
                      <a:alpha val="43137"/>
                    </a:srgbClr>
                  </a:outerShdw>
                </a:effectLst>
              </a:rPr>
              <a:t>La norme NF C 18-510</a:t>
            </a:r>
            <a:endParaRPr lang="fr-FR" b="1" dirty="0">
              <a:effectLst>
                <a:outerShdw blurRad="38100" dist="38100" dir="2700000" algn="tl">
                  <a:srgbClr val="000000">
                    <a:alpha val="43137"/>
                  </a:srgbClr>
                </a:outerShdw>
              </a:effectLst>
            </a:endParaRPr>
          </a:p>
        </p:txBody>
      </p:sp>
      <p:sp>
        <p:nvSpPr>
          <p:cNvPr id="3" name="Espace réservé du contenu 2"/>
          <p:cNvSpPr>
            <a:spLocks noGrp="1"/>
          </p:cNvSpPr>
          <p:nvPr>
            <p:ph idx="1"/>
            <p:custDataLst>
              <p:tags r:id="rId2"/>
            </p:custDataLst>
          </p:nvPr>
        </p:nvSpPr>
        <p:spPr>
          <a:xfrm>
            <a:off x="395536" y="1124744"/>
            <a:ext cx="8229600" cy="1080120"/>
          </a:xfrm>
        </p:spPr>
        <p:txBody>
          <a:bodyPr>
            <a:normAutofit/>
          </a:bodyPr>
          <a:lstStyle/>
          <a:p>
            <a:pPr marL="0" indent="0" algn="ctr">
              <a:buNone/>
            </a:pPr>
            <a:r>
              <a:rPr lang="fr-FR" sz="2800" dirty="0" smtClean="0"/>
              <a:t>La norme en évoluant </a:t>
            </a:r>
            <a:r>
              <a:rPr lang="fr-FR" sz="2800" dirty="0" smtClean="0"/>
              <a:t>pose </a:t>
            </a:r>
            <a:r>
              <a:rPr lang="fr-FR" sz="2800" dirty="0" smtClean="0"/>
              <a:t>l’obligation de l’analyse des risques « à priori »</a:t>
            </a:r>
            <a:endParaRPr lang="fr-FR" sz="2800" dirty="0"/>
          </a:p>
        </p:txBody>
      </p:sp>
      <p:sp>
        <p:nvSpPr>
          <p:cNvPr id="4" name="Rectangle 3"/>
          <p:cNvSpPr/>
          <p:nvPr>
            <p:custDataLst>
              <p:tags r:id="rId3"/>
            </p:custDataLst>
          </p:nvPr>
        </p:nvSpPr>
        <p:spPr>
          <a:xfrm>
            <a:off x="136029" y="2276872"/>
            <a:ext cx="9036496" cy="4401205"/>
          </a:xfrm>
          <a:prstGeom prst="rect">
            <a:avLst/>
          </a:prstGeom>
        </p:spPr>
        <p:txBody>
          <a:bodyPr wrap="square">
            <a:spAutoFit/>
          </a:bodyPr>
          <a:lstStyle/>
          <a:p>
            <a:r>
              <a:rPr lang="fr-FR" sz="2000" b="1" i="1" dirty="0"/>
              <a:t>4.1 - Analyse du risque </a:t>
            </a:r>
            <a:r>
              <a:rPr lang="fr-FR" sz="2000" b="1" i="1" cap="all" dirty="0" smtClean="0"/>
              <a:t>électrique </a:t>
            </a:r>
            <a:endParaRPr lang="fr-FR" sz="2000" b="1" i="1" cap="all" dirty="0" smtClean="0"/>
          </a:p>
          <a:p>
            <a:endParaRPr lang="fr-FR" sz="2000" b="1" i="1" dirty="0"/>
          </a:p>
          <a:p>
            <a:r>
              <a:rPr lang="fr-FR" sz="1600" cap="all" dirty="0" smtClean="0"/>
              <a:t>L’Analyse </a:t>
            </a:r>
            <a:r>
              <a:rPr lang="fr-FR" sz="1600" cap="all" dirty="0"/>
              <a:t>du RISQUE </a:t>
            </a:r>
            <a:r>
              <a:rPr lang="fr-FR" sz="1600" cap="all" dirty="0" smtClean="0"/>
              <a:t>électrique </a:t>
            </a:r>
            <a:r>
              <a:rPr lang="fr-FR" sz="1600" cap="all" dirty="0"/>
              <a:t>doit précéder TOUTE </a:t>
            </a:r>
            <a:r>
              <a:rPr lang="fr-FR" sz="1600" cap="all" dirty="0" smtClean="0"/>
              <a:t>OPÉRATION </a:t>
            </a:r>
            <a:r>
              <a:rPr lang="fr-FR" sz="1600" cap="all" dirty="0"/>
              <a:t>d’ORDRE </a:t>
            </a:r>
            <a:r>
              <a:rPr lang="fr-FR" sz="1600" cap="all" dirty="0" smtClean="0"/>
              <a:t>ÉLECTRIQUE </a:t>
            </a:r>
            <a:r>
              <a:rPr lang="fr-FR" sz="1600" cap="all" dirty="0"/>
              <a:t>ou d’ORDRE NON </a:t>
            </a:r>
            <a:r>
              <a:rPr lang="fr-FR" sz="1600" cap="all" dirty="0" smtClean="0"/>
              <a:t>ÉLECTRIQUE</a:t>
            </a:r>
            <a:r>
              <a:rPr lang="fr-FR" sz="1600" dirty="0" smtClean="0"/>
              <a:t> </a:t>
            </a:r>
            <a:r>
              <a:rPr lang="fr-FR" sz="1600" dirty="0"/>
              <a:t>afin de définir et de mettre en place, lors des </a:t>
            </a:r>
            <a:r>
              <a:rPr lang="fr-FR" sz="1600" dirty="0" smtClean="0"/>
              <a:t>OPÉRATIONS</a:t>
            </a:r>
            <a:r>
              <a:rPr lang="fr-FR" sz="1600" dirty="0"/>
              <a:t>, les mesures de prévention appropriées pour la protection des personnes et des biens. Cette analyse doit être menée en prenant en compte notamment les risques présentés par : </a:t>
            </a:r>
          </a:p>
          <a:p>
            <a:pPr lvl="0"/>
            <a:r>
              <a:rPr lang="fr-FR" sz="1600" dirty="0"/>
              <a:t>les caractéristiques de l’OUVRAGE ou de l’INSTALLATION ;</a:t>
            </a:r>
          </a:p>
          <a:p>
            <a:pPr lvl="0"/>
            <a:r>
              <a:rPr lang="fr-FR" sz="1600" dirty="0"/>
              <a:t>les modes opératoires envisageables</a:t>
            </a:r>
            <a:r>
              <a:rPr lang="fr-FR" sz="1600" dirty="0" smtClean="0"/>
              <a:t>…</a:t>
            </a:r>
            <a:endParaRPr lang="fr-FR" sz="1600" dirty="0"/>
          </a:p>
          <a:p>
            <a:r>
              <a:rPr lang="fr-FR" sz="1600" dirty="0"/>
              <a:t>Au stade de la réalisation, conformément aux instructions reçues, elle doit être conduite par : </a:t>
            </a:r>
          </a:p>
          <a:p>
            <a:pPr lvl="0"/>
            <a:r>
              <a:rPr lang="fr-FR" sz="1600" dirty="0"/>
              <a:t>le CHARGE DE CONSIGNATION ;</a:t>
            </a:r>
          </a:p>
          <a:p>
            <a:pPr lvl="0"/>
            <a:r>
              <a:rPr lang="fr-FR" sz="1600" dirty="0"/>
              <a:t>le CHARGE DE TRAVAUX, le CHARGE DE CHANTIER, le CHARGE D’INTERVENTION ou le CHARGE </a:t>
            </a:r>
            <a:r>
              <a:rPr lang="fr-FR" sz="1600" dirty="0" smtClean="0"/>
              <a:t>D’OPÉRATION SPÉCIFIQUE </a:t>
            </a:r>
            <a:r>
              <a:rPr lang="fr-FR" sz="1600" dirty="0"/>
              <a:t>en vue d’assurer sa sécurité, celle de son équipe et celle des tiers ;</a:t>
            </a:r>
          </a:p>
          <a:p>
            <a:pPr lvl="0"/>
            <a:r>
              <a:rPr lang="fr-FR" sz="1600" dirty="0"/>
              <a:t>chaque </a:t>
            </a:r>
            <a:r>
              <a:rPr lang="fr-FR" sz="1600" dirty="0" smtClean="0"/>
              <a:t>EXÉCUTANT </a:t>
            </a:r>
            <a:r>
              <a:rPr lang="fr-FR" sz="1600" dirty="0"/>
              <a:t>en vue d’assurer sa propre sécurité et celle des personnes concernées du fait de ses actes</a:t>
            </a:r>
            <a:r>
              <a:rPr lang="fr-FR" sz="1600" dirty="0" smtClean="0"/>
              <a:t>…</a:t>
            </a:r>
            <a:endParaRPr lang="fr-FR" sz="1600" dirty="0"/>
          </a:p>
        </p:txBody>
      </p:sp>
    </p:spTree>
    <p:extLst>
      <p:ext uri="{BB962C8B-B14F-4D97-AF65-F5344CB8AC3E}">
        <p14:creationId xmlns:p14="http://schemas.microsoft.com/office/powerpoint/2010/main" val="15739405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par>
                          <p:cTn id="8" fill="hold">
                            <p:stCondLst>
                              <p:cond delay="1150"/>
                            </p:stCondLst>
                            <p:childTnLst>
                              <p:par>
                                <p:cTn id="9" presetID="10" presetClass="entr" presetSubtype="0" fill="hold" grpId="0" nodeType="afterEffect">
                                  <p:stCondLst>
                                    <p:cond delay="1000"/>
                                  </p:stCondLst>
                                  <p:iterate type="wd">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p:txBody>
          <a:bodyPr>
            <a:normAutofit fontScale="90000"/>
          </a:bodyPr>
          <a:lstStyle/>
          <a:p>
            <a:r>
              <a:rPr lang="fr-FR" b="1" dirty="0" smtClean="0">
                <a:effectLst>
                  <a:outerShdw blurRad="38100" dist="38100" dir="2700000" algn="tl">
                    <a:srgbClr val="000000">
                      <a:alpha val="43137"/>
                    </a:srgbClr>
                  </a:outerShdw>
                </a:effectLst>
              </a:rPr>
              <a:t>Protection contre le risque électrique</a:t>
            </a:r>
            <a:endParaRPr lang="fr-FR" b="1" dirty="0">
              <a:effectLst>
                <a:outerShdw blurRad="38100" dist="38100" dir="2700000" algn="tl">
                  <a:srgbClr val="000000">
                    <a:alpha val="43137"/>
                  </a:srgbClr>
                </a:outerShdw>
              </a:effectLst>
            </a:endParaRPr>
          </a:p>
        </p:txBody>
      </p:sp>
      <p:sp>
        <p:nvSpPr>
          <p:cNvPr id="3" name="Espace réservé du contenu 2"/>
          <p:cNvSpPr>
            <a:spLocks noGrp="1"/>
          </p:cNvSpPr>
          <p:nvPr>
            <p:ph idx="1"/>
            <p:custDataLst>
              <p:tags r:id="rId2"/>
            </p:custDataLst>
          </p:nvPr>
        </p:nvSpPr>
        <p:spPr>
          <a:xfrm>
            <a:off x="457200" y="1816225"/>
            <a:ext cx="8229600" cy="964703"/>
          </a:xfrm>
        </p:spPr>
        <p:txBody>
          <a:bodyPr>
            <a:normAutofit/>
          </a:bodyPr>
          <a:lstStyle/>
          <a:p>
            <a:pPr marL="0" indent="0" algn="ctr">
              <a:buNone/>
            </a:pPr>
            <a:r>
              <a:rPr lang="fr-FR" sz="2000" dirty="0" smtClean="0"/>
              <a:t>Chaque fois que possible le risque électrique sera supprimé avant toute opération sur des ouvrages ou installations</a:t>
            </a:r>
            <a:endParaRPr lang="fr-FR" sz="2000" dirty="0"/>
          </a:p>
        </p:txBody>
      </p:sp>
      <p:pic>
        <p:nvPicPr>
          <p:cNvPr id="10242" name="Picture 2"/>
          <p:cNvPicPr>
            <a:picLocks noChangeAspect="1" noChangeArrowheads="1"/>
          </p:cNvPicPr>
          <p:nvPr>
            <p:custDataLst>
              <p:tags r:id="rId3"/>
            </p:custDataLst>
          </p:nvPr>
        </p:nvPicPr>
        <p:blipFill>
          <a:blip r:embed="rId6" cstate="screen">
            <a:extLst>
              <a:ext uri="{28A0092B-C50C-407E-A947-70E740481C1C}">
                <a14:useLocalDpi xmlns:a14="http://schemas.microsoft.com/office/drawing/2010/main" val="0"/>
              </a:ext>
            </a:extLst>
          </a:blip>
          <a:srcRect/>
          <a:stretch>
            <a:fillRect/>
          </a:stretch>
        </p:blipFill>
        <p:spPr bwMode="auto">
          <a:xfrm>
            <a:off x="448757" y="2996952"/>
            <a:ext cx="8358769" cy="25832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84110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700"/>
                            </p:stCondLst>
                            <p:childTnLst>
                              <p:par>
                                <p:cTn id="9" presetID="10" presetClass="entr" presetSubtype="0" fill="hold" grpId="0" nodeType="afterEffect">
                                  <p:stCondLst>
                                    <p:cond delay="500"/>
                                  </p:stCondLst>
                                  <p:iterate type="wd">
                                    <p:tmPct val="10000"/>
                                  </p:iterate>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500"/>
                                        <p:tgtEl>
                                          <p:spTgt spid="3">
                                            <p:txEl>
                                              <p:pRg st="0" end="0"/>
                                            </p:txEl>
                                          </p:spTgt>
                                        </p:tgtEl>
                                      </p:cBhvr>
                                    </p:animEffect>
                                  </p:childTnLst>
                                </p:cTn>
                              </p:par>
                            </p:childTnLst>
                          </p:cTn>
                        </p:par>
                        <p:par>
                          <p:cTn id="12" fill="hold">
                            <p:stCondLst>
                              <p:cond delay="2500"/>
                            </p:stCondLst>
                            <p:childTnLst>
                              <p:par>
                                <p:cTn id="13" presetID="10" presetClass="entr" presetSubtype="0" fill="hold" nodeType="afterEffect">
                                  <p:stCondLst>
                                    <p:cond delay="750"/>
                                  </p:stCondLst>
                                  <p:iterate type="wd">
                                    <p:tmPct val="10000"/>
                                  </p:iterate>
                                  <p:childTnLst>
                                    <p:set>
                                      <p:cBhvr>
                                        <p:cTn id="14" dur="1" fill="hold">
                                          <p:stCondLst>
                                            <p:cond delay="0"/>
                                          </p:stCondLst>
                                        </p:cTn>
                                        <p:tgtEl>
                                          <p:spTgt spid="10242"/>
                                        </p:tgtEl>
                                        <p:attrNameLst>
                                          <p:attrName>style.visibility</p:attrName>
                                        </p:attrNameLst>
                                      </p:cBhvr>
                                      <p:to>
                                        <p:strVal val="visible"/>
                                      </p:to>
                                    </p:set>
                                    <p:animEffect transition="in" filter="fade">
                                      <p:cBhvr>
                                        <p:cTn id="15" dur="500"/>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p:txBody>
          <a:bodyPr>
            <a:normAutofit fontScale="90000"/>
          </a:bodyPr>
          <a:lstStyle/>
          <a:p>
            <a:r>
              <a:rPr lang="fr-FR" b="1" dirty="0" smtClean="0">
                <a:effectLst>
                  <a:outerShdw blurRad="38100" dist="38100" dir="2700000" algn="tl">
                    <a:srgbClr val="000000">
                      <a:alpha val="43137"/>
                    </a:srgbClr>
                  </a:outerShdw>
                </a:effectLst>
              </a:rPr>
              <a:t>Protection par </a:t>
            </a:r>
            <a:r>
              <a:rPr lang="fr-FR" b="1" dirty="0" smtClean="0">
                <a:effectLst>
                  <a:outerShdw blurRad="38100" dist="38100" dir="2700000" algn="tl">
                    <a:srgbClr val="000000">
                      <a:alpha val="43137"/>
                    </a:srgbClr>
                  </a:outerShdw>
                </a:effectLst>
              </a:rPr>
              <a:t>Éloignement</a:t>
            </a:r>
            <a:r>
              <a:rPr lang="fr-FR" b="1" dirty="0" smtClean="0">
                <a:effectLst>
                  <a:outerShdw blurRad="38100" dist="38100" dir="2700000" algn="tl">
                    <a:srgbClr val="000000">
                      <a:alpha val="43137"/>
                    </a:srgbClr>
                  </a:outerShdw>
                </a:effectLst>
              </a:rPr>
              <a:t>, Isolation</a:t>
            </a:r>
            <a:endParaRPr lang="fr-FR" b="1" dirty="0">
              <a:effectLst>
                <a:outerShdw blurRad="38100" dist="38100" dir="2700000" algn="tl">
                  <a:srgbClr val="000000">
                    <a:alpha val="43137"/>
                  </a:srgbClr>
                </a:outerShdw>
              </a:effectLst>
            </a:endParaRPr>
          </a:p>
        </p:txBody>
      </p:sp>
      <p:sp>
        <p:nvSpPr>
          <p:cNvPr id="4" name="Rectangle 3"/>
          <p:cNvSpPr/>
          <p:nvPr>
            <p:custDataLst>
              <p:tags r:id="rId2"/>
            </p:custDataLst>
          </p:nvPr>
        </p:nvSpPr>
        <p:spPr>
          <a:xfrm>
            <a:off x="395536" y="1715422"/>
            <a:ext cx="5724836" cy="2062103"/>
          </a:xfrm>
          <a:prstGeom prst="rect">
            <a:avLst/>
          </a:prstGeom>
        </p:spPr>
        <p:txBody>
          <a:bodyPr wrap="square">
            <a:spAutoFit/>
          </a:bodyPr>
          <a:lstStyle/>
          <a:p>
            <a:r>
              <a:rPr lang="fr-FR" sz="1600" b="1" dirty="0"/>
              <a:t>L’éloignement doit être suffisant pour prévenir le risque d'accident par contact direct ou rapprochement à l'aide d'objets que les travailleurs manipulent ou transportent.</a:t>
            </a:r>
            <a:endParaRPr lang="fr-FR" sz="1600" dirty="0"/>
          </a:p>
          <a:p>
            <a:r>
              <a:rPr lang="fr-FR" sz="1600" b="1" dirty="0"/>
              <a:t> </a:t>
            </a:r>
            <a:endParaRPr lang="fr-FR" sz="1600" dirty="0"/>
          </a:p>
          <a:p>
            <a:r>
              <a:rPr lang="fr-FR" sz="1600" b="1" dirty="0"/>
              <a:t>Les distances doivent être compatibles avec le matériel</a:t>
            </a:r>
            <a:endParaRPr lang="fr-FR" sz="1600" dirty="0"/>
          </a:p>
          <a:p>
            <a:r>
              <a:rPr lang="fr-FR" sz="1600" b="1" dirty="0"/>
              <a:t>manutentionné.</a:t>
            </a:r>
            <a:endParaRPr lang="fr-FR" sz="1600" dirty="0"/>
          </a:p>
        </p:txBody>
      </p:sp>
      <p:pic>
        <p:nvPicPr>
          <p:cNvPr id="11266" name="Picture 2"/>
          <p:cNvPicPr>
            <a:picLocks noChangeAspect="1" noChangeArrowheads="1"/>
          </p:cNvPicPr>
          <p:nvPr>
            <p:custDataLst>
              <p:tags r:id="rId3"/>
            </p:custDataLst>
          </p:nvPr>
        </p:nvPicPr>
        <p:blipFill rotWithShape="1">
          <a:blip r:embed="rId8" cstate="print">
            <a:extLst>
              <a:ext uri="{28A0092B-C50C-407E-A947-70E740481C1C}">
                <a14:useLocalDpi xmlns:a14="http://schemas.microsoft.com/office/drawing/2010/main" val="0"/>
              </a:ext>
            </a:extLst>
          </a:blip>
          <a:srcRect/>
          <a:stretch/>
        </p:blipFill>
        <p:spPr bwMode="auto">
          <a:xfrm>
            <a:off x="6120372" y="1268760"/>
            <a:ext cx="3023628" cy="2508765"/>
          </a:xfrm>
          <a:prstGeom prst="rect">
            <a:avLst/>
          </a:prstGeom>
          <a:noFill/>
          <a:ln>
            <a:noFill/>
          </a:ln>
          <a:effectLst>
            <a:glow rad="165100">
              <a:schemeClr val="accent1">
                <a:alpha val="40000"/>
              </a:schemeClr>
            </a:glow>
            <a:softEdge rad="508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custDataLst>
              <p:tags r:id="rId4"/>
            </p:custDataLst>
          </p:nvPr>
        </p:nvSpPr>
        <p:spPr>
          <a:xfrm>
            <a:off x="2646040" y="4293096"/>
            <a:ext cx="6390456" cy="2062103"/>
          </a:xfrm>
          <a:prstGeom prst="rect">
            <a:avLst/>
          </a:prstGeom>
        </p:spPr>
        <p:txBody>
          <a:bodyPr wrap="square">
            <a:spAutoFit/>
          </a:bodyPr>
          <a:lstStyle/>
          <a:p>
            <a:r>
              <a:rPr lang="fr-FR" sz="1600" b="1" dirty="0"/>
              <a:t>L'isolation doit être adaptée à la tension de l'installation et conserver à l'usage ses propriétés, eu égard aux risques de détérioration auxquels elle peut être exposée.</a:t>
            </a:r>
            <a:endParaRPr lang="fr-FR" sz="1600" dirty="0"/>
          </a:p>
          <a:p>
            <a:r>
              <a:rPr lang="fr-FR" sz="1600" b="1" dirty="0"/>
              <a:t> </a:t>
            </a:r>
            <a:endParaRPr lang="fr-FR" sz="1600" dirty="0"/>
          </a:p>
          <a:p>
            <a:r>
              <a:rPr lang="fr-FR" sz="1600" b="1" i="1" dirty="0"/>
              <a:t>(protection des conducteurs et câbles)</a:t>
            </a:r>
            <a:endParaRPr lang="fr-FR" sz="1600" dirty="0"/>
          </a:p>
          <a:p>
            <a:r>
              <a:rPr lang="fr-FR" sz="1600" b="1" i="1" dirty="0" smtClean="0"/>
              <a:t>(on </a:t>
            </a:r>
            <a:r>
              <a:rPr lang="fr-FR" sz="1600" b="1" i="1" dirty="0"/>
              <a:t>peut également rajouter une isolation sur des câbles nus).</a:t>
            </a:r>
            <a:endParaRPr lang="fr-FR" sz="1600" dirty="0"/>
          </a:p>
        </p:txBody>
      </p:sp>
      <p:pic>
        <p:nvPicPr>
          <p:cNvPr id="11267" name="Picture 3"/>
          <p:cNvPicPr>
            <a:picLocks noChangeAspect="1" noChangeArrowheads="1"/>
          </p:cNvPicPr>
          <p:nvPr>
            <p:custDataLst>
              <p:tags r:id="rId5"/>
            </p:custDataLst>
          </p:nvPr>
        </p:nvPicPr>
        <p:blipFill>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07490" y="3851724"/>
            <a:ext cx="2348286" cy="2673620"/>
          </a:xfrm>
          <a:prstGeom prst="rect">
            <a:avLst/>
          </a:prstGeom>
          <a:noFill/>
          <a:ln>
            <a:noFill/>
          </a:ln>
          <a:effectLst>
            <a:glow rad="165100">
              <a:schemeClr val="accent1">
                <a:alpha val="40000"/>
              </a:schemeClr>
            </a:glow>
            <a:softEdge rad="1270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3885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700"/>
                            </p:stCondLst>
                            <p:childTnLst>
                              <p:par>
                                <p:cTn id="9" presetID="10" presetClass="entr" presetSubtype="0" fill="hold" grpId="0" nodeType="afterEffect">
                                  <p:stCondLst>
                                    <p:cond delay="1000"/>
                                  </p:stCondLst>
                                  <p:iterate type="wd">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3850"/>
                            </p:stCondLst>
                            <p:childTnLst>
                              <p:par>
                                <p:cTn id="13" presetID="10" presetClass="entr" presetSubtype="0" fill="hold" nodeType="afterEffect">
                                  <p:stCondLst>
                                    <p:cond delay="1000"/>
                                  </p:stCondLst>
                                  <p:iterate type="wd">
                                    <p:tmPct val="10000"/>
                                  </p:iterate>
                                  <p:childTnLst>
                                    <p:set>
                                      <p:cBhvr>
                                        <p:cTn id="14" dur="1" fill="hold">
                                          <p:stCondLst>
                                            <p:cond delay="0"/>
                                          </p:stCondLst>
                                        </p:cTn>
                                        <p:tgtEl>
                                          <p:spTgt spid="11266"/>
                                        </p:tgtEl>
                                        <p:attrNameLst>
                                          <p:attrName>style.visibility</p:attrName>
                                        </p:attrNameLst>
                                      </p:cBhvr>
                                      <p:to>
                                        <p:strVal val="visible"/>
                                      </p:to>
                                    </p:set>
                                    <p:animEffect transition="in" filter="fade">
                                      <p:cBhvr>
                                        <p:cTn id="15" dur="500"/>
                                        <p:tgtEl>
                                          <p:spTgt spid="11266"/>
                                        </p:tgtEl>
                                      </p:cBhvr>
                                    </p:animEffect>
                                  </p:childTnLst>
                                </p:cTn>
                              </p:par>
                            </p:childTnLst>
                          </p:cTn>
                        </p:par>
                        <p:par>
                          <p:cTn id="16" fill="hold">
                            <p:stCondLst>
                              <p:cond delay="5350"/>
                            </p:stCondLst>
                            <p:childTnLst>
                              <p:par>
                                <p:cTn id="17" presetID="10" presetClass="entr" presetSubtype="0" fill="hold" grpId="0" nodeType="afterEffect">
                                  <p:stCondLst>
                                    <p:cond delay="1000"/>
                                  </p:stCondLst>
                                  <p:iterate type="wd">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p:stCondLst>
                              <p:cond delay="9150"/>
                            </p:stCondLst>
                            <p:childTnLst>
                              <p:par>
                                <p:cTn id="21" presetID="10" presetClass="entr" presetSubtype="0" fill="hold" nodeType="afterEffect">
                                  <p:stCondLst>
                                    <p:cond delay="1000"/>
                                  </p:stCondLst>
                                  <p:iterate type="wd">
                                    <p:tmPct val="10000"/>
                                  </p:iterate>
                                  <p:childTnLst>
                                    <p:set>
                                      <p:cBhvr>
                                        <p:cTn id="22" dur="1" fill="hold">
                                          <p:stCondLst>
                                            <p:cond delay="0"/>
                                          </p:stCondLst>
                                        </p:cTn>
                                        <p:tgtEl>
                                          <p:spTgt spid="11267"/>
                                        </p:tgtEl>
                                        <p:attrNameLst>
                                          <p:attrName>style.visibility</p:attrName>
                                        </p:attrNameLst>
                                      </p:cBhvr>
                                      <p:to>
                                        <p:strVal val="visible"/>
                                      </p:to>
                                    </p:set>
                                    <p:animEffect transition="in" filter="fade">
                                      <p:cBhvr>
                                        <p:cTn id="23" dur="500"/>
                                        <p:tgtEl>
                                          <p:spTgt spid="11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a:xfrm>
            <a:off x="457200" y="116632"/>
            <a:ext cx="8229600" cy="1143000"/>
          </a:xfrm>
        </p:spPr>
        <p:txBody>
          <a:bodyPr/>
          <a:lstStyle/>
          <a:p>
            <a:r>
              <a:rPr lang="fr-FR" b="1" dirty="0" smtClean="0">
                <a:effectLst>
                  <a:outerShdw blurRad="38100" dist="38100" dir="2700000" algn="tl">
                    <a:srgbClr val="000000">
                      <a:alpha val="43137"/>
                    </a:srgbClr>
                  </a:outerShdw>
                </a:effectLst>
              </a:rPr>
              <a:t>Protection par obstacle</a:t>
            </a:r>
            <a:endParaRPr lang="fr-FR" b="1" dirty="0">
              <a:effectLst>
                <a:outerShdw blurRad="38100" dist="38100" dir="2700000" algn="tl">
                  <a:srgbClr val="000000">
                    <a:alpha val="43137"/>
                  </a:srgbClr>
                </a:outerShdw>
              </a:effectLst>
            </a:endParaRPr>
          </a:p>
        </p:txBody>
      </p:sp>
      <p:sp>
        <p:nvSpPr>
          <p:cNvPr id="9" name="Rectangle 8"/>
          <p:cNvSpPr>
            <a:spLocks noChangeArrowheads="1"/>
          </p:cNvSpPr>
          <p:nvPr>
            <p:custDataLst>
              <p:tags r:id="rId2"/>
            </p:custDataLst>
          </p:nvPr>
        </p:nvSpPr>
        <p:spPr bwMode="auto">
          <a:xfrm>
            <a:off x="304742" y="1312888"/>
            <a:ext cx="8712967" cy="5324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altLang="fr-FR" sz="1600" b="1" i="0" u="none" strike="noStrike" cap="none" normalizeH="0" baseline="0" dirty="0" smtClean="0">
                <a:ln>
                  <a:noFill/>
                </a:ln>
                <a:solidFill>
                  <a:schemeClr val="bg1"/>
                </a:solidFill>
                <a:effectLst/>
                <a:latin typeface="+mj-lt"/>
                <a:ea typeface="Times New Roman" pitchFamily="18" charset="0"/>
                <a:cs typeface="Arial" pitchFamily="34" charset="0"/>
              </a:rPr>
              <a:t>La protection doit être assurée compte tenu des contraintes auxquelles sont soumis les obstacles.</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fr-FR" altLang="fr-FR" sz="1600" b="0" i="0" u="none" strike="noStrike" cap="none" normalizeH="0" baseline="0" dirty="0" smtClean="0">
              <a:ln>
                <a:noFill/>
              </a:ln>
              <a:solidFill>
                <a:schemeClr val="bg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600" b="1" i="0" u="none" strike="noStrike" cap="none" normalizeH="0" baseline="0" dirty="0" smtClean="0">
                <a:ln>
                  <a:noFill/>
                </a:ln>
                <a:solidFill>
                  <a:schemeClr val="bg1"/>
                </a:solidFill>
                <a:effectLst/>
                <a:latin typeface="+mj-lt"/>
                <a:ea typeface="Times New Roman" pitchFamily="18" charset="0"/>
                <a:cs typeface="Arial" pitchFamily="34" charset="0"/>
              </a:rPr>
              <a:t>Les obstacles sont constitués: </a:t>
            </a: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600" b="1" i="0" u="none" strike="noStrike" cap="none" normalizeH="0" baseline="0" dirty="0" smtClean="0">
                <a:ln>
                  <a:noFill/>
                </a:ln>
                <a:solidFill>
                  <a:schemeClr val="bg1"/>
                </a:solidFill>
                <a:effectLst/>
                <a:latin typeface="+mj-lt"/>
                <a:ea typeface="Times New Roman" pitchFamily="18" charset="0"/>
                <a:cs typeface="Arial" pitchFamily="34" charset="0"/>
              </a:rPr>
              <a:t>- </a:t>
            </a:r>
            <a:r>
              <a:rPr kumimoji="0" lang="fr-FR" altLang="fr-FR" sz="1600" b="1" i="0" u="none" strike="noStrike" cap="none" normalizeH="0" baseline="0" dirty="0" smtClean="0">
                <a:ln>
                  <a:noFill/>
                </a:ln>
                <a:solidFill>
                  <a:schemeClr val="bg1"/>
                </a:solidFill>
                <a:effectLst/>
                <a:latin typeface="+mj-lt"/>
                <a:ea typeface="Times New Roman" pitchFamily="18" charset="0"/>
                <a:cs typeface="Arial" pitchFamily="34" charset="0"/>
              </a:rPr>
              <a:t>Soit </a:t>
            </a:r>
            <a:r>
              <a:rPr kumimoji="0" lang="fr-FR" altLang="fr-FR" sz="1600" b="1" i="0" u="none" strike="noStrike" cap="none" normalizeH="0" baseline="0" dirty="0" smtClean="0">
                <a:ln>
                  <a:noFill/>
                </a:ln>
                <a:solidFill>
                  <a:schemeClr val="bg1"/>
                </a:solidFill>
                <a:effectLst/>
                <a:latin typeface="+mj-lt"/>
                <a:ea typeface="Times New Roman" pitchFamily="18" charset="0"/>
                <a:cs typeface="Arial" pitchFamily="34" charset="0"/>
              </a:rPr>
              <a:t>de parois pleines ou percées de trous,</a:t>
            </a:r>
            <a:endParaRPr kumimoji="0" lang="fr-FR" altLang="fr-FR" sz="1600" b="0" i="0" u="none" strike="noStrike" cap="none" normalizeH="0" baseline="0" dirty="0" smtClean="0">
              <a:ln>
                <a:noFill/>
              </a:ln>
              <a:solidFill>
                <a:schemeClr val="bg1"/>
              </a:solidFill>
              <a:effectLst/>
              <a:latin typeface="+mj-lt"/>
            </a:endParaRPr>
          </a:p>
          <a:p>
            <a:pPr marL="285750" marR="0" lvl="0" indent="-285750" algn="l" defTabSz="914400" rtl="0" eaLnBrk="0" fontAlgn="base" latinLnBrk="0" hangingPunct="0">
              <a:lnSpc>
                <a:spcPct val="100000"/>
              </a:lnSpc>
              <a:spcBef>
                <a:spcPct val="0"/>
              </a:spcBef>
              <a:spcAft>
                <a:spcPct val="0"/>
              </a:spcAft>
              <a:buClrTx/>
              <a:buSzTx/>
              <a:buFontTx/>
              <a:buChar char="-"/>
              <a:tabLst/>
            </a:pPr>
            <a:r>
              <a:rPr kumimoji="0" lang="fr-FR" altLang="fr-FR" sz="1600" b="1" i="0" u="none" strike="noStrike" cap="none" normalizeH="0" baseline="0" dirty="0" smtClean="0">
                <a:ln>
                  <a:noFill/>
                </a:ln>
                <a:solidFill>
                  <a:schemeClr val="bg1"/>
                </a:solidFill>
                <a:effectLst/>
                <a:latin typeface="+mj-lt"/>
                <a:ea typeface="Times New Roman" pitchFamily="18" charset="0"/>
                <a:cs typeface="Arial" pitchFamily="34" charset="0"/>
              </a:rPr>
              <a:t>soit de grillage.</a:t>
            </a:r>
          </a:p>
          <a:p>
            <a:pPr marL="285750" marR="0" lvl="0" indent="-285750" algn="l" defTabSz="914400" rtl="0" eaLnBrk="0" fontAlgn="base" latinLnBrk="0" hangingPunct="0">
              <a:lnSpc>
                <a:spcPct val="100000"/>
              </a:lnSpc>
              <a:spcBef>
                <a:spcPct val="0"/>
              </a:spcBef>
              <a:spcAft>
                <a:spcPct val="0"/>
              </a:spcAft>
              <a:buClrTx/>
              <a:buSzTx/>
              <a:buFontTx/>
              <a:buChar char="-"/>
              <a:tabLst/>
            </a:pPr>
            <a:endParaRPr kumimoji="0" lang="fr-FR" altLang="fr-FR" sz="1600" b="0" i="0" u="none" strike="noStrike" cap="none" normalizeH="0" baseline="0" dirty="0" smtClean="0">
              <a:ln>
                <a:noFill/>
              </a:ln>
              <a:solidFill>
                <a:schemeClr val="bg1"/>
              </a:solidFill>
              <a:effectLst/>
              <a:latin typeface="+mj-l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altLang="fr-FR" sz="1600" i="0" u="none" strike="noStrike" cap="none" normalizeH="0" baseline="0" dirty="0" smtClean="0">
                <a:ln>
                  <a:noFill/>
                </a:ln>
                <a:solidFill>
                  <a:schemeClr val="bg1"/>
                </a:solidFill>
                <a:effectLst/>
                <a:latin typeface="+mj-lt"/>
                <a:ea typeface="Times New Roman" pitchFamily="18" charset="0"/>
                <a:cs typeface="Arial" pitchFamily="34" charset="0"/>
              </a:rPr>
              <a:t>Tous les obstacles, coffrets d'appareillage, armoires de tableaux, cache-bornes de moteurs, portes en tôle ou en grillage dans les postes HT doivent être maintenus en place et en bon état.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600" i="0" u="none" strike="noStrike" cap="none" normalizeH="0" baseline="0" dirty="0" smtClean="0">
              <a:ln>
                <a:noFill/>
              </a:ln>
              <a:solidFill>
                <a:schemeClr val="bg1"/>
              </a:solidFill>
              <a:effectLst/>
              <a:latin typeface="+mj-lt"/>
              <a:ea typeface="Times New Roman" pitchFamily="18" charset="0"/>
              <a:cs typeface="Arial" pitchFamily="34" charset="0"/>
            </a:endParaRPr>
          </a:p>
          <a:p>
            <a:pPr eaLnBrk="0" fontAlgn="base" hangingPunct="0">
              <a:spcBef>
                <a:spcPct val="0"/>
              </a:spcBef>
              <a:spcAft>
                <a:spcPct val="0"/>
              </a:spcAft>
            </a:pPr>
            <a:r>
              <a:rPr lang="fr-FR" altLang="fr-FR" sz="1600" b="1" dirty="0">
                <a:solidFill>
                  <a:schemeClr val="bg1"/>
                </a:solidFill>
                <a:latin typeface="+mj-lt"/>
                <a:ea typeface="Times New Roman" pitchFamily="18" charset="0"/>
                <a:cs typeface="Arial" pitchFamily="34" charset="0"/>
              </a:rPr>
              <a:t>Important: </a:t>
            </a:r>
            <a:r>
              <a:rPr lang="fr-FR" altLang="fr-FR" sz="1600" dirty="0">
                <a:solidFill>
                  <a:schemeClr val="bg1"/>
                </a:solidFill>
                <a:latin typeface="+mj-lt"/>
                <a:ea typeface="Times New Roman" pitchFamily="18" charset="0"/>
                <a:cs typeface="Arial" pitchFamily="34" charset="0"/>
              </a:rPr>
              <a:t>La suppression des obstacles, quelle qu'en soit la classe de tension, ne sera réalisée que par des électriciens.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600" i="0" u="none" strike="noStrike" cap="none" normalizeH="0" baseline="0" dirty="0" smtClean="0">
              <a:ln>
                <a:noFill/>
              </a:ln>
              <a:solidFill>
                <a:schemeClr val="bg1"/>
              </a:solidFill>
              <a:effectLst/>
              <a:latin typeface="+mj-lt"/>
              <a:ea typeface="Times New Roman" pitchFamily="18" charset="0"/>
              <a:cs typeface="Arial" pitchFamily="34" charset="0"/>
            </a:endParaRPr>
          </a:p>
          <a:p>
            <a:r>
              <a:rPr lang="fr-FR" altLang="fr-FR" sz="1600" b="1" dirty="0" smtClean="0">
                <a:solidFill>
                  <a:schemeClr val="bg1"/>
                </a:solidFill>
                <a:latin typeface="+mj-lt"/>
                <a:ea typeface="Times New Roman" pitchFamily="18" charset="0"/>
                <a:cs typeface="Arial" pitchFamily="34" charset="0"/>
              </a:rPr>
              <a:t>Dans le cadre d’une opération au voisinage de tension pour supprimer le risque on pourra effectuer:</a:t>
            </a:r>
          </a:p>
          <a:p>
            <a:r>
              <a:rPr lang="fr-FR" altLang="fr-FR" sz="1600" b="1" dirty="0" smtClean="0">
                <a:solidFill>
                  <a:schemeClr val="bg1"/>
                </a:solidFill>
                <a:latin typeface="+mj-lt"/>
                <a:ea typeface="Times New Roman" pitchFamily="18" charset="0"/>
                <a:cs typeface="Arial" pitchFamily="34" charset="0"/>
              </a:rPr>
              <a:t>Un nappage; pose </a:t>
            </a:r>
            <a:r>
              <a:rPr lang="fr-FR" sz="1600" b="1" dirty="0" smtClean="0"/>
              <a:t>de </a:t>
            </a:r>
            <a:r>
              <a:rPr lang="fr-FR" sz="1600" dirty="0" smtClean="0"/>
              <a:t>NAPPE </a:t>
            </a:r>
            <a:r>
              <a:rPr lang="fr-FR" sz="1600" dirty="0"/>
              <a:t>ISOLANTE souple, </a:t>
            </a:r>
            <a:r>
              <a:rPr lang="fr-FR" b="1" dirty="0">
                <a:solidFill>
                  <a:srgbClr val="FF0000"/>
                </a:solidFill>
                <a:effectLst>
                  <a:outerShdw blurRad="38100" dist="38100" dir="2700000" algn="tl">
                    <a:srgbClr val="000000">
                      <a:alpha val="43137"/>
                    </a:srgbClr>
                  </a:outerShdw>
                </a:effectLst>
              </a:rPr>
              <a:t>sans contact direct </a:t>
            </a:r>
            <a:r>
              <a:rPr lang="fr-FR" sz="1600" dirty="0"/>
              <a:t>avec les pièces nues sous </a:t>
            </a:r>
            <a:r>
              <a:rPr lang="fr-FR" sz="1600" dirty="0" smtClean="0"/>
              <a:t>tension.</a:t>
            </a:r>
            <a:endParaRPr lang="fr-FR" sz="1600" dirty="0"/>
          </a:p>
          <a:p>
            <a:r>
              <a:rPr lang="fr-FR" sz="1600" b="1" dirty="0" smtClean="0"/>
              <a:t>Un Habillage</a:t>
            </a:r>
            <a:endParaRPr lang="fr-FR" sz="1600" b="1" dirty="0"/>
          </a:p>
          <a:p>
            <a:r>
              <a:rPr lang="fr-FR" sz="1600" dirty="0"/>
              <a:t>recouvrir une pièce nue sous tension </a:t>
            </a:r>
            <a:r>
              <a:rPr lang="fr-FR" b="1" dirty="0">
                <a:solidFill>
                  <a:srgbClr val="FF0000"/>
                </a:solidFill>
                <a:effectLst>
                  <a:outerShdw blurRad="38100" dist="38100" dir="2700000" algn="tl">
                    <a:srgbClr val="000000">
                      <a:alpha val="43137"/>
                    </a:srgbClr>
                  </a:outerShdw>
                </a:effectLst>
              </a:rPr>
              <a:t>par contact direct</a:t>
            </a:r>
            <a:r>
              <a:rPr lang="fr-FR" dirty="0">
                <a:effectLst>
                  <a:outerShdw blurRad="38100" dist="38100" dir="2700000" algn="tl">
                    <a:srgbClr val="000000">
                      <a:alpha val="43137"/>
                    </a:srgbClr>
                  </a:outerShdw>
                </a:effectLst>
              </a:rPr>
              <a:t> </a:t>
            </a:r>
            <a:r>
              <a:rPr lang="fr-FR" sz="1600" dirty="0"/>
              <a:t>de façon à rendre impossible tout contact (réalisé dans l’espace autour d’un volume</a:t>
            </a:r>
            <a:r>
              <a:rPr lang="fr-FR" sz="1600" dirty="0" smtClean="0"/>
              <a:t>)</a:t>
            </a:r>
            <a:endParaRPr lang="fr-FR" sz="1600" dirty="0"/>
          </a:p>
        </p:txBody>
      </p:sp>
    </p:spTree>
    <p:extLst>
      <p:ext uri="{BB962C8B-B14F-4D97-AF65-F5344CB8AC3E}">
        <p14:creationId xmlns:p14="http://schemas.microsoft.com/office/powerpoint/2010/main" val="2734473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600"/>
                            </p:stCondLst>
                            <p:childTnLst>
                              <p:par>
                                <p:cTn id="9" presetID="10" presetClass="entr" presetSubtype="0" fill="hold" grpId="0" nodeType="afterEffect">
                                  <p:stCondLst>
                                    <p:cond delay="500"/>
                                  </p:stCondLst>
                                  <p:iterate type="wd">
                                    <p:tmPct val="10000"/>
                                  </p:iterate>
                                  <p:childTnLst>
                                    <p:set>
                                      <p:cBhvr>
                                        <p:cTn id="10" dur="1" fill="hold">
                                          <p:stCondLst>
                                            <p:cond delay="0"/>
                                          </p:stCondLst>
                                        </p:cTn>
                                        <p:tgtEl>
                                          <p:spTgt spid="9"/>
                                        </p:tgtEl>
                                        <p:attrNameLst>
                                          <p:attrName>style.visibility</p:attrName>
                                        </p:attrNameLst>
                                      </p:cBhvr>
                                      <p:to>
                                        <p:strVal val="visible"/>
                                      </p:to>
                                    </p:set>
                                    <p:animEffect transition="in" filter="fade">
                                      <p:cBhvr>
                                        <p:cTn id="11" dur="12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custDataLst>
              <p:tags r:id="rId1"/>
            </p:custDataLst>
          </p:nvPr>
        </p:nvPicPr>
        <p:blipFill rotWithShape="1">
          <a:blip r:embed="rId6" cstate="print">
            <a:extLst>
              <a:ext uri="{28A0092B-C50C-407E-A947-70E740481C1C}">
                <a14:useLocalDpi xmlns:a14="http://schemas.microsoft.com/office/drawing/2010/main" val="0"/>
              </a:ext>
            </a:extLst>
          </a:blip>
          <a:srcRect l="2681" t="12558" r="4440" b="2266"/>
          <a:stretch/>
        </p:blipFill>
        <p:spPr bwMode="auto">
          <a:xfrm>
            <a:off x="2195736" y="0"/>
            <a:ext cx="6950612" cy="6885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4"/>
          <p:cNvSpPr>
            <a:spLocks noChangeArrowheads="1"/>
          </p:cNvSpPr>
          <p:nvPr>
            <p:custDataLst>
              <p:tags r:id="rId2"/>
            </p:custDataLst>
          </p:nvPr>
        </p:nvSpPr>
        <p:spPr bwMode="auto">
          <a:xfrm>
            <a:off x="-103972" y="260648"/>
            <a:ext cx="2406428"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fr-FR" sz="2000" b="1" i="0" u="none" strike="noStrike" cap="none" normalizeH="0" baseline="0" dirty="0" smtClean="0">
                <a:ln>
                  <a:noFill/>
                </a:ln>
                <a:solidFill>
                  <a:schemeClr val="bg1"/>
                </a:solidFill>
                <a:effectLst>
                  <a:outerShdw blurRad="38100" dist="38100" dir="2700000" algn="tl">
                    <a:srgbClr val="000000">
                      <a:alpha val="43137"/>
                    </a:srgbClr>
                  </a:outerShdw>
                </a:effectLst>
                <a:latin typeface="+mj-lt"/>
                <a:ea typeface="Times New Roman" pitchFamily="18" charset="0"/>
                <a:cs typeface="Arial" pitchFamily="34" charset="0"/>
              </a:rPr>
              <a:t>Degrés de </a:t>
            </a:r>
            <a:br>
              <a:rPr kumimoji="0" lang="fr-FR" altLang="fr-FR" sz="2000" b="1" i="0" u="none" strike="noStrike" cap="none" normalizeH="0" baseline="0" dirty="0" smtClean="0">
                <a:ln>
                  <a:noFill/>
                </a:ln>
                <a:solidFill>
                  <a:schemeClr val="bg1"/>
                </a:solidFill>
                <a:effectLst>
                  <a:outerShdw blurRad="38100" dist="38100" dir="2700000" algn="tl">
                    <a:srgbClr val="000000">
                      <a:alpha val="43137"/>
                    </a:srgbClr>
                  </a:outerShdw>
                </a:effectLst>
                <a:latin typeface="+mj-lt"/>
                <a:ea typeface="Times New Roman" pitchFamily="18" charset="0"/>
                <a:cs typeface="Arial" pitchFamily="34" charset="0"/>
              </a:rPr>
            </a:br>
            <a:r>
              <a:rPr kumimoji="0" lang="fr-FR" altLang="fr-FR" sz="2000" b="1" i="0" u="none" strike="noStrike" cap="none" normalizeH="0" baseline="0" dirty="0" smtClean="0">
                <a:ln>
                  <a:noFill/>
                </a:ln>
                <a:solidFill>
                  <a:schemeClr val="bg1"/>
                </a:solidFill>
                <a:effectLst>
                  <a:outerShdw blurRad="38100" dist="38100" dir="2700000" algn="tl">
                    <a:srgbClr val="000000">
                      <a:alpha val="43137"/>
                    </a:srgbClr>
                  </a:outerShdw>
                </a:effectLst>
                <a:latin typeface="+mj-lt"/>
                <a:ea typeface="Times New Roman" pitchFamily="18" charset="0"/>
                <a:cs typeface="Arial" pitchFamily="34" charset="0"/>
              </a:rPr>
              <a:t>protection </a:t>
            </a:r>
            <a:br>
              <a:rPr kumimoji="0" lang="fr-FR" altLang="fr-FR" sz="2000" b="1" i="0" u="none" strike="noStrike" cap="none" normalizeH="0" baseline="0" dirty="0" smtClean="0">
                <a:ln>
                  <a:noFill/>
                </a:ln>
                <a:solidFill>
                  <a:schemeClr val="bg1"/>
                </a:solidFill>
                <a:effectLst>
                  <a:outerShdw blurRad="38100" dist="38100" dir="2700000" algn="tl">
                    <a:srgbClr val="000000">
                      <a:alpha val="43137"/>
                    </a:srgbClr>
                  </a:outerShdw>
                </a:effectLst>
                <a:latin typeface="+mj-lt"/>
                <a:ea typeface="Times New Roman" pitchFamily="18" charset="0"/>
                <a:cs typeface="Arial" pitchFamily="34" charset="0"/>
              </a:rPr>
            </a:br>
            <a:r>
              <a:rPr kumimoji="0" lang="fr-FR" altLang="fr-FR" sz="2000" b="1" i="0" u="none" strike="noStrike" cap="none" normalizeH="0" baseline="0" dirty="0" smtClean="0">
                <a:ln>
                  <a:noFill/>
                </a:ln>
                <a:solidFill>
                  <a:schemeClr val="bg1"/>
                </a:solidFill>
                <a:effectLst>
                  <a:outerShdw blurRad="38100" dist="38100" dir="2700000" algn="tl">
                    <a:srgbClr val="000000">
                      <a:alpha val="43137"/>
                    </a:srgbClr>
                  </a:outerShdw>
                </a:effectLst>
                <a:latin typeface="+mj-lt"/>
                <a:ea typeface="Times New Roman" pitchFamily="18" charset="0"/>
                <a:cs typeface="Arial" pitchFamily="34" charset="0"/>
              </a:rPr>
              <a:t>procurés par</a:t>
            </a:r>
            <a:br>
              <a:rPr kumimoji="0" lang="fr-FR" altLang="fr-FR" sz="2000" b="1" i="0" u="none" strike="noStrike" cap="none" normalizeH="0" baseline="0" dirty="0" smtClean="0">
                <a:ln>
                  <a:noFill/>
                </a:ln>
                <a:solidFill>
                  <a:schemeClr val="bg1"/>
                </a:solidFill>
                <a:effectLst>
                  <a:outerShdw blurRad="38100" dist="38100" dir="2700000" algn="tl">
                    <a:srgbClr val="000000">
                      <a:alpha val="43137"/>
                    </a:srgbClr>
                  </a:outerShdw>
                </a:effectLst>
                <a:latin typeface="+mj-lt"/>
                <a:ea typeface="Times New Roman" pitchFamily="18" charset="0"/>
                <a:cs typeface="Arial" pitchFamily="34" charset="0"/>
              </a:rPr>
            </a:br>
            <a:r>
              <a:rPr kumimoji="0" lang="fr-FR" altLang="fr-FR" sz="2000" b="1" i="0" u="none" strike="noStrike" cap="none" normalizeH="0" baseline="0" dirty="0" smtClean="0">
                <a:ln>
                  <a:noFill/>
                </a:ln>
                <a:solidFill>
                  <a:schemeClr val="bg1"/>
                </a:solidFill>
                <a:effectLst>
                  <a:outerShdw blurRad="38100" dist="38100" dir="2700000" algn="tl">
                    <a:srgbClr val="000000">
                      <a:alpha val="43137"/>
                    </a:srgbClr>
                  </a:outerShdw>
                </a:effectLst>
                <a:latin typeface="+mj-lt"/>
                <a:ea typeface="Times New Roman" pitchFamily="18" charset="0"/>
                <a:cs typeface="Arial" pitchFamily="34" charset="0"/>
              </a:rPr>
              <a:t>les enveloppes </a:t>
            </a:r>
            <a:br>
              <a:rPr kumimoji="0" lang="fr-FR" altLang="fr-FR" sz="2000" b="1" i="0" u="none" strike="noStrike" cap="none" normalizeH="0" baseline="0" dirty="0" smtClean="0">
                <a:ln>
                  <a:noFill/>
                </a:ln>
                <a:solidFill>
                  <a:schemeClr val="bg1"/>
                </a:solidFill>
                <a:effectLst>
                  <a:outerShdw blurRad="38100" dist="38100" dir="2700000" algn="tl">
                    <a:srgbClr val="000000">
                      <a:alpha val="43137"/>
                    </a:srgbClr>
                  </a:outerShdw>
                </a:effectLst>
                <a:latin typeface="+mj-lt"/>
                <a:ea typeface="Times New Roman" pitchFamily="18" charset="0"/>
                <a:cs typeface="Arial" pitchFamily="34" charset="0"/>
              </a:rPr>
            </a:br>
            <a:r>
              <a:rPr kumimoji="0" lang="fr-FR" altLang="fr-FR" sz="2000" b="1" i="0" u="none" strike="noStrike" cap="none" normalizeH="0" baseline="0" dirty="0" smtClean="0">
                <a:ln>
                  <a:noFill/>
                </a:ln>
                <a:solidFill>
                  <a:schemeClr val="bg1"/>
                </a:solidFill>
                <a:effectLst>
                  <a:outerShdw blurRad="38100" dist="38100" dir="2700000" algn="tl">
                    <a:srgbClr val="000000">
                      <a:alpha val="43137"/>
                    </a:srgbClr>
                  </a:outerShdw>
                </a:effectLst>
                <a:latin typeface="+mj-lt"/>
                <a:ea typeface="Times New Roman" pitchFamily="18" charset="0"/>
                <a:cs typeface="Arial" pitchFamily="34" charset="0"/>
              </a:rPr>
              <a:t>(</a:t>
            </a:r>
            <a:r>
              <a:rPr kumimoji="0" lang="fr-FR" altLang="fr-FR" sz="2000" b="1" i="0" u="none" strike="noStrike" cap="none" normalizeH="0" baseline="0" dirty="0" smtClean="0">
                <a:ln>
                  <a:noFill/>
                </a:ln>
                <a:solidFill>
                  <a:schemeClr val="bg1"/>
                </a:solidFill>
                <a:effectLst>
                  <a:outerShdw blurRad="38100" dist="38100" dir="2700000" algn="tl">
                    <a:srgbClr val="000000">
                      <a:alpha val="43137"/>
                    </a:srgbClr>
                  </a:outerShdw>
                </a:effectLst>
                <a:latin typeface="+mj-lt"/>
                <a:ea typeface="Times New Roman" pitchFamily="18" charset="0"/>
              </a:rPr>
              <a:t>CEI 60529.</a:t>
            </a:r>
            <a:r>
              <a:rPr kumimoji="0" lang="fr-FR" altLang="fr-FR" sz="2000" b="1" i="0" u="none" strike="noStrike" cap="none" normalizeH="0" baseline="0" dirty="0" smtClean="0">
                <a:ln>
                  <a:noFill/>
                </a:ln>
                <a:solidFill>
                  <a:schemeClr val="bg1"/>
                </a:solidFill>
                <a:effectLst>
                  <a:outerShdw blurRad="38100" dist="38100" dir="2700000" algn="tl">
                    <a:srgbClr val="000000">
                      <a:alpha val="43137"/>
                    </a:srgbClr>
                  </a:outerShdw>
                </a:effectLst>
                <a:latin typeface="+mj-lt"/>
                <a:ea typeface="Times New Roman" pitchFamily="18" charset="0"/>
                <a:cs typeface="Arial" pitchFamily="34" charset="0"/>
              </a:rPr>
              <a:t>)</a:t>
            </a:r>
          </a:p>
          <a:p>
            <a:pPr marL="0" marR="0" lvl="0" indent="0" algn="ctr" defTabSz="914400" rtl="0" eaLnBrk="1" fontAlgn="base" latinLnBrk="0" hangingPunct="1">
              <a:lnSpc>
                <a:spcPct val="100000"/>
              </a:lnSpc>
              <a:spcBef>
                <a:spcPct val="0"/>
              </a:spcBef>
              <a:spcAft>
                <a:spcPct val="0"/>
              </a:spcAft>
              <a:buClrTx/>
              <a:buSzTx/>
              <a:buFontTx/>
              <a:buNone/>
              <a:tabLst/>
            </a:pPr>
            <a:endParaRPr lang="fr-FR" altLang="fr-FR" sz="2000" b="1" dirty="0">
              <a:solidFill>
                <a:schemeClr val="bg1"/>
              </a:solidFill>
              <a:effectLst>
                <a:outerShdw blurRad="38100" dist="38100" dir="2700000" algn="tl">
                  <a:srgbClr val="000000">
                    <a:alpha val="43137"/>
                  </a:srgbClr>
                </a:outerShdw>
              </a:effectLst>
              <a:latin typeface="+mj-lt"/>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fr-FR" sz="2000" b="1" i="0" u="none" strike="noStrike" cap="none" normalizeH="0" baseline="0" dirty="0" smtClean="0">
                <a:ln>
                  <a:noFill/>
                </a:ln>
                <a:solidFill>
                  <a:schemeClr val="bg1"/>
                </a:solidFill>
                <a:effectLst>
                  <a:outerShdw blurRad="38100" dist="38100" dir="2700000" algn="tl">
                    <a:srgbClr val="000000">
                      <a:alpha val="43137"/>
                    </a:srgbClr>
                  </a:outerShdw>
                </a:effectLst>
                <a:latin typeface="+mj-lt"/>
                <a:cs typeface="Arial" pitchFamily="34" charset="0"/>
              </a:rPr>
              <a:t>IP</a:t>
            </a:r>
            <a:r>
              <a:rPr kumimoji="0" lang="fr-FR" altLang="fr-FR" sz="2000" b="1" i="0" u="none" strike="noStrike" cap="none" normalizeH="0" baseline="0" dirty="0" smtClean="0">
                <a:ln>
                  <a:noFill/>
                </a:ln>
                <a:solidFill>
                  <a:schemeClr val="bg1"/>
                </a:solidFill>
                <a:effectLst>
                  <a:outerShdw blurRad="38100" dist="38100" dir="2700000" algn="tl">
                    <a:srgbClr val="000000">
                      <a:alpha val="43137"/>
                    </a:srgbClr>
                  </a:outerShdw>
                </a:effectLst>
                <a:latin typeface="+mj-lt"/>
                <a:cs typeface="Arial" pitchFamily="34" charset="0"/>
              </a:rPr>
              <a:t>…</a:t>
            </a:r>
            <a:endParaRPr kumimoji="0" lang="fr-FR" altLang="fr-FR" sz="2000" b="1" i="0" u="none" strike="noStrike" cap="none" normalizeH="0" baseline="0" dirty="0" smtClean="0">
              <a:ln>
                <a:noFill/>
              </a:ln>
              <a:solidFill>
                <a:schemeClr val="bg1"/>
              </a:solidFill>
              <a:effectLst>
                <a:outerShdw blurRad="38100" dist="38100" dir="2700000" algn="tl">
                  <a:srgbClr val="000000">
                    <a:alpha val="43137"/>
                  </a:srgbClr>
                </a:outerShdw>
              </a:effectLst>
              <a:latin typeface="+mj-lt"/>
            </a:endParaRPr>
          </a:p>
        </p:txBody>
      </p:sp>
      <p:sp>
        <p:nvSpPr>
          <p:cNvPr id="4" name="Rectangle 5"/>
          <p:cNvSpPr>
            <a:spLocks noChangeArrowheads="1"/>
          </p:cNvSpPr>
          <p:nvPr>
            <p:custDataLst>
              <p:tags r:id="rId3"/>
            </p:custDataLst>
          </p:nvPr>
        </p:nvSpPr>
        <p:spPr bwMode="auto">
          <a:xfrm>
            <a:off x="-108520" y="3845555"/>
            <a:ext cx="2255508" cy="28007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fr-FR" sz="1600" b="1" i="0" u="none" strike="noStrike" cap="none" normalizeH="0" baseline="0" dirty="0" smtClean="0">
                <a:ln>
                  <a:noFill/>
                </a:ln>
                <a:solidFill>
                  <a:schemeClr val="bg1"/>
                </a:solidFill>
                <a:effectLst/>
                <a:latin typeface="+mj-lt"/>
                <a:ea typeface="Times New Roman" pitchFamily="18" charset="0"/>
                <a:cs typeface="Arial" pitchFamily="34" charset="0"/>
              </a:rPr>
              <a:t>Ils renseignent sur la protection </a:t>
            </a:r>
          </a:p>
          <a:p>
            <a:pPr marL="0" marR="0" lvl="0" indent="0" algn="ctr" defTabSz="914400" rtl="0" eaLnBrk="1" fontAlgn="base" latinLnBrk="0" hangingPunct="1">
              <a:lnSpc>
                <a:spcPct val="100000"/>
              </a:lnSpc>
              <a:spcBef>
                <a:spcPct val="0"/>
              </a:spcBef>
              <a:spcAft>
                <a:spcPct val="0"/>
              </a:spcAft>
              <a:buClrTx/>
              <a:buSzTx/>
              <a:buFontTx/>
              <a:buNone/>
              <a:tabLst/>
            </a:pPr>
            <a:r>
              <a:rPr kumimoji="0" lang="fr-FR" altLang="fr-FR" sz="1600" b="1" i="0" u="none" strike="noStrike" cap="none" normalizeH="0" baseline="0" dirty="0" smtClean="0">
                <a:ln>
                  <a:noFill/>
                </a:ln>
                <a:solidFill>
                  <a:schemeClr val="bg1"/>
                </a:solidFill>
                <a:effectLst/>
                <a:latin typeface="+mj-lt"/>
                <a:ea typeface="Times New Roman" pitchFamily="18" charset="0"/>
                <a:cs typeface="Arial" pitchFamily="34" charset="0"/>
              </a:rPr>
              <a:t>contre les contacts directs.</a:t>
            </a:r>
            <a:endParaRPr kumimoji="0" lang="fr-FR" altLang="fr-FR" sz="1600" b="0" i="0" u="none" strike="noStrike" cap="none" normalizeH="0" baseline="0" dirty="0" smtClean="0">
              <a:ln>
                <a:noFill/>
              </a:ln>
              <a:solidFill>
                <a:schemeClr val="bg1"/>
              </a:solidFill>
              <a:effectLst/>
              <a:latin typeface="+mj-l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1600" b="1" i="0" u="none" strike="noStrike" cap="none" normalizeH="0" baseline="0" dirty="0" smtClean="0">
                <a:ln>
                  <a:noFill/>
                </a:ln>
                <a:solidFill>
                  <a:schemeClr val="bg1"/>
                </a:solidFill>
                <a:effectLst/>
                <a:latin typeface="+mj-lt"/>
                <a:ea typeface="Times New Roman" pitchFamily="18" charset="0"/>
                <a:cs typeface="Arial" pitchFamily="34" charset="0"/>
              </a:rPr>
              <a:t>Les degrés minimaux de protection du matériel sont: </a:t>
            </a:r>
            <a:br>
              <a:rPr kumimoji="0" lang="fr-FR" altLang="fr-FR" sz="1600" b="1" i="0" u="none" strike="noStrike" cap="none" normalizeH="0" baseline="0" dirty="0" smtClean="0">
                <a:ln>
                  <a:noFill/>
                </a:ln>
                <a:solidFill>
                  <a:schemeClr val="bg1"/>
                </a:solidFill>
                <a:effectLst/>
                <a:latin typeface="+mj-lt"/>
                <a:ea typeface="Times New Roman" pitchFamily="18" charset="0"/>
                <a:cs typeface="Arial" pitchFamily="34" charset="0"/>
              </a:rPr>
            </a:br>
            <a:r>
              <a:rPr kumimoji="0" lang="fr-FR" altLang="fr-FR" sz="1600" b="1" i="0" u="none" strike="noStrike" cap="none" normalizeH="0" baseline="0" dirty="0" smtClean="0">
                <a:ln>
                  <a:noFill/>
                </a:ln>
                <a:solidFill>
                  <a:schemeClr val="bg1"/>
                </a:solidFill>
                <a:effectLst/>
                <a:latin typeface="+mj-lt"/>
                <a:ea typeface="Times New Roman" pitchFamily="18" charset="0"/>
                <a:cs typeface="Arial" pitchFamily="34" charset="0"/>
              </a:rPr>
              <a:t>IP 2x ou </a:t>
            </a:r>
            <a:r>
              <a:rPr kumimoji="0" lang="fr-FR" altLang="fr-FR" sz="1600" b="1" i="0" u="none" strike="noStrike" cap="none" normalizeH="0" baseline="0" dirty="0" err="1" smtClean="0">
                <a:ln>
                  <a:noFill/>
                </a:ln>
                <a:solidFill>
                  <a:schemeClr val="bg1"/>
                </a:solidFill>
                <a:effectLst/>
                <a:latin typeface="+mj-lt"/>
                <a:ea typeface="Times New Roman" pitchFamily="18" charset="0"/>
                <a:cs typeface="Arial" pitchFamily="34" charset="0"/>
              </a:rPr>
              <a:t>xxB</a:t>
            </a:r>
            <a:r>
              <a:rPr kumimoji="0" lang="fr-FR" altLang="fr-FR" sz="1600" b="1" i="0" u="none" strike="noStrike" cap="none" normalizeH="0" baseline="0" dirty="0" smtClean="0">
                <a:ln>
                  <a:noFill/>
                </a:ln>
                <a:solidFill>
                  <a:schemeClr val="bg1"/>
                </a:solidFill>
                <a:effectLst/>
                <a:latin typeface="+mj-lt"/>
                <a:ea typeface="Times New Roman" pitchFamily="18" charset="0"/>
                <a:cs typeface="Arial" pitchFamily="34" charset="0"/>
              </a:rPr>
              <a:t> </a:t>
            </a:r>
            <a:endParaRPr kumimoji="0" lang="fr-FR" altLang="fr-FR" sz="1600" b="0" i="0" u="none" strike="noStrike" cap="none" normalizeH="0" baseline="0" dirty="0" smtClean="0">
              <a:ln>
                <a:noFill/>
              </a:ln>
              <a:solidFill>
                <a:schemeClr val="bg1"/>
              </a:solidFill>
              <a:effectLst/>
              <a:latin typeface="+mj-lt"/>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1600" b="1" i="0" u="none" strike="noStrike" cap="none" normalizeH="0" baseline="0" dirty="0" smtClean="0">
                <a:ln>
                  <a:noFill/>
                </a:ln>
                <a:solidFill>
                  <a:schemeClr val="bg1"/>
                </a:solidFill>
                <a:effectLst/>
                <a:latin typeface="+mj-lt"/>
                <a:ea typeface="Times New Roman" pitchFamily="18" charset="0"/>
                <a:cs typeface="Arial" pitchFamily="34" charset="0"/>
              </a:rPr>
              <a:t>en basse </a:t>
            </a:r>
          </a:p>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1600" b="1" i="0" u="none" strike="noStrike" cap="none" normalizeH="0" baseline="0" dirty="0" smtClean="0">
                <a:ln>
                  <a:noFill/>
                </a:ln>
                <a:solidFill>
                  <a:schemeClr val="bg1"/>
                </a:solidFill>
                <a:effectLst/>
                <a:latin typeface="+mj-lt"/>
                <a:ea typeface="Times New Roman" pitchFamily="18" charset="0"/>
                <a:cs typeface="Arial" pitchFamily="34" charset="0"/>
              </a:rPr>
              <a:t>tension.</a:t>
            </a:r>
            <a:endParaRPr kumimoji="0" lang="fr-FR" altLang="fr-FR" sz="1600" b="0" i="0" u="none" strike="noStrike" cap="none" normalizeH="0" baseline="0" dirty="0" smtClean="0">
              <a:ln>
                <a:noFill/>
              </a:ln>
              <a:solidFill>
                <a:schemeClr val="bg1"/>
              </a:solidFill>
              <a:effectLst/>
              <a:latin typeface="+mj-lt"/>
            </a:endParaRPr>
          </a:p>
        </p:txBody>
      </p:sp>
    </p:spTree>
    <p:extLst>
      <p:ext uri="{BB962C8B-B14F-4D97-AF65-F5344CB8AC3E}">
        <p14:creationId xmlns:p14="http://schemas.microsoft.com/office/powerpoint/2010/main" val="2691725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1100"/>
                            </p:stCondLst>
                            <p:childTnLst>
                              <p:par>
                                <p:cTn id="9" presetID="10" presetClass="entr" presetSubtype="0" fill="hold" nodeType="afterEffect">
                                  <p:stCondLst>
                                    <p:cond delay="0"/>
                                  </p:stCondLst>
                                  <p:iterate type="wd">
                                    <p:tmPct val="10000"/>
                                  </p:iterate>
                                  <p:childTnLst>
                                    <p:set>
                                      <p:cBhvr>
                                        <p:cTn id="10" dur="1" fill="hold">
                                          <p:stCondLst>
                                            <p:cond delay="0"/>
                                          </p:stCondLst>
                                        </p:cTn>
                                        <p:tgtEl>
                                          <p:spTgt spid="13314"/>
                                        </p:tgtEl>
                                        <p:attrNameLst>
                                          <p:attrName>style.visibility</p:attrName>
                                        </p:attrNameLst>
                                      </p:cBhvr>
                                      <p:to>
                                        <p:strVal val="visible"/>
                                      </p:to>
                                    </p:set>
                                    <p:animEffect transition="in" filter="fade">
                                      <p:cBhvr>
                                        <p:cTn id="11" dur="1500"/>
                                        <p:tgtEl>
                                          <p:spTgt spid="13314"/>
                                        </p:tgtEl>
                                      </p:cBhvr>
                                    </p:animEffect>
                                  </p:childTnLst>
                                </p:cTn>
                              </p:par>
                            </p:childTnLst>
                          </p:cTn>
                        </p:par>
                        <p:par>
                          <p:cTn id="12" fill="hold">
                            <p:stCondLst>
                              <p:cond delay="2600"/>
                            </p:stCondLst>
                            <p:childTnLst>
                              <p:par>
                                <p:cTn id="13" presetID="10" presetClass="entr" presetSubtype="0" fill="hold" grpId="0" nodeType="afterEffect">
                                  <p:stCondLst>
                                    <p:cond delay="500"/>
                                  </p:stCondLst>
                                  <p:iterate type="wd">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p:txBody>
          <a:bodyPr>
            <a:normAutofit fontScale="90000"/>
          </a:bodyPr>
          <a:lstStyle/>
          <a:p>
            <a:r>
              <a:rPr lang="fr-FR" b="1" dirty="0" smtClean="0">
                <a:effectLst>
                  <a:outerShdw blurRad="38100" dist="38100" dir="2700000" algn="tl">
                    <a:srgbClr val="000000">
                      <a:alpha val="43137"/>
                    </a:srgbClr>
                  </a:outerShdw>
                </a:effectLst>
              </a:rPr>
              <a:t>Protection: Les schémas de liaison à la terre (SLT)</a:t>
            </a:r>
            <a:endParaRPr lang="fr-FR" b="1" dirty="0">
              <a:effectLst>
                <a:outerShdw blurRad="38100" dist="38100" dir="2700000" algn="tl">
                  <a:srgbClr val="000000">
                    <a:alpha val="43137"/>
                  </a:srgbClr>
                </a:outerShdw>
              </a:effectLst>
            </a:endParaRPr>
          </a:p>
        </p:txBody>
      </p:sp>
      <p:sp>
        <p:nvSpPr>
          <p:cNvPr id="4" name="Rectangle 3"/>
          <p:cNvSpPr/>
          <p:nvPr>
            <p:custDataLst>
              <p:tags r:id="rId2"/>
            </p:custDataLst>
          </p:nvPr>
        </p:nvSpPr>
        <p:spPr>
          <a:xfrm>
            <a:off x="0" y="1556792"/>
            <a:ext cx="9144000" cy="5355312"/>
          </a:xfrm>
          <a:prstGeom prst="rect">
            <a:avLst/>
          </a:prstGeom>
        </p:spPr>
        <p:txBody>
          <a:bodyPr wrap="square">
            <a:spAutoFit/>
          </a:bodyPr>
          <a:lstStyle/>
          <a:p>
            <a:r>
              <a:rPr lang="fr-FR" dirty="0"/>
              <a:t>On doit protéger les personnes des risques électriques liés à la défaillance d’un équipement, en raccordant d’une certaine manière les neutres des transformateurs d’alimentation, et les masses des appareils récepteurs.</a:t>
            </a:r>
          </a:p>
          <a:p>
            <a:endParaRPr lang="fr-FR" dirty="0"/>
          </a:p>
          <a:p>
            <a:r>
              <a:rPr lang="fr-FR" dirty="0"/>
              <a:t>Les différents schémas de câblages ainsi réalisés sont désignés par deux (ou trois)</a:t>
            </a:r>
          </a:p>
          <a:p>
            <a:r>
              <a:rPr lang="fr-FR" dirty="0"/>
              <a:t>lettres représentant pour la </a:t>
            </a:r>
            <a:r>
              <a:rPr lang="fr-FR" b="1" dirty="0"/>
              <a:t>première</a:t>
            </a:r>
            <a:r>
              <a:rPr lang="fr-FR" dirty="0"/>
              <a:t> le type de liaison du neutre de l’alimentation :</a:t>
            </a:r>
          </a:p>
          <a:p>
            <a:pPr lvl="0"/>
            <a:r>
              <a:rPr lang="fr-FR" b="1" dirty="0" smtClean="0"/>
              <a:t>	T</a:t>
            </a:r>
            <a:r>
              <a:rPr lang="fr-FR" dirty="0"/>
              <a:t> : …Neutre relié à la terre (dans le sol).</a:t>
            </a:r>
          </a:p>
          <a:p>
            <a:pPr lvl="0"/>
            <a:r>
              <a:rPr lang="fr-FR" b="1" dirty="0"/>
              <a:t>	</a:t>
            </a:r>
            <a:r>
              <a:rPr lang="fr-FR" b="1" dirty="0" smtClean="0"/>
              <a:t>I</a:t>
            </a:r>
            <a:r>
              <a:rPr lang="fr-FR" dirty="0"/>
              <a:t> : …Neutre Isolé de la terre (ou relié à travers une grande impédance).</a:t>
            </a:r>
          </a:p>
          <a:p>
            <a:pPr lvl="0"/>
            <a:endParaRPr lang="fr-FR" dirty="0"/>
          </a:p>
          <a:p>
            <a:r>
              <a:rPr lang="fr-FR" dirty="0"/>
              <a:t>Pour la deuxième </a:t>
            </a:r>
            <a:r>
              <a:rPr lang="fr-FR" dirty="0" smtClean="0"/>
              <a:t>lettre, c’est </a:t>
            </a:r>
            <a:r>
              <a:rPr lang="fr-FR" dirty="0"/>
              <a:t>le mode de câblage des masses des équipements qui est désigné :</a:t>
            </a:r>
          </a:p>
          <a:p>
            <a:pPr lvl="0"/>
            <a:r>
              <a:rPr lang="fr-FR" b="1" dirty="0" smtClean="0"/>
              <a:t>	T</a:t>
            </a:r>
            <a:r>
              <a:rPr lang="fr-FR" b="1" dirty="0"/>
              <a:t> </a:t>
            </a:r>
            <a:r>
              <a:rPr lang="fr-FR" dirty="0"/>
              <a:t>:  …Les masses sont reliées à la terre de l’installation </a:t>
            </a:r>
          </a:p>
          <a:p>
            <a:pPr lvl="0"/>
            <a:r>
              <a:rPr lang="fr-FR" b="1" dirty="0" smtClean="0"/>
              <a:t>	N</a:t>
            </a:r>
            <a:r>
              <a:rPr lang="fr-FR" b="1" dirty="0"/>
              <a:t> </a:t>
            </a:r>
            <a:r>
              <a:rPr lang="fr-FR" dirty="0"/>
              <a:t>: …Les masses sont reliées au neutre de l’installation. Dans ce cas on pourra trouver une troisième lettre </a:t>
            </a:r>
            <a:r>
              <a:rPr lang="fr-FR" b="1" dirty="0"/>
              <a:t>C :</a:t>
            </a:r>
            <a:r>
              <a:rPr lang="fr-FR" dirty="0"/>
              <a:t> Pour signifier que la liaison terre et neutre de l’équipement seront Commune (même fil). Ou  </a:t>
            </a:r>
            <a:r>
              <a:rPr lang="fr-FR" b="1" dirty="0"/>
              <a:t>S</a:t>
            </a:r>
            <a:r>
              <a:rPr lang="fr-FR" dirty="0"/>
              <a:t> :… Pour signifier que la terre et le neutre de l’équipement seront Séparés</a:t>
            </a:r>
            <a:r>
              <a:rPr lang="fr-FR" dirty="0" smtClean="0"/>
              <a:t>.</a:t>
            </a:r>
            <a:endParaRPr lang="fr-FR" dirty="0"/>
          </a:p>
        </p:txBody>
      </p:sp>
    </p:spTree>
    <p:extLst>
      <p:ext uri="{BB962C8B-B14F-4D97-AF65-F5344CB8AC3E}">
        <p14:creationId xmlns:p14="http://schemas.microsoft.com/office/powerpoint/2010/main" val="462042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1050"/>
                            </p:stCondLst>
                            <p:childTnLst>
                              <p:par>
                                <p:cTn id="9" presetID="10" presetClass="entr" presetSubtype="0" fill="hold" grpId="0" nodeType="afterEffect">
                                  <p:stCondLst>
                                    <p:cond delay="0"/>
                                  </p:stCondLst>
                                  <p:iterate type="wd">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a:xfrm>
            <a:off x="457200" y="116632"/>
            <a:ext cx="8229600" cy="1143000"/>
          </a:xfrm>
        </p:spPr>
        <p:txBody>
          <a:bodyPr>
            <a:normAutofit fontScale="90000"/>
          </a:bodyPr>
          <a:lstStyle/>
          <a:p>
            <a:r>
              <a:rPr lang="fr-FR" b="1" dirty="0" smtClean="0">
                <a:effectLst>
                  <a:outerShdw blurRad="38100" dist="38100" dir="2700000" algn="tl">
                    <a:srgbClr val="000000">
                      <a:alpha val="43137"/>
                    </a:srgbClr>
                  </a:outerShdw>
                </a:effectLst>
              </a:rPr>
              <a:t>Isolement des appareils électriques</a:t>
            </a:r>
            <a:endParaRPr lang="fr-FR" b="1" dirty="0">
              <a:effectLst>
                <a:outerShdw blurRad="38100" dist="38100" dir="2700000" algn="tl">
                  <a:srgbClr val="000000">
                    <a:alpha val="43137"/>
                  </a:srgbClr>
                </a:outerShdw>
              </a:effectLst>
            </a:endParaRPr>
          </a:p>
        </p:txBody>
      </p:sp>
      <p:pic>
        <p:nvPicPr>
          <p:cNvPr id="14338" name="Picture 2"/>
          <p:cNvPicPr>
            <a:picLocks noChangeAspect="1" noChangeArrowheads="1"/>
          </p:cNvPicPr>
          <p:nvPr>
            <p:custDataLst>
              <p:tags r:id="rId2"/>
            </p:custDataLst>
          </p:nvPr>
        </p:nvPicPr>
        <p:blipFill>
          <a:blip r:embed="rId5">
            <a:extLst>
              <a:ext uri="{28A0092B-C50C-407E-A947-70E740481C1C}">
                <a14:useLocalDpi xmlns:a14="http://schemas.microsoft.com/office/drawing/2010/main" val="0"/>
              </a:ext>
            </a:extLst>
          </a:blip>
          <a:srcRect/>
          <a:stretch>
            <a:fillRect/>
          </a:stretch>
        </p:blipFill>
        <p:spPr bwMode="auto">
          <a:xfrm>
            <a:off x="683568" y="1412776"/>
            <a:ext cx="8064896" cy="5317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26682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650"/>
                            </p:stCondLst>
                            <p:childTnLst>
                              <p:par>
                                <p:cTn id="9" presetID="10" presetClass="entr" presetSubtype="0" fill="hold" nodeType="afterEffect">
                                  <p:stCondLst>
                                    <p:cond delay="0"/>
                                  </p:stCondLst>
                                  <p:iterate type="wd">
                                    <p:tmPct val="10000"/>
                                  </p:iterate>
                                  <p:childTnLst>
                                    <p:set>
                                      <p:cBhvr>
                                        <p:cTn id="10" dur="1" fill="hold">
                                          <p:stCondLst>
                                            <p:cond delay="0"/>
                                          </p:stCondLst>
                                        </p:cTn>
                                        <p:tgtEl>
                                          <p:spTgt spid="14338"/>
                                        </p:tgtEl>
                                        <p:attrNameLst>
                                          <p:attrName>style.visibility</p:attrName>
                                        </p:attrNameLst>
                                      </p:cBhvr>
                                      <p:to>
                                        <p:strVal val="visible"/>
                                      </p:to>
                                    </p:set>
                                    <p:animEffect transition="in" filter="fade">
                                      <p:cBhvr>
                                        <p:cTn id="11" dur="5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p:txBody>
          <a:bodyPr>
            <a:normAutofit fontScale="90000"/>
          </a:bodyPr>
          <a:lstStyle/>
          <a:p>
            <a:r>
              <a:rPr lang="fr-FR" b="1" dirty="0" smtClean="0">
                <a:effectLst>
                  <a:outerShdw blurRad="38100" dist="38100" dir="2700000" algn="tl">
                    <a:srgbClr val="000000">
                      <a:alpha val="43137"/>
                    </a:srgbClr>
                  </a:outerShdw>
                </a:effectLst>
              </a:rPr>
              <a:t>Quelques termes de la </a:t>
            </a:r>
            <a:br>
              <a:rPr lang="fr-FR" b="1" dirty="0" smtClean="0">
                <a:effectLst>
                  <a:outerShdw blurRad="38100" dist="38100" dir="2700000" algn="tl">
                    <a:srgbClr val="000000">
                      <a:alpha val="43137"/>
                    </a:srgbClr>
                  </a:outerShdw>
                </a:effectLst>
              </a:rPr>
            </a:br>
            <a:r>
              <a:rPr lang="fr-FR" b="1" dirty="0" smtClean="0">
                <a:effectLst>
                  <a:outerShdw blurRad="38100" dist="38100" dir="2700000" algn="tl">
                    <a:srgbClr val="000000">
                      <a:alpha val="43137"/>
                    </a:srgbClr>
                  </a:outerShdw>
                </a:effectLst>
              </a:rPr>
              <a:t>NF C18-510 </a:t>
            </a:r>
            <a:endParaRPr lang="fr-FR" b="1" dirty="0">
              <a:effectLst>
                <a:outerShdw blurRad="38100" dist="38100" dir="2700000" algn="tl">
                  <a:srgbClr val="000000">
                    <a:alpha val="43137"/>
                  </a:srgbClr>
                </a:outerShdw>
              </a:effectLst>
            </a:endParaRPr>
          </a:p>
        </p:txBody>
      </p:sp>
      <p:sp>
        <p:nvSpPr>
          <p:cNvPr id="4" name="Rectangle 3"/>
          <p:cNvSpPr/>
          <p:nvPr>
            <p:custDataLst>
              <p:tags r:id="rId2"/>
            </p:custDataLst>
          </p:nvPr>
        </p:nvSpPr>
        <p:spPr>
          <a:xfrm>
            <a:off x="94476" y="1628800"/>
            <a:ext cx="8892480" cy="5078313"/>
          </a:xfrm>
          <a:prstGeom prst="rect">
            <a:avLst/>
          </a:prstGeom>
        </p:spPr>
        <p:txBody>
          <a:bodyPr wrap="square">
            <a:spAutoFit/>
          </a:bodyPr>
          <a:lstStyle/>
          <a:p>
            <a:pPr lvl="0"/>
            <a:r>
              <a:rPr lang="fr-FR" b="1" dirty="0"/>
              <a:t>Employeur : </a:t>
            </a:r>
            <a:r>
              <a:rPr lang="fr-FR" b="1" dirty="0" smtClean="0"/>
              <a:t/>
            </a:r>
            <a:br>
              <a:rPr lang="fr-FR" b="1" dirty="0" smtClean="0"/>
            </a:br>
            <a:r>
              <a:rPr lang="fr-FR" dirty="0" smtClean="0"/>
              <a:t>personne </a:t>
            </a:r>
            <a:r>
              <a:rPr lang="fr-FR" dirty="0"/>
              <a:t>physique ou morale qui emploie du personnel et a autorité sur </a:t>
            </a:r>
            <a:r>
              <a:rPr lang="fr-FR" dirty="0" smtClean="0"/>
              <a:t>lui</a:t>
            </a:r>
          </a:p>
          <a:p>
            <a:pPr lvl="0"/>
            <a:endParaRPr lang="fr-FR" dirty="0"/>
          </a:p>
          <a:p>
            <a:pPr lvl="0"/>
            <a:r>
              <a:rPr lang="fr-FR" b="1" dirty="0"/>
              <a:t>Chef d’établissement : </a:t>
            </a:r>
            <a:r>
              <a:rPr lang="fr-FR" b="1" dirty="0" smtClean="0"/>
              <a:t/>
            </a:r>
            <a:br>
              <a:rPr lang="fr-FR" b="1" dirty="0" smtClean="0"/>
            </a:br>
            <a:r>
              <a:rPr lang="fr-FR" dirty="0" smtClean="0"/>
              <a:t>personne </a:t>
            </a:r>
            <a:r>
              <a:rPr lang="fr-FR" dirty="0"/>
              <a:t>physique qui assume la responsabilité d’une entreprise </a:t>
            </a:r>
            <a:r>
              <a:rPr lang="fr-FR" dirty="0" smtClean="0"/>
              <a:t>exploitante</a:t>
            </a:r>
          </a:p>
          <a:p>
            <a:pPr lvl="0"/>
            <a:endParaRPr lang="fr-FR" dirty="0"/>
          </a:p>
          <a:p>
            <a:pPr lvl="0"/>
            <a:r>
              <a:rPr lang="fr-FR" b="1" dirty="0"/>
              <a:t>Personne ordinaire: </a:t>
            </a:r>
            <a:r>
              <a:rPr lang="fr-FR" b="1" dirty="0" smtClean="0"/>
              <a:t/>
            </a:r>
            <a:br>
              <a:rPr lang="fr-FR" b="1" dirty="0" smtClean="0"/>
            </a:br>
            <a:r>
              <a:rPr lang="fr-FR" dirty="0" smtClean="0"/>
              <a:t>Personne </a:t>
            </a:r>
            <a:r>
              <a:rPr lang="fr-FR" dirty="0"/>
              <a:t>non formée ni </a:t>
            </a:r>
            <a:r>
              <a:rPr lang="fr-FR" dirty="0" smtClean="0"/>
              <a:t>habilitée</a:t>
            </a:r>
            <a:br>
              <a:rPr lang="fr-FR" dirty="0" smtClean="0"/>
            </a:br>
            <a:endParaRPr lang="fr-FR" dirty="0"/>
          </a:p>
          <a:p>
            <a:pPr lvl="0"/>
            <a:r>
              <a:rPr lang="fr-FR" b="1" dirty="0" smtClean="0"/>
              <a:t>Personne </a:t>
            </a:r>
            <a:r>
              <a:rPr lang="fr-FR" b="1" dirty="0"/>
              <a:t>avertie: </a:t>
            </a:r>
            <a:r>
              <a:rPr lang="fr-FR" b="1" dirty="0" smtClean="0"/>
              <a:t/>
            </a:r>
            <a:br>
              <a:rPr lang="fr-FR" b="1" dirty="0" smtClean="0"/>
            </a:br>
            <a:r>
              <a:rPr lang="fr-FR" dirty="0" smtClean="0"/>
              <a:t>Personne </a:t>
            </a:r>
            <a:r>
              <a:rPr lang="fr-FR" dirty="0"/>
              <a:t>suffisamment informée pour lui permettre d’éviter les dangers que peut présenter l’électricité</a:t>
            </a:r>
            <a:r>
              <a:rPr lang="fr-FR" dirty="0" smtClean="0"/>
              <a:t>.</a:t>
            </a:r>
          </a:p>
          <a:p>
            <a:pPr lvl="0"/>
            <a:endParaRPr lang="fr-FR" dirty="0"/>
          </a:p>
          <a:p>
            <a:pPr lvl="0"/>
            <a:r>
              <a:rPr lang="fr-FR" b="1" dirty="0"/>
              <a:t>Personne qualifiée: </a:t>
            </a:r>
            <a:r>
              <a:rPr lang="fr-FR" b="1" dirty="0" smtClean="0"/>
              <a:t/>
            </a:r>
            <a:br>
              <a:rPr lang="fr-FR" b="1" dirty="0" smtClean="0"/>
            </a:br>
            <a:r>
              <a:rPr lang="fr-FR" dirty="0" smtClean="0"/>
              <a:t>Personne </a:t>
            </a:r>
            <a:r>
              <a:rPr lang="fr-FR" dirty="0"/>
              <a:t>ayant une formation, une connaissance et une expérience appropriées en électricité pour lui permettre d'analyser le risque électrique et d'éviter les dangers que peut présenter l'électricité</a:t>
            </a:r>
            <a:r>
              <a:rPr lang="fr-FR" dirty="0" smtClean="0"/>
              <a:t>.</a:t>
            </a:r>
            <a:endParaRPr lang="fr-FR" dirty="0"/>
          </a:p>
        </p:txBody>
      </p:sp>
    </p:spTree>
    <p:extLst>
      <p:ext uri="{BB962C8B-B14F-4D97-AF65-F5344CB8AC3E}">
        <p14:creationId xmlns:p14="http://schemas.microsoft.com/office/powerpoint/2010/main" val="108614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750"/>
                            </p:stCondLst>
                            <p:childTnLst>
                              <p:par>
                                <p:cTn id="9" presetID="10" presetClass="entr" presetSubtype="0" fill="hold" grpId="0" nodeType="afterEffect">
                                  <p:stCondLst>
                                    <p:cond delay="500"/>
                                  </p:stCondLst>
                                  <p:iterate type="wd">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p:txBody>
          <a:bodyPr>
            <a:normAutofit fontScale="90000"/>
          </a:bodyPr>
          <a:lstStyle/>
          <a:p>
            <a:r>
              <a:rPr lang="fr-FR" b="1" dirty="0" smtClean="0">
                <a:effectLst>
                  <a:outerShdw blurRad="38100" dist="38100" dir="2700000" algn="tl">
                    <a:srgbClr val="000000">
                      <a:alpha val="43137"/>
                    </a:srgbClr>
                  </a:outerShdw>
                </a:effectLst>
              </a:rPr>
              <a:t>Quelques termes de la </a:t>
            </a:r>
            <a:br>
              <a:rPr lang="fr-FR" b="1" dirty="0" smtClean="0">
                <a:effectLst>
                  <a:outerShdw blurRad="38100" dist="38100" dir="2700000" algn="tl">
                    <a:srgbClr val="000000">
                      <a:alpha val="43137"/>
                    </a:srgbClr>
                  </a:outerShdw>
                </a:effectLst>
              </a:rPr>
            </a:br>
            <a:r>
              <a:rPr lang="fr-FR" b="1" dirty="0" smtClean="0">
                <a:effectLst>
                  <a:outerShdw blurRad="38100" dist="38100" dir="2700000" algn="tl">
                    <a:srgbClr val="000000">
                      <a:alpha val="43137"/>
                    </a:srgbClr>
                  </a:outerShdw>
                </a:effectLst>
              </a:rPr>
              <a:t>NF C18-510 </a:t>
            </a:r>
            <a:endParaRPr lang="fr-FR" b="1" dirty="0">
              <a:effectLst>
                <a:outerShdw blurRad="38100" dist="38100" dir="2700000" algn="tl">
                  <a:srgbClr val="000000">
                    <a:alpha val="43137"/>
                  </a:srgbClr>
                </a:outerShdw>
              </a:effectLst>
            </a:endParaRPr>
          </a:p>
        </p:txBody>
      </p:sp>
      <p:sp>
        <p:nvSpPr>
          <p:cNvPr id="4" name="Rectangle 3"/>
          <p:cNvSpPr/>
          <p:nvPr>
            <p:custDataLst>
              <p:tags r:id="rId2"/>
            </p:custDataLst>
          </p:nvPr>
        </p:nvSpPr>
        <p:spPr>
          <a:xfrm>
            <a:off x="44694" y="1268760"/>
            <a:ext cx="8892480" cy="5663089"/>
          </a:xfrm>
          <a:prstGeom prst="rect">
            <a:avLst/>
          </a:prstGeom>
        </p:spPr>
        <p:txBody>
          <a:bodyPr wrap="square">
            <a:spAutoFit/>
          </a:bodyPr>
          <a:lstStyle/>
          <a:p>
            <a:pPr lvl="0"/>
            <a:r>
              <a:rPr lang="fr-FR" b="1" dirty="0" smtClean="0"/>
              <a:t>Opération </a:t>
            </a:r>
            <a:r>
              <a:rPr lang="fr-FR" b="1" dirty="0"/>
              <a:t>: </a:t>
            </a:r>
            <a:r>
              <a:rPr lang="fr-FR" b="1" dirty="0" smtClean="0"/>
              <a:t/>
            </a:r>
            <a:br>
              <a:rPr lang="fr-FR" b="1" dirty="0" smtClean="0"/>
            </a:br>
            <a:r>
              <a:rPr lang="fr-FR" sz="1600" dirty="0" smtClean="0"/>
              <a:t>Activité </a:t>
            </a:r>
            <a:r>
              <a:rPr lang="fr-FR" sz="1600" dirty="0"/>
              <a:t>exercée, soit directement sur les OUVRAGES ou les INSTALLATIONS électriques, soit dans un ENVIRONNEMENT électrique. Elle peut être de deux natures :</a:t>
            </a:r>
          </a:p>
          <a:p>
            <a:pPr algn="ctr"/>
            <a:r>
              <a:rPr lang="fr-FR" dirty="0" smtClean="0"/>
              <a:t>OPÉRATION </a:t>
            </a:r>
            <a:r>
              <a:rPr lang="fr-FR" dirty="0"/>
              <a:t>d’ORDRE NON </a:t>
            </a:r>
            <a:r>
              <a:rPr lang="fr-FR" dirty="0" smtClean="0"/>
              <a:t>ÉLECTRIQUE</a:t>
            </a:r>
            <a:endParaRPr lang="fr-FR" dirty="0"/>
          </a:p>
          <a:p>
            <a:pPr algn="ctr"/>
            <a:r>
              <a:rPr lang="fr-FR" dirty="0" smtClean="0"/>
              <a:t>OPÉRATION </a:t>
            </a:r>
            <a:r>
              <a:rPr lang="fr-FR" dirty="0"/>
              <a:t>d’ORDRE </a:t>
            </a:r>
            <a:r>
              <a:rPr lang="fr-FR" dirty="0" smtClean="0"/>
              <a:t>ÉLECTRIQUE </a:t>
            </a:r>
            <a:r>
              <a:rPr lang="fr-FR" dirty="0"/>
              <a:t>;</a:t>
            </a:r>
          </a:p>
          <a:p>
            <a:r>
              <a:rPr lang="fr-FR" sz="1600" dirty="0"/>
              <a:t>Ce terme est un terme générique dans lequel on distingue les types </a:t>
            </a:r>
            <a:r>
              <a:rPr lang="fr-FR" sz="1600" dirty="0" smtClean="0"/>
              <a:t>d’OPÉRATIONS </a:t>
            </a:r>
            <a:r>
              <a:rPr lang="fr-FR" sz="1600" dirty="0"/>
              <a:t>d’ORDRE </a:t>
            </a:r>
            <a:r>
              <a:rPr lang="fr-FR" sz="1600" dirty="0" smtClean="0"/>
              <a:t>ÉLECTRIQUE </a:t>
            </a:r>
            <a:r>
              <a:rPr lang="fr-FR" sz="1600" dirty="0"/>
              <a:t>suivants :</a:t>
            </a:r>
          </a:p>
          <a:p>
            <a:r>
              <a:rPr lang="fr-FR" sz="1600" dirty="0" smtClean="0"/>
              <a:t>•	TRAVAIL </a:t>
            </a:r>
            <a:r>
              <a:rPr lang="fr-FR" sz="1600" dirty="0"/>
              <a:t>HORS TENSION ;</a:t>
            </a:r>
          </a:p>
          <a:p>
            <a:r>
              <a:rPr lang="fr-FR" sz="1600" dirty="0"/>
              <a:t>• </a:t>
            </a:r>
            <a:r>
              <a:rPr lang="fr-FR" sz="1600" dirty="0" smtClean="0"/>
              <a:t>	TRAVAIL </a:t>
            </a:r>
            <a:r>
              <a:rPr lang="fr-FR" sz="1600" dirty="0"/>
              <a:t>SOUS TENSION ;</a:t>
            </a:r>
          </a:p>
          <a:p>
            <a:r>
              <a:rPr lang="fr-FR" sz="1600" dirty="0" smtClean="0"/>
              <a:t>•	TRAVAIL </a:t>
            </a:r>
            <a:r>
              <a:rPr lang="fr-FR" sz="1600" dirty="0"/>
              <a:t>AU VOISINAGE SIMPLE ;</a:t>
            </a:r>
          </a:p>
          <a:p>
            <a:r>
              <a:rPr lang="fr-FR" sz="1600" dirty="0"/>
              <a:t>• </a:t>
            </a:r>
            <a:r>
              <a:rPr lang="fr-FR" sz="1600" dirty="0" smtClean="0"/>
              <a:t>	TRAVAIL </a:t>
            </a:r>
            <a:r>
              <a:rPr lang="fr-FR" sz="1600" dirty="0"/>
              <a:t>AU VOISINAGE RENFORCE ;</a:t>
            </a:r>
          </a:p>
          <a:p>
            <a:r>
              <a:rPr lang="fr-FR" sz="1600" dirty="0"/>
              <a:t>• </a:t>
            </a:r>
            <a:r>
              <a:rPr lang="fr-FR" sz="1600" dirty="0" smtClean="0"/>
              <a:t>	INTERVENTION </a:t>
            </a:r>
            <a:r>
              <a:rPr lang="fr-FR" sz="1600" dirty="0"/>
              <a:t>EN BASSE TENSION </a:t>
            </a:r>
            <a:r>
              <a:rPr lang="fr-FR" sz="1600" dirty="0" smtClean="0"/>
              <a:t> (I disjoncteur ≤ 63 A); opération de courte durée limitée dans l’environnement.</a:t>
            </a:r>
            <a:endParaRPr lang="fr-FR" sz="1600" dirty="0"/>
          </a:p>
          <a:p>
            <a:r>
              <a:rPr lang="fr-FR" sz="1600" dirty="0"/>
              <a:t>• </a:t>
            </a:r>
            <a:r>
              <a:rPr lang="fr-FR" sz="1600" dirty="0" smtClean="0"/>
              <a:t>	</a:t>
            </a:r>
            <a:r>
              <a:rPr lang="fr-FR" sz="1600" dirty="0" smtClean="0"/>
              <a:t>OPÉRATIONS SPÉCIFIQUES </a:t>
            </a:r>
            <a:r>
              <a:rPr lang="fr-FR" sz="1600" dirty="0"/>
              <a:t>comprenant les ESSAIS, les </a:t>
            </a:r>
            <a:r>
              <a:rPr lang="fr-FR" sz="1600" dirty="0" smtClean="0"/>
              <a:t>MESURAGES</a:t>
            </a:r>
            <a:r>
              <a:rPr lang="fr-FR" sz="1600" dirty="0"/>
              <a:t>, les </a:t>
            </a:r>
            <a:r>
              <a:rPr lang="fr-FR" sz="1600" dirty="0" smtClean="0"/>
              <a:t>VÉRIFICATIONS </a:t>
            </a:r>
            <a:r>
              <a:rPr lang="fr-FR" sz="1600" dirty="0"/>
              <a:t>et les MANOEUVRES</a:t>
            </a:r>
            <a:r>
              <a:rPr lang="fr-FR" sz="1600" dirty="0" smtClean="0"/>
              <a:t>.</a:t>
            </a:r>
          </a:p>
          <a:p>
            <a:endParaRPr lang="fr-FR" sz="1600" dirty="0"/>
          </a:p>
          <a:p>
            <a:pPr lvl="0"/>
            <a:r>
              <a:rPr lang="fr-FR" b="1" dirty="0"/>
              <a:t>Installation électrique – ouvrage électrique</a:t>
            </a:r>
            <a:endParaRPr lang="fr-FR" dirty="0"/>
          </a:p>
          <a:p>
            <a:r>
              <a:rPr lang="fr-FR" dirty="0"/>
              <a:t>	</a:t>
            </a:r>
            <a:r>
              <a:rPr lang="fr-FR" sz="1600" dirty="0"/>
              <a:t>Le terme « OUVRAGE » est exclusivement réservé aux réseaux publics de transport et de distribution d’électricité et à leurs annexes.</a:t>
            </a:r>
          </a:p>
          <a:p>
            <a:r>
              <a:rPr lang="fr-FR" sz="1600" dirty="0"/>
              <a:t>	Le terme « INSTALLATION » s’applique à toute INSTALLATION électrique à l’exclusion des OUVRAGES.</a:t>
            </a:r>
          </a:p>
        </p:txBody>
      </p:sp>
    </p:spTree>
    <p:extLst>
      <p:ext uri="{BB962C8B-B14F-4D97-AF65-F5344CB8AC3E}">
        <p14:creationId xmlns:p14="http://schemas.microsoft.com/office/powerpoint/2010/main" val="1517279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250"/>
                                  </p:stCondLst>
                                  <p:iterate type="wd">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p:txBody>
          <a:bodyPr>
            <a:normAutofit fontScale="90000"/>
          </a:bodyPr>
          <a:lstStyle/>
          <a:p>
            <a:r>
              <a:rPr lang="fr-FR" b="1" dirty="0" smtClean="0">
                <a:effectLst>
                  <a:outerShdw blurRad="38100" dist="38100" dir="2700000" algn="tl">
                    <a:srgbClr val="000000">
                      <a:alpha val="43137"/>
                    </a:srgbClr>
                  </a:outerShdw>
                </a:effectLst>
              </a:rPr>
              <a:t>La Formation, l’Habilitation</a:t>
            </a:r>
            <a:endParaRPr lang="fr-FR" b="1" dirty="0">
              <a:effectLst>
                <a:outerShdw blurRad="38100" dist="38100" dir="2700000" algn="tl">
                  <a:srgbClr val="000000">
                    <a:alpha val="43137"/>
                  </a:srgbClr>
                </a:outerShdw>
              </a:effectLst>
            </a:endParaRPr>
          </a:p>
        </p:txBody>
      </p:sp>
      <p:sp>
        <p:nvSpPr>
          <p:cNvPr id="5" name="Rectangle 2"/>
          <p:cNvSpPr>
            <a:spLocks noChangeArrowheads="1"/>
          </p:cNvSpPr>
          <p:nvPr>
            <p:custDataLst>
              <p:tags r:id="rId2"/>
            </p:custDataLst>
          </p:nvPr>
        </p:nvSpPr>
        <p:spPr bwMode="auto">
          <a:xfrm>
            <a:off x="-33672" y="2060848"/>
            <a:ext cx="9036496" cy="3947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152352" rIns="91440" bIns="38088"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fr-FR" altLang="fr-FR" sz="2000" b="1" i="0" u="none" strike="noStrike" cap="none" normalizeH="0" baseline="0" dirty="0" smtClean="0">
                <a:ln>
                  <a:noFill/>
                </a:ln>
                <a:solidFill>
                  <a:schemeClr val="tx1"/>
                </a:solidFill>
                <a:effectLst/>
                <a:latin typeface="Verdana" panose="020B0604030504040204" pitchFamily="34" charset="0"/>
                <a:cs typeface="Times New Roman" pitchFamily="18" charset="0"/>
              </a:rPr>
              <a:t>5.1.2 - Principes</a:t>
            </a:r>
            <a:r>
              <a:rPr kumimoji="0" lang="fr-FR" altLang="fr-FR" sz="1600" b="1" i="0" u="none" strike="noStrike" cap="none" normalizeH="0" baseline="0" dirty="0" smtClean="0">
                <a:ln>
                  <a:noFill/>
                </a:ln>
                <a:solidFill>
                  <a:schemeClr val="tx1"/>
                </a:solidFill>
                <a:effectLst/>
                <a:latin typeface="Verdana" panose="020B0604030504040204" pitchFamily="34" charset="0"/>
                <a:cs typeface="Times New Roman" pitchFamily="18" charset="0"/>
              </a:rPr>
              <a:t> </a:t>
            </a:r>
          </a:p>
          <a:p>
            <a:pPr marL="0" marR="0" lvl="0" indent="449263" algn="l" defTabSz="914400" rtl="0" eaLnBrk="1" fontAlgn="base" latinLnBrk="0" hangingPunct="1">
              <a:lnSpc>
                <a:spcPct val="100000"/>
              </a:lnSpc>
              <a:spcBef>
                <a:spcPct val="0"/>
              </a:spcBef>
              <a:spcAft>
                <a:spcPct val="0"/>
              </a:spcAft>
              <a:buClrTx/>
              <a:buSzTx/>
              <a:buFontTx/>
              <a:buNone/>
              <a:tabLst/>
            </a:pPr>
            <a:endParaRPr lang="fr-FR" altLang="fr-FR" sz="1600" b="1" dirty="0">
              <a:latin typeface="Verdana" panose="020B0604030504040204" pitchFamily="34" charset="0"/>
              <a:ea typeface="Times New Roman" pitchFamily="18" charset="0"/>
              <a:cs typeface="Times New Roman" pitchFamily="18" charset="0"/>
            </a:endParaRPr>
          </a:p>
          <a:p>
            <a:pPr marL="0" marR="0" lvl="0" indent="449263" algn="l" defTabSz="914400" rtl="0" eaLnBrk="1" fontAlgn="base" latinLnBrk="0" hangingPunct="1">
              <a:lnSpc>
                <a:spcPct val="100000"/>
              </a:lnSpc>
              <a:spcBef>
                <a:spcPct val="0"/>
              </a:spcBef>
              <a:spcAft>
                <a:spcPct val="0"/>
              </a:spcAft>
              <a:buClrTx/>
              <a:buSzTx/>
              <a:buFontTx/>
              <a:buNone/>
              <a:tabLst/>
            </a:pPr>
            <a:r>
              <a:rPr kumimoji="0" lang="fr-FR" altLang="fr-FR" sz="1600" b="0" i="0" u="none" strike="noStrike" cap="none" normalizeH="0" baseline="0" dirty="0" smtClean="0">
                <a:ln>
                  <a:noFill/>
                </a:ln>
                <a:solidFill>
                  <a:schemeClr val="tx1"/>
                </a:solidFill>
                <a:effectLst/>
                <a:latin typeface="Verdana" panose="020B0604030504040204" pitchFamily="34" charset="0"/>
                <a:ea typeface="Times New Roman" pitchFamily="18" charset="0"/>
              </a:rPr>
              <a:t>L’EMPLOYEUR est tenu de former ses salariés à la prévention du risque électrique pour les activités professionnelles où ce risque est présent.</a:t>
            </a:r>
            <a:endParaRPr kumimoji="0" lang="fr-FR" altLang="fr-FR" sz="1600" b="0" i="0" u="none" strike="noStrike" cap="none" normalizeH="0" baseline="0" dirty="0" smtClean="0">
              <a:ln>
                <a:noFill/>
              </a:ln>
              <a:solidFill>
                <a:schemeClr val="tx1"/>
              </a:solidFill>
              <a:effectLst/>
              <a:latin typeface="Verdana" panose="020B0604030504040204"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fr-FR" altLang="fr-FR" sz="1600" b="0" i="0" u="none" strike="noStrike" cap="none" normalizeH="0" baseline="0" dirty="0" smtClean="0">
                <a:ln>
                  <a:noFill/>
                </a:ln>
                <a:solidFill>
                  <a:schemeClr val="tx1"/>
                </a:solidFill>
                <a:effectLst/>
                <a:latin typeface="Verdana" panose="020B0604030504040204" pitchFamily="34" charset="0"/>
                <a:ea typeface="Times New Roman" pitchFamily="18" charset="0"/>
              </a:rPr>
              <a:t>L’objectif de cette formation consiste à acquérir la compétence nécessaire pour exercer son métier en toute sécurité.</a:t>
            </a:r>
            <a:endParaRPr kumimoji="0" lang="fr-FR" altLang="fr-FR" sz="1600" b="0" i="0" u="none" strike="noStrike" cap="none" normalizeH="0" baseline="0" dirty="0" smtClean="0">
              <a:ln>
                <a:noFill/>
              </a:ln>
              <a:solidFill>
                <a:schemeClr val="tx1"/>
              </a:solidFill>
              <a:effectLst/>
              <a:latin typeface="Verdana" panose="020B0604030504040204"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fr-FR" altLang="fr-FR" sz="1600" b="0" i="0" u="none" strike="noStrike" cap="none" normalizeH="0" baseline="0" dirty="0" smtClean="0">
                <a:ln>
                  <a:noFill/>
                </a:ln>
                <a:solidFill>
                  <a:schemeClr val="tx1"/>
                </a:solidFill>
                <a:effectLst/>
                <a:latin typeface="Verdana" panose="020B0604030504040204" pitchFamily="34" charset="0"/>
                <a:ea typeface="Times New Roman" pitchFamily="18" charset="0"/>
              </a:rPr>
              <a:t>À </a:t>
            </a:r>
            <a:r>
              <a:rPr kumimoji="0" lang="fr-FR" altLang="fr-FR" sz="1600" b="0" i="0" u="none" strike="noStrike" cap="none" normalizeH="0" baseline="0" dirty="0" smtClean="0">
                <a:ln>
                  <a:noFill/>
                </a:ln>
                <a:solidFill>
                  <a:schemeClr val="tx1"/>
                </a:solidFill>
                <a:effectLst/>
                <a:latin typeface="Verdana" panose="020B0604030504040204" pitchFamily="34" charset="0"/>
                <a:ea typeface="Times New Roman" pitchFamily="18" charset="0"/>
              </a:rPr>
              <a:t>l’issue de cette formation, l’EMPLOYEUR doit délivrer une HABILITATION à chacune des personnes placées sous son autorité, lorsqu’elles réalisent des </a:t>
            </a:r>
            <a:r>
              <a:rPr kumimoji="0" lang="fr-FR" altLang="fr-FR" sz="1600" b="0" i="0" u="none" strike="noStrike" cap="none" normalizeH="0" baseline="0" dirty="0" smtClean="0">
                <a:ln>
                  <a:noFill/>
                </a:ln>
                <a:solidFill>
                  <a:schemeClr val="tx1"/>
                </a:solidFill>
                <a:effectLst/>
                <a:latin typeface="Verdana" panose="020B0604030504040204" pitchFamily="34" charset="0"/>
                <a:ea typeface="Times New Roman" pitchFamily="18" charset="0"/>
              </a:rPr>
              <a:t>OPÉRATIONS </a:t>
            </a:r>
            <a:r>
              <a:rPr kumimoji="0" lang="fr-FR" altLang="fr-FR" sz="1600" b="0" i="0" u="none" strike="noStrike" cap="none" normalizeH="0" baseline="0" dirty="0" smtClean="0">
                <a:ln>
                  <a:noFill/>
                </a:ln>
                <a:solidFill>
                  <a:schemeClr val="tx1"/>
                </a:solidFill>
                <a:effectLst/>
                <a:latin typeface="Verdana" panose="020B0604030504040204" pitchFamily="34" charset="0"/>
                <a:ea typeface="Times New Roman" pitchFamily="18" charset="0"/>
              </a:rPr>
              <a:t>d’ORDRE </a:t>
            </a:r>
            <a:r>
              <a:rPr kumimoji="0" lang="fr-FR" altLang="fr-FR" sz="1600" b="0" i="0" u="none" strike="noStrike" cap="none" normalizeH="0" baseline="0" dirty="0" smtClean="0">
                <a:ln>
                  <a:noFill/>
                </a:ln>
                <a:solidFill>
                  <a:schemeClr val="tx1"/>
                </a:solidFill>
                <a:effectLst/>
                <a:latin typeface="Verdana" panose="020B0604030504040204" pitchFamily="34" charset="0"/>
                <a:ea typeface="Times New Roman" pitchFamily="18" charset="0"/>
              </a:rPr>
              <a:t>ÉLECTRIQUE </a:t>
            </a:r>
            <a:r>
              <a:rPr kumimoji="0" lang="fr-FR" altLang="fr-FR" sz="1600" b="0" i="0" u="none" strike="noStrike" cap="none" normalizeH="0" baseline="0" dirty="0" smtClean="0">
                <a:ln>
                  <a:noFill/>
                </a:ln>
                <a:solidFill>
                  <a:schemeClr val="tx1"/>
                </a:solidFill>
                <a:effectLst/>
                <a:latin typeface="Verdana" panose="020B0604030504040204" pitchFamily="34" charset="0"/>
                <a:ea typeface="Times New Roman" pitchFamily="18" charset="0"/>
              </a:rPr>
              <a:t>ou d’ORDRE NON </a:t>
            </a:r>
            <a:r>
              <a:rPr kumimoji="0" lang="fr-FR" altLang="fr-FR" sz="1600" b="0" i="0" u="none" strike="noStrike" cap="none" normalizeH="0" baseline="0" dirty="0" smtClean="0">
                <a:ln>
                  <a:noFill/>
                </a:ln>
                <a:solidFill>
                  <a:schemeClr val="tx1"/>
                </a:solidFill>
                <a:effectLst/>
                <a:latin typeface="Verdana" panose="020B0604030504040204" pitchFamily="34" charset="0"/>
                <a:ea typeface="Times New Roman" pitchFamily="18" charset="0"/>
              </a:rPr>
              <a:t>ÉLECTRIQUE </a:t>
            </a:r>
            <a:r>
              <a:rPr kumimoji="0" lang="fr-FR" altLang="fr-FR" sz="1600" b="0" i="0" u="none" strike="noStrike" cap="none" normalizeH="0" baseline="0" dirty="0" smtClean="0">
                <a:ln>
                  <a:noFill/>
                </a:ln>
                <a:solidFill>
                  <a:schemeClr val="tx1"/>
                </a:solidFill>
                <a:effectLst/>
                <a:latin typeface="Verdana" panose="020B0604030504040204" pitchFamily="34" charset="0"/>
                <a:ea typeface="Times New Roman" pitchFamily="18" charset="0"/>
              </a:rPr>
              <a:t>nécessitant une HABILITATION.</a:t>
            </a: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fr-FR" altLang="fr-FR" sz="1600" b="0" i="0" u="none" strike="noStrike" cap="none" normalizeH="0" baseline="0" dirty="0" smtClean="0">
              <a:ln>
                <a:noFill/>
              </a:ln>
              <a:solidFill>
                <a:schemeClr val="tx1"/>
              </a:solidFill>
              <a:effectLst/>
              <a:latin typeface="Verdana" panose="020B0604030504040204" pitchFamily="34" charset="0"/>
            </a:endParaRPr>
          </a:p>
          <a:p>
            <a:r>
              <a:rPr lang="fr-FR" sz="1600" dirty="0">
                <a:latin typeface="Verdana" panose="020B0604030504040204" pitchFamily="34" charset="0"/>
              </a:rPr>
              <a:t>L’HABILITATION est la reconnaissance, par l’EMPLOYEUR, de la capacité d’une personne placée sous son autorité à accomplir, en sécurité vis-à-vis du risque électrique, les tâches qui lui sont confiées</a:t>
            </a:r>
            <a:r>
              <a:rPr lang="fr-FR" sz="1600" dirty="0" smtClean="0">
                <a:latin typeface="Verdana" panose="020B0604030504040204" pitchFamily="34" charset="0"/>
              </a:rPr>
              <a:t>…</a:t>
            </a:r>
            <a:endParaRPr lang="fr-FR" sz="1600" dirty="0">
              <a:latin typeface="Verdana" panose="020B0604030504040204" pitchFamily="34" charset="0"/>
            </a:endParaRPr>
          </a:p>
          <a:p>
            <a:r>
              <a:rPr lang="fr-FR" sz="1600" dirty="0">
                <a:latin typeface="Verdana" panose="020B0604030504040204" pitchFamily="34" charset="0"/>
              </a:rPr>
              <a:t> </a:t>
            </a:r>
          </a:p>
        </p:txBody>
      </p:sp>
    </p:spTree>
    <p:extLst>
      <p:ext uri="{BB962C8B-B14F-4D97-AF65-F5344CB8AC3E}">
        <p14:creationId xmlns:p14="http://schemas.microsoft.com/office/powerpoint/2010/main" val="1839974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650"/>
                            </p:stCondLst>
                            <p:childTnLst>
                              <p:par>
                                <p:cTn id="9" presetID="10" presetClass="entr" presetSubtype="0" fill="hold" grpId="0" nodeType="afterEffect">
                                  <p:stCondLst>
                                    <p:cond delay="0"/>
                                  </p:stCondLst>
                                  <p:iterate type="wd">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p:txBody>
          <a:bodyPr>
            <a:normAutofit fontScale="90000"/>
          </a:bodyPr>
          <a:lstStyle/>
          <a:p>
            <a:r>
              <a:rPr lang="fr-FR" b="1" dirty="0" smtClean="0">
                <a:effectLst>
                  <a:outerShdw blurRad="38100" dist="38100" dir="2700000" algn="tl">
                    <a:srgbClr val="000000">
                      <a:alpha val="43137"/>
                    </a:srgbClr>
                  </a:outerShdw>
                </a:effectLst>
              </a:rPr>
              <a:t>La Formation, l’Habilitation</a:t>
            </a:r>
            <a:endParaRPr lang="fr-FR" b="1" dirty="0">
              <a:effectLst>
                <a:outerShdw blurRad="38100" dist="38100" dir="2700000" algn="tl">
                  <a:srgbClr val="000000">
                    <a:alpha val="43137"/>
                  </a:srgbClr>
                </a:outerShdw>
              </a:effectLst>
            </a:endParaRPr>
          </a:p>
        </p:txBody>
      </p:sp>
      <p:sp>
        <p:nvSpPr>
          <p:cNvPr id="5" name="Rectangle 2"/>
          <p:cNvSpPr>
            <a:spLocks noChangeArrowheads="1"/>
          </p:cNvSpPr>
          <p:nvPr>
            <p:custDataLst>
              <p:tags r:id="rId2"/>
            </p:custDataLst>
          </p:nvPr>
        </p:nvSpPr>
        <p:spPr bwMode="auto">
          <a:xfrm>
            <a:off x="72008" y="1742619"/>
            <a:ext cx="9036496" cy="3947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152352" rIns="91440" bIns="38088"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fr-FR" altLang="fr-FR" sz="2000" b="1" i="0" u="none" strike="noStrike" cap="none" normalizeH="0" baseline="0" dirty="0" smtClean="0">
                <a:ln>
                  <a:noFill/>
                </a:ln>
                <a:solidFill>
                  <a:schemeClr val="tx1"/>
                </a:solidFill>
                <a:effectLst/>
                <a:latin typeface="Verdana" panose="020B0604030504040204" pitchFamily="34" charset="0"/>
                <a:cs typeface="Times New Roman" pitchFamily="18" charset="0"/>
              </a:rPr>
              <a:t>5.1.2 - Principes</a:t>
            </a:r>
            <a:r>
              <a:rPr kumimoji="0" lang="fr-FR" altLang="fr-FR" sz="1600" b="1" i="0" u="none" strike="noStrike" cap="none" normalizeH="0" baseline="0" dirty="0" smtClean="0">
                <a:ln>
                  <a:noFill/>
                </a:ln>
                <a:solidFill>
                  <a:schemeClr val="tx1"/>
                </a:solidFill>
                <a:effectLst/>
                <a:latin typeface="Verdana" panose="020B0604030504040204" pitchFamily="34" charset="0"/>
                <a:cs typeface="Times New Roman" pitchFamily="18" charset="0"/>
              </a:rPr>
              <a:t> …</a:t>
            </a:r>
            <a:r>
              <a:rPr kumimoji="0" lang="fr-FR" altLang="fr-FR" sz="1600" b="1" i="0" u="none" strike="noStrike" cap="none" normalizeH="0" dirty="0" smtClean="0">
                <a:ln>
                  <a:noFill/>
                </a:ln>
                <a:solidFill>
                  <a:schemeClr val="tx1"/>
                </a:solidFill>
                <a:effectLst/>
                <a:latin typeface="Verdana" panose="020B0604030504040204" pitchFamily="34" charset="0"/>
                <a:cs typeface="Times New Roman" pitchFamily="18" charset="0"/>
              </a:rPr>
              <a:t> suite…</a:t>
            </a:r>
            <a:endParaRPr kumimoji="0" lang="fr-FR" altLang="fr-FR" sz="1600" b="1" i="0" u="none" strike="noStrike" cap="none" normalizeH="0" baseline="0" dirty="0" smtClean="0">
              <a:ln>
                <a:noFill/>
              </a:ln>
              <a:solidFill>
                <a:schemeClr val="tx1"/>
              </a:solidFill>
              <a:effectLst/>
              <a:latin typeface="Verdana" panose="020B0604030504040204" pitchFamily="34" charset="0"/>
              <a:cs typeface="Times New Roman" pitchFamily="18" charset="0"/>
            </a:endParaRPr>
          </a:p>
          <a:p>
            <a:pPr marL="0" marR="0" lvl="0" indent="449263" algn="l" defTabSz="914400" rtl="0" eaLnBrk="1" fontAlgn="base" latinLnBrk="0" hangingPunct="1">
              <a:lnSpc>
                <a:spcPct val="100000"/>
              </a:lnSpc>
              <a:spcBef>
                <a:spcPct val="0"/>
              </a:spcBef>
              <a:spcAft>
                <a:spcPct val="0"/>
              </a:spcAft>
              <a:buClrTx/>
              <a:buSzTx/>
              <a:buFontTx/>
              <a:buNone/>
              <a:tabLst/>
            </a:pPr>
            <a:endParaRPr lang="fr-FR" altLang="fr-FR" sz="1600" b="1" dirty="0">
              <a:latin typeface="Verdana" panose="020B0604030504040204" pitchFamily="34" charset="0"/>
              <a:ea typeface="Times New Roman" pitchFamily="18" charset="0"/>
              <a:cs typeface="Times New Roman" pitchFamily="18" charset="0"/>
            </a:endParaRPr>
          </a:p>
          <a:p>
            <a:r>
              <a:rPr lang="fr-FR" sz="1600" dirty="0" smtClean="0">
                <a:latin typeface="Verdana" panose="020B0604030504040204" pitchFamily="34" charset="0"/>
              </a:rPr>
              <a:t>Dans </a:t>
            </a:r>
            <a:r>
              <a:rPr lang="fr-FR" sz="1600" dirty="0">
                <a:latin typeface="Verdana" panose="020B0604030504040204" pitchFamily="34" charset="0"/>
              </a:rPr>
              <a:t>le cas d’utilisation de personnel d’une ENTREPRISE DE TRAVAIL TEMPORAIRE par une ENTREPRISE EXPLOITANTE ou une ENTREPRISE </a:t>
            </a:r>
            <a:r>
              <a:rPr lang="fr-FR" sz="1600" dirty="0" smtClean="0">
                <a:latin typeface="Verdana" panose="020B0604030504040204" pitchFamily="34" charset="0"/>
              </a:rPr>
              <a:t>EXTÉRIEURE, </a:t>
            </a:r>
            <a:r>
              <a:rPr lang="fr-FR" sz="1600" dirty="0">
                <a:latin typeface="Verdana" panose="020B0604030504040204" pitchFamily="34" charset="0"/>
              </a:rPr>
              <a:t>ces dernières doivent définir la qualification et la compétence du personnel auquel elles souhaitent recourir. </a:t>
            </a:r>
            <a:endParaRPr lang="fr-FR" sz="1600" dirty="0" smtClean="0">
              <a:latin typeface="Verdana" panose="020B0604030504040204" pitchFamily="34" charset="0"/>
            </a:endParaRPr>
          </a:p>
          <a:p>
            <a:r>
              <a:rPr lang="fr-FR" sz="1600" dirty="0" smtClean="0">
                <a:latin typeface="Verdana" panose="020B0604030504040204" pitchFamily="34" charset="0"/>
              </a:rPr>
              <a:t>Il </a:t>
            </a:r>
            <a:r>
              <a:rPr lang="fr-FR" sz="1600" dirty="0">
                <a:latin typeface="Verdana" panose="020B0604030504040204" pitchFamily="34" charset="0"/>
              </a:rPr>
              <a:t>appartient à l’EMPLOYEUR du personnel de l’ENTREPRISE EXPLOITANTE ou de l’ENTREPRISE </a:t>
            </a:r>
            <a:r>
              <a:rPr lang="fr-FR" sz="1600" dirty="0" smtClean="0">
                <a:latin typeface="Verdana" panose="020B0604030504040204" pitchFamily="34" charset="0"/>
              </a:rPr>
              <a:t>EXTÉRIEURE </a:t>
            </a:r>
            <a:r>
              <a:rPr lang="fr-FR" sz="1600" dirty="0">
                <a:latin typeface="Verdana" panose="020B0604030504040204" pitchFamily="34" charset="0"/>
              </a:rPr>
              <a:t>d’habiliter le personnel de l’ENTREPRISE DE TRAVAIL TEMPORAIRE, en fonction du risque électrique encouru, après avoir évalué les compétences de ce personnel et, éventuellement, complété sa formation</a:t>
            </a:r>
            <a:r>
              <a:rPr lang="fr-FR" sz="1600" dirty="0" smtClean="0">
                <a:latin typeface="Verdana" panose="020B0604030504040204" pitchFamily="34" charset="0"/>
              </a:rPr>
              <a:t>.</a:t>
            </a:r>
          </a:p>
          <a:p>
            <a:endParaRPr lang="fr-FR" sz="1600" dirty="0">
              <a:latin typeface="Verdana" panose="020B0604030504040204" pitchFamily="34" charset="0"/>
            </a:endParaRPr>
          </a:p>
          <a:p>
            <a:r>
              <a:rPr lang="fr-FR" sz="1600" dirty="0">
                <a:latin typeface="Verdana" panose="020B0604030504040204" pitchFamily="34" charset="0"/>
              </a:rPr>
              <a:t>Le travailleur indépendant ou l’EMPLOYEUR qui participent eux-mêmes à une </a:t>
            </a:r>
            <a:r>
              <a:rPr lang="fr-FR" sz="1600" dirty="0" smtClean="0">
                <a:latin typeface="Verdana" panose="020B0604030504040204" pitchFamily="34" charset="0"/>
              </a:rPr>
              <a:t>OPÉRATION </a:t>
            </a:r>
            <a:r>
              <a:rPr lang="fr-FR" sz="1600" dirty="0">
                <a:latin typeface="Verdana" panose="020B0604030504040204" pitchFamily="34" charset="0"/>
              </a:rPr>
              <a:t>n’ont pas d’HABILITATION. Ils doivent pouvoir faire la preuve de leur formation et de leur connaissance du risque </a:t>
            </a:r>
            <a:r>
              <a:rPr lang="fr-FR" sz="1600" dirty="0" smtClean="0">
                <a:latin typeface="Verdana" panose="020B0604030504040204" pitchFamily="34" charset="0"/>
              </a:rPr>
              <a:t>électrique. </a:t>
            </a:r>
            <a:endParaRPr lang="fr-FR" sz="1600" dirty="0">
              <a:latin typeface="Verdana" panose="020B0604030504040204"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fr-FR" altLang="fr-FR" sz="1600" b="0" i="0" u="none" strike="noStrike" cap="none" normalizeH="0" baseline="0" dirty="0" smtClean="0">
              <a:ln>
                <a:noFill/>
              </a:ln>
              <a:solidFill>
                <a:schemeClr val="tx1"/>
              </a:solidFill>
              <a:effectLst/>
              <a:latin typeface="Verdana" panose="020B0604030504040204" pitchFamily="34" charset="0"/>
            </a:endParaRPr>
          </a:p>
        </p:txBody>
      </p:sp>
    </p:spTree>
    <p:extLst>
      <p:ext uri="{BB962C8B-B14F-4D97-AF65-F5344CB8AC3E}">
        <p14:creationId xmlns:p14="http://schemas.microsoft.com/office/powerpoint/2010/main" val="2077225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http://sagaweb.afnor.org/Images/FA173528/FA173528_FA173528_FIGFA173528_FIG3.png"/>
          <p:cNvPicPr>
            <a:picLocks noChangeAspect="1" noChangeArrowheads="1"/>
          </p:cNvPicPr>
          <p:nvPr>
            <p:custDataLst>
              <p:tags r:id="rId1"/>
            </p:custDataLst>
          </p:nvPr>
        </p:nvPicPr>
        <p:blipFill>
          <a:blip r:embed="rId15" r:link="rId16" cstate="print">
            <a:extLst>
              <a:ext uri="{28A0092B-C50C-407E-A947-70E740481C1C}">
                <a14:useLocalDpi xmlns:a14="http://schemas.microsoft.com/office/drawing/2010/main" val="0"/>
              </a:ext>
            </a:extLst>
          </a:blip>
          <a:srcRect/>
          <a:stretch>
            <a:fillRect/>
          </a:stretch>
        </p:blipFill>
        <p:spPr bwMode="auto">
          <a:xfrm>
            <a:off x="179512" y="-3207"/>
            <a:ext cx="8676456" cy="681658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custDataLst>
              <p:tags r:id="rId2"/>
            </p:custDataLst>
          </p:nvPr>
        </p:nvSpPr>
        <p:spPr>
          <a:xfrm>
            <a:off x="3419872" y="116632"/>
            <a:ext cx="2736304" cy="432048"/>
          </a:xfrm>
          <a:prstGeom prst="rect">
            <a:avLst/>
          </a:prstGeom>
          <a:solidFill>
            <a:srgbClr val="FFFF00">
              <a:alpha val="36000"/>
            </a:srgb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custDataLst>
              <p:tags r:id="rId3"/>
            </p:custDataLst>
          </p:nvPr>
        </p:nvSpPr>
        <p:spPr>
          <a:xfrm>
            <a:off x="1115616" y="908720"/>
            <a:ext cx="2088232" cy="432048"/>
          </a:xfrm>
          <a:prstGeom prst="rect">
            <a:avLst/>
          </a:prstGeom>
          <a:solidFill>
            <a:srgbClr val="FFFF00">
              <a:alpha val="36000"/>
            </a:srgb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custDataLst>
              <p:tags r:id="rId4"/>
            </p:custDataLst>
          </p:nvPr>
        </p:nvSpPr>
        <p:spPr>
          <a:xfrm>
            <a:off x="3779912" y="908720"/>
            <a:ext cx="2088232" cy="432048"/>
          </a:xfrm>
          <a:prstGeom prst="rect">
            <a:avLst/>
          </a:prstGeom>
          <a:solidFill>
            <a:srgbClr val="FFFF00">
              <a:alpha val="36000"/>
            </a:srgb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Rectangle 5"/>
          <p:cNvSpPr/>
          <p:nvPr>
            <p:custDataLst>
              <p:tags r:id="rId5"/>
            </p:custDataLst>
          </p:nvPr>
        </p:nvSpPr>
        <p:spPr>
          <a:xfrm>
            <a:off x="6588224" y="908720"/>
            <a:ext cx="2088232" cy="432048"/>
          </a:xfrm>
          <a:prstGeom prst="rect">
            <a:avLst/>
          </a:prstGeom>
          <a:solidFill>
            <a:srgbClr val="FFFF00">
              <a:alpha val="36000"/>
            </a:srgb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6"/>
          <p:cNvSpPr/>
          <p:nvPr>
            <p:custDataLst>
              <p:tags r:id="rId6"/>
            </p:custDataLst>
          </p:nvPr>
        </p:nvSpPr>
        <p:spPr>
          <a:xfrm>
            <a:off x="1115616" y="1700808"/>
            <a:ext cx="2157936" cy="1060680"/>
          </a:xfrm>
          <a:prstGeom prst="rect">
            <a:avLst/>
          </a:prstGeom>
          <a:solidFill>
            <a:srgbClr val="FFC000">
              <a:alpha val="36000"/>
            </a:srgb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Losange 7"/>
          <p:cNvSpPr/>
          <p:nvPr>
            <p:custDataLst>
              <p:tags r:id="rId7"/>
            </p:custDataLst>
          </p:nvPr>
        </p:nvSpPr>
        <p:spPr>
          <a:xfrm>
            <a:off x="4067944" y="1700808"/>
            <a:ext cx="1512168" cy="987528"/>
          </a:xfrm>
          <a:prstGeom prst="diamond">
            <a:avLst/>
          </a:prstGeom>
          <a:solidFill>
            <a:srgbClr val="FFC000">
              <a:alpha val="48000"/>
            </a:srgb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custDataLst>
              <p:tags r:id="rId8"/>
            </p:custDataLst>
          </p:nvPr>
        </p:nvSpPr>
        <p:spPr>
          <a:xfrm>
            <a:off x="3779912" y="2973036"/>
            <a:ext cx="2088232" cy="432048"/>
          </a:xfrm>
          <a:prstGeom prst="rect">
            <a:avLst/>
          </a:prstGeom>
          <a:solidFill>
            <a:srgbClr val="FFC000">
              <a:alpha val="36000"/>
            </a:srgb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Losange 9"/>
          <p:cNvSpPr/>
          <p:nvPr>
            <p:custDataLst>
              <p:tags r:id="rId9"/>
            </p:custDataLst>
          </p:nvPr>
        </p:nvSpPr>
        <p:spPr>
          <a:xfrm>
            <a:off x="4057648" y="3645024"/>
            <a:ext cx="1512168" cy="987528"/>
          </a:xfrm>
          <a:prstGeom prst="diamond">
            <a:avLst/>
          </a:prstGeom>
          <a:solidFill>
            <a:srgbClr val="00B050">
              <a:alpha val="48000"/>
            </a:srgb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10"/>
          <p:cNvSpPr/>
          <p:nvPr>
            <p:custDataLst>
              <p:tags r:id="rId10"/>
            </p:custDataLst>
          </p:nvPr>
        </p:nvSpPr>
        <p:spPr>
          <a:xfrm>
            <a:off x="3779912" y="4850872"/>
            <a:ext cx="2088232" cy="432048"/>
          </a:xfrm>
          <a:prstGeom prst="rect">
            <a:avLst/>
          </a:prstGeom>
          <a:solidFill>
            <a:srgbClr val="00B050">
              <a:alpha val="36000"/>
            </a:srgb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Losange 11"/>
          <p:cNvSpPr/>
          <p:nvPr>
            <p:custDataLst>
              <p:tags r:id="rId11"/>
            </p:custDataLst>
          </p:nvPr>
        </p:nvSpPr>
        <p:spPr>
          <a:xfrm>
            <a:off x="4031940" y="5445224"/>
            <a:ext cx="1512168" cy="987528"/>
          </a:xfrm>
          <a:prstGeom prst="diamond">
            <a:avLst/>
          </a:prstGeom>
          <a:solidFill>
            <a:srgbClr val="00B050">
              <a:alpha val="48000"/>
            </a:srgb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Rectangle 12"/>
          <p:cNvSpPr/>
          <p:nvPr>
            <p:custDataLst>
              <p:tags r:id="rId12"/>
            </p:custDataLst>
          </p:nvPr>
        </p:nvSpPr>
        <p:spPr>
          <a:xfrm>
            <a:off x="5742400" y="6309296"/>
            <a:ext cx="2088232" cy="432048"/>
          </a:xfrm>
          <a:prstGeom prst="rect">
            <a:avLst/>
          </a:prstGeom>
          <a:solidFill>
            <a:srgbClr val="00B050">
              <a:alpha val="36000"/>
            </a:srgbClr>
          </a:soli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888006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24" presetClass="emph" presetSubtype="0" fill="hold" grpId="0" nodeType="withEffect">
                                  <p:stCondLst>
                                    <p:cond delay="0"/>
                                  </p:stCondLst>
                                  <p:childTnLst>
                                    <p:animClr clrSpc="hsl" dir="cw">
                                      <p:cBhvr override="childStyle">
                                        <p:cTn id="9" dur="500" fill="hold"/>
                                        <p:tgtEl>
                                          <p:spTgt spid="3"/>
                                        </p:tgtEl>
                                        <p:attrNameLst>
                                          <p:attrName>style.color</p:attrName>
                                        </p:attrNameLst>
                                      </p:cBhvr>
                                      <p:by>
                                        <p:hsl h="0" s="-12549" l="-25098"/>
                                      </p:by>
                                    </p:animClr>
                                    <p:animClr clrSpc="hsl" dir="cw">
                                      <p:cBhvr>
                                        <p:cTn id="10" dur="500" fill="hold"/>
                                        <p:tgtEl>
                                          <p:spTgt spid="3"/>
                                        </p:tgtEl>
                                        <p:attrNameLst>
                                          <p:attrName>fillcolor</p:attrName>
                                        </p:attrNameLst>
                                      </p:cBhvr>
                                      <p:by>
                                        <p:hsl h="0" s="-12549" l="-25098"/>
                                      </p:by>
                                    </p:animClr>
                                    <p:animClr clrSpc="hsl" dir="cw">
                                      <p:cBhvr>
                                        <p:cTn id="11" dur="500" fill="hold"/>
                                        <p:tgtEl>
                                          <p:spTgt spid="3"/>
                                        </p:tgtEl>
                                        <p:attrNameLst>
                                          <p:attrName>stroke.color</p:attrName>
                                        </p:attrNameLst>
                                      </p:cBhvr>
                                      <p:by>
                                        <p:hsl h="0" s="-12549" l="-25098"/>
                                      </p:by>
                                    </p:animClr>
                                    <p:set>
                                      <p:cBhvr>
                                        <p:cTn id="12" dur="500" fill="hold"/>
                                        <p:tgtEl>
                                          <p:spTgt spid="3"/>
                                        </p:tgtEl>
                                        <p:attrNameLst>
                                          <p:attrName>fill.type</p:attrName>
                                        </p:attrNameLst>
                                      </p:cBhvr>
                                      <p:to>
                                        <p:strVal val="solid"/>
                                      </p:to>
                                    </p:set>
                                  </p:childTnLst>
                                </p:cTn>
                              </p:par>
                              <p:par>
                                <p:cTn id="13" presetID="24" presetClass="emph" presetSubtype="0" fill="hold" grpId="0" nodeType="withEffect">
                                  <p:stCondLst>
                                    <p:cond delay="0"/>
                                  </p:stCondLst>
                                  <p:childTnLst>
                                    <p:animClr clrSpc="hsl" dir="cw">
                                      <p:cBhvr override="childStyle">
                                        <p:cTn id="14" dur="500" fill="hold"/>
                                        <p:tgtEl>
                                          <p:spTgt spid="4"/>
                                        </p:tgtEl>
                                        <p:attrNameLst>
                                          <p:attrName>style.color</p:attrName>
                                        </p:attrNameLst>
                                      </p:cBhvr>
                                      <p:by>
                                        <p:hsl h="0" s="-12549" l="-25098"/>
                                      </p:by>
                                    </p:animClr>
                                    <p:animClr clrSpc="hsl" dir="cw">
                                      <p:cBhvr>
                                        <p:cTn id="15" dur="500" fill="hold"/>
                                        <p:tgtEl>
                                          <p:spTgt spid="4"/>
                                        </p:tgtEl>
                                        <p:attrNameLst>
                                          <p:attrName>fillcolor</p:attrName>
                                        </p:attrNameLst>
                                      </p:cBhvr>
                                      <p:by>
                                        <p:hsl h="0" s="-12549" l="-25098"/>
                                      </p:by>
                                    </p:animClr>
                                    <p:animClr clrSpc="hsl" dir="cw">
                                      <p:cBhvr>
                                        <p:cTn id="16" dur="500" fill="hold"/>
                                        <p:tgtEl>
                                          <p:spTgt spid="4"/>
                                        </p:tgtEl>
                                        <p:attrNameLst>
                                          <p:attrName>stroke.color</p:attrName>
                                        </p:attrNameLst>
                                      </p:cBhvr>
                                      <p:by>
                                        <p:hsl h="0" s="-12549" l="-25098"/>
                                      </p:by>
                                    </p:animClr>
                                    <p:set>
                                      <p:cBhvr>
                                        <p:cTn id="17" dur="500" fill="hold"/>
                                        <p:tgtEl>
                                          <p:spTgt spid="4"/>
                                        </p:tgtEl>
                                        <p:attrNameLst>
                                          <p:attrName>fill.type</p:attrName>
                                        </p:attrNameLst>
                                      </p:cBhvr>
                                      <p:to>
                                        <p:strVal val="solid"/>
                                      </p:to>
                                    </p:set>
                                  </p:childTnLst>
                                </p:cTn>
                              </p:par>
                              <p:par>
                                <p:cTn id="18" presetID="24" presetClass="emph" presetSubtype="0" fill="hold" grpId="0" nodeType="withEffect">
                                  <p:stCondLst>
                                    <p:cond delay="0"/>
                                  </p:stCondLst>
                                  <p:childTnLst>
                                    <p:animClr clrSpc="hsl" dir="cw">
                                      <p:cBhvr override="childStyle">
                                        <p:cTn id="19" dur="500" fill="hold"/>
                                        <p:tgtEl>
                                          <p:spTgt spid="5"/>
                                        </p:tgtEl>
                                        <p:attrNameLst>
                                          <p:attrName>style.color</p:attrName>
                                        </p:attrNameLst>
                                      </p:cBhvr>
                                      <p:by>
                                        <p:hsl h="0" s="-12549" l="-25098"/>
                                      </p:by>
                                    </p:animClr>
                                    <p:animClr clrSpc="hsl" dir="cw">
                                      <p:cBhvr>
                                        <p:cTn id="20" dur="500" fill="hold"/>
                                        <p:tgtEl>
                                          <p:spTgt spid="5"/>
                                        </p:tgtEl>
                                        <p:attrNameLst>
                                          <p:attrName>fillcolor</p:attrName>
                                        </p:attrNameLst>
                                      </p:cBhvr>
                                      <p:by>
                                        <p:hsl h="0" s="-12549" l="-25098"/>
                                      </p:by>
                                    </p:animClr>
                                    <p:animClr clrSpc="hsl" dir="cw">
                                      <p:cBhvr>
                                        <p:cTn id="21" dur="500" fill="hold"/>
                                        <p:tgtEl>
                                          <p:spTgt spid="5"/>
                                        </p:tgtEl>
                                        <p:attrNameLst>
                                          <p:attrName>stroke.color</p:attrName>
                                        </p:attrNameLst>
                                      </p:cBhvr>
                                      <p:by>
                                        <p:hsl h="0" s="-12549" l="-25098"/>
                                      </p:by>
                                    </p:animClr>
                                    <p:set>
                                      <p:cBhvr>
                                        <p:cTn id="22" dur="500" fill="hold"/>
                                        <p:tgtEl>
                                          <p:spTgt spid="5"/>
                                        </p:tgtEl>
                                        <p:attrNameLst>
                                          <p:attrName>fill.type</p:attrName>
                                        </p:attrNameLst>
                                      </p:cBhvr>
                                      <p:to>
                                        <p:strVal val="solid"/>
                                      </p:to>
                                    </p:set>
                                  </p:childTnLst>
                                </p:cTn>
                              </p:par>
                              <p:par>
                                <p:cTn id="23" presetID="24" presetClass="emph" presetSubtype="0" fill="hold" grpId="0" nodeType="withEffect">
                                  <p:stCondLst>
                                    <p:cond delay="0"/>
                                  </p:stCondLst>
                                  <p:childTnLst>
                                    <p:animClr clrSpc="hsl" dir="cw">
                                      <p:cBhvr override="childStyle">
                                        <p:cTn id="24" dur="500" fill="hold"/>
                                        <p:tgtEl>
                                          <p:spTgt spid="6"/>
                                        </p:tgtEl>
                                        <p:attrNameLst>
                                          <p:attrName>style.color</p:attrName>
                                        </p:attrNameLst>
                                      </p:cBhvr>
                                      <p:by>
                                        <p:hsl h="0" s="-12549" l="-25098"/>
                                      </p:by>
                                    </p:animClr>
                                    <p:animClr clrSpc="hsl" dir="cw">
                                      <p:cBhvr>
                                        <p:cTn id="25" dur="500" fill="hold"/>
                                        <p:tgtEl>
                                          <p:spTgt spid="6"/>
                                        </p:tgtEl>
                                        <p:attrNameLst>
                                          <p:attrName>fillcolor</p:attrName>
                                        </p:attrNameLst>
                                      </p:cBhvr>
                                      <p:by>
                                        <p:hsl h="0" s="-12549" l="-25098"/>
                                      </p:by>
                                    </p:animClr>
                                    <p:animClr clrSpc="hsl" dir="cw">
                                      <p:cBhvr>
                                        <p:cTn id="26" dur="500" fill="hold"/>
                                        <p:tgtEl>
                                          <p:spTgt spid="6"/>
                                        </p:tgtEl>
                                        <p:attrNameLst>
                                          <p:attrName>stroke.color</p:attrName>
                                        </p:attrNameLst>
                                      </p:cBhvr>
                                      <p:by>
                                        <p:hsl h="0" s="-12549" l="-25098"/>
                                      </p:by>
                                    </p:animClr>
                                    <p:set>
                                      <p:cBhvr>
                                        <p:cTn id="27" dur="500" fill="hold"/>
                                        <p:tgtEl>
                                          <p:spTgt spid="6"/>
                                        </p:tgtEl>
                                        <p:attrNameLst>
                                          <p:attrName>fill.type</p:attrName>
                                        </p:attrNameLst>
                                      </p:cBhvr>
                                      <p:to>
                                        <p:strVal val="solid"/>
                                      </p:to>
                                    </p:set>
                                  </p:childTnLst>
                                </p:cTn>
                              </p:par>
                              <p:par>
                                <p:cTn id="28" presetID="24" presetClass="emph" presetSubtype="0" fill="hold" grpId="0" nodeType="withEffect">
                                  <p:stCondLst>
                                    <p:cond delay="0"/>
                                  </p:stCondLst>
                                  <p:childTnLst>
                                    <p:animClr clrSpc="hsl" dir="cw">
                                      <p:cBhvr override="childStyle">
                                        <p:cTn id="29" dur="500" fill="hold"/>
                                        <p:tgtEl>
                                          <p:spTgt spid="7"/>
                                        </p:tgtEl>
                                        <p:attrNameLst>
                                          <p:attrName>style.color</p:attrName>
                                        </p:attrNameLst>
                                      </p:cBhvr>
                                      <p:by>
                                        <p:hsl h="0" s="-12549" l="-25098"/>
                                      </p:by>
                                    </p:animClr>
                                    <p:animClr clrSpc="hsl" dir="cw">
                                      <p:cBhvr>
                                        <p:cTn id="30" dur="500" fill="hold"/>
                                        <p:tgtEl>
                                          <p:spTgt spid="7"/>
                                        </p:tgtEl>
                                        <p:attrNameLst>
                                          <p:attrName>fillcolor</p:attrName>
                                        </p:attrNameLst>
                                      </p:cBhvr>
                                      <p:by>
                                        <p:hsl h="0" s="-12549" l="-25098"/>
                                      </p:by>
                                    </p:animClr>
                                    <p:animClr clrSpc="hsl" dir="cw">
                                      <p:cBhvr>
                                        <p:cTn id="31" dur="500" fill="hold"/>
                                        <p:tgtEl>
                                          <p:spTgt spid="7"/>
                                        </p:tgtEl>
                                        <p:attrNameLst>
                                          <p:attrName>stroke.color</p:attrName>
                                        </p:attrNameLst>
                                      </p:cBhvr>
                                      <p:by>
                                        <p:hsl h="0" s="-12549" l="-25098"/>
                                      </p:by>
                                    </p:animClr>
                                    <p:set>
                                      <p:cBhvr>
                                        <p:cTn id="32" dur="500" fill="hold"/>
                                        <p:tgtEl>
                                          <p:spTgt spid="7"/>
                                        </p:tgtEl>
                                        <p:attrNameLst>
                                          <p:attrName>fill.type</p:attrName>
                                        </p:attrNameLst>
                                      </p:cBhvr>
                                      <p:to>
                                        <p:strVal val="solid"/>
                                      </p:to>
                                    </p:set>
                                  </p:childTnLst>
                                </p:cTn>
                              </p:par>
                              <p:par>
                                <p:cTn id="33" presetID="24" presetClass="emph" presetSubtype="0" fill="hold" grpId="0" nodeType="withEffect">
                                  <p:stCondLst>
                                    <p:cond delay="0"/>
                                  </p:stCondLst>
                                  <p:childTnLst>
                                    <p:animClr clrSpc="hsl" dir="cw">
                                      <p:cBhvr override="childStyle">
                                        <p:cTn id="34" dur="500" fill="hold"/>
                                        <p:tgtEl>
                                          <p:spTgt spid="8"/>
                                        </p:tgtEl>
                                        <p:attrNameLst>
                                          <p:attrName>style.color</p:attrName>
                                        </p:attrNameLst>
                                      </p:cBhvr>
                                      <p:by>
                                        <p:hsl h="0" s="-12549" l="-25098"/>
                                      </p:by>
                                    </p:animClr>
                                    <p:animClr clrSpc="hsl" dir="cw">
                                      <p:cBhvr>
                                        <p:cTn id="35" dur="500" fill="hold"/>
                                        <p:tgtEl>
                                          <p:spTgt spid="8"/>
                                        </p:tgtEl>
                                        <p:attrNameLst>
                                          <p:attrName>fillcolor</p:attrName>
                                        </p:attrNameLst>
                                      </p:cBhvr>
                                      <p:by>
                                        <p:hsl h="0" s="-12549" l="-25098"/>
                                      </p:by>
                                    </p:animClr>
                                    <p:animClr clrSpc="hsl" dir="cw">
                                      <p:cBhvr>
                                        <p:cTn id="36" dur="500" fill="hold"/>
                                        <p:tgtEl>
                                          <p:spTgt spid="8"/>
                                        </p:tgtEl>
                                        <p:attrNameLst>
                                          <p:attrName>stroke.color</p:attrName>
                                        </p:attrNameLst>
                                      </p:cBhvr>
                                      <p:by>
                                        <p:hsl h="0" s="-12549" l="-25098"/>
                                      </p:by>
                                    </p:animClr>
                                    <p:set>
                                      <p:cBhvr>
                                        <p:cTn id="37" dur="500" fill="hold"/>
                                        <p:tgtEl>
                                          <p:spTgt spid="8"/>
                                        </p:tgtEl>
                                        <p:attrNameLst>
                                          <p:attrName>fill.type</p:attrName>
                                        </p:attrNameLst>
                                      </p:cBhvr>
                                      <p:to>
                                        <p:strVal val="solid"/>
                                      </p:to>
                                    </p:set>
                                  </p:childTnLst>
                                </p:cTn>
                              </p:par>
                              <p:par>
                                <p:cTn id="38" presetID="24" presetClass="emph" presetSubtype="0" fill="hold" grpId="0" nodeType="withEffect">
                                  <p:stCondLst>
                                    <p:cond delay="0"/>
                                  </p:stCondLst>
                                  <p:childTnLst>
                                    <p:animClr clrSpc="hsl" dir="cw">
                                      <p:cBhvr override="childStyle">
                                        <p:cTn id="39" dur="500" fill="hold"/>
                                        <p:tgtEl>
                                          <p:spTgt spid="9"/>
                                        </p:tgtEl>
                                        <p:attrNameLst>
                                          <p:attrName>style.color</p:attrName>
                                        </p:attrNameLst>
                                      </p:cBhvr>
                                      <p:by>
                                        <p:hsl h="0" s="-12549" l="-25098"/>
                                      </p:by>
                                    </p:animClr>
                                    <p:animClr clrSpc="hsl" dir="cw">
                                      <p:cBhvr>
                                        <p:cTn id="40" dur="500" fill="hold"/>
                                        <p:tgtEl>
                                          <p:spTgt spid="9"/>
                                        </p:tgtEl>
                                        <p:attrNameLst>
                                          <p:attrName>fillcolor</p:attrName>
                                        </p:attrNameLst>
                                      </p:cBhvr>
                                      <p:by>
                                        <p:hsl h="0" s="-12549" l="-25098"/>
                                      </p:by>
                                    </p:animClr>
                                    <p:animClr clrSpc="hsl" dir="cw">
                                      <p:cBhvr>
                                        <p:cTn id="41" dur="500" fill="hold"/>
                                        <p:tgtEl>
                                          <p:spTgt spid="9"/>
                                        </p:tgtEl>
                                        <p:attrNameLst>
                                          <p:attrName>stroke.color</p:attrName>
                                        </p:attrNameLst>
                                      </p:cBhvr>
                                      <p:by>
                                        <p:hsl h="0" s="-12549" l="-25098"/>
                                      </p:by>
                                    </p:animClr>
                                    <p:set>
                                      <p:cBhvr>
                                        <p:cTn id="42" dur="500" fill="hold"/>
                                        <p:tgtEl>
                                          <p:spTgt spid="9"/>
                                        </p:tgtEl>
                                        <p:attrNameLst>
                                          <p:attrName>fill.type</p:attrName>
                                        </p:attrNameLst>
                                      </p:cBhvr>
                                      <p:to>
                                        <p:strVal val="solid"/>
                                      </p:to>
                                    </p:set>
                                  </p:childTnLst>
                                </p:cTn>
                              </p:par>
                              <p:par>
                                <p:cTn id="43" presetID="24" presetClass="emph" presetSubtype="0" fill="hold" grpId="0" nodeType="withEffect">
                                  <p:stCondLst>
                                    <p:cond delay="0"/>
                                  </p:stCondLst>
                                  <p:childTnLst>
                                    <p:animClr clrSpc="hsl" dir="cw">
                                      <p:cBhvr override="childStyle">
                                        <p:cTn id="44" dur="500" fill="hold"/>
                                        <p:tgtEl>
                                          <p:spTgt spid="10"/>
                                        </p:tgtEl>
                                        <p:attrNameLst>
                                          <p:attrName>style.color</p:attrName>
                                        </p:attrNameLst>
                                      </p:cBhvr>
                                      <p:by>
                                        <p:hsl h="0" s="-12549" l="-25098"/>
                                      </p:by>
                                    </p:animClr>
                                    <p:animClr clrSpc="hsl" dir="cw">
                                      <p:cBhvr>
                                        <p:cTn id="45" dur="500" fill="hold"/>
                                        <p:tgtEl>
                                          <p:spTgt spid="10"/>
                                        </p:tgtEl>
                                        <p:attrNameLst>
                                          <p:attrName>fillcolor</p:attrName>
                                        </p:attrNameLst>
                                      </p:cBhvr>
                                      <p:by>
                                        <p:hsl h="0" s="-12549" l="-25098"/>
                                      </p:by>
                                    </p:animClr>
                                    <p:animClr clrSpc="hsl" dir="cw">
                                      <p:cBhvr>
                                        <p:cTn id="46" dur="500" fill="hold"/>
                                        <p:tgtEl>
                                          <p:spTgt spid="10"/>
                                        </p:tgtEl>
                                        <p:attrNameLst>
                                          <p:attrName>stroke.color</p:attrName>
                                        </p:attrNameLst>
                                      </p:cBhvr>
                                      <p:by>
                                        <p:hsl h="0" s="-12549" l="-25098"/>
                                      </p:by>
                                    </p:animClr>
                                    <p:set>
                                      <p:cBhvr>
                                        <p:cTn id="47" dur="500" fill="hold"/>
                                        <p:tgtEl>
                                          <p:spTgt spid="10"/>
                                        </p:tgtEl>
                                        <p:attrNameLst>
                                          <p:attrName>fill.type</p:attrName>
                                        </p:attrNameLst>
                                      </p:cBhvr>
                                      <p:to>
                                        <p:strVal val="solid"/>
                                      </p:to>
                                    </p:set>
                                  </p:childTnLst>
                                </p:cTn>
                              </p:par>
                              <p:par>
                                <p:cTn id="48" presetID="24" presetClass="emph" presetSubtype="0" fill="hold" grpId="0" nodeType="withEffect">
                                  <p:stCondLst>
                                    <p:cond delay="0"/>
                                  </p:stCondLst>
                                  <p:childTnLst>
                                    <p:animClr clrSpc="hsl" dir="cw">
                                      <p:cBhvr override="childStyle">
                                        <p:cTn id="49" dur="500" fill="hold"/>
                                        <p:tgtEl>
                                          <p:spTgt spid="11"/>
                                        </p:tgtEl>
                                        <p:attrNameLst>
                                          <p:attrName>style.color</p:attrName>
                                        </p:attrNameLst>
                                      </p:cBhvr>
                                      <p:by>
                                        <p:hsl h="0" s="-12549" l="-25098"/>
                                      </p:by>
                                    </p:animClr>
                                    <p:animClr clrSpc="hsl" dir="cw">
                                      <p:cBhvr>
                                        <p:cTn id="50" dur="500" fill="hold"/>
                                        <p:tgtEl>
                                          <p:spTgt spid="11"/>
                                        </p:tgtEl>
                                        <p:attrNameLst>
                                          <p:attrName>fillcolor</p:attrName>
                                        </p:attrNameLst>
                                      </p:cBhvr>
                                      <p:by>
                                        <p:hsl h="0" s="-12549" l="-25098"/>
                                      </p:by>
                                    </p:animClr>
                                    <p:animClr clrSpc="hsl" dir="cw">
                                      <p:cBhvr>
                                        <p:cTn id="51" dur="500" fill="hold"/>
                                        <p:tgtEl>
                                          <p:spTgt spid="11"/>
                                        </p:tgtEl>
                                        <p:attrNameLst>
                                          <p:attrName>stroke.color</p:attrName>
                                        </p:attrNameLst>
                                      </p:cBhvr>
                                      <p:by>
                                        <p:hsl h="0" s="-12549" l="-25098"/>
                                      </p:by>
                                    </p:animClr>
                                    <p:set>
                                      <p:cBhvr>
                                        <p:cTn id="52" dur="500" fill="hold"/>
                                        <p:tgtEl>
                                          <p:spTgt spid="11"/>
                                        </p:tgtEl>
                                        <p:attrNameLst>
                                          <p:attrName>fill.type</p:attrName>
                                        </p:attrNameLst>
                                      </p:cBhvr>
                                      <p:to>
                                        <p:strVal val="solid"/>
                                      </p:to>
                                    </p:set>
                                  </p:childTnLst>
                                </p:cTn>
                              </p:par>
                              <p:par>
                                <p:cTn id="53" presetID="24" presetClass="emph" presetSubtype="0" fill="hold" grpId="0" nodeType="withEffect">
                                  <p:stCondLst>
                                    <p:cond delay="0"/>
                                  </p:stCondLst>
                                  <p:childTnLst>
                                    <p:animClr clrSpc="hsl" dir="cw">
                                      <p:cBhvr override="childStyle">
                                        <p:cTn id="54" dur="500" fill="hold"/>
                                        <p:tgtEl>
                                          <p:spTgt spid="12"/>
                                        </p:tgtEl>
                                        <p:attrNameLst>
                                          <p:attrName>style.color</p:attrName>
                                        </p:attrNameLst>
                                      </p:cBhvr>
                                      <p:by>
                                        <p:hsl h="0" s="-12549" l="-25098"/>
                                      </p:by>
                                    </p:animClr>
                                    <p:animClr clrSpc="hsl" dir="cw">
                                      <p:cBhvr>
                                        <p:cTn id="55" dur="500" fill="hold"/>
                                        <p:tgtEl>
                                          <p:spTgt spid="12"/>
                                        </p:tgtEl>
                                        <p:attrNameLst>
                                          <p:attrName>fillcolor</p:attrName>
                                        </p:attrNameLst>
                                      </p:cBhvr>
                                      <p:by>
                                        <p:hsl h="0" s="-12549" l="-25098"/>
                                      </p:by>
                                    </p:animClr>
                                    <p:animClr clrSpc="hsl" dir="cw">
                                      <p:cBhvr>
                                        <p:cTn id="56" dur="500" fill="hold"/>
                                        <p:tgtEl>
                                          <p:spTgt spid="12"/>
                                        </p:tgtEl>
                                        <p:attrNameLst>
                                          <p:attrName>stroke.color</p:attrName>
                                        </p:attrNameLst>
                                      </p:cBhvr>
                                      <p:by>
                                        <p:hsl h="0" s="-12549" l="-25098"/>
                                      </p:by>
                                    </p:animClr>
                                    <p:set>
                                      <p:cBhvr>
                                        <p:cTn id="57" dur="500" fill="hold"/>
                                        <p:tgtEl>
                                          <p:spTgt spid="12"/>
                                        </p:tgtEl>
                                        <p:attrNameLst>
                                          <p:attrName>fill.type</p:attrName>
                                        </p:attrNameLst>
                                      </p:cBhvr>
                                      <p:to>
                                        <p:strVal val="solid"/>
                                      </p:to>
                                    </p:set>
                                  </p:childTnLst>
                                </p:cTn>
                              </p:par>
                              <p:par>
                                <p:cTn id="58" presetID="24" presetClass="emph" presetSubtype="0" fill="hold" grpId="0" nodeType="withEffect">
                                  <p:stCondLst>
                                    <p:cond delay="0"/>
                                  </p:stCondLst>
                                  <p:childTnLst>
                                    <p:animClr clrSpc="hsl" dir="cw">
                                      <p:cBhvr override="childStyle">
                                        <p:cTn id="59" dur="500" fill="hold"/>
                                        <p:tgtEl>
                                          <p:spTgt spid="13"/>
                                        </p:tgtEl>
                                        <p:attrNameLst>
                                          <p:attrName>style.color</p:attrName>
                                        </p:attrNameLst>
                                      </p:cBhvr>
                                      <p:by>
                                        <p:hsl h="0" s="-12549" l="-25098"/>
                                      </p:by>
                                    </p:animClr>
                                    <p:animClr clrSpc="hsl" dir="cw">
                                      <p:cBhvr>
                                        <p:cTn id="60" dur="500" fill="hold"/>
                                        <p:tgtEl>
                                          <p:spTgt spid="13"/>
                                        </p:tgtEl>
                                        <p:attrNameLst>
                                          <p:attrName>fillcolor</p:attrName>
                                        </p:attrNameLst>
                                      </p:cBhvr>
                                      <p:by>
                                        <p:hsl h="0" s="-12549" l="-25098"/>
                                      </p:by>
                                    </p:animClr>
                                    <p:animClr clrSpc="hsl" dir="cw">
                                      <p:cBhvr>
                                        <p:cTn id="61" dur="500" fill="hold"/>
                                        <p:tgtEl>
                                          <p:spTgt spid="13"/>
                                        </p:tgtEl>
                                        <p:attrNameLst>
                                          <p:attrName>stroke.color</p:attrName>
                                        </p:attrNameLst>
                                      </p:cBhvr>
                                      <p:by>
                                        <p:hsl h="0" s="-12549" l="-25098"/>
                                      </p:by>
                                    </p:animClr>
                                    <p:set>
                                      <p:cBhvr>
                                        <p:cTn id="62" dur="500" fill="hold"/>
                                        <p:tgtEl>
                                          <p:spTgt spid="13"/>
                                        </p:tgtEl>
                                        <p:attrNameLst>
                                          <p:attrName>fill.type</p:attrName>
                                        </p:attrNameLst>
                                      </p:cBhvr>
                                      <p:to>
                                        <p:strVal val="solid"/>
                                      </p:to>
                                    </p:set>
                                  </p:childTnLst>
                                </p:cTn>
                              </p:par>
                            </p:childTnLst>
                          </p:cTn>
                        </p:par>
                      </p:childTnLst>
                    </p:cTn>
                  </p:par>
                  <p:par>
                    <p:cTn id="63" fill="hold">
                      <p:stCondLst>
                        <p:cond delay="indefinite"/>
                      </p:stCondLst>
                      <p:childTnLst>
                        <p:par>
                          <p:cTn id="64" fill="hold">
                            <p:stCondLst>
                              <p:cond delay="0"/>
                            </p:stCondLst>
                            <p:childTnLst>
                              <p:par>
                                <p:cTn id="65" presetID="30" presetClass="emph" presetSubtype="0" fill="hold" grpId="1" nodeType="clickEffect">
                                  <p:stCondLst>
                                    <p:cond delay="0"/>
                                  </p:stCondLst>
                                  <p:childTnLst>
                                    <p:animClr clrSpc="hsl" dir="cw">
                                      <p:cBhvr override="childStyle">
                                        <p:cTn id="66" dur="500" fill="hold"/>
                                        <p:tgtEl>
                                          <p:spTgt spid="3"/>
                                        </p:tgtEl>
                                        <p:attrNameLst>
                                          <p:attrName>style.color</p:attrName>
                                        </p:attrNameLst>
                                      </p:cBhvr>
                                      <p:by>
                                        <p:hsl h="0" s="12549" l="25098"/>
                                      </p:by>
                                    </p:animClr>
                                    <p:animClr clrSpc="hsl" dir="cw">
                                      <p:cBhvr>
                                        <p:cTn id="67" dur="500" fill="hold"/>
                                        <p:tgtEl>
                                          <p:spTgt spid="3"/>
                                        </p:tgtEl>
                                        <p:attrNameLst>
                                          <p:attrName>fillcolor</p:attrName>
                                        </p:attrNameLst>
                                      </p:cBhvr>
                                      <p:by>
                                        <p:hsl h="0" s="12549" l="25098"/>
                                      </p:by>
                                    </p:animClr>
                                    <p:animClr clrSpc="hsl" dir="cw">
                                      <p:cBhvr>
                                        <p:cTn id="68" dur="500" fill="hold"/>
                                        <p:tgtEl>
                                          <p:spTgt spid="3"/>
                                        </p:tgtEl>
                                        <p:attrNameLst>
                                          <p:attrName>stroke.color</p:attrName>
                                        </p:attrNameLst>
                                      </p:cBhvr>
                                      <p:by>
                                        <p:hsl h="0" s="12549" l="25098"/>
                                      </p:by>
                                    </p:animClr>
                                    <p:set>
                                      <p:cBhvr>
                                        <p:cTn id="69" dur="500" fill="hold"/>
                                        <p:tgtEl>
                                          <p:spTgt spid="3"/>
                                        </p:tgtEl>
                                        <p:attrNameLst>
                                          <p:attrName>fill.type</p:attrName>
                                        </p:attrNameLst>
                                      </p:cBhvr>
                                      <p:to>
                                        <p:strVal val="solid"/>
                                      </p:to>
                                    </p:set>
                                  </p:childTnLst>
                                </p:cTn>
                              </p:par>
                            </p:childTnLst>
                          </p:cTn>
                        </p:par>
                      </p:childTnLst>
                    </p:cTn>
                  </p:par>
                  <p:par>
                    <p:cTn id="70" fill="hold">
                      <p:stCondLst>
                        <p:cond delay="indefinite"/>
                      </p:stCondLst>
                      <p:childTnLst>
                        <p:par>
                          <p:cTn id="71" fill="hold">
                            <p:stCondLst>
                              <p:cond delay="0"/>
                            </p:stCondLst>
                            <p:childTnLst>
                              <p:par>
                                <p:cTn id="72" presetID="30" presetClass="emph" presetSubtype="0" fill="hold" grpId="1" nodeType="clickEffect">
                                  <p:stCondLst>
                                    <p:cond delay="0"/>
                                  </p:stCondLst>
                                  <p:childTnLst>
                                    <p:animClr clrSpc="hsl" dir="cw">
                                      <p:cBhvr override="childStyle">
                                        <p:cTn id="73" dur="500" fill="hold"/>
                                        <p:tgtEl>
                                          <p:spTgt spid="4"/>
                                        </p:tgtEl>
                                        <p:attrNameLst>
                                          <p:attrName>style.color</p:attrName>
                                        </p:attrNameLst>
                                      </p:cBhvr>
                                      <p:by>
                                        <p:hsl h="0" s="12549" l="25098"/>
                                      </p:by>
                                    </p:animClr>
                                    <p:animClr clrSpc="hsl" dir="cw">
                                      <p:cBhvr>
                                        <p:cTn id="74" dur="500" fill="hold"/>
                                        <p:tgtEl>
                                          <p:spTgt spid="4"/>
                                        </p:tgtEl>
                                        <p:attrNameLst>
                                          <p:attrName>fillcolor</p:attrName>
                                        </p:attrNameLst>
                                      </p:cBhvr>
                                      <p:by>
                                        <p:hsl h="0" s="12549" l="25098"/>
                                      </p:by>
                                    </p:animClr>
                                    <p:animClr clrSpc="hsl" dir="cw">
                                      <p:cBhvr>
                                        <p:cTn id="75" dur="500" fill="hold"/>
                                        <p:tgtEl>
                                          <p:spTgt spid="4"/>
                                        </p:tgtEl>
                                        <p:attrNameLst>
                                          <p:attrName>stroke.color</p:attrName>
                                        </p:attrNameLst>
                                      </p:cBhvr>
                                      <p:by>
                                        <p:hsl h="0" s="12549" l="25098"/>
                                      </p:by>
                                    </p:animClr>
                                    <p:set>
                                      <p:cBhvr>
                                        <p:cTn id="76" dur="500" fill="hold"/>
                                        <p:tgtEl>
                                          <p:spTgt spid="4"/>
                                        </p:tgtEl>
                                        <p:attrNameLst>
                                          <p:attrName>fill.type</p:attrName>
                                        </p:attrNameLst>
                                      </p:cBhvr>
                                      <p:to>
                                        <p:strVal val="solid"/>
                                      </p:to>
                                    </p:set>
                                  </p:childTnLst>
                                </p:cTn>
                              </p:par>
                            </p:childTnLst>
                          </p:cTn>
                        </p:par>
                        <p:par>
                          <p:cTn id="77" fill="hold">
                            <p:stCondLst>
                              <p:cond delay="500"/>
                            </p:stCondLst>
                            <p:childTnLst>
                              <p:par>
                                <p:cTn id="78" presetID="30" presetClass="emph" presetSubtype="0" fill="hold" grpId="1" nodeType="afterEffect">
                                  <p:stCondLst>
                                    <p:cond delay="0"/>
                                  </p:stCondLst>
                                  <p:childTnLst>
                                    <p:animClr clrSpc="hsl" dir="cw">
                                      <p:cBhvr override="childStyle">
                                        <p:cTn id="79" dur="500" fill="hold"/>
                                        <p:tgtEl>
                                          <p:spTgt spid="5"/>
                                        </p:tgtEl>
                                        <p:attrNameLst>
                                          <p:attrName>style.color</p:attrName>
                                        </p:attrNameLst>
                                      </p:cBhvr>
                                      <p:by>
                                        <p:hsl h="0" s="12549" l="25098"/>
                                      </p:by>
                                    </p:animClr>
                                    <p:animClr clrSpc="hsl" dir="cw">
                                      <p:cBhvr>
                                        <p:cTn id="80" dur="500" fill="hold"/>
                                        <p:tgtEl>
                                          <p:spTgt spid="5"/>
                                        </p:tgtEl>
                                        <p:attrNameLst>
                                          <p:attrName>fillcolor</p:attrName>
                                        </p:attrNameLst>
                                      </p:cBhvr>
                                      <p:by>
                                        <p:hsl h="0" s="12549" l="25098"/>
                                      </p:by>
                                    </p:animClr>
                                    <p:animClr clrSpc="hsl" dir="cw">
                                      <p:cBhvr>
                                        <p:cTn id="81" dur="500" fill="hold"/>
                                        <p:tgtEl>
                                          <p:spTgt spid="5"/>
                                        </p:tgtEl>
                                        <p:attrNameLst>
                                          <p:attrName>stroke.color</p:attrName>
                                        </p:attrNameLst>
                                      </p:cBhvr>
                                      <p:by>
                                        <p:hsl h="0" s="12549" l="25098"/>
                                      </p:by>
                                    </p:animClr>
                                    <p:set>
                                      <p:cBhvr>
                                        <p:cTn id="82" dur="500" fill="hold"/>
                                        <p:tgtEl>
                                          <p:spTgt spid="5"/>
                                        </p:tgtEl>
                                        <p:attrNameLst>
                                          <p:attrName>fill.type</p:attrName>
                                        </p:attrNameLst>
                                      </p:cBhvr>
                                      <p:to>
                                        <p:strVal val="solid"/>
                                      </p:to>
                                    </p:set>
                                  </p:childTnLst>
                                </p:cTn>
                              </p:par>
                            </p:childTnLst>
                          </p:cTn>
                        </p:par>
                        <p:par>
                          <p:cTn id="83" fill="hold">
                            <p:stCondLst>
                              <p:cond delay="1000"/>
                            </p:stCondLst>
                            <p:childTnLst>
                              <p:par>
                                <p:cTn id="84" presetID="30" presetClass="emph" presetSubtype="0" fill="hold" grpId="1" nodeType="afterEffect">
                                  <p:stCondLst>
                                    <p:cond delay="0"/>
                                  </p:stCondLst>
                                  <p:childTnLst>
                                    <p:animClr clrSpc="hsl" dir="cw">
                                      <p:cBhvr override="childStyle">
                                        <p:cTn id="85" dur="500" fill="hold"/>
                                        <p:tgtEl>
                                          <p:spTgt spid="6"/>
                                        </p:tgtEl>
                                        <p:attrNameLst>
                                          <p:attrName>style.color</p:attrName>
                                        </p:attrNameLst>
                                      </p:cBhvr>
                                      <p:by>
                                        <p:hsl h="0" s="12549" l="25098"/>
                                      </p:by>
                                    </p:animClr>
                                    <p:animClr clrSpc="hsl" dir="cw">
                                      <p:cBhvr>
                                        <p:cTn id="86" dur="500" fill="hold"/>
                                        <p:tgtEl>
                                          <p:spTgt spid="6"/>
                                        </p:tgtEl>
                                        <p:attrNameLst>
                                          <p:attrName>fillcolor</p:attrName>
                                        </p:attrNameLst>
                                      </p:cBhvr>
                                      <p:by>
                                        <p:hsl h="0" s="12549" l="25098"/>
                                      </p:by>
                                    </p:animClr>
                                    <p:animClr clrSpc="hsl" dir="cw">
                                      <p:cBhvr>
                                        <p:cTn id="87" dur="500" fill="hold"/>
                                        <p:tgtEl>
                                          <p:spTgt spid="6"/>
                                        </p:tgtEl>
                                        <p:attrNameLst>
                                          <p:attrName>stroke.color</p:attrName>
                                        </p:attrNameLst>
                                      </p:cBhvr>
                                      <p:by>
                                        <p:hsl h="0" s="12549" l="25098"/>
                                      </p:by>
                                    </p:animClr>
                                    <p:set>
                                      <p:cBhvr>
                                        <p:cTn id="88" dur="500" fill="hold"/>
                                        <p:tgtEl>
                                          <p:spTgt spid="6"/>
                                        </p:tgtEl>
                                        <p:attrNameLst>
                                          <p:attrName>fill.type</p:attrName>
                                        </p:attrNameLst>
                                      </p:cBhvr>
                                      <p:to>
                                        <p:strVal val="solid"/>
                                      </p:to>
                                    </p:set>
                                  </p:childTnLst>
                                </p:cTn>
                              </p:par>
                            </p:childTnLst>
                          </p:cTn>
                        </p:par>
                      </p:childTnLst>
                    </p:cTn>
                  </p:par>
                  <p:par>
                    <p:cTn id="89" fill="hold">
                      <p:stCondLst>
                        <p:cond delay="indefinite"/>
                      </p:stCondLst>
                      <p:childTnLst>
                        <p:par>
                          <p:cTn id="90" fill="hold">
                            <p:stCondLst>
                              <p:cond delay="0"/>
                            </p:stCondLst>
                            <p:childTnLst>
                              <p:par>
                                <p:cTn id="91" presetID="30" presetClass="emph" presetSubtype="0" fill="hold" grpId="1" nodeType="clickEffect">
                                  <p:stCondLst>
                                    <p:cond delay="0"/>
                                  </p:stCondLst>
                                  <p:childTnLst>
                                    <p:animClr clrSpc="hsl" dir="cw">
                                      <p:cBhvr override="childStyle">
                                        <p:cTn id="92" dur="500" fill="hold"/>
                                        <p:tgtEl>
                                          <p:spTgt spid="8"/>
                                        </p:tgtEl>
                                        <p:attrNameLst>
                                          <p:attrName>style.color</p:attrName>
                                        </p:attrNameLst>
                                      </p:cBhvr>
                                      <p:by>
                                        <p:hsl h="0" s="12549" l="25098"/>
                                      </p:by>
                                    </p:animClr>
                                    <p:animClr clrSpc="hsl" dir="cw">
                                      <p:cBhvr>
                                        <p:cTn id="93" dur="500" fill="hold"/>
                                        <p:tgtEl>
                                          <p:spTgt spid="8"/>
                                        </p:tgtEl>
                                        <p:attrNameLst>
                                          <p:attrName>fillcolor</p:attrName>
                                        </p:attrNameLst>
                                      </p:cBhvr>
                                      <p:by>
                                        <p:hsl h="0" s="12549" l="25098"/>
                                      </p:by>
                                    </p:animClr>
                                    <p:animClr clrSpc="hsl" dir="cw">
                                      <p:cBhvr>
                                        <p:cTn id="94" dur="500" fill="hold"/>
                                        <p:tgtEl>
                                          <p:spTgt spid="8"/>
                                        </p:tgtEl>
                                        <p:attrNameLst>
                                          <p:attrName>stroke.color</p:attrName>
                                        </p:attrNameLst>
                                      </p:cBhvr>
                                      <p:by>
                                        <p:hsl h="0" s="12549" l="25098"/>
                                      </p:by>
                                    </p:animClr>
                                    <p:set>
                                      <p:cBhvr>
                                        <p:cTn id="95" dur="500" fill="hold"/>
                                        <p:tgtEl>
                                          <p:spTgt spid="8"/>
                                        </p:tgtEl>
                                        <p:attrNameLst>
                                          <p:attrName>fill.type</p:attrName>
                                        </p:attrNameLst>
                                      </p:cBhvr>
                                      <p:to>
                                        <p:strVal val="solid"/>
                                      </p:to>
                                    </p:set>
                                  </p:childTnLst>
                                </p:cTn>
                              </p:par>
                            </p:childTnLst>
                          </p:cTn>
                        </p:par>
                      </p:childTnLst>
                    </p:cTn>
                  </p:par>
                  <p:par>
                    <p:cTn id="96" fill="hold">
                      <p:stCondLst>
                        <p:cond delay="indefinite"/>
                      </p:stCondLst>
                      <p:childTnLst>
                        <p:par>
                          <p:cTn id="97" fill="hold">
                            <p:stCondLst>
                              <p:cond delay="0"/>
                            </p:stCondLst>
                            <p:childTnLst>
                              <p:par>
                                <p:cTn id="98" presetID="30" presetClass="emph" presetSubtype="0" fill="hold" grpId="1" nodeType="clickEffect">
                                  <p:stCondLst>
                                    <p:cond delay="0"/>
                                  </p:stCondLst>
                                  <p:childTnLst>
                                    <p:animClr clrSpc="hsl" dir="cw">
                                      <p:cBhvr override="childStyle">
                                        <p:cTn id="99" dur="500" fill="hold"/>
                                        <p:tgtEl>
                                          <p:spTgt spid="7"/>
                                        </p:tgtEl>
                                        <p:attrNameLst>
                                          <p:attrName>style.color</p:attrName>
                                        </p:attrNameLst>
                                      </p:cBhvr>
                                      <p:by>
                                        <p:hsl h="0" s="12549" l="25098"/>
                                      </p:by>
                                    </p:animClr>
                                    <p:animClr clrSpc="hsl" dir="cw">
                                      <p:cBhvr>
                                        <p:cTn id="100" dur="500" fill="hold"/>
                                        <p:tgtEl>
                                          <p:spTgt spid="7"/>
                                        </p:tgtEl>
                                        <p:attrNameLst>
                                          <p:attrName>fillcolor</p:attrName>
                                        </p:attrNameLst>
                                      </p:cBhvr>
                                      <p:by>
                                        <p:hsl h="0" s="12549" l="25098"/>
                                      </p:by>
                                    </p:animClr>
                                    <p:animClr clrSpc="hsl" dir="cw">
                                      <p:cBhvr>
                                        <p:cTn id="101" dur="500" fill="hold"/>
                                        <p:tgtEl>
                                          <p:spTgt spid="7"/>
                                        </p:tgtEl>
                                        <p:attrNameLst>
                                          <p:attrName>stroke.color</p:attrName>
                                        </p:attrNameLst>
                                      </p:cBhvr>
                                      <p:by>
                                        <p:hsl h="0" s="12549" l="25098"/>
                                      </p:by>
                                    </p:animClr>
                                    <p:set>
                                      <p:cBhvr>
                                        <p:cTn id="102" dur="500" fill="hold"/>
                                        <p:tgtEl>
                                          <p:spTgt spid="7"/>
                                        </p:tgtEl>
                                        <p:attrNameLst>
                                          <p:attrName>fill.type</p:attrName>
                                        </p:attrNameLst>
                                      </p:cBhvr>
                                      <p:to>
                                        <p:strVal val="solid"/>
                                      </p:to>
                                    </p:set>
                                  </p:childTnLst>
                                </p:cTn>
                              </p:par>
                            </p:childTnLst>
                          </p:cTn>
                        </p:par>
                      </p:childTnLst>
                    </p:cTn>
                  </p:par>
                  <p:par>
                    <p:cTn id="103" fill="hold">
                      <p:stCondLst>
                        <p:cond delay="indefinite"/>
                      </p:stCondLst>
                      <p:childTnLst>
                        <p:par>
                          <p:cTn id="104" fill="hold">
                            <p:stCondLst>
                              <p:cond delay="0"/>
                            </p:stCondLst>
                            <p:childTnLst>
                              <p:par>
                                <p:cTn id="105" presetID="30" presetClass="emph" presetSubtype="0" fill="hold" grpId="1" nodeType="clickEffect">
                                  <p:stCondLst>
                                    <p:cond delay="0"/>
                                  </p:stCondLst>
                                  <p:childTnLst>
                                    <p:animClr clrSpc="hsl" dir="cw">
                                      <p:cBhvr override="childStyle">
                                        <p:cTn id="106" dur="500" fill="hold"/>
                                        <p:tgtEl>
                                          <p:spTgt spid="9"/>
                                        </p:tgtEl>
                                        <p:attrNameLst>
                                          <p:attrName>style.color</p:attrName>
                                        </p:attrNameLst>
                                      </p:cBhvr>
                                      <p:by>
                                        <p:hsl h="0" s="12549" l="25098"/>
                                      </p:by>
                                    </p:animClr>
                                    <p:animClr clrSpc="hsl" dir="cw">
                                      <p:cBhvr>
                                        <p:cTn id="107" dur="500" fill="hold"/>
                                        <p:tgtEl>
                                          <p:spTgt spid="9"/>
                                        </p:tgtEl>
                                        <p:attrNameLst>
                                          <p:attrName>fillcolor</p:attrName>
                                        </p:attrNameLst>
                                      </p:cBhvr>
                                      <p:by>
                                        <p:hsl h="0" s="12549" l="25098"/>
                                      </p:by>
                                    </p:animClr>
                                    <p:animClr clrSpc="hsl" dir="cw">
                                      <p:cBhvr>
                                        <p:cTn id="108" dur="500" fill="hold"/>
                                        <p:tgtEl>
                                          <p:spTgt spid="9"/>
                                        </p:tgtEl>
                                        <p:attrNameLst>
                                          <p:attrName>stroke.color</p:attrName>
                                        </p:attrNameLst>
                                      </p:cBhvr>
                                      <p:by>
                                        <p:hsl h="0" s="12549" l="25098"/>
                                      </p:by>
                                    </p:animClr>
                                    <p:set>
                                      <p:cBhvr>
                                        <p:cTn id="109" dur="500" fill="hold"/>
                                        <p:tgtEl>
                                          <p:spTgt spid="9"/>
                                        </p:tgtEl>
                                        <p:attrNameLst>
                                          <p:attrName>fill.type</p:attrName>
                                        </p:attrNameLst>
                                      </p:cBhvr>
                                      <p:to>
                                        <p:strVal val="solid"/>
                                      </p:to>
                                    </p:set>
                                  </p:childTnLst>
                                </p:cTn>
                              </p:par>
                            </p:childTnLst>
                          </p:cTn>
                        </p:par>
                      </p:childTnLst>
                    </p:cTn>
                  </p:par>
                  <p:par>
                    <p:cTn id="110" fill="hold">
                      <p:stCondLst>
                        <p:cond delay="indefinite"/>
                      </p:stCondLst>
                      <p:childTnLst>
                        <p:par>
                          <p:cTn id="111" fill="hold">
                            <p:stCondLst>
                              <p:cond delay="0"/>
                            </p:stCondLst>
                            <p:childTnLst>
                              <p:par>
                                <p:cTn id="112" presetID="30" presetClass="emph" presetSubtype="0" fill="hold" grpId="1" nodeType="clickEffect">
                                  <p:stCondLst>
                                    <p:cond delay="0"/>
                                  </p:stCondLst>
                                  <p:childTnLst>
                                    <p:animClr clrSpc="hsl" dir="cw">
                                      <p:cBhvr override="childStyle">
                                        <p:cTn id="113" dur="500" fill="hold"/>
                                        <p:tgtEl>
                                          <p:spTgt spid="10"/>
                                        </p:tgtEl>
                                        <p:attrNameLst>
                                          <p:attrName>style.color</p:attrName>
                                        </p:attrNameLst>
                                      </p:cBhvr>
                                      <p:by>
                                        <p:hsl h="0" s="12549" l="25098"/>
                                      </p:by>
                                    </p:animClr>
                                    <p:animClr clrSpc="hsl" dir="cw">
                                      <p:cBhvr>
                                        <p:cTn id="114" dur="500" fill="hold"/>
                                        <p:tgtEl>
                                          <p:spTgt spid="10"/>
                                        </p:tgtEl>
                                        <p:attrNameLst>
                                          <p:attrName>fillcolor</p:attrName>
                                        </p:attrNameLst>
                                      </p:cBhvr>
                                      <p:by>
                                        <p:hsl h="0" s="12549" l="25098"/>
                                      </p:by>
                                    </p:animClr>
                                    <p:animClr clrSpc="hsl" dir="cw">
                                      <p:cBhvr>
                                        <p:cTn id="115" dur="500" fill="hold"/>
                                        <p:tgtEl>
                                          <p:spTgt spid="10"/>
                                        </p:tgtEl>
                                        <p:attrNameLst>
                                          <p:attrName>stroke.color</p:attrName>
                                        </p:attrNameLst>
                                      </p:cBhvr>
                                      <p:by>
                                        <p:hsl h="0" s="12549" l="25098"/>
                                      </p:by>
                                    </p:animClr>
                                    <p:set>
                                      <p:cBhvr>
                                        <p:cTn id="116" dur="500" fill="hold"/>
                                        <p:tgtEl>
                                          <p:spTgt spid="10"/>
                                        </p:tgtEl>
                                        <p:attrNameLst>
                                          <p:attrName>fill.type</p:attrName>
                                        </p:attrNameLst>
                                      </p:cBhvr>
                                      <p:to>
                                        <p:strVal val="solid"/>
                                      </p:to>
                                    </p:set>
                                  </p:childTnLst>
                                </p:cTn>
                              </p:par>
                            </p:childTnLst>
                          </p:cTn>
                        </p:par>
                      </p:childTnLst>
                    </p:cTn>
                  </p:par>
                  <p:par>
                    <p:cTn id="117" fill="hold">
                      <p:stCondLst>
                        <p:cond delay="indefinite"/>
                      </p:stCondLst>
                      <p:childTnLst>
                        <p:par>
                          <p:cTn id="118" fill="hold">
                            <p:stCondLst>
                              <p:cond delay="0"/>
                            </p:stCondLst>
                            <p:childTnLst>
                              <p:par>
                                <p:cTn id="119" presetID="30" presetClass="emph" presetSubtype="0" fill="hold" grpId="1" nodeType="clickEffect">
                                  <p:stCondLst>
                                    <p:cond delay="0"/>
                                  </p:stCondLst>
                                  <p:childTnLst>
                                    <p:animClr clrSpc="hsl" dir="cw">
                                      <p:cBhvr override="childStyle">
                                        <p:cTn id="120" dur="500" fill="hold"/>
                                        <p:tgtEl>
                                          <p:spTgt spid="11"/>
                                        </p:tgtEl>
                                        <p:attrNameLst>
                                          <p:attrName>style.color</p:attrName>
                                        </p:attrNameLst>
                                      </p:cBhvr>
                                      <p:by>
                                        <p:hsl h="0" s="12549" l="25098"/>
                                      </p:by>
                                    </p:animClr>
                                    <p:animClr clrSpc="hsl" dir="cw">
                                      <p:cBhvr>
                                        <p:cTn id="121" dur="500" fill="hold"/>
                                        <p:tgtEl>
                                          <p:spTgt spid="11"/>
                                        </p:tgtEl>
                                        <p:attrNameLst>
                                          <p:attrName>fillcolor</p:attrName>
                                        </p:attrNameLst>
                                      </p:cBhvr>
                                      <p:by>
                                        <p:hsl h="0" s="12549" l="25098"/>
                                      </p:by>
                                    </p:animClr>
                                    <p:animClr clrSpc="hsl" dir="cw">
                                      <p:cBhvr>
                                        <p:cTn id="122" dur="500" fill="hold"/>
                                        <p:tgtEl>
                                          <p:spTgt spid="11"/>
                                        </p:tgtEl>
                                        <p:attrNameLst>
                                          <p:attrName>stroke.color</p:attrName>
                                        </p:attrNameLst>
                                      </p:cBhvr>
                                      <p:by>
                                        <p:hsl h="0" s="12549" l="25098"/>
                                      </p:by>
                                    </p:animClr>
                                    <p:set>
                                      <p:cBhvr>
                                        <p:cTn id="123" dur="500" fill="hold"/>
                                        <p:tgtEl>
                                          <p:spTgt spid="11"/>
                                        </p:tgtEl>
                                        <p:attrNameLst>
                                          <p:attrName>fill.type</p:attrName>
                                        </p:attrNameLst>
                                      </p:cBhvr>
                                      <p:to>
                                        <p:strVal val="solid"/>
                                      </p:to>
                                    </p:set>
                                  </p:childTnLst>
                                </p:cTn>
                              </p:par>
                            </p:childTnLst>
                          </p:cTn>
                        </p:par>
                      </p:childTnLst>
                    </p:cTn>
                  </p:par>
                  <p:par>
                    <p:cTn id="124" fill="hold">
                      <p:stCondLst>
                        <p:cond delay="indefinite"/>
                      </p:stCondLst>
                      <p:childTnLst>
                        <p:par>
                          <p:cTn id="125" fill="hold">
                            <p:stCondLst>
                              <p:cond delay="0"/>
                            </p:stCondLst>
                            <p:childTnLst>
                              <p:par>
                                <p:cTn id="126" presetID="30" presetClass="emph" presetSubtype="0" fill="hold" grpId="1" nodeType="clickEffect">
                                  <p:stCondLst>
                                    <p:cond delay="0"/>
                                  </p:stCondLst>
                                  <p:childTnLst>
                                    <p:animClr clrSpc="hsl" dir="cw">
                                      <p:cBhvr override="childStyle">
                                        <p:cTn id="127" dur="500" fill="hold"/>
                                        <p:tgtEl>
                                          <p:spTgt spid="12"/>
                                        </p:tgtEl>
                                        <p:attrNameLst>
                                          <p:attrName>style.color</p:attrName>
                                        </p:attrNameLst>
                                      </p:cBhvr>
                                      <p:by>
                                        <p:hsl h="0" s="12549" l="25098"/>
                                      </p:by>
                                    </p:animClr>
                                    <p:animClr clrSpc="hsl" dir="cw">
                                      <p:cBhvr>
                                        <p:cTn id="128" dur="500" fill="hold"/>
                                        <p:tgtEl>
                                          <p:spTgt spid="12"/>
                                        </p:tgtEl>
                                        <p:attrNameLst>
                                          <p:attrName>fillcolor</p:attrName>
                                        </p:attrNameLst>
                                      </p:cBhvr>
                                      <p:by>
                                        <p:hsl h="0" s="12549" l="25098"/>
                                      </p:by>
                                    </p:animClr>
                                    <p:animClr clrSpc="hsl" dir="cw">
                                      <p:cBhvr>
                                        <p:cTn id="129" dur="500" fill="hold"/>
                                        <p:tgtEl>
                                          <p:spTgt spid="12"/>
                                        </p:tgtEl>
                                        <p:attrNameLst>
                                          <p:attrName>stroke.color</p:attrName>
                                        </p:attrNameLst>
                                      </p:cBhvr>
                                      <p:by>
                                        <p:hsl h="0" s="12549" l="25098"/>
                                      </p:by>
                                    </p:animClr>
                                    <p:set>
                                      <p:cBhvr>
                                        <p:cTn id="130" dur="500" fill="hold"/>
                                        <p:tgtEl>
                                          <p:spTgt spid="12"/>
                                        </p:tgtEl>
                                        <p:attrNameLst>
                                          <p:attrName>fill.type</p:attrName>
                                        </p:attrNameLst>
                                      </p:cBhvr>
                                      <p:to>
                                        <p:strVal val="solid"/>
                                      </p:to>
                                    </p:set>
                                  </p:childTnLst>
                                </p:cTn>
                              </p:par>
                            </p:childTnLst>
                          </p:cTn>
                        </p:par>
                      </p:childTnLst>
                    </p:cTn>
                  </p:par>
                  <p:par>
                    <p:cTn id="131" fill="hold">
                      <p:stCondLst>
                        <p:cond delay="indefinite"/>
                      </p:stCondLst>
                      <p:childTnLst>
                        <p:par>
                          <p:cTn id="132" fill="hold">
                            <p:stCondLst>
                              <p:cond delay="0"/>
                            </p:stCondLst>
                            <p:childTnLst>
                              <p:par>
                                <p:cTn id="133" presetID="30" presetClass="emph" presetSubtype="0" fill="hold" grpId="1" nodeType="clickEffect">
                                  <p:stCondLst>
                                    <p:cond delay="0"/>
                                  </p:stCondLst>
                                  <p:childTnLst>
                                    <p:animClr clrSpc="hsl" dir="cw">
                                      <p:cBhvr override="childStyle">
                                        <p:cTn id="134" dur="500" fill="hold"/>
                                        <p:tgtEl>
                                          <p:spTgt spid="13"/>
                                        </p:tgtEl>
                                        <p:attrNameLst>
                                          <p:attrName>style.color</p:attrName>
                                        </p:attrNameLst>
                                      </p:cBhvr>
                                      <p:by>
                                        <p:hsl h="0" s="12549" l="25098"/>
                                      </p:by>
                                    </p:animClr>
                                    <p:animClr clrSpc="hsl" dir="cw">
                                      <p:cBhvr>
                                        <p:cTn id="135" dur="500" fill="hold"/>
                                        <p:tgtEl>
                                          <p:spTgt spid="13"/>
                                        </p:tgtEl>
                                        <p:attrNameLst>
                                          <p:attrName>fillcolor</p:attrName>
                                        </p:attrNameLst>
                                      </p:cBhvr>
                                      <p:by>
                                        <p:hsl h="0" s="12549" l="25098"/>
                                      </p:by>
                                    </p:animClr>
                                    <p:animClr clrSpc="hsl" dir="cw">
                                      <p:cBhvr>
                                        <p:cTn id="136" dur="500" fill="hold"/>
                                        <p:tgtEl>
                                          <p:spTgt spid="13"/>
                                        </p:tgtEl>
                                        <p:attrNameLst>
                                          <p:attrName>stroke.color</p:attrName>
                                        </p:attrNameLst>
                                      </p:cBhvr>
                                      <p:by>
                                        <p:hsl h="0" s="12549" l="25098"/>
                                      </p:by>
                                    </p:animClr>
                                    <p:set>
                                      <p:cBhvr>
                                        <p:cTn id="137" dur="500" fill="hold"/>
                                        <p:tgtEl>
                                          <p:spTgt spid="1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p:txBody>
          <a:bodyPr>
            <a:normAutofit fontScale="90000"/>
          </a:bodyPr>
          <a:lstStyle/>
          <a:p>
            <a:r>
              <a:rPr lang="fr-FR" b="1" dirty="0">
                <a:effectLst>
                  <a:outerShdw blurRad="38100" dist="38100" dir="2700000" algn="tl">
                    <a:srgbClr val="000000">
                      <a:alpha val="43137"/>
                    </a:srgbClr>
                  </a:outerShdw>
                </a:effectLst>
              </a:rPr>
              <a:t>La Formation, l’Habilitation</a:t>
            </a:r>
          </a:p>
        </p:txBody>
      </p:sp>
      <p:sp>
        <p:nvSpPr>
          <p:cNvPr id="4" name="Rectangle 3"/>
          <p:cNvSpPr/>
          <p:nvPr>
            <p:custDataLst>
              <p:tags r:id="rId2"/>
            </p:custDataLst>
          </p:nvPr>
        </p:nvSpPr>
        <p:spPr>
          <a:xfrm>
            <a:off x="0" y="1997839"/>
            <a:ext cx="9144000" cy="4247317"/>
          </a:xfrm>
          <a:prstGeom prst="rect">
            <a:avLst/>
          </a:prstGeom>
        </p:spPr>
        <p:txBody>
          <a:bodyPr wrap="square">
            <a:spAutoFit/>
          </a:bodyPr>
          <a:lstStyle/>
          <a:p>
            <a:r>
              <a:rPr lang="fr-FR" b="1" i="1" dirty="0"/>
              <a:t>5.3 - Conditions d’attribution de l’habilitation </a:t>
            </a:r>
          </a:p>
          <a:p>
            <a:r>
              <a:rPr lang="fr-FR" dirty="0"/>
              <a:t>L’EMPLOYEUR, avant d’attribuer une HABILITATION à une personne placée sous son autorité, doit s’assurer de l’adéquation entre les besoins à satisfaire en matière de sécurité électrique, la formation reçue et la capacité de la personne à effectuer les </a:t>
            </a:r>
            <a:r>
              <a:rPr lang="fr-FR" dirty="0" smtClean="0"/>
              <a:t>OPÉRATIONS </a:t>
            </a:r>
            <a:r>
              <a:rPr lang="fr-FR" dirty="0"/>
              <a:t>qui lui sont confiées</a:t>
            </a:r>
            <a:r>
              <a:rPr lang="fr-FR" dirty="0" smtClean="0"/>
              <a:t>.</a:t>
            </a:r>
          </a:p>
          <a:p>
            <a:r>
              <a:rPr lang="fr-FR" dirty="0" smtClean="0"/>
              <a:t>…</a:t>
            </a:r>
          </a:p>
          <a:p>
            <a:r>
              <a:rPr lang="fr-FR" dirty="0"/>
              <a:t>Le respect des conditions ci-dessus permet à l’EMPLOYEUR d’attribuer une HABILITATION à une personne placée sous son autorité après s’être assuré : </a:t>
            </a:r>
          </a:p>
          <a:p>
            <a:pPr lvl="0"/>
            <a:r>
              <a:rPr lang="fr-FR" dirty="0" smtClean="0"/>
              <a:t>- que </a:t>
            </a:r>
            <a:r>
              <a:rPr lang="fr-FR" dirty="0"/>
              <a:t>la formation théorique et pratique correspondant à l’HABILITATION et les compétences acquises par l’intéressé correspondent au(x) symbole(s) visé(s) </a:t>
            </a:r>
          </a:p>
          <a:p>
            <a:pPr lvl="0"/>
            <a:r>
              <a:rPr lang="fr-FR" dirty="0" smtClean="0"/>
              <a:t>- que </a:t>
            </a:r>
            <a:r>
              <a:rPr lang="fr-FR" dirty="0"/>
              <a:t>le champ d’application de </a:t>
            </a:r>
            <a:r>
              <a:rPr lang="fr-FR" sz="1600" dirty="0">
                <a:solidFill>
                  <a:schemeClr val="bg1"/>
                </a:solidFill>
              </a:rPr>
              <a:t>l’HABILITATION (</a:t>
            </a:r>
            <a:r>
              <a:rPr lang="fr-FR" sz="1600" dirty="0" smtClean="0">
                <a:solidFill>
                  <a:schemeClr val="bg1"/>
                </a:solidFill>
              </a:rPr>
              <a:t>voir </a:t>
            </a:r>
            <a:r>
              <a:rPr lang="fr-FR" sz="1600" b="1" u="sng" dirty="0" smtClean="0">
                <a:solidFill>
                  <a:schemeClr val="bg1"/>
                </a:solidFill>
              </a:rPr>
              <a:t>5.7.3</a:t>
            </a:r>
            <a:r>
              <a:rPr lang="fr-FR" sz="1600" dirty="0" smtClean="0">
                <a:solidFill>
                  <a:schemeClr val="bg1"/>
                </a:solidFill>
              </a:rPr>
              <a:t>) </a:t>
            </a:r>
            <a:r>
              <a:rPr lang="fr-FR" sz="1600" dirty="0">
                <a:solidFill>
                  <a:schemeClr val="bg1"/>
                </a:solidFill>
              </a:rPr>
              <a:t>est convenablement cerné et notamment, qu’il ne risque pas </a:t>
            </a:r>
            <a:r>
              <a:rPr lang="fr-FR" dirty="0"/>
              <a:t>de placer le titulaire dans une situation pour laquelle il n’aura pas été formé ou informé.</a:t>
            </a:r>
          </a:p>
          <a:p>
            <a:endParaRPr lang="fr-FR" dirty="0"/>
          </a:p>
        </p:txBody>
      </p:sp>
    </p:spTree>
    <p:extLst>
      <p:ext uri="{BB962C8B-B14F-4D97-AF65-F5344CB8AC3E}">
        <p14:creationId xmlns:p14="http://schemas.microsoft.com/office/powerpoint/2010/main" val="3142436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grpId="0" nodeType="withEffect">
                                  <p:stCondLst>
                                    <p:cond delay="0"/>
                                  </p:stCondLst>
                                  <p:iterate type="wd">
                                    <p:tmPct val="10000"/>
                                  </p:iterate>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p:txBody>
          <a:bodyPr>
            <a:normAutofit fontScale="90000"/>
          </a:bodyPr>
          <a:lstStyle/>
          <a:p>
            <a:r>
              <a:rPr lang="fr-FR" b="1" dirty="0">
                <a:effectLst>
                  <a:outerShdw blurRad="38100" dist="38100" dir="2700000" algn="tl">
                    <a:srgbClr val="000000">
                      <a:alpha val="43137"/>
                    </a:srgbClr>
                  </a:outerShdw>
                </a:effectLst>
              </a:rPr>
              <a:t>La Formation, l’Habilitation</a:t>
            </a:r>
          </a:p>
        </p:txBody>
      </p:sp>
      <p:sp>
        <p:nvSpPr>
          <p:cNvPr id="4" name="Rectangle 3"/>
          <p:cNvSpPr/>
          <p:nvPr>
            <p:custDataLst>
              <p:tags r:id="rId2"/>
            </p:custDataLst>
          </p:nvPr>
        </p:nvSpPr>
        <p:spPr>
          <a:xfrm>
            <a:off x="308608" y="1490007"/>
            <a:ext cx="8640960" cy="5139869"/>
          </a:xfrm>
          <a:prstGeom prst="rect">
            <a:avLst/>
          </a:prstGeom>
        </p:spPr>
        <p:txBody>
          <a:bodyPr wrap="square">
            <a:spAutoFit/>
          </a:bodyPr>
          <a:lstStyle/>
          <a:p>
            <a:r>
              <a:rPr lang="fr-FR" sz="2000" b="1" i="1" dirty="0"/>
              <a:t>5.4 - Suivi de l’habilitation </a:t>
            </a:r>
            <a:endParaRPr lang="fr-FR" sz="2000" b="1" i="1" dirty="0" smtClean="0"/>
          </a:p>
          <a:p>
            <a:endParaRPr lang="fr-FR" sz="2000" b="1" i="1" dirty="0"/>
          </a:p>
          <a:p>
            <a:r>
              <a:rPr lang="fr-FR" dirty="0"/>
              <a:t>L’HABILITATION doit être examinée au moins une fois par an et chaque fois que cela s’avère nécessaire en fonction des modifications du contexte de travail de l’intéressé, notamment dans les cas suivants : </a:t>
            </a:r>
          </a:p>
          <a:p>
            <a:pPr lvl="0"/>
            <a:r>
              <a:rPr lang="fr-FR" dirty="0"/>
              <a:t>une mutation de l’habilité avec changement du signataire du titre ;</a:t>
            </a:r>
          </a:p>
          <a:p>
            <a:pPr lvl="0"/>
            <a:r>
              <a:rPr lang="fr-FR" dirty="0"/>
              <a:t>un changement de fonction ;</a:t>
            </a:r>
          </a:p>
          <a:p>
            <a:pPr lvl="0"/>
            <a:r>
              <a:rPr lang="fr-FR" dirty="0"/>
              <a:t>une interruption de la pratique des </a:t>
            </a:r>
            <a:r>
              <a:rPr lang="fr-FR" dirty="0" smtClean="0"/>
              <a:t>OPÉRATIONS </a:t>
            </a:r>
            <a:r>
              <a:rPr lang="fr-FR" dirty="0"/>
              <a:t>pendant une longue durée, de l’ordre de six mois par exemple ;</a:t>
            </a:r>
          </a:p>
          <a:p>
            <a:pPr lvl="0"/>
            <a:r>
              <a:rPr lang="fr-FR" dirty="0"/>
              <a:t>une modification de l’aptitude médicale ;</a:t>
            </a:r>
          </a:p>
          <a:p>
            <a:pPr lvl="0"/>
            <a:r>
              <a:rPr lang="fr-FR" dirty="0"/>
              <a:t>un constat de non-respect des prescriptions régissant les </a:t>
            </a:r>
            <a:r>
              <a:rPr lang="fr-FR" dirty="0" smtClean="0"/>
              <a:t>OPÉRATIONS </a:t>
            </a:r>
            <a:r>
              <a:rPr lang="fr-FR" dirty="0"/>
              <a:t>;</a:t>
            </a:r>
          </a:p>
          <a:p>
            <a:pPr lvl="0"/>
            <a:r>
              <a:rPr lang="fr-FR" dirty="0"/>
              <a:t>une modification importante des OUVRAGES ou des INSTALLATIONS (évolution du matériel ou de la structure), notamment lorsque la nature des causes de danger et les niveaux de risque évoluent ;</a:t>
            </a:r>
          </a:p>
          <a:p>
            <a:pPr lvl="0"/>
            <a:r>
              <a:rPr lang="fr-FR" dirty="0"/>
              <a:t>une évolution des méthodes de travail ;</a:t>
            </a:r>
          </a:p>
          <a:p>
            <a:pPr lvl="0"/>
            <a:r>
              <a:rPr lang="fr-FR" dirty="0"/>
              <a:t>une évolution de la règlementation.</a:t>
            </a:r>
          </a:p>
          <a:p>
            <a:r>
              <a:rPr lang="fr-FR" dirty="0" smtClean="0"/>
              <a:t>À </a:t>
            </a:r>
            <a:r>
              <a:rPr lang="fr-FR" dirty="0"/>
              <a:t>l’issue de cet examen, l’HABILITATION est soit maintenue, soit modifiée, soit suspendue</a:t>
            </a:r>
            <a:r>
              <a:rPr lang="fr-FR" dirty="0" smtClean="0"/>
              <a:t>.</a:t>
            </a:r>
            <a:endParaRPr lang="fr-FR" dirty="0"/>
          </a:p>
        </p:txBody>
      </p:sp>
    </p:spTree>
    <p:extLst>
      <p:ext uri="{BB962C8B-B14F-4D97-AF65-F5344CB8AC3E}">
        <p14:creationId xmlns:p14="http://schemas.microsoft.com/office/powerpoint/2010/main" val="846775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p:txBody>
          <a:bodyPr/>
          <a:lstStyle/>
          <a:p>
            <a:r>
              <a:rPr lang="fr-FR" dirty="0" smtClean="0"/>
              <a:t>Les domaines de tension</a:t>
            </a:r>
            <a:endParaRPr lang="fr-FR" dirty="0"/>
          </a:p>
        </p:txBody>
      </p:sp>
      <p:graphicFrame>
        <p:nvGraphicFramePr>
          <p:cNvPr id="4" name="Espace réservé du contenu 3"/>
          <p:cNvGraphicFramePr>
            <a:graphicFrameLocks noGrp="1"/>
          </p:cNvGraphicFramePr>
          <p:nvPr>
            <p:ph idx="1"/>
            <p:custDataLst>
              <p:tags r:id="rId2"/>
            </p:custDataLst>
            <p:extLst>
              <p:ext uri="{D42A27DB-BD31-4B8C-83A1-F6EECF244321}">
                <p14:modId xmlns:p14="http://schemas.microsoft.com/office/powerpoint/2010/main" val="4058320897"/>
              </p:ext>
            </p:extLst>
          </p:nvPr>
        </p:nvGraphicFramePr>
        <p:xfrm>
          <a:off x="0" y="2204864"/>
          <a:ext cx="9144000" cy="3281373"/>
        </p:xfrm>
        <a:graphic>
          <a:graphicData uri="http://schemas.openxmlformats.org/drawingml/2006/table">
            <a:tbl>
              <a:tblPr firstRow="1"/>
              <a:tblGrid>
                <a:gridCol w="1979712"/>
                <a:gridCol w="792088"/>
                <a:gridCol w="3096344"/>
                <a:gridCol w="3275856"/>
              </a:tblGrid>
              <a:tr h="692471">
                <a:tc gridSpan="2">
                  <a:txBody>
                    <a:bodyPr/>
                    <a:lstStyle/>
                    <a:p>
                      <a:endParaRPr lang="fr-FR" dirty="0"/>
                    </a:p>
                  </a:txBody>
                  <a:tcPr marL="95250" marR="95250" marT="95250" marB="9525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fr-FR"/>
                    </a:p>
                  </a:txBody>
                  <a:tcPr/>
                </a:tc>
                <a:tc>
                  <a:txBody>
                    <a:bodyPr/>
                    <a:lstStyle/>
                    <a:p>
                      <a:r>
                        <a:rPr lang="fr-FR" dirty="0">
                          <a:solidFill>
                            <a:srgbClr val="000000"/>
                          </a:solidFill>
                          <a:effectLst/>
                        </a:rPr>
                        <a:t>En courant alternatif</a:t>
                      </a:r>
                    </a:p>
                  </a:txBody>
                  <a:tcPr marL="95250" marR="95250" marT="95250" marB="9525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rgbClr val="FFFFCC"/>
                    </a:solidFill>
                  </a:tcPr>
                </a:tc>
                <a:tc>
                  <a:txBody>
                    <a:bodyPr/>
                    <a:lstStyle/>
                    <a:p>
                      <a:r>
                        <a:rPr lang="fr-FR" dirty="0">
                          <a:solidFill>
                            <a:srgbClr val="000000"/>
                          </a:solidFill>
                          <a:effectLst/>
                        </a:rPr>
                        <a:t>En courant continu lissé</a:t>
                      </a:r>
                    </a:p>
                  </a:txBody>
                  <a:tcPr marL="95250" marR="95250" marT="95250" marB="9525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rgbClr val="FFFFCC"/>
                    </a:solidFill>
                  </a:tcPr>
                </a:tc>
              </a:tr>
              <a:tr h="435472">
                <a:tc gridSpan="2">
                  <a:txBody>
                    <a:bodyPr/>
                    <a:lstStyle/>
                    <a:p>
                      <a:r>
                        <a:rPr lang="fr-FR" dirty="0">
                          <a:solidFill>
                            <a:srgbClr val="000000"/>
                          </a:solidFill>
                        </a:rPr>
                        <a:t>Très basse Tension </a:t>
                      </a:r>
                    </a:p>
                  </a:txBody>
                  <a:tcPr marL="95250" marR="95250" marT="95250" marB="9525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rgbClr val="FFFF99"/>
                    </a:solidFill>
                  </a:tcPr>
                </a:tc>
                <a:tc hMerge="1">
                  <a:txBody>
                    <a:bodyPr/>
                    <a:lstStyle/>
                    <a:p>
                      <a:endParaRPr lang="fr-FR"/>
                    </a:p>
                  </a:txBody>
                  <a:tcPr/>
                </a:tc>
                <a:tc>
                  <a:txBody>
                    <a:bodyPr/>
                    <a:lstStyle/>
                    <a:p>
                      <a:pPr algn="ctr"/>
                      <a:r>
                        <a:rPr lang="fr-FR" b="0" baseline="0" dirty="0">
                          <a:ln>
                            <a:solidFill>
                              <a:sysClr val="windowText" lastClr="000000"/>
                            </a:solidFill>
                          </a:ln>
                          <a:solidFill>
                            <a:srgbClr val="000000"/>
                          </a:solidFill>
                          <a:latin typeface="Tahoma" panose="020B0604030504040204" pitchFamily="34" charset="0"/>
                          <a:ea typeface="Tahoma" panose="020B0604030504040204" pitchFamily="34" charset="0"/>
                          <a:cs typeface="Tahoma" panose="020B0604030504040204" pitchFamily="34" charset="0"/>
                        </a:rPr>
                        <a:t>Un &lt;= 50V </a:t>
                      </a:r>
                    </a:p>
                  </a:txBody>
                  <a:tcPr marL="95250" marR="95250" marT="95250" marB="9525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rgbClr val="FFFF99"/>
                    </a:solidFill>
                  </a:tcPr>
                </a:tc>
                <a:tc>
                  <a:txBody>
                    <a:bodyPr/>
                    <a:lstStyle/>
                    <a:p>
                      <a:pPr algn="ctr"/>
                      <a:r>
                        <a:rPr lang="fr-FR" b="1" dirty="0">
                          <a:solidFill>
                            <a:srgbClr val="000000"/>
                          </a:solidFill>
                          <a:latin typeface="Tahoma" panose="020B0604030504040204" pitchFamily="34" charset="0"/>
                          <a:ea typeface="Tahoma" panose="020B0604030504040204" pitchFamily="34" charset="0"/>
                          <a:cs typeface="Tahoma" panose="020B0604030504040204" pitchFamily="34" charset="0"/>
                        </a:rPr>
                        <a:t>Un &lt;= 120V </a:t>
                      </a:r>
                    </a:p>
                  </a:txBody>
                  <a:tcPr marL="95250" marR="95250" marT="95250" marB="95250" anchor="ctr">
                    <a:lnL w="381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rgbClr val="FFFF99"/>
                    </a:solidFill>
                  </a:tcPr>
                </a:tc>
              </a:tr>
              <a:tr h="692471">
                <a:tc>
                  <a:txBody>
                    <a:bodyPr/>
                    <a:lstStyle/>
                    <a:p>
                      <a:r>
                        <a:rPr lang="fr-FR" dirty="0">
                          <a:solidFill>
                            <a:srgbClr val="000000"/>
                          </a:solidFill>
                        </a:rPr>
                        <a:t>Basse Tension </a:t>
                      </a:r>
                      <a:br>
                        <a:rPr lang="fr-FR" dirty="0">
                          <a:solidFill>
                            <a:srgbClr val="000000"/>
                          </a:solidFill>
                        </a:rPr>
                      </a:br>
                      <a:r>
                        <a:rPr lang="fr-FR" dirty="0">
                          <a:solidFill>
                            <a:srgbClr val="000000"/>
                          </a:solidFill>
                        </a:rPr>
                        <a:t>Domaine BT* </a:t>
                      </a:r>
                    </a:p>
                  </a:txBody>
                  <a:tcPr marL="95250" marR="95250" marT="95250" marB="9525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rgbClr val="FFCC99"/>
                    </a:solidFill>
                  </a:tcPr>
                </a:tc>
                <a:tc>
                  <a:txBody>
                    <a:bodyPr/>
                    <a:lstStyle/>
                    <a:p>
                      <a:r>
                        <a:rPr lang="fr-FR" dirty="0">
                          <a:solidFill>
                            <a:srgbClr val="000000"/>
                          </a:solidFill>
                        </a:rPr>
                        <a:t>BT </a:t>
                      </a:r>
                    </a:p>
                  </a:txBody>
                  <a:tcPr marL="95250" marR="95250" marT="95250" marB="9525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rgbClr val="FFCC99"/>
                    </a:solidFill>
                  </a:tcPr>
                </a:tc>
                <a:tc>
                  <a:txBody>
                    <a:bodyPr/>
                    <a:lstStyle/>
                    <a:p>
                      <a:pPr algn="ctr"/>
                      <a:r>
                        <a:rPr lang="fr-FR" b="0" baseline="0" dirty="0">
                          <a:ln>
                            <a:solidFill>
                              <a:sysClr val="windowText" lastClr="000000"/>
                            </a:solidFill>
                          </a:ln>
                          <a:solidFill>
                            <a:srgbClr val="000000"/>
                          </a:solidFill>
                          <a:latin typeface="Tahoma" panose="020B0604030504040204" pitchFamily="34" charset="0"/>
                          <a:ea typeface="Tahoma" panose="020B0604030504040204" pitchFamily="34" charset="0"/>
                          <a:cs typeface="Tahoma" panose="020B0604030504040204" pitchFamily="34" charset="0"/>
                        </a:rPr>
                        <a:t>50V &lt; Un &lt;= 1 000V </a:t>
                      </a:r>
                    </a:p>
                  </a:txBody>
                  <a:tcPr marL="95250" marR="95250" marT="95250" marB="9525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rgbClr val="FFCC99"/>
                    </a:solidFill>
                  </a:tcPr>
                </a:tc>
                <a:tc>
                  <a:txBody>
                    <a:bodyPr/>
                    <a:lstStyle/>
                    <a:p>
                      <a:pPr algn="ctr"/>
                      <a:r>
                        <a:rPr lang="fr-FR" b="1" dirty="0">
                          <a:solidFill>
                            <a:srgbClr val="000000"/>
                          </a:solidFill>
                          <a:latin typeface="Tahoma" panose="020B0604030504040204" pitchFamily="34" charset="0"/>
                          <a:ea typeface="Tahoma" panose="020B0604030504040204" pitchFamily="34" charset="0"/>
                          <a:cs typeface="Tahoma" panose="020B0604030504040204" pitchFamily="34" charset="0"/>
                        </a:rPr>
                        <a:t>120V &lt; Un &lt;= 1500V </a:t>
                      </a:r>
                    </a:p>
                  </a:txBody>
                  <a:tcPr marL="95250" marR="95250" marT="95250" marB="95250" anchor="ctr">
                    <a:lnL w="381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rgbClr val="FFCC99"/>
                    </a:solidFill>
                  </a:tcPr>
                </a:tc>
              </a:tr>
              <a:tr h="692471">
                <a:tc rowSpan="2">
                  <a:txBody>
                    <a:bodyPr/>
                    <a:lstStyle/>
                    <a:p>
                      <a:r>
                        <a:rPr lang="fr-FR" dirty="0">
                          <a:solidFill>
                            <a:srgbClr val="000000"/>
                          </a:solidFill>
                        </a:rPr>
                        <a:t>Haute Tension</a:t>
                      </a:r>
                      <a:br>
                        <a:rPr lang="fr-FR" dirty="0">
                          <a:solidFill>
                            <a:srgbClr val="000000"/>
                          </a:solidFill>
                        </a:rPr>
                      </a:br>
                      <a:r>
                        <a:rPr lang="fr-FR" dirty="0">
                          <a:solidFill>
                            <a:srgbClr val="000000"/>
                          </a:solidFill>
                        </a:rPr>
                        <a:t>Domaine HT </a:t>
                      </a:r>
                    </a:p>
                  </a:txBody>
                  <a:tcPr marL="95250" marR="95250" marT="95250" marB="9525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rgbClr val="FF9900"/>
                    </a:solidFill>
                  </a:tcPr>
                </a:tc>
                <a:tc>
                  <a:txBody>
                    <a:bodyPr/>
                    <a:lstStyle/>
                    <a:p>
                      <a:r>
                        <a:rPr lang="fr-FR" dirty="0">
                          <a:solidFill>
                            <a:srgbClr val="000000"/>
                          </a:solidFill>
                        </a:rPr>
                        <a:t>HTA</a:t>
                      </a:r>
                    </a:p>
                  </a:txBody>
                  <a:tcPr marL="95250" marR="95250" marT="95250" marB="9525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rgbClr val="FF9900"/>
                    </a:solidFill>
                  </a:tcPr>
                </a:tc>
                <a:tc>
                  <a:txBody>
                    <a:bodyPr/>
                    <a:lstStyle/>
                    <a:p>
                      <a:pPr algn="ctr"/>
                      <a:r>
                        <a:rPr lang="fr-FR" b="0" baseline="0" dirty="0">
                          <a:ln>
                            <a:solidFill>
                              <a:sysClr val="windowText" lastClr="000000"/>
                            </a:solidFill>
                          </a:ln>
                          <a:solidFill>
                            <a:srgbClr val="000000"/>
                          </a:solidFill>
                          <a:latin typeface="Tahoma" panose="020B0604030504040204" pitchFamily="34" charset="0"/>
                          <a:ea typeface="Tahoma" panose="020B0604030504040204" pitchFamily="34" charset="0"/>
                          <a:cs typeface="Tahoma" panose="020B0604030504040204" pitchFamily="34" charset="0"/>
                        </a:rPr>
                        <a:t>1000V &lt; Un &lt;= 50 000V </a:t>
                      </a:r>
                    </a:p>
                  </a:txBody>
                  <a:tcPr marL="95250" marR="95250" marT="95250" marB="9525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rgbClr val="FF9900"/>
                    </a:solidFill>
                  </a:tcPr>
                </a:tc>
                <a:tc>
                  <a:txBody>
                    <a:bodyPr/>
                    <a:lstStyle/>
                    <a:p>
                      <a:pPr algn="ctr"/>
                      <a:r>
                        <a:rPr lang="it-IT" b="1" dirty="0">
                          <a:solidFill>
                            <a:srgbClr val="000000"/>
                          </a:solidFill>
                          <a:latin typeface="Tahoma" panose="020B0604030504040204" pitchFamily="34" charset="0"/>
                          <a:ea typeface="Tahoma" panose="020B0604030504040204" pitchFamily="34" charset="0"/>
                          <a:cs typeface="Tahoma" panose="020B0604030504040204" pitchFamily="34" charset="0"/>
                        </a:rPr>
                        <a:t>1 500V &lt; Un &lt;= 75 000V </a:t>
                      </a:r>
                    </a:p>
                  </a:txBody>
                  <a:tcPr marL="95250" marR="95250" marT="95250" marB="95250" anchor="ctr">
                    <a:lnL w="381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rgbClr val="FF9900"/>
                    </a:solidFill>
                  </a:tcPr>
                </a:tc>
              </a:tr>
              <a:tr h="692471">
                <a:tc vMerge="1">
                  <a:txBody>
                    <a:bodyPr/>
                    <a:lstStyle/>
                    <a:p>
                      <a:endParaRPr lang="fr-FR"/>
                    </a:p>
                  </a:txBody>
                  <a:tcPr/>
                </a:tc>
                <a:tc>
                  <a:txBody>
                    <a:bodyPr/>
                    <a:lstStyle/>
                    <a:p>
                      <a:r>
                        <a:rPr lang="fr-FR" dirty="0">
                          <a:solidFill>
                            <a:srgbClr val="000000"/>
                          </a:solidFill>
                        </a:rPr>
                        <a:t>HTB </a:t>
                      </a:r>
                    </a:p>
                  </a:txBody>
                  <a:tcPr marL="95250" marR="95250" marT="95250" marB="95250" anchor="ctr">
                    <a:lnL w="12700" cap="flat" cmpd="sng" algn="ctr">
                      <a:noFill/>
                      <a:prstDash val="solid"/>
                      <a:round/>
                      <a:headEnd type="none" w="med" len="med"/>
                      <a:tailEnd type="none" w="med" len="med"/>
                    </a:lnL>
                    <a:lnR w="381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rgbClr val="FF9900"/>
                    </a:solidFill>
                  </a:tcPr>
                </a:tc>
                <a:tc>
                  <a:txBody>
                    <a:bodyPr/>
                    <a:lstStyle/>
                    <a:p>
                      <a:pPr algn="ctr"/>
                      <a:r>
                        <a:rPr lang="fr-FR" b="0" baseline="0" dirty="0">
                          <a:ln>
                            <a:solidFill>
                              <a:sysClr val="windowText" lastClr="000000"/>
                            </a:solidFill>
                          </a:ln>
                          <a:solidFill>
                            <a:srgbClr val="000000"/>
                          </a:solidFill>
                          <a:latin typeface="Tahoma" panose="020B0604030504040204" pitchFamily="34" charset="0"/>
                          <a:ea typeface="Tahoma" panose="020B0604030504040204" pitchFamily="34" charset="0"/>
                          <a:cs typeface="Tahoma" panose="020B0604030504040204" pitchFamily="34" charset="0"/>
                        </a:rPr>
                        <a:t>Un &gt; 50 000V </a:t>
                      </a:r>
                    </a:p>
                  </a:txBody>
                  <a:tcPr marL="95250" marR="95250" marT="95250" marB="95250" anchor="ctr">
                    <a:lnL w="38100" cap="flat" cmpd="sng" algn="ctr">
                      <a:noFill/>
                      <a:prstDash val="solid"/>
                      <a:round/>
                      <a:headEnd type="none" w="med" len="med"/>
                      <a:tailEnd type="none" w="med" len="med"/>
                    </a:lnL>
                    <a:lnR w="38100" cap="flat" cmpd="sng" algn="ctr">
                      <a:noFill/>
                      <a:prstDash val="solid"/>
                      <a:round/>
                      <a:headEnd type="none" w="med" len="med"/>
                      <a:tailEnd type="none" w="med" len="med"/>
                    </a:lnR>
                    <a:lnT w="38100" cap="flat" cmpd="sng" algn="ctr">
                      <a:no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rgbClr val="FF9900"/>
                    </a:solidFill>
                  </a:tcPr>
                </a:tc>
                <a:tc>
                  <a:txBody>
                    <a:bodyPr/>
                    <a:lstStyle/>
                    <a:p>
                      <a:pPr algn="ctr"/>
                      <a:r>
                        <a:rPr lang="fr-FR" b="1" dirty="0">
                          <a:solidFill>
                            <a:srgbClr val="000000"/>
                          </a:solidFill>
                          <a:latin typeface="Tahoma" panose="020B0604030504040204" pitchFamily="34" charset="0"/>
                          <a:ea typeface="Tahoma" panose="020B0604030504040204" pitchFamily="34" charset="0"/>
                          <a:cs typeface="Tahoma" panose="020B0604030504040204" pitchFamily="34" charset="0"/>
                        </a:rPr>
                        <a:t>Un &gt; 75 000V </a:t>
                      </a:r>
                    </a:p>
                  </a:txBody>
                  <a:tcPr marL="95250" marR="95250" marT="95250" marB="95250" anchor="ctr">
                    <a:lnL w="381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cell3D prstMaterial="dkEdge">
                      <a:bevel/>
                      <a:lightRig rig="flood" dir="t"/>
                    </a:cell3D>
                    <a:solidFill>
                      <a:srgbClr val="FF9900"/>
                    </a:solidFill>
                  </a:tcPr>
                </a:tc>
              </a:tr>
            </a:tbl>
          </a:graphicData>
        </a:graphic>
      </p:graphicFrame>
      <p:sp>
        <p:nvSpPr>
          <p:cNvPr id="5" name="Rectangle 1"/>
          <p:cNvSpPr>
            <a:spLocks noChangeArrowheads="1"/>
          </p:cNvSpPr>
          <p:nvPr>
            <p:custDataLst>
              <p:tags r:id="rId3"/>
            </p:custDataLst>
          </p:nvPr>
        </p:nvSpPr>
        <p:spPr bwMode="auto">
          <a:xfrm>
            <a:off x="107504" y="1412776"/>
            <a:ext cx="8928992" cy="646331"/>
          </a:xfrm>
          <a:prstGeom prst="rect">
            <a:avLst/>
          </a:prstGeom>
          <a:solidFill>
            <a:srgbClr val="F9FB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57056" tIns="45720" rIns="91440" bIns="45720" numCol="1" anchor="ctr"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lvl="0"/>
            <a:r>
              <a:rPr lang="fr-FR" altLang="fr-FR" dirty="0">
                <a:solidFill>
                  <a:srgbClr val="000000"/>
                </a:solidFill>
                <a:latin typeface="+mj-lt"/>
              </a:rPr>
              <a:t>Les ouvrages et installations électriques sont classés en domaines de tension. </a:t>
            </a:r>
            <a:r>
              <a:rPr lang="fr-FR" altLang="fr-FR" dirty="0" smtClean="0">
                <a:solidFill>
                  <a:srgbClr val="000000"/>
                </a:solidFill>
                <a:latin typeface="+mj-lt"/>
              </a:rPr>
              <a:t> « Norme </a:t>
            </a:r>
            <a:r>
              <a:rPr lang="fr-FR" altLang="fr-FR" dirty="0">
                <a:solidFill>
                  <a:srgbClr val="000000"/>
                </a:solidFill>
                <a:latin typeface="+mj-lt"/>
              </a:rPr>
              <a:t>NF C </a:t>
            </a:r>
            <a:r>
              <a:rPr lang="fr-FR" altLang="fr-FR" dirty="0" smtClean="0">
                <a:solidFill>
                  <a:srgbClr val="000000"/>
                </a:solidFill>
                <a:latin typeface="+mj-lt"/>
              </a:rPr>
              <a:t>18-510 »</a:t>
            </a:r>
            <a:endParaRPr kumimoji="0" lang="fr-FR" altLang="fr-FR" b="0" i="0" u="none" strike="noStrike" cap="none" normalizeH="0" baseline="0" dirty="0" smtClean="0">
              <a:ln>
                <a:noFill/>
              </a:ln>
              <a:solidFill>
                <a:schemeClr val="tx1"/>
              </a:solidFill>
              <a:effectLst/>
              <a:latin typeface="+mj-lt"/>
            </a:endParaRPr>
          </a:p>
        </p:txBody>
      </p:sp>
      <p:sp>
        <p:nvSpPr>
          <p:cNvPr id="6" name="Rectangle 5"/>
          <p:cNvSpPr/>
          <p:nvPr>
            <p:custDataLst>
              <p:tags r:id="rId4"/>
            </p:custDataLst>
          </p:nvPr>
        </p:nvSpPr>
        <p:spPr>
          <a:xfrm>
            <a:off x="107504" y="5805264"/>
            <a:ext cx="8928992" cy="369332"/>
          </a:xfrm>
          <a:prstGeom prst="rect">
            <a:avLst/>
          </a:prstGeom>
        </p:spPr>
        <p:txBody>
          <a:bodyPr wrap="square">
            <a:spAutoFit/>
          </a:bodyPr>
          <a:lstStyle/>
          <a:p>
            <a:pPr lvl="0"/>
            <a:r>
              <a:rPr lang="fr-FR" altLang="fr-FR" dirty="0">
                <a:solidFill>
                  <a:srgbClr val="000000"/>
                </a:solidFill>
              </a:rPr>
              <a:t>* La norme NF C 18-510 ne distingue plus les sous-domaines BTA et BTB.</a:t>
            </a:r>
            <a:endParaRPr lang="fr-FR" altLang="fr-FR" dirty="0"/>
          </a:p>
        </p:txBody>
      </p:sp>
    </p:spTree>
    <p:extLst>
      <p:ext uri="{BB962C8B-B14F-4D97-AF65-F5344CB8AC3E}">
        <p14:creationId xmlns:p14="http://schemas.microsoft.com/office/powerpoint/2010/main" val="39127173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a:xfrm>
            <a:off x="467544" y="-99392"/>
            <a:ext cx="8229600" cy="1143000"/>
          </a:xfrm>
        </p:spPr>
        <p:txBody>
          <a:bodyPr/>
          <a:lstStyle/>
          <a:p>
            <a:r>
              <a:rPr lang="fr-FR" b="1" dirty="0" smtClean="0">
                <a:effectLst>
                  <a:outerShdw blurRad="38100" dist="38100" dir="2700000" algn="tl">
                    <a:srgbClr val="000000">
                      <a:alpha val="43137"/>
                    </a:srgbClr>
                  </a:outerShdw>
                </a:effectLst>
              </a:rPr>
              <a:t>L’Habilitation: les titres</a:t>
            </a:r>
            <a:endParaRPr lang="fr-FR" b="1" dirty="0">
              <a:effectLst>
                <a:outerShdw blurRad="38100" dist="38100" dir="2700000" algn="tl">
                  <a:srgbClr val="000000">
                    <a:alpha val="43137"/>
                  </a:srgbClr>
                </a:outerShdw>
              </a:effectLst>
            </a:endParaRPr>
          </a:p>
        </p:txBody>
      </p:sp>
      <p:graphicFrame>
        <p:nvGraphicFramePr>
          <p:cNvPr id="5" name="Tableau 4"/>
          <p:cNvGraphicFramePr>
            <a:graphicFrameLocks noGrp="1"/>
          </p:cNvGraphicFramePr>
          <p:nvPr>
            <p:custDataLst>
              <p:tags r:id="rId2"/>
            </p:custDataLst>
            <p:extLst>
              <p:ext uri="{D42A27DB-BD31-4B8C-83A1-F6EECF244321}">
                <p14:modId xmlns:p14="http://schemas.microsoft.com/office/powerpoint/2010/main" val="2811956470"/>
              </p:ext>
            </p:extLst>
          </p:nvPr>
        </p:nvGraphicFramePr>
        <p:xfrm>
          <a:off x="73151" y="841312"/>
          <a:ext cx="9034273" cy="5606318"/>
        </p:xfrm>
        <a:graphic>
          <a:graphicData uri="http://schemas.openxmlformats.org/drawingml/2006/table">
            <a:tbl>
              <a:tblPr firstRow="1" firstCol="1" bandRow="1">
                <a:tableStyleId>{5C22544A-7EE6-4342-B048-85BDC9FD1C3A}</a:tableStyleId>
              </a:tblPr>
              <a:tblGrid>
                <a:gridCol w="1987540"/>
                <a:gridCol w="2799341"/>
                <a:gridCol w="4247392"/>
              </a:tblGrid>
              <a:tr h="160452">
                <a:tc gridSpan="3">
                  <a:txBody>
                    <a:bodyPr/>
                    <a:lstStyle/>
                    <a:p>
                      <a:pPr algn="ctr">
                        <a:spcAft>
                          <a:spcPts val="0"/>
                        </a:spcAft>
                      </a:pPr>
                      <a:r>
                        <a:rPr lang="fr-FR" sz="1400" dirty="0">
                          <a:solidFill>
                            <a:schemeClr val="bg2">
                              <a:lumMod val="10000"/>
                            </a:schemeClr>
                          </a:solidFill>
                          <a:effectLst/>
                        </a:rPr>
                        <a:t>NFC 18510 - Tableau 2 – – Récapitulatif des éléments des symboles </a:t>
                      </a:r>
                      <a:endParaRPr lang="fr-FR" sz="1400" dirty="0">
                        <a:solidFill>
                          <a:schemeClr val="bg2">
                            <a:lumMod val="10000"/>
                          </a:schemeClr>
                        </a:solidFill>
                        <a:effectLst/>
                        <a:latin typeface="Times New Roman"/>
                        <a:ea typeface="Times New Roman"/>
                      </a:endParaRPr>
                    </a:p>
                  </a:txBody>
                  <a:tcPr marL="7569" marR="7569" marT="7569" marB="7569"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hMerge="1">
                  <a:txBody>
                    <a:bodyPr/>
                    <a:lstStyle/>
                    <a:p>
                      <a:endParaRPr lang="fr-FR"/>
                    </a:p>
                  </a:txBody>
                  <a:tcPr/>
                </a:tc>
                <a:tc hMerge="1">
                  <a:txBody>
                    <a:bodyPr/>
                    <a:lstStyle/>
                    <a:p>
                      <a:endParaRPr lang="fr-FR"/>
                    </a:p>
                  </a:txBody>
                  <a:tcPr/>
                </a:tc>
              </a:tr>
              <a:tr h="919030">
                <a:tc>
                  <a:txBody>
                    <a:bodyPr/>
                    <a:lstStyle/>
                    <a:p>
                      <a:pPr>
                        <a:spcAft>
                          <a:spcPts val="0"/>
                        </a:spcAft>
                      </a:pPr>
                      <a:r>
                        <a:rPr lang="fr-FR" sz="1400" dirty="0">
                          <a:solidFill>
                            <a:schemeClr val="bg2">
                              <a:lumMod val="10000"/>
                            </a:schemeClr>
                          </a:solidFill>
                          <a:effectLst/>
                        </a:rPr>
                        <a:t>1</a:t>
                      </a:r>
                      <a:r>
                        <a:rPr lang="fr-FR" sz="1400" baseline="30000" dirty="0">
                          <a:solidFill>
                            <a:schemeClr val="bg2">
                              <a:lumMod val="10000"/>
                            </a:schemeClr>
                          </a:solidFill>
                          <a:effectLst/>
                        </a:rPr>
                        <a:t>er</a:t>
                      </a:r>
                      <a:r>
                        <a:rPr lang="fr-FR" sz="1400" dirty="0">
                          <a:solidFill>
                            <a:schemeClr val="bg2">
                              <a:lumMod val="10000"/>
                            </a:schemeClr>
                          </a:solidFill>
                          <a:effectLst/>
                        </a:rPr>
                        <a:t> caractère Domaine de tension (Voir </a:t>
                      </a:r>
                      <a:r>
                        <a:rPr lang="fr-FR" sz="1400" u="sng" dirty="0">
                          <a:solidFill>
                            <a:schemeClr val="bg2">
                              <a:lumMod val="10000"/>
                            </a:schemeClr>
                          </a:solidFill>
                          <a:effectLst/>
                          <a:hlinkClick r:id="rId5"/>
                        </a:rPr>
                        <a:t>5.7.2.2</a:t>
                      </a:r>
                      <a:r>
                        <a:rPr lang="fr-FR" sz="1400" dirty="0">
                          <a:solidFill>
                            <a:schemeClr val="bg2">
                              <a:lumMod val="10000"/>
                            </a:schemeClr>
                          </a:solidFill>
                          <a:effectLst/>
                        </a:rPr>
                        <a:t>)</a:t>
                      </a:r>
                      <a:endParaRPr lang="fr-FR" sz="1400" dirty="0">
                        <a:solidFill>
                          <a:schemeClr val="bg2">
                            <a:lumMod val="10000"/>
                          </a:schemeClr>
                        </a:solidFill>
                        <a:effectLst/>
                        <a:latin typeface="Times New Roman"/>
                        <a:ea typeface="Times New Roman"/>
                      </a:endParaRPr>
                    </a:p>
                  </a:txBody>
                  <a:tcPr marL="7569" marR="7569" marT="7569" marB="75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a:txBody>
                    <a:bodyPr/>
                    <a:lstStyle/>
                    <a:p>
                      <a:pPr>
                        <a:spcAft>
                          <a:spcPts val="0"/>
                        </a:spcAft>
                      </a:pPr>
                      <a:r>
                        <a:rPr lang="fr-FR" sz="1400" dirty="0">
                          <a:solidFill>
                            <a:schemeClr val="bg2">
                              <a:lumMod val="10000"/>
                            </a:schemeClr>
                          </a:solidFill>
                          <a:effectLst/>
                        </a:rPr>
                        <a:t>Tensions</a:t>
                      </a:r>
                      <a:endParaRPr lang="fr-FR" sz="1400" dirty="0">
                        <a:solidFill>
                          <a:schemeClr val="bg2">
                            <a:lumMod val="10000"/>
                          </a:schemeClr>
                        </a:solidFill>
                        <a:effectLst/>
                        <a:latin typeface="Times New Roman"/>
                        <a:ea typeface="Times New Roman"/>
                      </a:endParaRPr>
                    </a:p>
                  </a:txBody>
                  <a:tcPr marL="7569" marR="7569" marT="7569" marB="75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fr-FR" sz="1400" dirty="0">
                          <a:solidFill>
                            <a:schemeClr val="bg2">
                              <a:lumMod val="10000"/>
                            </a:schemeClr>
                          </a:solidFill>
                          <a:effectLst/>
                        </a:rPr>
                        <a:t>B : basse tension (BT) et très basse tension (TBT) </a:t>
                      </a:r>
                      <a:br>
                        <a:rPr lang="fr-FR" sz="1400" dirty="0">
                          <a:solidFill>
                            <a:schemeClr val="bg2">
                              <a:lumMod val="10000"/>
                            </a:schemeClr>
                          </a:solidFill>
                          <a:effectLst/>
                        </a:rPr>
                      </a:br>
                      <a:r>
                        <a:rPr lang="fr-FR" sz="1400" dirty="0">
                          <a:solidFill>
                            <a:schemeClr val="bg2">
                              <a:lumMod val="10000"/>
                            </a:schemeClr>
                          </a:solidFill>
                          <a:effectLst/>
                        </a:rPr>
                        <a:t>H : haute tension</a:t>
                      </a:r>
                      <a:endParaRPr lang="fr-FR" sz="1400" dirty="0">
                        <a:solidFill>
                          <a:schemeClr val="bg2">
                            <a:lumMod val="10000"/>
                          </a:schemeClr>
                        </a:solidFill>
                        <a:effectLst/>
                        <a:latin typeface="Times New Roman"/>
                        <a:ea typeface="Times New Roman"/>
                      </a:endParaRPr>
                    </a:p>
                  </a:txBody>
                  <a:tcPr marL="7569" marR="7569" marT="7569" marB="75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5767">
                <a:tc rowSpan="6">
                  <a:txBody>
                    <a:bodyPr/>
                    <a:lstStyle/>
                    <a:p>
                      <a:pPr>
                        <a:spcAft>
                          <a:spcPts val="0"/>
                        </a:spcAft>
                      </a:pPr>
                      <a:r>
                        <a:rPr lang="fr-FR" sz="1400" dirty="0">
                          <a:solidFill>
                            <a:schemeClr val="bg2">
                              <a:lumMod val="10000"/>
                            </a:schemeClr>
                          </a:solidFill>
                          <a:effectLst/>
                        </a:rPr>
                        <a:t>2</a:t>
                      </a:r>
                      <a:r>
                        <a:rPr lang="fr-FR" sz="1400" baseline="30000" dirty="0">
                          <a:solidFill>
                            <a:schemeClr val="bg2">
                              <a:lumMod val="10000"/>
                            </a:schemeClr>
                          </a:solidFill>
                          <a:effectLst/>
                        </a:rPr>
                        <a:t>ème</a:t>
                      </a:r>
                      <a:r>
                        <a:rPr lang="fr-FR" sz="1400" dirty="0">
                          <a:solidFill>
                            <a:schemeClr val="bg2">
                              <a:lumMod val="10000"/>
                            </a:schemeClr>
                          </a:solidFill>
                          <a:effectLst/>
                        </a:rPr>
                        <a:t> caractère Type d’opération (Voir </a:t>
                      </a:r>
                      <a:r>
                        <a:rPr lang="fr-FR" sz="1400" u="sng" dirty="0">
                          <a:solidFill>
                            <a:schemeClr val="bg2">
                              <a:lumMod val="10000"/>
                            </a:schemeClr>
                          </a:solidFill>
                          <a:effectLst/>
                          <a:hlinkClick r:id="rId6"/>
                        </a:rPr>
                        <a:t>5.7.2.3</a:t>
                      </a:r>
                      <a:r>
                        <a:rPr lang="fr-FR" sz="1400" dirty="0">
                          <a:solidFill>
                            <a:schemeClr val="bg2">
                              <a:lumMod val="10000"/>
                            </a:schemeClr>
                          </a:solidFill>
                          <a:effectLst/>
                        </a:rPr>
                        <a:t>)</a:t>
                      </a:r>
                      <a:endParaRPr lang="fr-FR" sz="1400" dirty="0">
                        <a:solidFill>
                          <a:schemeClr val="bg2">
                            <a:lumMod val="10000"/>
                          </a:schemeClr>
                        </a:solidFill>
                        <a:effectLst/>
                        <a:latin typeface="Times New Roman"/>
                        <a:ea typeface="Times New Roman"/>
                      </a:endParaRPr>
                    </a:p>
                  </a:txBody>
                  <a:tcPr marL="7569" marR="7569" marT="7569" marB="75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BA9E5"/>
                    </a:solidFill>
                  </a:tcPr>
                </a:tc>
                <a:tc>
                  <a:txBody>
                    <a:bodyPr/>
                    <a:lstStyle/>
                    <a:p>
                      <a:pPr>
                        <a:spcAft>
                          <a:spcPts val="0"/>
                        </a:spcAft>
                      </a:pPr>
                      <a:r>
                        <a:rPr lang="fr-FR" sz="1400" dirty="0">
                          <a:solidFill>
                            <a:schemeClr val="bg2">
                              <a:lumMod val="10000"/>
                            </a:schemeClr>
                          </a:solidFill>
                          <a:effectLst/>
                        </a:rPr>
                        <a:t>Travaux d’ordre non électrique</a:t>
                      </a:r>
                      <a:endParaRPr lang="fr-FR" sz="1400" dirty="0">
                        <a:solidFill>
                          <a:schemeClr val="bg2">
                            <a:lumMod val="10000"/>
                          </a:schemeClr>
                        </a:solidFill>
                        <a:effectLst/>
                        <a:latin typeface="Times New Roman"/>
                        <a:ea typeface="Times New Roman"/>
                      </a:endParaRPr>
                    </a:p>
                  </a:txBody>
                  <a:tcPr marL="7569" marR="7569" marT="7569" marB="75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BA9E5"/>
                    </a:solidFill>
                  </a:tcPr>
                </a:tc>
                <a:tc>
                  <a:txBody>
                    <a:bodyPr/>
                    <a:lstStyle/>
                    <a:p>
                      <a:pPr>
                        <a:spcAft>
                          <a:spcPts val="0"/>
                        </a:spcAft>
                      </a:pPr>
                      <a:r>
                        <a:rPr lang="fr-FR" sz="1400" dirty="0">
                          <a:solidFill>
                            <a:schemeClr val="bg2">
                              <a:lumMod val="10000"/>
                            </a:schemeClr>
                          </a:solidFill>
                          <a:effectLst/>
                        </a:rPr>
                        <a:t>0 : pour exécutant ou chargé de chantier</a:t>
                      </a:r>
                      <a:endParaRPr lang="fr-FR" sz="1400" dirty="0">
                        <a:solidFill>
                          <a:schemeClr val="bg2">
                            <a:lumMod val="10000"/>
                          </a:schemeClr>
                        </a:solidFill>
                        <a:effectLst/>
                        <a:latin typeface="Times New Roman"/>
                        <a:ea typeface="Times New Roman"/>
                      </a:endParaRPr>
                    </a:p>
                  </a:txBody>
                  <a:tcPr marL="7569" marR="7569" marT="7569" marB="75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BA9E5"/>
                    </a:solidFill>
                  </a:tcPr>
                </a:tc>
              </a:tr>
              <a:tr h="305767">
                <a:tc vMerge="1">
                  <a:txBody>
                    <a:bodyPr/>
                    <a:lstStyle/>
                    <a:p>
                      <a:endParaRPr lang="fr-FR"/>
                    </a:p>
                  </a:txBody>
                  <a:tcPr/>
                </a:tc>
                <a:tc>
                  <a:txBody>
                    <a:bodyPr/>
                    <a:lstStyle/>
                    <a:p>
                      <a:pPr>
                        <a:spcAft>
                          <a:spcPts val="0"/>
                        </a:spcAft>
                      </a:pPr>
                      <a:r>
                        <a:rPr lang="fr-FR" sz="1400" dirty="0">
                          <a:solidFill>
                            <a:schemeClr val="bg2">
                              <a:lumMod val="10000"/>
                            </a:schemeClr>
                          </a:solidFill>
                          <a:effectLst/>
                        </a:rPr>
                        <a:t>Travaux d’ordre électrique</a:t>
                      </a:r>
                      <a:endParaRPr lang="fr-FR" sz="1400" dirty="0">
                        <a:solidFill>
                          <a:schemeClr val="bg2">
                            <a:lumMod val="10000"/>
                          </a:schemeClr>
                        </a:solidFill>
                        <a:effectLst/>
                        <a:latin typeface="Times New Roman"/>
                        <a:ea typeface="Times New Roman"/>
                      </a:endParaRPr>
                    </a:p>
                  </a:txBody>
                  <a:tcPr marL="7569" marR="7569" marT="7569" marB="75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fr-FR" sz="1400">
                          <a:solidFill>
                            <a:schemeClr val="bg2">
                              <a:lumMod val="10000"/>
                            </a:schemeClr>
                          </a:solidFill>
                          <a:effectLst/>
                        </a:rPr>
                        <a:t>1 : pour exécutant </a:t>
                      </a:r>
                      <a:br>
                        <a:rPr lang="fr-FR" sz="1400">
                          <a:solidFill>
                            <a:schemeClr val="bg2">
                              <a:lumMod val="10000"/>
                            </a:schemeClr>
                          </a:solidFill>
                          <a:effectLst/>
                        </a:rPr>
                      </a:br>
                      <a:r>
                        <a:rPr lang="fr-FR" sz="1400">
                          <a:solidFill>
                            <a:schemeClr val="bg2">
                              <a:lumMod val="10000"/>
                            </a:schemeClr>
                          </a:solidFill>
                          <a:effectLst/>
                        </a:rPr>
                        <a:t>2 : pour chargé de travaux</a:t>
                      </a:r>
                      <a:endParaRPr lang="fr-FR" sz="1400">
                        <a:solidFill>
                          <a:schemeClr val="bg2">
                            <a:lumMod val="10000"/>
                          </a:schemeClr>
                        </a:solidFill>
                        <a:effectLst/>
                        <a:latin typeface="Times New Roman"/>
                        <a:ea typeface="Times New Roman"/>
                      </a:endParaRPr>
                    </a:p>
                  </a:txBody>
                  <a:tcPr marL="7569" marR="7569" marT="7569" marB="75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51083">
                <a:tc vMerge="1">
                  <a:txBody>
                    <a:bodyPr/>
                    <a:lstStyle/>
                    <a:p>
                      <a:endParaRPr lang="fr-FR"/>
                    </a:p>
                  </a:txBody>
                  <a:tcPr/>
                </a:tc>
                <a:tc>
                  <a:txBody>
                    <a:bodyPr/>
                    <a:lstStyle/>
                    <a:p>
                      <a:pPr>
                        <a:spcAft>
                          <a:spcPts val="0"/>
                        </a:spcAft>
                      </a:pPr>
                      <a:r>
                        <a:rPr lang="fr-FR" sz="1400" dirty="0">
                          <a:solidFill>
                            <a:schemeClr val="bg2">
                              <a:lumMod val="10000"/>
                            </a:schemeClr>
                          </a:solidFill>
                          <a:effectLst/>
                        </a:rPr>
                        <a:t>Interventions BT</a:t>
                      </a:r>
                      <a:endParaRPr lang="fr-FR" sz="1400" dirty="0">
                        <a:solidFill>
                          <a:schemeClr val="bg2">
                            <a:lumMod val="10000"/>
                          </a:schemeClr>
                        </a:solidFill>
                        <a:effectLst/>
                        <a:latin typeface="Times New Roman"/>
                        <a:ea typeface="Times New Roman"/>
                      </a:endParaRPr>
                    </a:p>
                  </a:txBody>
                  <a:tcPr marL="7569" marR="7569" marT="7569" marB="75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BA9E5"/>
                    </a:solidFill>
                  </a:tcPr>
                </a:tc>
                <a:tc>
                  <a:txBody>
                    <a:bodyPr/>
                    <a:lstStyle/>
                    <a:p>
                      <a:pPr>
                        <a:spcAft>
                          <a:spcPts val="0"/>
                        </a:spcAft>
                      </a:pPr>
                      <a:r>
                        <a:rPr lang="fr-FR" sz="1400" dirty="0">
                          <a:solidFill>
                            <a:schemeClr val="bg2">
                              <a:lumMod val="10000"/>
                            </a:schemeClr>
                          </a:solidFill>
                          <a:effectLst/>
                        </a:rPr>
                        <a:t>R : intervention BT générale </a:t>
                      </a:r>
                      <a:br>
                        <a:rPr lang="fr-FR" sz="1400" dirty="0">
                          <a:solidFill>
                            <a:schemeClr val="bg2">
                              <a:lumMod val="10000"/>
                            </a:schemeClr>
                          </a:solidFill>
                          <a:effectLst/>
                        </a:rPr>
                      </a:br>
                      <a:r>
                        <a:rPr lang="fr-FR" sz="1400" dirty="0">
                          <a:solidFill>
                            <a:schemeClr val="bg2">
                              <a:lumMod val="10000"/>
                            </a:schemeClr>
                          </a:solidFill>
                          <a:effectLst/>
                        </a:rPr>
                        <a:t>S : intervention BT élémentaire</a:t>
                      </a:r>
                      <a:endParaRPr lang="fr-FR" sz="1400" dirty="0">
                        <a:solidFill>
                          <a:schemeClr val="bg2">
                            <a:lumMod val="10000"/>
                          </a:schemeClr>
                        </a:solidFill>
                        <a:effectLst/>
                        <a:latin typeface="Times New Roman"/>
                        <a:ea typeface="Times New Roman"/>
                      </a:endParaRPr>
                    </a:p>
                  </a:txBody>
                  <a:tcPr marL="7569" marR="7569" marT="7569" marB="75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BA9E5"/>
                    </a:solidFill>
                  </a:tcPr>
                </a:tc>
              </a:tr>
              <a:tr h="305767">
                <a:tc vMerge="1">
                  <a:txBody>
                    <a:bodyPr/>
                    <a:lstStyle/>
                    <a:p>
                      <a:endParaRPr lang="fr-FR"/>
                    </a:p>
                  </a:txBody>
                  <a:tcPr/>
                </a:tc>
                <a:tc>
                  <a:txBody>
                    <a:bodyPr/>
                    <a:lstStyle/>
                    <a:p>
                      <a:pPr>
                        <a:spcAft>
                          <a:spcPts val="0"/>
                        </a:spcAft>
                      </a:pPr>
                      <a:r>
                        <a:rPr lang="fr-FR" sz="1400">
                          <a:solidFill>
                            <a:schemeClr val="bg2">
                              <a:lumMod val="10000"/>
                            </a:schemeClr>
                          </a:solidFill>
                          <a:effectLst/>
                        </a:rPr>
                        <a:t>Consignation</a:t>
                      </a:r>
                      <a:endParaRPr lang="fr-FR" sz="1400">
                        <a:solidFill>
                          <a:schemeClr val="bg2">
                            <a:lumMod val="10000"/>
                          </a:schemeClr>
                        </a:solidFill>
                        <a:effectLst/>
                        <a:latin typeface="Times New Roman"/>
                        <a:ea typeface="Times New Roman"/>
                      </a:endParaRPr>
                    </a:p>
                  </a:txBody>
                  <a:tcPr marL="7569" marR="7569" marT="7569" marB="75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fr-FR" sz="1400">
                          <a:solidFill>
                            <a:schemeClr val="bg2">
                              <a:lumMod val="10000"/>
                            </a:schemeClr>
                          </a:solidFill>
                          <a:effectLst/>
                        </a:rPr>
                        <a:t>C : pour un charge de consignation électrique.</a:t>
                      </a:r>
                      <a:endParaRPr lang="fr-FR" sz="1400">
                        <a:solidFill>
                          <a:schemeClr val="bg2">
                            <a:lumMod val="10000"/>
                          </a:schemeClr>
                        </a:solidFill>
                        <a:effectLst/>
                        <a:latin typeface="Times New Roman"/>
                        <a:ea typeface="Times New Roman"/>
                      </a:endParaRPr>
                    </a:p>
                  </a:txBody>
                  <a:tcPr marL="7569" marR="7569" marT="7569" marB="75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305767">
                <a:tc vMerge="1">
                  <a:txBody>
                    <a:bodyPr/>
                    <a:lstStyle/>
                    <a:p>
                      <a:endParaRPr lang="fr-FR"/>
                    </a:p>
                  </a:txBody>
                  <a:tcPr/>
                </a:tc>
                <a:tc>
                  <a:txBody>
                    <a:bodyPr/>
                    <a:lstStyle/>
                    <a:p>
                      <a:pPr>
                        <a:spcAft>
                          <a:spcPts val="0"/>
                        </a:spcAft>
                      </a:pPr>
                      <a:r>
                        <a:rPr lang="fr-FR" sz="1400" dirty="0">
                          <a:solidFill>
                            <a:schemeClr val="bg2">
                              <a:lumMod val="10000"/>
                            </a:schemeClr>
                          </a:solidFill>
                          <a:effectLst/>
                        </a:rPr>
                        <a:t>Opérations spécifiques</a:t>
                      </a:r>
                      <a:endParaRPr lang="fr-FR" sz="1400" dirty="0">
                        <a:solidFill>
                          <a:schemeClr val="bg2">
                            <a:lumMod val="10000"/>
                          </a:schemeClr>
                        </a:solidFill>
                        <a:effectLst/>
                        <a:latin typeface="Times New Roman"/>
                        <a:ea typeface="Times New Roman"/>
                      </a:endParaRPr>
                    </a:p>
                  </a:txBody>
                  <a:tcPr marL="7569" marR="7569" marT="7569" marB="75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BA9E5"/>
                    </a:solidFill>
                  </a:tcPr>
                </a:tc>
                <a:tc>
                  <a:txBody>
                    <a:bodyPr/>
                    <a:lstStyle/>
                    <a:p>
                      <a:pPr>
                        <a:spcAft>
                          <a:spcPts val="0"/>
                        </a:spcAft>
                      </a:pPr>
                      <a:r>
                        <a:rPr lang="fr-FR" sz="1400" dirty="0">
                          <a:solidFill>
                            <a:schemeClr val="bg2">
                              <a:lumMod val="10000"/>
                            </a:schemeClr>
                          </a:solidFill>
                          <a:effectLst/>
                        </a:rPr>
                        <a:t>E : Essai, Mesurage, Vérification ou Manœuvre</a:t>
                      </a:r>
                      <a:endParaRPr lang="fr-FR" sz="1400" dirty="0">
                        <a:solidFill>
                          <a:schemeClr val="bg2">
                            <a:lumMod val="10000"/>
                          </a:schemeClr>
                        </a:solidFill>
                        <a:effectLst/>
                        <a:latin typeface="Times New Roman"/>
                        <a:ea typeface="Times New Roman"/>
                      </a:endParaRPr>
                    </a:p>
                  </a:txBody>
                  <a:tcPr marL="7569" marR="7569" marT="7569" marB="75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BA9E5"/>
                    </a:solidFill>
                  </a:tcPr>
                </a:tc>
              </a:tr>
              <a:tr h="160452">
                <a:tc vMerge="1">
                  <a:txBody>
                    <a:bodyPr/>
                    <a:lstStyle/>
                    <a:p>
                      <a:endParaRPr lang="fr-FR"/>
                    </a:p>
                  </a:txBody>
                  <a:tcPr/>
                </a:tc>
                <a:tc>
                  <a:txBody>
                    <a:bodyPr/>
                    <a:lstStyle/>
                    <a:p>
                      <a:pPr>
                        <a:spcAft>
                          <a:spcPts val="0"/>
                        </a:spcAft>
                      </a:pPr>
                      <a:r>
                        <a:rPr lang="fr-FR" sz="1400">
                          <a:solidFill>
                            <a:schemeClr val="bg2">
                              <a:lumMod val="10000"/>
                            </a:schemeClr>
                          </a:solidFill>
                          <a:effectLst/>
                        </a:rPr>
                        <a:t>Opérations photovoltaïques</a:t>
                      </a:r>
                      <a:endParaRPr lang="fr-FR" sz="1400">
                        <a:solidFill>
                          <a:schemeClr val="bg2">
                            <a:lumMod val="10000"/>
                          </a:schemeClr>
                        </a:solidFill>
                        <a:effectLst/>
                        <a:latin typeface="Times New Roman"/>
                        <a:ea typeface="Times New Roman"/>
                      </a:endParaRPr>
                    </a:p>
                  </a:txBody>
                  <a:tcPr marL="7569" marR="7569" marT="7569" marB="75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fr-FR" sz="1400">
                          <a:solidFill>
                            <a:schemeClr val="bg2">
                              <a:lumMod val="10000"/>
                            </a:schemeClr>
                          </a:solidFill>
                          <a:effectLst/>
                        </a:rPr>
                        <a:t>P : Opération photovoltaïque</a:t>
                      </a:r>
                      <a:endParaRPr lang="fr-FR" sz="1400">
                        <a:solidFill>
                          <a:schemeClr val="bg2">
                            <a:lumMod val="10000"/>
                          </a:schemeClr>
                        </a:solidFill>
                        <a:effectLst/>
                        <a:latin typeface="Times New Roman"/>
                        <a:ea typeface="Times New Roman"/>
                      </a:endParaRPr>
                    </a:p>
                  </a:txBody>
                  <a:tcPr marL="7569" marR="7569" marT="7569" marB="75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322974">
                <a:tc>
                  <a:txBody>
                    <a:bodyPr/>
                    <a:lstStyle/>
                    <a:p>
                      <a:pPr>
                        <a:spcAft>
                          <a:spcPts val="0"/>
                        </a:spcAft>
                      </a:pPr>
                      <a:r>
                        <a:rPr lang="fr-FR" sz="1400" dirty="0">
                          <a:solidFill>
                            <a:schemeClr val="bg2">
                              <a:lumMod val="10000"/>
                            </a:schemeClr>
                          </a:solidFill>
                          <a:effectLst/>
                        </a:rPr>
                        <a:t>3</a:t>
                      </a:r>
                      <a:r>
                        <a:rPr lang="fr-FR" sz="1400" baseline="30000" dirty="0">
                          <a:solidFill>
                            <a:schemeClr val="bg2">
                              <a:lumMod val="10000"/>
                            </a:schemeClr>
                          </a:solidFill>
                          <a:effectLst/>
                        </a:rPr>
                        <a:t>ème</a:t>
                      </a:r>
                      <a:r>
                        <a:rPr lang="fr-FR" sz="1400" dirty="0">
                          <a:solidFill>
                            <a:schemeClr val="bg2">
                              <a:lumMod val="10000"/>
                            </a:schemeClr>
                          </a:solidFill>
                          <a:effectLst/>
                        </a:rPr>
                        <a:t> caractère Lettre additionnelle (Voir </a:t>
                      </a:r>
                      <a:r>
                        <a:rPr lang="fr-FR" sz="1400" u="sng" dirty="0">
                          <a:solidFill>
                            <a:schemeClr val="bg2">
                              <a:lumMod val="10000"/>
                            </a:schemeClr>
                          </a:solidFill>
                          <a:effectLst/>
                          <a:hlinkClick r:id="rId7"/>
                        </a:rPr>
                        <a:t>5.7.2.4</a:t>
                      </a:r>
                      <a:r>
                        <a:rPr lang="fr-FR" sz="1400" dirty="0">
                          <a:solidFill>
                            <a:schemeClr val="bg2">
                              <a:lumMod val="10000"/>
                            </a:schemeClr>
                          </a:solidFill>
                          <a:effectLst/>
                        </a:rPr>
                        <a:t>)</a:t>
                      </a:r>
                      <a:endParaRPr lang="fr-FR" sz="1400" dirty="0">
                        <a:solidFill>
                          <a:schemeClr val="bg2">
                            <a:lumMod val="10000"/>
                          </a:schemeClr>
                        </a:solidFill>
                        <a:effectLst/>
                        <a:latin typeface="Times New Roman"/>
                        <a:ea typeface="Times New Roman"/>
                      </a:endParaRPr>
                    </a:p>
                  </a:txBody>
                  <a:tcPr marL="7569" marR="7569" marT="7569" marB="75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381D9"/>
                    </a:solidFill>
                  </a:tcPr>
                </a:tc>
                <a:tc>
                  <a:txBody>
                    <a:bodyPr/>
                    <a:lstStyle/>
                    <a:p>
                      <a:pPr>
                        <a:spcAft>
                          <a:spcPts val="0"/>
                        </a:spcAft>
                      </a:pPr>
                      <a:r>
                        <a:rPr lang="fr-FR" sz="1400" dirty="0">
                          <a:solidFill>
                            <a:schemeClr val="bg2">
                              <a:lumMod val="10000"/>
                            </a:schemeClr>
                          </a:solidFill>
                          <a:effectLst/>
                        </a:rPr>
                        <a:t>Complète, si nécessaire, les travaux</a:t>
                      </a:r>
                      <a:endParaRPr lang="fr-FR" sz="1400" dirty="0">
                        <a:solidFill>
                          <a:schemeClr val="bg2">
                            <a:lumMod val="10000"/>
                          </a:schemeClr>
                        </a:solidFill>
                        <a:effectLst/>
                        <a:latin typeface="Times New Roman"/>
                        <a:ea typeface="Times New Roman"/>
                      </a:endParaRPr>
                    </a:p>
                  </a:txBody>
                  <a:tcPr marL="7569" marR="7569" marT="7569" marB="75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381D9"/>
                    </a:solidFill>
                  </a:tcPr>
                </a:tc>
                <a:tc>
                  <a:txBody>
                    <a:bodyPr/>
                    <a:lstStyle/>
                    <a:p>
                      <a:pPr>
                        <a:spcAft>
                          <a:spcPts val="0"/>
                        </a:spcAft>
                      </a:pPr>
                      <a:r>
                        <a:rPr lang="fr-FR" sz="1400" dirty="0">
                          <a:solidFill>
                            <a:schemeClr val="bg2">
                              <a:lumMod val="10000"/>
                            </a:schemeClr>
                          </a:solidFill>
                          <a:effectLst/>
                        </a:rPr>
                        <a:t>V : travaux réalisés dans la zone de voisinage renforcé HT (zone 2) ou travaux d’ordre électrique hors tension dans la zone de voisinage renforcé BT (zone 4) : T : travaux sous tension N : nettoyage sous tension X : opération spéciale</a:t>
                      </a:r>
                      <a:endParaRPr lang="fr-FR" sz="1400" dirty="0">
                        <a:solidFill>
                          <a:schemeClr val="bg2">
                            <a:lumMod val="10000"/>
                          </a:schemeClr>
                        </a:solidFill>
                        <a:effectLst/>
                        <a:latin typeface="Times New Roman"/>
                        <a:ea typeface="Times New Roman"/>
                      </a:endParaRPr>
                    </a:p>
                  </a:txBody>
                  <a:tcPr marL="7569" marR="7569" marT="7569" marB="75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381D9"/>
                    </a:solidFill>
                  </a:tcPr>
                </a:tc>
              </a:tr>
              <a:tr h="596398">
                <a:tc>
                  <a:txBody>
                    <a:bodyPr/>
                    <a:lstStyle/>
                    <a:p>
                      <a:pPr>
                        <a:spcAft>
                          <a:spcPts val="0"/>
                        </a:spcAft>
                      </a:pPr>
                      <a:r>
                        <a:rPr lang="fr-FR" sz="1400">
                          <a:solidFill>
                            <a:schemeClr val="bg2">
                              <a:lumMod val="10000"/>
                            </a:schemeClr>
                          </a:solidFill>
                          <a:effectLst/>
                        </a:rPr>
                        <a:t>Attribut (Voir </a:t>
                      </a:r>
                      <a:r>
                        <a:rPr lang="fr-FR" sz="1400" u="sng">
                          <a:solidFill>
                            <a:schemeClr val="bg2">
                              <a:lumMod val="10000"/>
                            </a:schemeClr>
                          </a:solidFill>
                          <a:effectLst/>
                          <a:hlinkClick r:id="rId8"/>
                        </a:rPr>
                        <a:t>5.7.2.5</a:t>
                      </a:r>
                      <a:r>
                        <a:rPr lang="fr-FR" sz="1400">
                          <a:solidFill>
                            <a:schemeClr val="bg2">
                              <a:lumMod val="10000"/>
                            </a:schemeClr>
                          </a:solidFill>
                          <a:effectLst/>
                        </a:rPr>
                        <a:t>)</a:t>
                      </a:r>
                      <a:endParaRPr lang="fr-FR" sz="1400">
                        <a:solidFill>
                          <a:schemeClr val="bg2">
                            <a:lumMod val="10000"/>
                          </a:schemeClr>
                        </a:solidFill>
                        <a:effectLst/>
                        <a:latin typeface="Times New Roman"/>
                        <a:ea typeface="Times New Roman"/>
                      </a:endParaRPr>
                    </a:p>
                  </a:txBody>
                  <a:tcPr marL="7569" marR="7569" marT="7569" marB="75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fr-FR" sz="1400" dirty="0">
                          <a:solidFill>
                            <a:schemeClr val="bg2">
                              <a:lumMod val="10000"/>
                            </a:schemeClr>
                          </a:solidFill>
                          <a:effectLst/>
                        </a:rPr>
                        <a:t>Complète, si nécessaire, les caractères précédents</a:t>
                      </a:r>
                      <a:endParaRPr lang="fr-FR" sz="1400" dirty="0">
                        <a:solidFill>
                          <a:schemeClr val="bg2">
                            <a:lumMod val="10000"/>
                          </a:schemeClr>
                        </a:solidFill>
                        <a:effectLst/>
                        <a:latin typeface="Times New Roman"/>
                        <a:ea typeface="Times New Roman"/>
                      </a:endParaRPr>
                    </a:p>
                  </a:txBody>
                  <a:tcPr marL="7569" marR="7569" marT="7569" marB="75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spcAft>
                          <a:spcPts val="0"/>
                        </a:spcAft>
                      </a:pPr>
                      <a:r>
                        <a:rPr lang="fr-FR" sz="1400">
                          <a:solidFill>
                            <a:schemeClr val="bg2">
                              <a:lumMod val="10000"/>
                            </a:schemeClr>
                          </a:solidFill>
                          <a:effectLst/>
                        </a:rPr>
                        <a:t>Ecriture en clair du type d’opération, d’essai, de mesurage, de vérification ou de manœuvre d’un opérateur</a:t>
                      </a:r>
                      <a:endParaRPr lang="fr-FR" sz="1400">
                        <a:solidFill>
                          <a:schemeClr val="bg2">
                            <a:lumMod val="10000"/>
                          </a:schemeClr>
                        </a:solidFill>
                        <a:effectLst/>
                        <a:latin typeface="Times New Roman"/>
                        <a:ea typeface="Times New Roman"/>
                      </a:endParaRPr>
                    </a:p>
                  </a:txBody>
                  <a:tcPr marL="7569" marR="7569" marT="7569" marB="75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160452">
                <a:tc gridSpan="3">
                  <a:txBody>
                    <a:bodyPr/>
                    <a:lstStyle/>
                    <a:p>
                      <a:pPr marL="457200">
                        <a:spcAft>
                          <a:spcPts val="0"/>
                        </a:spcAft>
                      </a:pPr>
                      <a:r>
                        <a:rPr lang="fr-FR" sz="1400" dirty="0">
                          <a:solidFill>
                            <a:schemeClr val="bg2">
                              <a:lumMod val="10000"/>
                            </a:schemeClr>
                          </a:solidFill>
                          <a:effectLst/>
                        </a:rPr>
                        <a:t>NOTE : Ce tableau ne permet pas à lui seul de déterminer les habilitations requises, voir </a:t>
                      </a:r>
                      <a:r>
                        <a:rPr lang="fr-FR" sz="1400" u="sng" dirty="0">
                          <a:solidFill>
                            <a:schemeClr val="bg2">
                              <a:lumMod val="10000"/>
                            </a:schemeClr>
                          </a:solidFill>
                          <a:effectLst/>
                          <a:hlinkClick r:id="rId9"/>
                        </a:rPr>
                        <a:t>Tableaux 3</a:t>
                      </a:r>
                      <a:r>
                        <a:rPr lang="fr-FR" sz="1400" dirty="0">
                          <a:solidFill>
                            <a:schemeClr val="bg2">
                              <a:lumMod val="10000"/>
                            </a:schemeClr>
                          </a:solidFill>
                          <a:effectLst/>
                        </a:rPr>
                        <a:t> à </a:t>
                      </a:r>
                      <a:r>
                        <a:rPr lang="fr-FR" sz="1400" u="sng" dirty="0">
                          <a:solidFill>
                            <a:schemeClr val="bg2">
                              <a:lumMod val="10000"/>
                            </a:schemeClr>
                          </a:solidFill>
                          <a:effectLst/>
                          <a:hlinkClick r:id="rId10"/>
                        </a:rPr>
                        <a:t>5</a:t>
                      </a:r>
                      <a:r>
                        <a:rPr lang="fr-FR" sz="1400" dirty="0">
                          <a:solidFill>
                            <a:schemeClr val="bg2">
                              <a:lumMod val="10000"/>
                            </a:schemeClr>
                          </a:solidFill>
                          <a:effectLst/>
                        </a:rPr>
                        <a:t>.</a:t>
                      </a:r>
                      <a:endParaRPr lang="fr-FR" sz="1400" dirty="0">
                        <a:solidFill>
                          <a:schemeClr val="bg2">
                            <a:lumMod val="10000"/>
                          </a:schemeClr>
                        </a:solidFill>
                        <a:effectLst/>
                        <a:latin typeface="Times New Roman"/>
                        <a:ea typeface="Times New Roman"/>
                      </a:endParaRPr>
                    </a:p>
                  </a:txBody>
                  <a:tcPr marL="7569" marR="7569" marT="7569" marB="756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75000"/>
                      </a:schemeClr>
                    </a:solidFill>
                  </a:tcPr>
                </a:tc>
                <a:tc hMerge="1">
                  <a:txBody>
                    <a:bodyPr/>
                    <a:lstStyle/>
                    <a:p>
                      <a:endParaRPr lang="fr-FR"/>
                    </a:p>
                  </a:txBody>
                  <a:tcPr/>
                </a:tc>
                <a:tc hMerge="1">
                  <a:txBody>
                    <a:bodyPr/>
                    <a:lstStyle/>
                    <a:p>
                      <a:endParaRPr lang="fr-FR"/>
                    </a:p>
                  </a:txBody>
                  <a:tcPr/>
                </a:tc>
              </a:tr>
            </a:tbl>
          </a:graphicData>
        </a:graphic>
      </p:graphicFrame>
    </p:spTree>
    <p:extLst>
      <p:ext uri="{BB962C8B-B14F-4D97-AF65-F5344CB8AC3E}">
        <p14:creationId xmlns:p14="http://schemas.microsoft.com/office/powerpoint/2010/main" val="4293447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650"/>
                            </p:stCondLst>
                            <p:childTnLst>
                              <p:par>
                                <p:cTn id="9" presetID="10" presetClass="entr" presetSubtype="0" fill="hold" nodeType="afterEffect">
                                  <p:stCondLst>
                                    <p:cond delay="500"/>
                                  </p:stCondLst>
                                  <p:iterate type="wd">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75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Objet 10"/>
          <p:cNvGraphicFramePr>
            <a:graphicFrameLocks noChangeAspect="1"/>
          </p:cNvGraphicFramePr>
          <p:nvPr>
            <p:custDataLst>
              <p:tags r:id="rId2"/>
            </p:custDataLst>
            <p:extLst>
              <p:ext uri="{D42A27DB-BD31-4B8C-83A1-F6EECF244321}">
                <p14:modId xmlns:p14="http://schemas.microsoft.com/office/powerpoint/2010/main" val="2149090429"/>
              </p:ext>
            </p:extLst>
          </p:nvPr>
        </p:nvGraphicFramePr>
        <p:xfrm>
          <a:off x="49184" y="1925638"/>
          <a:ext cx="9563376" cy="4455690"/>
        </p:xfrm>
        <a:graphic>
          <a:graphicData uri="http://schemas.openxmlformats.org/presentationml/2006/ole">
            <mc:AlternateContent xmlns:mc="http://schemas.openxmlformats.org/markup-compatibility/2006">
              <mc:Choice xmlns:v="urn:schemas-microsoft-com:vml" Requires="v">
                <p:oleObj spid="_x0000_s19519" name="Document" r:id="rId6" imgW="6449515" imgH="3004496" progId="Word.Document.12">
                  <p:embed/>
                </p:oleObj>
              </mc:Choice>
              <mc:Fallback>
                <p:oleObj name="Document" r:id="rId6" imgW="6449515" imgH="3004496" progId="Word.Document.12">
                  <p:embed/>
                  <p:pic>
                    <p:nvPicPr>
                      <p:cNvPr id="0" name=""/>
                      <p:cNvPicPr/>
                      <p:nvPr/>
                    </p:nvPicPr>
                    <p:blipFill>
                      <a:blip r:embed="rId7"/>
                      <a:stretch>
                        <a:fillRect/>
                      </a:stretch>
                    </p:blipFill>
                    <p:spPr>
                      <a:xfrm>
                        <a:off x="49184" y="1925638"/>
                        <a:ext cx="9563376" cy="4455690"/>
                      </a:xfrm>
                      <a:prstGeom prst="rect">
                        <a:avLst/>
                      </a:prstGeom>
                    </p:spPr>
                  </p:pic>
                </p:oleObj>
              </mc:Fallback>
            </mc:AlternateContent>
          </a:graphicData>
        </a:graphic>
      </p:graphicFrame>
      <p:sp>
        <p:nvSpPr>
          <p:cNvPr id="12" name="Titre 1"/>
          <p:cNvSpPr>
            <a:spLocks noGrp="1"/>
          </p:cNvSpPr>
          <p:nvPr>
            <p:ph type="title"/>
            <p:custDataLst>
              <p:tags r:id="rId3"/>
            </p:custDataLst>
          </p:nvPr>
        </p:nvSpPr>
        <p:spPr/>
        <p:txBody>
          <a:bodyPr/>
          <a:lstStyle/>
          <a:p>
            <a:r>
              <a:rPr lang="fr-FR" b="1" dirty="0" smtClean="0">
                <a:effectLst>
                  <a:outerShdw blurRad="38100" dist="38100" dir="2700000" algn="tl">
                    <a:srgbClr val="000000">
                      <a:alpha val="43137"/>
                    </a:srgbClr>
                  </a:outerShdw>
                </a:effectLst>
              </a:rPr>
              <a:t>L’Habilitation: les titres</a:t>
            </a:r>
            <a:endParaRPr lang="fr-FR"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885086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75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1"/>
          <p:cNvSpPr>
            <a:spLocks noGrp="1"/>
          </p:cNvSpPr>
          <p:nvPr>
            <p:ph type="title"/>
            <p:custDataLst>
              <p:tags r:id="rId2"/>
            </p:custDataLst>
          </p:nvPr>
        </p:nvSpPr>
        <p:spPr/>
        <p:txBody>
          <a:bodyPr/>
          <a:lstStyle/>
          <a:p>
            <a:r>
              <a:rPr lang="fr-FR" b="1" dirty="0" smtClean="0">
                <a:effectLst>
                  <a:outerShdw blurRad="38100" dist="38100" dir="2700000" algn="tl">
                    <a:srgbClr val="000000">
                      <a:alpha val="43137"/>
                    </a:srgbClr>
                  </a:outerShdw>
                </a:effectLst>
              </a:rPr>
              <a:t>L’Habilitation: les titres</a:t>
            </a:r>
            <a:endParaRPr lang="fr-FR" b="1" dirty="0">
              <a:effectLst>
                <a:outerShdw blurRad="38100" dist="38100" dir="2700000" algn="tl">
                  <a:srgbClr val="000000">
                    <a:alpha val="43137"/>
                  </a:srgbClr>
                </a:outerShdw>
              </a:effectLst>
            </a:endParaRPr>
          </a:p>
        </p:txBody>
      </p:sp>
      <p:graphicFrame>
        <p:nvGraphicFramePr>
          <p:cNvPr id="7" name="Objet 6"/>
          <p:cNvGraphicFramePr>
            <a:graphicFrameLocks noChangeAspect="1"/>
          </p:cNvGraphicFramePr>
          <p:nvPr>
            <p:custDataLst>
              <p:tags r:id="rId3"/>
            </p:custDataLst>
            <p:extLst>
              <p:ext uri="{D42A27DB-BD31-4B8C-83A1-F6EECF244321}">
                <p14:modId xmlns:p14="http://schemas.microsoft.com/office/powerpoint/2010/main" val="2709887726"/>
              </p:ext>
            </p:extLst>
          </p:nvPr>
        </p:nvGraphicFramePr>
        <p:xfrm>
          <a:off x="0" y="2276872"/>
          <a:ext cx="9190385" cy="3456384"/>
        </p:xfrm>
        <a:graphic>
          <a:graphicData uri="http://schemas.openxmlformats.org/presentationml/2006/ole">
            <mc:AlternateContent xmlns:mc="http://schemas.openxmlformats.org/markup-compatibility/2006">
              <mc:Choice xmlns:v="urn:schemas-microsoft-com:vml" Requires="v">
                <p:oleObj spid="_x0000_s20542" name="Document" r:id="rId6" imgW="5841267" imgH="2197474" progId="Word.Document.12">
                  <p:embed/>
                </p:oleObj>
              </mc:Choice>
              <mc:Fallback>
                <p:oleObj name="Document" r:id="rId6" imgW="5841267" imgH="2197474" progId="Word.Document.12">
                  <p:embed/>
                  <p:pic>
                    <p:nvPicPr>
                      <p:cNvPr id="0" name=""/>
                      <p:cNvPicPr/>
                      <p:nvPr/>
                    </p:nvPicPr>
                    <p:blipFill>
                      <a:blip r:embed="rId7"/>
                      <a:stretch>
                        <a:fillRect/>
                      </a:stretch>
                    </p:blipFill>
                    <p:spPr>
                      <a:xfrm>
                        <a:off x="0" y="2276872"/>
                        <a:ext cx="9190385" cy="3456384"/>
                      </a:xfrm>
                      <a:prstGeom prst="rect">
                        <a:avLst/>
                      </a:prstGeom>
                    </p:spPr>
                  </p:pic>
                </p:oleObj>
              </mc:Fallback>
            </mc:AlternateContent>
          </a:graphicData>
        </a:graphic>
      </p:graphicFrame>
    </p:spTree>
    <p:extLst>
      <p:ext uri="{BB962C8B-B14F-4D97-AF65-F5344CB8AC3E}">
        <p14:creationId xmlns:p14="http://schemas.microsoft.com/office/powerpoint/2010/main" val="3101078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a:xfrm>
            <a:off x="311733" y="28828"/>
            <a:ext cx="8229600" cy="1143000"/>
          </a:xfrm>
        </p:spPr>
        <p:txBody>
          <a:bodyPr>
            <a:normAutofit fontScale="90000"/>
          </a:bodyPr>
          <a:lstStyle/>
          <a:p>
            <a:r>
              <a:rPr lang="fr-FR" sz="3200" b="1" dirty="0" smtClean="0">
                <a:effectLst>
                  <a:outerShdw blurRad="38100" dist="38100" dir="2700000" algn="tl">
                    <a:srgbClr val="000000">
                      <a:alpha val="43137"/>
                    </a:srgbClr>
                  </a:outerShdw>
                </a:effectLst>
              </a:rPr>
              <a:t>Les différentes zones par rapport aux pièces nues sous tension à </a:t>
            </a:r>
            <a:r>
              <a:rPr lang="fr-FR" sz="3200" b="1" dirty="0" smtClean="0">
                <a:effectLst>
                  <a:outerShdw blurRad="38100" dist="38100" dir="2700000" algn="tl">
                    <a:srgbClr val="000000">
                      <a:alpha val="43137"/>
                    </a:srgbClr>
                  </a:outerShdw>
                </a:effectLst>
              </a:rPr>
              <a:t>l’extérieur</a:t>
            </a:r>
            <a:r>
              <a:rPr lang="fr-FR" sz="3200" b="1" dirty="0" smtClean="0">
                <a:effectLst>
                  <a:outerShdw blurRad="38100" dist="38100" dir="2700000" algn="tl">
                    <a:srgbClr val="000000">
                      <a:alpha val="43137"/>
                    </a:srgbClr>
                  </a:outerShdw>
                </a:effectLst>
              </a:rPr>
              <a:t>.</a:t>
            </a:r>
            <a:endParaRPr lang="fr-FR" sz="3200" b="1" dirty="0">
              <a:effectLst>
                <a:outerShdw blurRad="38100" dist="38100" dir="2700000" algn="tl">
                  <a:srgbClr val="000000">
                    <a:alpha val="43137"/>
                  </a:srgbClr>
                </a:outerShdw>
              </a:effectLst>
            </a:endParaRPr>
          </a:p>
        </p:txBody>
      </p:sp>
      <p:pic>
        <p:nvPicPr>
          <p:cNvPr id="21506" name="Image 6" descr="Zone_champ_libre.gif"/>
          <p:cNvPicPr>
            <a:picLocks noChangeAspect="1" noChangeArrowheads="1"/>
          </p:cNvPicPr>
          <p:nvPr>
            <p:custDataLst>
              <p:tags r:id="rId2"/>
            </p:custDataLst>
          </p:nvPr>
        </p:nvPicPr>
        <p:blipFill rotWithShape="1">
          <a:blip r:embed="rId13" cstate="print">
            <a:extLst>
              <a:ext uri="{28A0092B-C50C-407E-A947-70E740481C1C}">
                <a14:useLocalDpi xmlns:a14="http://schemas.microsoft.com/office/drawing/2010/main" val="0"/>
              </a:ext>
            </a:extLst>
          </a:blip>
          <a:srcRect t="2437"/>
          <a:stretch/>
        </p:blipFill>
        <p:spPr bwMode="auto">
          <a:xfrm>
            <a:off x="1115616" y="1043189"/>
            <a:ext cx="6984776" cy="5329631"/>
          </a:xfrm>
          <a:prstGeom prst="rect">
            <a:avLst/>
          </a:prstGeom>
          <a:solidFill>
            <a:schemeClr val="accent1"/>
          </a:solidFill>
          <a:ln>
            <a:noFill/>
          </a:ln>
          <a:effectLst>
            <a:softEdge rad="63500"/>
          </a:effectLst>
        </p:spPr>
      </p:pic>
      <p:sp>
        <p:nvSpPr>
          <p:cNvPr id="3" name="Rectangle 4"/>
          <p:cNvSpPr>
            <a:spLocks noChangeArrowheads="1"/>
          </p:cNvSpPr>
          <p:nvPr>
            <p:custDataLst>
              <p:tags r:id="rId3"/>
            </p:custDataLst>
          </p:nvPr>
        </p:nvSpPr>
        <p:spPr bwMode="auto">
          <a:xfrm>
            <a:off x="1950747" y="1196752"/>
            <a:ext cx="941387" cy="46990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altLang="fr-FR" sz="1400" b="1" i="1" u="none" strike="noStrike" cap="none" normalizeH="0" baseline="0" dirty="0" smtClean="0">
                <a:ln>
                  <a:noFill/>
                </a:ln>
                <a:solidFill>
                  <a:schemeClr val="accent6"/>
                </a:solidFill>
                <a:effectLst/>
                <a:latin typeface="Calibri" pitchFamily="34" charset="0"/>
              </a:rPr>
              <a:t>H1T -H2T H1N-H2N</a:t>
            </a:r>
            <a:endParaRPr kumimoji="0" lang="fr-FR" altLang="fr-FR" sz="1400" b="0" i="0" u="none" strike="noStrike" cap="none" normalizeH="0" baseline="0" dirty="0" smtClean="0">
              <a:ln>
                <a:noFill/>
              </a:ln>
              <a:solidFill>
                <a:schemeClr val="accent6"/>
              </a:solidFill>
              <a:effectLst/>
              <a:latin typeface="Arial" pitchFamily="34" charset="0"/>
            </a:endParaRPr>
          </a:p>
        </p:txBody>
      </p:sp>
      <p:sp>
        <p:nvSpPr>
          <p:cNvPr id="4" name="Text Box 113"/>
          <p:cNvSpPr txBox="1">
            <a:spLocks noChangeArrowheads="1"/>
          </p:cNvSpPr>
          <p:nvPr>
            <p:custDataLst>
              <p:tags r:id="rId4"/>
            </p:custDataLst>
          </p:nvPr>
        </p:nvSpPr>
        <p:spPr bwMode="auto">
          <a:xfrm>
            <a:off x="2771800" y="3136504"/>
            <a:ext cx="636587" cy="11430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ts val="500"/>
              </a:spcBef>
              <a:spcAft>
                <a:spcPts val="500"/>
              </a:spcAft>
              <a:buClrTx/>
              <a:buSzTx/>
              <a:buFontTx/>
              <a:buNone/>
              <a:tabLst/>
            </a:pPr>
            <a:r>
              <a:rPr kumimoji="0" lang="en-US" altLang="fr-FR" sz="1400" b="1" i="1" u="none" strike="noStrike" cap="none" normalizeH="0" baseline="0" dirty="0" smtClean="0">
                <a:ln>
                  <a:noFill/>
                </a:ln>
                <a:solidFill>
                  <a:schemeClr val="accent6">
                    <a:lumMod val="50000"/>
                  </a:schemeClr>
                </a:solidFill>
                <a:effectLst>
                  <a:outerShdw blurRad="38100" dist="38100" dir="2700000" algn="tl">
                    <a:srgbClr val="C0C0C0"/>
                  </a:outerShdw>
                </a:effectLst>
                <a:latin typeface="Calibri" pitchFamily="34" charset="0"/>
              </a:rPr>
              <a:t>H0V  </a:t>
            </a:r>
            <a:br>
              <a:rPr kumimoji="0" lang="en-US" altLang="fr-FR" sz="1400" b="1" i="1" u="none" strike="noStrike" cap="none" normalizeH="0" baseline="0" dirty="0" smtClean="0">
                <a:ln>
                  <a:noFill/>
                </a:ln>
                <a:solidFill>
                  <a:schemeClr val="accent6">
                    <a:lumMod val="50000"/>
                  </a:schemeClr>
                </a:solidFill>
                <a:effectLst>
                  <a:outerShdw blurRad="38100" dist="38100" dir="2700000" algn="tl">
                    <a:srgbClr val="C0C0C0"/>
                  </a:outerShdw>
                </a:effectLst>
                <a:latin typeface="Calibri" pitchFamily="34" charset="0"/>
              </a:rPr>
            </a:br>
            <a:r>
              <a:rPr kumimoji="0" lang="en-US" altLang="fr-FR" sz="1400" b="1" i="1" u="none" strike="noStrike" cap="none" normalizeH="0" baseline="0" dirty="0" smtClean="0">
                <a:ln>
                  <a:noFill/>
                </a:ln>
                <a:solidFill>
                  <a:schemeClr val="accent6">
                    <a:lumMod val="50000"/>
                  </a:schemeClr>
                </a:solidFill>
                <a:effectLst>
                  <a:outerShdw blurRad="38100" dist="38100" dir="2700000" algn="tl">
                    <a:srgbClr val="C0C0C0"/>
                  </a:outerShdw>
                </a:effectLst>
                <a:latin typeface="Calibri" pitchFamily="34" charset="0"/>
              </a:rPr>
              <a:t>H1V H2V HC </a:t>
            </a:r>
            <a:br>
              <a:rPr kumimoji="0" lang="en-US" altLang="fr-FR" sz="1400" b="1" i="1" u="none" strike="noStrike" cap="none" normalizeH="0" baseline="0" dirty="0" smtClean="0">
                <a:ln>
                  <a:noFill/>
                </a:ln>
                <a:solidFill>
                  <a:schemeClr val="accent6">
                    <a:lumMod val="50000"/>
                  </a:schemeClr>
                </a:solidFill>
                <a:effectLst>
                  <a:outerShdw blurRad="38100" dist="38100" dir="2700000" algn="tl">
                    <a:srgbClr val="C0C0C0"/>
                  </a:outerShdw>
                </a:effectLst>
                <a:latin typeface="Calibri" pitchFamily="34" charset="0"/>
              </a:rPr>
            </a:br>
            <a:r>
              <a:rPr kumimoji="0" lang="en-US" altLang="fr-FR" sz="1400" b="1" i="1" u="none" strike="noStrike" cap="none" normalizeH="0" baseline="0" dirty="0" smtClean="0">
                <a:ln>
                  <a:noFill/>
                </a:ln>
                <a:solidFill>
                  <a:schemeClr val="accent6">
                    <a:lumMod val="50000"/>
                  </a:schemeClr>
                </a:solidFill>
                <a:effectLst>
                  <a:outerShdw blurRad="38100" dist="38100" dir="2700000" algn="tl">
                    <a:srgbClr val="C0C0C0"/>
                  </a:outerShdw>
                </a:effectLst>
                <a:latin typeface="Calibri" pitchFamily="34" charset="0"/>
              </a:rPr>
              <a:t>HE</a:t>
            </a:r>
            <a:endParaRPr kumimoji="0" lang="fr-FR" altLang="fr-FR" sz="1800" b="0" i="0" u="none" strike="noStrike" cap="none" normalizeH="0" baseline="0" dirty="0" smtClean="0">
              <a:ln>
                <a:noFill/>
              </a:ln>
              <a:solidFill>
                <a:schemeClr val="accent6">
                  <a:lumMod val="50000"/>
                </a:schemeClr>
              </a:solidFill>
              <a:effectLst/>
              <a:latin typeface="Arial" pitchFamily="34" charset="0"/>
            </a:endParaRPr>
          </a:p>
        </p:txBody>
      </p:sp>
      <p:sp>
        <p:nvSpPr>
          <p:cNvPr id="5" name="Rectangle 80"/>
          <p:cNvSpPr>
            <a:spLocks noChangeArrowheads="1"/>
          </p:cNvSpPr>
          <p:nvPr>
            <p:custDataLst>
              <p:tags r:id="rId5"/>
            </p:custDataLst>
          </p:nvPr>
        </p:nvSpPr>
        <p:spPr bwMode="auto">
          <a:xfrm>
            <a:off x="3557067" y="3571875"/>
            <a:ext cx="488950" cy="3937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ts val="500"/>
              </a:spcBef>
              <a:spcAft>
                <a:spcPts val="500"/>
              </a:spcAft>
              <a:buClrTx/>
              <a:buSzTx/>
              <a:buFontTx/>
              <a:buNone/>
              <a:tabLst/>
            </a:pPr>
            <a:r>
              <a:rPr kumimoji="0" lang="fr-FR" altLang="fr-FR" sz="1400" b="1" i="1" u="none" strike="noStrike" cap="none" normalizeH="0" baseline="0" smtClean="0">
                <a:ln>
                  <a:noFill/>
                </a:ln>
                <a:solidFill>
                  <a:schemeClr val="accent6">
                    <a:lumMod val="50000"/>
                  </a:schemeClr>
                </a:solidFill>
                <a:effectLst>
                  <a:outerShdw blurRad="38100" dist="38100" dir="2700000" algn="tl">
                    <a:srgbClr val="C0C0C0"/>
                  </a:outerShdw>
                </a:effectLst>
                <a:latin typeface="Calibri" pitchFamily="34" charset="0"/>
              </a:rPr>
              <a:t>H0</a:t>
            </a:r>
            <a:endParaRPr kumimoji="0" lang="fr-FR" altLang="fr-FR" sz="1800" b="0" i="0" u="none" strike="noStrike" cap="none" normalizeH="0" baseline="0" smtClean="0">
              <a:ln>
                <a:noFill/>
              </a:ln>
              <a:solidFill>
                <a:schemeClr val="accent6">
                  <a:lumMod val="50000"/>
                </a:schemeClr>
              </a:solidFill>
              <a:effectLst/>
              <a:latin typeface="Arial" pitchFamily="34" charset="0"/>
            </a:endParaRPr>
          </a:p>
        </p:txBody>
      </p:sp>
      <p:sp>
        <p:nvSpPr>
          <p:cNvPr id="6" name="Text Box 7"/>
          <p:cNvSpPr txBox="1">
            <a:spLocks noChangeArrowheads="1"/>
          </p:cNvSpPr>
          <p:nvPr>
            <p:custDataLst>
              <p:tags r:id="rId6"/>
            </p:custDataLst>
          </p:nvPr>
        </p:nvSpPr>
        <p:spPr bwMode="auto">
          <a:xfrm>
            <a:off x="2346502" y="5157192"/>
            <a:ext cx="1487181" cy="72008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fr-FR" altLang="fr-FR" sz="1400" b="1" i="1" u="none" strike="noStrike" cap="none" normalizeH="0" baseline="0" dirty="0" smtClean="0">
                <a:ln>
                  <a:noFill/>
                </a:ln>
                <a:solidFill>
                  <a:schemeClr val="accent6">
                    <a:lumMod val="50000"/>
                  </a:schemeClr>
                </a:solidFill>
                <a:effectLst/>
                <a:latin typeface="Calibri" pitchFamily="34" charset="0"/>
              </a:rPr>
              <a:t>B0 - BS ou non </a:t>
            </a:r>
            <a:r>
              <a:rPr kumimoji="0" lang="fr-FR" altLang="fr-FR" sz="1400" b="1" i="1" u="none" strike="noStrike" cap="none" normalizeH="0" baseline="0" dirty="0" smtClean="0">
                <a:ln>
                  <a:noFill/>
                </a:ln>
                <a:solidFill>
                  <a:schemeClr val="accent6">
                    <a:lumMod val="50000"/>
                  </a:schemeClr>
                </a:solidFill>
                <a:effectLst/>
                <a:latin typeface="Calibri" pitchFamily="34" charset="0"/>
              </a:rPr>
              <a:t>habilité, mais </a:t>
            </a:r>
            <a:r>
              <a:rPr kumimoji="0" lang="fr-FR" altLang="fr-FR" sz="1400" b="1" i="1" u="none" strike="noStrike" cap="none" normalizeH="0" baseline="0" dirty="0" smtClean="0">
                <a:ln>
                  <a:noFill/>
                </a:ln>
                <a:solidFill>
                  <a:schemeClr val="accent6">
                    <a:lumMod val="50000"/>
                  </a:schemeClr>
                </a:solidFill>
                <a:effectLst/>
                <a:latin typeface="Calibri" pitchFamily="34" charset="0"/>
              </a:rPr>
              <a:t>sous surveillance</a:t>
            </a:r>
            <a:endParaRPr kumimoji="0" lang="fr-FR" altLang="fr-FR" sz="1400" b="0" i="0" u="none" strike="noStrike" cap="none" normalizeH="0" baseline="0" dirty="0" smtClean="0">
              <a:ln>
                <a:noFill/>
              </a:ln>
              <a:solidFill>
                <a:schemeClr val="accent6">
                  <a:lumMod val="50000"/>
                </a:schemeClr>
              </a:solidFill>
              <a:effectLst/>
              <a:latin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fr-FR" altLang="fr-FR" sz="1400" b="0" i="0" u="none" strike="noStrike" cap="none" normalizeH="0" baseline="0" dirty="0" smtClean="0">
              <a:ln>
                <a:noFill/>
              </a:ln>
              <a:solidFill>
                <a:schemeClr val="accent6">
                  <a:lumMod val="50000"/>
                </a:schemeClr>
              </a:solidFill>
              <a:effectLst/>
              <a:latin typeface="Arial" pitchFamily="34" charset="0"/>
            </a:endParaRPr>
          </a:p>
        </p:txBody>
      </p:sp>
      <p:sp>
        <p:nvSpPr>
          <p:cNvPr id="8" name="Freeform 9"/>
          <p:cNvSpPr>
            <a:spLocks/>
          </p:cNvSpPr>
          <p:nvPr>
            <p:custDataLst>
              <p:tags r:id="rId7"/>
            </p:custDataLst>
          </p:nvPr>
        </p:nvSpPr>
        <p:spPr bwMode="auto">
          <a:xfrm>
            <a:off x="1887211" y="6159147"/>
            <a:ext cx="3312529" cy="495757"/>
          </a:xfrm>
          <a:custGeom>
            <a:avLst/>
            <a:gdLst>
              <a:gd name="T0" fmla="*/ 17 w 5217"/>
              <a:gd name="T1" fmla="*/ 0 h 807"/>
              <a:gd name="T2" fmla="*/ 17 w 5217"/>
              <a:gd name="T3" fmla="*/ 440 h 807"/>
              <a:gd name="T4" fmla="*/ 117 w 5217"/>
              <a:gd name="T5" fmla="*/ 640 h 807"/>
              <a:gd name="T6" fmla="*/ 517 w 5217"/>
              <a:gd name="T7" fmla="*/ 780 h 807"/>
              <a:gd name="T8" fmla="*/ 2117 w 5217"/>
              <a:gd name="T9" fmla="*/ 800 h 807"/>
              <a:gd name="T10" fmla="*/ 5217 w 5217"/>
              <a:gd name="T11" fmla="*/ 800 h 807"/>
            </a:gdLst>
            <a:ahLst/>
            <a:cxnLst>
              <a:cxn ang="0">
                <a:pos x="T0" y="T1"/>
              </a:cxn>
              <a:cxn ang="0">
                <a:pos x="T2" y="T3"/>
              </a:cxn>
              <a:cxn ang="0">
                <a:pos x="T4" y="T5"/>
              </a:cxn>
              <a:cxn ang="0">
                <a:pos x="T6" y="T7"/>
              </a:cxn>
              <a:cxn ang="0">
                <a:pos x="T8" y="T9"/>
              </a:cxn>
              <a:cxn ang="0">
                <a:pos x="T10" y="T11"/>
              </a:cxn>
            </a:cxnLst>
            <a:rect l="0" t="0" r="r" b="b"/>
            <a:pathLst>
              <a:path w="5217" h="807">
                <a:moveTo>
                  <a:pt x="17" y="0"/>
                </a:moveTo>
                <a:cubicBezTo>
                  <a:pt x="8" y="166"/>
                  <a:pt x="0" y="333"/>
                  <a:pt x="17" y="440"/>
                </a:cubicBezTo>
                <a:cubicBezTo>
                  <a:pt x="34" y="547"/>
                  <a:pt x="34" y="583"/>
                  <a:pt x="117" y="640"/>
                </a:cubicBezTo>
                <a:cubicBezTo>
                  <a:pt x="200" y="697"/>
                  <a:pt x="184" y="753"/>
                  <a:pt x="517" y="780"/>
                </a:cubicBezTo>
                <a:cubicBezTo>
                  <a:pt x="850" y="807"/>
                  <a:pt x="1334" y="797"/>
                  <a:pt x="2117" y="800"/>
                </a:cubicBezTo>
                <a:cubicBezTo>
                  <a:pt x="2900" y="803"/>
                  <a:pt x="4058" y="801"/>
                  <a:pt x="5217" y="800"/>
                </a:cubicBezTo>
              </a:path>
            </a:pathLst>
          </a:custGeom>
          <a:noFill/>
          <a:ln w="139700" cmpd="sng">
            <a:solidFill>
              <a:srgbClr val="FF0000"/>
            </a:solidFill>
            <a:round/>
            <a:headEnd type="triangle" w="sm" len="sm"/>
            <a:tailEnd type="none" w="med" len="med"/>
          </a:ln>
          <a:extLst>
            <a:ext uri="{909E8E84-426E-40DD-AFC4-6F175D3DCCD1}">
              <a14:hiddenFill xmlns:a14="http://schemas.microsoft.com/office/drawing/2010/main">
                <a:solidFill>
                  <a:srgbClr val="FF0000"/>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9" name="AutoShape 10"/>
          <p:cNvSpPr>
            <a:spLocks noChangeArrowheads="1"/>
          </p:cNvSpPr>
          <p:nvPr>
            <p:custDataLst>
              <p:tags r:id="rId8"/>
            </p:custDataLst>
          </p:nvPr>
        </p:nvSpPr>
        <p:spPr bwMode="auto">
          <a:xfrm>
            <a:off x="2892134" y="6525344"/>
            <a:ext cx="5640306" cy="259120"/>
          </a:xfrm>
          <a:prstGeom prst="roundRect">
            <a:avLst>
              <a:gd name="adj" fmla="val 16667"/>
            </a:avLst>
          </a:prstGeom>
          <a:solidFill>
            <a:srgbClr val="FF0000"/>
          </a:solidFill>
          <a:ln w="9525">
            <a:solidFill>
              <a:srgbClr val="FF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altLang="fr-FR" sz="1400" b="1" i="1" u="none" strike="noStrike" cap="none" normalizeH="0" baseline="0" dirty="0" smtClean="0">
                <a:ln>
                  <a:noFill/>
                </a:ln>
                <a:solidFill>
                  <a:schemeClr val="accent6">
                    <a:lumMod val="50000"/>
                  </a:schemeClr>
                </a:solidFill>
                <a:effectLst/>
                <a:latin typeface="+mj-lt"/>
              </a:rPr>
              <a:t>B1V  - B2V – BR – BC – BE – B1T – B2T – B1N – B2N</a:t>
            </a:r>
            <a:endParaRPr kumimoji="0" lang="fr-FR" altLang="fr-FR" sz="1400" b="0" i="0" u="none" strike="noStrike" cap="none" normalizeH="0" baseline="0" dirty="0" smtClean="0">
              <a:ln>
                <a:noFill/>
              </a:ln>
              <a:solidFill>
                <a:schemeClr val="accent6">
                  <a:lumMod val="50000"/>
                </a:schemeClr>
              </a:solidFill>
              <a:effectLst/>
              <a:latin typeface="+mj-lt"/>
            </a:endParaRPr>
          </a:p>
        </p:txBody>
      </p:sp>
      <p:sp>
        <p:nvSpPr>
          <p:cNvPr id="10" name="Rectangle 5"/>
          <p:cNvSpPr>
            <a:spLocks noChangeArrowheads="1"/>
          </p:cNvSpPr>
          <p:nvPr>
            <p:custDataLst>
              <p:tags r:id="rId9"/>
            </p:custDataLst>
          </p:nvPr>
        </p:nvSpPr>
        <p:spPr bwMode="auto">
          <a:xfrm>
            <a:off x="5173563" y="4348648"/>
            <a:ext cx="3927203" cy="1528624"/>
          </a:xfrm>
          <a:prstGeom prst="rect">
            <a:avLst/>
          </a:prstGeom>
          <a:solidFill>
            <a:srgbClr val="FFFFFF"/>
          </a:solidFill>
          <a:ln>
            <a:noFill/>
          </a:ln>
          <a:effectLst>
            <a:softEdge rad="38100"/>
          </a:effectLst>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ts val="500"/>
              </a:spcBef>
              <a:spcAft>
                <a:spcPts val="500"/>
              </a:spcAft>
              <a:buClrTx/>
              <a:buSzTx/>
              <a:buFontTx/>
              <a:buNone/>
              <a:tabLst/>
            </a:pPr>
            <a:r>
              <a:rPr kumimoji="0" lang="fr-FR" altLang="fr-FR" sz="1200" b="1" i="0" u="none" strike="noStrike" cap="none" normalizeH="0" baseline="0" dirty="0" smtClean="0">
                <a:ln>
                  <a:noFill/>
                </a:ln>
                <a:solidFill>
                  <a:srgbClr val="000000"/>
                </a:solidFill>
                <a:effectLst/>
              </a:rPr>
              <a:t>Zone 0 </a:t>
            </a:r>
            <a:r>
              <a:rPr kumimoji="0" lang="fr-FR" altLang="fr-FR" sz="1200" b="0" i="0" u="none" strike="noStrike" cap="none" normalizeH="0" baseline="0" dirty="0" smtClean="0">
                <a:ln>
                  <a:noFill/>
                </a:ln>
                <a:solidFill>
                  <a:srgbClr val="000000"/>
                </a:solidFill>
                <a:effectLst/>
              </a:rPr>
              <a:t>zone d’investigation</a:t>
            </a:r>
            <a:endParaRPr kumimoji="0" lang="fr-FR" altLang="fr-FR" sz="1200" b="0" i="0" u="none" strike="noStrike" cap="none" normalizeH="0" baseline="0" dirty="0" smtClean="0">
              <a:ln>
                <a:noFill/>
              </a:ln>
              <a:solidFill>
                <a:schemeClr val="tx1"/>
              </a:solidFill>
              <a:effectLst/>
            </a:endParaRPr>
          </a:p>
          <a:p>
            <a:pPr marL="0" marR="0" lvl="0" indent="0" algn="l" defTabSz="914400" rtl="0" eaLnBrk="1" fontAlgn="base" latinLnBrk="0" hangingPunct="1">
              <a:lnSpc>
                <a:spcPct val="100000"/>
              </a:lnSpc>
              <a:spcBef>
                <a:spcPts val="500"/>
              </a:spcBef>
              <a:spcAft>
                <a:spcPts val="500"/>
              </a:spcAft>
              <a:buClrTx/>
              <a:buSzTx/>
              <a:buFontTx/>
              <a:buNone/>
              <a:tabLst/>
            </a:pPr>
            <a:r>
              <a:rPr kumimoji="0" lang="fr-FR" altLang="fr-FR" sz="1200" b="1" i="0" u="none" strike="noStrike" cap="none" normalizeH="0" baseline="0" dirty="0" smtClean="0">
                <a:ln>
                  <a:noFill/>
                </a:ln>
                <a:solidFill>
                  <a:srgbClr val="000000"/>
                </a:solidFill>
                <a:effectLst/>
              </a:rPr>
              <a:t>Zone 1 </a:t>
            </a:r>
            <a:r>
              <a:rPr kumimoji="0" lang="fr-FR" altLang="fr-FR" sz="1200" b="0" i="0" u="none" strike="noStrike" cap="none" normalizeH="0" baseline="0" dirty="0" smtClean="0">
                <a:ln>
                  <a:noFill/>
                </a:ln>
                <a:solidFill>
                  <a:srgbClr val="000000"/>
                </a:solidFill>
                <a:effectLst/>
              </a:rPr>
              <a:t>zone de voisinage simple</a:t>
            </a:r>
            <a:endParaRPr kumimoji="0" lang="fr-FR" altLang="fr-FR" sz="1200" b="0" i="0" u="none" strike="noStrike" cap="none" normalizeH="0" baseline="0" dirty="0" smtClean="0">
              <a:ln>
                <a:noFill/>
              </a:ln>
              <a:solidFill>
                <a:schemeClr val="tx1"/>
              </a:solidFill>
              <a:effectLst/>
            </a:endParaRPr>
          </a:p>
          <a:p>
            <a:pPr marL="0" marR="0" lvl="0" indent="0" algn="l" defTabSz="914400" rtl="0" eaLnBrk="1" fontAlgn="base" latinLnBrk="0" hangingPunct="1">
              <a:lnSpc>
                <a:spcPct val="100000"/>
              </a:lnSpc>
              <a:spcBef>
                <a:spcPts val="500"/>
              </a:spcBef>
              <a:spcAft>
                <a:spcPts val="500"/>
              </a:spcAft>
              <a:buClrTx/>
              <a:buSzTx/>
              <a:buFontTx/>
              <a:buNone/>
              <a:tabLst/>
            </a:pPr>
            <a:r>
              <a:rPr kumimoji="0" lang="fr-FR" altLang="fr-FR" sz="1200" b="1" i="0" u="none" strike="noStrike" cap="none" normalizeH="0" baseline="0" dirty="0" smtClean="0">
                <a:ln>
                  <a:noFill/>
                </a:ln>
                <a:solidFill>
                  <a:srgbClr val="000000"/>
                </a:solidFill>
                <a:effectLst/>
              </a:rPr>
              <a:t>Zone 2 </a:t>
            </a:r>
            <a:r>
              <a:rPr kumimoji="0" lang="fr-FR" altLang="fr-FR" sz="1200" b="0" i="0" u="none" strike="noStrike" cap="none" normalizeH="0" baseline="0" dirty="0" smtClean="0">
                <a:ln>
                  <a:noFill/>
                </a:ln>
                <a:solidFill>
                  <a:srgbClr val="000000"/>
                </a:solidFill>
                <a:effectLst/>
              </a:rPr>
              <a:t>zone de voisinage renforcé</a:t>
            </a:r>
            <a:endParaRPr kumimoji="0" lang="fr-FR" altLang="fr-FR" sz="1200" b="0" i="0" u="none" strike="noStrike" cap="none" normalizeH="0" baseline="0" dirty="0" smtClean="0">
              <a:ln>
                <a:noFill/>
              </a:ln>
              <a:solidFill>
                <a:schemeClr val="tx1"/>
              </a:solidFill>
              <a:effectLst/>
            </a:endParaRPr>
          </a:p>
          <a:p>
            <a:pPr marL="0" marR="0" lvl="0" indent="0" algn="l" defTabSz="914400" rtl="0" eaLnBrk="1" fontAlgn="base" latinLnBrk="0" hangingPunct="1">
              <a:lnSpc>
                <a:spcPct val="100000"/>
              </a:lnSpc>
              <a:spcBef>
                <a:spcPts val="500"/>
              </a:spcBef>
              <a:spcAft>
                <a:spcPts val="500"/>
              </a:spcAft>
              <a:buClrTx/>
              <a:buSzTx/>
              <a:buFontTx/>
              <a:buNone/>
              <a:tabLst/>
            </a:pPr>
            <a:r>
              <a:rPr kumimoji="0" lang="fr-FR" altLang="fr-FR" sz="1200" b="1" i="0" u="none" strike="noStrike" cap="none" normalizeH="0" baseline="0" dirty="0" smtClean="0">
                <a:ln>
                  <a:noFill/>
                </a:ln>
                <a:solidFill>
                  <a:srgbClr val="000000"/>
                </a:solidFill>
                <a:effectLst/>
              </a:rPr>
              <a:t>Zone 3 </a:t>
            </a:r>
            <a:r>
              <a:rPr kumimoji="0" lang="fr-FR" altLang="fr-FR" sz="1200" b="0" i="0" u="none" strike="noStrike" cap="none" normalizeH="0" baseline="0" dirty="0" smtClean="0">
                <a:ln>
                  <a:noFill/>
                </a:ln>
                <a:solidFill>
                  <a:srgbClr val="000000"/>
                </a:solidFill>
                <a:effectLst/>
              </a:rPr>
              <a:t>zone des travaux sous tension HT</a:t>
            </a:r>
            <a:endParaRPr kumimoji="0" lang="fr-FR" altLang="fr-FR" sz="1200" b="0" i="0" u="none" strike="noStrike" cap="none" normalizeH="0" baseline="0" dirty="0" smtClean="0">
              <a:ln>
                <a:noFill/>
              </a:ln>
              <a:solidFill>
                <a:schemeClr val="tx1"/>
              </a:solidFill>
              <a:effectLst/>
            </a:endParaRPr>
          </a:p>
          <a:p>
            <a:pPr marL="0" marR="0" lvl="0" indent="0" algn="l" defTabSz="914400" rtl="0" eaLnBrk="1" fontAlgn="base" latinLnBrk="0" hangingPunct="1">
              <a:lnSpc>
                <a:spcPct val="100000"/>
              </a:lnSpc>
              <a:spcBef>
                <a:spcPts val="500"/>
              </a:spcBef>
              <a:spcAft>
                <a:spcPts val="500"/>
              </a:spcAft>
              <a:buClrTx/>
              <a:buSzTx/>
              <a:buFontTx/>
              <a:buNone/>
              <a:tabLst/>
            </a:pPr>
            <a:r>
              <a:rPr kumimoji="0" lang="fr-FR" altLang="fr-FR" sz="1200" b="1" i="0" u="none" strike="noStrike" cap="none" normalizeH="0" baseline="0" dirty="0" smtClean="0">
                <a:ln>
                  <a:noFill/>
                </a:ln>
                <a:solidFill>
                  <a:srgbClr val="000000"/>
                </a:solidFill>
                <a:effectLst/>
              </a:rPr>
              <a:t>Zone 4 </a:t>
            </a:r>
            <a:r>
              <a:rPr kumimoji="0" lang="fr-FR" altLang="fr-FR" sz="1200" b="0" i="0" u="none" strike="noStrike" cap="none" normalizeH="0" baseline="0" dirty="0" smtClean="0">
                <a:ln>
                  <a:noFill/>
                </a:ln>
                <a:solidFill>
                  <a:srgbClr val="000000"/>
                </a:solidFill>
                <a:effectLst/>
              </a:rPr>
              <a:t>zone de voisinage renforcé en BT</a:t>
            </a:r>
            <a:endParaRPr kumimoji="0" lang="fr-FR" altLang="fr-FR" sz="1200" b="0" i="0" u="none" strike="noStrike" cap="none" normalizeH="0" baseline="0" dirty="0" smtClean="0">
              <a:ln>
                <a:noFill/>
              </a:ln>
              <a:solidFill>
                <a:schemeClr val="tx1"/>
              </a:solidFill>
              <a:effectLst/>
            </a:endParaRPr>
          </a:p>
        </p:txBody>
      </p:sp>
      <p:sp>
        <p:nvSpPr>
          <p:cNvPr id="11" name="Rectangle 2"/>
          <p:cNvSpPr>
            <a:spLocks noChangeArrowheads="1"/>
          </p:cNvSpPr>
          <p:nvPr>
            <p:custDataLst>
              <p:tags r:id="rId10"/>
            </p:custDataLst>
          </p:nvPr>
        </p:nvSpPr>
        <p:spPr bwMode="auto">
          <a:xfrm>
            <a:off x="5580112" y="1196752"/>
            <a:ext cx="3564038" cy="2462213"/>
          </a:xfrm>
          <a:prstGeom prst="rect">
            <a:avLst/>
          </a:prstGeom>
          <a:solidFill>
            <a:schemeClr val="bg1"/>
          </a:solidFill>
          <a:ln>
            <a:noFill/>
          </a:ln>
          <a:effectLst>
            <a:softEdge rad="50800"/>
          </a:effectLst>
        </p:spPr>
        <p:txBody>
          <a:bodyPr vert="horz" wrap="square" lIns="91440" tIns="45720" rIns="91440" bIns="45720" numCol="1" anchor="t" anchorCtr="0" compatLnSpc="1">
            <a:prstTxWarp prst="textNoShape">
              <a:avLst/>
            </a:prstTxWarp>
            <a:spAutoFit/>
          </a:bodyPr>
          <a:lstStyle/>
          <a:p>
            <a:pPr defTabSz="180000" fontAlgn="base">
              <a:spcBef>
                <a:spcPct val="0"/>
              </a:spcBef>
              <a:spcAft>
                <a:spcPct val="0"/>
              </a:spcAft>
              <a:buClr>
                <a:srgbClr val="FF0000"/>
              </a:buClr>
              <a:buFont typeface="Arial" pitchFamily="34" charset="0"/>
              <a:buChar char="•"/>
            </a:pPr>
            <a:r>
              <a:rPr lang="fr-FR" sz="1100" b="1" dirty="0">
                <a:solidFill>
                  <a:srgbClr val="FF0000"/>
                </a:solidFill>
              </a:rPr>
              <a:t>DMA  </a:t>
            </a:r>
            <a:r>
              <a:rPr lang="fr-FR" sz="1100" b="1" dirty="0">
                <a:solidFill>
                  <a:schemeClr val="accent6">
                    <a:lumMod val="50000"/>
                  </a:schemeClr>
                </a:solidFill>
              </a:rPr>
              <a:t>: Distance Minimale d’Approche</a:t>
            </a:r>
            <a:br>
              <a:rPr lang="fr-FR" sz="1100" b="1" dirty="0">
                <a:solidFill>
                  <a:schemeClr val="accent6">
                    <a:lumMod val="50000"/>
                  </a:schemeClr>
                </a:solidFill>
              </a:rPr>
            </a:br>
            <a:r>
              <a:rPr lang="fr-FR" sz="1100" b="1" dirty="0">
                <a:solidFill>
                  <a:schemeClr val="accent6">
                    <a:lumMod val="50000"/>
                  </a:schemeClr>
                </a:solidFill>
              </a:rPr>
              <a:t> (</a:t>
            </a:r>
            <a:r>
              <a:rPr lang="fr-FR" sz="1100" b="1" dirty="0" smtClean="0">
                <a:solidFill>
                  <a:schemeClr val="accent6">
                    <a:lumMod val="50000"/>
                  </a:schemeClr>
                </a:solidFill>
              </a:rPr>
              <a:t>définis le </a:t>
            </a:r>
            <a:r>
              <a:rPr lang="fr-FR" sz="1100" b="1" dirty="0">
                <a:solidFill>
                  <a:schemeClr val="accent6">
                    <a:lumMod val="50000"/>
                  </a:schemeClr>
                </a:solidFill>
              </a:rPr>
              <a:t>voisinage</a:t>
            </a:r>
            <a:r>
              <a:rPr lang="fr-FR" sz="1100" b="1" dirty="0" smtClean="0">
                <a:solidFill>
                  <a:schemeClr val="accent6">
                    <a:lumMod val="50000"/>
                  </a:schemeClr>
                </a:solidFill>
              </a:rPr>
              <a:t>).</a:t>
            </a:r>
          </a:p>
          <a:p>
            <a:pPr defTabSz="180000" fontAlgn="base">
              <a:spcBef>
                <a:spcPct val="0"/>
              </a:spcBef>
              <a:spcAft>
                <a:spcPct val="0"/>
              </a:spcAft>
              <a:buClr>
                <a:srgbClr val="FF0000"/>
              </a:buClr>
              <a:buFont typeface="Arial" pitchFamily="34" charset="0"/>
              <a:buChar char="•"/>
            </a:pPr>
            <a:endParaRPr lang="fr-FR" sz="1100" dirty="0">
              <a:solidFill>
                <a:schemeClr val="accent6">
                  <a:lumMod val="50000"/>
                </a:schemeClr>
              </a:solidFill>
            </a:endParaRPr>
          </a:p>
          <a:p>
            <a:pPr marL="0" marR="0" lvl="0" indent="0" algn="l" defTabSz="180000" rtl="0" eaLnBrk="1" fontAlgn="base" latinLnBrk="0" hangingPunct="1">
              <a:lnSpc>
                <a:spcPct val="100000"/>
              </a:lnSpc>
              <a:spcBef>
                <a:spcPct val="0"/>
              </a:spcBef>
              <a:spcAft>
                <a:spcPct val="0"/>
              </a:spcAft>
              <a:buClr>
                <a:srgbClr val="FF0000"/>
              </a:buClr>
              <a:buSzTx/>
              <a:buFont typeface="Arial" pitchFamily="34" charset="0"/>
              <a:buChar char="•"/>
              <a:tabLst/>
            </a:pPr>
            <a:r>
              <a:rPr kumimoji="0" lang="fr-FR" altLang="fr-FR" sz="1100" b="1" i="0" u="none" strike="noStrike" cap="none" normalizeH="0" baseline="0" dirty="0" smtClean="0">
                <a:ln>
                  <a:noFill/>
                </a:ln>
                <a:solidFill>
                  <a:srgbClr val="FF0000"/>
                </a:solidFill>
                <a:effectLst/>
                <a:latin typeface="+mj-lt"/>
              </a:rPr>
              <a:t>DLVR</a:t>
            </a:r>
            <a:r>
              <a:rPr kumimoji="0" lang="fr-FR" altLang="fr-FR" sz="1100" b="1" i="0" u="none" strike="noStrike" cap="none" normalizeH="0" baseline="0" dirty="0" smtClean="0">
                <a:ln>
                  <a:noFill/>
                </a:ln>
                <a:solidFill>
                  <a:srgbClr val="000000"/>
                </a:solidFill>
                <a:effectLst/>
                <a:latin typeface="+mj-lt"/>
              </a:rPr>
              <a:t> : Distance Limite de Voisinage Renforcée.</a:t>
            </a:r>
            <a:r>
              <a:rPr kumimoji="0" lang="fr-FR" altLang="fr-FR" sz="1100" b="1" i="0" u="none" strike="noStrike" cap="none" normalizeH="0" dirty="0" smtClean="0">
                <a:ln>
                  <a:noFill/>
                </a:ln>
                <a:solidFill>
                  <a:srgbClr val="000000"/>
                </a:solidFill>
                <a:effectLst/>
                <a:latin typeface="+mj-lt"/>
              </a:rPr>
              <a:t> </a:t>
            </a:r>
            <a:r>
              <a:rPr kumimoji="0" lang="fr-FR" altLang="fr-FR" sz="1100" b="1" i="0" u="none" strike="noStrike" cap="none" normalizeH="0" baseline="0" dirty="0" smtClean="0">
                <a:ln>
                  <a:noFill/>
                </a:ln>
                <a:solidFill>
                  <a:srgbClr val="000000"/>
                </a:solidFill>
                <a:effectLst/>
                <a:latin typeface="+mj-lt"/>
              </a:rPr>
              <a:t>Ne peut être franchie que par des personnes </a:t>
            </a:r>
            <a:r>
              <a:rPr kumimoji="0" lang="fr-FR" altLang="fr-FR" sz="1100" b="1" i="0" u="none" strike="noStrike" cap="none" normalizeH="0" baseline="0" dirty="0" smtClean="0">
                <a:ln>
                  <a:noFill/>
                </a:ln>
                <a:solidFill>
                  <a:srgbClr val="FF0000"/>
                </a:solidFill>
                <a:effectLst/>
                <a:latin typeface="+mj-lt"/>
              </a:rPr>
              <a:t>habilitées V</a:t>
            </a:r>
          </a:p>
          <a:p>
            <a:pPr marL="0" marR="0" lvl="0" indent="0" algn="l" defTabSz="180000" rtl="0" eaLnBrk="1" fontAlgn="base" latinLnBrk="0" hangingPunct="1">
              <a:lnSpc>
                <a:spcPct val="100000"/>
              </a:lnSpc>
              <a:spcBef>
                <a:spcPct val="0"/>
              </a:spcBef>
              <a:spcAft>
                <a:spcPct val="0"/>
              </a:spcAft>
              <a:buClr>
                <a:srgbClr val="FF0000"/>
              </a:buClr>
              <a:buSzTx/>
              <a:buFont typeface="Arial" pitchFamily="34" charset="0"/>
              <a:buChar char="•"/>
              <a:tabLst/>
            </a:pPr>
            <a:endParaRPr lang="fr-FR" altLang="fr-FR" sz="1100" dirty="0" smtClean="0">
              <a:latin typeface="+mj-lt"/>
            </a:endParaRPr>
          </a:p>
          <a:p>
            <a:pPr marL="0" marR="0" lvl="0" indent="0" algn="l" defTabSz="180000" rtl="0" eaLnBrk="1" fontAlgn="base" latinLnBrk="0" hangingPunct="1">
              <a:lnSpc>
                <a:spcPct val="100000"/>
              </a:lnSpc>
              <a:spcBef>
                <a:spcPct val="0"/>
              </a:spcBef>
              <a:spcAft>
                <a:spcPct val="0"/>
              </a:spcAft>
              <a:buClr>
                <a:srgbClr val="FF0000"/>
              </a:buClr>
              <a:buSzTx/>
              <a:buFont typeface="Arial" pitchFamily="34" charset="0"/>
              <a:buChar char="•"/>
              <a:tabLst/>
            </a:pPr>
            <a:r>
              <a:rPr kumimoji="0" lang="fr-FR" altLang="fr-FR" sz="1100" b="1" i="0" u="none" strike="noStrike" cap="none" normalizeH="0" baseline="0" dirty="0" smtClean="0">
                <a:ln>
                  <a:noFill/>
                </a:ln>
                <a:solidFill>
                  <a:srgbClr val="FF0000"/>
                </a:solidFill>
                <a:effectLst/>
                <a:latin typeface="+mj-lt"/>
              </a:rPr>
              <a:t>DLVS </a:t>
            </a:r>
            <a:r>
              <a:rPr kumimoji="0" lang="fr-FR" altLang="fr-FR" sz="1100" b="1" i="0" u="none" strike="noStrike" cap="none" normalizeH="0" baseline="0" dirty="0" smtClean="0">
                <a:ln>
                  <a:noFill/>
                </a:ln>
                <a:solidFill>
                  <a:srgbClr val="000000"/>
                </a:solidFill>
                <a:effectLst/>
                <a:latin typeface="+mj-lt"/>
              </a:rPr>
              <a:t>: Distance Limite de Voisinage Simple. Ne peut être franchie que par des personnes </a:t>
            </a:r>
            <a:r>
              <a:rPr kumimoji="0" lang="fr-FR" altLang="fr-FR" sz="1100" b="1" i="0" u="none" strike="noStrike" cap="none" normalizeH="0" baseline="0" dirty="0" smtClean="0">
                <a:ln>
                  <a:noFill/>
                </a:ln>
                <a:solidFill>
                  <a:srgbClr val="FF0000"/>
                </a:solidFill>
                <a:effectLst/>
                <a:latin typeface="+mj-lt"/>
              </a:rPr>
              <a:t>habilitées.</a:t>
            </a:r>
          </a:p>
          <a:p>
            <a:pPr marL="0" marR="0" lvl="0" indent="0" algn="l" defTabSz="180000" rtl="0" eaLnBrk="1" fontAlgn="base" latinLnBrk="0" hangingPunct="1">
              <a:lnSpc>
                <a:spcPct val="100000"/>
              </a:lnSpc>
              <a:spcBef>
                <a:spcPct val="0"/>
              </a:spcBef>
              <a:spcAft>
                <a:spcPct val="0"/>
              </a:spcAft>
              <a:buClr>
                <a:srgbClr val="FF0000"/>
              </a:buClr>
              <a:buSzTx/>
              <a:buFont typeface="Arial" pitchFamily="34" charset="0"/>
              <a:buChar char="•"/>
              <a:tabLst/>
            </a:pPr>
            <a:endParaRPr lang="fr-FR" altLang="fr-FR" sz="1100" dirty="0">
              <a:latin typeface="+mj-lt"/>
            </a:endParaRPr>
          </a:p>
          <a:p>
            <a:pPr marL="0" marR="0" lvl="0" indent="0" algn="l" defTabSz="180000" rtl="0" eaLnBrk="1" fontAlgn="base" latinLnBrk="0" hangingPunct="1">
              <a:lnSpc>
                <a:spcPct val="100000"/>
              </a:lnSpc>
              <a:spcBef>
                <a:spcPct val="0"/>
              </a:spcBef>
              <a:spcAft>
                <a:spcPct val="0"/>
              </a:spcAft>
              <a:buClr>
                <a:srgbClr val="FF0000"/>
              </a:buClr>
              <a:buSzTx/>
              <a:buFont typeface="Arial" pitchFamily="34" charset="0"/>
              <a:buChar char="•"/>
              <a:tabLst/>
            </a:pPr>
            <a:r>
              <a:rPr kumimoji="0" lang="fr-FR" altLang="fr-FR" sz="1100" b="1" i="0" u="none" strike="noStrike" cap="none" normalizeH="0" baseline="0" dirty="0" smtClean="0">
                <a:ln>
                  <a:noFill/>
                </a:ln>
                <a:solidFill>
                  <a:srgbClr val="FF0000"/>
                </a:solidFill>
                <a:effectLst/>
                <a:latin typeface="+mj-lt"/>
              </a:rPr>
              <a:t>DLI </a:t>
            </a:r>
            <a:r>
              <a:rPr kumimoji="0" lang="fr-FR" altLang="fr-FR" sz="1100" b="1" i="0" u="none" strike="noStrike" cap="none" normalizeH="0" baseline="0" dirty="0" smtClean="0">
                <a:ln>
                  <a:noFill/>
                </a:ln>
                <a:solidFill>
                  <a:srgbClr val="000000"/>
                </a:solidFill>
                <a:effectLst/>
                <a:latin typeface="+mj-lt"/>
              </a:rPr>
              <a:t>: Distance Limite d’investigation. Ne peut être franchie qu’</a:t>
            </a:r>
            <a:r>
              <a:rPr kumimoji="0" lang="fr-FR" altLang="fr-FR" sz="1100" b="1" i="0" u="none" strike="noStrike" cap="none" normalizeH="0" baseline="0" dirty="0" smtClean="0">
                <a:ln>
                  <a:noFill/>
                </a:ln>
                <a:solidFill>
                  <a:srgbClr val="FF0000"/>
                </a:solidFill>
                <a:effectLst/>
                <a:latin typeface="+mj-lt"/>
              </a:rPr>
              <a:t>après analyse du risque préalable</a:t>
            </a:r>
            <a:endParaRPr kumimoji="0" lang="fr-FR" altLang="fr-FR" sz="1100" b="0" i="0" u="none" strike="noStrike" cap="none" normalizeH="0" baseline="0" dirty="0" smtClean="0">
              <a:ln>
                <a:noFill/>
              </a:ln>
              <a:solidFill>
                <a:schemeClr val="tx1"/>
              </a:solidFill>
              <a:effectLst/>
              <a:latin typeface="+mj-lt"/>
            </a:endParaRPr>
          </a:p>
        </p:txBody>
      </p:sp>
    </p:spTree>
    <p:extLst>
      <p:ext uri="{BB962C8B-B14F-4D97-AF65-F5344CB8AC3E}">
        <p14:creationId xmlns:p14="http://schemas.microsoft.com/office/powerpoint/2010/main" val="3575066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1100"/>
                            </p:stCondLst>
                            <p:childTnLst>
                              <p:par>
                                <p:cTn id="9" presetID="10" presetClass="entr" presetSubtype="0" fill="hold" nodeType="afterEffect">
                                  <p:stCondLst>
                                    <p:cond delay="0"/>
                                  </p:stCondLst>
                                  <p:iterate type="wd">
                                    <p:tmPct val="10000"/>
                                  </p:iterate>
                                  <p:childTnLst>
                                    <p:set>
                                      <p:cBhvr>
                                        <p:cTn id="10" dur="1" fill="hold">
                                          <p:stCondLst>
                                            <p:cond delay="0"/>
                                          </p:stCondLst>
                                        </p:cTn>
                                        <p:tgtEl>
                                          <p:spTgt spid="21506"/>
                                        </p:tgtEl>
                                        <p:attrNameLst>
                                          <p:attrName>style.visibility</p:attrName>
                                        </p:attrNameLst>
                                      </p:cBhvr>
                                      <p:to>
                                        <p:strVal val="visible"/>
                                      </p:to>
                                    </p:set>
                                    <p:animEffect transition="in" filter="fade">
                                      <p:cBhvr>
                                        <p:cTn id="11" dur="500"/>
                                        <p:tgtEl>
                                          <p:spTgt spid="21506"/>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iterate type="wd">
                                    <p:tmPct val="10000"/>
                                  </p:iterate>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iterate type="wd">
                                    <p:tmPct val="10000"/>
                                  </p:iterate>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iterate type="wd">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500"/>
                                        <p:tgtEl>
                                          <p:spTgt spid="5"/>
                                        </p:tgtEl>
                                      </p:cBhvr>
                                    </p:animEffect>
                                  </p:childTnLst>
                                </p:cTn>
                              </p:par>
                            </p:childTnLst>
                          </p:cTn>
                        </p:par>
                        <p:par>
                          <p:cTn id="27" fill="hold">
                            <p:stCondLst>
                              <p:cond delay="500"/>
                            </p:stCondLst>
                            <p:childTnLst>
                              <p:par>
                                <p:cTn id="28" presetID="10" presetClass="entr" presetSubtype="0" fill="hold" grpId="0" nodeType="afterEffect">
                                  <p:stCondLst>
                                    <p:cond delay="0"/>
                                  </p:stCondLst>
                                  <p:iterate type="wd">
                                    <p:tmPct val="10000"/>
                                  </p:iterate>
                                  <p:childTnLst>
                                    <p:set>
                                      <p:cBhvr>
                                        <p:cTn id="29" dur="1" fill="hold">
                                          <p:stCondLst>
                                            <p:cond delay="0"/>
                                          </p:stCondLst>
                                        </p:cTn>
                                        <p:tgtEl>
                                          <p:spTgt spid="4"/>
                                        </p:tgtEl>
                                        <p:attrNameLst>
                                          <p:attrName>style.visibility</p:attrName>
                                        </p:attrNameLst>
                                      </p:cBhvr>
                                      <p:to>
                                        <p:strVal val="visible"/>
                                      </p:to>
                                    </p:set>
                                    <p:animEffect transition="in" filter="fade">
                                      <p:cBhvr>
                                        <p:cTn id="30" dur="500"/>
                                        <p:tgtEl>
                                          <p:spTgt spid="4"/>
                                        </p:tgtEl>
                                      </p:cBhvr>
                                    </p:animEffect>
                                  </p:childTnLst>
                                </p:cTn>
                              </p:par>
                            </p:childTnLst>
                          </p:cTn>
                        </p:par>
                        <p:par>
                          <p:cTn id="31" fill="hold">
                            <p:stCondLst>
                              <p:cond delay="1200"/>
                            </p:stCondLst>
                            <p:childTnLst>
                              <p:par>
                                <p:cTn id="32" presetID="10" presetClass="entr" presetSubtype="0" fill="hold" grpId="0" nodeType="afterEffect">
                                  <p:stCondLst>
                                    <p:cond delay="0"/>
                                  </p:stCondLst>
                                  <p:iterate type="wd">
                                    <p:tmPct val="10000"/>
                                  </p:iterate>
                                  <p:childTnLst>
                                    <p:set>
                                      <p:cBhvr>
                                        <p:cTn id="33" dur="1" fill="hold">
                                          <p:stCondLst>
                                            <p:cond delay="0"/>
                                          </p:stCondLst>
                                        </p:cTn>
                                        <p:tgtEl>
                                          <p:spTgt spid="3"/>
                                        </p:tgtEl>
                                        <p:attrNameLst>
                                          <p:attrName>style.visibility</p:attrName>
                                        </p:attrNameLst>
                                      </p:cBhvr>
                                      <p:to>
                                        <p:strVal val="visible"/>
                                      </p:to>
                                    </p:set>
                                    <p:animEffect transition="in" filter="fade">
                                      <p:cBhvr>
                                        <p:cTn id="34" dur="500"/>
                                        <p:tgtEl>
                                          <p:spTgt spid="3"/>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iterate type="wd">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childTnLst>
                                </p:cTn>
                              </p:par>
                            </p:childTnLst>
                          </p:cTn>
                        </p:par>
                        <p:par>
                          <p:cTn id="40" fill="hold">
                            <p:stCondLst>
                              <p:cond delay="950"/>
                            </p:stCondLst>
                            <p:childTnLst>
                              <p:par>
                                <p:cTn id="41" presetID="10" presetClass="entr" presetSubtype="0" fill="hold" grpId="0" nodeType="afterEffect">
                                  <p:stCondLst>
                                    <p:cond delay="0"/>
                                  </p:stCondLst>
                                  <p:iterate type="wd">
                                    <p:tmPct val="10000"/>
                                  </p:iterate>
                                  <p:childTnLst>
                                    <p:set>
                                      <p:cBhvr>
                                        <p:cTn id="42" dur="1" fill="hold">
                                          <p:stCondLst>
                                            <p:cond delay="0"/>
                                          </p:stCondLst>
                                        </p:cTn>
                                        <p:tgtEl>
                                          <p:spTgt spid="9"/>
                                        </p:tgtEl>
                                        <p:attrNameLst>
                                          <p:attrName>style.visibility</p:attrName>
                                        </p:attrNameLst>
                                      </p:cBhvr>
                                      <p:to>
                                        <p:strVal val="visible"/>
                                      </p:to>
                                    </p:set>
                                    <p:animEffect transition="in" filter="fade">
                                      <p:cBhvr>
                                        <p:cTn id="43" dur="500"/>
                                        <p:tgtEl>
                                          <p:spTgt spid="9"/>
                                        </p:tgtEl>
                                      </p:cBhvr>
                                    </p:animEffect>
                                  </p:childTnLst>
                                </p:cTn>
                              </p:par>
                            </p:childTnLst>
                          </p:cTn>
                        </p:par>
                        <p:par>
                          <p:cTn id="44" fill="hold">
                            <p:stCondLst>
                              <p:cond delay="2250"/>
                            </p:stCondLst>
                            <p:childTnLst>
                              <p:par>
                                <p:cTn id="45" presetID="22" presetClass="entr" presetSubtype="2" fill="hold" grpId="0" nodeType="afterEffect">
                                  <p:stCondLst>
                                    <p:cond delay="0"/>
                                  </p:stCondLst>
                                  <p:iterate type="wd">
                                    <p:tmPct val="10000"/>
                                  </p:iterate>
                                  <p:childTnLst>
                                    <p:set>
                                      <p:cBhvr>
                                        <p:cTn id="46" dur="1" fill="hold">
                                          <p:stCondLst>
                                            <p:cond delay="0"/>
                                          </p:stCondLst>
                                        </p:cTn>
                                        <p:tgtEl>
                                          <p:spTgt spid="8"/>
                                        </p:tgtEl>
                                        <p:attrNameLst>
                                          <p:attrName>style.visibility</p:attrName>
                                        </p:attrNameLst>
                                      </p:cBhvr>
                                      <p:to>
                                        <p:strVal val="visible"/>
                                      </p:to>
                                    </p:set>
                                    <p:animEffect transition="in" filter="wipe(right)">
                                      <p:cBhvr>
                                        <p:cTn id="4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8" grpId="0" animBg="1"/>
      <p:bldP spid="9" grpId="0" animBg="1"/>
      <p:bldP spid="10" grpId="0" animBg="1"/>
      <p:bldP spid="11"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Image 6" descr="Zone_local_électricien.gif"/>
          <p:cNvPicPr>
            <a:picLocks noChangeAspect="1" noChangeArrowheads="1"/>
          </p:cNvPicPr>
          <p:nvPr>
            <p:custDataLst>
              <p:tags r:id="rId1"/>
            </p:custDataLst>
          </p:nvPr>
        </p:nvPicPr>
        <p:blipFill>
          <a:blip r:embed="rId13">
            <a:extLst>
              <a:ext uri="{28A0092B-C50C-407E-A947-70E740481C1C}">
                <a14:useLocalDpi xmlns:a14="http://schemas.microsoft.com/office/drawing/2010/main" val="0"/>
              </a:ext>
            </a:extLst>
          </a:blip>
          <a:srcRect/>
          <a:stretch>
            <a:fillRect/>
          </a:stretch>
        </p:blipFill>
        <p:spPr bwMode="auto">
          <a:xfrm>
            <a:off x="35496" y="980728"/>
            <a:ext cx="6550620" cy="5435621"/>
          </a:xfrm>
          <a:prstGeom prst="rect">
            <a:avLst/>
          </a:prstGeom>
          <a:solidFill>
            <a:srgbClr val="FFFFFF"/>
          </a:solidFill>
          <a:ln>
            <a:noFill/>
          </a:ln>
          <a:effectLst>
            <a:softEdge rad="63500"/>
          </a:effectLst>
        </p:spPr>
      </p:pic>
      <p:sp>
        <p:nvSpPr>
          <p:cNvPr id="2" name="Titre 1"/>
          <p:cNvSpPr>
            <a:spLocks noGrp="1"/>
          </p:cNvSpPr>
          <p:nvPr>
            <p:ph type="title"/>
            <p:custDataLst>
              <p:tags r:id="rId2"/>
            </p:custDataLst>
          </p:nvPr>
        </p:nvSpPr>
        <p:spPr>
          <a:xfrm>
            <a:off x="0" y="-18256"/>
            <a:ext cx="9100766" cy="1143000"/>
          </a:xfrm>
        </p:spPr>
        <p:txBody>
          <a:bodyPr>
            <a:normAutofit fontScale="90000"/>
          </a:bodyPr>
          <a:lstStyle/>
          <a:p>
            <a:r>
              <a:rPr lang="fr-FR" sz="3200" b="1" dirty="0" smtClean="0">
                <a:effectLst>
                  <a:outerShdw blurRad="38100" dist="38100" dir="2700000" algn="tl">
                    <a:srgbClr val="000000">
                      <a:alpha val="43137"/>
                    </a:srgbClr>
                  </a:outerShdw>
                </a:effectLst>
              </a:rPr>
              <a:t>Les différentes zones par rapport aux pièces nues sous tension dans un local.</a:t>
            </a:r>
            <a:endParaRPr lang="fr-FR" sz="3200" b="1" dirty="0">
              <a:effectLst>
                <a:outerShdw blurRad="38100" dist="38100" dir="2700000" algn="tl">
                  <a:srgbClr val="000000">
                    <a:alpha val="43137"/>
                  </a:srgbClr>
                </a:outerShdw>
              </a:effectLst>
            </a:endParaRPr>
          </a:p>
        </p:txBody>
      </p:sp>
      <p:sp>
        <p:nvSpPr>
          <p:cNvPr id="3" name="Rectangle 4"/>
          <p:cNvSpPr>
            <a:spLocks noChangeArrowheads="1"/>
          </p:cNvSpPr>
          <p:nvPr>
            <p:custDataLst>
              <p:tags r:id="rId3"/>
            </p:custDataLst>
          </p:nvPr>
        </p:nvSpPr>
        <p:spPr bwMode="auto">
          <a:xfrm>
            <a:off x="942635" y="1196752"/>
            <a:ext cx="941387" cy="46990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altLang="fr-FR" sz="1400" b="1" i="1" u="none" strike="noStrike" cap="none" normalizeH="0" baseline="0" dirty="0" smtClean="0">
                <a:ln>
                  <a:noFill/>
                </a:ln>
                <a:solidFill>
                  <a:schemeClr val="accent6"/>
                </a:solidFill>
                <a:effectLst/>
                <a:latin typeface="Calibri" pitchFamily="34" charset="0"/>
              </a:rPr>
              <a:t>H1T -H2T H1N-H2N</a:t>
            </a:r>
            <a:endParaRPr kumimoji="0" lang="fr-FR" altLang="fr-FR" sz="1400" b="0" i="0" u="none" strike="noStrike" cap="none" normalizeH="0" baseline="0" dirty="0" smtClean="0">
              <a:ln>
                <a:noFill/>
              </a:ln>
              <a:solidFill>
                <a:schemeClr val="accent6"/>
              </a:solidFill>
              <a:effectLst/>
              <a:latin typeface="Arial" pitchFamily="34" charset="0"/>
            </a:endParaRPr>
          </a:p>
        </p:txBody>
      </p:sp>
      <p:sp>
        <p:nvSpPr>
          <p:cNvPr id="4" name="Text Box 113"/>
          <p:cNvSpPr txBox="1">
            <a:spLocks noChangeArrowheads="1"/>
          </p:cNvSpPr>
          <p:nvPr>
            <p:custDataLst>
              <p:tags r:id="rId4"/>
            </p:custDataLst>
          </p:nvPr>
        </p:nvSpPr>
        <p:spPr bwMode="auto">
          <a:xfrm>
            <a:off x="1763688" y="3136504"/>
            <a:ext cx="636587" cy="11430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ts val="500"/>
              </a:spcBef>
              <a:spcAft>
                <a:spcPts val="500"/>
              </a:spcAft>
              <a:buClrTx/>
              <a:buSzTx/>
              <a:buFontTx/>
              <a:buNone/>
              <a:tabLst/>
            </a:pPr>
            <a:r>
              <a:rPr kumimoji="0" lang="en-US" altLang="fr-FR" sz="1400" b="1" i="1" u="none" strike="noStrike" cap="none" normalizeH="0" baseline="0" dirty="0" smtClean="0">
                <a:ln>
                  <a:noFill/>
                </a:ln>
                <a:solidFill>
                  <a:schemeClr val="accent6">
                    <a:lumMod val="50000"/>
                  </a:schemeClr>
                </a:solidFill>
                <a:effectLst>
                  <a:outerShdw blurRad="38100" dist="38100" dir="2700000" algn="tl">
                    <a:srgbClr val="C0C0C0"/>
                  </a:outerShdw>
                </a:effectLst>
                <a:latin typeface="Calibri" pitchFamily="34" charset="0"/>
              </a:rPr>
              <a:t>H0V  </a:t>
            </a:r>
            <a:br>
              <a:rPr kumimoji="0" lang="en-US" altLang="fr-FR" sz="1400" b="1" i="1" u="none" strike="noStrike" cap="none" normalizeH="0" baseline="0" dirty="0" smtClean="0">
                <a:ln>
                  <a:noFill/>
                </a:ln>
                <a:solidFill>
                  <a:schemeClr val="accent6">
                    <a:lumMod val="50000"/>
                  </a:schemeClr>
                </a:solidFill>
                <a:effectLst>
                  <a:outerShdw blurRad="38100" dist="38100" dir="2700000" algn="tl">
                    <a:srgbClr val="C0C0C0"/>
                  </a:outerShdw>
                </a:effectLst>
                <a:latin typeface="Calibri" pitchFamily="34" charset="0"/>
              </a:rPr>
            </a:br>
            <a:r>
              <a:rPr kumimoji="0" lang="en-US" altLang="fr-FR" sz="1400" b="1" i="1" u="none" strike="noStrike" cap="none" normalizeH="0" baseline="0" dirty="0" smtClean="0">
                <a:ln>
                  <a:noFill/>
                </a:ln>
                <a:solidFill>
                  <a:schemeClr val="accent6">
                    <a:lumMod val="50000"/>
                  </a:schemeClr>
                </a:solidFill>
                <a:effectLst>
                  <a:outerShdw blurRad="38100" dist="38100" dir="2700000" algn="tl">
                    <a:srgbClr val="C0C0C0"/>
                  </a:outerShdw>
                </a:effectLst>
                <a:latin typeface="Calibri" pitchFamily="34" charset="0"/>
              </a:rPr>
              <a:t>H1V H2V HC </a:t>
            </a:r>
            <a:br>
              <a:rPr kumimoji="0" lang="en-US" altLang="fr-FR" sz="1400" b="1" i="1" u="none" strike="noStrike" cap="none" normalizeH="0" baseline="0" dirty="0" smtClean="0">
                <a:ln>
                  <a:noFill/>
                </a:ln>
                <a:solidFill>
                  <a:schemeClr val="accent6">
                    <a:lumMod val="50000"/>
                  </a:schemeClr>
                </a:solidFill>
                <a:effectLst>
                  <a:outerShdw blurRad="38100" dist="38100" dir="2700000" algn="tl">
                    <a:srgbClr val="C0C0C0"/>
                  </a:outerShdw>
                </a:effectLst>
                <a:latin typeface="Calibri" pitchFamily="34" charset="0"/>
              </a:rPr>
            </a:br>
            <a:r>
              <a:rPr kumimoji="0" lang="en-US" altLang="fr-FR" sz="1400" b="1" i="1" u="none" strike="noStrike" cap="none" normalizeH="0" baseline="0" dirty="0" smtClean="0">
                <a:ln>
                  <a:noFill/>
                </a:ln>
                <a:solidFill>
                  <a:schemeClr val="accent6">
                    <a:lumMod val="50000"/>
                  </a:schemeClr>
                </a:solidFill>
                <a:effectLst>
                  <a:outerShdw blurRad="38100" dist="38100" dir="2700000" algn="tl">
                    <a:srgbClr val="C0C0C0"/>
                  </a:outerShdw>
                </a:effectLst>
                <a:latin typeface="Calibri" pitchFamily="34" charset="0"/>
              </a:rPr>
              <a:t>HE</a:t>
            </a:r>
            <a:endParaRPr kumimoji="0" lang="fr-FR" altLang="fr-FR" sz="1800" b="0" i="0" u="none" strike="noStrike" cap="none" normalizeH="0" baseline="0" dirty="0" smtClean="0">
              <a:ln>
                <a:noFill/>
              </a:ln>
              <a:solidFill>
                <a:schemeClr val="accent6">
                  <a:lumMod val="50000"/>
                </a:schemeClr>
              </a:solidFill>
              <a:effectLst/>
              <a:latin typeface="Arial" pitchFamily="34" charset="0"/>
            </a:endParaRPr>
          </a:p>
        </p:txBody>
      </p:sp>
      <p:sp>
        <p:nvSpPr>
          <p:cNvPr id="5" name="Rectangle 80"/>
          <p:cNvSpPr>
            <a:spLocks noChangeArrowheads="1"/>
          </p:cNvSpPr>
          <p:nvPr>
            <p:custDataLst>
              <p:tags r:id="rId5"/>
            </p:custDataLst>
          </p:nvPr>
        </p:nvSpPr>
        <p:spPr bwMode="auto">
          <a:xfrm>
            <a:off x="3264789" y="3511154"/>
            <a:ext cx="488950" cy="3937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ts val="500"/>
              </a:spcBef>
              <a:spcAft>
                <a:spcPts val="500"/>
              </a:spcAft>
              <a:buClrTx/>
              <a:buSzTx/>
              <a:buFontTx/>
              <a:buNone/>
              <a:tabLst/>
            </a:pPr>
            <a:r>
              <a:rPr kumimoji="0" lang="fr-FR" altLang="fr-FR" sz="1400" b="1" i="1" u="none" strike="noStrike" cap="none" normalizeH="0" baseline="0" dirty="0" smtClean="0">
                <a:ln>
                  <a:noFill/>
                </a:ln>
                <a:solidFill>
                  <a:schemeClr val="accent6">
                    <a:lumMod val="50000"/>
                  </a:schemeClr>
                </a:solidFill>
                <a:effectLst>
                  <a:outerShdw blurRad="38100" dist="38100" dir="2700000" algn="tl">
                    <a:srgbClr val="C0C0C0"/>
                  </a:outerShdw>
                </a:effectLst>
                <a:latin typeface="Calibri" pitchFamily="34" charset="0"/>
              </a:rPr>
              <a:t>H0</a:t>
            </a:r>
            <a:endParaRPr kumimoji="0" lang="fr-FR" altLang="fr-FR" sz="1800" b="0" i="0" u="none" strike="noStrike" cap="none" normalizeH="0" baseline="0" dirty="0" smtClean="0">
              <a:ln>
                <a:noFill/>
              </a:ln>
              <a:solidFill>
                <a:schemeClr val="accent6">
                  <a:lumMod val="50000"/>
                </a:schemeClr>
              </a:solidFill>
              <a:effectLst/>
              <a:latin typeface="Arial" pitchFamily="34" charset="0"/>
            </a:endParaRPr>
          </a:p>
        </p:txBody>
      </p:sp>
      <p:sp>
        <p:nvSpPr>
          <p:cNvPr id="6" name="Text Box 7"/>
          <p:cNvSpPr txBox="1">
            <a:spLocks noChangeArrowheads="1"/>
          </p:cNvSpPr>
          <p:nvPr>
            <p:custDataLst>
              <p:tags r:id="rId6"/>
            </p:custDataLst>
          </p:nvPr>
        </p:nvSpPr>
        <p:spPr bwMode="auto">
          <a:xfrm>
            <a:off x="2521199" y="5031660"/>
            <a:ext cx="1487181" cy="72008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fr-FR" altLang="fr-FR" sz="1400" b="1" i="1" u="none" strike="noStrike" cap="none" normalizeH="0" baseline="0" dirty="0" smtClean="0">
                <a:ln>
                  <a:noFill/>
                </a:ln>
                <a:solidFill>
                  <a:schemeClr val="accent6">
                    <a:lumMod val="50000"/>
                  </a:schemeClr>
                </a:solidFill>
                <a:effectLst/>
                <a:latin typeface="Calibri" pitchFamily="34" charset="0"/>
              </a:rPr>
              <a:t>B0 - BS ou non </a:t>
            </a:r>
            <a:r>
              <a:rPr kumimoji="0" lang="fr-FR" altLang="fr-FR" sz="1400" b="1" i="1" u="none" strike="noStrike" cap="none" normalizeH="0" baseline="0" dirty="0" smtClean="0">
                <a:ln>
                  <a:noFill/>
                </a:ln>
                <a:solidFill>
                  <a:schemeClr val="accent6">
                    <a:lumMod val="50000"/>
                  </a:schemeClr>
                </a:solidFill>
                <a:effectLst/>
                <a:latin typeface="Calibri" pitchFamily="34" charset="0"/>
              </a:rPr>
              <a:t>habilité, mais </a:t>
            </a:r>
            <a:r>
              <a:rPr kumimoji="0" lang="fr-FR" altLang="fr-FR" sz="1400" b="1" i="1" u="none" strike="noStrike" cap="none" normalizeH="0" baseline="0" dirty="0" smtClean="0">
                <a:ln>
                  <a:noFill/>
                </a:ln>
                <a:solidFill>
                  <a:schemeClr val="accent6">
                    <a:lumMod val="50000"/>
                  </a:schemeClr>
                </a:solidFill>
                <a:effectLst/>
                <a:latin typeface="Calibri" pitchFamily="34" charset="0"/>
              </a:rPr>
              <a:t>sous surveillance</a:t>
            </a:r>
            <a:endParaRPr kumimoji="0" lang="fr-FR" altLang="fr-FR" sz="1400" b="0" i="0" u="none" strike="noStrike" cap="none" normalizeH="0" baseline="0" dirty="0" smtClean="0">
              <a:ln>
                <a:noFill/>
              </a:ln>
              <a:solidFill>
                <a:schemeClr val="accent6">
                  <a:lumMod val="50000"/>
                </a:schemeClr>
              </a:solidFill>
              <a:effectLst/>
              <a:latin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fr-FR" altLang="fr-FR" sz="1400" b="0" i="0" u="none" strike="noStrike" cap="none" normalizeH="0" baseline="0" dirty="0" smtClean="0">
              <a:ln>
                <a:noFill/>
              </a:ln>
              <a:solidFill>
                <a:schemeClr val="accent6">
                  <a:lumMod val="50000"/>
                </a:schemeClr>
              </a:solidFill>
              <a:effectLst/>
              <a:latin typeface="Arial" pitchFamily="34" charset="0"/>
            </a:endParaRPr>
          </a:p>
        </p:txBody>
      </p:sp>
      <p:sp>
        <p:nvSpPr>
          <p:cNvPr id="8" name="Freeform 9"/>
          <p:cNvSpPr>
            <a:spLocks/>
          </p:cNvSpPr>
          <p:nvPr>
            <p:custDataLst>
              <p:tags r:id="rId7"/>
            </p:custDataLst>
          </p:nvPr>
        </p:nvSpPr>
        <p:spPr bwMode="auto">
          <a:xfrm>
            <a:off x="879099" y="6159147"/>
            <a:ext cx="3312529" cy="495757"/>
          </a:xfrm>
          <a:custGeom>
            <a:avLst/>
            <a:gdLst>
              <a:gd name="T0" fmla="*/ 17 w 5217"/>
              <a:gd name="T1" fmla="*/ 0 h 807"/>
              <a:gd name="T2" fmla="*/ 17 w 5217"/>
              <a:gd name="T3" fmla="*/ 440 h 807"/>
              <a:gd name="T4" fmla="*/ 117 w 5217"/>
              <a:gd name="T5" fmla="*/ 640 h 807"/>
              <a:gd name="T6" fmla="*/ 517 w 5217"/>
              <a:gd name="T7" fmla="*/ 780 h 807"/>
              <a:gd name="T8" fmla="*/ 2117 w 5217"/>
              <a:gd name="T9" fmla="*/ 800 h 807"/>
              <a:gd name="T10" fmla="*/ 5217 w 5217"/>
              <a:gd name="T11" fmla="*/ 800 h 807"/>
            </a:gdLst>
            <a:ahLst/>
            <a:cxnLst>
              <a:cxn ang="0">
                <a:pos x="T0" y="T1"/>
              </a:cxn>
              <a:cxn ang="0">
                <a:pos x="T2" y="T3"/>
              </a:cxn>
              <a:cxn ang="0">
                <a:pos x="T4" y="T5"/>
              </a:cxn>
              <a:cxn ang="0">
                <a:pos x="T6" y="T7"/>
              </a:cxn>
              <a:cxn ang="0">
                <a:pos x="T8" y="T9"/>
              </a:cxn>
              <a:cxn ang="0">
                <a:pos x="T10" y="T11"/>
              </a:cxn>
            </a:cxnLst>
            <a:rect l="0" t="0" r="r" b="b"/>
            <a:pathLst>
              <a:path w="5217" h="807">
                <a:moveTo>
                  <a:pt x="17" y="0"/>
                </a:moveTo>
                <a:cubicBezTo>
                  <a:pt x="8" y="166"/>
                  <a:pt x="0" y="333"/>
                  <a:pt x="17" y="440"/>
                </a:cubicBezTo>
                <a:cubicBezTo>
                  <a:pt x="34" y="547"/>
                  <a:pt x="34" y="583"/>
                  <a:pt x="117" y="640"/>
                </a:cubicBezTo>
                <a:cubicBezTo>
                  <a:pt x="200" y="697"/>
                  <a:pt x="184" y="753"/>
                  <a:pt x="517" y="780"/>
                </a:cubicBezTo>
                <a:cubicBezTo>
                  <a:pt x="850" y="807"/>
                  <a:pt x="1334" y="797"/>
                  <a:pt x="2117" y="800"/>
                </a:cubicBezTo>
                <a:cubicBezTo>
                  <a:pt x="2900" y="803"/>
                  <a:pt x="4058" y="801"/>
                  <a:pt x="5217" y="800"/>
                </a:cubicBezTo>
              </a:path>
            </a:pathLst>
          </a:custGeom>
          <a:noFill/>
          <a:ln w="139700" cmpd="sng">
            <a:solidFill>
              <a:srgbClr val="FF0000"/>
            </a:solidFill>
            <a:round/>
            <a:headEnd type="triangle" w="sm" len="sm"/>
            <a:tailEnd type="none" w="med" len="med"/>
          </a:ln>
          <a:extLst>
            <a:ext uri="{909E8E84-426E-40DD-AFC4-6F175D3DCCD1}">
              <a14:hiddenFill xmlns:a14="http://schemas.microsoft.com/office/drawing/2010/main">
                <a:solidFill>
                  <a:srgbClr val="FF0000"/>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9" name="AutoShape 10"/>
          <p:cNvSpPr>
            <a:spLocks noChangeArrowheads="1"/>
          </p:cNvSpPr>
          <p:nvPr>
            <p:custDataLst>
              <p:tags r:id="rId8"/>
            </p:custDataLst>
          </p:nvPr>
        </p:nvSpPr>
        <p:spPr bwMode="auto">
          <a:xfrm>
            <a:off x="1884022" y="6525344"/>
            <a:ext cx="5640306" cy="259120"/>
          </a:xfrm>
          <a:prstGeom prst="roundRect">
            <a:avLst>
              <a:gd name="adj" fmla="val 16667"/>
            </a:avLst>
          </a:prstGeom>
          <a:solidFill>
            <a:srgbClr val="FF0000"/>
          </a:solidFill>
          <a:ln w="9525">
            <a:solidFill>
              <a:srgbClr val="FF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altLang="fr-FR" sz="1400" b="1" i="1" u="none" strike="noStrike" cap="none" normalizeH="0" baseline="0" dirty="0" smtClean="0">
                <a:ln>
                  <a:noFill/>
                </a:ln>
                <a:solidFill>
                  <a:schemeClr val="accent6">
                    <a:lumMod val="50000"/>
                  </a:schemeClr>
                </a:solidFill>
                <a:effectLst/>
                <a:latin typeface="+mj-lt"/>
              </a:rPr>
              <a:t>B1V  - B2V – BR – BC – BE – B1T – B2T – B1N – B2N</a:t>
            </a:r>
            <a:endParaRPr kumimoji="0" lang="fr-FR" altLang="fr-FR" sz="1400" b="0" i="0" u="none" strike="noStrike" cap="none" normalizeH="0" baseline="0" dirty="0" smtClean="0">
              <a:ln>
                <a:noFill/>
              </a:ln>
              <a:solidFill>
                <a:schemeClr val="accent6">
                  <a:lumMod val="50000"/>
                </a:schemeClr>
              </a:solidFill>
              <a:effectLst/>
              <a:latin typeface="+mj-lt"/>
            </a:endParaRPr>
          </a:p>
        </p:txBody>
      </p:sp>
      <p:sp>
        <p:nvSpPr>
          <p:cNvPr id="10" name="Rectangle 5"/>
          <p:cNvSpPr>
            <a:spLocks noChangeArrowheads="1"/>
          </p:cNvSpPr>
          <p:nvPr>
            <p:custDataLst>
              <p:tags r:id="rId9"/>
            </p:custDataLst>
          </p:nvPr>
        </p:nvSpPr>
        <p:spPr bwMode="auto">
          <a:xfrm>
            <a:off x="6586116" y="4114041"/>
            <a:ext cx="2514650" cy="2267287"/>
          </a:xfrm>
          <a:prstGeom prst="rect">
            <a:avLst/>
          </a:prstGeom>
          <a:solidFill>
            <a:srgbClr val="FFFFFF"/>
          </a:solidFill>
          <a:ln>
            <a:noFill/>
          </a:ln>
          <a:effectLst>
            <a:softEdge rad="38100"/>
          </a:effectLst>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l" defTabSz="914400" rtl="0" eaLnBrk="1" fontAlgn="base" latinLnBrk="0" hangingPunct="1">
              <a:lnSpc>
                <a:spcPct val="100000"/>
              </a:lnSpc>
              <a:spcBef>
                <a:spcPts val="500"/>
              </a:spcBef>
              <a:spcAft>
                <a:spcPts val="500"/>
              </a:spcAft>
              <a:buClrTx/>
              <a:buSzTx/>
              <a:buFontTx/>
              <a:buNone/>
              <a:tabLst/>
            </a:pPr>
            <a:r>
              <a:rPr kumimoji="0" lang="fr-FR" altLang="fr-FR" sz="1200" b="1" i="0" u="none" strike="noStrike" cap="none" normalizeH="0" baseline="0" dirty="0" smtClean="0">
                <a:ln>
                  <a:noFill/>
                </a:ln>
                <a:solidFill>
                  <a:srgbClr val="000000"/>
                </a:solidFill>
                <a:effectLst/>
              </a:rPr>
              <a:t>Zone 0 </a:t>
            </a:r>
            <a:r>
              <a:rPr kumimoji="0" lang="fr-FR" altLang="fr-FR" sz="1200" b="0" i="0" u="none" strike="noStrike" cap="none" normalizeH="0" baseline="0" dirty="0" smtClean="0">
                <a:ln>
                  <a:noFill/>
                </a:ln>
                <a:solidFill>
                  <a:srgbClr val="000000"/>
                </a:solidFill>
                <a:effectLst/>
              </a:rPr>
              <a:t>zone d’investigation</a:t>
            </a:r>
            <a:endParaRPr kumimoji="0" lang="fr-FR" altLang="fr-FR" sz="1200" b="0" i="0" u="none" strike="noStrike" cap="none" normalizeH="0" baseline="0" dirty="0" smtClean="0">
              <a:ln>
                <a:noFill/>
              </a:ln>
              <a:solidFill>
                <a:schemeClr val="tx1"/>
              </a:solidFill>
              <a:effectLst/>
            </a:endParaRPr>
          </a:p>
          <a:p>
            <a:pPr marL="0" marR="0" lvl="0" indent="0" algn="l" defTabSz="914400" rtl="0" eaLnBrk="1" fontAlgn="base" latinLnBrk="0" hangingPunct="1">
              <a:lnSpc>
                <a:spcPct val="100000"/>
              </a:lnSpc>
              <a:spcBef>
                <a:spcPts val="500"/>
              </a:spcBef>
              <a:spcAft>
                <a:spcPts val="500"/>
              </a:spcAft>
              <a:buClrTx/>
              <a:buSzTx/>
              <a:buFontTx/>
              <a:buNone/>
              <a:tabLst/>
            </a:pPr>
            <a:r>
              <a:rPr kumimoji="0" lang="fr-FR" altLang="fr-FR" sz="1200" b="1" i="0" u="none" strike="noStrike" cap="none" normalizeH="0" baseline="0" dirty="0" smtClean="0">
                <a:ln>
                  <a:noFill/>
                </a:ln>
                <a:solidFill>
                  <a:srgbClr val="000000"/>
                </a:solidFill>
                <a:effectLst/>
              </a:rPr>
              <a:t>Zone 1 </a:t>
            </a:r>
            <a:r>
              <a:rPr kumimoji="0" lang="fr-FR" altLang="fr-FR" sz="1200" b="0" i="0" u="none" strike="noStrike" cap="none" normalizeH="0" baseline="0" dirty="0" smtClean="0">
                <a:ln>
                  <a:noFill/>
                </a:ln>
                <a:solidFill>
                  <a:srgbClr val="000000"/>
                </a:solidFill>
                <a:effectLst/>
              </a:rPr>
              <a:t>zone de voisinage simple</a:t>
            </a:r>
            <a:endParaRPr kumimoji="0" lang="fr-FR" altLang="fr-FR" sz="1200" b="0" i="0" u="none" strike="noStrike" cap="none" normalizeH="0" baseline="0" dirty="0" smtClean="0">
              <a:ln>
                <a:noFill/>
              </a:ln>
              <a:solidFill>
                <a:schemeClr val="tx1"/>
              </a:solidFill>
              <a:effectLst/>
            </a:endParaRPr>
          </a:p>
          <a:p>
            <a:pPr marL="0" marR="0" lvl="0" indent="0" algn="l" defTabSz="914400" rtl="0" eaLnBrk="1" fontAlgn="base" latinLnBrk="0" hangingPunct="1">
              <a:lnSpc>
                <a:spcPct val="100000"/>
              </a:lnSpc>
              <a:spcBef>
                <a:spcPts val="500"/>
              </a:spcBef>
              <a:spcAft>
                <a:spcPts val="500"/>
              </a:spcAft>
              <a:buClrTx/>
              <a:buSzTx/>
              <a:buFontTx/>
              <a:buNone/>
              <a:tabLst/>
            </a:pPr>
            <a:r>
              <a:rPr kumimoji="0" lang="fr-FR" altLang="fr-FR" sz="1200" b="1" i="0" u="none" strike="noStrike" cap="none" normalizeH="0" baseline="0" dirty="0" smtClean="0">
                <a:ln>
                  <a:noFill/>
                </a:ln>
                <a:solidFill>
                  <a:srgbClr val="000000"/>
                </a:solidFill>
                <a:effectLst/>
              </a:rPr>
              <a:t>Zone 2 </a:t>
            </a:r>
            <a:r>
              <a:rPr kumimoji="0" lang="fr-FR" altLang="fr-FR" sz="1200" b="0" i="0" u="none" strike="noStrike" cap="none" normalizeH="0" baseline="0" dirty="0" smtClean="0">
                <a:ln>
                  <a:noFill/>
                </a:ln>
                <a:solidFill>
                  <a:srgbClr val="000000"/>
                </a:solidFill>
                <a:effectLst/>
              </a:rPr>
              <a:t>zone de voisinage renforcé</a:t>
            </a:r>
            <a:endParaRPr kumimoji="0" lang="fr-FR" altLang="fr-FR" sz="1200" b="0" i="0" u="none" strike="noStrike" cap="none" normalizeH="0" baseline="0" dirty="0" smtClean="0">
              <a:ln>
                <a:noFill/>
              </a:ln>
              <a:solidFill>
                <a:schemeClr val="tx1"/>
              </a:solidFill>
              <a:effectLst/>
            </a:endParaRPr>
          </a:p>
          <a:p>
            <a:pPr marL="0" marR="0" lvl="0" indent="0" algn="l" defTabSz="914400" rtl="0" eaLnBrk="1" fontAlgn="base" latinLnBrk="0" hangingPunct="1">
              <a:lnSpc>
                <a:spcPct val="100000"/>
              </a:lnSpc>
              <a:spcBef>
                <a:spcPts val="500"/>
              </a:spcBef>
              <a:spcAft>
                <a:spcPts val="500"/>
              </a:spcAft>
              <a:buClrTx/>
              <a:buSzTx/>
              <a:buFontTx/>
              <a:buNone/>
              <a:tabLst/>
            </a:pPr>
            <a:r>
              <a:rPr kumimoji="0" lang="fr-FR" altLang="fr-FR" sz="1200" b="1" i="0" u="none" strike="noStrike" cap="none" normalizeH="0" baseline="0" dirty="0" smtClean="0">
                <a:ln>
                  <a:noFill/>
                </a:ln>
                <a:solidFill>
                  <a:srgbClr val="000000"/>
                </a:solidFill>
                <a:effectLst/>
              </a:rPr>
              <a:t>Zone 3 </a:t>
            </a:r>
            <a:r>
              <a:rPr kumimoji="0" lang="fr-FR" altLang="fr-FR" sz="1200" b="0" i="0" u="none" strike="noStrike" cap="none" normalizeH="0" baseline="0" dirty="0" smtClean="0">
                <a:ln>
                  <a:noFill/>
                </a:ln>
                <a:solidFill>
                  <a:srgbClr val="000000"/>
                </a:solidFill>
                <a:effectLst/>
              </a:rPr>
              <a:t>zone des travaux sous tension HT</a:t>
            </a:r>
            <a:endParaRPr kumimoji="0" lang="fr-FR" altLang="fr-FR" sz="1200" b="0" i="0" u="none" strike="noStrike" cap="none" normalizeH="0" baseline="0" dirty="0" smtClean="0">
              <a:ln>
                <a:noFill/>
              </a:ln>
              <a:solidFill>
                <a:schemeClr val="tx1"/>
              </a:solidFill>
              <a:effectLst/>
            </a:endParaRPr>
          </a:p>
          <a:p>
            <a:pPr marL="0" marR="0" lvl="0" indent="0" algn="l" defTabSz="914400" rtl="0" eaLnBrk="1" fontAlgn="base" latinLnBrk="0" hangingPunct="1">
              <a:lnSpc>
                <a:spcPct val="100000"/>
              </a:lnSpc>
              <a:spcBef>
                <a:spcPts val="500"/>
              </a:spcBef>
              <a:spcAft>
                <a:spcPts val="500"/>
              </a:spcAft>
              <a:buClrTx/>
              <a:buSzTx/>
              <a:buFontTx/>
              <a:buNone/>
              <a:tabLst/>
            </a:pPr>
            <a:r>
              <a:rPr kumimoji="0" lang="fr-FR" altLang="fr-FR" sz="1200" b="1" i="0" u="none" strike="noStrike" cap="none" normalizeH="0" baseline="0" dirty="0" smtClean="0">
                <a:ln>
                  <a:noFill/>
                </a:ln>
                <a:solidFill>
                  <a:srgbClr val="000000"/>
                </a:solidFill>
                <a:effectLst/>
              </a:rPr>
              <a:t>Zone 4 </a:t>
            </a:r>
            <a:r>
              <a:rPr kumimoji="0" lang="fr-FR" altLang="fr-FR" sz="1200" b="0" i="0" u="none" strike="noStrike" cap="none" normalizeH="0" baseline="0" dirty="0" smtClean="0">
                <a:ln>
                  <a:noFill/>
                </a:ln>
                <a:solidFill>
                  <a:srgbClr val="000000"/>
                </a:solidFill>
                <a:effectLst/>
              </a:rPr>
              <a:t>zone de voisinage renforcé en BT</a:t>
            </a:r>
            <a:endParaRPr kumimoji="0" lang="fr-FR" altLang="fr-FR" sz="1200" b="0" i="0" u="none" strike="noStrike" cap="none" normalizeH="0" baseline="0" dirty="0" smtClean="0">
              <a:ln>
                <a:noFill/>
              </a:ln>
              <a:solidFill>
                <a:schemeClr val="tx1"/>
              </a:solidFill>
              <a:effectLst/>
            </a:endParaRPr>
          </a:p>
        </p:txBody>
      </p:sp>
      <p:sp>
        <p:nvSpPr>
          <p:cNvPr id="11" name="Rectangle 2"/>
          <p:cNvSpPr>
            <a:spLocks noChangeArrowheads="1"/>
          </p:cNvSpPr>
          <p:nvPr>
            <p:custDataLst>
              <p:tags r:id="rId10"/>
            </p:custDataLst>
          </p:nvPr>
        </p:nvSpPr>
        <p:spPr bwMode="auto">
          <a:xfrm>
            <a:off x="5957802" y="1017310"/>
            <a:ext cx="3150702" cy="2123658"/>
          </a:xfrm>
          <a:prstGeom prst="rect">
            <a:avLst/>
          </a:prstGeom>
          <a:solidFill>
            <a:schemeClr val="bg1"/>
          </a:solidFill>
          <a:ln>
            <a:noFill/>
          </a:ln>
          <a:effectLst>
            <a:softEdge rad="50800"/>
          </a:effectLst>
        </p:spPr>
        <p:txBody>
          <a:bodyPr vert="horz" wrap="square" lIns="91440" tIns="45720" rIns="91440" bIns="45720" numCol="1" anchor="t" anchorCtr="0" compatLnSpc="1">
            <a:prstTxWarp prst="textNoShape">
              <a:avLst/>
            </a:prstTxWarp>
            <a:spAutoFit/>
          </a:bodyPr>
          <a:lstStyle/>
          <a:p>
            <a:pPr defTabSz="180000" fontAlgn="base">
              <a:spcBef>
                <a:spcPct val="0"/>
              </a:spcBef>
              <a:spcAft>
                <a:spcPct val="0"/>
              </a:spcAft>
              <a:buClr>
                <a:srgbClr val="FF0000"/>
              </a:buClr>
              <a:buFont typeface="Arial" pitchFamily="34" charset="0"/>
              <a:buChar char="•"/>
            </a:pPr>
            <a:r>
              <a:rPr lang="fr-FR" sz="1100" b="1" dirty="0">
                <a:solidFill>
                  <a:srgbClr val="FF0000"/>
                </a:solidFill>
              </a:rPr>
              <a:t>DMA  </a:t>
            </a:r>
            <a:r>
              <a:rPr lang="fr-FR" sz="1100" b="1" dirty="0">
                <a:solidFill>
                  <a:schemeClr val="accent6">
                    <a:lumMod val="50000"/>
                  </a:schemeClr>
                </a:solidFill>
              </a:rPr>
              <a:t>: Distance Minimale d’Approche</a:t>
            </a:r>
            <a:br>
              <a:rPr lang="fr-FR" sz="1100" b="1" dirty="0">
                <a:solidFill>
                  <a:schemeClr val="accent6">
                    <a:lumMod val="50000"/>
                  </a:schemeClr>
                </a:solidFill>
              </a:rPr>
            </a:br>
            <a:r>
              <a:rPr lang="fr-FR" sz="1100" b="1" dirty="0">
                <a:solidFill>
                  <a:schemeClr val="accent6">
                    <a:lumMod val="50000"/>
                  </a:schemeClr>
                </a:solidFill>
              </a:rPr>
              <a:t> (</a:t>
            </a:r>
            <a:r>
              <a:rPr lang="fr-FR" sz="1100" b="1" dirty="0" smtClean="0">
                <a:solidFill>
                  <a:schemeClr val="accent6">
                    <a:lumMod val="50000"/>
                  </a:schemeClr>
                </a:solidFill>
              </a:rPr>
              <a:t>définis le </a:t>
            </a:r>
            <a:r>
              <a:rPr lang="fr-FR" sz="1100" b="1" dirty="0">
                <a:solidFill>
                  <a:schemeClr val="accent6">
                    <a:lumMod val="50000"/>
                  </a:schemeClr>
                </a:solidFill>
              </a:rPr>
              <a:t>voisinage</a:t>
            </a:r>
            <a:r>
              <a:rPr lang="fr-FR" sz="1100" b="1" dirty="0" smtClean="0">
                <a:solidFill>
                  <a:schemeClr val="accent6">
                    <a:lumMod val="50000"/>
                  </a:schemeClr>
                </a:solidFill>
              </a:rPr>
              <a:t>).</a:t>
            </a:r>
          </a:p>
          <a:p>
            <a:pPr defTabSz="180000" fontAlgn="base">
              <a:spcBef>
                <a:spcPct val="0"/>
              </a:spcBef>
              <a:spcAft>
                <a:spcPct val="0"/>
              </a:spcAft>
              <a:buClr>
                <a:srgbClr val="FF0000"/>
              </a:buClr>
              <a:buFont typeface="Arial" pitchFamily="34" charset="0"/>
              <a:buChar char="•"/>
            </a:pPr>
            <a:endParaRPr lang="fr-FR" sz="1100" dirty="0">
              <a:solidFill>
                <a:schemeClr val="accent6">
                  <a:lumMod val="50000"/>
                </a:schemeClr>
              </a:solidFill>
            </a:endParaRPr>
          </a:p>
          <a:p>
            <a:pPr marL="0" marR="0" lvl="0" indent="0" algn="l" defTabSz="180000" rtl="0" eaLnBrk="1" fontAlgn="base" latinLnBrk="0" hangingPunct="1">
              <a:lnSpc>
                <a:spcPct val="100000"/>
              </a:lnSpc>
              <a:spcBef>
                <a:spcPct val="0"/>
              </a:spcBef>
              <a:spcAft>
                <a:spcPct val="0"/>
              </a:spcAft>
              <a:buClr>
                <a:srgbClr val="FF0000"/>
              </a:buClr>
              <a:buSzTx/>
              <a:buFont typeface="Arial" pitchFamily="34" charset="0"/>
              <a:buChar char="•"/>
              <a:tabLst/>
            </a:pPr>
            <a:r>
              <a:rPr kumimoji="0" lang="fr-FR" altLang="fr-FR" sz="1100" b="1" i="0" u="none" strike="noStrike" cap="none" normalizeH="0" baseline="0" dirty="0" smtClean="0">
                <a:ln>
                  <a:noFill/>
                </a:ln>
                <a:solidFill>
                  <a:srgbClr val="FF0000"/>
                </a:solidFill>
                <a:effectLst/>
                <a:latin typeface="+mj-lt"/>
              </a:rPr>
              <a:t>DLVR</a:t>
            </a:r>
            <a:r>
              <a:rPr kumimoji="0" lang="fr-FR" altLang="fr-FR" sz="1100" b="1" i="0" u="none" strike="noStrike" cap="none" normalizeH="0" baseline="0" dirty="0" smtClean="0">
                <a:ln>
                  <a:noFill/>
                </a:ln>
                <a:solidFill>
                  <a:srgbClr val="000000"/>
                </a:solidFill>
                <a:effectLst/>
                <a:latin typeface="+mj-lt"/>
              </a:rPr>
              <a:t> : Distance Limite de Voisinage Renforcée.</a:t>
            </a:r>
            <a:r>
              <a:rPr kumimoji="0" lang="fr-FR" altLang="fr-FR" sz="1100" b="1" i="0" u="none" strike="noStrike" cap="none" normalizeH="0" dirty="0" smtClean="0">
                <a:ln>
                  <a:noFill/>
                </a:ln>
                <a:solidFill>
                  <a:srgbClr val="000000"/>
                </a:solidFill>
                <a:effectLst/>
                <a:latin typeface="+mj-lt"/>
              </a:rPr>
              <a:t> </a:t>
            </a:r>
            <a:r>
              <a:rPr kumimoji="0" lang="fr-FR" altLang="fr-FR" sz="1100" b="1" i="0" u="none" strike="noStrike" cap="none" normalizeH="0" baseline="0" dirty="0" smtClean="0">
                <a:ln>
                  <a:noFill/>
                </a:ln>
                <a:solidFill>
                  <a:srgbClr val="000000"/>
                </a:solidFill>
                <a:effectLst/>
                <a:latin typeface="+mj-lt"/>
              </a:rPr>
              <a:t>Ne peut être franchie que par des personnes </a:t>
            </a:r>
            <a:r>
              <a:rPr kumimoji="0" lang="fr-FR" altLang="fr-FR" sz="1100" b="1" i="0" u="none" strike="noStrike" cap="none" normalizeH="0" baseline="0" dirty="0" smtClean="0">
                <a:ln>
                  <a:noFill/>
                </a:ln>
                <a:solidFill>
                  <a:srgbClr val="FF0000"/>
                </a:solidFill>
                <a:effectLst/>
                <a:latin typeface="+mj-lt"/>
              </a:rPr>
              <a:t>habilitées V</a:t>
            </a:r>
          </a:p>
          <a:p>
            <a:pPr marL="0" marR="0" lvl="0" indent="0" algn="l" defTabSz="180000" rtl="0" eaLnBrk="1" fontAlgn="base" latinLnBrk="0" hangingPunct="1">
              <a:lnSpc>
                <a:spcPct val="100000"/>
              </a:lnSpc>
              <a:spcBef>
                <a:spcPct val="0"/>
              </a:spcBef>
              <a:spcAft>
                <a:spcPct val="0"/>
              </a:spcAft>
              <a:buClr>
                <a:srgbClr val="FF0000"/>
              </a:buClr>
              <a:buSzTx/>
              <a:buFont typeface="Arial" pitchFamily="34" charset="0"/>
              <a:buChar char="•"/>
              <a:tabLst/>
            </a:pPr>
            <a:endParaRPr lang="fr-FR" altLang="fr-FR" sz="1100" dirty="0" smtClean="0">
              <a:latin typeface="+mj-lt"/>
            </a:endParaRPr>
          </a:p>
          <a:p>
            <a:pPr marL="0" marR="0" lvl="0" indent="0" algn="l" defTabSz="180000" rtl="0" eaLnBrk="1" fontAlgn="base" latinLnBrk="0" hangingPunct="1">
              <a:lnSpc>
                <a:spcPct val="100000"/>
              </a:lnSpc>
              <a:spcBef>
                <a:spcPct val="0"/>
              </a:spcBef>
              <a:spcAft>
                <a:spcPct val="0"/>
              </a:spcAft>
              <a:buClr>
                <a:srgbClr val="FF0000"/>
              </a:buClr>
              <a:buSzTx/>
              <a:buFont typeface="Arial" pitchFamily="34" charset="0"/>
              <a:buChar char="•"/>
              <a:tabLst/>
            </a:pPr>
            <a:r>
              <a:rPr kumimoji="0" lang="fr-FR" altLang="fr-FR" sz="1100" b="1" i="0" u="none" strike="noStrike" cap="none" normalizeH="0" baseline="0" dirty="0" smtClean="0">
                <a:ln>
                  <a:noFill/>
                </a:ln>
                <a:solidFill>
                  <a:srgbClr val="FF0000"/>
                </a:solidFill>
                <a:effectLst/>
                <a:latin typeface="+mj-lt"/>
              </a:rPr>
              <a:t>DLVS </a:t>
            </a:r>
            <a:r>
              <a:rPr kumimoji="0" lang="fr-FR" altLang="fr-FR" sz="1100" b="1" i="0" u="none" strike="noStrike" cap="none" normalizeH="0" baseline="0" dirty="0" smtClean="0">
                <a:ln>
                  <a:noFill/>
                </a:ln>
                <a:solidFill>
                  <a:srgbClr val="000000"/>
                </a:solidFill>
                <a:effectLst/>
                <a:latin typeface="+mj-lt"/>
              </a:rPr>
              <a:t>: Distance Limite de Voisinage Simple. Ne peut être franchie que par des personnes </a:t>
            </a:r>
            <a:r>
              <a:rPr kumimoji="0" lang="fr-FR" altLang="fr-FR" sz="1100" b="1" i="0" u="none" strike="noStrike" cap="none" normalizeH="0" baseline="0" dirty="0" smtClean="0">
                <a:ln>
                  <a:noFill/>
                </a:ln>
                <a:solidFill>
                  <a:srgbClr val="FF0000"/>
                </a:solidFill>
                <a:effectLst/>
                <a:latin typeface="+mj-lt"/>
              </a:rPr>
              <a:t>habilitées.</a:t>
            </a:r>
          </a:p>
          <a:p>
            <a:pPr marL="0" marR="0" lvl="0" indent="0" algn="l" defTabSz="180000" rtl="0" eaLnBrk="1" fontAlgn="base" latinLnBrk="0" hangingPunct="1">
              <a:lnSpc>
                <a:spcPct val="100000"/>
              </a:lnSpc>
              <a:spcBef>
                <a:spcPct val="0"/>
              </a:spcBef>
              <a:spcAft>
                <a:spcPct val="0"/>
              </a:spcAft>
              <a:buClr>
                <a:srgbClr val="FF0000"/>
              </a:buClr>
              <a:buSzTx/>
              <a:tabLst/>
            </a:pPr>
            <a:endParaRPr lang="fr-FR" altLang="fr-FR" sz="1100" dirty="0">
              <a:latin typeface="+mj-lt"/>
            </a:endParaRPr>
          </a:p>
        </p:txBody>
      </p:sp>
    </p:spTree>
    <p:extLst>
      <p:ext uri="{BB962C8B-B14F-4D97-AF65-F5344CB8AC3E}">
        <p14:creationId xmlns:p14="http://schemas.microsoft.com/office/powerpoint/2010/main" val="42560807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1150"/>
                            </p:stCondLst>
                            <p:childTnLst>
                              <p:par>
                                <p:cTn id="9" presetID="10" presetClass="entr" presetSubtype="0" fill="hold" nodeType="afterEffect">
                                  <p:stCondLst>
                                    <p:cond delay="0"/>
                                  </p:stCondLst>
                                  <p:iterate type="wd">
                                    <p:tmPct val="10000"/>
                                  </p:iterate>
                                  <p:childTnLst>
                                    <p:set>
                                      <p:cBhvr>
                                        <p:cTn id="10" dur="1" fill="hold">
                                          <p:stCondLst>
                                            <p:cond delay="0"/>
                                          </p:stCondLst>
                                        </p:cTn>
                                        <p:tgtEl>
                                          <p:spTgt spid="22530"/>
                                        </p:tgtEl>
                                        <p:attrNameLst>
                                          <p:attrName>style.visibility</p:attrName>
                                        </p:attrNameLst>
                                      </p:cBhvr>
                                      <p:to>
                                        <p:strVal val="visible"/>
                                      </p:to>
                                    </p:set>
                                    <p:animEffect transition="in" filter="fade">
                                      <p:cBhvr>
                                        <p:cTn id="11" dur="500"/>
                                        <p:tgtEl>
                                          <p:spTgt spid="22530"/>
                                        </p:tgtEl>
                                      </p:cBhvr>
                                    </p:animEffect>
                                  </p:childTnLst>
                                </p:cTn>
                              </p:par>
                            </p:childTnLst>
                          </p:cTn>
                        </p:par>
                        <p:par>
                          <p:cTn id="12" fill="hold">
                            <p:stCondLst>
                              <p:cond delay="1650"/>
                            </p:stCondLst>
                            <p:childTnLst>
                              <p:par>
                                <p:cTn id="13" presetID="10" presetClass="entr" presetSubtype="0" fill="hold" grpId="0" nodeType="afterEffect">
                                  <p:stCondLst>
                                    <p:cond delay="0"/>
                                  </p:stCondLst>
                                  <p:iterate type="wd">
                                    <p:tmPct val="10000"/>
                                  </p:iterate>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par>
                          <p:cTn id="16" fill="hold">
                            <p:stCondLst>
                              <p:cond delay="4450"/>
                            </p:stCondLst>
                            <p:childTnLst>
                              <p:par>
                                <p:cTn id="17" presetID="10" presetClass="entr" presetSubtype="0" fill="hold" grpId="0" nodeType="afterEffect">
                                  <p:stCondLst>
                                    <p:cond delay="0"/>
                                  </p:stCondLst>
                                  <p:iterate type="wd">
                                    <p:tmPct val="10000"/>
                                  </p:iterate>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par>
                          <p:cTn id="20" fill="hold">
                            <p:stCondLst>
                              <p:cond delay="6500"/>
                            </p:stCondLst>
                            <p:childTnLst>
                              <p:par>
                                <p:cTn id="21" presetID="10" presetClass="entr" presetSubtype="0" fill="hold" grpId="0" nodeType="afterEffect">
                                  <p:stCondLst>
                                    <p:cond delay="0"/>
                                  </p:stCondLst>
                                  <p:iterate type="wd">
                                    <p:tmPct val="10000"/>
                                  </p:iterate>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childTnLst>
                          </p:cTn>
                        </p:par>
                        <p:par>
                          <p:cTn id="24" fill="hold">
                            <p:stCondLst>
                              <p:cond delay="7000"/>
                            </p:stCondLst>
                            <p:childTnLst>
                              <p:par>
                                <p:cTn id="25" presetID="10" presetClass="entr" presetSubtype="0" fill="hold" grpId="0" nodeType="afterEffect">
                                  <p:stCondLst>
                                    <p:cond delay="0"/>
                                  </p:stCondLst>
                                  <p:iterate type="wd">
                                    <p:tmPct val="10000"/>
                                  </p:iterate>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par>
                          <p:cTn id="28" fill="hold">
                            <p:stCondLst>
                              <p:cond delay="7700"/>
                            </p:stCondLst>
                            <p:childTnLst>
                              <p:par>
                                <p:cTn id="29" presetID="10" presetClass="entr" presetSubtype="0" fill="hold" grpId="0" nodeType="afterEffect">
                                  <p:stCondLst>
                                    <p:cond delay="0"/>
                                  </p:stCondLst>
                                  <p:iterate type="wd">
                                    <p:tmPct val="10000"/>
                                  </p:iterate>
                                  <p:childTnLst>
                                    <p:set>
                                      <p:cBhvr>
                                        <p:cTn id="30" dur="1" fill="hold">
                                          <p:stCondLst>
                                            <p:cond delay="0"/>
                                          </p:stCondLst>
                                        </p:cTn>
                                        <p:tgtEl>
                                          <p:spTgt spid="3"/>
                                        </p:tgtEl>
                                        <p:attrNameLst>
                                          <p:attrName>style.visibility</p:attrName>
                                        </p:attrNameLst>
                                      </p:cBhvr>
                                      <p:to>
                                        <p:strVal val="visible"/>
                                      </p:to>
                                    </p:set>
                                    <p:animEffect transition="in" filter="fade">
                                      <p:cBhvr>
                                        <p:cTn id="31" dur="500"/>
                                        <p:tgtEl>
                                          <p:spTgt spid="3"/>
                                        </p:tgtEl>
                                      </p:cBhvr>
                                    </p:animEffect>
                                  </p:childTnLst>
                                </p:cTn>
                              </p:par>
                            </p:childTnLst>
                          </p:cTn>
                        </p:par>
                        <p:par>
                          <p:cTn id="32" fill="hold">
                            <p:stCondLst>
                              <p:cond delay="8350"/>
                            </p:stCondLst>
                            <p:childTnLst>
                              <p:par>
                                <p:cTn id="33" presetID="10" presetClass="entr" presetSubtype="0" fill="hold" grpId="0" nodeType="afterEffect">
                                  <p:stCondLst>
                                    <p:cond delay="0"/>
                                  </p:stCondLst>
                                  <p:iterate type="wd">
                                    <p:tmPct val="10000"/>
                                  </p:iterate>
                                  <p:childTnLst>
                                    <p:set>
                                      <p:cBhvr>
                                        <p:cTn id="34" dur="1" fill="hold">
                                          <p:stCondLst>
                                            <p:cond delay="0"/>
                                          </p:stCondLst>
                                        </p:cTn>
                                        <p:tgtEl>
                                          <p:spTgt spid="6"/>
                                        </p:tgtEl>
                                        <p:attrNameLst>
                                          <p:attrName>style.visibility</p:attrName>
                                        </p:attrNameLst>
                                      </p:cBhvr>
                                      <p:to>
                                        <p:strVal val="visible"/>
                                      </p:to>
                                    </p:set>
                                    <p:animEffect transition="in" filter="fade">
                                      <p:cBhvr>
                                        <p:cTn id="35" dur="500"/>
                                        <p:tgtEl>
                                          <p:spTgt spid="6"/>
                                        </p:tgtEl>
                                      </p:cBhvr>
                                    </p:animEffect>
                                  </p:childTnLst>
                                </p:cTn>
                              </p:par>
                            </p:childTnLst>
                          </p:cTn>
                        </p:par>
                        <p:par>
                          <p:cTn id="36" fill="hold">
                            <p:stCondLst>
                              <p:cond delay="9300"/>
                            </p:stCondLst>
                            <p:childTnLst>
                              <p:par>
                                <p:cTn id="37" presetID="10" presetClass="entr" presetSubtype="0" fill="hold" grpId="0" nodeType="afterEffect">
                                  <p:stCondLst>
                                    <p:cond delay="0"/>
                                  </p:stCondLst>
                                  <p:iterate type="wd">
                                    <p:tmPct val="10000"/>
                                  </p:iterate>
                                  <p:childTnLst>
                                    <p:set>
                                      <p:cBhvr>
                                        <p:cTn id="38" dur="1" fill="hold">
                                          <p:stCondLst>
                                            <p:cond delay="0"/>
                                          </p:stCondLst>
                                        </p:cTn>
                                        <p:tgtEl>
                                          <p:spTgt spid="9"/>
                                        </p:tgtEl>
                                        <p:attrNameLst>
                                          <p:attrName>style.visibility</p:attrName>
                                        </p:attrNameLst>
                                      </p:cBhvr>
                                      <p:to>
                                        <p:strVal val="visible"/>
                                      </p:to>
                                    </p:set>
                                    <p:animEffect transition="in" filter="fade">
                                      <p:cBhvr>
                                        <p:cTn id="39" dur="500"/>
                                        <p:tgtEl>
                                          <p:spTgt spid="9"/>
                                        </p:tgtEl>
                                      </p:cBhvr>
                                    </p:animEffect>
                                  </p:childTnLst>
                                </p:cTn>
                              </p:par>
                            </p:childTnLst>
                          </p:cTn>
                        </p:par>
                        <p:par>
                          <p:cTn id="40" fill="hold">
                            <p:stCondLst>
                              <p:cond delay="10600"/>
                            </p:stCondLst>
                            <p:childTnLst>
                              <p:par>
                                <p:cTn id="41" presetID="22" presetClass="entr" presetSubtype="2" fill="hold" grpId="0" nodeType="after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right)">
                                      <p:cBhvr>
                                        <p:cTn id="4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P spid="8" grpId="0" animBg="1"/>
      <p:bldP spid="9" grpId="0" animBg="1"/>
      <p:bldP spid="10" grpId="0" animBg="1"/>
      <p:bldP spid="11"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Freeform 9"/>
          <p:cNvSpPr>
            <a:spLocks/>
          </p:cNvSpPr>
          <p:nvPr>
            <p:custDataLst>
              <p:tags r:id="rId1"/>
            </p:custDataLst>
          </p:nvPr>
        </p:nvSpPr>
        <p:spPr bwMode="auto">
          <a:xfrm>
            <a:off x="1043447" y="5013177"/>
            <a:ext cx="3312529" cy="1641728"/>
          </a:xfrm>
          <a:custGeom>
            <a:avLst/>
            <a:gdLst>
              <a:gd name="T0" fmla="*/ 17 w 5217"/>
              <a:gd name="T1" fmla="*/ 0 h 807"/>
              <a:gd name="T2" fmla="*/ 17 w 5217"/>
              <a:gd name="T3" fmla="*/ 440 h 807"/>
              <a:gd name="T4" fmla="*/ 117 w 5217"/>
              <a:gd name="T5" fmla="*/ 640 h 807"/>
              <a:gd name="T6" fmla="*/ 517 w 5217"/>
              <a:gd name="T7" fmla="*/ 780 h 807"/>
              <a:gd name="T8" fmla="*/ 2117 w 5217"/>
              <a:gd name="T9" fmla="*/ 800 h 807"/>
              <a:gd name="T10" fmla="*/ 5217 w 5217"/>
              <a:gd name="T11" fmla="*/ 800 h 807"/>
            </a:gdLst>
            <a:ahLst/>
            <a:cxnLst>
              <a:cxn ang="0">
                <a:pos x="T0" y="T1"/>
              </a:cxn>
              <a:cxn ang="0">
                <a:pos x="T2" y="T3"/>
              </a:cxn>
              <a:cxn ang="0">
                <a:pos x="T4" y="T5"/>
              </a:cxn>
              <a:cxn ang="0">
                <a:pos x="T6" y="T7"/>
              </a:cxn>
              <a:cxn ang="0">
                <a:pos x="T8" y="T9"/>
              </a:cxn>
              <a:cxn ang="0">
                <a:pos x="T10" y="T11"/>
              </a:cxn>
            </a:cxnLst>
            <a:rect l="0" t="0" r="r" b="b"/>
            <a:pathLst>
              <a:path w="5217" h="807">
                <a:moveTo>
                  <a:pt x="17" y="0"/>
                </a:moveTo>
                <a:cubicBezTo>
                  <a:pt x="8" y="166"/>
                  <a:pt x="0" y="333"/>
                  <a:pt x="17" y="440"/>
                </a:cubicBezTo>
                <a:cubicBezTo>
                  <a:pt x="34" y="547"/>
                  <a:pt x="34" y="583"/>
                  <a:pt x="117" y="640"/>
                </a:cubicBezTo>
                <a:cubicBezTo>
                  <a:pt x="200" y="697"/>
                  <a:pt x="184" y="753"/>
                  <a:pt x="517" y="780"/>
                </a:cubicBezTo>
                <a:cubicBezTo>
                  <a:pt x="850" y="807"/>
                  <a:pt x="1334" y="797"/>
                  <a:pt x="2117" y="800"/>
                </a:cubicBezTo>
                <a:cubicBezTo>
                  <a:pt x="2900" y="803"/>
                  <a:pt x="4058" y="801"/>
                  <a:pt x="5217" y="800"/>
                </a:cubicBezTo>
              </a:path>
            </a:pathLst>
          </a:custGeom>
          <a:noFill/>
          <a:ln w="139700" cmpd="sng">
            <a:solidFill>
              <a:srgbClr val="FF0000"/>
            </a:solidFill>
            <a:round/>
            <a:headEnd type="triangle" w="sm" len="sm"/>
            <a:tailEnd type="none" w="med" len="med"/>
          </a:ln>
          <a:extLst>
            <a:ext uri="{909E8E84-426E-40DD-AFC4-6F175D3DCCD1}">
              <a14:hiddenFill xmlns:a14="http://schemas.microsoft.com/office/drawing/2010/main">
                <a:solidFill>
                  <a:srgbClr val="FF0000"/>
                </a:solidFill>
              </a14:hiddenFill>
            </a:ext>
          </a:extLst>
        </p:spPr>
        <p:txBody>
          <a:bodyPr vert="horz" wrap="square" lIns="91440" tIns="45720" rIns="91440" bIns="45720" numCol="1" anchor="t" anchorCtr="0" compatLnSpc="1">
            <a:prstTxWarp prst="textNoShape">
              <a:avLst/>
            </a:prstTxWarp>
          </a:bodyPr>
          <a:lstStyle/>
          <a:p>
            <a:endParaRPr lang="fr-FR"/>
          </a:p>
        </p:txBody>
      </p:sp>
      <p:sp>
        <p:nvSpPr>
          <p:cNvPr id="9" name="AutoShape 10"/>
          <p:cNvSpPr>
            <a:spLocks noChangeArrowheads="1"/>
          </p:cNvSpPr>
          <p:nvPr>
            <p:custDataLst>
              <p:tags r:id="rId2"/>
            </p:custDataLst>
          </p:nvPr>
        </p:nvSpPr>
        <p:spPr bwMode="auto">
          <a:xfrm>
            <a:off x="3264789" y="6508220"/>
            <a:ext cx="5640306" cy="259120"/>
          </a:xfrm>
          <a:prstGeom prst="roundRect">
            <a:avLst>
              <a:gd name="adj" fmla="val 16667"/>
            </a:avLst>
          </a:prstGeom>
          <a:solidFill>
            <a:srgbClr val="FF0000"/>
          </a:solidFill>
          <a:ln w="9525">
            <a:solidFill>
              <a:srgbClr val="FF0000"/>
            </a:solidFill>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fr-FR" altLang="fr-FR" sz="1400" b="1" i="1" u="none" strike="noStrike" cap="none" normalizeH="0" baseline="0" dirty="0" smtClean="0">
                <a:ln>
                  <a:noFill/>
                </a:ln>
                <a:solidFill>
                  <a:schemeClr val="accent6">
                    <a:lumMod val="50000"/>
                  </a:schemeClr>
                </a:solidFill>
                <a:effectLst/>
                <a:latin typeface="+mj-lt"/>
              </a:rPr>
              <a:t>B1V  - B2V – BR – BC – BE – B1T – B2T – B1N – B2N</a:t>
            </a:r>
            <a:endParaRPr kumimoji="0" lang="fr-FR" altLang="fr-FR" sz="1400" b="0" i="0" u="none" strike="noStrike" cap="none" normalizeH="0" baseline="0" dirty="0" smtClean="0">
              <a:ln>
                <a:noFill/>
              </a:ln>
              <a:solidFill>
                <a:schemeClr val="accent6">
                  <a:lumMod val="50000"/>
                </a:schemeClr>
              </a:solidFill>
              <a:effectLst/>
              <a:latin typeface="+mj-lt"/>
            </a:endParaRPr>
          </a:p>
        </p:txBody>
      </p:sp>
      <p:sp>
        <p:nvSpPr>
          <p:cNvPr id="7" name="Rectangle 3"/>
          <p:cNvSpPr>
            <a:spLocks noChangeArrowheads="1"/>
          </p:cNvSpPr>
          <p:nvPr>
            <p:custDataLst>
              <p:tags r:id="rId3"/>
            </p:custDataLst>
          </p:nvPr>
        </p:nvSpPr>
        <p:spPr bwMode="auto">
          <a:xfrm>
            <a:off x="5098934" y="1882661"/>
            <a:ext cx="4045066" cy="4498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spAutoFit/>
          </a:bodyPr>
          <a:lstStyle/>
          <a:p>
            <a:pPr fontAlgn="base">
              <a:spcBef>
                <a:spcPts val="500"/>
              </a:spcBef>
              <a:spcAft>
                <a:spcPts val="500"/>
              </a:spcAft>
            </a:pPr>
            <a:r>
              <a:rPr kumimoji="0" lang="fr-FR" altLang="fr-FR" sz="1600" b="1" i="0" u="none" strike="noStrike" cap="none" normalizeH="0" baseline="0" dirty="0" smtClean="0">
                <a:ln>
                  <a:noFill/>
                </a:ln>
                <a:solidFill>
                  <a:schemeClr val="bg1"/>
                </a:solidFill>
                <a:effectLst>
                  <a:outerShdw blurRad="38100" dist="38100" dir="2700000" algn="tl">
                    <a:srgbClr val="000000">
                      <a:alpha val="43137"/>
                    </a:srgbClr>
                  </a:outerShdw>
                </a:effectLst>
              </a:rPr>
              <a:t>D1 = DLVS: </a:t>
            </a:r>
            <a:r>
              <a:rPr lang="fr-FR" altLang="fr-FR" sz="1600" b="1" dirty="0">
                <a:solidFill>
                  <a:schemeClr val="bg1"/>
                </a:solidFill>
                <a:effectLst>
                  <a:outerShdw blurRad="38100" dist="38100" dir="2700000" algn="tl">
                    <a:srgbClr val="000000">
                      <a:alpha val="43137"/>
                    </a:srgbClr>
                  </a:outerShdw>
                </a:effectLst>
              </a:rPr>
              <a:t>Distance Limite de Voisinage Simple. Ne peut être franchie que par des personnes habilitées</a:t>
            </a:r>
            <a:r>
              <a:rPr lang="fr-FR" altLang="fr-FR" sz="1600" b="1" dirty="0" smtClean="0">
                <a:solidFill>
                  <a:schemeClr val="bg1"/>
                </a:solidFill>
                <a:effectLst>
                  <a:outerShdw blurRad="38100" dist="38100" dir="2700000" algn="tl">
                    <a:srgbClr val="000000">
                      <a:alpha val="43137"/>
                    </a:srgbClr>
                  </a:outerShdw>
                </a:effectLst>
              </a:rPr>
              <a:t>.</a:t>
            </a:r>
          </a:p>
          <a:p>
            <a:pPr fontAlgn="base">
              <a:spcBef>
                <a:spcPts val="500"/>
              </a:spcBef>
              <a:spcAft>
                <a:spcPts val="500"/>
              </a:spcAft>
            </a:pPr>
            <a:endParaRPr lang="fr-FR" altLang="fr-FR" sz="1000" b="1" dirty="0">
              <a:solidFill>
                <a:schemeClr val="bg1"/>
              </a:solidFill>
              <a:effectLst>
                <a:outerShdw blurRad="38100" dist="38100" dir="2700000" algn="tl">
                  <a:srgbClr val="000000">
                    <a:alpha val="43137"/>
                  </a:srgbClr>
                </a:outerShdw>
              </a:effectLst>
            </a:endParaRPr>
          </a:p>
          <a:p>
            <a:pPr fontAlgn="base">
              <a:spcBef>
                <a:spcPts val="500"/>
              </a:spcBef>
              <a:spcAft>
                <a:spcPts val="500"/>
              </a:spcAft>
            </a:pPr>
            <a:r>
              <a:rPr kumimoji="0" lang="fr-FR" altLang="fr-FR" sz="1600" b="1" i="0" u="none" strike="noStrike" cap="none" normalizeH="0" baseline="0" dirty="0" smtClean="0">
                <a:ln>
                  <a:noFill/>
                </a:ln>
                <a:solidFill>
                  <a:schemeClr val="bg1"/>
                </a:solidFill>
                <a:effectLst>
                  <a:outerShdw blurRad="38100" dist="38100" dir="2700000" algn="tl">
                    <a:srgbClr val="000000">
                      <a:alpha val="43137"/>
                    </a:srgbClr>
                  </a:outerShdw>
                </a:effectLst>
              </a:rPr>
              <a:t>D4 = DMA : </a:t>
            </a:r>
            <a:r>
              <a:rPr lang="fr-FR" sz="1600" b="1" dirty="0" smtClean="0">
                <a:solidFill>
                  <a:schemeClr val="bg1"/>
                </a:solidFill>
                <a:effectLst>
                  <a:outerShdw blurRad="38100" dist="38100" dir="2700000" algn="tl">
                    <a:srgbClr val="000000">
                      <a:alpha val="43137"/>
                    </a:srgbClr>
                  </a:outerShdw>
                </a:effectLst>
              </a:rPr>
              <a:t>Distance </a:t>
            </a:r>
            <a:r>
              <a:rPr lang="fr-FR" sz="1600" b="1" dirty="0">
                <a:solidFill>
                  <a:schemeClr val="bg1"/>
                </a:solidFill>
                <a:effectLst>
                  <a:outerShdw blurRad="38100" dist="38100" dir="2700000" algn="tl">
                    <a:srgbClr val="000000">
                      <a:alpha val="43137"/>
                    </a:srgbClr>
                  </a:outerShdw>
                </a:effectLst>
              </a:rPr>
              <a:t>Minimale </a:t>
            </a:r>
            <a:r>
              <a:rPr lang="fr-FR" sz="1600" b="1" dirty="0" smtClean="0">
                <a:solidFill>
                  <a:schemeClr val="bg1"/>
                </a:solidFill>
                <a:effectLst>
                  <a:outerShdw blurRad="38100" dist="38100" dir="2700000" algn="tl">
                    <a:srgbClr val="000000">
                      <a:alpha val="43137"/>
                    </a:srgbClr>
                  </a:outerShdw>
                </a:effectLst>
              </a:rPr>
              <a:t>d’Approche </a:t>
            </a:r>
            <a:r>
              <a:rPr lang="fr-FR" sz="1600" b="1" dirty="0">
                <a:solidFill>
                  <a:schemeClr val="bg1"/>
                </a:solidFill>
                <a:effectLst>
                  <a:outerShdw blurRad="38100" dist="38100" dir="2700000" algn="tl">
                    <a:srgbClr val="000000">
                      <a:alpha val="43137"/>
                    </a:srgbClr>
                  </a:outerShdw>
                </a:effectLst>
              </a:rPr>
              <a:t>(défini le voisinage). (V;T;C;E;N</a:t>
            </a:r>
            <a:r>
              <a:rPr lang="fr-FR" sz="1600" b="1" dirty="0" smtClean="0">
                <a:solidFill>
                  <a:schemeClr val="bg1"/>
                </a:solidFill>
                <a:effectLst>
                  <a:outerShdw blurRad="38100" dist="38100" dir="2700000" algn="tl">
                    <a:srgbClr val="000000">
                      <a:alpha val="43137"/>
                    </a:srgbClr>
                  </a:outerShdw>
                </a:effectLst>
              </a:rPr>
              <a:t>)</a:t>
            </a:r>
          </a:p>
          <a:p>
            <a:pPr fontAlgn="base">
              <a:spcBef>
                <a:spcPts val="500"/>
              </a:spcBef>
              <a:spcAft>
                <a:spcPts val="500"/>
              </a:spcAft>
            </a:pPr>
            <a:endParaRPr lang="fr-FR" sz="1000" b="1" dirty="0">
              <a:solidFill>
                <a:schemeClr val="bg1"/>
              </a:solidFill>
              <a:effectLst>
                <a:outerShdw blurRad="38100" dist="38100" dir="2700000" algn="tl">
                  <a:srgbClr val="000000">
                    <a:alpha val="43137"/>
                  </a:srgbClr>
                </a:outerShdw>
              </a:effectLst>
            </a:endParaRPr>
          </a:p>
          <a:p>
            <a:pPr fontAlgn="base">
              <a:spcBef>
                <a:spcPts val="500"/>
              </a:spcBef>
              <a:spcAft>
                <a:spcPts val="500"/>
              </a:spcAft>
            </a:pPr>
            <a:r>
              <a:rPr kumimoji="0" lang="fr-FR" altLang="fr-FR" sz="1600" b="1" i="0" u="none" strike="noStrike" cap="none" normalizeH="0" baseline="0" dirty="0" smtClean="0">
                <a:ln>
                  <a:noFill/>
                </a:ln>
                <a:solidFill>
                  <a:schemeClr val="bg1"/>
                </a:solidFill>
                <a:effectLst>
                  <a:outerShdw blurRad="38100" dist="38100" dir="2700000" algn="tl">
                    <a:srgbClr val="000000">
                      <a:alpha val="43137"/>
                    </a:srgbClr>
                  </a:outerShdw>
                </a:effectLst>
              </a:rPr>
              <a:t>Z1 = Zone 1: </a:t>
            </a:r>
            <a:r>
              <a:rPr lang="fr-FR" altLang="fr-FR" sz="1600" b="1" dirty="0">
                <a:solidFill>
                  <a:schemeClr val="bg1"/>
                </a:solidFill>
                <a:effectLst>
                  <a:outerShdw blurRad="38100" dist="38100" dir="2700000" algn="tl">
                    <a:srgbClr val="000000">
                      <a:alpha val="43137"/>
                    </a:srgbClr>
                  </a:outerShdw>
                </a:effectLst>
              </a:rPr>
              <a:t>zone de voisinage </a:t>
            </a:r>
            <a:r>
              <a:rPr lang="fr-FR" altLang="fr-FR" sz="1600" b="1" dirty="0" smtClean="0">
                <a:solidFill>
                  <a:schemeClr val="bg1"/>
                </a:solidFill>
                <a:effectLst>
                  <a:outerShdw blurRad="38100" dist="38100" dir="2700000" algn="tl">
                    <a:srgbClr val="000000">
                      <a:alpha val="43137"/>
                    </a:srgbClr>
                  </a:outerShdw>
                </a:effectLst>
              </a:rPr>
              <a:t>simple</a:t>
            </a:r>
          </a:p>
          <a:p>
            <a:pPr fontAlgn="base">
              <a:spcBef>
                <a:spcPts val="500"/>
              </a:spcBef>
              <a:spcAft>
                <a:spcPts val="500"/>
              </a:spcAft>
            </a:pPr>
            <a:endParaRPr kumimoji="0" lang="fr-FR" altLang="fr-FR" sz="1000" b="1" i="0" u="none" strike="noStrike" cap="none" normalizeH="0" baseline="0" dirty="0" smtClean="0">
              <a:ln>
                <a:noFill/>
              </a:ln>
              <a:solidFill>
                <a:schemeClr val="bg1"/>
              </a:solidFill>
              <a:effectLst>
                <a:outerShdw blurRad="38100" dist="38100" dir="2700000" algn="tl">
                  <a:srgbClr val="000000">
                    <a:alpha val="43137"/>
                  </a:srgbClr>
                </a:outerShdw>
              </a:effectLst>
            </a:endParaRPr>
          </a:p>
          <a:p>
            <a:pPr fontAlgn="base">
              <a:spcBef>
                <a:spcPts val="500"/>
              </a:spcBef>
              <a:spcAft>
                <a:spcPts val="500"/>
              </a:spcAft>
            </a:pPr>
            <a:r>
              <a:rPr kumimoji="0" lang="fr-FR" altLang="fr-FR" sz="1600" b="1" i="0" u="none" strike="noStrike" cap="none" normalizeH="0" baseline="0" dirty="0" smtClean="0">
                <a:ln>
                  <a:noFill/>
                </a:ln>
                <a:solidFill>
                  <a:schemeClr val="bg1"/>
                </a:solidFill>
                <a:effectLst>
                  <a:outerShdw blurRad="38100" dist="38100" dir="2700000" algn="tl">
                    <a:srgbClr val="000000">
                      <a:alpha val="43137"/>
                    </a:srgbClr>
                  </a:outerShdw>
                </a:effectLst>
              </a:rPr>
              <a:t>Z4 = Zone 4: </a:t>
            </a:r>
            <a:r>
              <a:rPr lang="fr-FR" altLang="fr-FR" sz="1600" b="1" dirty="0">
                <a:solidFill>
                  <a:schemeClr val="bg1"/>
                </a:solidFill>
                <a:effectLst>
                  <a:outerShdw blurRad="38100" dist="38100" dir="2700000" algn="tl">
                    <a:srgbClr val="000000">
                      <a:alpha val="43137"/>
                    </a:srgbClr>
                  </a:outerShdw>
                </a:effectLst>
              </a:rPr>
              <a:t>zone de voisinage renforcé en </a:t>
            </a:r>
            <a:r>
              <a:rPr lang="fr-FR" altLang="fr-FR" sz="1600" b="1" dirty="0" smtClean="0">
                <a:solidFill>
                  <a:schemeClr val="bg1"/>
                </a:solidFill>
                <a:effectLst>
                  <a:outerShdw blurRad="38100" dist="38100" dir="2700000" algn="tl">
                    <a:srgbClr val="000000">
                      <a:alpha val="43137"/>
                    </a:srgbClr>
                  </a:outerShdw>
                </a:effectLst>
              </a:rPr>
              <a:t>BT</a:t>
            </a:r>
            <a:endParaRPr kumimoji="0" lang="fr-FR" altLang="fr-FR" sz="1600" b="1" i="0" u="none" strike="noStrike" cap="none" normalizeH="0" baseline="0" dirty="0" smtClean="0">
              <a:ln>
                <a:noFill/>
              </a:ln>
              <a:solidFill>
                <a:schemeClr val="bg1"/>
              </a:solidFill>
              <a:effectLst>
                <a:outerShdw blurRad="38100" dist="38100" dir="2700000" algn="tl">
                  <a:srgbClr val="000000">
                    <a:alpha val="43137"/>
                  </a:srgbClr>
                </a:outerShdw>
              </a:effectLst>
            </a:endParaRPr>
          </a:p>
          <a:p>
            <a:pPr marL="0" marR="0" lvl="0" indent="0" algn="l" defTabSz="914400" rtl="0" eaLnBrk="1" fontAlgn="base" latinLnBrk="0" hangingPunct="1">
              <a:lnSpc>
                <a:spcPct val="100000"/>
              </a:lnSpc>
              <a:spcBef>
                <a:spcPts val="500"/>
              </a:spcBef>
              <a:spcAft>
                <a:spcPts val="500"/>
              </a:spcAft>
              <a:buClrTx/>
              <a:buSzTx/>
              <a:buFontTx/>
              <a:buNone/>
              <a:tabLst/>
            </a:pPr>
            <a:r>
              <a:rPr kumimoji="0" lang="fr-FR" altLang="fr-FR" sz="1600" b="1" i="0" u="none" strike="noStrike" cap="none" normalizeH="0" baseline="0" dirty="0" smtClean="0">
                <a:ln>
                  <a:noFill/>
                </a:ln>
                <a:solidFill>
                  <a:schemeClr val="bg1"/>
                </a:solidFill>
                <a:effectLst>
                  <a:outerShdw blurRad="38100" dist="38100" dir="2700000" algn="tl">
                    <a:srgbClr val="000000">
                      <a:alpha val="43137"/>
                    </a:srgbClr>
                  </a:outerShdw>
                </a:effectLst>
              </a:rPr>
              <a:t>Platine = pièce nue sous tension</a:t>
            </a:r>
          </a:p>
        </p:txBody>
      </p:sp>
      <p:pic>
        <p:nvPicPr>
          <p:cNvPr id="23555" name="Image 6" descr="Zone_armoire_ouverte.gif"/>
          <p:cNvPicPr>
            <a:picLocks noChangeAspect="1" noChangeArrowheads="1"/>
          </p:cNvPicPr>
          <p:nvPr>
            <p:custDataLst>
              <p:tags r:id="rId4"/>
            </p:custDataLst>
          </p:nvPr>
        </p:nvPicPr>
        <p:blipFill>
          <a:blip r:embed="rId9">
            <a:extLst>
              <a:ext uri="{28A0092B-C50C-407E-A947-70E740481C1C}">
                <a14:useLocalDpi xmlns:a14="http://schemas.microsoft.com/office/drawing/2010/main" val="0"/>
              </a:ext>
            </a:extLst>
          </a:blip>
          <a:srcRect/>
          <a:stretch>
            <a:fillRect/>
          </a:stretch>
        </p:blipFill>
        <p:spPr bwMode="auto">
          <a:xfrm>
            <a:off x="506538" y="953691"/>
            <a:ext cx="4592396" cy="57890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Box 7"/>
          <p:cNvSpPr txBox="1">
            <a:spLocks noChangeArrowheads="1"/>
          </p:cNvSpPr>
          <p:nvPr>
            <p:custDataLst>
              <p:tags r:id="rId5"/>
            </p:custDataLst>
          </p:nvPr>
        </p:nvSpPr>
        <p:spPr bwMode="auto">
          <a:xfrm>
            <a:off x="3271483" y="2967605"/>
            <a:ext cx="1487181" cy="720080"/>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ts val="1000"/>
              </a:spcAft>
              <a:buClrTx/>
              <a:buSzTx/>
              <a:buFontTx/>
              <a:buNone/>
              <a:tabLst/>
            </a:pPr>
            <a:r>
              <a:rPr kumimoji="0" lang="fr-FR" altLang="fr-FR" sz="1400" b="1" i="1" u="none" strike="noStrike" cap="none" normalizeH="0" baseline="0" dirty="0" smtClean="0">
                <a:ln>
                  <a:noFill/>
                </a:ln>
                <a:solidFill>
                  <a:schemeClr val="accent6">
                    <a:lumMod val="50000"/>
                  </a:schemeClr>
                </a:solidFill>
                <a:effectLst/>
                <a:latin typeface="Calibri" pitchFamily="34" charset="0"/>
              </a:rPr>
              <a:t>B0 - BS ou non </a:t>
            </a:r>
            <a:r>
              <a:rPr kumimoji="0" lang="fr-FR" altLang="fr-FR" sz="1400" b="1" i="1" u="none" strike="noStrike" cap="none" normalizeH="0" baseline="0" dirty="0" smtClean="0">
                <a:ln>
                  <a:noFill/>
                </a:ln>
                <a:solidFill>
                  <a:schemeClr val="accent6">
                    <a:lumMod val="50000"/>
                  </a:schemeClr>
                </a:solidFill>
                <a:effectLst/>
                <a:latin typeface="Calibri" pitchFamily="34" charset="0"/>
              </a:rPr>
              <a:t>habilité, mais </a:t>
            </a:r>
            <a:r>
              <a:rPr kumimoji="0" lang="fr-FR" altLang="fr-FR" sz="1400" b="1" i="1" u="none" strike="noStrike" cap="none" normalizeH="0" baseline="0" dirty="0" smtClean="0">
                <a:ln>
                  <a:noFill/>
                </a:ln>
                <a:solidFill>
                  <a:schemeClr val="accent6">
                    <a:lumMod val="50000"/>
                  </a:schemeClr>
                </a:solidFill>
                <a:effectLst/>
                <a:latin typeface="Calibri" pitchFamily="34" charset="0"/>
              </a:rPr>
              <a:t>sous surveillance</a:t>
            </a:r>
            <a:endParaRPr kumimoji="0" lang="fr-FR" altLang="fr-FR" sz="1400" b="0" i="0" u="none" strike="noStrike" cap="none" normalizeH="0" baseline="0" dirty="0" smtClean="0">
              <a:ln>
                <a:noFill/>
              </a:ln>
              <a:solidFill>
                <a:schemeClr val="accent6">
                  <a:lumMod val="50000"/>
                </a:schemeClr>
              </a:solidFill>
              <a:effectLst/>
              <a:latin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fr-FR" altLang="fr-FR" sz="1400" b="0" i="0" u="none" strike="noStrike" cap="none" normalizeH="0" baseline="0" dirty="0" smtClean="0">
              <a:ln>
                <a:noFill/>
              </a:ln>
              <a:solidFill>
                <a:schemeClr val="accent6">
                  <a:lumMod val="50000"/>
                </a:schemeClr>
              </a:solidFill>
              <a:effectLst/>
              <a:latin typeface="Arial" pitchFamily="34" charset="0"/>
            </a:endParaRPr>
          </a:p>
        </p:txBody>
      </p:sp>
      <p:sp>
        <p:nvSpPr>
          <p:cNvPr id="2" name="Titre 1"/>
          <p:cNvSpPr>
            <a:spLocks noGrp="1"/>
          </p:cNvSpPr>
          <p:nvPr>
            <p:ph type="title"/>
            <p:custDataLst>
              <p:tags r:id="rId6"/>
            </p:custDataLst>
          </p:nvPr>
        </p:nvSpPr>
        <p:spPr>
          <a:xfrm>
            <a:off x="131401" y="197768"/>
            <a:ext cx="8905095" cy="1143000"/>
          </a:xfrm>
        </p:spPr>
        <p:txBody>
          <a:bodyPr>
            <a:noAutofit/>
          </a:bodyPr>
          <a:lstStyle/>
          <a:p>
            <a:pPr lvl="0" fontAlgn="base">
              <a:spcBef>
                <a:spcPts val="500"/>
              </a:spcBef>
              <a:spcAft>
                <a:spcPts val="500"/>
              </a:spcAft>
            </a:pPr>
            <a:r>
              <a:rPr lang="fr-FR" altLang="fr-FR" sz="3100" b="1" dirty="0">
                <a:solidFill>
                  <a:schemeClr val="bg1"/>
                </a:solidFill>
                <a:effectLst>
                  <a:outerShdw blurRad="38100" dist="38100" dir="2700000" algn="tl">
                    <a:srgbClr val="000000">
                      <a:alpha val="43137"/>
                    </a:srgbClr>
                  </a:outerShdw>
                </a:effectLst>
              </a:rPr>
              <a:t>Zones dans une armoire </a:t>
            </a:r>
            <a:r>
              <a:rPr lang="fr-FR" altLang="fr-FR" sz="3100" b="1" dirty="0" smtClean="0">
                <a:solidFill>
                  <a:schemeClr val="bg1"/>
                </a:solidFill>
                <a:effectLst>
                  <a:outerShdw blurRad="38100" dist="38100" dir="2700000" algn="tl">
                    <a:srgbClr val="000000">
                      <a:alpha val="43137"/>
                    </a:srgbClr>
                  </a:outerShdw>
                </a:effectLst>
              </a:rPr>
              <a:t>basse tension </a:t>
            </a:r>
            <a:r>
              <a:rPr lang="fr-FR" altLang="fr-FR" sz="3100" b="1" dirty="0">
                <a:solidFill>
                  <a:schemeClr val="bg1"/>
                </a:solidFill>
                <a:effectLst>
                  <a:outerShdw blurRad="38100" dist="38100" dir="2700000" algn="tl">
                    <a:srgbClr val="000000">
                      <a:alpha val="43137"/>
                    </a:srgbClr>
                  </a:outerShdw>
                </a:effectLst>
              </a:rPr>
              <a:t>ou </a:t>
            </a:r>
            <a:r>
              <a:rPr lang="fr-FR" altLang="fr-FR" sz="3100" b="1" dirty="0" smtClean="0">
                <a:solidFill>
                  <a:schemeClr val="bg1"/>
                </a:solidFill>
                <a:effectLst>
                  <a:outerShdw blurRad="38100" dist="38100" dir="2700000" algn="tl">
                    <a:srgbClr val="000000">
                      <a:alpha val="43137"/>
                    </a:srgbClr>
                  </a:outerShdw>
                </a:effectLst>
              </a:rPr>
              <a:t>enveloppe de </a:t>
            </a:r>
            <a:r>
              <a:rPr lang="fr-FR" altLang="fr-FR" sz="3100" b="1" dirty="0">
                <a:solidFill>
                  <a:schemeClr val="bg1"/>
                </a:solidFill>
                <a:effectLst>
                  <a:outerShdw blurRad="38100" dist="38100" dir="2700000" algn="tl">
                    <a:srgbClr val="000000">
                      <a:alpha val="43137"/>
                    </a:srgbClr>
                  </a:outerShdw>
                </a:effectLst>
              </a:rPr>
              <a:t>matériel électrique</a:t>
            </a:r>
            <a:endParaRPr lang="fr-FR" altLang="fr-FR" sz="3100"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78371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1000"/>
                            </p:stCondLst>
                            <p:childTnLst>
                              <p:par>
                                <p:cTn id="9" presetID="10" presetClass="entr" presetSubtype="0" fill="hold" nodeType="afterEffect">
                                  <p:stCondLst>
                                    <p:cond delay="0"/>
                                  </p:stCondLst>
                                  <p:iterate type="wd">
                                    <p:tmPct val="10000"/>
                                  </p:iterate>
                                  <p:childTnLst>
                                    <p:set>
                                      <p:cBhvr>
                                        <p:cTn id="10" dur="1" fill="hold">
                                          <p:stCondLst>
                                            <p:cond delay="0"/>
                                          </p:stCondLst>
                                        </p:cTn>
                                        <p:tgtEl>
                                          <p:spTgt spid="23555"/>
                                        </p:tgtEl>
                                        <p:attrNameLst>
                                          <p:attrName>style.visibility</p:attrName>
                                        </p:attrNameLst>
                                      </p:cBhvr>
                                      <p:to>
                                        <p:strVal val="visible"/>
                                      </p:to>
                                    </p:set>
                                    <p:animEffect transition="in" filter="fade">
                                      <p:cBhvr>
                                        <p:cTn id="11" dur="500"/>
                                        <p:tgtEl>
                                          <p:spTgt spid="23555"/>
                                        </p:tgtEl>
                                      </p:cBhvr>
                                    </p:animEffect>
                                  </p:childTnLst>
                                </p:cTn>
                              </p:par>
                            </p:childTnLst>
                          </p:cTn>
                        </p:par>
                        <p:par>
                          <p:cTn id="12" fill="hold">
                            <p:stCondLst>
                              <p:cond delay="1500"/>
                            </p:stCondLst>
                            <p:childTnLst>
                              <p:par>
                                <p:cTn id="13" presetID="10" presetClass="entr" presetSubtype="0" fill="hold" grpId="0" nodeType="afterEffect">
                                  <p:stCondLst>
                                    <p:cond delay="0"/>
                                  </p:stCondLst>
                                  <p:iterate type="wd">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par>
                          <p:cTn id="16" fill="hold">
                            <p:stCondLst>
                              <p:cond delay="5000"/>
                            </p:stCondLst>
                            <p:childTnLst>
                              <p:par>
                                <p:cTn id="17" presetID="10" presetClass="entr" presetSubtype="0" fill="hold" grpId="0" nodeType="afterEffect">
                                  <p:stCondLst>
                                    <p:cond delay="1000"/>
                                  </p:stCondLst>
                                  <p:iterate type="wd">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par>
                          <p:cTn id="20" fill="hold">
                            <p:stCondLst>
                              <p:cond delay="6950"/>
                            </p:stCondLst>
                            <p:childTnLst>
                              <p:par>
                                <p:cTn id="21" presetID="10" presetClass="entr" presetSubtype="0" fill="hold" grpId="0" nodeType="afterEffect">
                                  <p:stCondLst>
                                    <p:cond delay="0"/>
                                  </p:stCondLst>
                                  <p:iterate type="wd">
                                    <p:tmPct val="10000"/>
                                  </p:iterate>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par>
                          <p:cTn id="24" fill="hold">
                            <p:stCondLst>
                              <p:cond delay="8250"/>
                            </p:stCondLst>
                            <p:childTnLst>
                              <p:par>
                                <p:cTn id="25" presetID="22" presetClass="entr" presetSubtype="4"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7" grpId="0"/>
      <p:bldP spid="6" grpId="0" animBg="1"/>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a:xfrm>
            <a:off x="0" y="116632"/>
            <a:ext cx="9144000" cy="1084982"/>
          </a:xfrm>
        </p:spPr>
        <p:txBody>
          <a:bodyPr>
            <a:noAutofit/>
          </a:bodyPr>
          <a:lstStyle/>
          <a:p>
            <a:r>
              <a:rPr lang="fr-FR" sz="3600" b="1" dirty="0" smtClean="0">
                <a:effectLst>
                  <a:outerShdw blurRad="38100" dist="38100" dir="2700000" algn="tl">
                    <a:srgbClr val="000000">
                      <a:alpha val="43137"/>
                    </a:srgbClr>
                  </a:outerShdw>
                </a:effectLst>
              </a:rPr>
              <a:t>Les EPI et EPC ;  </a:t>
            </a:r>
            <a:r>
              <a:rPr lang="fr-FR" sz="3600" b="1" dirty="0" smtClean="0">
                <a:effectLst>
                  <a:outerShdw blurRad="38100" dist="38100" dir="2700000" algn="tl">
                    <a:srgbClr val="000000">
                      <a:alpha val="43137"/>
                    </a:srgbClr>
                  </a:outerShdw>
                </a:effectLst>
              </a:rPr>
              <a:t>Équipements </a:t>
            </a:r>
            <a:r>
              <a:rPr lang="fr-FR" sz="3600" b="1" dirty="0" smtClean="0">
                <a:effectLst>
                  <a:outerShdw blurRad="38100" dist="38100" dir="2700000" algn="tl">
                    <a:srgbClr val="000000">
                      <a:alpha val="43137"/>
                    </a:srgbClr>
                  </a:outerShdw>
                </a:effectLst>
              </a:rPr>
              <a:t>de Protection Individuels et Collectifs </a:t>
            </a:r>
            <a:endParaRPr lang="fr-FR" sz="3600" b="1" dirty="0">
              <a:effectLst>
                <a:outerShdw blurRad="38100" dist="38100" dir="2700000" algn="tl">
                  <a:srgbClr val="000000">
                    <a:alpha val="43137"/>
                  </a:srgbClr>
                </a:outerShdw>
              </a:effectLst>
            </a:endParaRPr>
          </a:p>
        </p:txBody>
      </p:sp>
      <p:pic>
        <p:nvPicPr>
          <p:cNvPr id="28676" name="Picture 4" descr="Equipements de protection individuelle pour les interventions sous basse tension"/>
          <p:cNvPicPr>
            <a:picLocks noChangeAspect="1" noChangeArrowheads="1"/>
          </p:cNvPicPr>
          <p:nvPr>
            <p:custDataLst>
              <p:tags r:id="rId2"/>
            </p:custDataLst>
          </p:nvPr>
        </p:nvPicPr>
        <p:blipFill rotWithShape="1">
          <a:blip r:embed="rId17" cstate="print">
            <a:extLst>
              <a:ext uri="{28A0092B-C50C-407E-A947-70E740481C1C}">
                <a14:useLocalDpi xmlns:a14="http://schemas.microsoft.com/office/drawing/2010/main" val="0"/>
              </a:ext>
            </a:extLst>
          </a:blip>
          <a:srcRect/>
          <a:stretch/>
        </p:blipFill>
        <p:spPr bwMode="auto">
          <a:xfrm>
            <a:off x="2643504" y="1264249"/>
            <a:ext cx="1815921" cy="537972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Equipements de protection individuelle pour les interventions sous basse tension"/>
          <p:cNvPicPr>
            <a:picLocks noChangeAspect="1" noChangeArrowheads="1"/>
          </p:cNvPicPr>
          <p:nvPr>
            <p:custDataLst>
              <p:tags r:id="rId3"/>
            </p:custDataLst>
          </p:nvPr>
        </p:nvPicPr>
        <p:blipFill rotWithShape="1">
          <a:blip r:embed="rId18" cstate="print">
            <a:extLst>
              <a:ext uri="{28A0092B-C50C-407E-A947-70E740481C1C}">
                <a14:useLocalDpi xmlns:a14="http://schemas.microsoft.com/office/drawing/2010/main" val="0"/>
              </a:ext>
            </a:extLst>
          </a:blip>
          <a:srcRect/>
          <a:stretch/>
        </p:blipFill>
        <p:spPr bwMode="auto">
          <a:xfrm>
            <a:off x="4788024" y="1279099"/>
            <a:ext cx="1918952" cy="5364870"/>
          </a:xfrm>
          <a:prstGeom prst="rect">
            <a:avLst/>
          </a:prstGeom>
          <a:noFill/>
          <a:extLst>
            <a:ext uri="{909E8E84-426E-40DD-AFC4-6F175D3DCCD1}">
              <a14:hiddenFill xmlns:a14="http://schemas.microsoft.com/office/drawing/2010/main">
                <a:solidFill>
                  <a:srgbClr val="FFFFFF"/>
                </a:solidFill>
              </a14:hiddenFill>
            </a:ext>
          </a:extLst>
        </p:spPr>
      </p:pic>
      <p:sp>
        <p:nvSpPr>
          <p:cNvPr id="3" name="ZoneTexte 2"/>
          <p:cNvSpPr txBox="1"/>
          <p:nvPr>
            <p:custDataLst>
              <p:tags r:id="rId4"/>
            </p:custDataLst>
          </p:nvPr>
        </p:nvSpPr>
        <p:spPr>
          <a:xfrm>
            <a:off x="184448" y="2204864"/>
            <a:ext cx="2475358" cy="369332"/>
          </a:xfrm>
          <a:prstGeom prst="rect">
            <a:avLst/>
          </a:prstGeom>
          <a:noFill/>
        </p:spPr>
        <p:txBody>
          <a:bodyPr wrap="none" rtlCol="0">
            <a:spAutoFit/>
          </a:bodyPr>
          <a:lstStyle/>
          <a:p>
            <a:pPr algn="r"/>
            <a:r>
              <a:rPr lang="fr-FR" b="1" dirty="0" smtClean="0">
                <a:effectLst>
                  <a:outerShdw blurRad="38100" dist="38100" dir="2700000" algn="tl">
                    <a:srgbClr val="000000">
                      <a:alpha val="43137"/>
                    </a:srgbClr>
                  </a:outerShdw>
                </a:effectLst>
              </a:rPr>
              <a:t>Lunettes de soleil</a:t>
            </a:r>
            <a:endParaRPr lang="fr-FR" b="1" dirty="0">
              <a:effectLst>
                <a:outerShdw blurRad="38100" dist="38100" dir="2700000" algn="tl">
                  <a:srgbClr val="000000">
                    <a:alpha val="43137"/>
                  </a:srgbClr>
                </a:outerShdw>
              </a:effectLst>
            </a:endParaRPr>
          </a:p>
        </p:txBody>
      </p:sp>
      <p:sp>
        <p:nvSpPr>
          <p:cNvPr id="11" name="ZoneTexte 10"/>
          <p:cNvSpPr txBox="1"/>
          <p:nvPr>
            <p:custDataLst>
              <p:tags r:id="rId5"/>
            </p:custDataLst>
          </p:nvPr>
        </p:nvSpPr>
        <p:spPr>
          <a:xfrm>
            <a:off x="107504" y="2921305"/>
            <a:ext cx="2552302" cy="646331"/>
          </a:xfrm>
          <a:prstGeom prst="rect">
            <a:avLst/>
          </a:prstGeom>
          <a:noFill/>
        </p:spPr>
        <p:txBody>
          <a:bodyPr wrap="none" rtlCol="0">
            <a:spAutoFit/>
          </a:bodyPr>
          <a:lstStyle/>
          <a:p>
            <a:pPr algn="r"/>
            <a:r>
              <a:rPr lang="fr-FR" b="1" dirty="0" smtClean="0">
                <a:effectLst>
                  <a:outerShdw blurRad="38100" dist="38100" dir="2700000" algn="tl">
                    <a:srgbClr val="000000">
                      <a:alpha val="43137"/>
                    </a:srgbClr>
                  </a:outerShdw>
                </a:effectLst>
              </a:rPr>
              <a:t>Fermetures éclair </a:t>
            </a:r>
          </a:p>
          <a:p>
            <a:pPr algn="r"/>
            <a:r>
              <a:rPr lang="fr-FR" b="1" dirty="0" smtClean="0">
                <a:effectLst>
                  <a:outerShdw blurRad="38100" dist="38100" dir="2700000" algn="tl">
                    <a:srgbClr val="000000">
                      <a:alpha val="43137"/>
                    </a:srgbClr>
                  </a:outerShdw>
                </a:effectLst>
              </a:rPr>
              <a:t>en métal</a:t>
            </a:r>
            <a:endParaRPr lang="fr-FR" b="1" dirty="0">
              <a:effectLst>
                <a:outerShdw blurRad="38100" dist="38100" dir="2700000" algn="tl">
                  <a:srgbClr val="000000">
                    <a:alpha val="43137"/>
                  </a:srgbClr>
                </a:outerShdw>
              </a:effectLst>
            </a:endParaRPr>
          </a:p>
        </p:txBody>
      </p:sp>
      <p:sp>
        <p:nvSpPr>
          <p:cNvPr id="12" name="ZoneTexte 11"/>
          <p:cNvSpPr txBox="1"/>
          <p:nvPr>
            <p:custDataLst>
              <p:tags r:id="rId6"/>
            </p:custDataLst>
          </p:nvPr>
        </p:nvSpPr>
        <p:spPr>
          <a:xfrm>
            <a:off x="296659" y="3584777"/>
            <a:ext cx="2363147" cy="369332"/>
          </a:xfrm>
          <a:prstGeom prst="rect">
            <a:avLst/>
          </a:prstGeom>
          <a:noFill/>
        </p:spPr>
        <p:txBody>
          <a:bodyPr wrap="none" rtlCol="0">
            <a:spAutoFit/>
          </a:bodyPr>
          <a:lstStyle/>
          <a:p>
            <a:pPr algn="r"/>
            <a:r>
              <a:rPr lang="fr-FR" b="1" dirty="0" smtClean="0">
                <a:effectLst>
                  <a:outerShdw blurRad="38100" dist="38100" dir="2700000" algn="tl">
                    <a:srgbClr val="000000">
                      <a:alpha val="43137"/>
                    </a:srgbClr>
                  </a:outerShdw>
                </a:effectLst>
              </a:rPr>
              <a:t>Manches courtes</a:t>
            </a:r>
            <a:endParaRPr lang="fr-FR" b="1" dirty="0">
              <a:effectLst>
                <a:outerShdw blurRad="38100" dist="38100" dir="2700000" algn="tl">
                  <a:srgbClr val="000000">
                    <a:alpha val="43137"/>
                  </a:srgbClr>
                </a:outerShdw>
              </a:effectLst>
            </a:endParaRPr>
          </a:p>
        </p:txBody>
      </p:sp>
      <p:sp>
        <p:nvSpPr>
          <p:cNvPr id="13" name="ZoneTexte 12"/>
          <p:cNvSpPr txBox="1"/>
          <p:nvPr>
            <p:custDataLst>
              <p:tags r:id="rId7"/>
            </p:custDataLst>
          </p:nvPr>
        </p:nvSpPr>
        <p:spPr>
          <a:xfrm>
            <a:off x="585199" y="4121359"/>
            <a:ext cx="2074607" cy="369332"/>
          </a:xfrm>
          <a:prstGeom prst="rect">
            <a:avLst/>
          </a:prstGeom>
          <a:noFill/>
        </p:spPr>
        <p:txBody>
          <a:bodyPr wrap="none" rtlCol="0">
            <a:spAutoFit/>
          </a:bodyPr>
          <a:lstStyle/>
          <a:p>
            <a:pPr algn="r"/>
            <a:r>
              <a:rPr lang="fr-FR" b="1" dirty="0" smtClean="0">
                <a:effectLst>
                  <a:outerShdw blurRad="38100" dist="38100" dir="2700000" algn="tl">
                    <a:srgbClr val="000000">
                      <a:alpha val="43137"/>
                    </a:srgbClr>
                  </a:outerShdw>
                </a:effectLst>
              </a:rPr>
              <a:t>Montre, bijoux</a:t>
            </a:r>
            <a:endParaRPr lang="fr-FR" b="1" dirty="0">
              <a:effectLst>
                <a:outerShdw blurRad="38100" dist="38100" dir="2700000" algn="tl">
                  <a:srgbClr val="000000">
                    <a:alpha val="43137"/>
                  </a:srgbClr>
                </a:outerShdw>
              </a:effectLst>
            </a:endParaRPr>
          </a:p>
        </p:txBody>
      </p:sp>
      <p:sp>
        <p:nvSpPr>
          <p:cNvPr id="14" name="ZoneTexte 13"/>
          <p:cNvSpPr txBox="1"/>
          <p:nvPr>
            <p:custDataLst>
              <p:tags r:id="rId8"/>
            </p:custDataLst>
          </p:nvPr>
        </p:nvSpPr>
        <p:spPr>
          <a:xfrm>
            <a:off x="1766613" y="4869160"/>
            <a:ext cx="893193" cy="369332"/>
          </a:xfrm>
          <a:prstGeom prst="rect">
            <a:avLst/>
          </a:prstGeom>
          <a:noFill/>
        </p:spPr>
        <p:txBody>
          <a:bodyPr wrap="none" rtlCol="0">
            <a:spAutoFit/>
          </a:bodyPr>
          <a:lstStyle/>
          <a:p>
            <a:pPr algn="r"/>
            <a:r>
              <a:rPr lang="fr-FR" b="1" dirty="0" smtClean="0">
                <a:effectLst>
                  <a:outerShdw blurRad="38100" dist="38100" dir="2700000" algn="tl">
                    <a:srgbClr val="000000">
                      <a:alpha val="43137"/>
                    </a:srgbClr>
                  </a:outerShdw>
                </a:effectLst>
              </a:rPr>
              <a:t>Short</a:t>
            </a:r>
            <a:endParaRPr lang="fr-FR" b="1" dirty="0">
              <a:effectLst>
                <a:outerShdw blurRad="38100" dist="38100" dir="2700000" algn="tl">
                  <a:srgbClr val="000000">
                    <a:alpha val="43137"/>
                  </a:srgbClr>
                </a:outerShdw>
              </a:effectLst>
            </a:endParaRPr>
          </a:p>
        </p:txBody>
      </p:sp>
      <p:sp>
        <p:nvSpPr>
          <p:cNvPr id="15" name="ZoneTexte 14"/>
          <p:cNvSpPr txBox="1"/>
          <p:nvPr>
            <p:custDataLst>
              <p:tags r:id="rId9"/>
            </p:custDataLst>
          </p:nvPr>
        </p:nvSpPr>
        <p:spPr>
          <a:xfrm>
            <a:off x="1011598" y="6024185"/>
            <a:ext cx="1648208" cy="369332"/>
          </a:xfrm>
          <a:prstGeom prst="rect">
            <a:avLst/>
          </a:prstGeom>
          <a:noFill/>
        </p:spPr>
        <p:txBody>
          <a:bodyPr wrap="none" rtlCol="0">
            <a:spAutoFit/>
          </a:bodyPr>
          <a:lstStyle/>
          <a:p>
            <a:pPr algn="r"/>
            <a:r>
              <a:rPr lang="fr-FR" b="1" dirty="0" smtClean="0">
                <a:effectLst>
                  <a:outerShdw blurRad="38100" dist="38100" dir="2700000" algn="tl">
                    <a:srgbClr val="000000">
                      <a:alpha val="43137"/>
                    </a:srgbClr>
                  </a:outerShdw>
                </a:effectLst>
              </a:rPr>
              <a:t>chaussures</a:t>
            </a:r>
            <a:endParaRPr lang="fr-FR" b="1" dirty="0">
              <a:effectLst>
                <a:outerShdw blurRad="38100" dist="38100" dir="2700000" algn="tl">
                  <a:srgbClr val="000000">
                    <a:alpha val="43137"/>
                  </a:srgbClr>
                </a:outerShdw>
              </a:effectLst>
            </a:endParaRPr>
          </a:p>
        </p:txBody>
      </p:sp>
      <p:sp>
        <p:nvSpPr>
          <p:cNvPr id="16" name="ZoneTexte 15"/>
          <p:cNvSpPr txBox="1"/>
          <p:nvPr>
            <p:custDataLst>
              <p:tags r:id="rId10"/>
            </p:custDataLst>
          </p:nvPr>
        </p:nvSpPr>
        <p:spPr>
          <a:xfrm>
            <a:off x="6716724" y="2020198"/>
            <a:ext cx="2077813" cy="369332"/>
          </a:xfrm>
          <a:prstGeom prst="rect">
            <a:avLst/>
          </a:prstGeom>
          <a:noFill/>
        </p:spPr>
        <p:txBody>
          <a:bodyPr wrap="none" rtlCol="0">
            <a:spAutoFit/>
          </a:bodyPr>
          <a:lstStyle/>
          <a:p>
            <a:r>
              <a:rPr lang="fr-FR" b="1" dirty="0" smtClean="0">
                <a:effectLst>
                  <a:outerShdw blurRad="38100" dist="38100" dir="2700000" algn="tl">
                    <a:srgbClr val="000000">
                      <a:alpha val="43137"/>
                    </a:srgbClr>
                  </a:outerShdw>
                </a:effectLst>
              </a:rPr>
              <a:t>Casque isolant</a:t>
            </a:r>
            <a:endParaRPr lang="fr-FR" b="1" dirty="0">
              <a:effectLst>
                <a:outerShdw blurRad="38100" dist="38100" dir="2700000" algn="tl">
                  <a:srgbClr val="000000">
                    <a:alpha val="43137"/>
                  </a:srgbClr>
                </a:outerShdw>
              </a:effectLst>
            </a:endParaRPr>
          </a:p>
        </p:txBody>
      </p:sp>
      <p:sp>
        <p:nvSpPr>
          <p:cNvPr id="17" name="ZoneTexte 16"/>
          <p:cNvSpPr txBox="1"/>
          <p:nvPr>
            <p:custDataLst>
              <p:tags r:id="rId11"/>
            </p:custDataLst>
          </p:nvPr>
        </p:nvSpPr>
        <p:spPr>
          <a:xfrm>
            <a:off x="6716724" y="2583547"/>
            <a:ext cx="1689886" cy="369332"/>
          </a:xfrm>
          <a:prstGeom prst="rect">
            <a:avLst/>
          </a:prstGeom>
          <a:noFill/>
        </p:spPr>
        <p:txBody>
          <a:bodyPr wrap="none" rtlCol="0">
            <a:spAutoFit/>
          </a:bodyPr>
          <a:lstStyle/>
          <a:p>
            <a:r>
              <a:rPr lang="fr-FR" b="1" dirty="0" smtClean="0">
                <a:effectLst>
                  <a:outerShdw blurRad="38100" dist="38100" dir="2700000" algn="tl">
                    <a:srgbClr val="000000">
                      <a:alpha val="43137"/>
                    </a:srgbClr>
                  </a:outerShdw>
                </a:effectLst>
              </a:rPr>
              <a:t>Écran </a:t>
            </a:r>
            <a:r>
              <a:rPr lang="fr-FR" b="1" dirty="0" smtClean="0">
                <a:effectLst>
                  <a:outerShdw blurRad="38100" dist="38100" dir="2700000" algn="tl">
                    <a:srgbClr val="000000">
                      <a:alpha val="43137"/>
                    </a:srgbClr>
                  </a:outerShdw>
                </a:effectLst>
              </a:rPr>
              <a:t>facial</a:t>
            </a:r>
            <a:endParaRPr lang="fr-FR" b="1" dirty="0">
              <a:effectLst>
                <a:outerShdw blurRad="38100" dist="38100" dir="2700000" algn="tl">
                  <a:srgbClr val="000000">
                    <a:alpha val="43137"/>
                  </a:srgbClr>
                </a:outerShdw>
              </a:effectLst>
            </a:endParaRPr>
          </a:p>
        </p:txBody>
      </p:sp>
      <p:sp>
        <p:nvSpPr>
          <p:cNvPr id="18" name="ZoneTexte 17"/>
          <p:cNvSpPr txBox="1"/>
          <p:nvPr>
            <p:custDataLst>
              <p:tags r:id="rId12"/>
            </p:custDataLst>
          </p:nvPr>
        </p:nvSpPr>
        <p:spPr>
          <a:xfrm>
            <a:off x="6716724" y="3140968"/>
            <a:ext cx="2430474" cy="923330"/>
          </a:xfrm>
          <a:prstGeom prst="rect">
            <a:avLst/>
          </a:prstGeom>
          <a:noFill/>
        </p:spPr>
        <p:txBody>
          <a:bodyPr wrap="none" rtlCol="0">
            <a:spAutoFit/>
          </a:bodyPr>
          <a:lstStyle/>
          <a:p>
            <a:r>
              <a:rPr lang="fr-FR" b="1" dirty="0" smtClean="0">
                <a:effectLst>
                  <a:outerShdw blurRad="38100" dist="38100" dir="2700000" algn="tl">
                    <a:srgbClr val="000000">
                      <a:alpha val="43137"/>
                    </a:srgbClr>
                  </a:outerShdw>
                </a:effectLst>
              </a:rPr>
              <a:t>Vêtements </a:t>
            </a:r>
          </a:p>
          <a:p>
            <a:r>
              <a:rPr lang="fr-FR" b="1" dirty="0" smtClean="0">
                <a:effectLst>
                  <a:outerShdw blurRad="38100" dist="38100" dir="2700000" algn="tl">
                    <a:srgbClr val="000000">
                      <a:alpha val="43137"/>
                    </a:srgbClr>
                  </a:outerShdw>
                </a:effectLst>
              </a:rPr>
              <a:t>couvrants</a:t>
            </a:r>
          </a:p>
          <a:p>
            <a:r>
              <a:rPr lang="fr-FR" b="1" dirty="0" smtClean="0">
                <a:effectLst>
                  <a:outerShdw blurRad="38100" dist="38100" dir="2700000" algn="tl">
                    <a:srgbClr val="000000">
                      <a:alpha val="43137"/>
                    </a:srgbClr>
                  </a:outerShdw>
                </a:effectLst>
              </a:rPr>
              <a:t>non synthétiques</a:t>
            </a:r>
            <a:endParaRPr lang="fr-FR" b="1" dirty="0">
              <a:effectLst>
                <a:outerShdw blurRad="38100" dist="38100" dir="2700000" algn="tl">
                  <a:srgbClr val="000000">
                    <a:alpha val="43137"/>
                  </a:srgbClr>
                </a:outerShdw>
              </a:effectLst>
            </a:endParaRPr>
          </a:p>
        </p:txBody>
      </p:sp>
      <p:sp>
        <p:nvSpPr>
          <p:cNvPr id="19" name="ZoneTexte 18"/>
          <p:cNvSpPr txBox="1"/>
          <p:nvPr>
            <p:custDataLst>
              <p:tags r:id="rId13"/>
            </p:custDataLst>
          </p:nvPr>
        </p:nvSpPr>
        <p:spPr>
          <a:xfrm>
            <a:off x="6716724" y="4257707"/>
            <a:ext cx="1999265" cy="369332"/>
          </a:xfrm>
          <a:prstGeom prst="rect">
            <a:avLst/>
          </a:prstGeom>
          <a:noFill/>
        </p:spPr>
        <p:txBody>
          <a:bodyPr wrap="none" rtlCol="0">
            <a:spAutoFit/>
          </a:bodyPr>
          <a:lstStyle/>
          <a:p>
            <a:r>
              <a:rPr lang="fr-FR" b="1" dirty="0" smtClean="0">
                <a:effectLst>
                  <a:outerShdw blurRad="38100" dist="38100" dir="2700000" algn="tl">
                    <a:srgbClr val="000000">
                      <a:alpha val="43137"/>
                    </a:srgbClr>
                  </a:outerShdw>
                </a:effectLst>
              </a:rPr>
              <a:t>gants isolants</a:t>
            </a:r>
            <a:endParaRPr lang="fr-FR" b="1" dirty="0">
              <a:effectLst>
                <a:outerShdw blurRad="38100" dist="38100" dir="2700000" algn="tl">
                  <a:srgbClr val="000000">
                    <a:alpha val="43137"/>
                  </a:srgbClr>
                </a:outerShdw>
              </a:effectLst>
            </a:endParaRPr>
          </a:p>
        </p:txBody>
      </p:sp>
      <p:sp>
        <p:nvSpPr>
          <p:cNvPr id="20" name="ZoneTexte 19"/>
          <p:cNvSpPr txBox="1"/>
          <p:nvPr>
            <p:custDataLst>
              <p:tags r:id="rId14"/>
            </p:custDataLst>
          </p:nvPr>
        </p:nvSpPr>
        <p:spPr>
          <a:xfrm>
            <a:off x="6716724" y="5823986"/>
            <a:ext cx="1757212" cy="646331"/>
          </a:xfrm>
          <a:prstGeom prst="rect">
            <a:avLst/>
          </a:prstGeom>
          <a:noFill/>
        </p:spPr>
        <p:txBody>
          <a:bodyPr wrap="none" rtlCol="0">
            <a:spAutoFit/>
          </a:bodyPr>
          <a:lstStyle/>
          <a:p>
            <a:r>
              <a:rPr lang="fr-FR" b="1" dirty="0" smtClean="0">
                <a:effectLst>
                  <a:outerShdw blurRad="38100" dist="38100" dir="2700000" algn="tl">
                    <a:srgbClr val="000000">
                      <a:alpha val="43137"/>
                    </a:srgbClr>
                  </a:outerShdw>
                </a:effectLst>
              </a:rPr>
              <a:t>Chaussures </a:t>
            </a:r>
          </a:p>
          <a:p>
            <a:r>
              <a:rPr lang="fr-FR" b="1" dirty="0" smtClean="0">
                <a:effectLst>
                  <a:outerShdw blurRad="38100" dist="38100" dir="2700000" algn="tl">
                    <a:srgbClr val="000000">
                      <a:alpha val="43137"/>
                    </a:srgbClr>
                  </a:outerShdw>
                </a:effectLst>
              </a:rPr>
              <a:t>isolantes</a:t>
            </a:r>
            <a:endParaRPr lang="fr-FR"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316527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1000"/>
                            </p:stCondLst>
                            <p:childTnLst>
                              <p:par>
                                <p:cTn id="9" presetID="10" presetClass="entr" presetSubtype="0" fill="hold" nodeType="afterEffect">
                                  <p:stCondLst>
                                    <p:cond delay="0"/>
                                  </p:stCondLst>
                                  <p:iterate type="wd">
                                    <p:tmPct val="10000"/>
                                  </p:iterate>
                                  <p:childTnLst>
                                    <p:set>
                                      <p:cBhvr>
                                        <p:cTn id="10" dur="1" fill="hold">
                                          <p:stCondLst>
                                            <p:cond delay="0"/>
                                          </p:stCondLst>
                                        </p:cTn>
                                        <p:tgtEl>
                                          <p:spTgt spid="28676"/>
                                        </p:tgtEl>
                                        <p:attrNameLst>
                                          <p:attrName>style.visibility</p:attrName>
                                        </p:attrNameLst>
                                      </p:cBhvr>
                                      <p:to>
                                        <p:strVal val="visible"/>
                                      </p:to>
                                    </p:set>
                                    <p:animEffect transition="in" filter="fade">
                                      <p:cBhvr>
                                        <p:cTn id="11" dur="500"/>
                                        <p:tgtEl>
                                          <p:spTgt spid="28676"/>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iterate type="wd">
                                    <p:tmPct val="10000"/>
                                  </p:iterate>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childTnLst>
                          </p:cTn>
                        </p:par>
                        <p:par>
                          <p:cTn id="17" fill="hold">
                            <p:stCondLst>
                              <p:cond delay="600"/>
                            </p:stCondLst>
                            <p:childTnLst>
                              <p:par>
                                <p:cTn id="18" presetID="10" presetClass="entr" presetSubtype="0" fill="hold" grpId="0" nodeType="afterEffect">
                                  <p:stCondLst>
                                    <p:cond delay="250"/>
                                  </p:stCondLst>
                                  <p:iterate type="wd">
                                    <p:tmPct val="10000"/>
                                  </p:iterate>
                                  <p:childTnLst>
                                    <p:set>
                                      <p:cBhvr>
                                        <p:cTn id="19" dur="1" fill="hold">
                                          <p:stCondLst>
                                            <p:cond delay="0"/>
                                          </p:stCondLst>
                                        </p:cTn>
                                        <p:tgtEl>
                                          <p:spTgt spid="11"/>
                                        </p:tgtEl>
                                        <p:attrNameLst>
                                          <p:attrName>style.visibility</p:attrName>
                                        </p:attrNameLst>
                                      </p:cBhvr>
                                      <p:to>
                                        <p:strVal val="visible"/>
                                      </p:to>
                                    </p:set>
                                    <p:animEffect transition="in" filter="fade">
                                      <p:cBhvr>
                                        <p:cTn id="20" dur="500"/>
                                        <p:tgtEl>
                                          <p:spTgt spid="11"/>
                                        </p:tgtEl>
                                      </p:cBhvr>
                                    </p:animEffect>
                                  </p:childTnLst>
                                </p:cTn>
                              </p:par>
                            </p:childTnLst>
                          </p:cTn>
                        </p:par>
                        <p:par>
                          <p:cTn id="21" fill="hold">
                            <p:stCondLst>
                              <p:cond delay="1500"/>
                            </p:stCondLst>
                            <p:childTnLst>
                              <p:par>
                                <p:cTn id="22" presetID="10" presetClass="entr" presetSubtype="0" fill="hold" grpId="0" nodeType="afterEffect">
                                  <p:stCondLst>
                                    <p:cond delay="250"/>
                                  </p:stCondLst>
                                  <p:iterate type="wd">
                                    <p:tmPct val="10000"/>
                                  </p:iterate>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par>
                          <p:cTn id="25" fill="hold">
                            <p:stCondLst>
                              <p:cond delay="2300"/>
                            </p:stCondLst>
                            <p:childTnLst>
                              <p:par>
                                <p:cTn id="26" presetID="10" presetClass="entr" presetSubtype="0" fill="hold" grpId="0" nodeType="afterEffect">
                                  <p:stCondLst>
                                    <p:cond delay="250"/>
                                  </p:stCondLst>
                                  <p:iterate type="wd">
                                    <p:tmPct val="10000"/>
                                  </p:iterate>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par>
                          <p:cTn id="29" fill="hold">
                            <p:stCondLst>
                              <p:cond delay="3150"/>
                            </p:stCondLst>
                            <p:childTnLst>
                              <p:par>
                                <p:cTn id="30" presetID="10" presetClass="entr" presetSubtype="0" fill="hold" grpId="0" nodeType="afterEffect">
                                  <p:stCondLst>
                                    <p:cond delay="250"/>
                                  </p:stCondLst>
                                  <p:iterate type="wd">
                                    <p:tmPct val="10000"/>
                                  </p:iterate>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childTnLst>
                          </p:cTn>
                        </p:par>
                        <p:par>
                          <p:cTn id="33" fill="hold">
                            <p:stCondLst>
                              <p:cond delay="3900"/>
                            </p:stCondLst>
                            <p:childTnLst>
                              <p:par>
                                <p:cTn id="34" presetID="10" presetClass="entr" presetSubtype="0" fill="hold" grpId="0" nodeType="afterEffect">
                                  <p:stCondLst>
                                    <p:cond delay="250"/>
                                  </p:stCondLst>
                                  <p:iterate type="wd">
                                    <p:tmPct val="10000"/>
                                  </p:iterate>
                                  <p:childTnLst>
                                    <p:set>
                                      <p:cBhvr>
                                        <p:cTn id="35" dur="1" fill="hold">
                                          <p:stCondLst>
                                            <p:cond delay="0"/>
                                          </p:stCondLst>
                                        </p:cTn>
                                        <p:tgtEl>
                                          <p:spTgt spid="15"/>
                                        </p:tgtEl>
                                        <p:attrNameLst>
                                          <p:attrName>style.visibility</p:attrName>
                                        </p:attrNameLst>
                                      </p:cBhvr>
                                      <p:to>
                                        <p:strVal val="visible"/>
                                      </p:to>
                                    </p:set>
                                    <p:animEffect transition="in" filter="fade">
                                      <p:cBhvr>
                                        <p:cTn id="36" dur="500"/>
                                        <p:tgtEl>
                                          <p:spTgt spid="15"/>
                                        </p:tgtEl>
                                      </p:cBhvr>
                                    </p:animEffect>
                                  </p:childTnLst>
                                </p:cTn>
                              </p:par>
                              <p:par>
                                <p:cTn id="37" presetID="10" presetClass="entr" presetSubtype="0" fill="hold" nodeType="withEffect">
                                  <p:stCondLst>
                                    <p:cond delay="0"/>
                                  </p:stCondLst>
                                  <p:iterate type="wd">
                                    <p:tmPct val="10000"/>
                                  </p:iterate>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iterate type="wd">
                                    <p:tmPct val="10000"/>
                                  </p:iterate>
                                  <p:childTnLst>
                                    <p:set>
                                      <p:cBhvr>
                                        <p:cTn id="43" dur="1" fill="hold">
                                          <p:stCondLst>
                                            <p:cond delay="0"/>
                                          </p:stCondLst>
                                        </p:cTn>
                                        <p:tgtEl>
                                          <p:spTgt spid="16"/>
                                        </p:tgtEl>
                                        <p:attrNameLst>
                                          <p:attrName>style.visibility</p:attrName>
                                        </p:attrNameLst>
                                      </p:cBhvr>
                                      <p:to>
                                        <p:strVal val="visible"/>
                                      </p:to>
                                    </p:set>
                                    <p:animEffect transition="in" filter="fade">
                                      <p:cBhvr>
                                        <p:cTn id="44" dur="500"/>
                                        <p:tgtEl>
                                          <p:spTgt spid="16"/>
                                        </p:tgtEl>
                                      </p:cBhvr>
                                    </p:animEffect>
                                  </p:childTnLst>
                                </p:cTn>
                              </p:par>
                            </p:childTnLst>
                          </p:cTn>
                        </p:par>
                        <p:par>
                          <p:cTn id="45" fill="hold">
                            <p:stCondLst>
                              <p:cond delay="550"/>
                            </p:stCondLst>
                            <p:childTnLst>
                              <p:par>
                                <p:cTn id="46" presetID="10" presetClass="entr" presetSubtype="0" fill="hold" grpId="0" nodeType="afterEffect">
                                  <p:stCondLst>
                                    <p:cond delay="250"/>
                                  </p:stCondLst>
                                  <p:iterate type="wd">
                                    <p:tmPct val="10000"/>
                                  </p:iterate>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childTnLst>
                                </p:cTn>
                              </p:par>
                            </p:childTnLst>
                          </p:cTn>
                        </p:par>
                        <p:par>
                          <p:cTn id="49" fill="hold">
                            <p:stCondLst>
                              <p:cond delay="1350"/>
                            </p:stCondLst>
                            <p:childTnLst>
                              <p:par>
                                <p:cTn id="50" presetID="10" presetClass="entr" presetSubtype="0" fill="hold" grpId="0" nodeType="afterEffect">
                                  <p:stCondLst>
                                    <p:cond delay="250"/>
                                  </p:stCondLst>
                                  <p:iterate type="wd">
                                    <p:tmPct val="10000"/>
                                  </p:iterate>
                                  <p:childTnLst>
                                    <p:set>
                                      <p:cBhvr>
                                        <p:cTn id="51" dur="1" fill="hold">
                                          <p:stCondLst>
                                            <p:cond delay="0"/>
                                          </p:stCondLst>
                                        </p:cTn>
                                        <p:tgtEl>
                                          <p:spTgt spid="18"/>
                                        </p:tgtEl>
                                        <p:attrNameLst>
                                          <p:attrName>style.visibility</p:attrName>
                                        </p:attrNameLst>
                                      </p:cBhvr>
                                      <p:to>
                                        <p:strVal val="visible"/>
                                      </p:to>
                                    </p:set>
                                    <p:animEffect transition="in" filter="fade">
                                      <p:cBhvr>
                                        <p:cTn id="52" dur="500"/>
                                        <p:tgtEl>
                                          <p:spTgt spid="18"/>
                                        </p:tgtEl>
                                      </p:cBhvr>
                                    </p:animEffect>
                                  </p:childTnLst>
                                </p:cTn>
                              </p:par>
                            </p:childTnLst>
                          </p:cTn>
                        </p:par>
                        <p:par>
                          <p:cTn id="53" fill="hold">
                            <p:stCondLst>
                              <p:cond delay="2250"/>
                            </p:stCondLst>
                            <p:childTnLst>
                              <p:par>
                                <p:cTn id="54" presetID="10" presetClass="entr" presetSubtype="0" fill="hold" grpId="0" nodeType="afterEffect">
                                  <p:stCondLst>
                                    <p:cond delay="250"/>
                                  </p:stCondLst>
                                  <p:iterate type="wd">
                                    <p:tmPct val="10000"/>
                                  </p:iterate>
                                  <p:childTnLst>
                                    <p:set>
                                      <p:cBhvr>
                                        <p:cTn id="55" dur="1" fill="hold">
                                          <p:stCondLst>
                                            <p:cond delay="0"/>
                                          </p:stCondLst>
                                        </p:cTn>
                                        <p:tgtEl>
                                          <p:spTgt spid="19"/>
                                        </p:tgtEl>
                                        <p:attrNameLst>
                                          <p:attrName>style.visibility</p:attrName>
                                        </p:attrNameLst>
                                      </p:cBhvr>
                                      <p:to>
                                        <p:strVal val="visible"/>
                                      </p:to>
                                    </p:set>
                                    <p:animEffect transition="in" filter="fade">
                                      <p:cBhvr>
                                        <p:cTn id="56" dur="500"/>
                                        <p:tgtEl>
                                          <p:spTgt spid="19"/>
                                        </p:tgtEl>
                                      </p:cBhvr>
                                    </p:animEffect>
                                  </p:childTnLst>
                                </p:cTn>
                              </p:par>
                            </p:childTnLst>
                          </p:cTn>
                        </p:par>
                        <p:par>
                          <p:cTn id="57" fill="hold">
                            <p:stCondLst>
                              <p:cond delay="3050"/>
                            </p:stCondLst>
                            <p:childTnLst>
                              <p:par>
                                <p:cTn id="58" presetID="10" presetClass="entr" presetSubtype="0" fill="hold" grpId="0" nodeType="afterEffect">
                                  <p:stCondLst>
                                    <p:cond delay="250"/>
                                  </p:stCondLst>
                                  <p:iterate type="wd">
                                    <p:tmPct val="10000"/>
                                  </p:iterate>
                                  <p:childTnLst>
                                    <p:set>
                                      <p:cBhvr>
                                        <p:cTn id="59" dur="1" fill="hold">
                                          <p:stCondLst>
                                            <p:cond delay="0"/>
                                          </p:stCondLst>
                                        </p:cTn>
                                        <p:tgtEl>
                                          <p:spTgt spid="20"/>
                                        </p:tgtEl>
                                        <p:attrNameLst>
                                          <p:attrName>style.visibility</p:attrName>
                                        </p:attrNameLst>
                                      </p:cBhvr>
                                      <p:to>
                                        <p:strVal val="visible"/>
                                      </p:to>
                                    </p:set>
                                    <p:animEffect transition="in" filter="fade">
                                      <p:cBhvr>
                                        <p:cTn id="6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11" grpId="0"/>
      <p:bldP spid="12" grpId="0"/>
      <p:bldP spid="13" grpId="0"/>
      <p:bldP spid="14" grpId="0"/>
      <p:bldP spid="15" grpId="0"/>
      <p:bldP spid="16" grpId="0"/>
      <p:bldP spid="17" grpId="0"/>
      <p:bldP spid="18" grpId="0"/>
      <p:bldP spid="19" grpId="0"/>
      <p:bldP spid="2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a:xfrm>
            <a:off x="0" y="116632"/>
            <a:ext cx="9144000" cy="1084982"/>
          </a:xfrm>
        </p:spPr>
        <p:txBody>
          <a:bodyPr>
            <a:noAutofit/>
          </a:bodyPr>
          <a:lstStyle/>
          <a:p>
            <a:r>
              <a:rPr lang="fr-FR" sz="3600" b="1" dirty="0">
                <a:effectLst>
                  <a:outerShdw blurRad="38100" dist="38100" dir="2700000" algn="tl">
                    <a:srgbClr val="000000">
                      <a:alpha val="43137"/>
                    </a:srgbClr>
                  </a:outerShdw>
                </a:effectLst>
              </a:rPr>
              <a:t>Les EPI et EPC ;  </a:t>
            </a:r>
            <a:r>
              <a:rPr lang="fr-FR" sz="3600" b="1" dirty="0" smtClean="0">
                <a:effectLst>
                  <a:outerShdw blurRad="38100" dist="38100" dir="2700000" algn="tl">
                    <a:srgbClr val="000000">
                      <a:alpha val="43137"/>
                    </a:srgbClr>
                  </a:outerShdw>
                </a:effectLst>
              </a:rPr>
              <a:t>Équipements </a:t>
            </a:r>
            <a:r>
              <a:rPr lang="fr-FR" sz="3600" b="1" dirty="0">
                <a:effectLst>
                  <a:outerShdw blurRad="38100" dist="38100" dir="2700000" algn="tl">
                    <a:srgbClr val="000000">
                      <a:alpha val="43137"/>
                    </a:srgbClr>
                  </a:outerShdw>
                </a:effectLst>
              </a:rPr>
              <a:t>de Protection Individuels et Collectifs </a:t>
            </a:r>
          </a:p>
        </p:txBody>
      </p:sp>
      <p:pic>
        <p:nvPicPr>
          <p:cNvPr id="28678" name="Picture 6" descr="Balisage autour d’une armoire électrique ouverte"/>
          <p:cNvPicPr>
            <a:picLocks noChangeAspect="1" noChangeArrowheads="1"/>
          </p:cNvPicPr>
          <p:nvPr>
            <p:custDataLst>
              <p:tags r:id="rId2"/>
            </p:custDataLst>
          </p:nvPr>
        </p:nvPicPr>
        <p:blipFill rotWithShape="1">
          <a:blip r:embed="rId7" cstate="print">
            <a:extLst>
              <a:ext uri="{28A0092B-C50C-407E-A947-70E740481C1C}">
                <a14:useLocalDpi xmlns:a14="http://schemas.microsoft.com/office/drawing/2010/main" val="0"/>
              </a:ext>
            </a:extLst>
          </a:blip>
          <a:srcRect/>
          <a:stretch/>
        </p:blipFill>
        <p:spPr bwMode="auto">
          <a:xfrm>
            <a:off x="2771800" y="1179468"/>
            <a:ext cx="6279498" cy="5647981"/>
          </a:xfrm>
          <a:prstGeom prst="rect">
            <a:avLst/>
          </a:prstGeom>
          <a:noFill/>
          <a:extLst>
            <a:ext uri="{909E8E84-426E-40DD-AFC4-6F175D3DCCD1}">
              <a14:hiddenFill xmlns:a14="http://schemas.microsoft.com/office/drawing/2010/main">
                <a:solidFill>
                  <a:srgbClr val="FFFFFF"/>
                </a:solidFill>
              </a14:hiddenFill>
            </a:ext>
          </a:extLst>
        </p:spPr>
      </p:pic>
      <p:pic>
        <p:nvPicPr>
          <p:cNvPr id="28674" name="Picture 2" descr="http://www.lg-habilitation-electrique.fr/LancerMars2013/wp-content/uploads/2013/06/CAT-KIT18510-BC_Testoon.jpg"/>
          <p:cNvPicPr>
            <a:picLocks noChangeAspect="1" noChangeArrowheads="1"/>
          </p:cNvPicPr>
          <p:nvPr>
            <p:custDataLst>
              <p:tags r:id="rId3"/>
            </p:custDataLst>
          </p:nvPr>
        </p:nvPicPr>
        <p:blipFill rotWithShape="1">
          <a:blip r:embed="rId8" cstate="print">
            <a:extLst>
              <a:ext uri="{28A0092B-C50C-407E-A947-70E740481C1C}">
                <a14:useLocalDpi xmlns:a14="http://schemas.microsoft.com/office/drawing/2010/main" val="0"/>
              </a:ext>
            </a:extLst>
          </a:blip>
          <a:srcRect/>
          <a:stretch/>
        </p:blipFill>
        <p:spPr bwMode="auto">
          <a:xfrm>
            <a:off x="1043608" y="5085184"/>
            <a:ext cx="3039414" cy="671310"/>
          </a:xfrm>
          <a:prstGeom prst="rect">
            <a:avLst/>
          </a:prstGeom>
          <a:noFill/>
          <a:extLst>
            <a:ext uri="{909E8E84-426E-40DD-AFC4-6F175D3DCCD1}">
              <a14:hiddenFill xmlns:a14="http://schemas.microsoft.com/office/drawing/2010/main">
                <a:solidFill>
                  <a:srgbClr val="FFFFFF"/>
                </a:solidFill>
              </a14:hiddenFill>
            </a:ext>
          </a:extLst>
        </p:spPr>
      </p:pic>
      <p:sp>
        <p:nvSpPr>
          <p:cNvPr id="3" name="ZoneTexte 2"/>
          <p:cNvSpPr txBox="1"/>
          <p:nvPr>
            <p:custDataLst>
              <p:tags r:id="rId4"/>
            </p:custDataLst>
          </p:nvPr>
        </p:nvSpPr>
        <p:spPr>
          <a:xfrm>
            <a:off x="5364088" y="4161274"/>
            <a:ext cx="1944216" cy="707886"/>
          </a:xfrm>
          <a:prstGeom prst="rect">
            <a:avLst/>
          </a:prstGeom>
          <a:noFill/>
        </p:spPr>
        <p:txBody>
          <a:bodyPr wrap="square" rtlCol="0">
            <a:spAutoFit/>
          </a:bodyPr>
          <a:lstStyle/>
          <a:p>
            <a:r>
              <a:rPr lang="fr-FR" sz="2000" b="1" dirty="0" smtClean="0">
                <a:solidFill>
                  <a:schemeClr val="accent6"/>
                </a:solidFill>
                <a:effectLst>
                  <a:outerShdw blurRad="38100" dist="38100" dir="2700000" algn="tl">
                    <a:srgbClr val="000000">
                      <a:alpha val="43137"/>
                    </a:srgbClr>
                  </a:outerShdw>
                </a:effectLst>
              </a:rPr>
              <a:t>Tapis Isolant</a:t>
            </a:r>
            <a:endParaRPr lang="fr-FR" sz="2000" b="1" dirty="0">
              <a:solidFill>
                <a:schemeClr val="accent6"/>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830966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1500"/>
                            </p:stCondLst>
                            <p:childTnLst>
                              <p:par>
                                <p:cTn id="9" presetID="10" presetClass="entr" presetSubtype="0" fill="hold" nodeType="afterEffect">
                                  <p:stCondLst>
                                    <p:cond delay="500"/>
                                  </p:stCondLst>
                                  <p:childTnLst>
                                    <p:set>
                                      <p:cBhvr>
                                        <p:cTn id="10" dur="1" fill="hold">
                                          <p:stCondLst>
                                            <p:cond delay="0"/>
                                          </p:stCondLst>
                                        </p:cTn>
                                        <p:tgtEl>
                                          <p:spTgt spid="28678"/>
                                        </p:tgtEl>
                                        <p:attrNameLst>
                                          <p:attrName>style.visibility</p:attrName>
                                        </p:attrNameLst>
                                      </p:cBhvr>
                                      <p:to>
                                        <p:strVal val="visible"/>
                                      </p:to>
                                    </p:set>
                                    <p:animEffect transition="in" filter="fade">
                                      <p:cBhvr>
                                        <p:cTn id="11" dur="500"/>
                                        <p:tgtEl>
                                          <p:spTgt spid="28678"/>
                                        </p:tgtEl>
                                      </p:cBhvr>
                                    </p:animEffect>
                                  </p:childTnLst>
                                </p:cTn>
                              </p:par>
                            </p:childTnLst>
                          </p:cTn>
                        </p:par>
                        <p:par>
                          <p:cTn id="12" fill="hold">
                            <p:stCondLst>
                              <p:cond delay="2500"/>
                            </p:stCondLst>
                            <p:childTnLst>
                              <p:par>
                                <p:cTn id="13" presetID="10" presetClass="entr" presetSubtype="0" fill="hold" nodeType="afterEffect">
                                  <p:stCondLst>
                                    <p:cond delay="500"/>
                                  </p:stCondLst>
                                  <p:childTnLst>
                                    <p:set>
                                      <p:cBhvr>
                                        <p:cTn id="14" dur="1" fill="hold">
                                          <p:stCondLst>
                                            <p:cond delay="0"/>
                                          </p:stCondLst>
                                        </p:cTn>
                                        <p:tgtEl>
                                          <p:spTgt spid="28674"/>
                                        </p:tgtEl>
                                        <p:attrNameLst>
                                          <p:attrName>style.visibility</p:attrName>
                                        </p:attrNameLst>
                                      </p:cBhvr>
                                      <p:to>
                                        <p:strVal val="visible"/>
                                      </p:to>
                                    </p:set>
                                    <p:animEffect transition="in" filter="fade">
                                      <p:cBhvr>
                                        <p:cTn id="15" dur="500"/>
                                        <p:tgtEl>
                                          <p:spTgt spid="28674"/>
                                        </p:tgtEl>
                                      </p:cBhvr>
                                    </p:animEffect>
                                  </p:childTnLst>
                                </p:cTn>
                              </p:par>
                            </p:childTnLst>
                          </p:cTn>
                        </p:par>
                        <p:par>
                          <p:cTn id="16" fill="hold">
                            <p:stCondLst>
                              <p:cond delay="3500"/>
                            </p:stCondLst>
                            <p:childTnLst>
                              <p:par>
                                <p:cTn id="17" presetID="10" presetClass="entr" presetSubtype="0"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a:xfrm>
            <a:off x="107504" y="548680"/>
            <a:ext cx="8928992" cy="1084982"/>
          </a:xfrm>
        </p:spPr>
        <p:txBody>
          <a:bodyPr>
            <a:normAutofit fontScale="90000"/>
          </a:bodyPr>
          <a:lstStyle/>
          <a:p>
            <a:r>
              <a:rPr lang="fr-FR" b="1" dirty="0" smtClean="0">
                <a:effectLst>
                  <a:outerShdw blurRad="38100" dist="38100" dir="2700000" algn="tl">
                    <a:srgbClr val="000000">
                      <a:alpha val="43137"/>
                    </a:srgbClr>
                  </a:outerShdw>
                </a:effectLst>
              </a:rPr>
              <a:t>Les EPI et EPC ;  </a:t>
            </a:r>
            <a:r>
              <a:rPr lang="fr-FR" b="1" dirty="0" smtClean="0">
                <a:effectLst>
                  <a:outerShdw blurRad="38100" dist="38100" dir="2700000" algn="tl">
                    <a:srgbClr val="000000">
                      <a:alpha val="43137"/>
                    </a:srgbClr>
                  </a:outerShdw>
                </a:effectLst>
              </a:rPr>
              <a:t>Équipements </a:t>
            </a:r>
            <a:r>
              <a:rPr lang="fr-FR" b="1" dirty="0" smtClean="0">
                <a:effectLst>
                  <a:outerShdw blurRad="38100" dist="38100" dir="2700000" algn="tl">
                    <a:srgbClr val="000000">
                      <a:alpha val="43137"/>
                    </a:srgbClr>
                  </a:outerShdw>
                </a:effectLst>
              </a:rPr>
              <a:t>de Protection </a:t>
            </a:r>
            <a:r>
              <a:rPr lang="fr-FR" b="1" dirty="0" smtClean="0">
                <a:effectLst>
                  <a:outerShdw blurRad="38100" dist="38100" dir="2700000" algn="tl">
                    <a:srgbClr val="000000">
                      <a:alpha val="43137"/>
                    </a:srgbClr>
                  </a:outerShdw>
                </a:effectLst>
              </a:rPr>
              <a:t>Individuelle </a:t>
            </a:r>
            <a:r>
              <a:rPr lang="fr-FR" b="1" dirty="0" smtClean="0">
                <a:effectLst>
                  <a:outerShdw blurRad="38100" dist="38100" dir="2700000" algn="tl">
                    <a:srgbClr val="000000">
                      <a:alpha val="43137"/>
                    </a:srgbClr>
                  </a:outerShdw>
                </a:effectLst>
              </a:rPr>
              <a:t>et Collectifs </a:t>
            </a:r>
            <a:endParaRPr lang="fr-FR" b="1" dirty="0">
              <a:effectLst>
                <a:outerShdw blurRad="38100" dist="38100" dir="2700000" algn="tl">
                  <a:srgbClr val="000000">
                    <a:alpha val="43137"/>
                  </a:srgbClr>
                </a:outerShdw>
              </a:effectLst>
            </a:endParaRPr>
          </a:p>
        </p:txBody>
      </p:sp>
      <p:pic>
        <p:nvPicPr>
          <p:cNvPr id="28674" name="Picture 2" descr="http://www.lg-habilitation-electrique.fr/LancerMars2013/wp-content/uploads/2013/06/CAT-KIT18510-BC_Testoon.jpg"/>
          <p:cNvPicPr>
            <a:picLocks noChangeAspect="1" noChangeArrowheads="1"/>
          </p:cNvPicPr>
          <p:nvPr>
            <p:custDataLst>
              <p:tags r:id="rId2"/>
            </p:custDataLst>
          </p:nvPr>
        </p:nvPicPr>
        <p:blipFill>
          <a:blip r:embed="rId5">
            <a:extLst>
              <a:ext uri="{28A0092B-C50C-407E-A947-70E740481C1C}">
                <a14:useLocalDpi xmlns:a14="http://schemas.microsoft.com/office/drawing/2010/main" val="0"/>
              </a:ext>
            </a:extLst>
          </a:blip>
          <a:srcRect/>
          <a:stretch>
            <a:fillRect/>
          </a:stretch>
        </p:blipFill>
        <p:spPr bwMode="auto">
          <a:xfrm>
            <a:off x="683568" y="2007464"/>
            <a:ext cx="7992888" cy="48714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09669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25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1250"/>
                            </p:stCondLst>
                            <p:childTnLst>
                              <p:par>
                                <p:cTn id="9" presetID="10" presetClass="entr" presetSubtype="0" fill="hold" nodeType="afterEffect">
                                  <p:stCondLst>
                                    <p:cond delay="250"/>
                                  </p:stCondLst>
                                  <p:childTnLst>
                                    <p:set>
                                      <p:cBhvr>
                                        <p:cTn id="10" dur="1" fill="hold">
                                          <p:stCondLst>
                                            <p:cond delay="0"/>
                                          </p:stCondLst>
                                        </p:cTn>
                                        <p:tgtEl>
                                          <p:spTgt spid="28674"/>
                                        </p:tgtEl>
                                        <p:attrNameLst>
                                          <p:attrName>style.visibility</p:attrName>
                                        </p:attrNameLst>
                                      </p:cBhvr>
                                      <p:to>
                                        <p:strVal val="visible"/>
                                      </p:to>
                                    </p:set>
                                    <p:animEffect transition="in" filter="fade">
                                      <p:cBhvr>
                                        <p:cTn id="11" dur="500"/>
                                        <p:tgtEl>
                                          <p:spTgt spid="28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a:xfrm>
            <a:off x="457200" y="44624"/>
            <a:ext cx="8229600" cy="1143000"/>
          </a:xfrm>
        </p:spPr>
        <p:txBody>
          <a:bodyPr/>
          <a:lstStyle/>
          <a:p>
            <a:r>
              <a:rPr lang="fr-FR" b="1" dirty="0" smtClean="0">
                <a:effectLst>
                  <a:outerShdw blurRad="38100" dist="38100" dir="2700000" algn="tl">
                    <a:srgbClr val="000000">
                      <a:alpha val="43137"/>
                    </a:srgbClr>
                  </a:outerShdw>
                </a:effectLst>
              </a:rPr>
              <a:t>Le port des EPI</a:t>
            </a:r>
            <a:endParaRPr lang="fr-FR" b="1" dirty="0">
              <a:effectLst>
                <a:outerShdw blurRad="38100" dist="38100" dir="2700000" algn="tl">
                  <a:srgbClr val="000000">
                    <a:alpha val="43137"/>
                  </a:srgbClr>
                </a:outerShdw>
              </a:effectLst>
            </a:endParaRPr>
          </a:p>
        </p:txBody>
      </p:sp>
      <p:sp>
        <p:nvSpPr>
          <p:cNvPr id="3" name="Rectangle 7"/>
          <p:cNvSpPr>
            <a:spLocks noChangeArrowheads="1"/>
          </p:cNvSpPr>
          <p:nvPr>
            <p:custDataLst>
              <p:tags r:id="rId2"/>
            </p:custDataLst>
          </p:nvPr>
        </p:nvSpPr>
        <p:spPr bwMode="auto">
          <a:xfrm>
            <a:off x="35496" y="1268760"/>
            <a:ext cx="9036496" cy="1123712"/>
          </a:xfrm>
          <a:prstGeom prst="roundRect">
            <a:avLst/>
          </a:prstGeom>
          <a:gradFill>
            <a:gsLst>
              <a:gs pos="63000">
                <a:schemeClr val="bg1">
                  <a:lumMod val="85000"/>
                </a:schemeClr>
              </a:gs>
              <a:gs pos="96000">
                <a:schemeClr val="accent1">
                  <a:lumMod val="25000"/>
                </a:schemeClr>
              </a:gs>
              <a:gs pos="100000">
                <a:srgbClr val="FFFF00"/>
              </a:gs>
            </a:gsLst>
            <a:path path="shape">
              <a:fillToRect l="50000" t="50000" r="50000" b="50000"/>
            </a:path>
          </a:gradFill>
          <a:ln>
            <a:noFill/>
          </a:ln>
          <a:effectLst>
            <a:glow rad="368300">
              <a:schemeClr val="accent1">
                <a:alpha val="40000"/>
              </a:schemeClr>
            </a:glow>
          </a:effectLst>
          <a:ex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ts val="500"/>
              </a:spcBef>
              <a:spcAft>
                <a:spcPts val="500"/>
              </a:spcAft>
              <a:buClrTx/>
              <a:buSzTx/>
              <a:buFontTx/>
              <a:buNone/>
              <a:tabLst/>
            </a:pPr>
            <a:r>
              <a:rPr kumimoji="0" lang="fr-FR" altLang="fr-FR" sz="2000" b="1" i="0" u="none" strike="noStrike" cap="none" normalizeH="0" baseline="0" dirty="0" smtClean="0">
                <a:ln>
                  <a:noFill/>
                </a:ln>
                <a:solidFill>
                  <a:srgbClr val="FF0000"/>
                </a:solidFill>
                <a:effectLst>
                  <a:outerShdw blurRad="38100" dist="38100" dir="2700000" algn="tl">
                    <a:srgbClr val="000000">
                      <a:alpha val="43137"/>
                    </a:srgbClr>
                  </a:outerShdw>
                </a:effectLst>
                <a:latin typeface="+mj-lt"/>
              </a:rPr>
              <a:t>Le port des </a:t>
            </a:r>
            <a:r>
              <a:rPr kumimoji="0" lang="fr-FR" altLang="fr-FR" sz="2000" b="1" i="0" u="none" strike="noStrike" cap="none" normalizeH="0" baseline="0" dirty="0" smtClean="0">
                <a:ln>
                  <a:noFill/>
                </a:ln>
                <a:solidFill>
                  <a:srgbClr val="FF0000"/>
                </a:solidFill>
                <a:effectLst>
                  <a:outerShdw blurRad="38100" dist="38100" dir="2700000" algn="tl">
                    <a:srgbClr val="000000">
                      <a:alpha val="43137"/>
                    </a:srgbClr>
                  </a:outerShdw>
                </a:effectLst>
                <a:latin typeface="+mj-lt"/>
              </a:rPr>
              <a:t>Équipements </a:t>
            </a:r>
            <a:r>
              <a:rPr kumimoji="0" lang="fr-FR" altLang="fr-FR" sz="2000" b="1" i="0" u="none" strike="noStrike" cap="none" normalizeH="0" baseline="0" dirty="0" smtClean="0">
                <a:ln>
                  <a:noFill/>
                </a:ln>
                <a:solidFill>
                  <a:srgbClr val="FF0000"/>
                </a:solidFill>
                <a:effectLst>
                  <a:outerShdw blurRad="38100" dist="38100" dir="2700000" algn="tl">
                    <a:srgbClr val="000000">
                      <a:alpha val="43137"/>
                    </a:srgbClr>
                  </a:outerShdw>
                </a:effectLst>
                <a:latin typeface="+mj-lt"/>
              </a:rPr>
              <a:t>de Protection Individuelle (EPI) est envisagé lorsque toutes les autres mesures sont insuffisantes.</a:t>
            </a:r>
            <a:endParaRPr kumimoji="0" lang="fr-FR" altLang="fr-FR" sz="2000" b="0" i="0" u="none" strike="noStrike" cap="none" normalizeH="0" baseline="0" dirty="0" smtClean="0">
              <a:ln>
                <a:noFill/>
              </a:ln>
              <a:solidFill>
                <a:schemeClr val="tx1"/>
              </a:solidFill>
              <a:effectLst>
                <a:outerShdw blurRad="38100" dist="38100" dir="2700000" algn="tl">
                  <a:srgbClr val="000000">
                    <a:alpha val="43137"/>
                  </a:srgbClr>
                </a:outerShdw>
              </a:effectLst>
              <a:latin typeface="+mj-lt"/>
            </a:endParaRPr>
          </a:p>
        </p:txBody>
      </p:sp>
      <p:sp>
        <p:nvSpPr>
          <p:cNvPr id="4" name="Rectangle à coins arrondis 3"/>
          <p:cNvSpPr>
            <a:spLocks noChangeArrowheads="1"/>
          </p:cNvSpPr>
          <p:nvPr>
            <p:custDataLst>
              <p:tags r:id="rId3"/>
            </p:custDataLst>
          </p:nvPr>
        </p:nvSpPr>
        <p:spPr bwMode="auto">
          <a:xfrm>
            <a:off x="525512" y="2492896"/>
            <a:ext cx="8208912" cy="4188381"/>
          </a:xfrm>
          <a:prstGeom prst="roundRect">
            <a:avLst/>
          </a:prstGeom>
          <a:gradFill flip="none" rotWithShape="1">
            <a:gsLst>
              <a:gs pos="88000">
                <a:schemeClr val="bg1">
                  <a:lumMod val="85000"/>
                </a:schemeClr>
              </a:gs>
              <a:gs pos="100000">
                <a:srgbClr val="FFFF00"/>
              </a:gs>
              <a:gs pos="99000">
                <a:srgbClr val="000000"/>
              </a:gs>
            </a:gsLst>
            <a:path path="shape">
              <a:fillToRect l="50000" t="50000" r="50000" b="50000"/>
            </a:path>
            <a:tileRect/>
          </a:gradFill>
          <a:ln>
            <a:noFill/>
          </a:ln>
          <a:effectLst>
            <a:glow rad="368300">
              <a:schemeClr val="accent1">
                <a:alpha val="40000"/>
              </a:schemeClr>
            </a:glow>
            <a:softEdge rad="63500"/>
          </a:effectLst>
          <a:scene3d>
            <a:camera prst="orthographicFront"/>
            <a:lightRig rig="threePt" dir="t"/>
          </a:scene3d>
          <a:sp3d>
            <a:bevelT prst="relaxedInset"/>
          </a:sp3d>
        </p:spPr>
        <p:txBody>
          <a:bodyPr vert="horz" wrap="square" lIns="91440" tIns="45720" rIns="91440" bIns="45720" numCol="1" anchor="t" anchorCtr="0" compatLnSpc="1">
            <a:prstTxWarp prst="textNoShape">
              <a:avLst/>
            </a:prstTxWarp>
            <a:spAutoFit/>
          </a:bodyPr>
          <a:lstStyle/>
          <a:p>
            <a:pPr fontAlgn="base">
              <a:lnSpc>
                <a:spcPct val="150000"/>
              </a:lnSpc>
              <a:spcBef>
                <a:spcPct val="0"/>
              </a:spcBef>
              <a:spcAft>
                <a:spcPct val="0"/>
              </a:spcAft>
              <a:buClr>
                <a:srgbClr val="000000"/>
              </a:buClr>
              <a:buFont typeface="Wingdings" pitchFamily="2" charset="2"/>
              <a:buChar char="Ø"/>
            </a:pPr>
            <a:r>
              <a:rPr lang="fr-FR" altLang="fr-FR" sz="1600" b="1" dirty="0">
                <a:solidFill>
                  <a:srgbClr val="000000"/>
                </a:solidFill>
              </a:rPr>
              <a:t>Consignation, </a:t>
            </a:r>
            <a:r>
              <a:rPr lang="fr-FR" altLang="fr-FR" sz="1600" b="1" dirty="0" smtClean="0">
                <a:solidFill>
                  <a:srgbClr val="000000"/>
                </a:solidFill>
              </a:rPr>
              <a:t>déconsignation</a:t>
            </a:r>
            <a:endParaRPr lang="fr-FR" altLang="fr-FR" sz="1600" b="1" dirty="0">
              <a:solidFill>
                <a:srgbClr val="000000"/>
              </a:solidFill>
            </a:endParaRPr>
          </a:p>
          <a:p>
            <a:pPr marL="0" marR="0" lvl="0" indent="0" algn="l" defTabSz="914400" rtl="0" eaLnBrk="1" fontAlgn="base" latinLnBrk="0" hangingPunct="1">
              <a:lnSpc>
                <a:spcPct val="150000"/>
              </a:lnSpc>
              <a:spcBef>
                <a:spcPct val="0"/>
              </a:spcBef>
              <a:spcAft>
                <a:spcPct val="0"/>
              </a:spcAft>
              <a:buClr>
                <a:srgbClr val="000000"/>
              </a:buClr>
              <a:buSzTx/>
              <a:buFont typeface="Wingdings" pitchFamily="2" charset="2"/>
              <a:buChar char="Ø"/>
              <a:tabLst/>
            </a:pPr>
            <a:r>
              <a:rPr kumimoji="0" lang="fr-FR" altLang="fr-FR" sz="1600" b="1" i="0" u="none" strike="noStrike" cap="none" normalizeH="0" baseline="0" dirty="0" smtClean="0">
                <a:ln>
                  <a:noFill/>
                </a:ln>
                <a:solidFill>
                  <a:srgbClr val="000000"/>
                </a:solidFill>
                <a:latin typeface="+mj-lt"/>
              </a:rPr>
              <a:t>Travail Hors tension au Voisinage</a:t>
            </a:r>
          </a:p>
          <a:p>
            <a:pPr marL="0" marR="0" lvl="0" indent="0" algn="l" defTabSz="914400" rtl="0" eaLnBrk="1" fontAlgn="base" latinLnBrk="0" hangingPunct="1">
              <a:lnSpc>
                <a:spcPct val="150000"/>
              </a:lnSpc>
              <a:spcBef>
                <a:spcPct val="0"/>
              </a:spcBef>
              <a:spcAft>
                <a:spcPct val="0"/>
              </a:spcAft>
              <a:buClr>
                <a:srgbClr val="000000"/>
              </a:buClr>
              <a:buSzTx/>
              <a:buFont typeface="Wingdings" pitchFamily="2" charset="2"/>
              <a:buChar char="Ø"/>
              <a:tabLst/>
            </a:pPr>
            <a:r>
              <a:rPr kumimoji="0" lang="fr-FR" altLang="fr-FR" sz="1600" b="1" i="0" u="none" strike="noStrike" cap="none" normalizeH="0" baseline="0" dirty="0" smtClean="0">
                <a:ln>
                  <a:noFill/>
                </a:ln>
                <a:solidFill>
                  <a:srgbClr val="000000"/>
                </a:solidFill>
                <a:latin typeface="+mj-lt"/>
              </a:rPr>
              <a:t>Intervention en </a:t>
            </a:r>
            <a:r>
              <a:rPr kumimoji="0" lang="fr-FR" altLang="fr-FR" sz="1600" b="1" i="0" u="none" strike="noStrike" cap="none" normalizeH="0" baseline="0" dirty="0" smtClean="0">
                <a:ln>
                  <a:noFill/>
                </a:ln>
                <a:solidFill>
                  <a:srgbClr val="000000"/>
                </a:solidFill>
                <a:latin typeface="+mj-lt"/>
              </a:rPr>
              <a:t>présence </a:t>
            </a:r>
            <a:r>
              <a:rPr kumimoji="0" lang="fr-FR" altLang="fr-FR" sz="1600" b="1" i="0" u="none" strike="noStrike" cap="none" normalizeH="0" baseline="0" dirty="0" smtClean="0">
                <a:ln>
                  <a:noFill/>
                </a:ln>
                <a:solidFill>
                  <a:srgbClr val="000000"/>
                </a:solidFill>
                <a:latin typeface="+mj-lt"/>
              </a:rPr>
              <a:t>Tension (Recherche de pannes)</a:t>
            </a:r>
          </a:p>
          <a:p>
            <a:pPr marL="0" marR="0" lvl="0" indent="0" algn="l" defTabSz="914400" rtl="0" eaLnBrk="1" fontAlgn="base" latinLnBrk="0" hangingPunct="1">
              <a:lnSpc>
                <a:spcPct val="150000"/>
              </a:lnSpc>
              <a:spcBef>
                <a:spcPct val="0"/>
              </a:spcBef>
              <a:spcAft>
                <a:spcPct val="0"/>
              </a:spcAft>
              <a:buClr>
                <a:srgbClr val="000000"/>
              </a:buClr>
              <a:buSzTx/>
              <a:buFont typeface="Wingdings" pitchFamily="2" charset="2"/>
              <a:buChar char="Ø"/>
              <a:tabLst/>
            </a:pPr>
            <a:r>
              <a:rPr kumimoji="0" lang="fr-FR" altLang="fr-FR" sz="1600" b="1" i="0" u="none" strike="noStrike" cap="none" normalizeH="0" baseline="0" dirty="0" smtClean="0">
                <a:ln>
                  <a:noFill/>
                </a:ln>
                <a:solidFill>
                  <a:srgbClr val="000000"/>
                </a:solidFill>
                <a:latin typeface="+mj-lt"/>
              </a:rPr>
              <a:t>Manœuvre d’exploitation</a:t>
            </a:r>
          </a:p>
          <a:p>
            <a:pPr marL="0" marR="0" lvl="0" indent="0" algn="l" defTabSz="914400" rtl="0" eaLnBrk="1" fontAlgn="base" latinLnBrk="0" hangingPunct="1">
              <a:lnSpc>
                <a:spcPct val="150000"/>
              </a:lnSpc>
              <a:spcBef>
                <a:spcPct val="0"/>
              </a:spcBef>
              <a:spcAft>
                <a:spcPct val="0"/>
              </a:spcAft>
              <a:buClr>
                <a:srgbClr val="000000"/>
              </a:buClr>
              <a:buSzTx/>
              <a:buFont typeface="Wingdings" pitchFamily="2" charset="2"/>
              <a:buChar char="Ø"/>
              <a:tabLst/>
            </a:pPr>
            <a:r>
              <a:rPr kumimoji="0" lang="fr-FR" altLang="fr-FR" sz="1600" b="1" i="0" u="none" strike="noStrike" cap="none" normalizeH="0" baseline="0" dirty="0" smtClean="0">
                <a:ln>
                  <a:noFill/>
                </a:ln>
                <a:solidFill>
                  <a:srgbClr val="000000"/>
                </a:solidFill>
                <a:latin typeface="+mj-lt"/>
              </a:rPr>
              <a:t>Mesurage des grandeurs électriques</a:t>
            </a:r>
          </a:p>
          <a:p>
            <a:pPr marL="0" marR="0" lvl="0" indent="0" algn="l" defTabSz="914400" rtl="0" eaLnBrk="1" fontAlgn="base" latinLnBrk="0" hangingPunct="1">
              <a:lnSpc>
                <a:spcPct val="150000"/>
              </a:lnSpc>
              <a:spcBef>
                <a:spcPct val="0"/>
              </a:spcBef>
              <a:spcAft>
                <a:spcPct val="0"/>
              </a:spcAft>
              <a:buClr>
                <a:srgbClr val="000000"/>
              </a:buClr>
              <a:buSzTx/>
              <a:buFont typeface="Wingdings" pitchFamily="2" charset="2"/>
              <a:buChar char="Ø"/>
              <a:tabLst/>
            </a:pPr>
            <a:r>
              <a:rPr kumimoji="0" lang="fr-FR" altLang="fr-FR" sz="1600" b="1" i="0" u="none" strike="noStrike" cap="none" normalizeH="0" baseline="0" dirty="0" smtClean="0">
                <a:ln>
                  <a:noFill/>
                </a:ln>
                <a:solidFill>
                  <a:srgbClr val="000000"/>
                </a:solidFill>
                <a:latin typeface="+mj-lt"/>
              </a:rPr>
              <a:t>Déplacement d’un conducteur isolé sous tension avec </a:t>
            </a:r>
            <a:br>
              <a:rPr kumimoji="0" lang="fr-FR" altLang="fr-FR" sz="1600" b="1" i="0" u="none" strike="noStrike" cap="none" normalizeH="0" baseline="0" dirty="0" smtClean="0">
                <a:ln>
                  <a:noFill/>
                </a:ln>
                <a:solidFill>
                  <a:srgbClr val="000000"/>
                </a:solidFill>
                <a:latin typeface="+mj-lt"/>
              </a:rPr>
            </a:br>
            <a:r>
              <a:rPr kumimoji="0" lang="fr-FR" altLang="fr-FR" sz="1600" b="1" i="0" u="none" strike="noStrike" cap="none" normalizeH="0" baseline="0" dirty="0" smtClean="0">
                <a:ln>
                  <a:noFill/>
                </a:ln>
                <a:solidFill>
                  <a:srgbClr val="000000"/>
                </a:solidFill>
                <a:latin typeface="+mj-lt"/>
              </a:rPr>
              <a:t>risque d’utilisation d’outils pouvant blesser l’isolant</a:t>
            </a:r>
          </a:p>
          <a:p>
            <a:pPr marL="0" marR="0" lvl="0" indent="0" algn="l" defTabSz="914400" rtl="0" eaLnBrk="1" fontAlgn="base" latinLnBrk="0" hangingPunct="1">
              <a:lnSpc>
                <a:spcPct val="150000"/>
              </a:lnSpc>
              <a:spcBef>
                <a:spcPct val="0"/>
              </a:spcBef>
              <a:spcAft>
                <a:spcPct val="0"/>
              </a:spcAft>
              <a:buClr>
                <a:srgbClr val="000000"/>
              </a:buClr>
              <a:buSzTx/>
              <a:buFont typeface="Wingdings" pitchFamily="2" charset="2"/>
              <a:buChar char="Ø"/>
              <a:tabLst/>
            </a:pPr>
            <a:r>
              <a:rPr kumimoji="0" lang="fr-FR" altLang="fr-FR" sz="1600" b="1" i="0" u="none" strike="noStrike" cap="none" normalizeH="0" baseline="0" dirty="0" smtClean="0">
                <a:ln>
                  <a:noFill/>
                </a:ln>
                <a:solidFill>
                  <a:srgbClr val="000000"/>
                </a:solidFill>
                <a:latin typeface="+mj-lt"/>
              </a:rPr>
              <a:t>Opérateur chargé de vérification (BE Vérification)</a:t>
            </a:r>
          </a:p>
          <a:p>
            <a:pPr marL="0" marR="0" lvl="0" indent="0" algn="l" defTabSz="914400" rtl="0" eaLnBrk="1" fontAlgn="base" latinLnBrk="0" hangingPunct="1">
              <a:lnSpc>
                <a:spcPct val="150000"/>
              </a:lnSpc>
              <a:spcBef>
                <a:spcPct val="0"/>
              </a:spcBef>
              <a:spcAft>
                <a:spcPct val="0"/>
              </a:spcAft>
              <a:buClr>
                <a:srgbClr val="000000"/>
              </a:buClr>
              <a:buSzTx/>
              <a:buFont typeface="Wingdings" pitchFamily="2" charset="2"/>
              <a:buChar char="Ø"/>
              <a:tabLst/>
            </a:pPr>
            <a:r>
              <a:rPr kumimoji="0" lang="fr-FR" altLang="fr-FR" sz="1600" b="1" i="0" u="none" strike="noStrike" cap="none" normalizeH="0" baseline="0" dirty="0" smtClean="0">
                <a:ln>
                  <a:noFill/>
                </a:ln>
                <a:solidFill>
                  <a:srgbClr val="000000"/>
                </a:solidFill>
                <a:latin typeface="+mj-lt"/>
              </a:rPr>
              <a:t>Toute confrontation à une installation BT en </a:t>
            </a:r>
            <a:r>
              <a:rPr kumimoji="0" lang="fr-FR" altLang="fr-FR" sz="1600" b="1" i="0" u="none" strike="noStrike" cap="none" normalizeH="0" baseline="0" dirty="0" smtClean="0">
                <a:ln>
                  <a:noFill/>
                </a:ln>
                <a:solidFill>
                  <a:srgbClr val="000000"/>
                </a:solidFill>
                <a:latin typeface="+mj-lt"/>
              </a:rPr>
              <a:t>présence </a:t>
            </a:r>
            <a:r>
              <a:rPr kumimoji="0" lang="fr-FR" altLang="fr-FR" sz="1600" b="1" i="0" u="none" strike="noStrike" cap="none" normalizeH="0" baseline="0" dirty="0" smtClean="0">
                <a:ln>
                  <a:noFill/>
                </a:ln>
                <a:solidFill>
                  <a:srgbClr val="000000"/>
                </a:solidFill>
                <a:latin typeface="+mj-lt"/>
              </a:rPr>
              <a:t>de </a:t>
            </a:r>
            <a:br>
              <a:rPr kumimoji="0" lang="fr-FR" altLang="fr-FR" sz="1600" b="1" i="0" u="none" strike="noStrike" cap="none" normalizeH="0" baseline="0" dirty="0" smtClean="0">
                <a:ln>
                  <a:noFill/>
                </a:ln>
                <a:solidFill>
                  <a:srgbClr val="000000"/>
                </a:solidFill>
                <a:latin typeface="+mj-lt"/>
              </a:rPr>
            </a:br>
            <a:r>
              <a:rPr kumimoji="0" lang="fr-FR" altLang="fr-FR" sz="1600" b="1" i="0" u="none" strike="noStrike" cap="none" normalizeH="0" baseline="0" dirty="0" smtClean="0">
                <a:ln>
                  <a:noFill/>
                </a:ln>
                <a:solidFill>
                  <a:srgbClr val="000000"/>
                </a:solidFill>
                <a:latin typeface="+mj-lt"/>
              </a:rPr>
              <a:t>Tension (ouverture d’une armoire, enlèvement d’un obstacle ….)</a:t>
            </a:r>
          </a:p>
        </p:txBody>
      </p:sp>
    </p:spTree>
    <p:extLst>
      <p:ext uri="{BB962C8B-B14F-4D97-AF65-F5344CB8AC3E}">
        <p14:creationId xmlns:p14="http://schemas.microsoft.com/office/powerpoint/2010/main" val="122642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1450"/>
                            </p:stCondLst>
                            <p:childTnLst>
                              <p:par>
                                <p:cTn id="9" presetID="10" presetClass="entr" presetSubtype="0" fill="hold" grpId="0" nodeType="afterEffect">
                                  <p:stCondLst>
                                    <p:cond delay="500"/>
                                  </p:stCondLst>
                                  <p:iterate type="wd">
                                    <p:tmPct val="10000"/>
                                  </p:iterate>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par>
                          <p:cTn id="12" fill="hold">
                            <p:stCondLst>
                              <p:cond delay="2600"/>
                            </p:stCondLst>
                            <p:childTnLst>
                              <p:par>
                                <p:cTn id="13" presetID="10" presetClass="entr" presetSubtype="0" fill="hold" grpId="0" nodeType="afterEffect">
                                  <p:stCondLst>
                                    <p:cond delay="750"/>
                                  </p:stCondLst>
                                  <p:iterate type="wd">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a:xfrm>
            <a:off x="323528" y="260648"/>
            <a:ext cx="8507288" cy="1143000"/>
          </a:xfrm>
        </p:spPr>
        <p:txBody>
          <a:bodyPr>
            <a:normAutofit fontScale="90000"/>
          </a:bodyPr>
          <a:lstStyle/>
          <a:p>
            <a:r>
              <a:rPr lang="fr-FR" b="1" dirty="0" smtClean="0">
                <a:effectLst>
                  <a:outerShdw blurRad="38100" dist="38100" dir="2700000" algn="tl">
                    <a:srgbClr val="000000">
                      <a:alpha val="43137"/>
                    </a:srgbClr>
                  </a:outerShdw>
                </a:effectLst>
              </a:rPr>
              <a:t>Consignation pour travaux</a:t>
            </a:r>
            <a:endParaRPr lang="fr-FR" b="1" dirty="0">
              <a:effectLst>
                <a:outerShdw blurRad="38100" dist="38100" dir="2700000" algn="tl">
                  <a:srgbClr val="000000">
                    <a:alpha val="43137"/>
                  </a:srgbClr>
                </a:outerShdw>
              </a:effectLst>
            </a:endParaRPr>
          </a:p>
        </p:txBody>
      </p:sp>
      <p:pic>
        <p:nvPicPr>
          <p:cNvPr id="25602" name="Picture 2"/>
          <p:cNvPicPr>
            <a:picLocks noChangeAspect="1" noChangeArrowheads="1"/>
          </p:cNvPicPr>
          <p:nvPr>
            <p:custDataLst>
              <p:tags r:id="rId2"/>
            </p:custDataLst>
          </p:nvPr>
        </p:nvPicPr>
        <p:blipFill>
          <a:blip r:embed="rId5">
            <a:extLst>
              <a:ext uri="{28A0092B-C50C-407E-A947-70E740481C1C}">
                <a14:useLocalDpi xmlns:a14="http://schemas.microsoft.com/office/drawing/2010/main" val="0"/>
              </a:ext>
            </a:extLst>
          </a:blip>
          <a:srcRect/>
          <a:stretch>
            <a:fillRect/>
          </a:stretch>
        </p:blipFill>
        <p:spPr bwMode="auto">
          <a:xfrm>
            <a:off x="61018" y="1628800"/>
            <a:ext cx="9015579" cy="4716760"/>
          </a:xfrm>
          <a:prstGeom prst="rect">
            <a:avLst/>
          </a:prstGeom>
          <a:noFill/>
          <a:ln>
            <a:noFill/>
          </a:ln>
          <a:effectLst>
            <a:glow rad="101600">
              <a:schemeClr val="accent1">
                <a:alpha val="40000"/>
              </a:schemeClr>
            </a:glow>
            <a:softEdge rad="2159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6409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1000"/>
                            </p:stCondLst>
                            <p:childTnLst>
                              <p:par>
                                <p:cTn id="9" presetID="10" presetClass="entr" presetSubtype="0" fill="hold" nodeType="afterEffect">
                                  <p:stCondLst>
                                    <p:cond delay="500"/>
                                  </p:stCondLst>
                                  <p:childTnLst>
                                    <p:set>
                                      <p:cBhvr>
                                        <p:cTn id="10" dur="1" fill="hold">
                                          <p:stCondLst>
                                            <p:cond delay="0"/>
                                          </p:stCondLst>
                                        </p:cTn>
                                        <p:tgtEl>
                                          <p:spTgt spid="25602"/>
                                        </p:tgtEl>
                                        <p:attrNameLst>
                                          <p:attrName>style.visibility</p:attrName>
                                        </p:attrNameLst>
                                      </p:cBhvr>
                                      <p:to>
                                        <p:strVal val="visible"/>
                                      </p:to>
                                    </p:set>
                                    <p:animEffect transition="in" filter="fade">
                                      <p:cBhvr>
                                        <p:cTn id="11" dur="500"/>
                                        <p:tgtEl>
                                          <p:spTgt spid="256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a:xfrm>
            <a:off x="323528" y="260648"/>
            <a:ext cx="8507288" cy="1143000"/>
          </a:xfrm>
        </p:spPr>
        <p:txBody>
          <a:bodyPr>
            <a:normAutofit/>
          </a:bodyPr>
          <a:lstStyle/>
          <a:p>
            <a:r>
              <a:rPr lang="fr-FR" b="1" dirty="0" smtClean="0">
                <a:effectLst>
                  <a:outerShdw blurRad="38100" dist="38100" dir="2700000" algn="tl">
                    <a:srgbClr val="000000">
                      <a:alpha val="43137"/>
                    </a:srgbClr>
                  </a:outerShdw>
                </a:effectLst>
              </a:rPr>
              <a:t>Consignation: 1</a:t>
            </a:r>
            <a:r>
              <a:rPr lang="fr-FR" b="1" baseline="30000" dirty="0" smtClean="0">
                <a:effectLst>
                  <a:outerShdw blurRad="38100" dist="38100" dir="2700000" algn="tl">
                    <a:srgbClr val="000000">
                      <a:alpha val="43137"/>
                    </a:srgbClr>
                  </a:outerShdw>
                </a:effectLst>
              </a:rPr>
              <a:t>ére</a:t>
            </a:r>
            <a:r>
              <a:rPr lang="fr-FR" b="1" dirty="0" smtClean="0">
                <a:effectLst>
                  <a:outerShdw blurRad="38100" dist="38100" dir="2700000" algn="tl">
                    <a:srgbClr val="000000">
                      <a:alpha val="43137"/>
                    </a:srgbClr>
                  </a:outerShdw>
                </a:effectLst>
              </a:rPr>
              <a:t> étape</a:t>
            </a:r>
            <a:endParaRPr lang="fr-FR" b="1" dirty="0">
              <a:effectLst>
                <a:outerShdw blurRad="38100" dist="38100" dir="2700000" algn="tl">
                  <a:srgbClr val="000000">
                    <a:alpha val="43137"/>
                  </a:srgbClr>
                </a:outerShdw>
              </a:effectLst>
            </a:endParaRPr>
          </a:p>
        </p:txBody>
      </p:sp>
      <p:pic>
        <p:nvPicPr>
          <p:cNvPr id="26626" name="Picture 2"/>
          <p:cNvPicPr>
            <a:picLocks noChangeAspect="1" noChangeArrowheads="1"/>
          </p:cNvPicPr>
          <p:nvPr>
            <p:custDataLst>
              <p:tags r:id="rId2"/>
            </p:custDataLst>
          </p:nvPr>
        </p:nvPicPr>
        <p:blipFill rotWithShape="1">
          <a:blip r:embed="rId5" cstate="print">
            <a:extLst>
              <a:ext uri="{28A0092B-C50C-407E-A947-70E740481C1C}">
                <a14:useLocalDpi xmlns:a14="http://schemas.microsoft.com/office/drawing/2010/main" val="0"/>
              </a:ext>
            </a:extLst>
          </a:blip>
          <a:srcRect/>
          <a:stretch/>
        </p:blipFill>
        <p:spPr bwMode="auto">
          <a:xfrm>
            <a:off x="755576" y="1340768"/>
            <a:ext cx="7242172" cy="52532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89998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26626"/>
                                        </p:tgtEl>
                                        <p:attrNameLst>
                                          <p:attrName>style.visibility</p:attrName>
                                        </p:attrNameLst>
                                      </p:cBhvr>
                                      <p:to>
                                        <p:strVal val="visible"/>
                                      </p:to>
                                    </p:set>
                                    <p:animEffect transition="in" filter="fade">
                                      <p:cBhvr>
                                        <p:cTn id="10" dur="500"/>
                                        <p:tgtEl>
                                          <p:spTgt spid="266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a:xfrm>
            <a:off x="323528" y="260648"/>
            <a:ext cx="8507288" cy="1143000"/>
          </a:xfrm>
        </p:spPr>
        <p:txBody>
          <a:bodyPr>
            <a:normAutofit/>
          </a:bodyPr>
          <a:lstStyle/>
          <a:p>
            <a:r>
              <a:rPr lang="fr-FR" b="1" dirty="0">
                <a:effectLst>
                  <a:outerShdw blurRad="38100" dist="38100" dir="2700000" algn="tl">
                    <a:srgbClr val="000000">
                      <a:alpha val="43137"/>
                    </a:srgbClr>
                  </a:outerShdw>
                </a:effectLst>
              </a:rPr>
              <a:t>Consignation: </a:t>
            </a:r>
            <a:r>
              <a:rPr lang="fr-FR" b="1" dirty="0" smtClean="0">
                <a:effectLst>
                  <a:outerShdw blurRad="38100" dist="38100" dir="2700000" algn="tl">
                    <a:srgbClr val="000000">
                      <a:alpha val="43137"/>
                    </a:srgbClr>
                  </a:outerShdw>
                </a:effectLst>
              </a:rPr>
              <a:t>2</a:t>
            </a:r>
            <a:r>
              <a:rPr lang="fr-FR" b="1" baseline="30000" dirty="0" smtClean="0">
                <a:effectLst>
                  <a:outerShdw blurRad="38100" dist="38100" dir="2700000" algn="tl">
                    <a:srgbClr val="000000">
                      <a:alpha val="43137"/>
                    </a:srgbClr>
                  </a:outerShdw>
                </a:effectLst>
              </a:rPr>
              <a:t>éme</a:t>
            </a:r>
            <a:r>
              <a:rPr lang="fr-FR" b="1" dirty="0" smtClean="0">
                <a:effectLst>
                  <a:outerShdw blurRad="38100" dist="38100" dir="2700000" algn="tl">
                    <a:srgbClr val="000000">
                      <a:alpha val="43137"/>
                    </a:srgbClr>
                  </a:outerShdw>
                </a:effectLst>
              </a:rPr>
              <a:t> </a:t>
            </a:r>
            <a:r>
              <a:rPr lang="fr-FR" b="1" dirty="0">
                <a:effectLst>
                  <a:outerShdw blurRad="38100" dist="38100" dir="2700000" algn="tl">
                    <a:srgbClr val="000000">
                      <a:alpha val="43137"/>
                    </a:srgbClr>
                  </a:outerShdw>
                </a:effectLst>
              </a:rPr>
              <a:t>étape</a:t>
            </a:r>
          </a:p>
        </p:txBody>
      </p:sp>
      <p:pic>
        <p:nvPicPr>
          <p:cNvPr id="26626" name="Picture 2"/>
          <p:cNvPicPr>
            <a:picLocks noChangeAspect="1" noChangeArrowheads="1"/>
          </p:cNvPicPr>
          <p:nvPr>
            <p:custDataLst>
              <p:tags r:id="rId2"/>
            </p:custDataLst>
          </p:nvPr>
        </p:nvPicPr>
        <p:blipFill rotWithShape="1">
          <a:blip r:embed="rId5" cstate="print">
            <a:extLst>
              <a:ext uri="{28A0092B-C50C-407E-A947-70E740481C1C}">
                <a14:useLocalDpi xmlns:a14="http://schemas.microsoft.com/office/drawing/2010/main" val="0"/>
              </a:ext>
            </a:extLst>
          </a:blip>
          <a:srcRect/>
          <a:stretch/>
        </p:blipFill>
        <p:spPr bwMode="auto">
          <a:xfrm>
            <a:off x="723415" y="1700808"/>
            <a:ext cx="7815967" cy="4725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13410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650"/>
                            </p:stCondLst>
                            <p:childTnLst>
                              <p:par>
                                <p:cTn id="9" presetID="10" presetClass="entr" presetSubtype="0" fill="hold" nodeType="afterEffect">
                                  <p:stCondLst>
                                    <p:cond delay="0"/>
                                  </p:stCondLst>
                                  <p:iterate type="wd">
                                    <p:tmPct val="10000"/>
                                  </p:iterate>
                                  <p:childTnLst>
                                    <p:set>
                                      <p:cBhvr>
                                        <p:cTn id="10" dur="1" fill="hold">
                                          <p:stCondLst>
                                            <p:cond delay="0"/>
                                          </p:stCondLst>
                                        </p:cTn>
                                        <p:tgtEl>
                                          <p:spTgt spid="26626"/>
                                        </p:tgtEl>
                                        <p:attrNameLst>
                                          <p:attrName>style.visibility</p:attrName>
                                        </p:attrNameLst>
                                      </p:cBhvr>
                                      <p:to>
                                        <p:strVal val="visible"/>
                                      </p:to>
                                    </p:set>
                                    <p:animEffect transition="in" filter="fade">
                                      <p:cBhvr>
                                        <p:cTn id="11" dur="500"/>
                                        <p:tgtEl>
                                          <p:spTgt spid="266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a:xfrm>
            <a:off x="323528" y="260648"/>
            <a:ext cx="8507288" cy="1143000"/>
          </a:xfrm>
        </p:spPr>
        <p:txBody>
          <a:bodyPr>
            <a:normAutofit/>
          </a:bodyPr>
          <a:lstStyle/>
          <a:p>
            <a:r>
              <a:rPr lang="fr-FR" b="1" dirty="0">
                <a:effectLst>
                  <a:outerShdw blurRad="38100" dist="38100" dir="2700000" algn="tl">
                    <a:srgbClr val="000000">
                      <a:alpha val="43137"/>
                    </a:srgbClr>
                  </a:outerShdw>
                </a:effectLst>
              </a:rPr>
              <a:t>Consignation: </a:t>
            </a:r>
            <a:r>
              <a:rPr lang="fr-FR" b="1" dirty="0" smtClean="0">
                <a:effectLst>
                  <a:outerShdw blurRad="38100" dist="38100" dir="2700000" algn="tl">
                    <a:srgbClr val="000000">
                      <a:alpha val="43137"/>
                    </a:srgbClr>
                  </a:outerShdw>
                </a:effectLst>
              </a:rPr>
              <a:t>3</a:t>
            </a:r>
            <a:r>
              <a:rPr lang="fr-FR" b="1" baseline="30000" dirty="0" smtClean="0">
                <a:effectLst>
                  <a:outerShdw blurRad="38100" dist="38100" dir="2700000" algn="tl">
                    <a:srgbClr val="000000">
                      <a:alpha val="43137"/>
                    </a:srgbClr>
                  </a:outerShdw>
                </a:effectLst>
              </a:rPr>
              <a:t>éme</a:t>
            </a:r>
            <a:r>
              <a:rPr lang="fr-FR" b="1" dirty="0" smtClean="0">
                <a:effectLst>
                  <a:outerShdw blurRad="38100" dist="38100" dir="2700000" algn="tl">
                    <a:srgbClr val="000000">
                      <a:alpha val="43137"/>
                    </a:srgbClr>
                  </a:outerShdw>
                </a:effectLst>
              </a:rPr>
              <a:t> </a:t>
            </a:r>
            <a:r>
              <a:rPr lang="fr-FR" b="1" dirty="0">
                <a:effectLst>
                  <a:outerShdw blurRad="38100" dist="38100" dir="2700000" algn="tl">
                    <a:srgbClr val="000000">
                      <a:alpha val="43137"/>
                    </a:srgbClr>
                  </a:outerShdw>
                </a:effectLst>
              </a:rPr>
              <a:t>étape</a:t>
            </a:r>
          </a:p>
        </p:txBody>
      </p:sp>
      <p:pic>
        <p:nvPicPr>
          <p:cNvPr id="27650" name="Picture 2"/>
          <p:cNvPicPr>
            <a:picLocks noChangeAspect="1" noChangeArrowheads="1"/>
          </p:cNvPicPr>
          <p:nvPr>
            <p:custDataLst>
              <p:tags r:id="rId2"/>
            </p:custDataLst>
          </p:nvPr>
        </p:nvPicPr>
        <p:blipFill rotWithShape="1">
          <a:blip r:embed="rId5" cstate="print">
            <a:extLst>
              <a:ext uri="{28A0092B-C50C-407E-A947-70E740481C1C}">
                <a14:useLocalDpi xmlns:a14="http://schemas.microsoft.com/office/drawing/2010/main" val="0"/>
              </a:ext>
            </a:extLst>
          </a:blip>
          <a:srcRect/>
          <a:stretch/>
        </p:blipFill>
        <p:spPr bwMode="auto">
          <a:xfrm>
            <a:off x="683568" y="1916832"/>
            <a:ext cx="7986472" cy="43926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44129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650"/>
                            </p:stCondLst>
                            <p:childTnLst>
                              <p:par>
                                <p:cTn id="9" presetID="10" presetClass="entr" presetSubtype="0" fill="hold" nodeType="afterEffect">
                                  <p:stCondLst>
                                    <p:cond delay="500"/>
                                  </p:stCondLst>
                                  <p:iterate type="wd">
                                    <p:tmPct val="10000"/>
                                  </p:iterate>
                                  <p:childTnLst>
                                    <p:set>
                                      <p:cBhvr>
                                        <p:cTn id="10" dur="1" fill="hold">
                                          <p:stCondLst>
                                            <p:cond delay="0"/>
                                          </p:stCondLst>
                                        </p:cTn>
                                        <p:tgtEl>
                                          <p:spTgt spid="27650"/>
                                        </p:tgtEl>
                                        <p:attrNameLst>
                                          <p:attrName>style.visibility</p:attrName>
                                        </p:attrNameLst>
                                      </p:cBhvr>
                                      <p:to>
                                        <p:strVal val="visible"/>
                                      </p:to>
                                    </p:set>
                                    <p:animEffect transition="in" filter="fade">
                                      <p:cBhvr>
                                        <p:cTn id="11" dur="500"/>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a:xfrm>
            <a:off x="323528" y="116632"/>
            <a:ext cx="8507288" cy="1143000"/>
          </a:xfrm>
        </p:spPr>
        <p:txBody>
          <a:bodyPr>
            <a:normAutofit/>
          </a:bodyPr>
          <a:lstStyle/>
          <a:p>
            <a:r>
              <a:rPr lang="fr-FR" b="1" dirty="0">
                <a:effectLst>
                  <a:outerShdw blurRad="38100" dist="38100" dir="2700000" algn="tl">
                    <a:srgbClr val="000000">
                      <a:alpha val="43137"/>
                    </a:srgbClr>
                  </a:outerShdw>
                </a:effectLst>
              </a:rPr>
              <a:t>Consignation: </a:t>
            </a:r>
            <a:r>
              <a:rPr lang="fr-FR" b="1" dirty="0" smtClean="0">
                <a:effectLst>
                  <a:outerShdw blurRad="38100" dist="38100" dir="2700000" algn="tl">
                    <a:srgbClr val="000000">
                      <a:alpha val="43137"/>
                    </a:srgbClr>
                  </a:outerShdw>
                </a:effectLst>
              </a:rPr>
              <a:t>4</a:t>
            </a:r>
            <a:r>
              <a:rPr lang="fr-FR" b="1" baseline="30000" dirty="0" smtClean="0">
                <a:effectLst>
                  <a:outerShdw blurRad="38100" dist="38100" dir="2700000" algn="tl">
                    <a:srgbClr val="000000">
                      <a:alpha val="43137"/>
                    </a:srgbClr>
                  </a:outerShdw>
                </a:effectLst>
              </a:rPr>
              <a:t>éme</a:t>
            </a:r>
            <a:r>
              <a:rPr lang="fr-FR" b="1" dirty="0" smtClean="0">
                <a:effectLst>
                  <a:outerShdw blurRad="38100" dist="38100" dir="2700000" algn="tl">
                    <a:srgbClr val="000000">
                      <a:alpha val="43137"/>
                    </a:srgbClr>
                  </a:outerShdw>
                </a:effectLst>
              </a:rPr>
              <a:t> </a:t>
            </a:r>
            <a:r>
              <a:rPr lang="fr-FR" b="1" dirty="0">
                <a:effectLst>
                  <a:outerShdw blurRad="38100" dist="38100" dir="2700000" algn="tl">
                    <a:srgbClr val="000000">
                      <a:alpha val="43137"/>
                    </a:srgbClr>
                  </a:outerShdw>
                </a:effectLst>
              </a:rPr>
              <a:t>étape</a:t>
            </a:r>
          </a:p>
        </p:txBody>
      </p:sp>
      <p:pic>
        <p:nvPicPr>
          <p:cNvPr id="27650" name="Picture 2"/>
          <p:cNvPicPr>
            <a:picLocks noChangeAspect="1" noChangeArrowheads="1"/>
          </p:cNvPicPr>
          <p:nvPr>
            <p:custDataLst>
              <p:tags r:id="rId2"/>
            </p:custDataLst>
          </p:nvPr>
        </p:nvPicPr>
        <p:blipFill rotWithShape="1">
          <a:blip r:embed="rId6" cstate="print">
            <a:extLst>
              <a:ext uri="{28A0092B-C50C-407E-A947-70E740481C1C}">
                <a14:useLocalDpi xmlns:a14="http://schemas.microsoft.com/office/drawing/2010/main" val="0"/>
              </a:ext>
            </a:extLst>
          </a:blip>
          <a:srcRect/>
          <a:stretch/>
        </p:blipFill>
        <p:spPr bwMode="auto">
          <a:xfrm>
            <a:off x="47326" y="1340768"/>
            <a:ext cx="8909033" cy="303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ZoneTexte 2"/>
          <p:cNvSpPr txBox="1"/>
          <p:nvPr>
            <p:custDataLst>
              <p:tags r:id="rId3"/>
            </p:custDataLst>
          </p:nvPr>
        </p:nvSpPr>
        <p:spPr>
          <a:xfrm>
            <a:off x="0" y="4396566"/>
            <a:ext cx="9449601" cy="2308324"/>
          </a:xfrm>
          <a:prstGeom prst="rect">
            <a:avLst/>
          </a:prstGeom>
          <a:noFill/>
        </p:spPr>
        <p:txBody>
          <a:bodyPr wrap="square" rtlCol="0">
            <a:spAutoFit/>
          </a:bodyPr>
          <a:lstStyle/>
          <a:p>
            <a:r>
              <a:rPr lang="fr-FR" b="1" dirty="0" smtClean="0"/>
              <a:t>1: test de l’appareil; </a:t>
            </a:r>
            <a:r>
              <a:rPr lang="fr-FR" dirty="0" smtClean="0"/>
              <a:t>on fait toucher les pointes de test et on appuie sur le bouton « test », résultat normal « BIP ».</a:t>
            </a:r>
          </a:p>
          <a:p>
            <a:endParaRPr lang="fr-FR" dirty="0" smtClean="0"/>
          </a:p>
          <a:p>
            <a:r>
              <a:rPr lang="fr-FR" b="1" dirty="0" smtClean="0"/>
              <a:t>2: on teste deux à deux chaque conducteur </a:t>
            </a:r>
            <a:r>
              <a:rPr lang="fr-FR" dirty="0" smtClean="0"/>
              <a:t>(phases neutre PE ou terre) sans appuyer sur le bouton « test »</a:t>
            </a:r>
          </a:p>
          <a:p>
            <a:r>
              <a:rPr lang="fr-FR" dirty="0" smtClean="0"/>
              <a:t>Dans un réseau triphasé plus neutre cela fait un total de dix tests.</a:t>
            </a:r>
          </a:p>
          <a:p>
            <a:endParaRPr lang="fr-FR" dirty="0" smtClean="0"/>
          </a:p>
          <a:p>
            <a:r>
              <a:rPr lang="fr-FR" b="1" dirty="0" smtClean="0"/>
              <a:t>3: on teste de nouveau l’appareil (comme au 1)</a:t>
            </a:r>
            <a:endParaRPr lang="fr-FR" b="1" dirty="0"/>
          </a:p>
        </p:txBody>
      </p:sp>
    </p:spTree>
    <p:extLst>
      <p:ext uri="{BB962C8B-B14F-4D97-AF65-F5344CB8AC3E}">
        <p14:creationId xmlns:p14="http://schemas.microsoft.com/office/powerpoint/2010/main" val="3962492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wd">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650"/>
                            </p:stCondLst>
                            <p:childTnLst>
                              <p:par>
                                <p:cTn id="9" presetID="10" presetClass="entr" presetSubtype="0" fill="hold" nodeType="afterEffect">
                                  <p:stCondLst>
                                    <p:cond delay="0"/>
                                  </p:stCondLst>
                                  <p:iterate type="wd">
                                    <p:tmPct val="10000"/>
                                  </p:iterate>
                                  <p:childTnLst>
                                    <p:set>
                                      <p:cBhvr>
                                        <p:cTn id="10" dur="1" fill="hold">
                                          <p:stCondLst>
                                            <p:cond delay="0"/>
                                          </p:stCondLst>
                                        </p:cTn>
                                        <p:tgtEl>
                                          <p:spTgt spid="27650"/>
                                        </p:tgtEl>
                                        <p:attrNameLst>
                                          <p:attrName>style.visibility</p:attrName>
                                        </p:attrNameLst>
                                      </p:cBhvr>
                                      <p:to>
                                        <p:strVal val="visible"/>
                                      </p:to>
                                    </p:set>
                                    <p:animEffect transition="in" filter="fade">
                                      <p:cBhvr>
                                        <p:cTn id="11" dur="500"/>
                                        <p:tgtEl>
                                          <p:spTgt spid="2765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a:xfrm>
            <a:off x="323528" y="260648"/>
            <a:ext cx="8507288" cy="1143000"/>
          </a:xfrm>
        </p:spPr>
        <p:txBody>
          <a:bodyPr>
            <a:normAutofit/>
          </a:bodyPr>
          <a:lstStyle/>
          <a:p>
            <a:r>
              <a:rPr lang="fr-FR" b="1" dirty="0">
                <a:effectLst>
                  <a:outerShdw blurRad="38100" dist="38100" dir="2700000" algn="tl">
                    <a:srgbClr val="000000">
                      <a:alpha val="43137"/>
                    </a:srgbClr>
                  </a:outerShdw>
                </a:effectLst>
              </a:rPr>
              <a:t>Consignation: </a:t>
            </a:r>
            <a:r>
              <a:rPr lang="fr-FR" b="1" dirty="0" smtClean="0">
                <a:effectLst>
                  <a:outerShdw blurRad="38100" dist="38100" dir="2700000" algn="tl">
                    <a:srgbClr val="000000">
                      <a:alpha val="43137"/>
                    </a:srgbClr>
                  </a:outerShdw>
                </a:effectLst>
              </a:rPr>
              <a:t> MALT</a:t>
            </a:r>
            <a:endParaRPr lang="fr-FR" b="1" dirty="0">
              <a:effectLst>
                <a:outerShdw blurRad="38100" dist="38100" dir="2700000" algn="tl">
                  <a:srgbClr val="000000">
                    <a:alpha val="43137"/>
                  </a:srgbClr>
                </a:outerShdw>
              </a:effectLst>
            </a:endParaRPr>
          </a:p>
        </p:txBody>
      </p:sp>
      <p:pic>
        <p:nvPicPr>
          <p:cNvPr id="27650" name="Picture 2"/>
          <p:cNvPicPr>
            <a:picLocks noChangeAspect="1" noChangeArrowheads="1"/>
          </p:cNvPicPr>
          <p:nvPr>
            <p:custDataLst>
              <p:tags r:id="rId2"/>
            </p:custDataLst>
          </p:nvPr>
        </p:nvPicPr>
        <p:blipFill rotWithShape="1">
          <a:blip r:embed="rId5" cstate="print">
            <a:extLst>
              <a:ext uri="{28A0092B-C50C-407E-A947-70E740481C1C}">
                <a14:useLocalDpi xmlns:a14="http://schemas.microsoft.com/office/drawing/2010/main" val="0"/>
              </a:ext>
            </a:extLst>
          </a:blip>
          <a:srcRect/>
          <a:stretch/>
        </p:blipFill>
        <p:spPr bwMode="auto">
          <a:xfrm>
            <a:off x="107504" y="1772816"/>
            <a:ext cx="8909033" cy="4248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66298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1000"/>
                            </p:stCondLst>
                            <p:childTnLst>
                              <p:par>
                                <p:cTn id="9" presetID="10" presetClass="entr" presetSubtype="0" fill="hold" nodeType="afterEffect">
                                  <p:stCondLst>
                                    <p:cond delay="500"/>
                                  </p:stCondLst>
                                  <p:childTnLst>
                                    <p:set>
                                      <p:cBhvr>
                                        <p:cTn id="10" dur="1" fill="hold">
                                          <p:stCondLst>
                                            <p:cond delay="0"/>
                                          </p:stCondLst>
                                        </p:cTn>
                                        <p:tgtEl>
                                          <p:spTgt spid="27650"/>
                                        </p:tgtEl>
                                        <p:attrNameLst>
                                          <p:attrName>style.visibility</p:attrName>
                                        </p:attrNameLst>
                                      </p:cBhvr>
                                      <p:to>
                                        <p:strVal val="visible"/>
                                      </p:to>
                                    </p:set>
                                    <p:animEffect transition="in" filter="fade">
                                      <p:cBhvr>
                                        <p:cTn id="11" dur="500"/>
                                        <p:tgtEl>
                                          <p:spTgt spid="276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a:xfrm>
            <a:off x="6829400" y="5715000"/>
            <a:ext cx="2314600" cy="1143000"/>
          </a:xfrm>
        </p:spPr>
        <p:txBody>
          <a:bodyPr/>
          <a:lstStyle/>
          <a:p>
            <a:r>
              <a:rPr lang="fr-FR" b="1" dirty="0" smtClean="0">
                <a:effectLst>
                  <a:outerShdw blurRad="38100" dist="38100" dir="2700000" algn="tl">
                    <a:srgbClr val="000000">
                      <a:alpha val="43137"/>
                    </a:srgbClr>
                  </a:outerShdw>
                </a:effectLst>
              </a:rPr>
              <a:t>FIN</a:t>
            </a:r>
            <a:endParaRPr lang="fr-FR" b="1" dirty="0">
              <a:effectLst>
                <a:outerShdw blurRad="38100" dist="38100" dir="2700000" algn="tl">
                  <a:srgbClr val="000000">
                    <a:alpha val="43137"/>
                  </a:srgbClr>
                </a:outerShdw>
              </a:effectLst>
            </a:endParaRPr>
          </a:p>
        </p:txBody>
      </p:sp>
      <p:pic>
        <p:nvPicPr>
          <p:cNvPr id="3" name="Picture 6" descr="https://encrypted-tbn2.gstatic.com/images?q=tbn:ANd9GcTEJq9v_GpjvO18ppRI9jqCt8VOFLHlvhU3Kll_4jQvkZWISKQ0"/>
          <p:cNvPicPr>
            <a:picLocks noChangeAspect="1" noChangeArrowheads="1"/>
          </p:cNvPicPr>
          <p:nvPr>
            <p:custDataLst>
              <p:tags r:id="rId2"/>
            </p:custDataLst>
          </p:nvPr>
        </p:nvPicPr>
        <p:blipFill>
          <a:blip r:embed="rId5">
            <a:extLst>
              <a:ext uri="{28A0092B-C50C-407E-A947-70E740481C1C}">
                <a14:useLocalDpi xmlns:a14="http://schemas.microsoft.com/office/drawing/2010/main" val="0"/>
              </a:ext>
            </a:extLst>
          </a:blip>
          <a:srcRect/>
          <a:stretch>
            <a:fillRect/>
          </a:stretch>
        </p:blipFill>
        <p:spPr bwMode="auto">
          <a:xfrm>
            <a:off x="2411760" y="764704"/>
            <a:ext cx="3827287" cy="49290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3436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500"/>
                                        <p:tgtEl>
                                          <p:spTgt spid="3"/>
                                        </p:tgtEl>
                                      </p:cBhvr>
                                    </p:animEffect>
                                  </p:childTnLst>
                                </p:cTn>
                              </p:par>
                            </p:childTnLst>
                          </p:cTn>
                        </p:par>
                        <p:par>
                          <p:cTn id="8" fill="hold">
                            <p:stCondLst>
                              <p:cond delay="2500"/>
                            </p:stCondLst>
                            <p:childTnLst>
                              <p:par>
                                <p:cTn id="9" presetID="10"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6CDC3554-1360-441F-BEA3-92938A798F69"/>
  <p:tag name="ISPRING_SCORM_RATE_SLIDES" val="1"/>
  <p:tag name="ISPRING_SCORM_PASSING_SCORE" val="100.0000000000"/>
  <p:tag name="ISPRINGONLINEFOLDERID" val="0"/>
  <p:tag name="ISPRINGONLINEFOLDERPATH" val="Content List"/>
  <p:tag name="ISPRINGCLOUDFOLDERID" val="0"/>
  <p:tag name="ISPRINGCLOUDFOLDERPATH" val="Content List"/>
  <p:tag name="ISPRING_OUTPUT_FOLDER" val="C:\Users\Philippe\Documents\techphil\secuelec 5"/>
  <p:tag name="ISPRING_RESOURCE_PATHS_HASH_PRESENTER" val="1d1f599e95fc544078fbe1d933621b82ef79947"/>
  <p:tag name="ISPRING_SCORM_ENDPOINT" val="&lt;endpoint&gt;&lt;enable&gt;0&lt;/enable&gt;&lt;lrs&gt;http://&lt;/lrs&gt;&lt;auth&gt;0&lt;/auth&gt;&lt;login&gt;&lt;/login&gt;&lt;password&gt;&lt;/password&gt;&lt;key&gt;&lt;/key&gt;&lt;name&gt;&lt;/name&gt;&lt;email&gt;&lt;/email&gt;&lt;/endpoint&gt;&#10;"/>
  <p:tag name="ISPRING_PLAYERS_CUSTOMIZATION" val="UEsDBBQAAgAIAOO5MUdaf7mZOgQAAOEOAAAdAAAAdW5pdmVyc2FsL2NvbW1vbl9tZXNzYWdlcy5sbmetV/9u2zYQ/r9A34EQUGADtrQd0KIYEge0xNhCZMmV6DjZDwiMxNhEKDGTKLfZX32aPtieZEfKbuymg6R0gG2YtO+7091335HHpx8LiTa8qoUqT5zXR68cxMtM5aJcnTgLevbzOwfVmpU5k6rkJ06pHHQ6ev7sWLJy1bAVh+/PnyF0XPC6hmU9MquHNRL5iTMfp240m+PwKg2iSZSO/YkzclVxx8p7FKiV+qP64Ze37z6+fvP2x+OXW8s+QMkMB8EhFLJIb171AAppHAUpoJEgDckldUbmc5hdtKCBHxJntP0yzHoekwtnZD477RZxTEKaJoHvkdRP0jCiNhcBocRzRleqQWu24UgrtBH8A9JrDpXUouKoliK3P2QKNsqGdznzohn2wzQmCY19l/pR6IwSVVX3P1lY1ui1qsBdjXJRs2vJc+sTOGN/v6t4Da6ZBk4heOm1gH+qgonyqNN1jJd+OElpFAVJSkJvt+OMSJkjr2LGzUCUGCckBoCK1bx6gm1qWWbNEZZyGMLUn0wDeFMTwlSs1hLeemgccwI1mPOyywo4QmJgV5Iso9gzSQNXiKE7VtcfVJUf8GO/UF3AfuhGQEGX7oFTg7EDhhoLUI6q4pnuApuRJMETko6jSyAy9F00xCI6h3Y7H2JxRRJoEZJ02YT4wp9gQ3jTYjv+7/orY4bO8h6xLAM7k76NUE0NOyal0AW20+phXhLyfgFV83HwjS5uASGxtl4rseEQQpV3swc0xSWe4c/7hf9beob9gHgpEMqLlim1YmecMZCHUmnEpFTmAcAvyzeszDi65hlrgPD38Ldc5PZvptg2kr8a8TdieistL7aqFHrk8sXRwNAOhOxxhEVTQ3ha8+JOd7neC/8pURhi/2cIfR59oP+kbdaxDx0wFqq/BQF5NoIEiir7W/nhGTiatz0PouCXNwN8htEWIFToqRgXkKqDEC4ghQPsl2Sc+BSG7ZJf10J3zjFb2bZA3y5qBgcHyTV/KOw1v1HQE5KzTTvOQNZspTsLujctD7SH+jSAkEMAXLUjESClKCD+vAfmYkZ2GWgl4+BJlqqRuW1RKW6tbEBum4I/nsM3lSrsrmT1jrytap1+TxTtw8Wt0/mAeZIQHLvT1MWhS8wRzjSN7GkEXDQxBTRJAzw25kDKgulsDVp5o5oy7wnUnsI8coYBbJvShLMqW//z6XNPjK8iaXfRdvfXQSDQYUaIyBew30Olef1nFwjF40M7u+hjtT217ux6HmKpD3T4X06HrNX0QhWwddTtF9i2LRqmFLvTGRAysfxTTZV1j959hBmOz0FU7PnKGc1YdQuKRJWSg1Bsqg0B9TDvDxeHRktR8iG236fp5oGpP0+x59lbFDSfFNltO7xyOCtm2+uUhOtUXzB3ikMQvK/weC70QEA7I3byAo3erh/afPN4ZHxZ1fYyevxy7276L1BLAwQUAAIACADjuTFHmd7J2s4DAAAxDwAAJwAAAHVuaXZlcnNhbC9mbGFzaF9wdWJsaXNoaW5nX3NldHRpbmdzLnhtbNVXX3PaRhB/51PcqJPHIDu1a4cReDy2GDPBQJDcJtPpeA7dgq4+3am6E4Q89dPkg/WTdE9nYwg4Fc244w4PoNXub//9do8Lzj5lgsyh0FzJtnfYPPAIyEQxLmdt7ybuvj71iDZUMiqUhLYnlUfOOo0gLyeC6zQCY1BVE4SRupWbtpcak7d8f7FYNLnOC/tWidIgvm4mKvPzAjRIA4WfC7rEL7PMQXudRoOQwImuFSsFEM4wBMltdFR0BdWp5zu1CU3uZoUqJbtQQhWkmE3a3g+n5/bzoOOgLnkG0ianOyi0YtOijHEbDxUR/wwkBT5LMfCTI48sODNp23tzZFFQ299GqbBdDtSiXChMRpp7+AwMZdRQ9+j8Gfhk9IPAidhS0ownMb4hNv+2dxnfRv3eZXg7GMZhdHsVX/ddDHsYxeGHeA+juBf3w33068JffRyF435v8O42Hg77cW/0aIUV3ShI4G9WLMDKqrJIYFWwwKRlNpGUCyTbV2XUYJCughYziFWXYxOnVGjwyO85zN6XVHCzRFYfIKvvAPJznUNixrZtbc8UJXiPcA4QA8Nerihx/HZFiZPTjdR95/0xrZ1RBtQYmqRIHpRVoQX+uuhBbarkRmr2mUyUYKuEIJsAG9AM1kYiuuOyi5qHHpliEwSmel5wKjzCDaaerIx1OdGGm2oIu+uaBLFw2IFcR1ulSFJa6I2Kr6puiZ90fh0oA/o3Vwonekr1F1UKRpaqJILfATGKYJvLDH+lQNaHiUwLlVVSHHdDtOAY3JzDAthZHUcf0UVWoiVumlyAcR7+KPlnMoGpKhAX6Bx3Esq5dvjNvYBzqvUjKH2I8ZUbkd7gMvzwyiZI2ZzKZE9w5AZkuXkOfIq5S4UuhFBYzTUIrExCSw1VfxhnlVqdNGv7Tum8arptZAWK7eYYj8PEFwmymMsS6gImVBIlxZLQBDeFthSac1VqlDiyOGj9rwJ0poTLKtQZDhs6KxgUddAODt/8eHT808np21bT/+vPL6+/aXS/PUeCWm9ufV48uZ7rWX21pP/B6Buresu2q4rMMpRtOd19/Nyvye1FEvh2we3ed9VafonrLgrPxxdXZBxGN/04atUhw0ARLFiSIpum9s9KHZvhTYztCOuojsbhz7XCwL7UmoQwqgU3rJXHuzpaY3cMjNaOgFoh4A6fuQMDt7jgGUdW/i/G86lJ+f7J/k+m87v+jbjRfqbpBFokKXb02Vjw4rffc5b3JVXMPa3uDxsXhsDfeTWzbzIueYZ1tKf76j7XOT46wCvIzleNBqJtXnM7jb8BUEsDBBQAAgAIAOO5MUfvg8FetgIAAFAKAAAhAAAAdW5pdmVyc2FsL2ZsYXNoX3NraW5fc2V0dGluZ3MueG1slVZtb9owEP6+X4HYd9K90kkpEqVMqtSt1Vr1u5MciYVjR/aFjn8/27EbGwhkOSHhu+fJvfjuIFVbyhcfJpM0F0zIZ0CkvFRG43UTWtxMsxZR8FkuOALHGReyJmy6+PjTPmlikZdYYgdyLGdDcujdzO0zhuJ8fJsbGSLkom4I3z+IUswykm9LKVpeXAyt2jcgGeVbjbz6MV+tBx0wqvAeoY5iWl8bGUdpJCgFJqTvayMXWYxkwLynK/uM5PSuzmd/QNtRRdHSlp+MDNEaUkJc5OulkWE812+Pb2Vu5DwB4S9q6JfPRgahjOxBxi+/+2pkkCGatvmfHmmkKE1BY875S3znMEEKPX4mqisjFwkmIePo4i248thc7wKQ+xrOfWrGVQr2ZOp6sBDMpWcMFihbSBN/6myqEm+PLer58PZQ02OedMxPpFUhqtf1uD/wRnkRgJyiR7wK1taw6sINgLG+x69Wt3ZTLDaEKYd91wUBStg5ZRBhr+yRv3VVj5CBskc+M1rAI2f7I/ihpeP4G74l7i7PF19bgRN99PXyJ281nh7M3KrAtVN4TC0KWCgTzgutwdxamlhdF1JyFFPKyY6WBKngvwwu29tkVJocGFyjnW6rFCkyONVtNka9o8P7sue4GZ017sbuN6FPrjtPUK/wmylBJHlV698kNZ04np4RXZhpcpphlqSGg7znGzGSUxO5BfkiBBvrhQuEEGszGwKLbrKG4GkSlCBNThc5dS85VX3e1hnItb40Cr5rYl2Hq2hZMf3BVwpvUMSEAWPHxEq/jhP63pSBwnUAEJlXvmW7Q2epW4aUwQ784AcKm/BQZqnSLTrUbUt8gA2G/eY0oxrS7Ym+UUJcbDhBeNVxiXjjhIYRPY8kUzazaOz9Bg5iiZay32Wm98I1Zs+ulaI3a/txCbXS/JP8B1BLAwQUAAIACADjuTFHsnzk/6MDAABCDgAAJgAAAHVuaXZlcnNhbC9odG1sX3B1Ymxpc2hpbmdfc2V0dGluZ3MueG1s1VdRc9o4EH7nV2jc6WNx0ksvKWPIZBJnwpQABafXzs1NRlgL1kWWXEmG0qf+mv6w/pKurISEkuTMXdu7Gx7A691vd79dfTbR4YdckDlow5VsB7vNnYCATBXjctYOLpLTZwcBMZZKRoWS0A6kCshhpxEV5URwk43BWnQ1BGGkaRW2HWTWFq0wXCwWTW4K7e4qUVrEN81U5WGhwYC0oMNC0CV+2WUBJug0GoRE3nSuWCmAcIYlSO6qo+LM5iIIvdeEplczrUrJjpVQmujZpB08OThynxsfj3TCc5CuN9NBozPbFmWMu3KoGPOPQDLgswzr3t8LyIIzm7WD53sOBb3DTZQK27dAHcqxwl6kvYbPwVJGLfWXPp+FD9bcGLyJLSXNeZrgHeLabwcnyeW41z2JL/uDJB5fniXnPV/DFkFJ/DbZIijpJr14G/+68GfvhvGo1+2/ukwGg17SHd5GIaNrhEThOmMRMqtKncKKsMhmZT6RlAvctW9oNGBxWwXVM0jUKcchTqkwEJA/C5i9LqngdolLvYNLfQVQHJkCUjtyY2sHVpcQ3MJ5QCwMZ7laiRcvVyuxf7DWeuiz37Z1b5URtZamGS4P2qrSovCu6cZtquRaa+6aTJRgq4amyLLAXo40pyIg3GJv6equdQzYUy6Qfxe725xKu9FcmlFt1jhc8ehWOe383lcWzB++OW96yPU3VQpGlqokgl8BsYrg4Mocf2VA7h4PMtUqr6yCGkuM4AzInMMC2GGdRO8wRV5iJEpHIcD6DO9L/pFMYKo04gKdo8ignRuP39wKuKDG3ILSmxqf+qXv9k/it09dg5TNqUy3BMdpQ17YH4FPsXepMIUQCtm8A4HMpLQ0UM2HcVa51Wmzdu6Mzquhu0FWoDhujvV4TLyR4hZyWUJdwJRKoqRYEpri2TduheZclQYtflk8tPlbBfpQwmVV6gwfKJhMM9B10HZ2n/+y9+LX/YOXrWb45dPnZ48GXevhUFCXzQvi8YOCWy/qG9n9i6BHxHcj9lTp3G0o20h6/wPlWvg2hSQKnezcr2CV0P4cARvHR6PjMzKKxxe9ZNyqM96+IkhBmuF+TN0LRZ2YwUWCBMd1XIej+E2tMpDpWrsdj2vBDWr18aqO18gL+/COqNcqAVV55h8BqMuC5xz37H9x4B7a/X9+Vn/KeXv8jcGfxu913oDqNMMZ/bC5/vsK9V0J+y9x4K9W7+FrL95ReO9fnAba1//3dRpfAVBLAwQUAAIACADjuTFHQq3qOp4BAAAtBgAAHwAAAHVuaXZlcnNhbC9odG1sX3NraW5fc2V0dGluZ3MuanONlE1vwjAMhu/8iiq7Toh9wnZDg0lIHCaN27RDKKZUpHGUhA6G+O+rw1fTpoP40rx6+jp25GxbUbFYzKLXaOu+3f7D3zsNSLN6Bbe+Lhr0jHRmRDqDSZqBSCWwCpIffz3JuzMRMmbSmU43n2RrSn4MA7QKaDqgmYCWB7SfgLYmbc6FKYu/XmGHovYFlbo8XVmLsh2jtCBtW6LOuGPYzbtb5foqMOagL6BzHoNn2nWriTw7PnUpylyMmeJyM8YE21MeLxONKzlryr/YKNDFfS/3QOel+zb07ERq7MhCVk087FE0k0qDMXDI+zykCMKCT0GUfDtu/YN6xvWCKnSemtQe6f4dRZlWPIFal3p9Ch+ThVetm12KOmdhbffEwz2FRwi+AV2zGjxSeCCqlbriApXGhDpSQ+s9P6EC+SyVySF1hyLI0WHJtql750Ld8QfMGyGsjNAiMJFZ07txxdTb4OCaStZxaOZFSAzlxRCoQmJ+Er3j2Oo7QvuviHFrebzIiueheBmp5WCKb9AjOUcSMq6XoCeIoijo+9LRq8lbuz9QSwMEFAACAAgA47kxR5ZRcFq6AAAAowEAABoAAAB1bml2ZXJzYWwvaTE4bl9wcmVzZXRzLnhtbJ2QsQrCMBCG9z5FuN3GbqUkcRPcHHSWmqYaaS8ll1gf35SKdJGCQyD/8X0/yYndq+/Y03iyDiUU+RaYQe0aizcJ59N+UwKjUGNTdw6NBHTAdioTtijx6A2ZQCxVIEm4hzBUnI/jmFsafGog18WQiinXrufp9A75ZPJhVmF2K/uX/ZmByjLGxDXaLhxQpXtKM8LIawmTc9GYW2wd8F+AWQNavwI8hhXAxwUg+PfFU9KRQvpmCoIvlquyN1BLAwQUAAIACADjuTFHlBOzImkAAABuAAAAHAAAAHVuaXZlcnNhbC9sb2NhbF9zZXR0aW5ncy54bWwNzDEOgzAMQNGdU1jeKe3WgcDGVpbSA1jERZEcG5GA4PZk+8PTb/szChy8pWDq8PV4IrDO5oMuDn/TUL8RUib1JKbsUA2h76pWbCb5cs4FJliFLt4mjiUyjxSLHHYRqOFTXv/AHpuuugFQSwMEFAACAAgAJJP0Rook4qj6AgAAsAgAABQAAAB1bml2ZXJzYWwvcGxheWVyLnhtbK1VTW/bMAw9p8D+g6F7paRd1zawW3QFgh3WoUDWbbdAtRlbi78myXXTXz/K8vecbgV2SGBTfI8U+Ui7189J7DyBVCJLPbKgc+JA6meBSEOPPHxdHV+Q66t3R24e8z1IRwQeKVJhADwmTgDKlyLXCL7nOvJIz0CRmTi5FJkUeo/cZ8jdRbok745m6JIqj0Ra50vGyrKkQiEiDVUWF4ZEUT9LWC5BQapBMpsGcRrsUv8djb8kS5ne56B6yFy/PXBN0nI8KzEgKU9pJkN2Mp8v2I+7z2s/goQfi1RpnvpAHKzkrCrlI/d3d1lQxKCMbebaJNegtUmiss1cvRSLi9RR0veIddgkoBQPQdE4DQmzWDYBdrcxV1HNowa0hlftRM1b+W3M+6ZxqzrHOue8eIyFivCoD+msk0CXDaO6SXXdSkEPjYJWhok4En4VQkJQvX5rJTJfEBuwVVyVJ1Wljwf4tOK+zuT+FmGoorqDtG0atU2jFajloG30dUdBmttugetCQlOqmfskAsi+cCm5kcWVlgW4bGSssWwIdpm9ct2kriFupJP47B96Y/xGrfmpXutMBfgfjfmERG1NRBrA80qgj4YEa6oBi21sVOcxNTG7nFTxmPR0PTDZHOum4EUczWUIOIYB15x1dnYICpIrdPELOcL2Dg6CIxFGMf70JMP49CBNwuVukqF3cBAcZ/5uAtqa2zKycR1HYmoV5LKJdeL6hdJZIl4qeQ72jF5WOnxt5Jqjm1y0B+fzP0ZxEKMZzC2ZWF3mqbevmsN7M6dadT6b3FoGasV5AF3k1quZhSIf+QSw5UWsb/s5NfuwBx3lPDUd01zfUe9ZuRYv4JQiMF+6xampSQRGMx75cHHaY8B+4nYZhK9MhyJus7SpA6WserP/VUWbLV+3znb9UIddrOGTgNJi7Ex9RHWEMivSYNRDmncfERXjTruRwJ0YtnijxQmKNMs98h4f6jtfnl12Vz7HTzjrfWvubWCbyxtWep1wpyBW67q9iFvvBnz8DVBLAwQUAAIACADjuTFHNdvZrWgBAADzAgAAKQAAAHVuaXZlcnNhbC9za2luX2N1c3RvbWl6YXRpb25fc2V0dGluZ3MueG1sjVLbahsxEH3PV4j8gCWNbgtbg67FkIdCE/K89aphiaMtK4WEoo+vNq1x3Lq0mqeZc+YMMzp9fpySfc5lfpq+D2Wa0+dYypQe8vYKoX4/H+bl0xJzLHlzqtxPaZxfdunrvNZaNZchjcMy2hXNW4zC20NKauVUy5hhFEnmqVfIeW4b1oHrwDbMUWL7zW8SP3WXuI+pXFbtN2fonw27lONSdmmMr1s4Z7+Hzjf4uAzj1Hh5K9ga9Ti1OrYGYoRL7ivVACCQ5Y44XKXspCbIY8YxVKMoUECEc9KJSiTl0LLQiabCfCcQk4xRV6mnrRtpbRy1VUJHiG7TvOpsDcFIjBEhBJirXEAwGDU2NA0Naj0gODAgqjaaKEDBBhNY9c4Ly5GiXmBcmTGA8em4p+3en+tU/e91juf8h+DFL7iIrt7aXDBXv39elka+jU/fDkOJ6MuQ4278cB3ubm6uf3nyzb9HxmrUtvFfff0DUEsDBBQAAgAIAOS5MUcUlQ/CehEAAJwjAAAXAAAAdW5pdmVyc2FsL3VuaXZlcnNhbC5wbmftWntYklm3x8zu5TgzjreSKWdyZjLNSi01zJmyqUadssIb0kTm5AU1RPACNPY1ZqmcvvlGKm9jjqmpkKaiIJJdYIrULAQVEYsUBQUVEbmfV+ubM3PO+ef8eZ7HP94fey+el73W2nv91lo8O+f7oEPr19ivAYFA6w9/e+A4CGTeATyrV60AJE7K3f3Ahxnq+KGvQeSujePAZHmMf6A/CFRPXKv/wQKYr076NgwFAm14tPCYsROrzgLvuR8+4H8CGzUpPHotHmrHfq28qQfhQZVZ5slbbuaM/bFqzdUjVzZ8tuan3z7gHjtg9eTwBx3rTtz+9MDX+w98t7Xn4umdR3Ntjojyt4UxlDzG3WCoodTCUgjLUAwwoDDCyV6Jb2iguNNLFMnQSmtqSHC8hnXUjbEcUMYmeneCKgEt9x3KG2YaVZRJFiBMenoXw27JGebDCQyYFSAg+6MVgcuZhjnB5ILdSYF3CWBuzO/0y/+e6KeJhHibZSDQA49qI+7FdkB+Me6zLDMQ6MrmJVzCJVzCJVzCJVzCJVzCJVzCJVzCJVzC/7c4PVxHHQoHRvuXWa0DcN3/EXMvbZnP8xoK3aebuF9TWZIeq5oXEykQXX93Q/at+7fotx7d4iDzu19/6ErN9vACgSKbNa1Ita/yOFcBx+vFYIUqs4VXl8CaE6bBr2oN3f3mGYem4iiMZu0bG2afsWGCMtow2lgoC6E95kySR1eALnLmnm2jRI4UooA38+t8RsPqUHl5p0jjrmwmheE0fzOm5DzBfwMUNdCp+hImHUklt2p6iPiU8ojmWU03Aa+a4bgxFbNwk5Zf41yaOcPCMHVC9XZJZlTm9BOMxBjjp+uvi1aOHJd1cs6hb+apjHNUpjDcM0ikugDDbNr7BNJcp+6l4NHiZMc4/EnDx8GuGwyN2SLzi2hp4C8hg84iqEjThRkQl/R6C5v5v7kKQpjuzZjlcPG2dZYRnee9+JUp1STB3tE7Z96Yg+cfBIamcEiOaW+vq4tPmcEqoUm/WuLGvvGCk2TJjh5qa6aHpNQ4Wyla/3pNZ3LYv4iZb53i4A+qJqVxCRGyvGg0o+pebbRYlyYIWtTNsw7KDpfA+SPhkETMVxLj8sPFalfLWLwliFdt80Ep9k3OHF51K4UNkTW3bkXblc48ecNwatFV7IkC9OJOKo+nsFFVV3++el0bfqynblfNRemyiiFN4aPyrjiSUoz1UKC+59F/s25XGXZ+LLMg0mqluvTXZyLPOd1mp6NxtqXrqqqKRE2G4ZV+fT/P3pN7XxiDSG1Z6kJeDcKRL0EdnIJlZp0lBWfM7wOFVkIOvxKWRhXK+2KEnvw7rjJ5n+XmLEUOkhxcLZBUjOVLvhcjyukBcQe5G3fKsM7zcm50Q9vEV5/IZDNPcrT4tqMRZd5bGs9cqA1hqcqWoTRkpKFtvGFhk1LAKhwsmFrndQYLmeR2aciS73Vjc/uUGaAX1UzrSflRyjGM/j6yMC6EeL1SqzttlRmcgsIdEULcDmJ82fb+L7cX9vokKH2Si9dQppFOEj4s1SmL5B8qcvumIVeVnVwi1Aq2oITot324CdpQs0hhK5yc3kjDddMSusoE6lrBKDAxT4rA7Z67ZdqArS68FEbt9LhLPIhhM93+l8W2O5099TqEYzEllLrSs+06hBobqzY6UgSoiAL0ljWHeeGnLoEbZYrbAi8QFab0W947Pnqal4CqkzJ/ko6eBm+ZLxkb1f6Lhou6Ksfme2T9HuHJPRTJrwsxiyRc6zds/0JyEny+BI69YdraEgQGp7kqRcu7Yw3TyW92GqOoQQ4Sj3ht4XAg/zpCXS9Lt/TJYqoZirqo9PGK3lKTXnLpEeXfZgE20pK/A5GQIlCbRCMpTVT4UcK8LBe8OfdwrVuj8l5N9ocdIi2PesrPpOlO1M9W+jFW56SlFbdnfujeXI3m9LWHcOJ004ZMyKPQKBFRWeOMkvFuEuTPBZtuA5EunUu7MtKH7neniffyXK0i+dfQJtV3l3vnV+b8HF2U5OjRbX1J3FDNOfMP5MFzMFfVlifYsjMHknGb6vckhkh2saMvS9o6dx6IEZCdsifKySSd3tVyWxZzOi+x1jhDYupNPGPXntn2ewsGnStEM4/myWdfTmbwEu5vJE1hQUlPuwxuKhFUGPmclkAOg63M14Ct5buz6M6BiBNv81WxXPoaZbPq8e2AOqhnXniUgKiQKO1YM1p8kagwsT1NFuBB2WUazKvvKqO1QiqQpdmh+TDSpnKfEsTJ73NbQmM0x7g/ZK5LPy/QJHt78FXJ4p23MS41Uxs5UiE/Od1C1pIb8ClRNcpBLo8rjoJ7WZyDyYXjIy9w3LT8e0MjmP6P37ClSGKF3BlOMKhMopdQLxHfIJ55wkm/fr+gd7yw5F6KrgQtqA3RhQ1hunnFUYt7VlDueEhaT47AQIXtZli2u2nTcdXjl/qtfVhEfBW7XvqPEYO2ravWUcFKcwF/dLQYuj2C71yYgnKXNfffwZO8WZrGaR9eMrdbMLS8VlOjICVu5Wl446oW38T7KX9ErmPrcVPFAVPYMztLXHr9+Xx71EVeFXo0Ie6fsS7OsUVRcMkrdjsvcEL/WTXPTgyQLowepFZ+iV6MBMv6jXRXnwCM7wMNmsreKV8b56LIiFG5j6dxDXE2V4TtMRwVv1o3k+5ih4jyxDvCfQCR0BPBrc+rz/RHwxdMko0m+tN1nbA6B6flkq2h+enfCVIhqvlQDhvRM1N/us1uzzIUWJgJbGqzHUJeEY3qJGo4xziyZAZL3wf1j0Q8Z9+pH097DNC5btjn2vDI2ed4DQc+5OJAucENJVPb9hdUujknRZ7mqEgcmW7EGp9WhhEUhb8jzg849bIGRArbvAiOydjoFsm7Ad89UevA0cmAKE4TVgQiWof0Ta8WjlkIwje1ExUSnLJh/WsgiMaNU9l+jeqbuip3r4AnisyBH7M0yXez0Jna84/j8jSZBay15Up6bVNCXnrmDb7wpJczEGoJrCqxQ+X2wjiS0U7ATeYjRFir03Y6BN6rU7hZSuvpfLoV80kH4kJBMP7ZzBooYu9eztqzadqZTLZFcyShta0drAND+5JHIqPGxJKRUCM5+x17OJ7ZmwpLzZVjLyplSKJYKEx/MPhxmvhyt7vUrF5eSYcy6bjuAlm3Z159m25gfIGa7Mx8udveoGtHXgD0plvxLeYqYT2NNZOmw2Ka2+GeT3cM3XOAHUO8Upqm5WMb25xaSEQHunT0LBBvnb4sd2KzPZs2UYZm+earSKhQlr7kdvE5tHBs9OxHVnqmQmIA+GGbtK2rLRBX3LseUYuqepcfNhcg+NHssfyVe5jyuT2sZh1DI+7w8GTMCBd8vCveHpGmfufvV9XOftkrksbn1v8Hmc4chOal+96VGKMfJzCSwjiHPuIqdT0WHDRLk4KQX5+WT2N9ba9jycGr0YL4kPL8JjzVuz29LL3xxY9V4UN53jgIxcroMYopiFHqUznE944W9xLlYpTY6az41+v2nKdhUZ9yXkm2wexs+i4YRgBmiPxU7Muy/iEyjJ4QVPd3iut/G0zQvpIKRMa5zvVppyp7G5AOwwaaQGzL0Q1WhEOM9bnuNNURqgLIIPfO544I+UGLY7IUUuXDeDXp8CkMQ2iloBH68qDy1QEPeFVbq4L9O9Vi8WzspX69q+KKRBsu4I15/wgVFi0c/upjTPUeuXfXdMs++7sF/BvE+y7wdaV+K2AcSfSjvm7aCBvw/S9AACS/5t+Ab6asdoA2Tj/7w1aZLoZdTv5pnTgrHLK55mld/btzZPPHHuK00lboWckDCi60zvfxhQnahK1wOuWrJFn6XHUwLlbVRMElqDoT8coCtmNGvConOPPNuU3u6wRArLsXWOJluc5mHrSRikVC7tvNmpHHVS6ObVTzJ4PXFSg2uBEcgXz6e4Z+mi3QPcdxb4hWR6U+bFgdEOMCVsbGr22d7vpRaCJ6mR+KB98u/AVwj6cHKzmXF+7JJRt2mVpP5GkUZdnuTMEoEr54thbs2+lnd/eSm9j6kuaZBznJIwfBsG+SZ+KVNPEz79wE6VVIV3muIXdEZZhZA2dZl7H2JMTvKhXdkz99Tv5vxF7BNBkUNd2Zo7u8yiIwO2S+htlXXjIurSkQE/XAhyZACEW9oepjlRXTObe0A9vdFsnr0Z36yETjuxjqP+fbzr3xTUt7KvF8hcBrP01SkkFmdA8eykvfKCv4lbyaJe6bgWcPpUAe6fNnyMRCWQpq5wIxs/bka4oH7XUHpuZPJNb5sE0NxC7rjvcm5g0fp6x5/lFkeUbF6ceTtmiLIr+fd3B/5x/oAvt9YU1Ha19eGa5va6esrWov7S4nr0IUJg/QlC6ctWlwYWTpcWr3Ny5sMie/Z1P3ccYrXWs3jrxeFFQXIUiRWLSV0/flr6TZc2zAJGmzZwDGz28x6aQUEB2UDdPK+fd2PfGNUc1D/YjsDqRhoWBoSpdWVw4ALN1bJZkUNrw8OKU/z7P62UOKz+w35ygdFSC+7foLVUjIOaGngHuDINEkZ9h1KN039Pp5+HnYRDcO7JGPrB2WXBmmBaUo6zuLD+1g/J0PYubeXHMbynyelj8Iy5xAgCMMb539wgxGNVPyUA8wbZumz0fWax6Cyeg/hMlwUW4TyL5uQSKcZqWyeRTpXWx5q0A+c4LtcEz6Oyt6Nz5UjvEm59Y/iKjxGsIixOKnntbwwjONGYjaE9zecbE7pR0eM0S+nVQ0xLhJJb5XX9FURNTuji+GDA0L5rae7jyMY2bWZxQF7wPbVuZp9s1Z/FRGXosuHhtFOPxZE/6ZCe9rV1KkiRclD7ajy/UL/UZ5O9zV9Aza3qB9SWrnBnyihtvgB3nCqLkeoePRfVfyXtQeo8zyEuJtCTa7A4RDNKXdYt73tCt9O17QOxb07tTpqlrD8pGMhb0Qf2yCT30uHT0DlJGTUdjXl1NdU/9Wf8fMPQ3Gz4wKS/cmyXqronf3nld6q6ZziPjZckUEkfPiIJiKppJwKVR2WVSPI8G5CXniCyIxJGGxmEJtWFyPHt6etCOAiqQmgoaUE/e7m9Wl/NrC7IVyOGP0ZsxAWt+vq9qd38UT6bZPSb8T0ffCNuRRm8Do1qFsP/3r1H1ypqu2pY7OmADOXJd0Ez89+bwRm5KnbYVIG2WHmH+pus/ZyJa1BFDxwGLIjDc5zgO6F3G9nR1A3Rrey1yBG2P/tvJvxfcuq6LqaxCkDOmmG0MSJS/+ojcwcbgoiMqYbCo3QuZfpqB2AB3TKUrbzBGflboPOtQH/uyXdskgG2CEDGruHe+EKDa7zC3CBre4L8k2wa6xYODXgO7LW+VVJsSNe0jzCcASeSUEo2ZuXv3537x9ytR7TG2JMACNL9brhlQHJI7seinzyK1HVzk9733NFQlSqE9DBkYS0/WOoFqUjbpT7Y+ZWCi+Uc/YfwD9r2vU6mCUDUUPl440cwb1o17M1rSHzNzBBIhxmkhpB4iK+tMTw9xCvsF1sBOIEO2PGRn97Fa/2FMS2Psm6d7TehNhCgclmAs2qWt5482MT7KNhAeyiU0dX1KaByvo2BHTcTcqTDK6Fj7/UFrPdoxDUENkPE9hmpmimknfy/7lmnc3zniHrTB74C3BX5/5QTCimfLwGtgb9dmQTxbFcCSVL5f+ajraNjh3sxAKx6lGEy8x9SNu1B6fv5InCBRZkL552t4hmi95xB/4Ef2dBHsdq1jlKkn/3LcTxpwhHCYJNqNCjkUQwJFg8zoKB2TU8pl4pXtP+NaLZiAyp8njWXt39isiAbzy4I7BmO596sFOU3C4Cf2yNqgmWugJAu1f8T//1Fhpmmf7DVj8eTNEWWr6r5shU0BDVAlbBXzJ/12r7pASHtE7gEnkfemQvZdVpBhu0kLpWxYkDVKh+1DesL0JYB9oItOQSl+4iBL5T6lAOqhmxargmP26qzeVEWaAFHT4YNAB8tens/4TUEsDBBQAAgAIAOW5MUcZ1RGpSgAAAGoAAAAbAAAAdW5pdmVyc2FsL3VuaXZlcnNhbC5wbmcueG1ss7GvyM1RKEstKs7Mz7NVMtQzULK34+WyKShKLctMLVeoAIoZ6RlAgJJCJSq3PDOlJMNWydLYHCGWkZqZnlFiq2RuYAwX1AcaCQBQSwECAAAUAAIACADjuTFHWn+5mToEAADhDgAAHQAAAAAAAAABAAAAAAAAAAAAdW5pdmVyc2FsL2NvbW1vbl9tZXNzYWdlcy5sbmdQSwECAAAUAAIACADjuTFHmd7J2s4DAAAxDwAAJwAAAAAAAAABAAAAAAB1BAAAdW5pdmVyc2FsL2ZsYXNoX3B1Ymxpc2hpbmdfc2V0dGluZ3MueG1sUEsBAgAAFAACAAgA47kxR++DwV62AgAAUAoAACEAAAAAAAAAAQAAAAAAiAgAAHVuaXZlcnNhbC9mbGFzaF9za2luX3NldHRpbmdzLnhtbFBLAQIAABQAAgAIAOO5MUeyfOT/owMAAEIOAAAmAAAAAAAAAAEAAAAAAH0LAAB1bml2ZXJzYWwvaHRtbF9wdWJsaXNoaW5nX3NldHRpbmdzLnhtbFBLAQIAABQAAgAIAOO5MUdCreo6ngEAAC0GAAAfAAAAAAAAAAEAAAAAAGQPAAB1bml2ZXJzYWwvaHRtbF9za2luX3NldHRpbmdzLmpzUEsBAgAAFAACAAgA47kxR5ZRcFq6AAAAowEAABoAAAAAAAAAAQAAAAAAPxEAAHVuaXZlcnNhbC9pMThuX3ByZXNldHMueG1sUEsBAgAAFAACAAgA47kxR5QTsyJpAAAAbgAAABwAAAAAAAAAAQAAAAAAMRIAAHVuaXZlcnNhbC9sb2NhbF9zZXR0aW5ncy54bWxQSwECAAAUAAIACAAkk/RGiiTiqPoCAACwCAAAFAAAAAAAAAABAAAAAADUEgAAdW5pdmVyc2FsL3BsYXllci54bWxQSwECAAAUAAIACADjuTFHNdvZrWgBAADzAgAAKQAAAAAAAAABAAAAAAAAFgAAdW5pdmVyc2FsL3NraW5fY3VzdG9taXphdGlvbl9zZXR0aW5ncy54bWxQSwECAAAUAAIACADkuTFHFJUPwnoRAACcIwAAFwAAAAAAAAAAAAAAAACvFwAAdW5pdmVyc2FsL3VuaXZlcnNhbC5wbmdQSwECAAAUAAIACADluTFHGdURqUoAAABqAAAAGwAAAAAAAAABAAAAAABeKQAAdW5pdmVyc2FsL3VuaXZlcnNhbC5wbmcueG1sUEsFBgAAAAALAAsASQMAAOEpAAAAAA=="/>
  <p:tag name="ISPRING_ULTRA_SCORM_COURCE_TITLE" val="La sécurité électriqueF"/>
  <p:tag name="ISPRING_ULTRA_SCORM_LESSON_TITLE" val="La sécurité électriqueF"/>
  <p:tag name="ISPRING_PRESENTATION_TITLE" val="La sécurité électriqueF"/>
</p:tagLst>
</file>

<file path=ppt/tags/tag2.xml><?xml version="1.0" encoding="utf-8"?>
<p:tagLst xmlns:a="http://schemas.openxmlformats.org/drawingml/2006/main" xmlns:r="http://schemas.openxmlformats.org/officeDocument/2006/relationships" xmlns:p="http://schemas.openxmlformats.org/presentationml/2006/main">
  <p:tag name="NUM" val="1"/>
</p:tagLst>
</file>

<file path=ppt/tags/tag3.xml><?xml version="1.0" encoding="utf-8"?>
<p:tagLst xmlns:a="http://schemas.openxmlformats.org/drawingml/2006/main" xmlns:r="http://schemas.openxmlformats.org/officeDocument/2006/relationships" xmlns:p="http://schemas.openxmlformats.org/presentationml/2006/main">
  <p:tag name="NUM" val="2"/>
</p:tagLst>
</file>

<file path=ppt/tags/tag4.xml><?xml version="1.0" encoding="utf-8"?>
<p:tagLst xmlns:a="http://schemas.openxmlformats.org/drawingml/2006/main" xmlns:r="http://schemas.openxmlformats.org/officeDocument/2006/relationships" xmlns:p="http://schemas.openxmlformats.org/presentationml/2006/main">
  <p:tag name="NUM" val="3"/>
</p:tagLst>
</file>

<file path=ppt/tags/tag5.xml><?xml version="1.0" encoding="utf-8"?>
<p:tagLst xmlns:a="http://schemas.openxmlformats.org/drawingml/2006/main" xmlns:r="http://schemas.openxmlformats.org/officeDocument/2006/relationships" xmlns:p="http://schemas.openxmlformats.org/presentationml/2006/main">
  <p:tag name="NUM" val="4"/>
</p:tagLst>
</file>

<file path=ppt/tags/tag6.xml><?xml version="1.0" encoding="utf-8"?>
<p:tagLst xmlns:a="http://schemas.openxmlformats.org/drawingml/2006/main" xmlns:r="http://schemas.openxmlformats.org/officeDocument/2006/relationships" xmlns:p="http://schemas.openxmlformats.org/presentationml/2006/main">
  <p:tag name="NUM" val="5"/>
</p:tagLst>
</file>

<file path=ppt/tags/tag7.xml><?xml version="1.0" encoding="utf-8"?>
<p:tagLst xmlns:a="http://schemas.openxmlformats.org/drawingml/2006/main" xmlns:r="http://schemas.openxmlformats.org/officeDocument/2006/relationships" xmlns:p="http://schemas.openxmlformats.org/presentationml/2006/main">
  <p:tag name="NUM" val="6"/>
</p:tagLst>
</file>

<file path=ppt/tags/tag8.xml><?xml version="1.0" encoding="utf-8"?>
<p:tagLst xmlns:a="http://schemas.openxmlformats.org/drawingml/2006/main" xmlns:r="http://schemas.openxmlformats.org/officeDocument/2006/relationships" xmlns:p="http://schemas.openxmlformats.org/presentationml/2006/main">
  <p:tag name="NUM" val="7"/>
</p:tagLst>
</file>

<file path=ppt/tags/tag9.xml><?xml version="1.0" encoding="utf-8"?>
<p:tagLst xmlns:a="http://schemas.openxmlformats.org/drawingml/2006/main" xmlns:r="http://schemas.openxmlformats.org/officeDocument/2006/relationships" xmlns:p="http://schemas.openxmlformats.org/presentationml/2006/main">
  <p:tag name="NUM" val="8"/>
</p:tagLst>
</file>

<file path=ppt/tags/tag10.xml><?xml version="1.0" encoding="utf-8"?>
<p:tagLst xmlns:a="http://schemas.openxmlformats.org/drawingml/2006/main" xmlns:r="http://schemas.openxmlformats.org/officeDocument/2006/relationships" xmlns:p="http://schemas.openxmlformats.org/presentationml/2006/main">
  <p:tag name="NUM" val="9"/>
</p:tagLst>
</file>

<file path=ppt/tags/tag11.xml><?xml version="1.0" encoding="utf-8"?>
<p:tagLst xmlns:a="http://schemas.openxmlformats.org/drawingml/2006/main" xmlns:r="http://schemas.openxmlformats.org/officeDocument/2006/relationships" xmlns:p="http://schemas.openxmlformats.org/presentationml/2006/main">
  <p:tag name="NUM" val="10"/>
</p:tagLst>
</file>

<file path=ppt/tags/tag12.xml><?xml version="1.0" encoding="utf-8"?>
<p:tagLst xmlns:a="http://schemas.openxmlformats.org/drawingml/2006/main" xmlns:r="http://schemas.openxmlformats.org/officeDocument/2006/relationships" xmlns:p="http://schemas.openxmlformats.org/presentationml/2006/main">
  <p:tag name="NUM" val="11"/>
</p:tagLst>
</file>

<file path=ppt/tags/tag13.xml><?xml version="1.0" encoding="utf-8"?>
<p:tagLst xmlns:a="http://schemas.openxmlformats.org/drawingml/2006/main" xmlns:r="http://schemas.openxmlformats.org/officeDocument/2006/relationships" xmlns:p="http://schemas.openxmlformats.org/presentationml/2006/main">
  <p:tag name="NUM" val="1"/>
</p:tagLst>
</file>

<file path=ppt/tags/tag14.xml><?xml version="1.0" encoding="utf-8"?>
<p:tagLst xmlns:a="http://schemas.openxmlformats.org/drawingml/2006/main" xmlns:r="http://schemas.openxmlformats.org/officeDocument/2006/relationships" xmlns:p="http://schemas.openxmlformats.org/presentationml/2006/main">
  <p:tag name="NUM" val="2"/>
</p:tagLst>
</file>

<file path=ppt/tags/tag15.xml><?xml version="1.0" encoding="utf-8"?>
<p:tagLst xmlns:a="http://schemas.openxmlformats.org/drawingml/2006/main" xmlns:r="http://schemas.openxmlformats.org/officeDocument/2006/relationships" xmlns:p="http://schemas.openxmlformats.org/presentationml/2006/main">
  <p:tag name="NUM" val="1"/>
</p:tagLst>
</file>

<file path=ppt/tags/tag16.xml><?xml version="1.0" encoding="utf-8"?>
<p:tagLst xmlns:a="http://schemas.openxmlformats.org/drawingml/2006/main" xmlns:r="http://schemas.openxmlformats.org/officeDocument/2006/relationships" xmlns:p="http://schemas.openxmlformats.org/presentationml/2006/main">
  <p:tag name="NUM" val="1"/>
</p:tagLst>
</file>

<file path=ppt/tags/tag17.xml><?xml version="1.0" encoding="utf-8"?>
<p:tagLst xmlns:a="http://schemas.openxmlformats.org/drawingml/2006/main" xmlns:r="http://schemas.openxmlformats.org/officeDocument/2006/relationships" xmlns:p="http://schemas.openxmlformats.org/presentationml/2006/main">
  <p:tag name="NUM" val="1"/>
</p:tagLst>
</file>

<file path=ppt/tags/tag18.xml><?xml version="1.0" encoding="utf-8"?>
<p:tagLst xmlns:a="http://schemas.openxmlformats.org/drawingml/2006/main" xmlns:r="http://schemas.openxmlformats.org/officeDocument/2006/relationships" xmlns:p="http://schemas.openxmlformats.org/presentationml/2006/main">
  <p:tag name="NUM" val="1"/>
</p:tagLst>
</file>

<file path=ppt/tags/tag19.xml><?xml version="1.0" encoding="utf-8"?>
<p:tagLst xmlns:a="http://schemas.openxmlformats.org/drawingml/2006/main" xmlns:r="http://schemas.openxmlformats.org/officeDocument/2006/relationships" xmlns:p="http://schemas.openxmlformats.org/presentationml/2006/main">
  <p:tag name="NUM" val="2"/>
</p:tagLst>
</file>

<file path=ppt/tags/tag20.xml><?xml version="1.0" encoding="utf-8"?>
<p:tagLst xmlns:a="http://schemas.openxmlformats.org/drawingml/2006/main" xmlns:r="http://schemas.openxmlformats.org/officeDocument/2006/relationships" xmlns:p="http://schemas.openxmlformats.org/presentationml/2006/main">
  <p:tag name="NUM" val="1"/>
</p:tagLst>
</file>

<file path=ppt/tags/tag21.xml><?xml version="1.0" encoding="utf-8"?>
<p:tagLst xmlns:a="http://schemas.openxmlformats.org/drawingml/2006/main" xmlns:r="http://schemas.openxmlformats.org/officeDocument/2006/relationships" xmlns:p="http://schemas.openxmlformats.org/presentationml/2006/main">
  <p:tag name="NUM" val="2"/>
</p:tagLst>
</file>

<file path=ppt/tags/tag22.xml><?xml version="1.0" encoding="utf-8"?>
<p:tagLst xmlns:a="http://schemas.openxmlformats.org/drawingml/2006/main" xmlns:r="http://schemas.openxmlformats.org/officeDocument/2006/relationships" xmlns:p="http://schemas.openxmlformats.org/presentationml/2006/main">
  <p:tag name="NUM" val="1"/>
</p:tagLst>
</file>

<file path=ppt/tags/tag23.xml><?xml version="1.0" encoding="utf-8"?>
<p:tagLst xmlns:a="http://schemas.openxmlformats.org/drawingml/2006/main" xmlns:r="http://schemas.openxmlformats.org/officeDocument/2006/relationships" xmlns:p="http://schemas.openxmlformats.org/presentationml/2006/main">
  <p:tag name="NUM" val="2"/>
</p:tagLst>
</file>

<file path=ppt/tags/tag24.xml><?xml version="1.0" encoding="utf-8"?>
<p:tagLst xmlns:a="http://schemas.openxmlformats.org/drawingml/2006/main" xmlns:r="http://schemas.openxmlformats.org/officeDocument/2006/relationships" xmlns:p="http://schemas.openxmlformats.org/presentationml/2006/main">
  <p:tag name="NUM" val="3"/>
</p:tagLst>
</file>

<file path=ppt/tags/tag25.xml><?xml version="1.0" encoding="utf-8"?>
<p:tagLst xmlns:a="http://schemas.openxmlformats.org/drawingml/2006/main" xmlns:r="http://schemas.openxmlformats.org/officeDocument/2006/relationships" xmlns:p="http://schemas.openxmlformats.org/presentationml/2006/main">
  <p:tag name="NUM" val="4"/>
</p:tagLst>
</file>

<file path=ppt/tags/tag26.xml><?xml version="1.0" encoding="utf-8"?>
<p:tagLst xmlns:a="http://schemas.openxmlformats.org/drawingml/2006/main" xmlns:r="http://schemas.openxmlformats.org/officeDocument/2006/relationships" xmlns:p="http://schemas.openxmlformats.org/presentationml/2006/main">
  <p:tag name="NUM" val="5"/>
</p:tagLst>
</file>

<file path=ppt/tags/tag27.xml><?xml version="1.0" encoding="utf-8"?>
<p:tagLst xmlns:a="http://schemas.openxmlformats.org/drawingml/2006/main" xmlns:r="http://schemas.openxmlformats.org/officeDocument/2006/relationships" xmlns:p="http://schemas.openxmlformats.org/presentationml/2006/main">
  <p:tag name="NUM" val="6"/>
</p:tagLst>
</file>

<file path=ppt/tags/tag28.xml><?xml version="1.0" encoding="utf-8"?>
<p:tagLst xmlns:a="http://schemas.openxmlformats.org/drawingml/2006/main" xmlns:r="http://schemas.openxmlformats.org/officeDocument/2006/relationships" xmlns:p="http://schemas.openxmlformats.org/presentationml/2006/main">
  <p:tag name="NUM" val="7"/>
</p:tagLst>
</file>

<file path=ppt/tags/tag29.xml><?xml version="1.0" encoding="utf-8"?>
<p:tagLst xmlns:a="http://schemas.openxmlformats.org/drawingml/2006/main" xmlns:r="http://schemas.openxmlformats.org/officeDocument/2006/relationships" xmlns:p="http://schemas.openxmlformats.org/presentationml/2006/main">
  <p:tag name="NUM" val="8"/>
</p:tagLst>
</file>

<file path=ppt/tags/tag30.xml><?xml version="1.0" encoding="utf-8"?>
<p:tagLst xmlns:a="http://schemas.openxmlformats.org/drawingml/2006/main" xmlns:r="http://schemas.openxmlformats.org/officeDocument/2006/relationships" xmlns:p="http://schemas.openxmlformats.org/presentationml/2006/main">
  <p:tag name="NUM" val="9"/>
</p:tagLst>
</file>

<file path=ppt/tags/tag31.xml><?xml version="1.0" encoding="utf-8"?>
<p:tagLst xmlns:a="http://schemas.openxmlformats.org/drawingml/2006/main" xmlns:r="http://schemas.openxmlformats.org/officeDocument/2006/relationships" xmlns:p="http://schemas.openxmlformats.org/presentationml/2006/main">
  <p:tag name="NUM" val="10"/>
</p:tagLst>
</file>

<file path=ppt/tags/tag32.xml><?xml version="1.0" encoding="utf-8"?>
<p:tagLst xmlns:a="http://schemas.openxmlformats.org/drawingml/2006/main" xmlns:r="http://schemas.openxmlformats.org/officeDocument/2006/relationships" xmlns:p="http://schemas.openxmlformats.org/presentationml/2006/main">
  <p:tag name="NUM" val="11"/>
</p:tagLst>
</file>

<file path=ppt/tags/tag33.xml><?xml version="1.0" encoding="utf-8"?>
<p:tagLst xmlns:a="http://schemas.openxmlformats.org/drawingml/2006/main" xmlns:r="http://schemas.openxmlformats.org/officeDocument/2006/relationships" xmlns:p="http://schemas.openxmlformats.org/presentationml/2006/main">
  <p:tag name="NUM" val="1"/>
</p:tagLst>
</file>

<file path=ppt/tags/tag34.xml><?xml version="1.0" encoding="utf-8"?>
<p:tagLst xmlns:a="http://schemas.openxmlformats.org/drawingml/2006/main" xmlns:r="http://schemas.openxmlformats.org/officeDocument/2006/relationships" xmlns:p="http://schemas.openxmlformats.org/presentationml/2006/main">
  <p:tag name="NUM" val="2"/>
</p:tagLst>
</file>

<file path=ppt/tags/tag35.xml><?xml version="1.0" encoding="utf-8"?>
<p:tagLst xmlns:a="http://schemas.openxmlformats.org/drawingml/2006/main" xmlns:r="http://schemas.openxmlformats.org/officeDocument/2006/relationships" xmlns:p="http://schemas.openxmlformats.org/presentationml/2006/main">
  <p:tag name="NUM" val="1"/>
</p:tagLst>
</file>

<file path=ppt/tags/tag36.xml><?xml version="1.0" encoding="utf-8"?>
<p:tagLst xmlns:a="http://schemas.openxmlformats.org/drawingml/2006/main" xmlns:r="http://schemas.openxmlformats.org/officeDocument/2006/relationships" xmlns:p="http://schemas.openxmlformats.org/presentationml/2006/main">
  <p:tag name="NUM" val="2"/>
</p:tagLst>
</file>

<file path=ppt/tags/tag37.xml><?xml version="1.0" encoding="utf-8"?>
<p:tagLst xmlns:a="http://schemas.openxmlformats.org/drawingml/2006/main" xmlns:r="http://schemas.openxmlformats.org/officeDocument/2006/relationships" xmlns:p="http://schemas.openxmlformats.org/presentationml/2006/main">
  <p:tag name="NUM" val="1"/>
</p:tagLst>
</file>

<file path=ppt/tags/tag38.xml><?xml version="1.0" encoding="utf-8"?>
<p:tagLst xmlns:a="http://schemas.openxmlformats.org/drawingml/2006/main" xmlns:r="http://schemas.openxmlformats.org/officeDocument/2006/relationships" xmlns:p="http://schemas.openxmlformats.org/presentationml/2006/main">
  <p:tag name="NUM" val="2"/>
</p:tagLst>
</file>

<file path=ppt/tags/tag39.xml><?xml version="1.0" encoding="utf-8"?>
<p:tagLst xmlns:a="http://schemas.openxmlformats.org/drawingml/2006/main" xmlns:r="http://schemas.openxmlformats.org/officeDocument/2006/relationships" xmlns:p="http://schemas.openxmlformats.org/presentationml/2006/main">
  <p:tag name="NUM" val="1"/>
</p:tagLst>
</file>

<file path=ppt/tags/tag40.xml><?xml version="1.0" encoding="utf-8"?>
<p:tagLst xmlns:a="http://schemas.openxmlformats.org/drawingml/2006/main" xmlns:r="http://schemas.openxmlformats.org/officeDocument/2006/relationships" xmlns:p="http://schemas.openxmlformats.org/presentationml/2006/main">
  <p:tag name="NUM" val="2"/>
</p:tagLst>
</file>

<file path=ppt/tags/tag41.xml><?xml version="1.0" encoding="utf-8"?>
<p:tagLst xmlns:a="http://schemas.openxmlformats.org/drawingml/2006/main" xmlns:r="http://schemas.openxmlformats.org/officeDocument/2006/relationships" xmlns:p="http://schemas.openxmlformats.org/presentationml/2006/main">
  <p:tag name="NUM" val="1"/>
</p:tagLst>
</file>

<file path=ppt/tags/tag42.xml><?xml version="1.0" encoding="utf-8"?>
<p:tagLst xmlns:a="http://schemas.openxmlformats.org/drawingml/2006/main" xmlns:r="http://schemas.openxmlformats.org/officeDocument/2006/relationships" xmlns:p="http://schemas.openxmlformats.org/presentationml/2006/main">
  <p:tag name="NUM" val="2"/>
</p:tagLst>
</file>

<file path=ppt/tags/tag43.xml><?xml version="1.0" encoding="utf-8"?>
<p:tagLst xmlns:a="http://schemas.openxmlformats.org/drawingml/2006/main" xmlns:r="http://schemas.openxmlformats.org/officeDocument/2006/relationships" xmlns:p="http://schemas.openxmlformats.org/presentationml/2006/main">
  <p:tag name="NUM" val="3"/>
</p:tagLst>
</file>

<file path=ppt/tags/tag44.xml><?xml version="1.0" encoding="utf-8"?>
<p:tagLst xmlns:a="http://schemas.openxmlformats.org/drawingml/2006/main" xmlns:r="http://schemas.openxmlformats.org/officeDocument/2006/relationships" xmlns:p="http://schemas.openxmlformats.org/presentationml/2006/main">
  <p:tag name="NUM" val="4"/>
</p:tagLst>
</file>

<file path=ppt/tags/tag45.xml><?xml version="1.0" encoding="utf-8"?>
<p:tagLst xmlns:a="http://schemas.openxmlformats.org/drawingml/2006/main" xmlns:r="http://schemas.openxmlformats.org/officeDocument/2006/relationships" xmlns:p="http://schemas.openxmlformats.org/presentationml/2006/main">
  <p:tag name="NUM" val="5"/>
</p:tagLst>
</file>

<file path=ppt/tags/tag46.xml><?xml version="1.0" encoding="utf-8"?>
<p:tagLst xmlns:a="http://schemas.openxmlformats.org/drawingml/2006/main" xmlns:r="http://schemas.openxmlformats.org/officeDocument/2006/relationships" xmlns:p="http://schemas.openxmlformats.org/presentationml/2006/main">
  <p:tag name="NUM" val="1"/>
</p:tagLst>
</file>

<file path=ppt/tags/tag47.xml><?xml version="1.0" encoding="utf-8"?>
<p:tagLst xmlns:a="http://schemas.openxmlformats.org/drawingml/2006/main" xmlns:r="http://schemas.openxmlformats.org/officeDocument/2006/relationships" xmlns:p="http://schemas.openxmlformats.org/presentationml/2006/main">
  <p:tag name="NUM" val="1"/>
</p:tagLst>
</file>

<file path=ppt/tags/tag48.xml><?xml version="1.0" encoding="utf-8"?>
<p:tagLst xmlns:a="http://schemas.openxmlformats.org/drawingml/2006/main" xmlns:r="http://schemas.openxmlformats.org/officeDocument/2006/relationships" xmlns:p="http://schemas.openxmlformats.org/presentationml/2006/main">
  <p:tag name="NUM" val="2"/>
</p:tagLst>
</file>

<file path=ppt/tags/tag49.xml><?xml version="1.0" encoding="utf-8"?>
<p:tagLst xmlns:a="http://schemas.openxmlformats.org/drawingml/2006/main" xmlns:r="http://schemas.openxmlformats.org/officeDocument/2006/relationships" xmlns:p="http://schemas.openxmlformats.org/presentationml/2006/main">
  <p:tag name="NUM" val="3"/>
</p:tagLst>
</file>

<file path=ppt/tags/tag50.xml><?xml version="1.0" encoding="utf-8"?>
<p:tagLst xmlns:a="http://schemas.openxmlformats.org/drawingml/2006/main" xmlns:r="http://schemas.openxmlformats.org/officeDocument/2006/relationships" xmlns:p="http://schemas.openxmlformats.org/presentationml/2006/main">
  <p:tag name="NUM" val="4"/>
</p:tagLst>
</file>

<file path=ppt/tags/tag51.xml><?xml version="1.0" encoding="utf-8"?>
<p:tagLst xmlns:a="http://schemas.openxmlformats.org/drawingml/2006/main" xmlns:r="http://schemas.openxmlformats.org/officeDocument/2006/relationships" xmlns:p="http://schemas.openxmlformats.org/presentationml/2006/main">
  <p:tag name="NUM" val="5"/>
</p:tagLst>
</file>

<file path=ppt/tags/tag52.xml><?xml version="1.0" encoding="utf-8"?>
<p:tagLst xmlns:a="http://schemas.openxmlformats.org/drawingml/2006/main" xmlns:r="http://schemas.openxmlformats.org/officeDocument/2006/relationships" xmlns:p="http://schemas.openxmlformats.org/presentationml/2006/main">
  <p:tag name="NUM" val="6"/>
</p:tagLst>
</file>

<file path=ppt/tags/tag53.xml><?xml version="1.0" encoding="utf-8"?>
<p:tagLst xmlns:a="http://schemas.openxmlformats.org/drawingml/2006/main" xmlns:r="http://schemas.openxmlformats.org/officeDocument/2006/relationships" xmlns:p="http://schemas.openxmlformats.org/presentationml/2006/main">
  <p:tag name="NUM" val="7"/>
</p:tagLst>
</file>

<file path=ppt/tags/tag54.xml><?xml version="1.0" encoding="utf-8"?>
<p:tagLst xmlns:a="http://schemas.openxmlformats.org/drawingml/2006/main" xmlns:r="http://schemas.openxmlformats.org/officeDocument/2006/relationships" xmlns:p="http://schemas.openxmlformats.org/presentationml/2006/main">
  <p:tag name="NUM" val="1"/>
</p:tagLst>
</file>

<file path=ppt/tags/tag55.xml><?xml version="1.0" encoding="utf-8"?>
<p:tagLst xmlns:a="http://schemas.openxmlformats.org/drawingml/2006/main" xmlns:r="http://schemas.openxmlformats.org/officeDocument/2006/relationships" xmlns:p="http://schemas.openxmlformats.org/presentationml/2006/main">
  <p:tag name="NUM" val="2"/>
</p:tagLst>
</file>

<file path=ppt/tags/tag56.xml><?xml version="1.0" encoding="utf-8"?>
<p:tagLst xmlns:a="http://schemas.openxmlformats.org/drawingml/2006/main" xmlns:r="http://schemas.openxmlformats.org/officeDocument/2006/relationships" xmlns:p="http://schemas.openxmlformats.org/presentationml/2006/main">
  <p:tag name="NUM" val="1"/>
</p:tagLst>
</file>

<file path=ppt/tags/tag57.xml><?xml version="1.0" encoding="utf-8"?>
<p:tagLst xmlns:a="http://schemas.openxmlformats.org/drawingml/2006/main" xmlns:r="http://schemas.openxmlformats.org/officeDocument/2006/relationships" xmlns:p="http://schemas.openxmlformats.org/presentationml/2006/main">
  <p:tag name="NUM" val="2"/>
</p:tagLst>
</file>

<file path=ppt/tags/tag58.xml><?xml version="1.0" encoding="utf-8"?>
<p:tagLst xmlns:a="http://schemas.openxmlformats.org/drawingml/2006/main" xmlns:r="http://schemas.openxmlformats.org/officeDocument/2006/relationships" xmlns:p="http://schemas.openxmlformats.org/presentationml/2006/main">
  <p:tag name="NUM" val="3"/>
</p:tagLst>
</file>

<file path=ppt/tags/tag59.xml><?xml version="1.0" encoding="utf-8"?>
<p:tagLst xmlns:a="http://schemas.openxmlformats.org/drawingml/2006/main" xmlns:r="http://schemas.openxmlformats.org/officeDocument/2006/relationships" xmlns:p="http://schemas.openxmlformats.org/presentationml/2006/main">
  <p:tag name="NUM" val="4"/>
</p:tagLst>
</file>

<file path=ppt/tags/tag60.xml><?xml version="1.0" encoding="utf-8"?>
<p:tagLst xmlns:a="http://schemas.openxmlformats.org/drawingml/2006/main" xmlns:r="http://schemas.openxmlformats.org/officeDocument/2006/relationships" xmlns:p="http://schemas.openxmlformats.org/presentationml/2006/main">
  <p:tag name="NUM" val="5"/>
</p:tagLst>
</file>

<file path=ppt/tags/tag61.xml><?xml version="1.0" encoding="utf-8"?>
<p:tagLst xmlns:a="http://schemas.openxmlformats.org/drawingml/2006/main" xmlns:r="http://schemas.openxmlformats.org/officeDocument/2006/relationships" xmlns:p="http://schemas.openxmlformats.org/presentationml/2006/main">
  <p:tag name="NUM" val="6"/>
</p:tagLst>
</file>

<file path=ppt/tags/tag62.xml><?xml version="1.0" encoding="utf-8"?>
<p:tagLst xmlns:a="http://schemas.openxmlformats.org/drawingml/2006/main" xmlns:r="http://schemas.openxmlformats.org/officeDocument/2006/relationships" xmlns:p="http://schemas.openxmlformats.org/presentationml/2006/main">
  <p:tag name="NUM" val="7"/>
</p:tagLst>
</file>

<file path=ppt/tags/tag63.xml><?xml version="1.0" encoding="utf-8"?>
<p:tagLst xmlns:a="http://schemas.openxmlformats.org/drawingml/2006/main" xmlns:r="http://schemas.openxmlformats.org/officeDocument/2006/relationships" xmlns:p="http://schemas.openxmlformats.org/presentationml/2006/main">
  <p:tag name="NUM" val="8"/>
</p:tagLst>
</file>

<file path=ppt/tags/tag64.xml><?xml version="1.0" encoding="utf-8"?>
<p:tagLst xmlns:a="http://schemas.openxmlformats.org/drawingml/2006/main" xmlns:r="http://schemas.openxmlformats.org/officeDocument/2006/relationships" xmlns:p="http://schemas.openxmlformats.org/presentationml/2006/main">
  <p:tag name="NUM" val="1"/>
</p:tagLst>
</file>

<file path=ppt/tags/tag65.xml><?xml version="1.0" encoding="utf-8"?>
<p:tagLst xmlns:a="http://schemas.openxmlformats.org/drawingml/2006/main" xmlns:r="http://schemas.openxmlformats.org/officeDocument/2006/relationships" xmlns:p="http://schemas.openxmlformats.org/presentationml/2006/main">
  <p:tag name="NUM" val="2"/>
</p:tagLst>
</file>

<file path=ppt/tags/tag66.xml><?xml version="1.0" encoding="utf-8"?>
<p:tagLst xmlns:a="http://schemas.openxmlformats.org/drawingml/2006/main" xmlns:r="http://schemas.openxmlformats.org/officeDocument/2006/relationships" xmlns:p="http://schemas.openxmlformats.org/presentationml/2006/main">
  <p:tag name="NUM" val="3"/>
</p:tagLst>
</file>

<file path=ppt/tags/tag67.xml><?xml version="1.0" encoding="utf-8"?>
<p:tagLst xmlns:a="http://schemas.openxmlformats.org/drawingml/2006/main" xmlns:r="http://schemas.openxmlformats.org/officeDocument/2006/relationships" xmlns:p="http://schemas.openxmlformats.org/presentationml/2006/main">
  <p:tag name="NUM" val="4"/>
</p:tagLst>
</file>

<file path=ppt/tags/tag68.xml><?xml version="1.0" encoding="utf-8"?>
<p:tagLst xmlns:a="http://schemas.openxmlformats.org/drawingml/2006/main" xmlns:r="http://schemas.openxmlformats.org/officeDocument/2006/relationships" xmlns:p="http://schemas.openxmlformats.org/presentationml/2006/main">
  <p:tag name="NUM" val="1"/>
</p:tagLst>
</file>

<file path=ppt/tags/tag69.xml><?xml version="1.0" encoding="utf-8"?>
<p:tagLst xmlns:a="http://schemas.openxmlformats.org/drawingml/2006/main" xmlns:r="http://schemas.openxmlformats.org/officeDocument/2006/relationships" xmlns:p="http://schemas.openxmlformats.org/presentationml/2006/main">
  <p:tag name="NUM" val="2"/>
</p:tagLst>
</file>

<file path=ppt/tags/tag70.xml><?xml version="1.0" encoding="utf-8"?>
<p:tagLst xmlns:a="http://schemas.openxmlformats.org/drawingml/2006/main" xmlns:r="http://schemas.openxmlformats.org/officeDocument/2006/relationships" xmlns:p="http://schemas.openxmlformats.org/presentationml/2006/main">
  <p:tag name="NUM" val="3"/>
</p:tagLst>
</file>

<file path=ppt/tags/tag71.xml><?xml version="1.0" encoding="utf-8"?>
<p:tagLst xmlns:a="http://schemas.openxmlformats.org/drawingml/2006/main" xmlns:r="http://schemas.openxmlformats.org/officeDocument/2006/relationships" xmlns:p="http://schemas.openxmlformats.org/presentationml/2006/main">
  <p:tag name="NUM" val="1"/>
</p:tagLst>
</file>

<file path=ppt/tags/tag72.xml><?xml version="1.0" encoding="utf-8"?>
<p:tagLst xmlns:a="http://schemas.openxmlformats.org/drawingml/2006/main" xmlns:r="http://schemas.openxmlformats.org/officeDocument/2006/relationships" xmlns:p="http://schemas.openxmlformats.org/presentationml/2006/main">
  <p:tag name="NUM" val="2"/>
</p:tagLst>
</file>

<file path=ppt/tags/tag73.xml><?xml version="1.0" encoding="utf-8"?>
<p:tagLst xmlns:a="http://schemas.openxmlformats.org/drawingml/2006/main" xmlns:r="http://schemas.openxmlformats.org/officeDocument/2006/relationships" xmlns:p="http://schemas.openxmlformats.org/presentationml/2006/main">
  <p:tag name="NUM" val="3"/>
</p:tagLst>
</file>

<file path=ppt/tags/tag74.xml><?xml version="1.0" encoding="utf-8"?>
<p:tagLst xmlns:a="http://schemas.openxmlformats.org/drawingml/2006/main" xmlns:r="http://schemas.openxmlformats.org/officeDocument/2006/relationships" xmlns:p="http://schemas.openxmlformats.org/presentationml/2006/main">
  <p:tag name="NUM" val="1"/>
</p:tagLst>
</file>

<file path=ppt/tags/tag75.xml><?xml version="1.0" encoding="utf-8"?>
<p:tagLst xmlns:a="http://schemas.openxmlformats.org/drawingml/2006/main" xmlns:r="http://schemas.openxmlformats.org/officeDocument/2006/relationships" xmlns:p="http://schemas.openxmlformats.org/presentationml/2006/main">
  <p:tag name="NUM" val="2"/>
</p:tagLst>
</file>

<file path=ppt/tags/tag76.xml><?xml version="1.0" encoding="utf-8"?>
<p:tagLst xmlns:a="http://schemas.openxmlformats.org/drawingml/2006/main" xmlns:r="http://schemas.openxmlformats.org/officeDocument/2006/relationships" xmlns:p="http://schemas.openxmlformats.org/presentationml/2006/main">
  <p:tag name="NUM" val="3"/>
</p:tagLst>
</file>

<file path=ppt/tags/tag77.xml><?xml version="1.0" encoding="utf-8"?>
<p:tagLst xmlns:a="http://schemas.openxmlformats.org/drawingml/2006/main" xmlns:r="http://schemas.openxmlformats.org/officeDocument/2006/relationships" xmlns:p="http://schemas.openxmlformats.org/presentationml/2006/main">
  <p:tag name="NUM" val="4"/>
</p:tagLst>
</file>

<file path=ppt/tags/tag78.xml><?xml version="1.0" encoding="utf-8"?>
<p:tagLst xmlns:a="http://schemas.openxmlformats.org/drawingml/2006/main" xmlns:r="http://schemas.openxmlformats.org/officeDocument/2006/relationships" xmlns:p="http://schemas.openxmlformats.org/presentationml/2006/main">
  <p:tag name="NUM" val="5"/>
</p:tagLst>
</file>

<file path=ppt/tags/tag79.xml><?xml version="1.0" encoding="utf-8"?>
<p:tagLst xmlns:a="http://schemas.openxmlformats.org/drawingml/2006/main" xmlns:r="http://schemas.openxmlformats.org/officeDocument/2006/relationships" xmlns:p="http://schemas.openxmlformats.org/presentationml/2006/main">
  <p:tag name="NUM" val="1"/>
</p:tagLst>
</file>

<file path=ppt/tags/tag80.xml><?xml version="1.0" encoding="utf-8"?>
<p:tagLst xmlns:a="http://schemas.openxmlformats.org/drawingml/2006/main" xmlns:r="http://schemas.openxmlformats.org/officeDocument/2006/relationships" xmlns:p="http://schemas.openxmlformats.org/presentationml/2006/main">
  <p:tag name="NUM" val="2"/>
</p:tagLst>
</file>

<file path=ppt/tags/tag81.xml><?xml version="1.0" encoding="utf-8"?>
<p:tagLst xmlns:a="http://schemas.openxmlformats.org/drawingml/2006/main" xmlns:r="http://schemas.openxmlformats.org/officeDocument/2006/relationships" xmlns:p="http://schemas.openxmlformats.org/presentationml/2006/main">
  <p:tag name="NUM" val="1"/>
</p:tagLst>
</file>

<file path=ppt/tags/tag82.xml><?xml version="1.0" encoding="utf-8"?>
<p:tagLst xmlns:a="http://schemas.openxmlformats.org/drawingml/2006/main" xmlns:r="http://schemas.openxmlformats.org/officeDocument/2006/relationships" xmlns:p="http://schemas.openxmlformats.org/presentationml/2006/main">
  <p:tag name="NUM" val="2"/>
</p:tagLst>
</file>

<file path=ppt/tags/tag83.xml><?xml version="1.0" encoding="utf-8"?>
<p:tagLst xmlns:a="http://schemas.openxmlformats.org/drawingml/2006/main" xmlns:r="http://schemas.openxmlformats.org/officeDocument/2006/relationships" xmlns:p="http://schemas.openxmlformats.org/presentationml/2006/main">
  <p:tag name="NUM" val="3"/>
</p:tagLst>
</file>

<file path=ppt/tags/tag84.xml><?xml version="1.0" encoding="utf-8"?>
<p:tagLst xmlns:a="http://schemas.openxmlformats.org/drawingml/2006/main" xmlns:r="http://schemas.openxmlformats.org/officeDocument/2006/relationships" xmlns:p="http://schemas.openxmlformats.org/presentationml/2006/main">
  <p:tag name="NUM" val="1"/>
</p:tagLst>
</file>

<file path=ppt/tags/tag85.xml><?xml version="1.0" encoding="utf-8"?>
<p:tagLst xmlns:a="http://schemas.openxmlformats.org/drawingml/2006/main" xmlns:r="http://schemas.openxmlformats.org/officeDocument/2006/relationships" xmlns:p="http://schemas.openxmlformats.org/presentationml/2006/main">
  <p:tag name="NUM" val="2"/>
</p:tagLst>
</file>

<file path=ppt/tags/tag86.xml><?xml version="1.0" encoding="utf-8"?>
<p:tagLst xmlns:a="http://schemas.openxmlformats.org/drawingml/2006/main" xmlns:r="http://schemas.openxmlformats.org/officeDocument/2006/relationships" xmlns:p="http://schemas.openxmlformats.org/presentationml/2006/main">
  <p:tag name="NUM" val="1"/>
</p:tagLst>
</file>

<file path=ppt/tags/tag87.xml><?xml version="1.0" encoding="utf-8"?>
<p:tagLst xmlns:a="http://schemas.openxmlformats.org/drawingml/2006/main" xmlns:r="http://schemas.openxmlformats.org/officeDocument/2006/relationships" xmlns:p="http://schemas.openxmlformats.org/presentationml/2006/main">
  <p:tag name="NUM" val="2"/>
</p:tagLst>
</file>

<file path=ppt/tags/tag88.xml><?xml version="1.0" encoding="utf-8"?>
<p:tagLst xmlns:a="http://schemas.openxmlformats.org/drawingml/2006/main" xmlns:r="http://schemas.openxmlformats.org/officeDocument/2006/relationships" xmlns:p="http://schemas.openxmlformats.org/presentationml/2006/main">
  <p:tag name="NUM" val="1"/>
</p:tagLst>
</file>

<file path=ppt/tags/tag89.xml><?xml version="1.0" encoding="utf-8"?>
<p:tagLst xmlns:a="http://schemas.openxmlformats.org/drawingml/2006/main" xmlns:r="http://schemas.openxmlformats.org/officeDocument/2006/relationships" xmlns:p="http://schemas.openxmlformats.org/presentationml/2006/main">
  <p:tag name="NUM" val="2"/>
</p:tagLst>
</file>

<file path=ppt/tags/tag90.xml><?xml version="1.0" encoding="utf-8"?>
<p:tagLst xmlns:a="http://schemas.openxmlformats.org/drawingml/2006/main" xmlns:r="http://schemas.openxmlformats.org/officeDocument/2006/relationships" xmlns:p="http://schemas.openxmlformats.org/presentationml/2006/main">
  <p:tag name="NUM" val="1"/>
</p:tagLst>
</file>

<file path=ppt/tags/tag91.xml><?xml version="1.0" encoding="utf-8"?>
<p:tagLst xmlns:a="http://schemas.openxmlformats.org/drawingml/2006/main" xmlns:r="http://schemas.openxmlformats.org/officeDocument/2006/relationships" xmlns:p="http://schemas.openxmlformats.org/presentationml/2006/main">
  <p:tag name="NUM" val="2"/>
</p:tagLst>
</file>

<file path=ppt/tags/tag92.xml><?xml version="1.0" encoding="utf-8"?>
<p:tagLst xmlns:a="http://schemas.openxmlformats.org/drawingml/2006/main" xmlns:r="http://schemas.openxmlformats.org/officeDocument/2006/relationships" xmlns:p="http://schemas.openxmlformats.org/presentationml/2006/main">
  <p:tag name="NUM" val="1"/>
</p:tagLst>
</file>

<file path=ppt/tags/tag93.xml><?xml version="1.0" encoding="utf-8"?>
<p:tagLst xmlns:a="http://schemas.openxmlformats.org/drawingml/2006/main" xmlns:r="http://schemas.openxmlformats.org/officeDocument/2006/relationships" xmlns:p="http://schemas.openxmlformats.org/presentationml/2006/main">
  <p:tag name="NUM" val="2"/>
</p:tagLst>
</file>

<file path=ppt/tags/tag94.xml><?xml version="1.0" encoding="utf-8"?>
<p:tagLst xmlns:a="http://schemas.openxmlformats.org/drawingml/2006/main" xmlns:r="http://schemas.openxmlformats.org/officeDocument/2006/relationships" xmlns:p="http://schemas.openxmlformats.org/presentationml/2006/main">
  <p:tag name="NUM" val="1"/>
</p:tagLst>
</file>

<file path=ppt/tags/tag95.xml><?xml version="1.0" encoding="utf-8"?>
<p:tagLst xmlns:a="http://schemas.openxmlformats.org/drawingml/2006/main" xmlns:r="http://schemas.openxmlformats.org/officeDocument/2006/relationships" xmlns:p="http://schemas.openxmlformats.org/presentationml/2006/main">
  <p:tag name="NUM" val="2"/>
</p:tagLst>
</file>

<file path=ppt/tags/tag96.xml><?xml version="1.0" encoding="utf-8"?>
<p:tagLst xmlns:a="http://schemas.openxmlformats.org/drawingml/2006/main" xmlns:r="http://schemas.openxmlformats.org/officeDocument/2006/relationships" xmlns:p="http://schemas.openxmlformats.org/presentationml/2006/main">
  <p:tag name="NUM" val="1"/>
</p:tagLst>
</file>

<file path=ppt/tags/tag97.xml><?xml version="1.0" encoding="utf-8"?>
<p:tagLst xmlns:a="http://schemas.openxmlformats.org/drawingml/2006/main" xmlns:r="http://schemas.openxmlformats.org/officeDocument/2006/relationships" xmlns:p="http://schemas.openxmlformats.org/presentationml/2006/main">
  <p:tag name="NUM" val="2"/>
</p:tagLst>
</file>

<file path=ppt/tags/tag98.xml><?xml version="1.0" encoding="utf-8"?>
<p:tagLst xmlns:a="http://schemas.openxmlformats.org/drawingml/2006/main" xmlns:r="http://schemas.openxmlformats.org/officeDocument/2006/relationships" xmlns:p="http://schemas.openxmlformats.org/presentationml/2006/main">
  <p:tag name="NUM" val="3"/>
</p:tagLst>
</file>

<file path=ppt/tags/tag99.xml><?xml version="1.0" encoding="utf-8"?>
<p:tagLst xmlns:a="http://schemas.openxmlformats.org/drawingml/2006/main" xmlns:r="http://schemas.openxmlformats.org/officeDocument/2006/relationships" xmlns:p="http://schemas.openxmlformats.org/presentationml/2006/main">
  <p:tag name="NUM" val="4"/>
</p:tagLst>
</file>

<file path=ppt/tags/tag100.xml><?xml version="1.0" encoding="utf-8"?>
<p:tagLst xmlns:a="http://schemas.openxmlformats.org/drawingml/2006/main" xmlns:r="http://schemas.openxmlformats.org/officeDocument/2006/relationships" xmlns:p="http://schemas.openxmlformats.org/presentationml/2006/main">
  <p:tag name="NUM" val="5"/>
</p:tagLst>
</file>

<file path=ppt/tags/tag101.xml><?xml version="1.0" encoding="utf-8"?>
<p:tagLst xmlns:a="http://schemas.openxmlformats.org/drawingml/2006/main" xmlns:r="http://schemas.openxmlformats.org/officeDocument/2006/relationships" xmlns:p="http://schemas.openxmlformats.org/presentationml/2006/main">
  <p:tag name="NUM" val="6"/>
</p:tagLst>
</file>

<file path=ppt/tags/tag102.xml><?xml version="1.0" encoding="utf-8"?>
<p:tagLst xmlns:a="http://schemas.openxmlformats.org/drawingml/2006/main" xmlns:r="http://schemas.openxmlformats.org/officeDocument/2006/relationships" xmlns:p="http://schemas.openxmlformats.org/presentationml/2006/main">
  <p:tag name="NUM" val="7"/>
</p:tagLst>
</file>

<file path=ppt/tags/tag103.xml><?xml version="1.0" encoding="utf-8"?>
<p:tagLst xmlns:a="http://schemas.openxmlformats.org/drawingml/2006/main" xmlns:r="http://schemas.openxmlformats.org/officeDocument/2006/relationships" xmlns:p="http://schemas.openxmlformats.org/presentationml/2006/main">
  <p:tag name="NUM" val="8"/>
</p:tagLst>
</file>

<file path=ppt/tags/tag104.xml><?xml version="1.0" encoding="utf-8"?>
<p:tagLst xmlns:a="http://schemas.openxmlformats.org/drawingml/2006/main" xmlns:r="http://schemas.openxmlformats.org/officeDocument/2006/relationships" xmlns:p="http://schemas.openxmlformats.org/presentationml/2006/main">
  <p:tag name="NUM" val="9"/>
</p:tagLst>
</file>

<file path=ppt/tags/tag105.xml><?xml version="1.0" encoding="utf-8"?>
<p:tagLst xmlns:a="http://schemas.openxmlformats.org/drawingml/2006/main" xmlns:r="http://schemas.openxmlformats.org/officeDocument/2006/relationships" xmlns:p="http://schemas.openxmlformats.org/presentationml/2006/main">
  <p:tag name="NUM" val="10"/>
</p:tagLst>
</file>

<file path=ppt/tags/tag106.xml><?xml version="1.0" encoding="utf-8"?>
<p:tagLst xmlns:a="http://schemas.openxmlformats.org/drawingml/2006/main" xmlns:r="http://schemas.openxmlformats.org/officeDocument/2006/relationships" xmlns:p="http://schemas.openxmlformats.org/presentationml/2006/main">
  <p:tag name="NUM" val="11"/>
</p:tagLst>
</file>

<file path=ppt/tags/tag107.xml><?xml version="1.0" encoding="utf-8"?>
<p:tagLst xmlns:a="http://schemas.openxmlformats.org/drawingml/2006/main" xmlns:r="http://schemas.openxmlformats.org/officeDocument/2006/relationships" xmlns:p="http://schemas.openxmlformats.org/presentationml/2006/main">
  <p:tag name="NUM" val="12"/>
</p:tagLst>
</file>

<file path=ppt/tags/tag108.xml><?xml version="1.0" encoding="utf-8"?>
<p:tagLst xmlns:a="http://schemas.openxmlformats.org/drawingml/2006/main" xmlns:r="http://schemas.openxmlformats.org/officeDocument/2006/relationships" xmlns:p="http://schemas.openxmlformats.org/presentationml/2006/main">
  <p:tag name="NUM" val="1"/>
</p:tagLst>
</file>

<file path=ppt/tags/tag109.xml><?xml version="1.0" encoding="utf-8"?>
<p:tagLst xmlns:a="http://schemas.openxmlformats.org/drawingml/2006/main" xmlns:r="http://schemas.openxmlformats.org/officeDocument/2006/relationships" xmlns:p="http://schemas.openxmlformats.org/presentationml/2006/main">
  <p:tag name="NUM" val="2"/>
</p:tagLst>
</file>

<file path=ppt/tags/tag110.xml><?xml version="1.0" encoding="utf-8"?>
<p:tagLst xmlns:a="http://schemas.openxmlformats.org/drawingml/2006/main" xmlns:r="http://schemas.openxmlformats.org/officeDocument/2006/relationships" xmlns:p="http://schemas.openxmlformats.org/presentationml/2006/main">
  <p:tag name="NUM" val="1"/>
</p:tagLst>
</file>

<file path=ppt/tags/tag111.xml><?xml version="1.0" encoding="utf-8"?>
<p:tagLst xmlns:a="http://schemas.openxmlformats.org/drawingml/2006/main" xmlns:r="http://schemas.openxmlformats.org/officeDocument/2006/relationships" xmlns:p="http://schemas.openxmlformats.org/presentationml/2006/main">
  <p:tag name="NUM" val="2"/>
</p:tagLst>
</file>

<file path=ppt/tags/tag112.xml><?xml version="1.0" encoding="utf-8"?>
<p:tagLst xmlns:a="http://schemas.openxmlformats.org/drawingml/2006/main" xmlns:r="http://schemas.openxmlformats.org/officeDocument/2006/relationships" xmlns:p="http://schemas.openxmlformats.org/presentationml/2006/main">
  <p:tag name="NUM" val="1"/>
</p:tagLst>
</file>

<file path=ppt/tags/tag113.xml><?xml version="1.0" encoding="utf-8"?>
<p:tagLst xmlns:a="http://schemas.openxmlformats.org/drawingml/2006/main" xmlns:r="http://schemas.openxmlformats.org/officeDocument/2006/relationships" xmlns:p="http://schemas.openxmlformats.org/presentationml/2006/main">
  <p:tag name="NUM" val="2"/>
</p:tagLst>
</file>

<file path=ppt/tags/tag114.xml><?xml version="1.0" encoding="utf-8"?>
<p:tagLst xmlns:a="http://schemas.openxmlformats.org/drawingml/2006/main" xmlns:r="http://schemas.openxmlformats.org/officeDocument/2006/relationships" xmlns:p="http://schemas.openxmlformats.org/presentationml/2006/main">
  <p:tag name="NUM" val="3"/>
</p:tagLst>
</file>

<file path=ppt/tags/tag115.xml><?xml version="1.0" encoding="utf-8"?>
<p:tagLst xmlns:a="http://schemas.openxmlformats.org/drawingml/2006/main" xmlns:r="http://schemas.openxmlformats.org/officeDocument/2006/relationships" xmlns:p="http://schemas.openxmlformats.org/presentationml/2006/main">
  <p:tag name="NUM" val="4"/>
</p:tagLst>
</file>

<file path=ppt/tags/tag116.xml><?xml version="1.0" encoding="utf-8"?>
<p:tagLst xmlns:a="http://schemas.openxmlformats.org/drawingml/2006/main" xmlns:r="http://schemas.openxmlformats.org/officeDocument/2006/relationships" xmlns:p="http://schemas.openxmlformats.org/presentationml/2006/main">
  <p:tag name="NUM" val="1"/>
</p:tagLst>
</file>

<file path=ppt/tags/tag117.xml><?xml version="1.0" encoding="utf-8"?>
<p:tagLst xmlns:a="http://schemas.openxmlformats.org/drawingml/2006/main" xmlns:r="http://schemas.openxmlformats.org/officeDocument/2006/relationships" xmlns:p="http://schemas.openxmlformats.org/presentationml/2006/main">
  <p:tag name="NUM" val="2"/>
</p:tagLst>
</file>

<file path=ppt/tags/tag118.xml><?xml version="1.0" encoding="utf-8"?>
<p:tagLst xmlns:a="http://schemas.openxmlformats.org/drawingml/2006/main" xmlns:r="http://schemas.openxmlformats.org/officeDocument/2006/relationships" xmlns:p="http://schemas.openxmlformats.org/presentationml/2006/main">
  <p:tag name="NUM" val="1"/>
</p:tagLst>
</file>

<file path=ppt/tags/tag119.xml><?xml version="1.0" encoding="utf-8"?>
<p:tagLst xmlns:a="http://schemas.openxmlformats.org/drawingml/2006/main" xmlns:r="http://schemas.openxmlformats.org/officeDocument/2006/relationships" xmlns:p="http://schemas.openxmlformats.org/presentationml/2006/main">
  <p:tag name="NUM" val="2"/>
</p:tagLst>
</file>

<file path=ppt/tags/tag120.xml><?xml version="1.0" encoding="utf-8"?>
<p:tagLst xmlns:a="http://schemas.openxmlformats.org/drawingml/2006/main" xmlns:r="http://schemas.openxmlformats.org/officeDocument/2006/relationships" xmlns:p="http://schemas.openxmlformats.org/presentationml/2006/main">
  <p:tag name="NUM" val="1"/>
</p:tagLst>
</file>

<file path=ppt/tags/tag121.xml><?xml version="1.0" encoding="utf-8"?>
<p:tagLst xmlns:a="http://schemas.openxmlformats.org/drawingml/2006/main" xmlns:r="http://schemas.openxmlformats.org/officeDocument/2006/relationships" xmlns:p="http://schemas.openxmlformats.org/presentationml/2006/main">
  <p:tag name="NUM" val="2"/>
</p:tagLst>
</file>

<file path=ppt/tags/tag122.xml><?xml version="1.0" encoding="utf-8"?>
<p:tagLst xmlns:a="http://schemas.openxmlformats.org/drawingml/2006/main" xmlns:r="http://schemas.openxmlformats.org/officeDocument/2006/relationships" xmlns:p="http://schemas.openxmlformats.org/presentationml/2006/main">
  <p:tag name="NUM" val="1"/>
</p:tagLst>
</file>

<file path=ppt/tags/tag123.xml><?xml version="1.0" encoding="utf-8"?>
<p:tagLst xmlns:a="http://schemas.openxmlformats.org/drawingml/2006/main" xmlns:r="http://schemas.openxmlformats.org/officeDocument/2006/relationships" xmlns:p="http://schemas.openxmlformats.org/presentationml/2006/main">
  <p:tag name="NUM" val="2"/>
</p:tagLst>
</file>

<file path=ppt/tags/tag124.xml><?xml version="1.0" encoding="utf-8"?>
<p:tagLst xmlns:a="http://schemas.openxmlformats.org/drawingml/2006/main" xmlns:r="http://schemas.openxmlformats.org/officeDocument/2006/relationships" xmlns:p="http://schemas.openxmlformats.org/presentationml/2006/main">
  <p:tag name="NUM" val="3"/>
</p:tagLst>
</file>

<file path=ppt/tags/tag125.xml><?xml version="1.0" encoding="utf-8"?>
<p:tagLst xmlns:a="http://schemas.openxmlformats.org/drawingml/2006/main" xmlns:r="http://schemas.openxmlformats.org/officeDocument/2006/relationships" xmlns:p="http://schemas.openxmlformats.org/presentationml/2006/main">
  <p:tag name="NUM" val="4"/>
</p:tagLst>
</file>

<file path=ppt/tags/tag126.xml><?xml version="1.0" encoding="utf-8"?>
<p:tagLst xmlns:a="http://schemas.openxmlformats.org/drawingml/2006/main" xmlns:r="http://schemas.openxmlformats.org/officeDocument/2006/relationships" xmlns:p="http://schemas.openxmlformats.org/presentationml/2006/main">
  <p:tag name="NUM" val="5"/>
</p:tagLst>
</file>

<file path=ppt/tags/tag127.xml><?xml version="1.0" encoding="utf-8"?>
<p:tagLst xmlns:a="http://schemas.openxmlformats.org/drawingml/2006/main" xmlns:r="http://schemas.openxmlformats.org/officeDocument/2006/relationships" xmlns:p="http://schemas.openxmlformats.org/presentationml/2006/main">
  <p:tag name="NUM" val="6"/>
</p:tagLst>
</file>

<file path=ppt/tags/tag128.xml><?xml version="1.0" encoding="utf-8"?>
<p:tagLst xmlns:a="http://schemas.openxmlformats.org/drawingml/2006/main" xmlns:r="http://schemas.openxmlformats.org/officeDocument/2006/relationships" xmlns:p="http://schemas.openxmlformats.org/presentationml/2006/main">
  <p:tag name="NUM" val="7"/>
</p:tagLst>
</file>

<file path=ppt/tags/tag129.xml><?xml version="1.0" encoding="utf-8"?>
<p:tagLst xmlns:a="http://schemas.openxmlformats.org/drawingml/2006/main" xmlns:r="http://schemas.openxmlformats.org/officeDocument/2006/relationships" xmlns:p="http://schemas.openxmlformats.org/presentationml/2006/main">
  <p:tag name="NUM" val="8"/>
</p:tagLst>
</file>

<file path=ppt/tags/tag130.xml><?xml version="1.0" encoding="utf-8"?>
<p:tagLst xmlns:a="http://schemas.openxmlformats.org/drawingml/2006/main" xmlns:r="http://schemas.openxmlformats.org/officeDocument/2006/relationships" xmlns:p="http://schemas.openxmlformats.org/presentationml/2006/main">
  <p:tag name="NUM" val="9"/>
</p:tagLst>
</file>

<file path=ppt/tags/tag131.xml><?xml version="1.0" encoding="utf-8"?>
<p:tagLst xmlns:a="http://schemas.openxmlformats.org/drawingml/2006/main" xmlns:r="http://schemas.openxmlformats.org/officeDocument/2006/relationships" xmlns:p="http://schemas.openxmlformats.org/presentationml/2006/main">
  <p:tag name="NUM" val="10"/>
</p:tagLst>
</file>

<file path=ppt/tags/tag132.xml><?xml version="1.0" encoding="utf-8"?>
<p:tagLst xmlns:a="http://schemas.openxmlformats.org/drawingml/2006/main" xmlns:r="http://schemas.openxmlformats.org/officeDocument/2006/relationships" xmlns:p="http://schemas.openxmlformats.org/presentationml/2006/main">
  <p:tag name="NUM" val="1"/>
</p:tagLst>
</file>

<file path=ppt/tags/tag133.xml><?xml version="1.0" encoding="utf-8"?>
<p:tagLst xmlns:a="http://schemas.openxmlformats.org/drawingml/2006/main" xmlns:r="http://schemas.openxmlformats.org/officeDocument/2006/relationships" xmlns:p="http://schemas.openxmlformats.org/presentationml/2006/main">
  <p:tag name="NUM" val="2"/>
</p:tagLst>
</file>

<file path=ppt/tags/tag134.xml><?xml version="1.0" encoding="utf-8"?>
<p:tagLst xmlns:a="http://schemas.openxmlformats.org/drawingml/2006/main" xmlns:r="http://schemas.openxmlformats.org/officeDocument/2006/relationships" xmlns:p="http://schemas.openxmlformats.org/presentationml/2006/main">
  <p:tag name="NUM" val="3"/>
</p:tagLst>
</file>

<file path=ppt/tags/tag135.xml><?xml version="1.0" encoding="utf-8"?>
<p:tagLst xmlns:a="http://schemas.openxmlformats.org/drawingml/2006/main" xmlns:r="http://schemas.openxmlformats.org/officeDocument/2006/relationships" xmlns:p="http://schemas.openxmlformats.org/presentationml/2006/main">
  <p:tag name="NUM" val="4"/>
</p:tagLst>
</file>

<file path=ppt/tags/tag136.xml><?xml version="1.0" encoding="utf-8"?>
<p:tagLst xmlns:a="http://schemas.openxmlformats.org/drawingml/2006/main" xmlns:r="http://schemas.openxmlformats.org/officeDocument/2006/relationships" xmlns:p="http://schemas.openxmlformats.org/presentationml/2006/main">
  <p:tag name="NUM" val="5"/>
</p:tagLst>
</file>

<file path=ppt/tags/tag137.xml><?xml version="1.0" encoding="utf-8"?>
<p:tagLst xmlns:a="http://schemas.openxmlformats.org/drawingml/2006/main" xmlns:r="http://schemas.openxmlformats.org/officeDocument/2006/relationships" xmlns:p="http://schemas.openxmlformats.org/presentationml/2006/main">
  <p:tag name="NUM" val="6"/>
</p:tagLst>
</file>

<file path=ppt/tags/tag138.xml><?xml version="1.0" encoding="utf-8"?>
<p:tagLst xmlns:a="http://schemas.openxmlformats.org/drawingml/2006/main" xmlns:r="http://schemas.openxmlformats.org/officeDocument/2006/relationships" xmlns:p="http://schemas.openxmlformats.org/presentationml/2006/main">
  <p:tag name="NUM" val="7"/>
</p:tagLst>
</file>

<file path=ppt/tags/tag139.xml><?xml version="1.0" encoding="utf-8"?>
<p:tagLst xmlns:a="http://schemas.openxmlformats.org/drawingml/2006/main" xmlns:r="http://schemas.openxmlformats.org/officeDocument/2006/relationships" xmlns:p="http://schemas.openxmlformats.org/presentationml/2006/main">
  <p:tag name="NUM" val="8"/>
</p:tagLst>
</file>

<file path=ppt/tags/tag140.xml><?xml version="1.0" encoding="utf-8"?>
<p:tagLst xmlns:a="http://schemas.openxmlformats.org/drawingml/2006/main" xmlns:r="http://schemas.openxmlformats.org/officeDocument/2006/relationships" xmlns:p="http://schemas.openxmlformats.org/presentationml/2006/main">
  <p:tag name="NUM" val="9"/>
</p:tagLst>
</file>

<file path=ppt/tags/tag141.xml><?xml version="1.0" encoding="utf-8"?>
<p:tagLst xmlns:a="http://schemas.openxmlformats.org/drawingml/2006/main" xmlns:r="http://schemas.openxmlformats.org/officeDocument/2006/relationships" xmlns:p="http://schemas.openxmlformats.org/presentationml/2006/main">
  <p:tag name="NUM" val="10"/>
</p:tagLst>
</file>

<file path=ppt/tags/tag142.xml><?xml version="1.0" encoding="utf-8"?>
<p:tagLst xmlns:a="http://schemas.openxmlformats.org/drawingml/2006/main" xmlns:r="http://schemas.openxmlformats.org/officeDocument/2006/relationships" xmlns:p="http://schemas.openxmlformats.org/presentationml/2006/main">
  <p:tag name="NUM" val="1"/>
</p:tagLst>
</file>

<file path=ppt/tags/tag143.xml><?xml version="1.0" encoding="utf-8"?>
<p:tagLst xmlns:a="http://schemas.openxmlformats.org/drawingml/2006/main" xmlns:r="http://schemas.openxmlformats.org/officeDocument/2006/relationships" xmlns:p="http://schemas.openxmlformats.org/presentationml/2006/main">
  <p:tag name="NUM" val="2"/>
</p:tagLst>
</file>

<file path=ppt/tags/tag144.xml><?xml version="1.0" encoding="utf-8"?>
<p:tagLst xmlns:a="http://schemas.openxmlformats.org/drawingml/2006/main" xmlns:r="http://schemas.openxmlformats.org/officeDocument/2006/relationships" xmlns:p="http://schemas.openxmlformats.org/presentationml/2006/main">
  <p:tag name="NUM" val="3"/>
</p:tagLst>
</file>

<file path=ppt/tags/tag145.xml><?xml version="1.0" encoding="utf-8"?>
<p:tagLst xmlns:a="http://schemas.openxmlformats.org/drawingml/2006/main" xmlns:r="http://schemas.openxmlformats.org/officeDocument/2006/relationships" xmlns:p="http://schemas.openxmlformats.org/presentationml/2006/main">
  <p:tag name="NUM" val="4"/>
</p:tagLst>
</file>

<file path=ppt/tags/tag146.xml><?xml version="1.0" encoding="utf-8"?>
<p:tagLst xmlns:a="http://schemas.openxmlformats.org/drawingml/2006/main" xmlns:r="http://schemas.openxmlformats.org/officeDocument/2006/relationships" xmlns:p="http://schemas.openxmlformats.org/presentationml/2006/main">
  <p:tag name="NUM" val="5"/>
</p:tagLst>
</file>

<file path=ppt/tags/tag147.xml><?xml version="1.0" encoding="utf-8"?>
<p:tagLst xmlns:a="http://schemas.openxmlformats.org/drawingml/2006/main" xmlns:r="http://schemas.openxmlformats.org/officeDocument/2006/relationships" xmlns:p="http://schemas.openxmlformats.org/presentationml/2006/main">
  <p:tag name="NUM" val="6"/>
</p:tagLst>
</file>

<file path=ppt/tags/tag148.xml><?xml version="1.0" encoding="utf-8"?>
<p:tagLst xmlns:a="http://schemas.openxmlformats.org/drawingml/2006/main" xmlns:r="http://schemas.openxmlformats.org/officeDocument/2006/relationships" xmlns:p="http://schemas.openxmlformats.org/presentationml/2006/main">
  <p:tag name="NUM" val="1"/>
</p:tagLst>
</file>

<file path=ppt/tags/tag149.xml><?xml version="1.0" encoding="utf-8"?>
<p:tagLst xmlns:a="http://schemas.openxmlformats.org/drawingml/2006/main" xmlns:r="http://schemas.openxmlformats.org/officeDocument/2006/relationships" xmlns:p="http://schemas.openxmlformats.org/presentationml/2006/main">
  <p:tag name="NUM" val="2"/>
</p:tagLst>
</file>

<file path=ppt/tags/tag150.xml><?xml version="1.0" encoding="utf-8"?>
<p:tagLst xmlns:a="http://schemas.openxmlformats.org/drawingml/2006/main" xmlns:r="http://schemas.openxmlformats.org/officeDocument/2006/relationships" xmlns:p="http://schemas.openxmlformats.org/presentationml/2006/main">
  <p:tag name="NUM" val="3"/>
</p:tagLst>
</file>

<file path=ppt/tags/tag151.xml><?xml version="1.0" encoding="utf-8"?>
<p:tagLst xmlns:a="http://schemas.openxmlformats.org/drawingml/2006/main" xmlns:r="http://schemas.openxmlformats.org/officeDocument/2006/relationships" xmlns:p="http://schemas.openxmlformats.org/presentationml/2006/main">
  <p:tag name="NUM" val="4"/>
</p:tagLst>
</file>

<file path=ppt/tags/tag152.xml><?xml version="1.0" encoding="utf-8"?>
<p:tagLst xmlns:a="http://schemas.openxmlformats.org/drawingml/2006/main" xmlns:r="http://schemas.openxmlformats.org/officeDocument/2006/relationships" xmlns:p="http://schemas.openxmlformats.org/presentationml/2006/main">
  <p:tag name="NUM" val="5"/>
</p:tagLst>
</file>

<file path=ppt/tags/tag153.xml><?xml version="1.0" encoding="utf-8"?>
<p:tagLst xmlns:a="http://schemas.openxmlformats.org/drawingml/2006/main" xmlns:r="http://schemas.openxmlformats.org/officeDocument/2006/relationships" xmlns:p="http://schemas.openxmlformats.org/presentationml/2006/main">
  <p:tag name="NUM" val="6"/>
</p:tagLst>
</file>

<file path=ppt/tags/tag154.xml><?xml version="1.0" encoding="utf-8"?>
<p:tagLst xmlns:a="http://schemas.openxmlformats.org/drawingml/2006/main" xmlns:r="http://schemas.openxmlformats.org/officeDocument/2006/relationships" xmlns:p="http://schemas.openxmlformats.org/presentationml/2006/main">
  <p:tag name="NUM" val="7"/>
</p:tagLst>
</file>

<file path=ppt/tags/tag155.xml><?xml version="1.0" encoding="utf-8"?>
<p:tagLst xmlns:a="http://schemas.openxmlformats.org/drawingml/2006/main" xmlns:r="http://schemas.openxmlformats.org/officeDocument/2006/relationships" xmlns:p="http://schemas.openxmlformats.org/presentationml/2006/main">
  <p:tag name="NUM" val="8"/>
</p:tagLst>
</file>

<file path=ppt/tags/tag156.xml><?xml version="1.0" encoding="utf-8"?>
<p:tagLst xmlns:a="http://schemas.openxmlformats.org/drawingml/2006/main" xmlns:r="http://schemas.openxmlformats.org/officeDocument/2006/relationships" xmlns:p="http://schemas.openxmlformats.org/presentationml/2006/main">
  <p:tag name="NUM" val="9"/>
</p:tagLst>
</file>

<file path=ppt/tags/tag157.xml><?xml version="1.0" encoding="utf-8"?>
<p:tagLst xmlns:a="http://schemas.openxmlformats.org/drawingml/2006/main" xmlns:r="http://schemas.openxmlformats.org/officeDocument/2006/relationships" xmlns:p="http://schemas.openxmlformats.org/presentationml/2006/main">
  <p:tag name="NUM" val="10"/>
</p:tagLst>
</file>

<file path=ppt/tags/tag158.xml><?xml version="1.0" encoding="utf-8"?>
<p:tagLst xmlns:a="http://schemas.openxmlformats.org/drawingml/2006/main" xmlns:r="http://schemas.openxmlformats.org/officeDocument/2006/relationships" xmlns:p="http://schemas.openxmlformats.org/presentationml/2006/main">
  <p:tag name="NUM" val="11"/>
</p:tagLst>
</file>

<file path=ppt/tags/tag159.xml><?xml version="1.0" encoding="utf-8"?>
<p:tagLst xmlns:a="http://schemas.openxmlformats.org/drawingml/2006/main" xmlns:r="http://schemas.openxmlformats.org/officeDocument/2006/relationships" xmlns:p="http://schemas.openxmlformats.org/presentationml/2006/main">
  <p:tag name="NUM" val="12"/>
</p:tagLst>
</file>

<file path=ppt/tags/tag160.xml><?xml version="1.0" encoding="utf-8"?>
<p:tagLst xmlns:a="http://schemas.openxmlformats.org/drawingml/2006/main" xmlns:r="http://schemas.openxmlformats.org/officeDocument/2006/relationships" xmlns:p="http://schemas.openxmlformats.org/presentationml/2006/main">
  <p:tag name="NUM" val="13"/>
</p:tagLst>
</file>

<file path=ppt/tags/tag161.xml><?xml version="1.0" encoding="utf-8"?>
<p:tagLst xmlns:a="http://schemas.openxmlformats.org/drawingml/2006/main" xmlns:r="http://schemas.openxmlformats.org/officeDocument/2006/relationships" xmlns:p="http://schemas.openxmlformats.org/presentationml/2006/main">
  <p:tag name="NUM" val="14"/>
</p:tagLst>
</file>

<file path=ppt/tags/tag162.xml><?xml version="1.0" encoding="utf-8"?>
<p:tagLst xmlns:a="http://schemas.openxmlformats.org/drawingml/2006/main" xmlns:r="http://schemas.openxmlformats.org/officeDocument/2006/relationships" xmlns:p="http://schemas.openxmlformats.org/presentationml/2006/main">
  <p:tag name="NUM" val="1"/>
</p:tagLst>
</file>

<file path=ppt/tags/tag163.xml><?xml version="1.0" encoding="utf-8"?>
<p:tagLst xmlns:a="http://schemas.openxmlformats.org/drawingml/2006/main" xmlns:r="http://schemas.openxmlformats.org/officeDocument/2006/relationships" xmlns:p="http://schemas.openxmlformats.org/presentationml/2006/main">
  <p:tag name="NUM" val="2"/>
</p:tagLst>
</file>

<file path=ppt/tags/tag164.xml><?xml version="1.0" encoding="utf-8"?>
<p:tagLst xmlns:a="http://schemas.openxmlformats.org/drawingml/2006/main" xmlns:r="http://schemas.openxmlformats.org/officeDocument/2006/relationships" xmlns:p="http://schemas.openxmlformats.org/presentationml/2006/main">
  <p:tag name="NUM" val="3"/>
</p:tagLst>
</file>

<file path=ppt/tags/tag165.xml><?xml version="1.0" encoding="utf-8"?>
<p:tagLst xmlns:a="http://schemas.openxmlformats.org/drawingml/2006/main" xmlns:r="http://schemas.openxmlformats.org/officeDocument/2006/relationships" xmlns:p="http://schemas.openxmlformats.org/presentationml/2006/main">
  <p:tag name="NUM" val="4"/>
</p:tagLst>
</file>

<file path=ppt/tags/tag166.xml><?xml version="1.0" encoding="utf-8"?>
<p:tagLst xmlns:a="http://schemas.openxmlformats.org/drawingml/2006/main" xmlns:r="http://schemas.openxmlformats.org/officeDocument/2006/relationships" xmlns:p="http://schemas.openxmlformats.org/presentationml/2006/main">
  <p:tag name="NUM" val="1"/>
</p:tagLst>
</file>

<file path=ppt/tags/tag167.xml><?xml version="1.0" encoding="utf-8"?>
<p:tagLst xmlns:a="http://schemas.openxmlformats.org/drawingml/2006/main" xmlns:r="http://schemas.openxmlformats.org/officeDocument/2006/relationships" xmlns:p="http://schemas.openxmlformats.org/presentationml/2006/main">
  <p:tag name="NUM" val="2"/>
</p:tagLst>
</file>

<file path=ppt/tags/tag168.xml><?xml version="1.0" encoding="utf-8"?>
<p:tagLst xmlns:a="http://schemas.openxmlformats.org/drawingml/2006/main" xmlns:r="http://schemas.openxmlformats.org/officeDocument/2006/relationships" xmlns:p="http://schemas.openxmlformats.org/presentationml/2006/main">
  <p:tag name="NUM" val="1"/>
</p:tagLst>
</file>

<file path=ppt/tags/tag169.xml><?xml version="1.0" encoding="utf-8"?>
<p:tagLst xmlns:a="http://schemas.openxmlformats.org/drawingml/2006/main" xmlns:r="http://schemas.openxmlformats.org/officeDocument/2006/relationships" xmlns:p="http://schemas.openxmlformats.org/presentationml/2006/main">
  <p:tag name="NUM" val="2"/>
</p:tagLst>
</file>

<file path=ppt/tags/tag170.xml><?xml version="1.0" encoding="utf-8"?>
<p:tagLst xmlns:a="http://schemas.openxmlformats.org/drawingml/2006/main" xmlns:r="http://schemas.openxmlformats.org/officeDocument/2006/relationships" xmlns:p="http://schemas.openxmlformats.org/presentationml/2006/main">
  <p:tag name="NUM" val="3"/>
</p:tagLst>
</file>

<file path=ppt/tags/tag171.xml><?xml version="1.0" encoding="utf-8"?>
<p:tagLst xmlns:a="http://schemas.openxmlformats.org/drawingml/2006/main" xmlns:r="http://schemas.openxmlformats.org/officeDocument/2006/relationships" xmlns:p="http://schemas.openxmlformats.org/presentationml/2006/main">
  <p:tag name="NUM" val="1"/>
</p:tagLst>
</file>

<file path=ppt/tags/tag172.xml><?xml version="1.0" encoding="utf-8"?>
<p:tagLst xmlns:a="http://schemas.openxmlformats.org/drawingml/2006/main" xmlns:r="http://schemas.openxmlformats.org/officeDocument/2006/relationships" xmlns:p="http://schemas.openxmlformats.org/presentationml/2006/main">
  <p:tag name="NUM" val="2"/>
</p:tagLst>
</file>

<file path=ppt/tags/tag173.xml><?xml version="1.0" encoding="utf-8"?>
<p:tagLst xmlns:a="http://schemas.openxmlformats.org/drawingml/2006/main" xmlns:r="http://schemas.openxmlformats.org/officeDocument/2006/relationships" xmlns:p="http://schemas.openxmlformats.org/presentationml/2006/main">
  <p:tag name="NUM" val="1"/>
</p:tagLst>
</file>

<file path=ppt/tags/tag174.xml><?xml version="1.0" encoding="utf-8"?>
<p:tagLst xmlns:a="http://schemas.openxmlformats.org/drawingml/2006/main" xmlns:r="http://schemas.openxmlformats.org/officeDocument/2006/relationships" xmlns:p="http://schemas.openxmlformats.org/presentationml/2006/main">
  <p:tag name="NUM" val="2"/>
</p:tagLst>
</file>

<file path=ppt/tags/tag175.xml><?xml version="1.0" encoding="utf-8"?>
<p:tagLst xmlns:a="http://schemas.openxmlformats.org/drawingml/2006/main" xmlns:r="http://schemas.openxmlformats.org/officeDocument/2006/relationships" xmlns:p="http://schemas.openxmlformats.org/presentationml/2006/main">
  <p:tag name="NUM" val="1"/>
</p:tagLst>
</file>

<file path=ppt/tags/tag176.xml><?xml version="1.0" encoding="utf-8"?>
<p:tagLst xmlns:a="http://schemas.openxmlformats.org/drawingml/2006/main" xmlns:r="http://schemas.openxmlformats.org/officeDocument/2006/relationships" xmlns:p="http://schemas.openxmlformats.org/presentationml/2006/main">
  <p:tag name="NUM" val="2"/>
</p:tagLst>
</file>

<file path=ppt/tags/tag177.xml><?xml version="1.0" encoding="utf-8"?>
<p:tagLst xmlns:a="http://schemas.openxmlformats.org/drawingml/2006/main" xmlns:r="http://schemas.openxmlformats.org/officeDocument/2006/relationships" xmlns:p="http://schemas.openxmlformats.org/presentationml/2006/main">
  <p:tag name="NUM" val="1"/>
</p:tagLst>
</file>

<file path=ppt/tags/tag178.xml><?xml version="1.0" encoding="utf-8"?>
<p:tagLst xmlns:a="http://schemas.openxmlformats.org/drawingml/2006/main" xmlns:r="http://schemas.openxmlformats.org/officeDocument/2006/relationships" xmlns:p="http://schemas.openxmlformats.org/presentationml/2006/main">
  <p:tag name="NUM" val="2"/>
</p:tagLst>
</file>

<file path=ppt/tags/tag179.xml><?xml version="1.0" encoding="utf-8"?>
<p:tagLst xmlns:a="http://schemas.openxmlformats.org/drawingml/2006/main" xmlns:r="http://schemas.openxmlformats.org/officeDocument/2006/relationships" xmlns:p="http://schemas.openxmlformats.org/presentationml/2006/main">
  <p:tag name="NUM" val="1"/>
</p:tagLst>
</file>

<file path=ppt/tags/tag180.xml><?xml version="1.0" encoding="utf-8"?>
<p:tagLst xmlns:a="http://schemas.openxmlformats.org/drawingml/2006/main" xmlns:r="http://schemas.openxmlformats.org/officeDocument/2006/relationships" xmlns:p="http://schemas.openxmlformats.org/presentationml/2006/main">
  <p:tag name="NUM" val="2"/>
</p:tagLst>
</file>

<file path=ppt/tags/tag181.xml><?xml version="1.0" encoding="utf-8"?>
<p:tagLst xmlns:a="http://schemas.openxmlformats.org/drawingml/2006/main" xmlns:r="http://schemas.openxmlformats.org/officeDocument/2006/relationships" xmlns:p="http://schemas.openxmlformats.org/presentationml/2006/main">
  <p:tag name="NUM" val="3"/>
</p:tagLst>
</file>

<file path=ppt/tags/tag182.xml><?xml version="1.0" encoding="utf-8"?>
<p:tagLst xmlns:a="http://schemas.openxmlformats.org/drawingml/2006/main" xmlns:r="http://schemas.openxmlformats.org/officeDocument/2006/relationships" xmlns:p="http://schemas.openxmlformats.org/presentationml/2006/main">
  <p:tag name="NUM" val="1"/>
</p:tagLst>
</file>

<file path=ppt/tags/tag183.xml><?xml version="1.0" encoding="utf-8"?>
<p:tagLst xmlns:a="http://schemas.openxmlformats.org/drawingml/2006/main" xmlns:r="http://schemas.openxmlformats.org/officeDocument/2006/relationships" xmlns:p="http://schemas.openxmlformats.org/presentationml/2006/main">
  <p:tag name="NUM" val="2"/>
</p:tagLst>
</file>

<file path=ppt/tags/tag184.xml><?xml version="1.0" encoding="utf-8"?>
<p:tagLst xmlns:a="http://schemas.openxmlformats.org/drawingml/2006/main" xmlns:r="http://schemas.openxmlformats.org/officeDocument/2006/relationships" xmlns:p="http://schemas.openxmlformats.org/presentationml/2006/main">
  <p:tag name="NUM" val="1"/>
</p:tagLst>
</file>

<file path=ppt/tags/tag185.xml><?xml version="1.0" encoding="utf-8"?>
<p:tagLst xmlns:a="http://schemas.openxmlformats.org/drawingml/2006/main" xmlns:r="http://schemas.openxmlformats.org/officeDocument/2006/relationships" xmlns:p="http://schemas.openxmlformats.org/presentationml/2006/main">
  <p:tag name="NUM" val="2"/>
</p:tagLst>
</file>

<file path=ppt/theme/theme1.xml><?xml version="1.0" encoding="utf-8"?>
<a:theme xmlns:a="http://schemas.openxmlformats.org/drawingml/2006/main" name="Thème Office">
  <a:themeElements>
    <a:clrScheme name="Personnalisé 1">
      <a:dk1>
        <a:srgbClr val="FFFFFF"/>
      </a:dk1>
      <a:lt1>
        <a:sysClr val="window" lastClr="FFFFFF"/>
      </a:lt1>
      <a:dk2>
        <a:srgbClr val="FFFFFF"/>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ception personnalisé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1078</TotalTime>
  <Words>2622</Words>
  <Application>Microsoft Office PowerPoint</Application>
  <PresentationFormat>Affichage à l'écran (4:3)</PresentationFormat>
  <Paragraphs>430</Paragraphs>
  <Slides>50</Slides>
  <Notes>50</Notes>
  <HiddenSlides>0</HiddenSlides>
  <MMClips>0</MMClips>
  <ScaleCrop>false</ScaleCrop>
  <HeadingPairs>
    <vt:vector size="6" baseType="variant">
      <vt:variant>
        <vt:lpstr>Thème</vt:lpstr>
      </vt:variant>
      <vt:variant>
        <vt:i4>2</vt:i4>
      </vt:variant>
      <vt:variant>
        <vt:lpstr>Serveurs OLE incorporés</vt:lpstr>
      </vt:variant>
      <vt:variant>
        <vt:i4>1</vt:i4>
      </vt:variant>
      <vt:variant>
        <vt:lpstr>Titres des diapositives</vt:lpstr>
      </vt:variant>
      <vt:variant>
        <vt:i4>50</vt:i4>
      </vt:variant>
    </vt:vector>
  </HeadingPairs>
  <TitlesOfParts>
    <vt:vector size="53" baseType="lpstr">
      <vt:lpstr>Thème Office</vt:lpstr>
      <vt:lpstr>Conception personnalisée</vt:lpstr>
      <vt:lpstr>Document</vt:lpstr>
      <vt:lpstr>La sécurité électrique</vt:lpstr>
      <vt:lpstr>Les accidents d’origine électrique</vt:lpstr>
      <vt:lpstr>Présentation PowerPoint</vt:lpstr>
      <vt:lpstr>Présentation PowerPoint</vt:lpstr>
      <vt:lpstr>Présentation PowerPoint</vt:lpstr>
      <vt:lpstr>Les différents types d’accidents électriques  </vt:lpstr>
      <vt:lpstr>Les différents types d’accidents électriques</vt:lpstr>
      <vt:lpstr>Les effets du courant électrique</vt:lpstr>
      <vt:lpstr>Électrisation, Électrocution </vt:lpstr>
      <vt:lpstr>Les effets du courant  électrique</vt:lpstr>
      <vt:lpstr>Les effets du courant  électrique</vt:lpstr>
      <vt:lpstr>Les effets du courant  électrique</vt:lpstr>
      <vt:lpstr>Les effets du courant  électrique</vt:lpstr>
      <vt:lpstr>Présentation PowerPoint</vt:lpstr>
      <vt:lpstr>Dangerosité temps / courant</vt:lpstr>
      <vt:lpstr>Les premiers secours </vt:lpstr>
      <vt:lpstr>Les Textes:  Décrets et normes</vt:lpstr>
      <vt:lpstr>La norme NF C 18-510</vt:lpstr>
      <vt:lpstr>La norme NF C 18-510</vt:lpstr>
      <vt:lpstr>Protection contre le risque électrique</vt:lpstr>
      <vt:lpstr>Protection par Éloignement, Isolation</vt:lpstr>
      <vt:lpstr>Protection par obstacle</vt:lpstr>
      <vt:lpstr>Présentation PowerPoint</vt:lpstr>
      <vt:lpstr>Protection: Les schémas de liaison à la terre (SLT)</vt:lpstr>
      <vt:lpstr>Isolement des appareils électriques</vt:lpstr>
      <vt:lpstr>Quelques termes de la  NF C18-510 </vt:lpstr>
      <vt:lpstr>Quelques termes de la  NF C18-510 </vt:lpstr>
      <vt:lpstr>La Formation, l’Habilitation</vt:lpstr>
      <vt:lpstr>La Formation, l’Habilitation</vt:lpstr>
      <vt:lpstr>Présentation PowerPoint</vt:lpstr>
      <vt:lpstr>La Formation, l’Habilitation</vt:lpstr>
      <vt:lpstr>La Formation, l’Habilitation</vt:lpstr>
      <vt:lpstr>Les domaines de tension</vt:lpstr>
      <vt:lpstr>L’Habilitation: les titres</vt:lpstr>
      <vt:lpstr>L’Habilitation: les titres</vt:lpstr>
      <vt:lpstr>L’Habilitation: les titres</vt:lpstr>
      <vt:lpstr>Les différentes zones par rapport aux pièces nues sous tension à l’extérieur.</vt:lpstr>
      <vt:lpstr>Les différentes zones par rapport aux pièces nues sous tension dans un local.</vt:lpstr>
      <vt:lpstr>Zones dans une armoire basse tension ou enveloppe de matériel électrique</vt:lpstr>
      <vt:lpstr>Les EPI et EPC ;  Équipements de Protection Individuels et Collectifs </vt:lpstr>
      <vt:lpstr>Les EPI et EPC ;  Équipements de Protection Individuels et Collectifs </vt:lpstr>
      <vt:lpstr>Les EPI et EPC ;  Équipements de Protection Individuelle et Collectifs </vt:lpstr>
      <vt:lpstr>Le port des EPI</vt:lpstr>
      <vt:lpstr>Consignation pour travaux</vt:lpstr>
      <vt:lpstr>Consignation: 1ére étape</vt:lpstr>
      <vt:lpstr>Consignation: 2éme étape</vt:lpstr>
      <vt:lpstr>Consignation: 3éme étape</vt:lpstr>
      <vt:lpstr>Consignation: 4éme étape</vt:lpstr>
      <vt:lpstr>Consignation:  MALT</vt:lpstr>
      <vt:lpstr>FIN</vt:lpstr>
    </vt:vector>
  </TitlesOfParts>
  <Company>Dutour</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sécurité électriqueF</dc:title>
  <dc:creator>Phil</dc:creator>
  <cp:lastModifiedBy>phil</cp:lastModifiedBy>
  <cp:revision>116</cp:revision>
  <dcterms:created xsi:type="dcterms:W3CDTF">2013-09-22T11:06:10Z</dcterms:created>
  <dcterms:modified xsi:type="dcterms:W3CDTF">2015-09-19T19:04:03Z</dcterms:modified>
</cp:coreProperties>
</file>