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05" r:id="rId3"/>
    <p:sldId id="264" r:id="rId4"/>
    <p:sldId id="306" r:id="rId5"/>
    <p:sldId id="301" r:id="rId6"/>
    <p:sldId id="304" r:id="rId7"/>
    <p:sldId id="320" r:id="rId8"/>
    <p:sldId id="321" r:id="rId9"/>
    <p:sldId id="323" r:id="rId10"/>
    <p:sldId id="331" r:id="rId11"/>
    <p:sldId id="324" r:id="rId12"/>
    <p:sldId id="322" r:id="rId13"/>
    <p:sldId id="319" r:id="rId14"/>
    <p:sldId id="275" r:id="rId15"/>
    <p:sldId id="334" r:id="rId16"/>
    <p:sldId id="335" r:id="rId17"/>
    <p:sldId id="276" r:id="rId18"/>
    <p:sldId id="277" r:id="rId19"/>
    <p:sldId id="280" r:id="rId20"/>
    <p:sldId id="336" r:id="rId21"/>
    <p:sldId id="326" r:id="rId22"/>
    <p:sldId id="327" r:id="rId23"/>
    <p:sldId id="337" r:id="rId24"/>
    <p:sldId id="338" r:id="rId25"/>
    <p:sldId id="339" r:id="rId26"/>
    <p:sldId id="328" r:id="rId27"/>
    <p:sldId id="281" r:id="rId28"/>
    <p:sldId id="292" r:id="rId29"/>
    <p:sldId id="340" r:id="rId30"/>
  </p:sldIdLst>
  <p:sldSz cx="9144000" cy="6858000" type="screen4x3"/>
  <p:notesSz cx="6735763" cy="9869488"/>
  <p:custDataLst>
    <p:tags r:id="rId33"/>
  </p:custDataLst>
  <p:defaultTextStyle>
    <a:defPPr>
      <a:defRPr lang="fr-FR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0000"/>
    <a:srgbClr val="FFFF00"/>
    <a:srgbClr val="CC9900"/>
    <a:srgbClr val="000000"/>
    <a:srgbClr val="663300"/>
    <a:srgbClr val="969696"/>
    <a:srgbClr val="FF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6" autoAdjust="0"/>
    <p:restoredTop sz="90929"/>
  </p:normalViewPr>
  <p:slideViewPr>
    <p:cSldViewPr>
      <p:cViewPr varScale="1">
        <p:scale>
          <a:sx n="88" d="100"/>
          <a:sy n="88" d="100"/>
        </p:scale>
        <p:origin x="-1008" y="-156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572"/>
      </p:cViewPr>
      <p:guideLst>
        <p:guide orient="horz" pos="2388"/>
        <p:guide pos="28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261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i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1225" y="747713"/>
            <a:ext cx="4914900" cy="3686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7888"/>
            <a:ext cx="493871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i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fld id="{911F3D8E-EBF6-434A-8C6A-3024333E40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418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358F945-AC03-4708-99A6-61B3A2B6C8D0}" type="slidenum">
              <a:rPr lang="fr-FR" altLang="fr-FR" sz="1000" smtClean="0"/>
              <a:pPr/>
              <a:t>1</a:t>
            </a:fld>
            <a:endParaRPr lang="fr-FR" altLang="fr-FR" sz="1000" smtClean="0"/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fr-FR" smtClean="0"/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894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643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743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637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001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5798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856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114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831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518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0348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5495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59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598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9742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5214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6042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196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0012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140C310-D4B0-4341-8FE4-A61F2E228993}" type="slidenum">
              <a:rPr lang="fr-FR" altLang="fr-FR" sz="1000" smtClean="0"/>
              <a:pPr/>
              <a:t>3</a:t>
            </a:fld>
            <a:endParaRPr lang="fr-FR" altLang="fr-FR" sz="100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4743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383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373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38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924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14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6527800"/>
            <a:ext cx="1103313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1600" b="1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Ph.Dutour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fr-FR"/>
              <a:t>Cliquez pour modifier le style du sous-titre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quarter" idx="10"/>
          </p:nvPr>
        </p:nvSpPr>
        <p:spPr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791BC-D7AC-4A98-9B1E-3ED619D75D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699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18513-FF86-40C8-A9BA-40D107F686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694258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221BC-8611-487E-A4E9-A002A04C34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6857488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E7BA2-81D0-4098-A234-7432E1A1A6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62476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7F9D4-58EB-4582-A447-849C9BBEA4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76040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3B58B-B667-45B5-A0C2-2376B6D8AF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960842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A3015-DA6E-4903-B74E-1C33CBB7D5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864784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05678-E68D-4C66-AB0E-1F49712DE4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669224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2E16-A72A-44D8-828C-3DEE5D774F6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13139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64706-5D6E-4744-A373-1E05A97973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620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16078-E576-451F-B34C-EC88035F7B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201527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FB9E5-83CE-484A-8163-D8B669AD80A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528245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de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C6065018-0E43-4B9F-AEE2-B03B4F92A6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0" y="6527800"/>
            <a:ext cx="1103313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1600" b="1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Ph.Dutour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med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l"/>
        <a:defRPr sz="32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Monotype Sorts" pitchFamily="2" charset="2"/>
        <a:buChar char="l"/>
        <a:defRPr sz="2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slide" Target="slide21.xml"/><Relationship Id="rId5" Type="http://schemas.openxmlformats.org/officeDocument/2006/relationships/slide" Target="slide14.xml"/><Relationship Id="rId4" Type="http://schemas.openxmlformats.org/officeDocument/2006/relationships/slide" Target="slide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26876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Les Schémas de Liaison à la Terre (SLT)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79512" y="2852936"/>
            <a:ext cx="8839200" cy="264795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ou </a:t>
            </a:r>
            <a:br>
              <a:rPr lang="fr-FR" dirty="0" smtClean="0"/>
            </a:br>
            <a:r>
              <a:rPr lang="fr-FR" dirty="0" smtClean="0"/>
              <a:t>Régime de neutre RDN</a:t>
            </a:r>
          </a:p>
          <a:p>
            <a:pPr>
              <a:defRPr/>
            </a:pPr>
            <a:r>
              <a:rPr lang="fr-FR" dirty="0" smtClean="0"/>
              <a:t>Quelles sont les connexions entre les terres le neutre et les masses qui permettent de garantir la sécurité, dans différentes situations?</a:t>
            </a:r>
            <a:endParaRPr lang="en-GB" dirty="0" smtClean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42900" y="304800"/>
            <a:ext cx="8458200" cy="1143000"/>
          </a:xfrm>
        </p:spPr>
        <p:txBody>
          <a:bodyPr/>
          <a:lstStyle/>
          <a:p>
            <a:pPr>
              <a:defRPr/>
            </a:pPr>
            <a:r>
              <a:rPr lang="fr-FR" sz="3600" dirty="0" smtClean="0"/>
              <a:t>Temps maxi de coupure suivant SLT</a:t>
            </a:r>
          </a:p>
        </p:txBody>
      </p:sp>
      <p:pic>
        <p:nvPicPr>
          <p:cNvPr id="13316" name="Picture 2051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91440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 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16138"/>
            <a:ext cx="2879725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8163" y="1206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Relation  </a:t>
            </a:r>
            <a:r>
              <a:rPr lang="fr-FR" dirty="0" err="1" smtClean="0"/>
              <a:t>I</a:t>
            </a:r>
            <a:r>
              <a:rPr lang="fr-FR" baseline="-25000" dirty="0" err="1" smtClean="0"/>
              <a:t>défaut</a:t>
            </a:r>
            <a:r>
              <a:rPr lang="fr-FR" dirty="0" smtClean="0"/>
              <a:t>   </a:t>
            </a:r>
            <a:r>
              <a:rPr lang="fr-FR" dirty="0" err="1" smtClean="0"/>
              <a:t>U</a:t>
            </a:r>
            <a:r>
              <a:rPr lang="fr-FR" baseline="-25000" dirty="0" err="1" smtClean="0"/>
              <a:t>défaut</a:t>
            </a:r>
            <a:endParaRPr lang="fr-FR" baseline="-25000" dirty="0" smtClean="0"/>
          </a:p>
        </p:txBody>
      </p:sp>
      <p:sp>
        <p:nvSpPr>
          <p:cNvPr id="14341" name="Freeform 3"/>
          <p:cNvSpPr>
            <a:spLocks/>
          </p:cNvSpPr>
          <p:nvPr/>
        </p:nvSpPr>
        <p:spPr bwMode="auto">
          <a:xfrm>
            <a:off x="323850" y="6065838"/>
            <a:ext cx="6838950" cy="38100"/>
          </a:xfrm>
          <a:custGeom>
            <a:avLst/>
            <a:gdLst>
              <a:gd name="T0" fmla="*/ 39391642 w 3082"/>
              <a:gd name="T1" fmla="*/ 0 h 17"/>
              <a:gd name="T2" fmla="*/ 14771866 w 3082"/>
              <a:gd name="T3" fmla="*/ 0 h 17"/>
              <a:gd name="T4" fmla="*/ 0 w 3082"/>
              <a:gd name="T5" fmla="*/ 15069671 h 17"/>
              <a:gd name="T6" fmla="*/ 0 w 3082"/>
              <a:gd name="T7" fmla="*/ 60274200 h 17"/>
              <a:gd name="T8" fmla="*/ 14771866 w 3082"/>
              <a:gd name="T9" fmla="*/ 75343871 h 17"/>
              <a:gd name="T10" fmla="*/ 24619776 w 3082"/>
              <a:gd name="T11" fmla="*/ 75343871 h 17"/>
              <a:gd name="T12" fmla="*/ 39391642 w 3082"/>
              <a:gd name="T13" fmla="*/ 85388824 h 17"/>
              <a:gd name="T14" fmla="*/ 2147483647 w 3082"/>
              <a:gd name="T15" fmla="*/ 85388824 h 17"/>
              <a:gd name="T16" fmla="*/ 2147483647 w 3082"/>
              <a:gd name="T17" fmla="*/ 75343871 h 17"/>
              <a:gd name="T18" fmla="*/ 2147483647 w 3082"/>
              <a:gd name="T19" fmla="*/ 75343871 h 17"/>
              <a:gd name="T20" fmla="*/ 2147483647 w 3082"/>
              <a:gd name="T21" fmla="*/ 60274200 h 17"/>
              <a:gd name="T22" fmla="*/ 2147483647 w 3082"/>
              <a:gd name="T23" fmla="*/ 50229247 h 17"/>
              <a:gd name="T24" fmla="*/ 2147483647 w 3082"/>
              <a:gd name="T25" fmla="*/ 45206771 h 17"/>
              <a:gd name="T26" fmla="*/ 2147483647 w 3082"/>
              <a:gd name="T27" fmla="*/ 25114624 h 17"/>
              <a:gd name="T28" fmla="*/ 2147483647 w 3082"/>
              <a:gd name="T29" fmla="*/ 15069671 h 17"/>
              <a:gd name="T30" fmla="*/ 2147483647 w 3082"/>
              <a:gd name="T31" fmla="*/ 0 h 17"/>
              <a:gd name="T32" fmla="*/ 2147483647 w 3082"/>
              <a:gd name="T33" fmla="*/ 0 h 17"/>
              <a:gd name="T34" fmla="*/ 39391642 w 3082"/>
              <a:gd name="T35" fmla="*/ 0 h 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082"/>
              <a:gd name="T55" fmla="*/ 0 h 17"/>
              <a:gd name="T56" fmla="*/ 3082 w 3082"/>
              <a:gd name="T57" fmla="*/ 17 h 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082" h="17">
                <a:moveTo>
                  <a:pt x="8" y="0"/>
                </a:moveTo>
                <a:lnTo>
                  <a:pt x="3" y="0"/>
                </a:lnTo>
                <a:lnTo>
                  <a:pt x="0" y="3"/>
                </a:lnTo>
                <a:lnTo>
                  <a:pt x="0" y="12"/>
                </a:lnTo>
                <a:lnTo>
                  <a:pt x="3" y="15"/>
                </a:lnTo>
                <a:lnTo>
                  <a:pt x="5" y="15"/>
                </a:lnTo>
                <a:lnTo>
                  <a:pt x="8" y="17"/>
                </a:lnTo>
                <a:lnTo>
                  <a:pt x="3073" y="17"/>
                </a:lnTo>
                <a:lnTo>
                  <a:pt x="3075" y="15"/>
                </a:lnTo>
                <a:lnTo>
                  <a:pt x="3077" y="15"/>
                </a:lnTo>
                <a:lnTo>
                  <a:pt x="3080" y="12"/>
                </a:lnTo>
                <a:lnTo>
                  <a:pt x="3080" y="10"/>
                </a:lnTo>
                <a:lnTo>
                  <a:pt x="3082" y="9"/>
                </a:lnTo>
                <a:lnTo>
                  <a:pt x="3080" y="5"/>
                </a:lnTo>
                <a:lnTo>
                  <a:pt x="3080" y="3"/>
                </a:lnTo>
                <a:lnTo>
                  <a:pt x="3077" y="0"/>
                </a:lnTo>
                <a:lnTo>
                  <a:pt x="3073" y="0"/>
                </a:lnTo>
                <a:lnTo>
                  <a:pt x="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43" name="Freeform 6"/>
          <p:cNvSpPr>
            <a:spLocks/>
          </p:cNvSpPr>
          <p:nvPr/>
        </p:nvSpPr>
        <p:spPr bwMode="auto">
          <a:xfrm>
            <a:off x="1684338" y="6291263"/>
            <a:ext cx="4117975" cy="36512"/>
          </a:xfrm>
          <a:custGeom>
            <a:avLst/>
            <a:gdLst>
              <a:gd name="T0" fmla="*/ 44305950 w 1856"/>
              <a:gd name="T1" fmla="*/ 0 h 17"/>
              <a:gd name="T2" fmla="*/ 19691287 w 1856"/>
              <a:gd name="T3" fmla="*/ 0 h 17"/>
              <a:gd name="T4" fmla="*/ 0 w 1856"/>
              <a:gd name="T5" fmla="*/ 13838048 h 17"/>
              <a:gd name="T6" fmla="*/ 0 w 1856"/>
              <a:gd name="T7" fmla="*/ 55354340 h 17"/>
              <a:gd name="T8" fmla="*/ 19691287 w 1856"/>
              <a:gd name="T9" fmla="*/ 69192388 h 17"/>
              <a:gd name="T10" fmla="*/ 24614663 w 1856"/>
              <a:gd name="T11" fmla="*/ 69192388 h 17"/>
              <a:gd name="T12" fmla="*/ 44305950 w 1856"/>
              <a:gd name="T13" fmla="*/ 78419185 h 17"/>
              <a:gd name="T14" fmla="*/ 2147483647 w 1856"/>
              <a:gd name="T15" fmla="*/ 78419185 h 17"/>
              <a:gd name="T16" fmla="*/ 2147483647 w 1856"/>
              <a:gd name="T17" fmla="*/ 69192388 h 17"/>
              <a:gd name="T18" fmla="*/ 2147483647 w 1856"/>
              <a:gd name="T19" fmla="*/ 69192388 h 17"/>
              <a:gd name="T20" fmla="*/ 2147483647 w 1856"/>
              <a:gd name="T21" fmla="*/ 55354340 h 17"/>
              <a:gd name="T22" fmla="*/ 2147483647 w 1856"/>
              <a:gd name="T23" fmla="*/ 46129690 h 17"/>
              <a:gd name="T24" fmla="*/ 2147483647 w 1856"/>
              <a:gd name="T25" fmla="*/ 36902893 h 17"/>
              <a:gd name="T26" fmla="*/ 2147483647 w 1856"/>
              <a:gd name="T27" fmla="*/ 23064845 h 17"/>
              <a:gd name="T28" fmla="*/ 2147483647 w 1856"/>
              <a:gd name="T29" fmla="*/ 13838048 h 17"/>
              <a:gd name="T30" fmla="*/ 2147483647 w 1856"/>
              <a:gd name="T31" fmla="*/ 0 h 17"/>
              <a:gd name="T32" fmla="*/ 2147483647 w 1856"/>
              <a:gd name="T33" fmla="*/ 0 h 17"/>
              <a:gd name="T34" fmla="*/ 44305950 w 1856"/>
              <a:gd name="T35" fmla="*/ 0 h 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56"/>
              <a:gd name="T55" fmla="*/ 0 h 17"/>
              <a:gd name="T56" fmla="*/ 1856 w 1856"/>
              <a:gd name="T57" fmla="*/ 17 h 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56" h="17">
                <a:moveTo>
                  <a:pt x="9" y="0"/>
                </a:moveTo>
                <a:lnTo>
                  <a:pt x="4" y="0"/>
                </a:lnTo>
                <a:lnTo>
                  <a:pt x="0" y="3"/>
                </a:lnTo>
                <a:lnTo>
                  <a:pt x="0" y="12"/>
                </a:lnTo>
                <a:lnTo>
                  <a:pt x="4" y="15"/>
                </a:lnTo>
                <a:lnTo>
                  <a:pt x="5" y="15"/>
                </a:lnTo>
                <a:lnTo>
                  <a:pt x="9" y="17"/>
                </a:lnTo>
                <a:lnTo>
                  <a:pt x="1847" y="17"/>
                </a:lnTo>
                <a:lnTo>
                  <a:pt x="1849" y="15"/>
                </a:lnTo>
                <a:lnTo>
                  <a:pt x="1851" y="15"/>
                </a:lnTo>
                <a:lnTo>
                  <a:pt x="1854" y="12"/>
                </a:lnTo>
                <a:lnTo>
                  <a:pt x="1854" y="10"/>
                </a:lnTo>
                <a:lnTo>
                  <a:pt x="1856" y="8"/>
                </a:lnTo>
                <a:lnTo>
                  <a:pt x="1854" y="5"/>
                </a:lnTo>
                <a:lnTo>
                  <a:pt x="1854" y="3"/>
                </a:lnTo>
                <a:lnTo>
                  <a:pt x="1851" y="0"/>
                </a:lnTo>
                <a:lnTo>
                  <a:pt x="1847" y="0"/>
                </a:lnTo>
                <a:lnTo>
                  <a:pt x="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44" name="Freeform 7"/>
          <p:cNvSpPr>
            <a:spLocks/>
          </p:cNvSpPr>
          <p:nvPr/>
        </p:nvSpPr>
        <p:spPr bwMode="auto">
          <a:xfrm>
            <a:off x="3044825" y="6515100"/>
            <a:ext cx="942975" cy="38100"/>
          </a:xfrm>
          <a:custGeom>
            <a:avLst/>
            <a:gdLst>
              <a:gd name="T0" fmla="*/ 44306512 w 425"/>
              <a:gd name="T1" fmla="*/ 0 h 17"/>
              <a:gd name="T2" fmla="*/ 19691537 w 425"/>
              <a:gd name="T3" fmla="*/ 0 h 17"/>
              <a:gd name="T4" fmla="*/ 0 w 425"/>
              <a:gd name="T5" fmla="*/ 15069671 h 17"/>
              <a:gd name="T6" fmla="*/ 0 w 425"/>
              <a:gd name="T7" fmla="*/ 60274200 h 17"/>
              <a:gd name="T8" fmla="*/ 19691537 w 425"/>
              <a:gd name="T9" fmla="*/ 75343871 h 17"/>
              <a:gd name="T10" fmla="*/ 29538415 w 425"/>
              <a:gd name="T11" fmla="*/ 75343871 h 17"/>
              <a:gd name="T12" fmla="*/ 44306512 w 425"/>
              <a:gd name="T13" fmla="*/ 85388824 h 17"/>
              <a:gd name="T14" fmla="*/ 2052856575 w 425"/>
              <a:gd name="T15" fmla="*/ 85388824 h 17"/>
              <a:gd name="T16" fmla="*/ 2062701234 w 425"/>
              <a:gd name="T17" fmla="*/ 75343871 h 17"/>
              <a:gd name="T18" fmla="*/ 2067624673 w 425"/>
              <a:gd name="T19" fmla="*/ 75343871 h 17"/>
              <a:gd name="T20" fmla="*/ 2087316210 w 425"/>
              <a:gd name="T21" fmla="*/ 60274200 h 17"/>
              <a:gd name="T22" fmla="*/ 2087316210 w 425"/>
              <a:gd name="T23" fmla="*/ 50229247 h 17"/>
              <a:gd name="T24" fmla="*/ 2092239649 w 425"/>
              <a:gd name="T25" fmla="*/ 40182053 h 17"/>
              <a:gd name="T26" fmla="*/ 2087316210 w 425"/>
              <a:gd name="T27" fmla="*/ 25114624 h 17"/>
              <a:gd name="T28" fmla="*/ 2087316210 w 425"/>
              <a:gd name="T29" fmla="*/ 15069671 h 17"/>
              <a:gd name="T30" fmla="*/ 2067624673 w 425"/>
              <a:gd name="T31" fmla="*/ 0 h 17"/>
              <a:gd name="T32" fmla="*/ 2052856575 w 425"/>
              <a:gd name="T33" fmla="*/ 0 h 17"/>
              <a:gd name="T34" fmla="*/ 44306512 w 425"/>
              <a:gd name="T35" fmla="*/ 0 h 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5"/>
              <a:gd name="T55" fmla="*/ 0 h 17"/>
              <a:gd name="T56" fmla="*/ 425 w 425"/>
              <a:gd name="T57" fmla="*/ 17 h 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5" h="17">
                <a:moveTo>
                  <a:pt x="9" y="0"/>
                </a:moveTo>
                <a:lnTo>
                  <a:pt x="4" y="0"/>
                </a:lnTo>
                <a:lnTo>
                  <a:pt x="0" y="3"/>
                </a:lnTo>
                <a:lnTo>
                  <a:pt x="0" y="12"/>
                </a:lnTo>
                <a:lnTo>
                  <a:pt x="4" y="15"/>
                </a:lnTo>
                <a:lnTo>
                  <a:pt x="6" y="15"/>
                </a:lnTo>
                <a:lnTo>
                  <a:pt x="9" y="17"/>
                </a:lnTo>
                <a:lnTo>
                  <a:pt x="417" y="17"/>
                </a:lnTo>
                <a:lnTo>
                  <a:pt x="419" y="15"/>
                </a:lnTo>
                <a:lnTo>
                  <a:pt x="420" y="15"/>
                </a:lnTo>
                <a:lnTo>
                  <a:pt x="424" y="12"/>
                </a:lnTo>
                <a:lnTo>
                  <a:pt x="424" y="10"/>
                </a:lnTo>
                <a:lnTo>
                  <a:pt x="425" y="8"/>
                </a:lnTo>
                <a:lnTo>
                  <a:pt x="424" y="5"/>
                </a:lnTo>
                <a:lnTo>
                  <a:pt x="424" y="3"/>
                </a:lnTo>
                <a:lnTo>
                  <a:pt x="420" y="0"/>
                </a:lnTo>
                <a:lnTo>
                  <a:pt x="417" y="0"/>
                </a:lnTo>
                <a:lnTo>
                  <a:pt x="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45" name="Freeform 8"/>
          <p:cNvSpPr>
            <a:spLocks/>
          </p:cNvSpPr>
          <p:nvPr/>
        </p:nvSpPr>
        <p:spPr bwMode="auto">
          <a:xfrm>
            <a:off x="5076825" y="5384800"/>
            <a:ext cx="53975" cy="727075"/>
          </a:xfrm>
          <a:custGeom>
            <a:avLst/>
            <a:gdLst>
              <a:gd name="T0" fmla="*/ 121387526 w 24"/>
              <a:gd name="T1" fmla="*/ 58251927 h 330"/>
              <a:gd name="T2" fmla="*/ 116329619 w 24"/>
              <a:gd name="T3" fmla="*/ 38834618 h 330"/>
              <a:gd name="T4" fmla="*/ 116329619 w 24"/>
              <a:gd name="T5" fmla="*/ 24271085 h 330"/>
              <a:gd name="T6" fmla="*/ 106213804 w 24"/>
              <a:gd name="T7" fmla="*/ 14563533 h 330"/>
              <a:gd name="T8" fmla="*/ 85982175 w 24"/>
              <a:gd name="T9" fmla="*/ 4853776 h 330"/>
              <a:gd name="T10" fmla="*/ 70808453 w 24"/>
              <a:gd name="T11" fmla="*/ 0 h 330"/>
              <a:gd name="T12" fmla="*/ 45521166 w 24"/>
              <a:gd name="T13" fmla="*/ 0 h 330"/>
              <a:gd name="T14" fmla="*/ 25289536 w 24"/>
              <a:gd name="T15" fmla="*/ 4853776 h 330"/>
              <a:gd name="T16" fmla="*/ 10115815 w 24"/>
              <a:gd name="T17" fmla="*/ 24271085 h 330"/>
              <a:gd name="T18" fmla="*/ 0 w 24"/>
              <a:gd name="T19" fmla="*/ 38834618 h 330"/>
              <a:gd name="T20" fmla="*/ 0 w 24"/>
              <a:gd name="T21" fmla="*/ 1548535351 h 330"/>
              <a:gd name="T22" fmla="*/ 10115815 w 24"/>
              <a:gd name="T23" fmla="*/ 1567952660 h 330"/>
              <a:gd name="T24" fmla="*/ 20231629 w 24"/>
              <a:gd name="T25" fmla="*/ 1582516193 h 330"/>
              <a:gd name="T26" fmla="*/ 25289536 w 24"/>
              <a:gd name="T27" fmla="*/ 1592223746 h 330"/>
              <a:gd name="T28" fmla="*/ 45521166 w 24"/>
              <a:gd name="T29" fmla="*/ 1592223746 h 330"/>
              <a:gd name="T30" fmla="*/ 60694888 w 24"/>
              <a:gd name="T31" fmla="*/ 1601933502 h 330"/>
              <a:gd name="T32" fmla="*/ 70808453 w 24"/>
              <a:gd name="T33" fmla="*/ 1592223746 h 330"/>
              <a:gd name="T34" fmla="*/ 85982175 w 24"/>
              <a:gd name="T35" fmla="*/ 1592223746 h 330"/>
              <a:gd name="T36" fmla="*/ 106213804 w 24"/>
              <a:gd name="T37" fmla="*/ 1582516193 h 330"/>
              <a:gd name="T38" fmla="*/ 116329619 w 24"/>
              <a:gd name="T39" fmla="*/ 1567952660 h 330"/>
              <a:gd name="T40" fmla="*/ 116329619 w 24"/>
              <a:gd name="T41" fmla="*/ 1548535351 h 330"/>
              <a:gd name="T42" fmla="*/ 121387526 w 24"/>
              <a:gd name="T43" fmla="*/ 1543681575 h 330"/>
              <a:gd name="T44" fmla="*/ 121387526 w 24"/>
              <a:gd name="T45" fmla="*/ 58251927 h 3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4"/>
              <a:gd name="T70" fmla="*/ 0 h 330"/>
              <a:gd name="T71" fmla="*/ 24 w 24"/>
              <a:gd name="T72" fmla="*/ 330 h 33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4" h="330">
                <a:moveTo>
                  <a:pt x="24" y="12"/>
                </a:moveTo>
                <a:lnTo>
                  <a:pt x="23" y="8"/>
                </a:lnTo>
                <a:lnTo>
                  <a:pt x="23" y="5"/>
                </a:lnTo>
                <a:lnTo>
                  <a:pt x="21" y="3"/>
                </a:lnTo>
                <a:lnTo>
                  <a:pt x="17" y="1"/>
                </a:lnTo>
                <a:lnTo>
                  <a:pt x="14" y="0"/>
                </a:lnTo>
                <a:lnTo>
                  <a:pt x="9" y="0"/>
                </a:lnTo>
                <a:lnTo>
                  <a:pt x="5" y="1"/>
                </a:lnTo>
                <a:lnTo>
                  <a:pt x="2" y="5"/>
                </a:lnTo>
                <a:lnTo>
                  <a:pt x="0" y="8"/>
                </a:lnTo>
                <a:lnTo>
                  <a:pt x="0" y="319"/>
                </a:lnTo>
                <a:lnTo>
                  <a:pt x="2" y="323"/>
                </a:lnTo>
                <a:lnTo>
                  <a:pt x="4" y="326"/>
                </a:lnTo>
                <a:lnTo>
                  <a:pt x="5" y="328"/>
                </a:lnTo>
                <a:lnTo>
                  <a:pt x="9" y="328"/>
                </a:lnTo>
                <a:lnTo>
                  <a:pt x="12" y="330"/>
                </a:lnTo>
                <a:lnTo>
                  <a:pt x="14" y="328"/>
                </a:lnTo>
                <a:lnTo>
                  <a:pt x="17" y="328"/>
                </a:lnTo>
                <a:lnTo>
                  <a:pt x="21" y="326"/>
                </a:lnTo>
                <a:lnTo>
                  <a:pt x="23" y="323"/>
                </a:lnTo>
                <a:lnTo>
                  <a:pt x="23" y="319"/>
                </a:lnTo>
                <a:lnTo>
                  <a:pt x="24" y="318"/>
                </a:lnTo>
                <a:lnTo>
                  <a:pt x="24" y="12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4346" name="Group 9"/>
          <p:cNvGrpSpPr>
            <a:grpSpLocks/>
          </p:cNvGrpSpPr>
          <p:nvPr/>
        </p:nvGrpSpPr>
        <p:grpSpPr bwMode="auto">
          <a:xfrm>
            <a:off x="3089275" y="2825750"/>
            <a:ext cx="3224213" cy="1895475"/>
            <a:chOff x="2688" y="2544"/>
            <a:chExt cx="1453" cy="860"/>
          </a:xfrm>
        </p:grpSpPr>
        <p:sp>
          <p:nvSpPr>
            <p:cNvPr id="14372" name="Rectangle 10"/>
            <p:cNvSpPr>
              <a:spLocks noChangeArrowheads="1"/>
            </p:cNvSpPr>
            <p:nvPr/>
          </p:nvSpPr>
          <p:spPr bwMode="auto">
            <a:xfrm>
              <a:off x="3744" y="2928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4373" name="Rectangle 11"/>
            <p:cNvSpPr>
              <a:spLocks noChangeArrowheads="1"/>
            </p:cNvSpPr>
            <p:nvPr/>
          </p:nvSpPr>
          <p:spPr bwMode="auto">
            <a:xfrm flipH="1">
              <a:off x="3720" y="2703"/>
              <a:ext cx="48" cy="528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4374" name="Rectangle 12"/>
            <p:cNvSpPr>
              <a:spLocks noChangeArrowheads="1"/>
            </p:cNvSpPr>
            <p:nvPr/>
          </p:nvSpPr>
          <p:spPr bwMode="auto">
            <a:xfrm>
              <a:off x="3216" y="2544"/>
              <a:ext cx="288" cy="144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4375" name="Freeform 13"/>
            <p:cNvSpPr>
              <a:spLocks/>
            </p:cNvSpPr>
            <p:nvPr/>
          </p:nvSpPr>
          <p:spPr bwMode="auto">
            <a:xfrm>
              <a:off x="2688" y="2640"/>
              <a:ext cx="144" cy="672"/>
            </a:xfrm>
            <a:custGeom>
              <a:avLst/>
              <a:gdLst>
                <a:gd name="T0" fmla="*/ 216 w 96"/>
                <a:gd name="T1" fmla="*/ 0 h 576"/>
                <a:gd name="T2" fmla="*/ 0 w 96"/>
                <a:gd name="T3" fmla="*/ 131 h 576"/>
                <a:gd name="T4" fmla="*/ 0 w 96"/>
                <a:gd name="T5" fmla="*/ 588 h 576"/>
                <a:gd name="T6" fmla="*/ 216 w 96"/>
                <a:gd name="T7" fmla="*/ 784 h 576"/>
                <a:gd name="T8" fmla="*/ 216 w 96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576"/>
                <a:gd name="T17" fmla="*/ 96 w 96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576">
                  <a:moveTo>
                    <a:pt x="96" y="0"/>
                  </a:moveTo>
                  <a:lnTo>
                    <a:pt x="0" y="96"/>
                  </a:lnTo>
                  <a:lnTo>
                    <a:pt x="0" y="432"/>
                  </a:lnTo>
                  <a:lnTo>
                    <a:pt x="96" y="576"/>
                  </a:lnTo>
                  <a:lnTo>
                    <a:pt x="96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376" name="Rectangle 14"/>
            <p:cNvSpPr>
              <a:spLocks noChangeArrowheads="1"/>
            </p:cNvSpPr>
            <p:nvPr/>
          </p:nvSpPr>
          <p:spPr bwMode="auto">
            <a:xfrm>
              <a:off x="2808" y="2640"/>
              <a:ext cx="936" cy="624"/>
            </a:xfrm>
            <a:prstGeom prst="rect">
              <a:avLst/>
            </a:pr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4377" name="Group 15"/>
            <p:cNvGrpSpPr>
              <a:grpSpLocks/>
            </p:cNvGrpSpPr>
            <p:nvPr/>
          </p:nvGrpSpPr>
          <p:grpSpPr bwMode="auto">
            <a:xfrm>
              <a:off x="2693" y="2547"/>
              <a:ext cx="1448" cy="782"/>
              <a:chOff x="2693" y="2547"/>
              <a:chExt cx="1448" cy="782"/>
            </a:xfrm>
          </p:grpSpPr>
          <p:sp>
            <p:nvSpPr>
              <p:cNvPr id="14379" name="Freeform 16"/>
              <p:cNvSpPr>
                <a:spLocks/>
              </p:cNvSpPr>
              <p:nvPr/>
            </p:nvSpPr>
            <p:spPr bwMode="auto">
              <a:xfrm>
                <a:off x="2693" y="2547"/>
                <a:ext cx="1040" cy="732"/>
              </a:xfrm>
              <a:custGeom>
                <a:avLst/>
                <a:gdLst>
                  <a:gd name="T0" fmla="*/ 13 w 1040"/>
                  <a:gd name="T1" fmla="*/ 613 h 732"/>
                  <a:gd name="T2" fmla="*/ 17 w 1040"/>
                  <a:gd name="T3" fmla="*/ 620 h 732"/>
                  <a:gd name="T4" fmla="*/ 17 w 1040"/>
                  <a:gd name="T5" fmla="*/ 212 h 732"/>
                  <a:gd name="T6" fmla="*/ 13 w 1040"/>
                  <a:gd name="T7" fmla="*/ 217 h 732"/>
                  <a:gd name="T8" fmla="*/ 117 w 1040"/>
                  <a:gd name="T9" fmla="*/ 115 h 732"/>
                  <a:gd name="T10" fmla="*/ 112 w 1040"/>
                  <a:gd name="T11" fmla="*/ 119 h 732"/>
                  <a:gd name="T12" fmla="*/ 520 w 1040"/>
                  <a:gd name="T13" fmla="*/ 119 h 732"/>
                  <a:gd name="T14" fmla="*/ 521 w 1040"/>
                  <a:gd name="T15" fmla="*/ 117 h 732"/>
                  <a:gd name="T16" fmla="*/ 523 w 1040"/>
                  <a:gd name="T17" fmla="*/ 117 h 732"/>
                  <a:gd name="T18" fmla="*/ 527 w 1040"/>
                  <a:gd name="T19" fmla="*/ 114 h 732"/>
                  <a:gd name="T20" fmla="*/ 527 w 1040"/>
                  <a:gd name="T21" fmla="*/ 112 h 732"/>
                  <a:gd name="T22" fmla="*/ 528 w 1040"/>
                  <a:gd name="T23" fmla="*/ 110 h 732"/>
                  <a:gd name="T24" fmla="*/ 528 w 1040"/>
                  <a:gd name="T25" fmla="*/ 8 h 732"/>
                  <a:gd name="T26" fmla="*/ 520 w 1040"/>
                  <a:gd name="T27" fmla="*/ 17 h 732"/>
                  <a:gd name="T28" fmla="*/ 826 w 1040"/>
                  <a:gd name="T29" fmla="*/ 17 h 732"/>
                  <a:gd name="T30" fmla="*/ 817 w 1040"/>
                  <a:gd name="T31" fmla="*/ 8 h 732"/>
                  <a:gd name="T32" fmla="*/ 817 w 1040"/>
                  <a:gd name="T33" fmla="*/ 114 h 732"/>
                  <a:gd name="T34" fmla="*/ 820 w 1040"/>
                  <a:gd name="T35" fmla="*/ 117 h 732"/>
                  <a:gd name="T36" fmla="*/ 822 w 1040"/>
                  <a:gd name="T37" fmla="*/ 117 h 732"/>
                  <a:gd name="T38" fmla="*/ 826 w 1040"/>
                  <a:gd name="T39" fmla="*/ 119 h 732"/>
                  <a:gd name="T40" fmla="*/ 1031 w 1040"/>
                  <a:gd name="T41" fmla="*/ 119 h 732"/>
                  <a:gd name="T42" fmla="*/ 1022 w 1040"/>
                  <a:gd name="T43" fmla="*/ 110 h 732"/>
                  <a:gd name="T44" fmla="*/ 1022 w 1040"/>
                  <a:gd name="T45" fmla="*/ 724 h 732"/>
                  <a:gd name="T46" fmla="*/ 1031 w 1040"/>
                  <a:gd name="T47" fmla="*/ 715 h 732"/>
                  <a:gd name="T48" fmla="*/ 112 w 1040"/>
                  <a:gd name="T49" fmla="*/ 715 h 732"/>
                  <a:gd name="T50" fmla="*/ 117 w 1040"/>
                  <a:gd name="T51" fmla="*/ 717 h 732"/>
                  <a:gd name="T52" fmla="*/ 13 w 1040"/>
                  <a:gd name="T53" fmla="*/ 613 h 732"/>
                  <a:gd name="T54" fmla="*/ 1 w 1040"/>
                  <a:gd name="T55" fmla="*/ 625 h 732"/>
                  <a:gd name="T56" fmla="*/ 105 w 1040"/>
                  <a:gd name="T57" fmla="*/ 729 h 732"/>
                  <a:gd name="T58" fmla="*/ 107 w 1040"/>
                  <a:gd name="T59" fmla="*/ 731 h 732"/>
                  <a:gd name="T60" fmla="*/ 108 w 1040"/>
                  <a:gd name="T61" fmla="*/ 731 h 732"/>
                  <a:gd name="T62" fmla="*/ 112 w 1040"/>
                  <a:gd name="T63" fmla="*/ 732 h 732"/>
                  <a:gd name="T64" fmla="*/ 1031 w 1040"/>
                  <a:gd name="T65" fmla="*/ 732 h 732"/>
                  <a:gd name="T66" fmla="*/ 1033 w 1040"/>
                  <a:gd name="T67" fmla="*/ 731 h 732"/>
                  <a:gd name="T68" fmla="*/ 1035 w 1040"/>
                  <a:gd name="T69" fmla="*/ 731 h 732"/>
                  <a:gd name="T70" fmla="*/ 1038 w 1040"/>
                  <a:gd name="T71" fmla="*/ 727 h 732"/>
                  <a:gd name="T72" fmla="*/ 1038 w 1040"/>
                  <a:gd name="T73" fmla="*/ 725 h 732"/>
                  <a:gd name="T74" fmla="*/ 1040 w 1040"/>
                  <a:gd name="T75" fmla="*/ 724 h 732"/>
                  <a:gd name="T76" fmla="*/ 1040 w 1040"/>
                  <a:gd name="T77" fmla="*/ 110 h 732"/>
                  <a:gd name="T78" fmla="*/ 1038 w 1040"/>
                  <a:gd name="T79" fmla="*/ 107 h 732"/>
                  <a:gd name="T80" fmla="*/ 1038 w 1040"/>
                  <a:gd name="T81" fmla="*/ 105 h 732"/>
                  <a:gd name="T82" fmla="*/ 1035 w 1040"/>
                  <a:gd name="T83" fmla="*/ 101 h 732"/>
                  <a:gd name="T84" fmla="*/ 826 w 1040"/>
                  <a:gd name="T85" fmla="*/ 101 h 732"/>
                  <a:gd name="T86" fmla="*/ 834 w 1040"/>
                  <a:gd name="T87" fmla="*/ 110 h 732"/>
                  <a:gd name="T88" fmla="*/ 834 w 1040"/>
                  <a:gd name="T89" fmla="*/ 8 h 732"/>
                  <a:gd name="T90" fmla="*/ 832 w 1040"/>
                  <a:gd name="T91" fmla="*/ 5 h 732"/>
                  <a:gd name="T92" fmla="*/ 832 w 1040"/>
                  <a:gd name="T93" fmla="*/ 3 h 732"/>
                  <a:gd name="T94" fmla="*/ 829 w 1040"/>
                  <a:gd name="T95" fmla="*/ 0 h 732"/>
                  <a:gd name="T96" fmla="*/ 515 w 1040"/>
                  <a:gd name="T97" fmla="*/ 0 h 732"/>
                  <a:gd name="T98" fmla="*/ 511 w 1040"/>
                  <a:gd name="T99" fmla="*/ 3 h 732"/>
                  <a:gd name="T100" fmla="*/ 511 w 1040"/>
                  <a:gd name="T101" fmla="*/ 110 h 732"/>
                  <a:gd name="T102" fmla="*/ 520 w 1040"/>
                  <a:gd name="T103" fmla="*/ 101 h 732"/>
                  <a:gd name="T104" fmla="*/ 107 w 1040"/>
                  <a:gd name="T105" fmla="*/ 101 h 732"/>
                  <a:gd name="T106" fmla="*/ 105 w 1040"/>
                  <a:gd name="T107" fmla="*/ 103 h 732"/>
                  <a:gd name="T108" fmla="*/ 1 w 1040"/>
                  <a:gd name="T109" fmla="*/ 205 h 732"/>
                  <a:gd name="T110" fmla="*/ 0 w 1040"/>
                  <a:gd name="T111" fmla="*/ 207 h 732"/>
                  <a:gd name="T112" fmla="*/ 0 w 1040"/>
                  <a:gd name="T113" fmla="*/ 623 h 732"/>
                  <a:gd name="T114" fmla="*/ 1 w 1040"/>
                  <a:gd name="T115" fmla="*/ 625 h 732"/>
                  <a:gd name="T116" fmla="*/ 13 w 1040"/>
                  <a:gd name="T117" fmla="*/ 613 h 7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40"/>
                  <a:gd name="T178" fmla="*/ 0 h 732"/>
                  <a:gd name="T179" fmla="*/ 1040 w 1040"/>
                  <a:gd name="T180" fmla="*/ 732 h 7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40" h="732">
                    <a:moveTo>
                      <a:pt x="13" y="613"/>
                    </a:moveTo>
                    <a:lnTo>
                      <a:pt x="17" y="620"/>
                    </a:lnTo>
                    <a:lnTo>
                      <a:pt x="17" y="212"/>
                    </a:lnTo>
                    <a:lnTo>
                      <a:pt x="13" y="217"/>
                    </a:lnTo>
                    <a:lnTo>
                      <a:pt x="117" y="115"/>
                    </a:lnTo>
                    <a:lnTo>
                      <a:pt x="112" y="119"/>
                    </a:lnTo>
                    <a:lnTo>
                      <a:pt x="520" y="119"/>
                    </a:lnTo>
                    <a:lnTo>
                      <a:pt x="521" y="117"/>
                    </a:lnTo>
                    <a:lnTo>
                      <a:pt x="523" y="117"/>
                    </a:lnTo>
                    <a:lnTo>
                      <a:pt x="527" y="114"/>
                    </a:lnTo>
                    <a:lnTo>
                      <a:pt x="527" y="112"/>
                    </a:lnTo>
                    <a:lnTo>
                      <a:pt x="528" y="110"/>
                    </a:lnTo>
                    <a:lnTo>
                      <a:pt x="528" y="8"/>
                    </a:lnTo>
                    <a:lnTo>
                      <a:pt x="520" y="17"/>
                    </a:lnTo>
                    <a:lnTo>
                      <a:pt x="826" y="17"/>
                    </a:lnTo>
                    <a:lnTo>
                      <a:pt x="817" y="8"/>
                    </a:lnTo>
                    <a:lnTo>
                      <a:pt x="817" y="114"/>
                    </a:lnTo>
                    <a:lnTo>
                      <a:pt x="820" y="117"/>
                    </a:lnTo>
                    <a:lnTo>
                      <a:pt x="822" y="117"/>
                    </a:lnTo>
                    <a:lnTo>
                      <a:pt x="826" y="119"/>
                    </a:lnTo>
                    <a:lnTo>
                      <a:pt x="1031" y="119"/>
                    </a:lnTo>
                    <a:lnTo>
                      <a:pt x="1022" y="110"/>
                    </a:lnTo>
                    <a:lnTo>
                      <a:pt x="1022" y="724"/>
                    </a:lnTo>
                    <a:lnTo>
                      <a:pt x="1031" y="715"/>
                    </a:lnTo>
                    <a:lnTo>
                      <a:pt x="112" y="715"/>
                    </a:lnTo>
                    <a:lnTo>
                      <a:pt x="117" y="717"/>
                    </a:lnTo>
                    <a:lnTo>
                      <a:pt x="13" y="613"/>
                    </a:lnTo>
                    <a:lnTo>
                      <a:pt x="1" y="625"/>
                    </a:lnTo>
                    <a:lnTo>
                      <a:pt x="105" y="729"/>
                    </a:lnTo>
                    <a:lnTo>
                      <a:pt x="107" y="731"/>
                    </a:lnTo>
                    <a:lnTo>
                      <a:pt x="108" y="731"/>
                    </a:lnTo>
                    <a:lnTo>
                      <a:pt x="112" y="732"/>
                    </a:lnTo>
                    <a:lnTo>
                      <a:pt x="1031" y="732"/>
                    </a:lnTo>
                    <a:lnTo>
                      <a:pt x="1033" y="731"/>
                    </a:lnTo>
                    <a:lnTo>
                      <a:pt x="1035" y="731"/>
                    </a:lnTo>
                    <a:lnTo>
                      <a:pt x="1038" y="727"/>
                    </a:lnTo>
                    <a:lnTo>
                      <a:pt x="1038" y="725"/>
                    </a:lnTo>
                    <a:lnTo>
                      <a:pt x="1040" y="724"/>
                    </a:lnTo>
                    <a:lnTo>
                      <a:pt x="1040" y="110"/>
                    </a:lnTo>
                    <a:lnTo>
                      <a:pt x="1038" y="107"/>
                    </a:lnTo>
                    <a:lnTo>
                      <a:pt x="1038" y="105"/>
                    </a:lnTo>
                    <a:lnTo>
                      <a:pt x="1035" y="101"/>
                    </a:lnTo>
                    <a:lnTo>
                      <a:pt x="826" y="101"/>
                    </a:lnTo>
                    <a:lnTo>
                      <a:pt x="834" y="110"/>
                    </a:lnTo>
                    <a:lnTo>
                      <a:pt x="834" y="8"/>
                    </a:lnTo>
                    <a:lnTo>
                      <a:pt x="832" y="5"/>
                    </a:lnTo>
                    <a:lnTo>
                      <a:pt x="832" y="3"/>
                    </a:lnTo>
                    <a:lnTo>
                      <a:pt x="829" y="0"/>
                    </a:lnTo>
                    <a:lnTo>
                      <a:pt x="515" y="0"/>
                    </a:lnTo>
                    <a:lnTo>
                      <a:pt x="511" y="3"/>
                    </a:lnTo>
                    <a:lnTo>
                      <a:pt x="511" y="110"/>
                    </a:lnTo>
                    <a:lnTo>
                      <a:pt x="520" y="101"/>
                    </a:lnTo>
                    <a:lnTo>
                      <a:pt x="107" y="101"/>
                    </a:lnTo>
                    <a:lnTo>
                      <a:pt x="105" y="103"/>
                    </a:lnTo>
                    <a:lnTo>
                      <a:pt x="1" y="205"/>
                    </a:lnTo>
                    <a:lnTo>
                      <a:pt x="0" y="207"/>
                    </a:lnTo>
                    <a:lnTo>
                      <a:pt x="0" y="623"/>
                    </a:lnTo>
                    <a:lnTo>
                      <a:pt x="1" y="625"/>
                    </a:lnTo>
                    <a:lnTo>
                      <a:pt x="13" y="61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0" name="Freeform 17"/>
              <p:cNvSpPr>
                <a:spLocks/>
              </p:cNvSpPr>
              <p:nvPr/>
            </p:nvSpPr>
            <p:spPr bwMode="auto">
              <a:xfrm>
                <a:off x="3204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1" name="Freeform 18"/>
              <p:cNvSpPr>
                <a:spLocks/>
              </p:cNvSpPr>
              <p:nvPr/>
            </p:nvSpPr>
            <p:spPr bwMode="auto">
              <a:xfrm>
                <a:off x="3239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2" name="Freeform 19"/>
              <p:cNvSpPr>
                <a:spLocks/>
              </p:cNvSpPr>
              <p:nvPr/>
            </p:nvSpPr>
            <p:spPr bwMode="auto">
              <a:xfrm>
                <a:off x="3273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1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3" name="Freeform 20"/>
              <p:cNvSpPr>
                <a:spLocks/>
              </p:cNvSpPr>
              <p:nvPr/>
            </p:nvSpPr>
            <p:spPr bwMode="auto">
              <a:xfrm>
                <a:off x="3308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4" name="Freeform 21"/>
              <p:cNvSpPr>
                <a:spLocks/>
              </p:cNvSpPr>
              <p:nvPr/>
            </p:nvSpPr>
            <p:spPr bwMode="auto">
              <a:xfrm>
                <a:off x="3342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5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5" name="Freeform 22"/>
              <p:cNvSpPr>
                <a:spLocks/>
              </p:cNvSpPr>
              <p:nvPr/>
            </p:nvSpPr>
            <p:spPr bwMode="auto">
              <a:xfrm>
                <a:off x="3377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6" name="Freeform 23"/>
              <p:cNvSpPr>
                <a:spLocks/>
              </p:cNvSpPr>
              <p:nvPr/>
            </p:nvSpPr>
            <p:spPr bwMode="auto">
              <a:xfrm>
                <a:off x="3411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6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7" name="Freeform 24"/>
              <p:cNvSpPr>
                <a:spLocks/>
              </p:cNvSpPr>
              <p:nvPr/>
            </p:nvSpPr>
            <p:spPr bwMode="auto">
              <a:xfrm>
                <a:off x="3446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8" name="Freeform 25"/>
              <p:cNvSpPr>
                <a:spLocks/>
              </p:cNvSpPr>
              <p:nvPr/>
            </p:nvSpPr>
            <p:spPr bwMode="auto">
              <a:xfrm>
                <a:off x="3481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9" name="Freeform 26"/>
              <p:cNvSpPr>
                <a:spLocks/>
              </p:cNvSpPr>
              <p:nvPr/>
            </p:nvSpPr>
            <p:spPr bwMode="auto">
              <a:xfrm>
                <a:off x="2796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0" name="Freeform 27"/>
              <p:cNvSpPr>
                <a:spLocks/>
              </p:cNvSpPr>
              <p:nvPr/>
            </p:nvSpPr>
            <p:spPr bwMode="auto">
              <a:xfrm>
                <a:off x="2898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1" name="Freeform 28"/>
              <p:cNvSpPr>
                <a:spLocks/>
              </p:cNvSpPr>
              <p:nvPr/>
            </p:nvSpPr>
            <p:spPr bwMode="auto">
              <a:xfrm>
                <a:off x="2898" y="2750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2" name="Freeform 29"/>
              <p:cNvSpPr>
                <a:spLocks/>
              </p:cNvSpPr>
              <p:nvPr/>
            </p:nvSpPr>
            <p:spPr bwMode="auto">
              <a:xfrm>
                <a:off x="2898" y="285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3" name="Freeform 30"/>
              <p:cNvSpPr>
                <a:spLocks/>
              </p:cNvSpPr>
              <p:nvPr/>
            </p:nvSpPr>
            <p:spPr bwMode="auto">
              <a:xfrm>
                <a:off x="2898" y="295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4" name="Freeform 31"/>
              <p:cNvSpPr>
                <a:spLocks/>
              </p:cNvSpPr>
              <p:nvPr/>
            </p:nvSpPr>
            <p:spPr bwMode="auto">
              <a:xfrm>
                <a:off x="2898" y="305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5" name="Freeform 32"/>
              <p:cNvSpPr>
                <a:spLocks/>
              </p:cNvSpPr>
              <p:nvPr/>
            </p:nvSpPr>
            <p:spPr bwMode="auto">
              <a:xfrm>
                <a:off x="2898" y="3158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6" name="Freeform 33"/>
              <p:cNvSpPr>
                <a:spLocks/>
              </p:cNvSpPr>
              <p:nvPr/>
            </p:nvSpPr>
            <p:spPr bwMode="auto">
              <a:xfrm>
                <a:off x="2898" y="2699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3 h 17"/>
                  <a:gd name="T6" fmla="*/ 0 w 835"/>
                  <a:gd name="T7" fmla="*/ 12 h 17"/>
                  <a:gd name="T8" fmla="*/ 4 w 835"/>
                  <a:gd name="T9" fmla="*/ 15 h 17"/>
                  <a:gd name="T10" fmla="*/ 5 w 835"/>
                  <a:gd name="T11" fmla="*/ 15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5 h 17"/>
                  <a:gd name="T18" fmla="*/ 830 w 835"/>
                  <a:gd name="T19" fmla="*/ 15 h 17"/>
                  <a:gd name="T20" fmla="*/ 833 w 835"/>
                  <a:gd name="T21" fmla="*/ 12 h 17"/>
                  <a:gd name="T22" fmla="*/ 833 w 835"/>
                  <a:gd name="T23" fmla="*/ 10 h 17"/>
                  <a:gd name="T24" fmla="*/ 835 w 835"/>
                  <a:gd name="T25" fmla="*/ 8 h 17"/>
                  <a:gd name="T26" fmla="*/ 833 w 835"/>
                  <a:gd name="T27" fmla="*/ 5 h 17"/>
                  <a:gd name="T28" fmla="*/ 833 w 835"/>
                  <a:gd name="T29" fmla="*/ 3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3"/>
                    </a:lnTo>
                    <a:lnTo>
                      <a:pt x="0" y="12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5"/>
                    </a:lnTo>
                    <a:lnTo>
                      <a:pt x="830" y="15"/>
                    </a:lnTo>
                    <a:lnTo>
                      <a:pt x="833" y="12"/>
                    </a:lnTo>
                    <a:lnTo>
                      <a:pt x="833" y="10"/>
                    </a:lnTo>
                    <a:lnTo>
                      <a:pt x="835" y="8"/>
                    </a:lnTo>
                    <a:lnTo>
                      <a:pt x="833" y="5"/>
                    </a:lnTo>
                    <a:lnTo>
                      <a:pt x="833" y="3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7" name="Freeform 34"/>
              <p:cNvSpPr>
                <a:spLocks/>
              </p:cNvSpPr>
              <p:nvPr/>
            </p:nvSpPr>
            <p:spPr bwMode="auto">
              <a:xfrm>
                <a:off x="2898" y="280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8" name="Freeform 35"/>
              <p:cNvSpPr>
                <a:spLocks/>
              </p:cNvSpPr>
              <p:nvPr/>
            </p:nvSpPr>
            <p:spPr bwMode="auto">
              <a:xfrm>
                <a:off x="2898" y="290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9" name="Freeform 36"/>
              <p:cNvSpPr>
                <a:spLocks/>
              </p:cNvSpPr>
              <p:nvPr/>
            </p:nvSpPr>
            <p:spPr bwMode="auto">
              <a:xfrm>
                <a:off x="2898" y="300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0" name="Freeform 37"/>
              <p:cNvSpPr>
                <a:spLocks/>
              </p:cNvSpPr>
              <p:nvPr/>
            </p:nvSpPr>
            <p:spPr bwMode="auto">
              <a:xfrm>
                <a:off x="2898" y="3108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1" name="Freeform 38"/>
              <p:cNvSpPr>
                <a:spLocks/>
              </p:cNvSpPr>
              <p:nvPr/>
            </p:nvSpPr>
            <p:spPr bwMode="auto">
              <a:xfrm>
                <a:off x="2898" y="3210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2" name="Freeform 39"/>
              <p:cNvSpPr>
                <a:spLocks/>
              </p:cNvSpPr>
              <p:nvPr/>
            </p:nvSpPr>
            <p:spPr bwMode="auto">
              <a:xfrm>
                <a:off x="3715" y="2648"/>
                <a:ext cx="68" cy="631"/>
              </a:xfrm>
              <a:custGeom>
                <a:avLst/>
                <a:gdLst>
                  <a:gd name="T0" fmla="*/ 14 w 68"/>
                  <a:gd name="T1" fmla="*/ 2 h 631"/>
                  <a:gd name="T2" fmla="*/ 13 w 68"/>
                  <a:gd name="T3" fmla="*/ 0 h 631"/>
                  <a:gd name="T4" fmla="*/ 4 w 68"/>
                  <a:gd name="T5" fmla="*/ 0 h 631"/>
                  <a:gd name="T6" fmla="*/ 0 w 68"/>
                  <a:gd name="T7" fmla="*/ 4 h 631"/>
                  <a:gd name="T8" fmla="*/ 0 w 68"/>
                  <a:gd name="T9" fmla="*/ 13 h 631"/>
                  <a:gd name="T10" fmla="*/ 52 w 68"/>
                  <a:gd name="T11" fmla="*/ 64 h 631"/>
                  <a:gd name="T12" fmla="*/ 51 w 68"/>
                  <a:gd name="T13" fmla="*/ 59 h 631"/>
                  <a:gd name="T14" fmla="*/ 51 w 68"/>
                  <a:gd name="T15" fmla="*/ 571 h 631"/>
                  <a:gd name="T16" fmla="*/ 52 w 68"/>
                  <a:gd name="T17" fmla="*/ 564 h 631"/>
                  <a:gd name="T18" fmla="*/ 2 w 68"/>
                  <a:gd name="T19" fmla="*/ 616 h 631"/>
                  <a:gd name="T20" fmla="*/ 0 w 68"/>
                  <a:gd name="T21" fmla="*/ 617 h 631"/>
                  <a:gd name="T22" fmla="*/ 0 w 68"/>
                  <a:gd name="T23" fmla="*/ 626 h 631"/>
                  <a:gd name="T24" fmla="*/ 4 w 68"/>
                  <a:gd name="T25" fmla="*/ 630 h 631"/>
                  <a:gd name="T26" fmla="*/ 6 w 68"/>
                  <a:gd name="T27" fmla="*/ 630 h 631"/>
                  <a:gd name="T28" fmla="*/ 9 w 68"/>
                  <a:gd name="T29" fmla="*/ 631 h 631"/>
                  <a:gd name="T30" fmla="*/ 11 w 68"/>
                  <a:gd name="T31" fmla="*/ 630 h 631"/>
                  <a:gd name="T32" fmla="*/ 13 w 68"/>
                  <a:gd name="T33" fmla="*/ 630 h 631"/>
                  <a:gd name="T34" fmla="*/ 14 w 68"/>
                  <a:gd name="T35" fmla="*/ 628 h 631"/>
                  <a:gd name="T36" fmla="*/ 64 w 68"/>
                  <a:gd name="T37" fmla="*/ 576 h 631"/>
                  <a:gd name="T38" fmla="*/ 66 w 68"/>
                  <a:gd name="T39" fmla="*/ 574 h 631"/>
                  <a:gd name="T40" fmla="*/ 66 w 68"/>
                  <a:gd name="T41" fmla="*/ 573 h 631"/>
                  <a:gd name="T42" fmla="*/ 68 w 68"/>
                  <a:gd name="T43" fmla="*/ 571 h 631"/>
                  <a:gd name="T44" fmla="*/ 68 w 68"/>
                  <a:gd name="T45" fmla="*/ 59 h 631"/>
                  <a:gd name="T46" fmla="*/ 66 w 68"/>
                  <a:gd name="T47" fmla="*/ 56 h 631"/>
                  <a:gd name="T48" fmla="*/ 66 w 68"/>
                  <a:gd name="T49" fmla="*/ 54 h 631"/>
                  <a:gd name="T50" fmla="*/ 64 w 68"/>
                  <a:gd name="T51" fmla="*/ 52 h 631"/>
                  <a:gd name="T52" fmla="*/ 14 w 68"/>
                  <a:gd name="T53" fmla="*/ 2 h 63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8"/>
                  <a:gd name="T82" fmla="*/ 0 h 631"/>
                  <a:gd name="T83" fmla="*/ 68 w 68"/>
                  <a:gd name="T84" fmla="*/ 631 h 63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8" h="631">
                    <a:moveTo>
                      <a:pt x="14" y="2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52" y="64"/>
                    </a:lnTo>
                    <a:lnTo>
                      <a:pt x="51" y="59"/>
                    </a:lnTo>
                    <a:lnTo>
                      <a:pt x="51" y="571"/>
                    </a:lnTo>
                    <a:lnTo>
                      <a:pt x="52" y="564"/>
                    </a:lnTo>
                    <a:lnTo>
                      <a:pt x="2" y="616"/>
                    </a:lnTo>
                    <a:lnTo>
                      <a:pt x="0" y="617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6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3" y="630"/>
                    </a:lnTo>
                    <a:lnTo>
                      <a:pt x="14" y="628"/>
                    </a:lnTo>
                    <a:lnTo>
                      <a:pt x="64" y="576"/>
                    </a:lnTo>
                    <a:lnTo>
                      <a:pt x="66" y="574"/>
                    </a:lnTo>
                    <a:lnTo>
                      <a:pt x="66" y="573"/>
                    </a:lnTo>
                    <a:lnTo>
                      <a:pt x="68" y="571"/>
                    </a:lnTo>
                    <a:lnTo>
                      <a:pt x="68" y="59"/>
                    </a:lnTo>
                    <a:lnTo>
                      <a:pt x="66" y="56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14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3" name="Freeform 40"/>
              <p:cNvSpPr>
                <a:spLocks/>
              </p:cNvSpPr>
              <p:nvPr/>
            </p:nvSpPr>
            <p:spPr bwMode="auto">
              <a:xfrm>
                <a:off x="3766" y="2856"/>
                <a:ext cx="43" cy="214"/>
              </a:xfrm>
              <a:custGeom>
                <a:avLst/>
                <a:gdLst>
                  <a:gd name="T0" fmla="*/ 8 w 43"/>
                  <a:gd name="T1" fmla="*/ 0 h 214"/>
                  <a:gd name="T2" fmla="*/ 3 w 43"/>
                  <a:gd name="T3" fmla="*/ 0 h 214"/>
                  <a:gd name="T4" fmla="*/ 1 w 43"/>
                  <a:gd name="T5" fmla="*/ 2 h 214"/>
                  <a:gd name="T6" fmla="*/ 0 w 43"/>
                  <a:gd name="T7" fmla="*/ 2 h 214"/>
                  <a:gd name="T8" fmla="*/ 0 w 43"/>
                  <a:gd name="T9" fmla="*/ 211 h 214"/>
                  <a:gd name="T10" fmla="*/ 1 w 43"/>
                  <a:gd name="T11" fmla="*/ 212 h 214"/>
                  <a:gd name="T12" fmla="*/ 3 w 43"/>
                  <a:gd name="T13" fmla="*/ 212 h 214"/>
                  <a:gd name="T14" fmla="*/ 5 w 43"/>
                  <a:gd name="T15" fmla="*/ 214 h 214"/>
                  <a:gd name="T16" fmla="*/ 36 w 43"/>
                  <a:gd name="T17" fmla="*/ 214 h 214"/>
                  <a:gd name="T18" fmla="*/ 38 w 43"/>
                  <a:gd name="T19" fmla="*/ 212 h 214"/>
                  <a:gd name="T20" fmla="*/ 39 w 43"/>
                  <a:gd name="T21" fmla="*/ 212 h 214"/>
                  <a:gd name="T22" fmla="*/ 41 w 43"/>
                  <a:gd name="T23" fmla="*/ 211 h 214"/>
                  <a:gd name="T24" fmla="*/ 41 w 43"/>
                  <a:gd name="T25" fmla="*/ 209 h 214"/>
                  <a:gd name="T26" fmla="*/ 43 w 43"/>
                  <a:gd name="T27" fmla="*/ 209 h 214"/>
                  <a:gd name="T28" fmla="*/ 43 w 43"/>
                  <a:gd name="T29" fmla="*/ 5 h 214"/>
                  <a:gd name="T30" fmla="*/ 41 w 43"/>
                  <a:gd name="T31" fmla="*/ 3 h 214"/>
                  <a:gd name="T32" fmla="*/ 41 w 43"/>
                  <a:gd name="T33" fmla="*/ 2 h 214"/>
                  <a:gd name="T34" fmla="*/ 39 w 43"/>
                  <a:gd name="T35" fmla="*/ 2 h 214"/>
                  <a:gd name="T36" fmla="*/ 38 w 43"/>
                  <a:gd name="T37" fmla="*/ 0 h 214"/>
                  <a:gd name="T38" fmla="*/ 34 w 43"/>
                  <a:gd name="T39" fmla="*/ 0 h 214"/>
                  <a:gd name="T40" fmla="*/ 8 w 43"/>
                  <a:gd name="T41" fmla="*/ 0 h 214"/>
                  <a:gd name="T42" fmla="*/ 8 w 43"/>
                  <a:gd name="T43" fmla="*/ 10 h 214"/>
                  <a:gd name="T44" fmla="*/ 34 w 43"/>
                  <a:gd name="T45" fmla="*/ 10 h 214"/>
                  <a:gd name="T46" fmla="*/ 26 w 43"/>
                  <a:gd name="T47" fmla="*/ 5 h 214"/>
                  <a:gd name="T48" fmla="*/ 26 w 43"/>
                  <a:gd name="T49" fmla="*/ 209 h 214"/>
                  <a:gd name="T50" fmla="*/ 34 w 43"/>
                  <a:gd name="T51" fmla="*/ 204 h 214"/>
                  <a:gd name="T52" fmla="*/ 8 w 43"/>
                  <a:gd name="T53" fmla="*/ 204 h 214"/>
                  <a:gd name="T54" fmla="*/ 17 w 43"/>
                  <a:gd name="T55" fmla="*/ 209 h 214"/>
                  <a:gd name="T56" fmla="*/ 17 w 43"/>
                  <a:gd name="T57" fmla="*/ 5 h 214"/>
                  <a:gd name="T58" fmla="*/ 8 w 43"/>
                  <a:gd name="T59" fmla="*/ 10 h 214"/>
                  <a:gd name="T60" fmla="*/ 8 w 43"/>
                  <a:gd name="T61" fmla="*/ 0 h 2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3"/>
                  <a:gd name="T94" fmla="*/ 0 h 214"/>
                  <a:gd name="T95" fmla="*/ 43 w 43"/>
                  <a:gd name="T96" fmla="*/ 214 h 2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3" h="214">
                    <a:moveTo>
                      <a:pt x="8" y="0"/>
                    </a:move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11"/>
                    </a:lnTo>
                    <a:lnTo>
                      <a:pt x="1" y="212"/>
                    </a:lnTo>
                    <a:lnTo>
                      <a:pt x="3" y="212"/>
                    </a:lnTo>
                    <a:lnTo>
                      <a:pt x="5" y="214"/>
                    </a:lnTo>
                    <a:lnTo>
                      <a:pt x="36" y="214"/>
                    </a:lnTo>
                    <a:lnTo>
                      <a:pt x="38" y="212"/>
                    </a:lnTo>
                    <a:lnTo>
                      <a:pt x="39" y="212"/>
                    </a:lnTo>
                    <a:lnTo>
                      <a:pt x="41" y="211"/>
                    </a:lnTo>
                    <a:lnTo>
                      <a:pt x="41" y="209"/>
                    </a:lnTo>
                    <a:lnTo>
                      <a:pt x="43" y="209"/>
                    </a:lnTo>
                    <a:lnTo>
                      <a:pt x="43" y="5"/>
                    </a:lnTo>
                    <a:lnTo>
                      <a:pt x="41" y="3"/>
                    </a:lnTo>
                    <a:lnTo>
                      <a:pt x="41" y="2"/>
                    </a:lnTo>
                    <a:lnTo>
                      <a:pt x="3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8" y="0"/>
                    </a:lnTo>
                    <a:lnTo>
                      <a:pt x="8" y="10"/>
                    </a:lnTo>
                    <a:lnTo>
                      <a:pt x="34" y="10"/>
                    </a:lnTo>
                    <a:lnTo>
                      <a:pt x="26" y="5"/>
                    </a:lnTo>
                    <a:lnTo>
                      <a:pt x="26" y="209"/>
                    </a:lnTo>
                    <a:lnTo>
                      <a:pt x="34" y="204"/>
                    </a:lnTo>
                    <a:lnTo>
                      <a:pt x="8" y="204"/>
                    </a:lnTo>
                    <a:lnTo>
                      <a:pt x="17" y="209"/>
                    </a:lnTo>
                    <a:lnTo>
                      <a:pt x="17" y="5"/>
                    </a:lnTo>
                    <a:lnTo>
                      <a:pt x="8" y="1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4" name="Freeform 41"/>
              <p:cNvSpPr>
                <a:spLocks/>
              </p:cNvSpPr>
              <p:nvPr/>
            </p:nvSpPr>
            <p:spPr bwMode="auto">
              <a:xfrm>
                <a:off x="3792" y="2904"/>
                <a:ext cx="349" cy="120"/>
              </a:xfrm>
              <a:custGeom>
                <a:avLst/>
                <a:gdLst>
                  <a:gd name="T0" fmla="*/ 8 w 349"/>
                  <a:gd name="T1" fmla="*/ 0 h 120"/>
                  <a:gd name="T2" fmla="*/ 3 w 349"/>
                  <a:gd name="T3" fmla="*/ 0 h 120"/>
                  <a:gd name="T4" fmla="*/ 0 w 349"/>
                  <a:gd name="T5" fmla="*/ 4 h 120"/>
                  <a:gd name="T6" fmla="*/ 0 w 349"/>
                  <a:gd name="T7" fmla="*/ 114 h 120"/>
                  <a:gd name="T8" fmla="*/ 3 w 349"/>
                  <a:gd name="T9" fmla="*/ 118 h 120"/>
                  <a:gd name="T10" fmla="*/ 5 w 349"/>
                  <a:gd name="T11" fmla="*/ 118 h 120"/>
                  <a:gd name="T12" fmla="*/ 8 w 349"/>
                  <a:gd name="T13" fmla="*/ 120 h 120"/>
                  <a:gd name="T14" fmla="*/ 340 w 349"/>
                  <a:gd name="T15" fmla="*/ 120 h 120"/>
                  <a:gd name="T16" fmla="*/ 342 w 349"/>
                  <a:gd name="T17" fmla="*/ 118 h 120"/>
                  <a:gd name="T18" fmla="*/ 343 w 349"/>
                  <a:gd name="T19" fmla="*/ 118 h 120"/>
                  <a:gd name="T20" fmla="*/ 347 w 349"/>
                  <a:gd name="T21" fmla="*/ 114 h 120"/>
                  <a:gd name="T22" fmla="*/ 347 w 349"/>
                  <a:gd name="T23" fmla="*/ 113 h 120"/>
                  <a:gd name="T24" fmla="*/ 349 w 349"/>
                  <a:gd name="T25" fmla="*/ 111 h 120"/>
                  <a:gd name="T26" fmla="*/ 349 w 349"/>
                  <a:gd name="T27" fmla="*/ 9 h 120"/>
                  <a:gd name="T28" fmla="*/ 347 w 349"/>
                  <a:gd name="T29" fmla="*/ 5 h 120"/>
                  <a:gd name="T30" fmla="*/ 347 w 349"/>
                  <a:gd name="T31" fmla="*/ 4 h 120"/>
                  <a:gd name="T32" fmla="*/ 343 w 349"/>
                  <a:gd name="T33" fmla="*/ 0 h 120"/>
                  <a:gd name="T34" fmla="*/ 340 w 349"/>
                  <a:gd name="T35" fmla="*/ 0 h 120"/>
                  <a:gd name="T36" fmla="*/ 8 w 349"/>
                  <a:gd name="T37" fmla="*/ 0 h 120"/>
                  <a:gd name="T38" fmla="*/ 8 w 349"/>
                  <a:gd name="T39" fmla="*/ 18 h 120"/>
                  <a:gd name="T40" fmla="*/ 340 w 349"/>
                  <a:gd name="T41" fmla="*/ 18 h 120"/>
                  <a:gd name="T42" fmla="*/ 331 w 349"/>
                  <a:gd name="T43" fmla="*/ 9 h 120"/>
                  <a:gd name="T44" fmla="*/ 331 w 349"/>
                  <a:gd name="T45" fmla="*/ 111 h 120"/>
                  <a:gd name="T46" fmla="*/ 340 w 349"/>
                  <a:gd name="T47" fmla="*/ 102 h 120"/>
                  <a:gd name="T48" fmla="*/ 8 w 349"/>
                  <a:gd name="T49" fmla="*/ 102 h 120"/>
                  <a:gd name="T50" fmla="*/ 17 w 349"/>
                  <a:gd name="T51" fmla="*/ 111 h 120"/>
                  <a:gd name="T52" fmla="*/ 17 w 349"/>
                  <a:gd name="T53" fmla="*/ 9 h 120"/>
                  <a:gd name="T54" fmla="*/ 8 w 349"/>
                  <a:gd name="T55" fmla="*/ 18 h 120"/>
                  <a:gd name="T56" fmla="*/ 8 w 349"/>
                  <a:gd name="T57" fmla="*/ 0 h 1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49"/>
                  <a:gd name="T88" fmla="*/ 0 h 120"/>
                  <a:gd name="T89" fmla="*/ 349 w 349"/>
                  <a:gd name="T90" fmla="*/ 120 h 1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49" h="120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14"/>
                    </a:lnTo>
                    <a:lnTo>
                      <a:pt x="3" y="118"/>
                    </a:lnTo>
                    <a:lnTo>
                      <a:pt x="5" y="118"/>
                    </a:lnTo>
                    <a:lnTo>
                      <a:pt x="8" y="120"/>
                    </a:lnTo>
                    <a:lnTo>
                      <a:pt x="340" y="120"/>
                    </a:lnTo>
                    <a:lnTo>
                      <a:pt x="342" y="118"/>
                    </a:lnTo>
                    <a:lnTo>
                      <a:pt x="343" y="118"/>
                    </a:lnTo>
                    <a:lnTo>
                      <a:pt x="347" y="114"/>
                    </a:lnTo>
                    <a:lnTo>
                      <a:pt x="347" y="113"/>
                    </a:lnTo>
                    <a:lnTo>
                      <a:pt x="349" y="111"/>
                    </a:lnTo>
                    <a:lnTo>
                      <a:pt x="349" y="9"/>
                    </a:lnTo>
                    <a:lnTo>
                      <a:pt x="347" y="5"/>
                    </a:lnTo>
                    <a:lnTo>
                      <a:pt x="347" y="4"/>
                    </a:lnTo>
                    <a:lnTo>
                      <a:pt x="343" y="0"/>
                    </a:lnTo>
                    <a:lnTo>
                      <a:pt x="340" y="0"/>
                    </a:lnTo>
                    <a:lnTo>
                      <a:pt x="8" y="0"/>
                    </a:lnTo>
                    <a:lnTo>
                      <a:pt x="8" y="18"/>
                    </a:lnTo>
                    <a:lnTo>
                      <a:pt x="340" y="18"/>
                    </a:lnTo>
                    <a:lnTo>
                      <a:pt x="331" y="9"/>
                    </a:lnTo>
                    <a:lnTo>
                      <a:pt x="331" y="111"/>
                    </a:lnTo>
                    <a:lnTo>
                      <a:pt x="340" y="102"/>
                    </a:lnTo>
                    <a:lnTo>
                      <a:pt x="8" y="102"/>
                    </a:lnTo>
                    <a:lnTo>
                      <a:pt x="17" y="111"/>
                    </a:lnTo>
                    <a:lnTo>
                      <a:pt x="17" y="9"/>
                    </a:lnTo>
                    <a:lnTo>
                      <a:pt x="8" y="18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5" name="Freeform 42"/>
              <p:cNvSpPr>
                <a:spLocks/>
              </p:cNvSpPr>
              <p:nvPr/>
            </p:nvSpPr>
            <p:spPr bwMode="auto">
              <a:xfrm>
                <a:off x="3009" y="3143"/>
                <a:ext cx="611" cy="178"/>
              </a:xfrm>
              <a:custGeom>
                <a:avLst/>
                <a:gdLst>
                  <a:gd name="T0" fmla="*/ 0 w 611"/>
                  <a:gd name="T1" fmla="*/ 102 h 178"/>
                  <a:gd name="T2" fmla="*/ 0 w 611"/>
                  <a:gd name="T3" fmla="*/ 178 h 178"/>
                  <a:gd name="T4" fmla="*/ 611 w 611"/>
                  <a:gd name="T5" fmla="*/ 178 h 178"/>
                  <a:gd name="T6" fmla="*/ 611 w 611"/>
                  <a:gd name="T7" fmla="*/ 102 h 178"/>
                  <a:gd name="T8" fmla="*/ 459 w 611"/>
                  <a:gd name="T9" fmla="*/ 102 h 178"/>
                  <a:gd name="T10" fmla="*/ 459 w 611"/>
                  <a:gd name="T11" fmla="*/ 0 h 178"/>
                  <a:gd name="T12" fmla="*/ 152 w 611"/>
                  <a:gd name="T13" fmla="*/ 0 h 178"/>
                  <a:gd name="T14" fmla="*/ 152 w 611"/>
                  <a:gd name="T15" fmla="*/ 102 h 178"/>
                  <a:gd name="T16" fmla="*/ 0 w 611"/>
                  <a:gd name="T17" fmla="*/ 102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1"/>
                  <a:gd name="T28" fmla="*/ 0 h 178"/>
                  <a:gd name="T29" fmla="*/ 611 w 611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1" h="178">
                    <a:moveTo>
                      <a:pt x="0" y="102"/>
                    </a:moveTo>
                    <a:lnTo>
                      <a:pt x="0" y="178"/>
                    </a:lnTo>
                    <a:lnTo>
                      <a:pt x="611" y="178"/>
                    </a:lnTo>
                    <a:lnTo>
                      <a:pt x="611" y="102"/>
                    </a:lnTo>
                    <a:lnTo>
                      <a:pt x="459" y="102"/>
                    </a:lnTo>
                    <a:lnTo>
                      <a:pt x="459" y="0"/>
                    </a:lnTo>
                    <a:lnTo>
                      <a:pt x="152" y="0"/>
                    </a:lnTo>
                    <a:lnTo>
                      <a:pt x="152" y="102"/>
                    </a:lnTo>
                    <a:lnTo>
                      <a:pt x="0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6" name="Freeform 43"/>
              <p:cNvSpPr>
                <a:spLocks/>
              </p:cNvSpPr>
              <p:nvPr/>
            </p:nvSpPr>
            <p:spPr bwMode="auto">
              <a:xfrm>
                <a:off x="3000" y="3134"/>
                <a:ext cx="629" cy="195"/>
              </a:xfrm>
              <a:custGeom>
                <a:avLst/>
                <a:gdLst>
                  <a:gd name="T0" fmla="*/ 9 w 629"/>
                  <a:gd name="T1" fmla="*/ 102 h 195"/>
                  <a:gd name="T2" fmla="*/ 4 w 629"/>
                  <a:gd name="T3" fmla="*/ 102 h 195"/>
                  <a:gd name="T4" fmla="*/ 0 w 629"/>
                  <a:gd name="T5" fmla="*/ 106 h 195"/>
                  <a:gd name="T6" fmla="*/ 0 w 629"/>
                  <a:gd name="T7" fmla="*/ 190 h 195"/>
                  <a:gd name="T8" fmla="*/ 4 w 629"/>
                  <a:gd name="T9" fmla="*/ 194 h 195"/>
                  <a:gd name="T10" fmla="*/ 5 w 629"/>
                  <a:gd name="T11" fmla="*/ 194 h 195"/>
                  <a:gd name="T12" fmla="*/ 9 w 629"/>
                  <a:gd name="T13" fmla="*/ 195 h 195"/>
                  <a:gd name="T14" fmla="*/ 620 w 629"/>
                  <a:gd name="T15" fmla="*/ 195 h 195"/>
                  <a:gd name="T16" fmla="*/ 622 w 629"/>
                  <a:gd name="T17" fmla="*/ 194 h 195"/>
                  <a:gd name="T18" fmla="*/ 624 w 629"/>
                  <a:gd name="T19" fmla="*/ 194 h 195"/>
                  <a:gd name="T20" fmla="*/ 627 w 629"/>
                  <a:gd name="T21" fmla="*/ 190 h 195"/>
                  <a:gd name="T22" fmla="*/ 627 w 629"/>
                  <a:gd name="T23" fmla="*/ 188 h 195"/>
                  <a:gd name="T24" fmla="*/ 629 w 629"/>
                  <a:gd name="T25" fmla="*/ 187 h 195"/>
                  <a:gd name="T26" fmla="*/ 629 w 629"/>
                  <a:gd name="T27" fmla="*/ 111 h 195"/>
                  <a:gd name="T28" fmla="*/ 627 w 629"/>
                  <a:gd name="T29" fmla="*/ 107 h 195"/>
                  <a:gd name="T30" fmla="*/ 627 w 629"/>
                  <a:gd name="T31" fmla="*/ 106 h 195"/>
                  <a:gd name="T32" fmla="*/ 624 w 629"/>
                  <a:gd name="T33" fmla="*/ 102 h 195"/>
                  <a:gd name="T34" fmla="*/ 468 w 629"/>
                  <a:gd name="T35" fmla="*/ 102 h 195"/>
                  <a:gd name="T36" fmla="*/ 477 w 629"/>
                  <a:gd name="T37" fmla="*/ 111 h 195"/>
                  <a:gd name="T38" fmla="*/ 477 w 629"/>
                  <a:gd name="T39" fmla="*/ 9 h 195"/>
                  <a:gd name="T40" fmla="*/ 475 w 629"/>
                  <a:gd name="T41" fmla="*/ 5 h 195"/>
                  <a:gd name="T42" fmla="*/ 475 w 629"/>
                  <a:gd name="T43" fmla="*/ 4 h 195"/>
                  <a:gd name="T44" fmla="*/ 472 w 629"/>
                  <a:gd name="T45" fmla="*/ 0 h 195"/>
                  <a:gd name="T46" fmla="*/ 156 w 629"/>
                  <a:gd name="T47" fmla="*/ 0 h 195"/>
                  <a:gd name="T48" fmla="*/ 152 w 629"/>
                  <a:gd name="T49" fmla="*/ 4 h 195"/>
                  <a:gd name="T50" fmla="*/ 152 w 629"/>
                  <a:gd name="T51" fmla="*/ 111 h 195"/>
                  <a:gd name="T52" fmla="*/ 161 w 629"/>
                  <a:gd name="T53" fmla="*/ 102 h 195"/>
                  <a:gd name="T54" fmla="*/ 9 w 629"/>
                  <a:gd name="T55" fmla="*/ 102 h 195"/>
                  <a:gd name="T56" fmla="*/ 9 w 629"/>
                  <a:gd name="T57" fmla="*/ 119 h 195"/>
                  <a:gd name="T58" fmla="*/ 161 w 629"/>
                  <a:gd name="T59" fmla="*/ 119 h 195"/>
                  <a:gd name="T60" fmla="*/ 163 w 629"/>
                  <a:gd name="T61" fmla="*/ 118 h 195"/>
                  <a:gd name="T62" fmla="*/ 164 w 629"/>
                  <a:gd name="T63" fmla="*/ 118 h 195"/>
                  <a:gd name="T64" fmla="*/ 168 w 629"/>
                  <a:gd name="T65" fmla="*/ 114 h 195"/>
                  <a:gd name="T66" fmla="*/ 168 w 629"/>
                  <a:gd name="T67" fmla="*/ 112 h 195"/>
                  <a:gd name="T68" fmla="*/ 170 w 629"/>
                  <a:gd name="T69" fmla="*/ 111 h 195"/>
                  <a:gd name="T70" fmla="*/ 170 w 629"/>
                  <a:gd name="T71" fmla="*/ 9 h 195"/>
                  <a:gd name="T72" fmla="*/ 161 w 629"/>
                  <a:gd name="T73" fmla="*/ 17 h 195"/>
                  <a:gd name="T74" fmla="*/ 468 w 629"/>
                  <a:gd name="T75" fmla="*/ 17 h 195"/>
                  <a:gd name="T76" fmla="*/ 460 w 629"/>
                  <a:gd name="T77" fmla="*/ 9 h 195"/>
                  <a:gd name="T78" fmla="*/ 460 w 629"/>
                  <a:gd name="T79" fmla="*/ 114 h 195"/>
                  <a:gd name="T80" fmla="*/ 463 w 629"/>
                  <a:gd name="T81" fmla="*/ 118 h 195"/>
                  <a:gd name="T82" fmla="*/ 465 w 629"/>
                  <a:gd name="T83" fmla="*/ 118 h 195"/>
                  <a:gd name="T84" fmla="*/ 468 w 629"/>
                  <a:gd name="T85" fmla="*/ 119 h 195"/>
                  <a:gd name="T86" fmla="*/ 620 w 629"/>
                  <a:gd name="T87" fmla="*/ 119 h 195"/>
                  <a:gd name="T88" fmla="*/ 612 w 629"/>
                  <a:gd name="T89" fmla="*/ 111 h 195"/>
                  <a:gd name="T90" fmla="*/ 612 w 629"/>
                  <a:gd name="T91" fmla="*/ 187 h 195"/>
                  <a:gd name="T92" fmla="*/ 620 w 629"/>
                  <a:gd name="T93" fmla="*/ 178 h 195"/>
                  <a:gd name="T94" fmla="*/ 9 w 629"/>
                  <a:gd name="T95" fmla="*/ 178 h 195"/>
                  <a:gd name="T96" fmla="*/ 17 w 629"/>
                  <a:gd name="T97" fmla="*/ 187 h 195"/>
                  <a:gd name="T98" fmla="*/ 17 w 629"/>
                  <a:gd name="T99" fmla="*/ 111 h 195"/>
                  <a:gd name="T100" fmla="*/ 9 w 629"/>
                  <a:gd name="T101" fmla="*/ 119 h 195"/>
                  <a:gd name="T102" fmla="*/ 9 w 629"/>
                  <a:gd name="T103" fmla="*/ 102 h 1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9"/>
                  <a:gd name="T157" fmla="*/ 0 h 195"/>
                  <a:gd name="T158" fmla="*/ 629 w 629"/>
                  <a:gd name="T159" fmla="*/ 195 h 1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9" h="195">
                    <a:moveTo>
                      <a:pt x="9" y="102"/>
                    </a:moveTo>
                    <a:lnTo>
                      <a:pt x="4" y="102"/>
                    </a:lnTo>
                    <a:lnTo>
                      <a:pt x="0" y="106"/>
                    </a:lnTo>
                    <a:lnTo>
                      <a:pt x="0" y="190"/>
                    </a:lnTo>
                    <a:lnTo>
                      <a:pt x="4" y="194"/>
                    </a:lnTo>
                    <a:lnTo>
                      <a:pt x="5" y="194"/>
                    </a:lnTo>
                    <a:lnTo>
                      <a:pt x="9" y="195"/>
                    </a:lnTo>
                    <a:lnTo>
                      <a:pt x="620" y="195"/>
                    </a:lnTo>
                    <a:lnTo>
                      <a:pt x="622" y="194"/>
                    </a:lnTo>
                    <a:lnTo>
                      <a:pt x="624" y="194"/>
                    </a:lnTo>
                    <a:lnTo>
                      <a:pt x="627" y="190"/>
                    </a:lnTo>
                    <a:lnTo>
                      <a:pt x="627" y="188"/>
                    </a:lnTo>
                    <a:lnTo>
                      <a:pt x="629" y="187"/>
                    </a:lnTo>
                    <a:lnTo>
                      <a:pt x="629" y="111"/>
                    </a:lnTo>
                    <a:lnTo>
                      <a:pt x="627" y="107"/>
                    </a:lnTo>
                    <a:lnTo>
                      <a:pt x="627" y="106"/>
                    </a:lnTo>
                    <a:lnTo>
                      <a:pt x="624" y="102"/>
                    </a:lnTo>
                    <a:lnTo>
                      <a:pt x="468" y="102"/>
                    </a:lnTo>
                    <a:lnTo>
                      <a:pt x="477" y="111"/>
                    </a:lnTo>
                    <a:lnTo>
                      <a:pt x="477" y="9"/>
                    </a:lnTo>
                    <a:lnTo>
                      <a:pt x="475" y="5"/>
                    </a:lnTo>
                    <a:lnTo>
                      <a:pt x="475" y="4"/>
                    </a:lnTo>
                    <a:lnTo>
                      <a:pt x="472" y="0"/>
                    </a:lnTo>
                    <a:lnTo>
                      <a:pt x="156" y="0"/>
                    </a:lnTo>
                    <a:lnTo>
                      <a:pt x="152" y="4"/>
                    </a:lnTo>
                    <a:lnTo>
                      <a:pt x="152" y="111"/>
                    </a:lnTo>
                    <a:lnTo>
                      <a:pt x="161" y="102"/>
                    </a:lnTo>
                    <a:lnTo>
                      <a:pt x="9" y="102"/>
                    </a:lnTo>
                    <a:lnTo>
                      <a:pt x="9" y="119"/>
                    </a:lnTo>
                    <a:lnTo>
                      <a:pt x="161" y="119"/>
                    </a:lnTo>
                    <a:lnTo>
                      <a:pt x="163" y="118"/>
                    </a:lnTo>
                    <a:lnTo>
                      <a:pt x="164" y="118"/>
                    </a:lnTo>
                    <a:lnTo>
                      <a:pt x="168" y="114"/>
                    </a:lnTo>
                    <a:lnTo>
                      <a:pt x="168" y="112"/>
                    </a:lnTo>
                    <a:lnTo>
                      <a:pt x="170" y="111"/>
                    </a:lnTo>
                    <a:lnTo>
                      <a:pt x="170" y="9"/>
                    </a:lnTo>
                    <a:lnTo>
                      <a:pt x="161" y="17"/>
                    </a:lnTo>
                    <a:lnTo>
                      <a:pt x="468" y="17"/>
                    </a:lnTo>
                    <a:lnTo>
                      <a:pt x="460" y="9"/>
                    </a:lnTo>
                    <a:lnTo>
                      <a:pt x="460" y="114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8" y="119"/>
                    </a:lnTo>
                    <a:lnTo>
                      <a:pt x="620" y="119"/>
                    </a:lnTo>
                    <a:lnTo>
                      <a:pt x="612" y="111"/>
                    </a:lnTo>
                    <a:lnTo>
                      <a:pt x="612" y="187"/>
                    </a:lnTo>
                    <a:lnTo>
                      <a:pt x="620" y="178"/>
                    </a:lnTo>
                    <a:lnTo>
                      <a:pt x="9" y="178"/>
                    </a:lnTo>
                    <a:lnTo>
                      <a:pt x="17" y="187"/>
                    </a:lnTo>
                    <a:lnTo>
                      <a:pt x="17" y="111"/>
                    </a:lnTo>
                    <a:lnTo>
                      <a:pt x="9" y="119"/>
                    </a:lnTo>
                    <a:lnTo>
                      <a:pt x="9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7" name="Freeform 44"/>
              <p:cNvSpPr>
                <a:spLocks/>
              </p:cNvSpPr>
              <p:nvPr/>
            </p:nvSpPr>
            <p:spPr bwMode="auto">
              <a:xfrm>
                <a:off x="3584" y="3259"/>
                <a:ext cx="24" cy="60"/>
              </a:xfrm>
              <a:custGeom>
                <a:avLst/>
                <a:gdLst>
                  <a:gd name="T0" fmla="*/ 24 w 24"/>
                  <a:gd name="T1" fmla="*/ 12 h 60"/>
                  <a:gd name="T2" fmla="*/ 23 w 24"/>
                  <a:gd name="T3" fmla="*/ 8 h 60"/>
                  <a:gd name="T4" fmla="*/ 23 w 24"/>
                  <a:gd name="T5" fmla="*/ 5 h 60"/>
                  <a:gd name="T6" fmla="*/ 21 w 24"/>
                  <a:gd name="T7" fmla="*/ 3 h 60"/>
                  <a:gd name="T8" fmla="*/ 17 w 24"/>
                  <a:gd name="T9" fmla="*/ 1 h 60"/>
                  <a:gd name="T10" fmla="*/ 14 w 24"/>
                  <a:gd name="T11" fmla="*/ 0 h 60"/>
                  <a:gd name="T12" fmla="*/ 9 w 24"/>
                  <a:gd name="T13" fmla="*/ 0 h 60"/>
                  <a:gd name="T14" fmla="*/ 5 w 24"/>
                  <a:gd name="T15" fmla="*/ 1 h 60"/>
                  <a:gd name="T16" fmla="*/ 2 w 24"/>
                  <a:gd name="T17" fmla="*/ 5 h 60"/>
                  <a:gd name="T18" fmla="*/ 0 w 24"/>
                  <a:gd name="T19" fmla="*/ 8 h 60"/>
                  <a:gd name="T20" fmla="*/ 0 w 24"/>
                  <a:gd name="T21" fmla="*/ 50 h 60"/>
                  <a:gd name="T22" fmla="*/ 2 w 24"/>
                  <a:gd name="T23" fmla="*/ 53 h 60"/>
                  <a:gd name="T24" fmla="*/ 4 w 24"/>
                  <a:gd name="T25" fmla="*/ 57 h 60"/>
                  <a:gd name="T26" fmla="*/ 5 w 24"/>
                  <a:gd name="T27" fmla="*/ 58 h 60"/>
                  <a:gd name="T28" fmla="*/ 9 w 24"/>
                  <a:gd name="T29" fmla="*/ 58 h 60"/>
                  <a:gd name="T30" fmla="*/ 12 w 24"/>
                  <a:gd name="T31" fmla="*/ 60 h 60"/>
                  <a:gd name="T32" fmla="*/ 14 w 24"/>
                  <a:gd name="T33" fmla="*/ 58 h 60"/>
                  <a:gd name="T34" fmla="*/ 17 w 24"/>
                  <a:gd name="T35" fmla="*/ 58 h 60"/>
                  <a:gd name="T36" fmla="*/ 21 w 24"/>
                  <a:gd name="T37" fmla="*/ 57 h 60"/>
                  <a:gd name="T38" fmla="*/ 23 w 24"/>
                  <a:gd name="T39" fmla="*/ 53 h 60"/>
                  <a:gd name="T40" fmla="*/ 23 w 24"/>
                  <a:gd name="T41" fmla="*/ 50 h 60"/>
                  <a:gd name="T42" fmla="*/ 24 w 24"/>
                  <a:gd name="T43" fmla="*/ 48 h 60"/>
                  <a:gd name="T44" fmla="*/ 24 w 24"/>
                  <a:gd name="T45" fmla="*/ 12 h 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4"/>
                  <a:gd name="T70" fmla="*/ 0 h 60"/>
                  <a:gd name="T71" fmla="*/ 24 w 24"/>
                  <a:gd name="T72" fmla="*/ 60 h 6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4" h="60">
                    <a:moveTo>
                      <a:pt x="24" y="12"/>
                    </a:moveTo>
                    <a:lnTo>
                      <a:pt x="23" y="8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17" y="1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0" y="50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5" y="58"/>
                    </a:lnTo>
                    <a:lnTo>
                      <a:pt x="9" y="58"/>
                    </a:lnTo>
                    <a:lnTo>
                      <a:pt x="12" y="60"/>
                    </a:lnTo>
                    <a:lnTo>
                      <a:pt x="14" y="58"/>
                    </a:lnTo>
                    <a:lnTo>
                      <a:pt x="17" y="58"/>
                    </a:lnTo>
                    <a:lnTo>
                      <a:pt x="21" y="57"/>
                    </a:lnTo>
                    <a:lnTo>
                      <a:pt x="23" y="53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378" name="Freeform 45"/>
            <p:cNvSpPr>
              <a:spLocks/>
            </p:cNvSpPr>
            <p:nvPr/>
          </p:nvSpPr>
          <p:spPr bwMode="auto">
            <a:xfrm>
              <a:off x="3584" y="3343"/>
              <a:ext cx="24" cy="61"/>
            </a:xfrm>
            <a:custGeom>
              <a:avLst/>
              <a:gdLst>
                <a:gd name="T0" fmla="*/ 24 w 24"/>
                <a:gd name="T1" fmla="*/ 12 h 61"/>
                <a:gd name="T2" fmla="*/ 23 w 24"/>
                <a:gd name="T3" fmla="*/ 9 h 61"/>
                <a:gd name="T4" fmla="*/ 23 w 24"/>
                <a:gd name="T5" fmla="*/ 5 h 61"/>
                <a:gd name="T6" fmla="*/ 21 w 24"/>
                <a:gd name="T7" fmla="*/ 4 h 61"/>
                <a:gd name="T8" fmla="*/ 17 w 24"/>
                <a:gd name="T9" fmla="*/ 2 h 61"/>
                <a:gd name="T10" fmla="*/ 14 w 24"/>
                <a:gd name="T11" fmla="*/ 0 h 61"/>
                <a:gd name="T12" fmla="*/ 9 w 24"/>
                <a:gd name="T13" fmla="*/ 0 h 61"/>
                <a:gd name="T14" fmla="*/ 5 w 24"/>
                <a:gd name="T15" fmla="*/ 2 h 61"/>
                <a:gd name="T16" fmla="*/ 2 w 24"/>
                <a:gd name="T17" fmla="*/ 5 h 61"/>
                <a:gd name="T18" fmla="*/ 0 w 24"/>
                <a:gd name="T19" fmla="*/ 9 h 61"/>
                <a:gd name="T20" fmla="*/ 0 w 24"/>
                <a:gd name="T21" fmla="*/ 50 h 61"/>
                <a:gd name="T22" fmla="*/ 2 w 24"/>
                <a:gd name="T23" fmla="*/ 54 h 61"/>
                <a:gd name="T24" fmla="*/ 4 w 24"/>
                <a:gd name="T25" fmla="*/ 57 h 61"/>
                <a:gd name="T26" fmla="*/ 5 w 24"/>
                <a:gd name="T27" fmla="*/ 59 h 61"/>
                <a:gd name="T28" fmla="*/ 9 w 24"/>
                <a:gd name="T29" fmla="*/ 59 h 61"/>
                <a:gd name="T30" fmla="*/ 12 w 24"/>
                <a:gd name="T31" fmla="*/ 61 h 61"/>
                <a:gd name="T32" fmla="*/ 14 w 24"/>
                <a:gd name="T33" fmla="*/ 59 h 61"/>
                <a:gd name="T34" fmla="*/ 17 w 24"/>
                <a:gd name="T35" fmla="*/ 59 h 61"/>
                <a:gd name="T36" fmla="*/ 21 w 24"/>
                <a:gd name="T37" fmla="*/ 57 h 61"/>
                <a:gd name="T38" fmla="*/ 23 w 24"/>
                <a:gd name="T39" fmla="*/ 54 h 61"/>
                <a:gd name="T40" fmla="*/ 23 w 24"/>
                <a:gd name="T41" fmla="*/ 50 h 61"/>
                <a:gd name="T42" fmla="*/ 24 w 24"/>
                <a:gd name="T43" fmla="*/ 49 h 61"/>
                <a:gd name="T44" fmla="*/ 24 w 24"/>
                <a:gd name="T45" fmla="*/ 12 h 6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"/>
                <a:gd name="T70" fmla="*/ 0 h 61"/>
                <a:gd name="T71" fmla="*/ 24 w 24"/>
                <a:gd name="T72" fmla="*/ 61 h 6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" h="61">
                  <a:moveTo>
                    <a:pt x="24" y="12"/>
                  </a:moveTo>
                  <a:lnTo>
                    <a:pt x="23" y="9"/>
                  </a:lnTo>
                  <a:lnTo>
                    <a:pt x="23" y="5"/>
                  </a:lnTo>
                  <a:lnTo>
                    <a:pt x="21" y="4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50"/>
                  </a:lnTo>
                  <a:lnTo>
                    <a:pt x="2" y="54"/>
                  </a:lnTo>
                  <a:lnTo>
                    <a:pt x="4" y="57"/>
                  </a:lnTo>
                  <a:lnTo>
                    <a:pt x="5" y="59"/>
                  </a:lnTo>
                  <a:lnTo>
                    <a:pt x="9" y="59"/>
                  </a:lnTo>
                  <a:lnTo>
                    <a:pt x="12" y="61"/>
                  </a:lnTo>
                  <a:lnTo>
                    <a:pt x="14" y="59"/>
                  </a:lnTo>
                  <a:lnTo>
                    <a:pt x="17" y="59"/>
                  </a:lnTo>
                  <a:lnTo>
                    <a:pt x="21" y="57"/>
                  </a:lnTo>
                  <a:lnTo>
                    <a:pt x="23" y="54"/>
                  </a:lnTo>
                  <a:lnTo>
                    <a:pt x="23" y="50"/>
                  </a:lnTo>
                  <a:lnTo>
                    <a:pt x="24" y="49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347" name="Group 46"/>
          <p:cNvGrpSpPr>
            <a:grpSpLocks/>
          </p:cNvGrpSpPr>
          <p:nvPr/>
        </p:nvGrpSpPr>
        <p:grpSpPr bwMode="auto">
          <a:xfrm>
            <a:off x="4535488" y="1781175"/>
            <a:ext cx="120404" cy="1203266"/>
            <a:chOff x="4304" y="1914"/>
            <a:chExt cx="38" cy="344"/>
          </a:xfrm>
        </p:grpSpPr>
        <p:sp>
          <p:nvSpPr>
            <p:cNvPr id="14369" name="Freeform 47"/>
            <p:cNvSpPr>
              <a:spLocks/>
            </p:cNvSpPr>
            <p:nvPr/>
          </p:nvSpPr>
          <p:spPr bwMode="auto">
            <a:xfrm>
              <a:off x="4304" y="2163"/>
              <a:ext cx="38" cy="95"/>
            </a:xfrm>
            <a:custGeom>
              <a:avLst/>
              <a:gdLst>
                <a:gd name="T0" fmla="*/ 0 w 38"/>
                <a:gd name="T1" fmla="*/ 76 h 95"/>
                <a:gd name="T2" fmla="*/ 0 w 38"/>
                <a:gd name="T3" fmla="*/ 79 h 95"/>
                <a:gd name="T4" fmla="*/ 2 w 38"/>
                <a:gd name="T5" fmla="*/ 84 h 95"/>
                <a:gd name="T6" fmla="*/ 9 w 38"/>
                <a:gd name="T7" fmla="*/ 91 h 95"/>
                <a:gd name="T8" fmla="*/ 14 w 38"/>
                <a:gd name="T9" fmla="*/ 93 h 95"/>
                <a:gd name="T10" fmla="*/ 19 w 38"/>
                <a:gd name="T11" fmla="*/ 95 h 95"/>
                <a:gd name="T12" fmla="*/ 23 w 38"/>
                <a:gd name="T13" fmla="*/ 93 h 95"/>
                <a:gd name="T14" fmla="*/ 28 w 38"/>
                <a:gd name="T15" fmla="*/ 91 h 95"/>
                <a:gd name="T16" fmla="*/ 35 w 38"/>
                <a:gd name="T17" fmla="*/ 84 h 95"/>
                <a:gd name="T18" fmla="*/ 37 w 38"/>
                <a:gd name="T19" fmla="*/ 79 h 95"/>
                <a:gd name="T20" fmla="*/ 38 w 38"/>
                <a:gd name="T21" fmla="*/ 76 h 95"/>
                <a:gd name="T22" fmla="*/ 38 w 38"/>
                <a:gd name="T23" fmla="*/ 19 h 95"/>
                <a:gd name="T24" fmla="*/ 37 w 38"/>
                <a:gd name="T25" fmla="*/ 13 h 95"/>
                <a:gd name="T26" fmla="*/ 35 w 38"/>
                <a:gd name="T27" fmla="*/ 8 h 95"/>
                <a:gd name="T28" fmla="*/ 28 w 38"/>
                <a:gd name="T29" fmla="*/ 1 h 95"/>
                <a:gd name="T30" fmla="*/ 23 w 38"/>
                <a:gd name="T31" fmla="*/ 0 h 95"/>
                <a:gd name="T32" fmla="*/ 14 w 38"/>
                <a:gd name="T33" fmla="*/ 0 h 95"/>
                <a:gd name="T34" fmla="*/ 9 w 38"/>
                <a:gd name="T35" fmla="*/ 1 h 95"/>
                <a:gd name="T36" fmla="*/ 2 w 38"/>
                <a:gd name="T37" fmla="*/ 8 h 95"/>
                <a:gd name="T38" fmla="*/ 0 w 38"/>
                <a:gd name="T39" fmla="*/ 13 h 95"/>
                <a:gd name="T40" fmla="*/ 0 w 38"/>
                <a:gd name="T41" fmla="*/ 19 h 95"/>
                <a:gd name="T42" fmla="*/ 0 w 38"/>
                <a:gd name="T43" fmla="*/ 7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95"/>
                <a:gd name="T68" fmla="*/ 38 w 38"/>
                <a:gd name="T69" fmla="*/ 95 h 9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95">
                  <a:moveTo>
                    <a:pt x="0" y="76"/>
                  </a:moveTo>
                  <a:lnTo>
                    <a:pt x="0" y="79"/>
                  </a:lnTo>
                  <a:lnTo>
                    <a:pt x="2" y="84"/>
                  </a:lnTo>
                  <a:lnTo>
                    <a:pt x="9" y="91"/>
                  </a:lnTo>
                  <a:lnTo>
                    <a:pt x="14" y="93"/>
                  </a:lnTo>
                  <a:lnTo>
                    <a:pt x="19" y="95"/>
                  </a:lnTo>
                  <a:lnTo>
                    <a:pt x="23" y="93"/>
                  </a:lnTo>
                  <a:lnTo>
                    <a:pt x="28" y="91"/>
                  </a:lnTo>
                  <a:lnTo>
                    <a:pt x="35" y="84"/>
                  </a:lnTo>
                  <a:lnTo>
                    <a:pt x="37" y="79"/>
                  </a:lnTo>
                  <a:lnTo>
                    <a:pt x="38" y="76"/>
                  </a:lnTo>
                  <a:lnTo>
                    <a:pt x="38" y="19"/>
                  </a:lnTo>
                  <a:lnTo>
                    <a:pt x="37" y="13"/>
                  </a:lnTo>
                  <a:lnTo>
                    <a:pt x="35" y="8"/>
                  </a:lnTo>
                  <a:lnTo>
                    <a:pt x="28" y="1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2" y="8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70" name="Freeform 48"/>
            <p:cNvSpPr>
              <a:spLocks/>
            </p:cNvSpPr>
            <p:nvPr/>
          </p:nvSpPr>
          <p:spPr bwMode="auto">
            <a:xfrm>
              <a:off x="4304" y="2030"/>
              <a:ext cx="38" cy="95"/>
            </a:xfrm>
            <a:custGeom>
              <a:avLst/>
              <a:gdLst>
                <a:gd name="T0" fmla="*/ 0 w 38"/>
                <a:gd name="T1" fmla="*/ 76 h 95"/>
                <a:gd name="T2" fmla="*/ 0 w 38"/>
                <a:gd name="T3" fmla="*/ 79 h 95"/>
                <a:gd name="T4" fmla="*/ 2 w 38"/>
                <a:gd name="T5" fmla="*/ 84 h 95"/>
                <a:gd name="T6" fmla="*/ 9 w 38"/>
                <a:gd name="T7" fmla="*/ 91 h 95"/>
                <a:gd name="T8" fmla="*/ 14 w 38"/>
                <a:gd name="T9" fmla="*/ 93 h 95"/>
                <a:gd name="T10" fmla="*/ 19 w 38"/>
                <a:gd name="T11" fmla="*/ 95 h 95"/>
                <a:gd name="T12" fmla="*/ 23 w 38"/>
                <a:gd name="T13" fmla="*/ 93 h 95"/>
                <a:gd name="T14" fmla="*/ 28 w 38"/>
                <a:gd name="T15" fmla="*/ 91 h 95"/>
                <a:gd name="T16" fmla="*/ 35 w 38"/>
                <a:gd name="T17" fmla="*/ 84 h 95"/>
                <a:gd name="T18" fmla="*/ 37 w 38"/>
                <a:gd name="T19" fmla="*/ 79 h 95"/>
                <a:gd name="T20" fmla="*/ 38 w 38"/>
                <a:gd name="T21" fmla="*/ 76 h 95"/>
                <a:gd name="T22" fmla="*/ 38 w 38"/>
                <a:gd name="T23" fmla="*/ 19 h 95"/>
                <a:gd name="T24" fmla="*/ 37 w 38"/>
                <a:gd name="T25" fmla="*/ 13 h 95"/>
                <a:gd name="T26" fmla="*/ 35 w 38"/>
                <a:gd name="T27" fmla="*/ 8 h 95"/>
                <a:gd name="T28" fmla="*/ 28 w 38"/>
                <a:gd name="T29" fmla="*/ 1 h 95"/>
                <a:gd name="T30" fmla="*/ 23 w 38"/>
                <a:gd name="T31" fmla="*/ 0 h 95"/>
                <a:gd name="T32" fmla="*/ 14 w 38"/>
                <a:gd name="T33" fmla="*/ 0 h 95"/>
                <a:gd name="T34" fmla="*/ 9 w 38"/>
                <a:gd name="T35" fmla="*/ 1 h 95"/>
                <a:gd name="T36" fmla="*/ 2 w 38"/>
                <a:gd name="T37" fmla="*/ 8 h 95"/>
                <a:gd name="T38" fmla="*/ 0 w 38"/>
                <a:gd name="T39" fmla="*/ 13 h 95"/>
                <a:gd name="T40" fmla="*/ 0 w 38"/>
                <a:gd name="T41" fmla="*/ 19 h 95"/>
                <a:gd name="T42" fmla="*/ 0 w 38"/>
                <a:gd name="T43" fmla="*/ 7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95"/>
                <a:gd name="T68" fmla="*/ 38 w 38"/>
                <a:gd name="T69" fmla="*/ 95 h 9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95">
                  <a:moveTo>
                    <a:pt x="0" y="76"/>
                  </a:moveTo>
                  <a:lnTo>
                    <a:pt x="0" y="79"/>
                  </a:lnTo>
                  <a:lnTo>
                    <a:pt x="2" y="84"/>
                  </a:lnTo>
                  <a:lnTo>
                    <a:pt x="9" y="91"/>
                  </a:lnTo>
                  <a:lnTo>
                    <a:pt x="14" y="93"/>
                  </a:lnTo>
                  <a:lnTo>
                    <a:pt x="19" y="95"/>
                  </a:lnTo>
                  <a:lnTo>
                    <a:pt x="23" y="93"/>
                  </a:lnTo>
                  <a:lnTo>
                    <a:pt x="28" y="91"/>
                  </a:lnTo>
                  <a:lnTo>
                    <a:pt x="35" y="84"/>
                  </a:lnTo>
                  <a:lnTo>
                    <a:pt x="37" y="79"/>
                  </a:lnTo>
                  <a:lnTo>
                    <a:pt x="38" y="76"/>
                  </a:lnTo>
                  <a:lnTo>
                    <a:pt x="38" y="19"/>
                  </a:lnTo>
                  <a:lnTo>
                    <a:pt x="37" y="13"/>
                  </a:lnTo>
                  <a:lnTo>
                    <a:pt x="35" y="8"/>
                  </a:lnTo>
                  <a:lnTo>
                    <a:pt x="28" y="1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2" y="8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71" name="Freeform 49"/>
            <p:cNvSpPr>
              <a:spLocks/>
            </p:cNvSpPr>
            <p:nvPr/>
          </p:nvSpPr>
          <p:spPr bwMode="auto">
            <a:xfrm>
              <a:off x="4304" y="1914"/>
              <a:ext cx="38" cy="77"/>
            </a:xfrm>
            <a:custGeom>
              <a:avLst/>
              <a:gdLst>
                <a:gd name="T0" fmla="*/ 0 w 38"/>
                <a:gd name="T1" fmla="*/ 58 h 77"/>
                <a:gd name="T2" fmla="*/ 0 w 38"/>
                <a:gd name="T3" fmla="*/ 62 h 77"/>
                <a:gd name="T4" fmla="*/ 2 w 38"/>
                <a:gd name="T5" fmla="*/ 67 h 77"/>
                <a:gd name="T6" fmla="*/ 9 w 38"/>
                <a:gd name="T7" fmla="*/ 74 h 77"/>
                <a:gd name="T8" fmla="*/ 14 w 38"/>
                <a:gd name="T9" fmla="*/ 76 h 77"/>
                <a:gd name="T10" fmla="*/ 19 w 38"/>
                <a:gd name="T11" fmla="*/ 77 h 77"/>
                <a:gd name="T12" fmla="*/ 23 w 38"/>
                <a:gd name="T13" fmla="*/ 76 h 77"/>
                <a:gd name="T14" fmla="*/ 28 w 38"/>
                <a:gd name="T15" fmla="*/ 74 h 77"/>
                <a:gd name="T16" fmla="*/ 35 w 38"/>
                <a:gd name="T17" fmla="*/ 67 h 77"/>
                <a:gd name="T18" fmla="*/ 37 w 38"/>
                <a:gd name="T19" fmla="*/ 62 h 77"/>
                <a:gd name="T20" fmla="*/ 38 w 38"/>
                <a:gd name="T21" fmla="*/ 58 h 77"/>
                <a:gd name="T22" fmla="*/ 38 w 38"/>
                <a:gd name="T23" fmla="*/ 19 h 77"/>
                <a:gd name="T24" fmla="*/ 37 w 38"/>
                <a:gd name="T25" fmla="*/ 14 h 77"/>
                <a:gd name="T26" fmla="*/ 35 w 38"/>
                <a:gd name="T27" fmla="*/ 8 h 77"/>
                <a:gd name="T28" fmla="*/ 28 w 38"/>
                <a:gd name="T29" fmla="*/ 1 h 77"/>
                <a:gd name="T30" fmla="*/ 23 w 38"/>
                <a:gd name="T31" fmla="*/ 0 h 77"/>
                <a:gd name="T32" fmla="*/ 14 w 38"/>
                <a:gd name="T33" fmla="*/ 0 h 77"/>
                <a:gd name="T34" fmla="*/ 9 w 38"/>
                <a:gd name="T35" fmla="*/ 1 h 77"/>
                <a:gd name="T36" fmla="*/ 2 w 38"/>
                <a:gd name="T37" fmla="*/ 8 h 77"/>
                <a:gd name="T38" fmla="*/ 0 w 38"/>
                <a:gd name="T39" fmla="*/ 14 h 77"/>
                <a:gd name="T40" fmla="*/ 0 w 38"/>
                <a:gd name="T41" fmla="*/ 19 h 77"/>
                <a:gd name="T42" fmla="*/ 0 w 38"/>
                <a:gd name="T43" fmla="*/ 58 h 7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77"/>
                <a:gd name="T68" fmla="*/ 38 w 38"/>
                <a:gd name="T69" fmla="*/ 77 h 7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77">
                  <a:moveTo>
                    <a:pt x="0" y="58"/>
                  </a:moveTo>
                  <a:lnTo>
                    <a:pt x="0" y="62"/>
                  </a:lnTo>
                  <a:lnTo>
                    <a:pt x="2" y="67"/>
                  </a:lnTo>
                  <a:lnTo>
                    <a:pt x="9" y="74"/>
                  </a:lnTo>
                  <a:lnTo>
                    <a:pt x="14" y="76"/>
                  </a:lnTo>
                  <a:lnTo>
                    <a:pt x="19" y="77"/>
                  </a:lnTo>
                  <a:lnTo>
                    <a:pt x="23" y="76"/>
                  </a:lnTo>
                  <a:lnTo>
                    <a:pt x="28" y="74"/>
                  </a:lnTo>
                  <a:lnTo>
                    <a:pt x="35" y="67"/>
                  </a:lnTo>
                  <a:lnTo>
                    <a:pt x="37" y="62"/>
                  </a:lnTo>
                  <a:lnTo>
                    <a:pt x="38" y="58"/>
                  </a:lnTo>
                  <a:lnTo>
                    <a:pt x="38" y="19"/>
                  </a:lnTo>
                  <a:lnTo>
                    <a:pt x="37" y="14"/>
                  </a:lnTo>
                  <a:lnTo>
                    <a:pt x="35" y="8"/>
                  </a:lnTo>
                  <a:lnTo>
                    <a:pt x="28" y="1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2" y="8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348" name="Group 50"/>
          <p:cNvGrpSpPr>
            <a:grpSpLocks/>
          </p:cNvGrpSpPr>
          <p:nvPr/>
        </p:nvGrpSpPr>
        <p:grpSpPr bwMode="auto">
          <a:xfrm>
            <a:off x="5067300" y="4508500"/>
            <a:ext cx="76200" cy="1595438"/>
            <a:chOff x="3579" y="3342"/>
            <a:chExt cx="27" cy="240"/>
          </a:xfrm>
        </p:grpSpPr>
        <p:sp>
          <p:nvSpPr>
            <p:cNvPr id="14365" name="Freeform 51"/>
            <p:cNvSpPr>
              <a:spLocks/>
            </p:cNvSpPr>
            <p:nvPr/>
          </p:nvSpPr>
          <p:spPr bwMode="auto">
            <a:xfrm>
              <a:off x="3581" y="3428"/>
              <a:ext cx="24" cy="60"/>
            </a:xfrm>
            <a:custGeom>
              <a:avLst/>
              <a:gdLst>
                <a:gd name="T0" fmla="*/ 24 w 24"/>
                <a:gd name="T1" fmla="*/ 12 h 60"/>
                <a:gd name="T2" fmla="*/ 23 w 24"/>
                <a:gd name="T3" fmla="*/ 9 h 60"/>
                <a:gd name="T4" fmla="*/ 23 w 24"/>
                <a:gd name="T5" fmla="*/ 5 h 60"/>
                <a:gd name="T6" fmla="*/ 21 w 24"/>
                <a:gd name="T7" fmla="*/ 3 h 60"/>
                <a:gd name="T8" fmla="*/ 17 w 24"/>
                <a:gd name="T9" fmla="*/ 2 h 60"/>
                <a:gd name="T10" fmla="*/ 14 w 24"/>
                <a:gd name="T11" fmla="*/ 0 h 60"/>
                <a:gd name="T12" fmla="*/ 9 w 24"/>
                <a:gd name="T13" fmla="*/ 0 h 60"/>
                <a:gd name="T14" fmla="*/ 5 w 24"/>
                <a:gd name="T15" fmla="*/ 2 h 60"/>
                <a:gd name="T16" fmla="*/ 2 w 24"/>
                <a:gd name="T17" fmla="*/ 5 h 60"/>
                <a:gd name="T18" fmla="*/ 0 w 24"/>
                <a:gd name="T19" fmla="*/ 9 h 60"/>
                <a:gd name="T20" fmla="*/ 0 w 24"/>
                <a:gd name="T21" fmla="*/ 50 h 60"/>
                <a:gd name="T22" fmla="*/ 2 w 24"/>
                <a:gd name="T23" fmla="*/ 53 h 60"/>
                <a:gd name="T24" fmla="*/ 4 w 24"/>
                <a:gd name="T25" fmla="*/ 57 h 60"/>
                <a:gd name="T26" fmla="*/ 5 w 24"/>
                <a:gd name="T27" fmla="*/ 59 h 60"/>
                <a:gd name="T28" fmla="*/ 9 w 24"/>
                <a:gd name="T29" fmla="*/ 59 h 60"/>
                <a:gd name="T30" fmla="*/ 12 w 24"/>
                <a:gd name="T31" fmla="*/ 60 h 60"/>
                <a:gd name="T32" fmla="*/ 14 w 24"/>
                <a:gd name="T33" fmla="*/ 59 h 60"/>
                <a:gd name="T34" fmla="*/ 17 w 24"/>
                <a:gd name="T35" fmla="*/ 59 h 60"/>
                <a:gd name="T36" fmla="*/ 21 w 24"/>
                <a:gd name="T37" fmla="*/ 57 h 60"/>
                <a:gd name="T38" fmla="*/ 23 w 24"/>
                <a:gd name="T39" fmla="*/ 53 h 60"/>
                <a:gd name="T40" fmla="*/ 23 w 24"/>
                <a:gd name="T41" fmla="*/ 50 h 60"/>
                <a:gd name="T42" fmla="*/ 24 w 24"/>
                <a:gd name="T43" fmla="*/ 48 h 60"/>
                <a:gd name="T44" fmla="*/ 24 w 24"/>
                <a:gd name="T45" fmla="*/ 12 h 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"/>
                <a:gd name="T70" fmla="*/ 0 h 60"/>
                <a:gd name="T71" fmla="*/ 24 w 24"/>
                <a:gd name="T72" fmla="*/ 60 h 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" h="60">
                  <a:moveTo>
                    <a:pt x="24" y="12"/>
                  </a:moveTo>
                  <a:lnTo>
                    <a:pt x="23" y="9"/>
                  </a:lnTo>
                  <a:lnTo>
                    <a:pt x="23" y="5"/>
                  </a:lnTo>
                  <a:lnTo>
                    <a:pt x="21" y="3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50"/>
                  </a:lnTo>
                  <a:lnTo>
                    <a:pt x="2" y="53"/>
                  </a:lnTo>
                  <a:lnTo>
                    <a:pt x="4" y="57"/>
                  </a:lnTo>
                  <a:lnTo>
                    <a:pt x="5" y="59"/>
                  </a:lnTo>
                  <a:lnTo>
                    <a:pt x="9" y="59"/>
                  </a:lnTo>
                  <a:lnTo>
                    <a:pt x="12" y="60"/>
                  </a:lnTo>
                  <a:lnTo>
                    <a:pt x="14" y="59"/>
                  </a:lnTo>
                  <a:lnTo>
                    <a:pt x="17" y="59"/>
                  </a:lnTo>
                  <a:lnTo>
                    <a:pt x="21" y="57"/>
                  </a:lnTo>
                  <a:lnTo>
                    <a:pt x="23" y="53"/>
                  </a:lnTo>
                  <a:lnTo>
                    <a:pt x="23" y="50"/>
                  </a:lnTo>
                  <a:lnTo>
                    <a:pt x="24" y="48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6" name="Freeform 52"/>
            <p:cNvSpPr>
              <a:spLocks/>
            </p:cNvSpPr>
            <p:nvPr/>
          </p:nvSpPr>
          <p:spPr bwMode="auto">
            <a:xfrm>
              <a:off x="3581" y="3513"/>
              <a:ext cx="24" cy="60"/>
            </a:xfrm>
            <a:custGeom>
              <a:avLst/>
              <a:gdLst>
                <a:gd name="T0" fmla="*/ 24 w 24"/>
                <a:gd name="T1" fmla="*/ 12 h 60"/>
                <a:gd name="T2" fmla="*/ 23 w 24"/>
                <a:gd name="T3" fmla="*/ 8 h 60"/>
                <a:gd name="T4" fmla="*/ 23 w 24"/>
                <a:gd name="T5" fmla="*/ 5 h 60"/>
                <a:gd name="T6" fmla="*/ 21 w 24"/>
                <a:gd name="T7" fmla="*/ 3 h 60"/>
                <a:gd name="T8" fmla="*/ 17 w 24"/>
                <a:gd name="T9" fmla="*/ 1 h 60"/>
                <a:gd name="T10" fmla="*/ 14 w 24"/>
                <a:gd name="T11" fmla="*/ 0 h 60"/>
                <a:gd name="T12" fmla="*/ 9 w 24"/>
                <a:gd name="T13" fmla="*/ 0 h 60"/>
                <a:gd name="T14" fmla="*/ 5 w 24"/>
                <a:gd name="T15" fmla="*/ 1 h 60"/>
                <a:gd name="T16" fmla="*/ 2 w 24"/>
                <a:gd name="T17" fmla="*/ 5 h 60"/>
                <a:gd name="T18" fmla="*/ 0 w 24"/>
                <a:gd name="T19" fmla="*/ 8 h 60"/>
                <a:gd name="T20" fmla="*/ 0 w 24"/>
                <a:gd name="T21" fmla="*/ 50 h 60"/>
                <a:gd name="T22" fmla="*/ 2 w 24"/>
                <a:gd name="T23" fmla="*/ 53 h 60"/>
                <a:gd name="T24" fmla="*/ 4 w 24"/>
                <a:gd name="T25" fmla="*/ 57 h 60"/>
                <a:gd name="T26" fmla="*/ 5 w 24"/>
                <a:gd name="T27" fmla="*/ 58 h 60"/>
                <a:gd name="T28" fmla="*/ 9 w 24"/>
                <a:gd name="T29" fmla="*/ 58 h 60"/>
                <a:gd name="T30" fmla="*/ 12 w 24"/>
                <a:gd name="T31" fmla="*/ 60 h 60"/>
                <a:gd name="T32" fmla="*/ 14 w 24"/>
                <a:gd name="T33" fmla="*/ 58 h 60"/>
                <a:gd name="T34" fmla="*/ 17 w 24"/>
                <a:gd name="T35" fmla="*/ 58 h 60"/>
                <a:gd name="T36" fmla="*/ 21 w 24"/>
                <a:gd name="T37" fmla="*/ 57 h 60"/>
                <a:gd name="T38" fmla="*/ 23 w 24"/>
                <a:gd name="T39" fmla="*/ 53 h 60"/>
                <a:gd name="T40" fmla="*/ 23 w 24"/>
                <a:gd name="T41" fmla="*/ 50 h 60"/>
                <a:gd name="T42" fmla="*/ 24 w 24"/>
                <a:gd name="T43" fmla="*/ 48 h 60"/>
                <a:gd name="T44" fmla="*/ 24 w 24"/>
                <a:gd name="T45" fmla="*/ 12 h 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"/>
                <a:gd name="T70" fmla="*/ 0 h 60"/>
                <a:gd name="T71" fmla="*/ 24 w 24"/>
                <a:gd name="T72" fmla="*/ 60 h 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" h="60">
                  <a:moveTo>
                    <a:pt x="24" y="12"/>
                  </a:moveTo>
                  <a:lnTo>
                    <a:pt x="23" y="8"/>
                  </a:lnTo>
                  <a:lnTo>
                    <a:pt x="23" y="5"/>
                  </a:lnTo>
                  <a:lnTo>
                    <a:pt x="21" y="3"/>
                  </a:lnTo>
                  <a:lnTo>
                    <a:pt x="17" y="1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5"/>
                  </a:lnTo>
                  <a:lnTo>
                    <a:pt x="0" y="8"/>
                  </a:lnTo>
                  <a:lnTo>
                    <a:pt x="0" y="50"/>
                  </a:lnTo>
                  <a:lnTo>
                    <a:pt x="2" y="53"/>
                  </a:lnTo>
                  <a:lnTo>
                    <a:pt x="4" y="57"/>
                  </a:lnTo>
                  <a:lnTo>
                    <a:pt x="5" y="58"/>
                  </a:lnTo>
                  <a:lnTo>
                    <a:pt x="9" y="58"/>
                  </a:lnTo>
                  <a:lnTo>
                    <a:pt x="12" y="60"/>
                  </a:lnTo>
                  <a:lnTo>
                    <a:pt x="14" y="58"/>
                  </a:lnTo>
                  <a:lnTo>
                    <a:pt x="17" y="58"/>
                  </a:lnTo>
                  <a:lnTo>
                    <a:pt x="21" y="57"/>
                  </a:lnTo>
                  <a:lnTo>
                    <a:pt x="23" y="53"/>
                  </a:lnTo>
                  <a:lnTo>
                    <a:pt x="23" y="50"/>
                  </a:lnTo>
                  <a:lnTo>
                    <a:pt x="24" y="48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7" name="Line 53"/>
            <p:cNvSpPr>
              <a:spLocks noChangeShapeType="1"/>
            </p:cNvSpPr>
            <p:nvPr/>
          </p:nvSpPr>
          <p:spPr bwMode="auto">
            <a:xfrm>
              <a:off x="3606" y="3342"/>
              <a:ext cx="0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68" name="Line 54"/>
            <p:cNvSpPr>
              <a:spLocks noChangeShapeType="1"/>
            </p:cNvSpPr>
            <p:nvPr/>
          </p:nvSpPr>
          <p:spPr bwMode="auto">
            <a:xfrm>
              <a:off x="3579" y="3342"/>
              <a:ext cx="0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349" name="Freeform 56"/>
          <p:cNvSpPr>
            <a:spLocks/>
          </p:cNvSpPr>
          <p:nvPr/>
        </p:nvSpPr>
        <p:spPr bwMode="auto">
          <a:xfrm>
            <a:off x="4154488" y="2819400"/>
            <a:ext cx="396875" cy="620713"/>
          </a:xfrm>
          <a:custGeom>
            <a:avLst/>
            <a:gdLst>
              <a:gd name="T0" fmla="*/ 396875 w 179"/>
              <a:gd name="T1" fmla="*/ 0 h 282"/>
              <a:gd name="T2" fmla="*/ 115293 w 179"/>
              <a:gd name="T3" fmla="*/ 224513 h 282"/>
              <a:gd name="T4" fmla="*/ 226152 w 179"/>
              <a:gd name="T5" fmla="*/ 391798 h 282"/>
              <a:gd name="T6" fmla="*/ 0 w 179"/>
              <a:gd name="T7" fmla="*/ 620713 h 282"/>
              <a:gd name="T8" fmla="*/ 339228 w 179"/>
              <a:gd name="T9" fmla="*/ 391798 h 282"/>
              <a:gd name="T10" fmla="*/ 226152 w 179"/>
              <a:gd name="T11" fmla="*/ 224513 h 282"/>
              <a:gd name="T12" fmla="*/ 396875 w 179"/>
              <a:gd name="T13" fmla="*/ 0 h 28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9" h="282">
                <a:moveTo>
                  <a:pt x="179" y="0"/>
                </a:moveTo>
                <a:lnTo>
                  <a:pt x="52" y="102"/>
                </a:lnTo>
                <a:lnTo>
                  <a:pt x="102" y="178"/>
                </a:lnTo>
                <a:lnTo>
                  <a:pt x="0" y="282"/>
                </a:lnTo>
                <a:lnTo>
                  <a:pt x="153" y="178"/>
                </a:lnTo>
                <a:lnTo>
                  <a:pt x="102" y="102"/>
                </a:lnTo>
                <a:lnTo>
                  <a:pt x="17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40161" dir="4293903" algn="ctr" rotWithShape="0">
              <a:srgbClr val="FF000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50" name="AutoShape 57"/>
          <p:cNvSpPr>
            <a:spLocks noChangeArrowheads="1"/>
          </p:cNvSpPr>
          <p:nvPr/>
        </p:nvSpPr>
        <p:spPr bwMode="auto">
          <a:xfrm rot="-1328183">
            <a:off x="-139700" y="1577975"/>
            <a:ext cx="639763" cy="741363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1" name="AutoShape 58"/>
          <p:cNvSpPr>
            <a:spLocks noChangeArrowheads="1"/>
          </p:cNvSpPr>
          <p:nvPr/>
        </p:nvSpPr>
        <p:spPr bwMode="auto">
          <a:xfrm rot="4460229">
            <a:off x="1494631" y="1550194"/>
            <a:ext cx="633413" cy="74612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2" name="AutoShape 59"/>
          <p:cNvSpPr>
            <a:spLocks noChangeArrowheads="1"/>
          </p:cNvSpPr>
          <p:nvPr/>
        </p:nvSpPr>
        <p:spPr bwMode="auto">
          <a:xfrm rot="1705028">
            <a:off x="639763" y="1371600"/>
            <a:ext cx="638175" cy="73977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3" name="AutoShape 60"/>
          <p:cNvSpPr>
            <a:spLocks noChangeArrowheads="1"/>
          </p:cNvSpPr>
          <p:nvPr/>
        </p:nvSpPr>
        <p:spPr bwMode="auto">
          <a:xfrm>
            <a:off x="2555875" y="3063875"/>
            <a:ext cx="639763" cy="73977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4" name="AutoShape 61"/>
          <p:cNvSpPr>
            <a:spLocks noChangeArrowheads="1"/>
          </p:cNvSpPr>
          <p:nvPr/>
        </p:nvSpPr>
        <p:spPr bwMode="auto">
          <a:xfrm flipH="1">
            <a:off x="3354388" y="3098800"/>
            <a:ext cx="639762" cy="73977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5" name="Freeform 62"/>
          <p:cNvSpPr>
            <a:spLocks/>
          </p:cNvSpPr>
          <p:nvPr/>
        </p:nvSpPr>
        <p:spPr bwMode="auto">
          <a:xfrm>
            <a:off x="1619250" y="4014788"/>
            <a:ext cx="1682750" cy="2157412"/>
          </a:xfrm>
          <a:custGeom>
            <a:avLst/>
            <a:gdLst>
              <a:gd name="T0" fmla="*/ 2147483647 w 672"/>
              <a:gd name="T1" fmla="*/ 0 h 960"/>
              <a:gd name="T2" fmla="*/ 533197267 w 672"/>
              <a:gd name="T3" fmla="*/ 0 h 960"/>
              <a:gd name="T4" fmla="*/ 0 w 672"/>
              <a:gd name="T5" fmla="*/ 0 h 960"/>
              <a:gd name="T6" fmla="*/ 0 w 672"/>
              <a:gd name="T7" fmla="*/ 1093111220 h 960"/>
              <a:gd name="T8" fmla="*/ 0 w 672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960"/>
              <a:gd name="T17" fmla="*/ 672 w 672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960">
                <a:moveTo>
                  <a:pt x="672" y="0"/>
                </a:moveTo>
                <a:lnTo>
                  <a:pt x="96" y="0"/>
                </a:lnTo>
                <a:lnTo>
                  <a:pt x="0" y="0"/>
                </a:lnTo>
                <a:lnTo>
                  <a:pt x="0" y="192"/>
                </a:lnTo>
                <a:lnTo>
                  <a:pt x="0" y="96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431" name="Line 63"/>
          <p:cNvSpPr>
            <a:spLocks noChangeShapeType="1"/>
          </p:cNvSpPr>
          <p:nvPr/>
        </p:nvSpPr>
        <p:spPr bwMode="auto">
          <a:xfrm flipV="1">
            <a:off x="2901950" y="4332288"/>
            <a:ext cx="0" cy="16922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432" name="Rectangle 64"/>
          <p:cNvSpPr>
            <a:spLocks noChangeArrowheads="1"/>
          </p:cNvSpPr>
          <p:nvPr/>
        </p:nvSpPr>
        <p:spPr bwMode="auto">
          <a:xfrm>
            <a:off x="2051050" y="4967288"/>
            <a:ext cx="957263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58434" name="Rectangle 66"/>
          <p:cNvSpPr>
            <a:spLocks noChangeArrowheads="1"/>
          </p:cNvSpPr>
          <p:nvPr/>
        </p:nvSpPr>
        <p:spPr bwMode="auto">
          <a:xfrm>
            <a:off x="4953000" y="4953000"/>
            <a:ext cx="304800" cy="6096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8438" name="Freeform 70"/>
          <p:cNvSpPr>
            <a:spLocks/>
          </p:cNvSpPr>
          <p:nvPr/>
        </p:nvSpPr>
        <p:spPr bwMode="auto">
          <a:xfrm>
            <a:off x="4953000" y="4572000"/>
            <a:ext cx="304800" cy="304800"/>
          </a:xfrm>
          <a:custGeom>
            <a:avLst/>
            <a:gdLst>
              <a:gd name="T0" fmla="*/ 0 w 192"/>
              <a:gd name="T1" fmla="*/ 120967500 h 192"/>
              <a:gd name="T2" fmla="*/ 241935000 w 192"/>
              <a:gd name="T3" fmla="*/ 483870000 h 192"/>
              <a:gd name="T4" fmla="*/ 483870000 w 192"/>
              <a:gd name="T5" fmla="*/ 0 h 192"/>
              <a:gd name="T6" fmla="*/ 0 60000 65536"/>
              <a:gd name="T7" fmla="*/ 0 60000 65536"/>
              <a:gd name="T8" fmla="*/ 0 60000 65536"/>
              <a:gd name="T9" fmla="*/ 0 w 192"/>
              <a:gd name="T10" fmla="*/ 0 h 192"/>
              <a:gd name="T11" fmla="*/ 192 w 192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192">
                <a:moveTo>
                  <a:pt x="0" y="48"/>
                </a:moveTo>
                <a:lnTo>
                  <a:pt x="96" y="192"/>
                </a:lnTo>
                <a:lnTo>
                  <a:pt x="192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439" name="Rectangle 71"/>
          <p:cNvSpPr>
            <a:spLocks noChangeArrowheads="1"/>
          </p:cNvSpPr>
          <p:nvPr/>
        </p:nvSpPr>
        <p:spPr bwMode="auto">
          <a:xfrm>
            <a:off x="5105400" y="4495800"/>
            <a:ext cx="95726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</a:p>
        </p:txBody>
      </p:sp>
      <p:sp>
        <p:nvSpPr>
          <p:cNvPr id="58440" name="Rectangle 72"/>
          <p:cNvSpPr>
            <a:spLocks noChangeArrowheads="1"/>
          </p:cNvSpPr>
          <p:nvPr/>
        </p:nvSpPr>
        <p:spPr bwMode="auto">
          <a:xfrm>
            <a:off x="5105400" y="5105400"/>
            <a:ext cx="95726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Ru</a:t>
            </a:r>
          </a:p>
        </p:txBody>
      </p:sp>
      <p:sp>
        <p:nvSpPr>
          <p:cNvPr id="58441" name="Rectangle 73"/>
          <p:cNvSpPr>
            <a:spLocks noChangeArrowheads="1"/>
          </p:cNvSpPr>
          <p:nvPr/>
        </p:nvSpPr>
        <p:spPr bwMode="auto">
          <a:xfrm>
            <a:off x="4900613" y="1670050"/>
            <a:ext cx="3894137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= Ru x Id</a:t>
            </a:r>
          </a:p>
        </p:txBody>
      </p:sp>
      <p:sp>
        <p:nvSpPr>
          <p:cNvPr id="58443" name="Rectangle 75"/>
          <p:cNvSpPr>
            <a:spLocks noChangeArrowheads="1"/>
          </p:cNvSpPr>
          <p:nvPr/>
        </p:nvSpPr>
        <p:spPr bwMode="auto">
          <a:xfrm>
            <a:off x="6096000" y="3933825"/>
            <a:ext cx="31242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= tension de défaut</a:t>
            </a: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Ru = résistance de mise à la terre</a:t>
            </a: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Id = Intensité de défaut</a:t>
            </a:r>
          </a:p>
        </p:txBody>
      </p:sp>
      <p:sp>
        <p:nvSpPr>
          <p:cNvPr id="58444" name="Rectangle 76"/>
          <p:cNvSpPr>
            <a:spLocks noChangeArrowheads="1"/>
          </p:cNvSpPr>
          <p:nvPr/>
        </p:nvSpPr>
        <p:spPr bwMode="auto">
          <a:xfrm>
            <a:off x="4387850" y="6172200"/>
            <a:ext cx="475615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</a:t>
            </a: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sym typeface="Symbol" pitchFamily="18" charset="2"/>
              </a:rPr>
              <a:t>&lt;</a:t>
            </a: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Ul ou Us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6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6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1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6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1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6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10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8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8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6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8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14341" grpId="0" animBg="1"/>
      <p:bldP spid="14343" grpId="0" animBg="1"/>
      <p:bldP spid="14344" grpId="0" animBg="1"/>
      <p:bldP spid="14349" grpId="0" animBg="1"/>
      <p:bldP spid="14350" grpId="0" animBg="1"/>
      <p:bldP spid="14351" grpId="0" animBg="1"/>
      <p:bldP spid="14352" grpId="0" animBg="1"/>
      <p:bldP spid="14353" grpId="0" animBg="1"/>
      <p:bldP spid="14354" grpId="0" animBg="1"/>
      <p:bldP spid="14355" grpId="0" animBg="1"/>
      <p:bldP spid="14355" grpId="1" animBg="1"/>
      <p:bldP spid="58431" grpId="0" animBg="1"/>
      <p:bldP spid="58432" grpId="0" autoUpdateAnimBg="0"/>
      <p:bldP spid="58434" grpId="0" animBg="1"/>
      <p:bldP spid="58438" grpId="0" animBg="1"/>
      <p:bldP spid="58439" grpId="0" autoUpdateAnimBg="0"/>
      <p:bldP spid="58440" grpId="0" autoUpdateAnimBg="0"/>
      <p:bldP spid="58441" grpId="0"/>
      <p:bldP spid="58443" grpId="0"/>
      <p:bldP spid="584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rc 3"/>
          <p:cNvSpPr>
            <a:spLocks/>
          </p:cNvSpPr>
          <p:nvPr/>
        </p:nvSpPr>
        <p:spPr bwMode="auto">
          <a:xfrm flipV="1">
            <a:off x="23813" y="3429000"/>
            <a:ext cx="330200" cy="3429000"/>
          </a:xfrm>
          <a:custGeom>
            <a:avLst/>
            <a:gdLst>
              <a:gd name="T0" fmla="*/ 0 w 21600"/>
              <a:gd name="T1" fmla="*/ 0 h 21600"/>
              <a:gd name="T2" fmla="*/ 77165600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0" y="188913"/>
            <a:ext cx="9144000" cy="1938337"/>
          </a:xfrm>
          <a:prstGeom prst="rect">
            <a:avLst/>
          </a:prstGeom>
          <a:gradFill rotWithShape="0">
            <a:gsLst>
              <a:gs pos="0">
                <a:srgbClr val="993300">
                  <a:alpha val="59000"/>
                </a:srgbClr>
              </a:gs>
              <a:gs pos="100000">
                <a:srgbClr val="993300">
                  <a:gamma/>
                  <a:shade val="48627"/>
                  <a:invGamma/>
                  <a:alpha val="49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Les Schémas de Liaison à la Terre  (SLT) déterminent la manière dont une installation électrique est reliée à la terre.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L’objectif est de limiter les risques encourus 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par les personnes et les biens.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La norme C15 100 définit 3 SLT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caractérisés par deux lettres.</a:t>
            </a:r>
          </a:p>
        </p:txBody>
      </p:sp>
      <p:sp>
        <p:nvSpPr>
          <p:cNvPr id="55307" name="Rectangle 11"/>
          <p:cNvSpPr>
            <a:spLocks noChangeArrowheads="1"/>
          </p:cNvSpPr>
          <p:nvPr/>
        </p:nvSpPr>
        <p:spPr bwMode="auto">
          <a:xfrm>
            <a:off x="0" y="2349500"/>
            <a:ext cx="9144000" cy="2122488"/>
          </a:xfrm>
          <a:prstGeom prst="rect">
            <a:avLst/>
          </a:prstGeom>
          <a:gradFill rotWithShape="0">
            <a:gsLst>
              <a:gs pos="0">
                <a:srgbClr val="993300">
                  <a:alpha val="71000"/>
                </a:srgbClr>
              </a:gs>
              <a:gs pos="100000">
                <a:srgbClr val="993300">
                  <a:gamma/>
                  <a:shade val="48627"/>
                  <a:invGamma/>
                  <a:alpha val="63000"/>
                </a:srgbClr>
              </a:gs>
            </a:gsLst>
            <a:path path="shap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1° lettre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Connexion du neutre de l'alimentation  </a:t>
            </a:r>
            <a:b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(sortie transformateur) à la terre.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- T : Liaison directe du neutre à la terre.</a:t>
            </a:r>
          </a:p>
          <a:p>
            <a:pPr>
              <a:buFontTx/>
              <a:buChar char="-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I : Isolation du neutre par rapport à la terre ou liaison du neutre au travers d'une forte impédance.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23813" y="4653136"/>
            <a:ext cx="9120187" cy="1970088"/>
          </a:xfrm>
          <a:prstGeom prst="rect">
            <a:avLst/>
          </a:prstGeom>
          <a:gradFill rotWithShape="0">
            <a:gsLst>
              <a:gs pos="0">
                <a:srgbClr val="993300">
                  <a:lumMod val="0"/>
                  <a:alpha val="63000"/>
                </a:srgbClr>
              </a:gs>
              <a:gs pos="100000">
                <a:srgbClr val="993300">
                  <a:gamma/>
                  <a:shade val="48627"/>
                  <a:invGamma/>
                  <a:alpha val="48000"/>
                  <a:lumMod val="2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2° lettre</a:t>
            </a:r>
          </a:p>
          <a:p>
            <a:pPr>
              <a:spcBef>
                <a:spcPts val="600"/>
              </a:spcBef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Connexion des masses de l'installation par rapport à la terre.</a:t>
            </a:r>
          </a:p>
          <a:p>
            <a:pPr>
              <a:spcBef>
                <a:spcPts val="600"/>
              </a:spcBef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- T : Liaison des masses à la terre par un conducteur spécifique (PE).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- N : Liaison des masses au neutre.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6" grpId="0" animBg="1" autoUpdateAnimBg="0"/>
      <p:bldP spid="55307" grpId="0" animBg="1" autoUpdateAnimBg="0"/>
      <p:bldP spid="55305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49275"/>
            <a:ext cx="9066213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Les différents SLT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5334000"/>
            <a:ext cx="4495800" cy="609600"/>
          </a:xfrm>
          <a:gradFill rotWithShape="0">
            <a:gsLst>
              <a:gs pos="0">
                <a:srgbClr val="003300">
                  <a:gamma/>
                  <a:tint val="53725"/>
                  <a:invGamma/>
                </a:srgbClr>
              </a:gs>
              <a:gs pos="100000">
                <a:srgbClr val="003300"/>
              </a:gs>
            </a:gsLst>
            <a:path path="shape">
              <a:fillToRect l="50000" t="50000" r="50000" b="50000"/>
            </a:path>
          </a:gradFill>
          <a:effectLst>
            <a:outerShdw blurRad="50800" dist="50800" dir="54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>
              <a:defRPr/>
            </a:pP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 smtClean="0">
                <a:solidFill>
                  <a:srgbClr val="000000"/>
                </a:solidFill>
                <a:effectLst/>
                <a:hlinkClick r:id="rId4" action="ppaction://hlinksldjump"/>
              </a:rPr>
              <a:t>Le schéma IT</a:t>
            </a:r>
            <a:endParaRPr lang="fr-FR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827088" y="2557463"/>
            <a:ext cx="4495800" cy="579437"/>
          </a:xfrm>
          <a:prstGeom prst="rect">
            <a:avLst/>
          </a:prstGeom>
          <a:gradFill rotWithShape="0">
            <a:gsLst>
              <a:gs pos="0">
                <a:srgbClr val="003300">
                  <a:gamma/>
                  <a:tint val="53725"/>
                  <a:invGamma/>
                </a:srgbClr>
              </a:gs>
              <a:gs pos="100000">
                <a:srgbClr val="003300"/>
              </a:gs>
            </a:gsLst>
            <a:path path="shap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3200" b="1" dirty="0">
                <a:solidFill>
                  <a:srgbClr val="FFFF00"/>
                </a:solidFill>
                <a:latin typeface="+mj-lt"/>
                <a:hlinkClick r:id="rId5" action="ppaction://hlinksldjump"/>
              </a:rPr>
              <a:t>Le </a:t>
            </a:r>
            <a:r>
              <a:rPr lang="fr-FR" sz="3200" b="1" dirty="0" smtClean="0">
                <a:solidFill>
                  <a:srgbClr val="FFFF00"/>
                </a:solidFill>
                <a:latin typeface="+mj-lt"/>
                <a:hlinkClick r:id="rId5" action="ppaction://hlinksldjump"/>
              </a:rPr>
              <a:t>schéma </a:t>
            </a:r>
            <a:r>
              <a:rPr lang="fr-FR" sz="3200" b="1" dirty="0">
                <a:solidFill>
                  <a:srgbClr val="FFFF00"/>
                </a:solidFill>
                <a:latin typeface="+mj-lt"/>
                <a:hlinkClick r:id="rId5" action="ppaction://hlinksldjump"/>
              </a:rPr>
              <a:t>TT</a:t>
            </a:r>
            <a:endParaRPr lang="fr-FR" sz="32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438400" y="3962400"/>
            <a:ext cx="4495800" cy="579438"/>
          </a:xfrm>
          <a:prstGeom prst="rect">
            <a:avLst/>
          </a:prstGeom>
          <a:gradFill rotWithShape="0">
            <a:gsLst>
              <a:gs pos="0">
                <a:srgbClr val="003300">
                  <a:gamma/>
                  <a:tint val="53725"/>
                  <a:invGamma/>
                </a:srgbClr>
              </a:gs>
              <a:gs pos="100000">
                <a:srgbClr val="003300"/>
              </a:gs>
            </a:gsLst>
            <a:path path="shap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3200" b="1" dirty="0">
                <a:solidFill>
                  <a:srgbClr val="000000"/>
                </a:solidFill>
                <a:latin typeface="+mj-lt"/>
                <a:hlinkClick r:id="rId6" action="ppaction://hlinksldjump"/>
              </a:rPr>
              <a:t>Le </a:t>
            </a:r>
            <a:r>
              <a:rPr lang="fr-FR" sz="3200" b="1" dirty="0" smtClean="0">
                <a:solidFill>
                  <a:srgbClr val="000000"/>
                </a:solidFill>
                <a:latin typeface="+mj-lt"/>
                <a:hlinkClick r:id="rId6" action="ppaction://hlinksldjump"/>
              </a:rPr>
              <a:t>schéma </a:t>
            </a:r>
            <a:r>
              <a:rPr lang="fr-FR" sz="3200" b="1" dirty="0">
                <a:solidFill>
                  <a:srgbClr val="000000"/>
                </a:solidFill>
                <a:latin typeface="+mj-lt"/>
                <a:hlinkClick r:id="rId6" action="ppaction://hlinksldjump"/>
              </a:rPr>
              <a:t>TN</a:t>
            </a:r>
            <a:endParaRPr lang="fr-FR" sz="3200" b="1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animBg="1"/>
      <p:bldP spid="20484" grpId="0" animBg="1"/>
      <p:bldP spid="204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14771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schéma TT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12"/>
          <p:cNvGrpSpPr>
            <a:grpSpLocks/>
          </p:cNvGrpSpPr>
          <p:nvPr/>
        </p:nvGrpSpPr>
        <p:grpSpPr bwMode="auto">
          <a:xfrm>
            <a:off x="3522663" y="4399310"/>
            <a:ext cx="328612" cy="1477962"/>
            <a:chOff x="2219" y="2717"/>
            <a:chExt cx="207" cy="931"/>
          </a:xfrm>
        </p:grpSpPr>
        <p:sp>
          <p:nvSpPr>
            <p:cNvPr id="17589" name="Line 384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0" name="Line 385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1" name="Line 386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987" name="Rectangle 387"/>
          <p:cNvSpPr>
            <a:spLocks noChangeArrowheads="1"/>
          </p:cNvSpPr>
          <p:nvPr/>
        </p:nvSpPr>
        <p:spPr bwMode="auto">
          <a:xfrm>
            <a:off x="3851275" y="480060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641600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797880" y="2625724"/>
            <a:ext cx="5332589" cy="587251"/>
            <a:chOff x="4195762" y="4877692"/>
            <a:chExt cx="5332589" cy="587251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195762" y="4877692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315706" y="4999867"/>
              <a:ext cx="5092700" cy="342900"/>
              <a:chOff x="1836" y="1712"/>
              <a:chExt cx="3208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6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7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8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9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0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1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2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3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4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5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6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8" name="Line 371"/>
              <p:cNvSpPr>
                <a:spLocks noChangeShapeType="1"/>
              </p:cNvSpPr>
              <p:nvPr/>
            </p:nvSpPr>
            <p:spPr bwMode="auto">
              <a:xfrm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9" name="Line 372"/>
              <p:cNvSpPr>
                <a:spLocks noChangeShapeType="1"/>
              </p:cNvSpPr>
              <p:nvPr/>
            </p:nvSpPr>
            <p:spPr bwMode="auto">
              <a:xfrm flipV="1"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0" name="Line 373"/>
              <p:cNvSpPr>
                <a:spLocks noChangeShapeType="1"/>
              </p:cNvSpPr>
              <p:nvPr/>
            </p:nvSpPr>
            <p:spPr bwMode="auto">
              <a:xfrm>
                <a:off x="1836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1" name="Line 374"/>
              <p:cNvSpPr>
                <a:spLocks noChangeShapeType="1"/>
              </p:cNvSpPr>
              <p:nvPr/>
            </p:nvSpPr>
            <p:spPr bwMode="auto">
              <a:xfrm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2" name="Line 375"/>
              <p:cNvSpPr>
                <a:spLocks noChangeShapeType="1"/>
              </p:cNvSpPr>
              <p:nvPr/>
            </p:nvSpPr>
            <p:spPr bwMode="auto">
              <a:xfrm flipV="1"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25984" name="Groupe 25983"/>
          <p:cNvGrpSpPr/>
          <p:nvPr/>
        </p:nvGrpSpPr>
        <p:grpSpPr>
          <a:xfrm>
            <a:off x="0" y="5943600"/>
            <a:ext cx="8391525" cy="501650"/>
            <a:chOff x="0" y="5943600"/>
            <a:chExt cx="8391525" cy="501650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27803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35641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44002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6152" y="5943600"/>
              <a:ext cx="7109" cy="33443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36513" y="2146300"/>
            <a:ext cx="881062" cy="3816351"/>
            <a:chOff x="36513" y="2146300"/>
            <a:chExt cx="881062" cy="3816351"/>
          </a:xfrm>
        </p:grpSpPr>
        <p:sp>
          <p:nvSpPr>
            <p:cNvPr id="26000" name="Rectangle 400"/>
            <p:cNvSpPr>
              <a:spLocks noChangeArrowheads="1"/>
            </p:cNvSpPr>
            <p:nvPr/>
          </p:nvSpPr>
          <p:spPr bwMode="auto">
            <a:xfrm>
              <a:off x="381000" y="5303043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Rn</a:t>
              </a:r>
            </a:p>
          </p:txBody>
        </p:sp>
        <p:sp>
          <p:nvSpPr>
            <p:cNvPr id="17455" name="Line 401"/>
            <p:cNvSpPr>
              <a:spLocks noChangeShapeType="1"/>
            </p:cNvSpPr>
            <p:nvPr/>
          </p:nvSpPr>
          <p:spPr bwMode="auto">
            <a:xfrm>
              <a:off x="150813" y="5761038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8" name="Rectangle 399"/>
            <p:cNvSpPr>
              <a:spLocks noChangeArrowheads="1"/>
            </p:cNvSpPr>
            <p:nvPr/>
          </p:nvSpPr>
          <p:spPr bwMode="auto">
            <a:xfrm>
              <a:off x="36513" y="5105400"/>
              <a:ext cx="228600" cy="693738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79" name="Line 402"/>
            <p:cNvSpPr>
              <a:spLocks noChangeShapeType="1"/>
            </p:cNvSpPr>
            <p:nvPr/>
          </p:nvSpPr>
          <p:spPr bwMode="auto">
            <a:xfrm>
              <a:off x="152401" y="2146300"/>
              <a:ext cx="0" cy="2971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2603501" y="2452688"/>
            <a:ext cx="847725" cy="3533775"/>
            <a:chOff x="2603501" y="2452688"/>
            <a:chExt cx="847725" cy="3533775"/>
          </a:xfrm>
        </p:grpSpPr>
        <p:sp>
          <p:nvSpPr>
            <p:cNvPr id="17519" name="Rectangle 405"/>
            <p:cNvSpPr>
              <a:spLocks noChangeArrowheads="1"/>
            </p:cNvSpPr>
            <p:nvPr/>
          </p:nvSpPr>
          <p:spPr bwMode="auto">
            <a:xfrm>
              <a:off x="2603501" y="5178425"/>
              <a:ext cx="239713" cy="6064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006" name="Rectangle 406"/>
            <p:cNvSpPr>
              <a:spLocks noChangeArrowheads="1"/>
            </p:cNvSpPr>
            <p:nvPr/>
          </p:nvSpPr>
          <p:spPr bwMode="auto">
            <a:xfrm>
              <a:off x="2914651" y="5184775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Ru</a:t>
              </a:r>
            </a:p>
          </p:txBody>
        </p:sp>
        <p:sp>
          <p:nvSpPr>
            <p:cNvPr id="17522" name="Line 408"/>
            <p:cNvSpPr>
              <a:spLocks noChangeShapeType="1"/>
            </p:cNvSpPr>
            <p:nvPr/>
          </p:nvSpPr>
          <p:spPr bwMode="auto">
            <a:xfrm>
              <a:off x="2730501" y="5784850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3" name="Line 409"/>
            <p:cNvSpPr>
              <a:spLocks noChangeShapeType="1"/>
            </p:cNvSpPr>
            <p:nvPr/>
          </p:nvSpPr>
          <p:spPr bwMode="auto">
            <a:xfrm flipV="1">
              <a:off x="2730501" y="2452688"/>
              <a:ext cx="1588" cy="272415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443163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3" y="1544638"/>
            <a:ext cx="2970213" cy="593725"/>
            <a:chOff x="138113" y="1544638"/>
            <a:chExt cx="2970213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3" y="2138363"/>
              <a:ext cx="2970213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659462" y="1166019"/>
            <a:ext cx="126203" cy="1350963"/>
            <a:chOff x="2659462" y="1166019"/>
            <a:chExt cx="126203" cy="1350963"/>
          </a:xfrm>
        </p:grpSpPr>
        <p:sp>
          <p:nvSpPr>
            <p:cNvPr id="14" name="Ellipse 13"/>
            <p:cNvSpPr/>
            <p:nvPr/>
          </p:nvSpPr>
          <p:spPr bwMode="auto">
            <a:xfrm>
              <a:off x="2659462" y="2391570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5991" name="Groupe 25990"/>
          <p:cNvGrpSpPr/>
          <p:nvPr/>
        </p:nvGrpSpPr>
        <p:grpSpPr>
          <a:xfrm>
            <a:off x="138113" y="5948124"/>
            <a:ext cx="2617787" cy="30690"/>
            <a:chOff x="-1720850" y="10272713"/>
            <a:chExt cx="1666875" cy="2376"/>
          </a:xfrm>
        </p:grpSpPr>
        <p:sp>
          <p:nvSpPr>
            <p:cNvPr id="17424" name="Line 441"/>
            <p:cNvSpPr>
              <a:spLocks noChangeShapeType="1"/>
            </p:cNvSpPr>
            <p:nvPr/>
          </p:nvSpPr>
          <p:spPr bwMode="auto">
            <a:xfrm rot="10820410">
              <a:off x="-1239838" y="1027271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8" name="Line 419"/>
            <p:cNvSpPr>
              <a:spLocks noChangeShapeType="1"/>
            </p:cNvSpPr>
            <p:nvPr/>
          </p:nvSpPr>
          <p:spPr bwMode="auto">
            <a:xfrm>
              <a:off x="-1720850" y="10275089"/>
              <a:ext cx="16668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0" name="Groupe 25989"/>
          <p:cNvGrpSpPr/>
          <p:nvPr/>
        </p:nvGrpSpPr>
        <p:grpSpPr>
          <a:xfrm>
            <a:off x="2588837" y="2475174"/>
            <a:ext cx="239713" cy="3533775"/>
            <a:chOff x="-180975" y="6751638"/>
            <a:chExt cx="239713" cy="3533775"/>
          </a:xfrm>
        </p:grpSpPr>
        <p:sp>
          <p:nvSpPr>
            <p:cNvPr id="17438" name="Rectangle 432"/>
            <p:cNvSpPr>
              <a:spLocks noChangeArrowheads="1"/>
            </p:cNvSpPr>
            <p:nvPr/>
          </p:nvSpPr>
          <p:spPr bwMode="auto">
            <a:xfrm>
              <a:off x="-180975" y="9477375"/>
              <a:ext cx="239713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9" name="Line 433"/>
            <p:cNvSpPr>
              <a:spLocks noChangeShapeType="1"/>
            </p:cNvSpPr>
            <p:nvPr/>
          </p:nvSpPr>
          <p:spPr bwMode="auto">
            <a:xfrm>
              <a:off x="-53975" y="100838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0" name="Line 434"/>
            <p:cNvSpPr>
              <a:spLocks noChangeShapeType="1"/>
            </p:cNvSpPr>
            <p:nvPr/>
          </p:nvSpPr>
          <p:spPr bwMode="auto">
            <a:xfrm flipV="1">
              <a:off x="-55563" y="6751638"/>
              <a:ext cx="3175" cy="268763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8" name="Line 444"/>
            <p:cNvSpPr>
              <a:spLocks noChangeShapeType="1"/>
            </p:cNvSpPr>
            <p:nvPr/>
          </p:nvSpPr>
          <p:spPr bwMode="auto">
            <a:xfrm rot="5338085">
              <a:off x="-320675" y="832326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92" name="Groupe 25991"/>
          <p:cNvGrpSpPr/>
          <p:nvPr/>
        </p:nvGrpSpPr>
        <p:grpSpPr>
          <a:xfrm>
            <a:off x="34653" y="1512920"/>
            <a:ext cx="1296987" cy="4452939"/>
            <a:chOff x="-1822450" y="5819774"/>
            <a:chExt cx="1296987" cy="4452939"/>
          </a:xfrm>
        </p:grpSpPr>
        <p:sp>
          <p:nvSpPr>
            <p:cNvPr id="17431" name="Line 425"/>
            <p:cNvSpPr>
              <a:spLocks noChangeShapeType="1"/>
            </p:cNvSpPr>
            <p:nvPr/>
          </p:nvSpPr>
          <p:spPr bwMode="auto">
            <a:xfrm>
              <a:off x="-868363" y="5819775"/>
              <a:ext cx="0" cy="6096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5" name="Rectangle 429"/>
            <p:cNvSpPr>
              <a:spLocks noChangeArrowheads="1"/>
            </p:cNvSpPr>
            <p:nvPr/>
          </p:nvSpPr>
          <p:spPr bwMode="auto">
            <a:xfrm>
              <a:off x="-1822450" y="9374188"/>
              <a:ext cx="230188" cy="696913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6" name="Line 430"/>
            <p:cNvSpPr>
              <a:spLocks noChangeShapeType="1"/>
            </p:cNvSpPr>
            <p:nvPr/>
          </p:nvSpPr>
          <p:spPr bwMode="auto">
            <a:xfrm>
              <a:off x="-1708150" y="100711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7" name="Line 431"/>
            <p:cNvSpPr>
              <a:spLocks noChangeShapeType="1"/>
            </p:cNvSpPr>
            <p:nvPr/>
          </p:nvSpPr>
          <p:spPr bwMode="auto">
            <a:xfrm>
              <a:off x="-1706563" y="6429375"/>
              <a:ext cx="0" cy="29718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Line 437"/>
            <p:cNvSpPr>
              <a:spLocks noChangeShapeType="1"/>
            </p:cNvSpPr>
            <p:nvPr/>
          </p:nvSpPr>
          <p:spPr bwMode="auto">
            <a:xfrm>
              <a:off x="-1737002" y="6416975"/>
              <a:ext cx="905774" cy="1725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7" name="Line 443"/>
            <p:cNvSpPr>
              <a:spLocks noChangeShapeType="1"/>
            </p:cNvSpPr>
            <p:nvPr/>
          </p:nvSpPr>
          <p:spPr bwMode="auto">
            <a:xfrm rot="16220409">
              <a:off x="-1967122" y="8040687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49" name="Line 518"/>
            <p:cNvSpPr>
              <a:spLocks noChangeShapeType="1"/>
            </p:cNvSpPr>
            <p:nvPr/>
          </p:nvSpPr>
          <p:spPr bwMode="auto">
            <a:xfrm rot="16200000">
              <a:off x="-718153" y="5629061"/>
              <a:ext cx="1977" cy="383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3" name="Groupe 25992"/>
          <p:cNvGrpSpPr/>
          <p:nvPr/>
        </p:nvGrpSpPr>
        <p:grpSpPr>
          <a:xfrm>
            <a:off x="2876950" y="2625723"/>
            <a:ext cx="5332589" cy="587251"/>
            <a:chOff x="4495150" y="4865018"/>
            <a:chExt cx="5332589" cy="587251"/>
          </a:xfrm>
        </p:grpSpPr>
        <p:sp useBgFill="1">
          <p:nvSpPr>
            <p:cNvPr id="223" name="Rectangle 222"/>
            <p:cNvSpPr/>
            <p:nvPr/>
          </p:nvSpPr>
          <p:spPr bwMode="auto">
            <a:xfrm>
              <a:off x="4495150" y="4865018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5" name="Group 607"/>
            <p:cNvGrpSpPr>
              <a:grpSpLocks/>
            </p:cNvGrpSpPr>
            <p:nvPr/>
          </p:nvGrpSpPr>
          <p:grpSpPr bwMode="auto">
            <a:xfrm>
              <a:off x="4684944" y="4947361"/>
              <a:ext cx="4953000" cy="422564"/>
              <a:chOff x="2392" y="4097"/>
              <a:chExt cx="3120" cy="223"/>
            </a:xfrm>
          </p:grpSpPr>
          <p:sp>
            <p:nvSpPr>
              <p:cNvPr id="17536" name="Line 580"/>
              <p:cNvSpPr>
                <a:spLocks noChangeShapeType="1"/>
              </p:cNvSpPr>
              <p:nvPr/>
            </p:nvSpPr>
            <p:spPr bwMode="auto">
              <a:xfrm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7" name="Line 581"/>
              <p:cNvSpPr>
                <a:spLocks noChangeShapeType="1"/>
              </p:cNvSpPr>
              <p:nvPr/>
            </p:nvSpPr>
            <p:spPr bwMode="auto">
              <a:xfrm flipV="1"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8" name="Line 582"/>
              <p:cNvSpPr>
                <a:spLocks noChangeShapeType="1"/>
              </p:cNvSpPr>
              <p:nvPr/>
            </p:nvSpPr>
            <p:spPr bwMode="auto">
              <a:xfrm>
                <a:off x="2627" y="4122"/>
                <a:ext cx="40" cy="19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9" name="Line 583"/>
              <p:cNvSpPr>
                <a:spLocks noChangeShapeType="1"/>
              </p:cNvSpPr>
              <p:nvPr/>
            </p:nvSpPr>
            <p:spPr bwMode="auto">
              <a:xfrm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0" name="Line 584"/>
              <p:cNvSpPr>
                <a:spLocks noChangeShapeType="1"/>
              </p:cNvSpPr>
              <p:nvPr/>
            </p:nvSpPr>
            <p:spPr bwMode="auto">
              <a:xfrm flipV="1"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1" name="Line 585"/>
              <p:cNvSpPr>
                <a:spLocks noChangeShapeType="1"/>
              </p:cNvSpPr>
              <p:nvPr/>
            </p:nvSpPr>
            <p:spPr bwMode="auto">
              <a:xfrm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2" name="Line 586"/>
              <p:cNvSpPr>
                <a:spLocks noChangeShapeType="1"/>
              </p:cNvSpPr>
              <p:nvPr/>
            </p:nvSpPr>
            <p:spPr bwMode="auto">
              <a:xfrm flipV="1"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3" name="Line 587"/>
              <p:cNvSpPr>
                <a:spLocks noChangeShapeType="1"/>
              </p:cNvSpPr>
              <p:nvPr/>
            </p:nvSpPr>
            <p:spPr bwMode="auto">
              <a:xfrm>
                <a:off x="5459" y="4113"/>
                <a:ext cx="33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4" name="Line 588"/>
              <p:cNvSpPr>
                <a:spLocks noChangeShapeType="1"/>
              </p:cNvSpPr>
              <p:nvPr/>
            </p:nvSpPr>
            <p:spPr bwMode="auto">
              <a:xfrm>
                <a:off x="5208" y="4113"/>
                <a:ext cx="4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5" name="Line 589"/>
              <p:cNvSpPr>
                <a:spLocks noChangeShapeType="1"/>
              </p:cNvSpPr>
              <p:nvPr/>
            </p:nvSpPr>
            <p:spPr bwMode="auto">
              <a:xfrm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6" name="Line 590"/>
              <p:cNvSpPr>
                <a:spLocks noChangeShapeType="1"/>
              </p:cNvSpPr>
              <p:nvPr/>
            </p:nvSpPr>
            <p:spPr bwMode="auto">
              <a:xfrm flipV="1"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7" name="Line 591"/>
              <p:cNvSpPr>
                <a:spLocks noChangeShapeType="1"/>
              </p:cNvSpPr>
              <p:nvPr/>
            </p:nvSpPr>
            <p:spPr bwMode="auto">
              <a:xfrm>
                <a:off x="4491" y="4113"/>
                <a:ext cx="3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8" name="Line 592"/>
              <p:cNvSpPr>
                <a:spLocks noChangeShapeType="1"/>
              </p:cNvSpPr>
              <p:nvPr/>
            </p:nvSpPr>
            <p:spPr bwMode="auto">
              <a:xfrm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9" name="Line 593"/>
              <p:cNvSpPr>
                <a:spLocks noChangeShapeType="1"/>
              </p:cNvSpPr>
              <p:nvPr/>
            </p:nvSpPr>
            <p:spPr bwMode="auto">
              <a:xfrm flipV="1"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0" name="Line 594"/>
              <p:cNvSpPr>
                <a:spLocks noChangeShapeType="1"/>
              </p:cNvSpPr>
              <p:nvPr/>
            </p:nvSpPr>
            <p:spPr bwMode="auto">
              <a:xfrm>
                <a:off x="4256" y="4105"/>
                <a:ext cx="33" cy="206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1" name="Line 595"/>
              <p:cNvSpPr>
                <a:spLocks noChangeShapeType="1"/>
              </p:cNvSpPr>
              <p:nvPr/>
            </p:nvSpPr>
            <p:spPr bwMode="auto">
              <a:xfrm>
                <a:off x="2876" y="4121"/>
                <a:ext cx="33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2" name="Line 596"/>
              <p:cNvSpPr>
                <a:spLocks noChangeShapeType="1"/>
              </p:cNvSpPr>
              <p:nvPr/>
            </p:nvSpPr>
            <p:spPr bwMode="auto">
              <a:xfrm>
                <a:off x="2404" y="4104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3" name="Line 597"/>
              <p:cNvSpPr>
                <a:spLocks noChangeShapeType="1"/>
              </p:cNvSpPr>
              <p:nvPr/>
            </p:nvSpPr>
            <p:spPr bwMode="auto">
              <a:xfrm flipV="1">
                <a:off x="2404" y="4104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4" name="Line 598"/>
              <p:cNvSpPr>
                <a:spLocks noChangeShapeType="1"/>
              </p:cNvSpPr>
              <p:nvPr/>
            </p:nvSpPr>
            <p:spPr bwMode="auto">
              <a:xfrm>
                <a:off x="2392" y="4097"/>
                <a:ext cx="33" cy="214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5" name="Line 599"/>
              <p:cNvSpPr>
                <a:spLocks noChangeShapeType="1"/>
              </p:cNvSpPr>
              <p:nvPr/>
            </p:nvSpPr>
            <p:spPr bwMode="auto">
              <a:xfrm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6" name="Line 600"/>
              <p:cNvSpPr>
                <a:spLocks noChangeShapeType="1"/>
              </p:cNvSpPr>
              <p:nvPr/>
            </p:nvSpPr>
            <p:spPr bwMode="auto">
              <a:xfrm flipV="1"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7" name="Line 602"/>
              <p:cNvSpPr>
                <a:spLocks noChangeShapeType="1"/>
              </p:cNvSpPr>
              <p:nvPr/>
            </p:nvSpPr>
            <p:spPr bwMode="auto">
              <a:xfrm>
                <a:off x="3110" y="4105"/>
                <a:ext cx="41" cy="20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8" name="Line 603"/>
              <p:cNvSpPr>
                <a:spLocks noChangeShapeType="1"/>
              </p:cNvSpPr>
              <p:nvPr/>
            </p:nvSpPr>
            <p:spPr bwMode="auto">
              <a:xfrm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9" name="Line 604"/>
              <p:cNvSpPr>
                <a:spLocks noChangeShapeType="1"/>
              </p:cNvSpPr>
              <p:nvPr/>
            </p:nvSpPr>
            <p:spPr bwMode="auto">
              <a:xfrm flipV="1"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0" name="Line 605"/>
              <p:cNvSpPr>
                <a:spLocks noChangeShapeType="1"/>
              </p:cNvSpPr>
              <p:nvPr/>
            </p:nvSpPr>
            <p:spPr bwMode="auto">
              <a:xfrm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1" name="Line 606"/>
              <p:cNvSpPr>
                <a:spLocks noChangeShapeType="1"/>
              </p:cNvSpPr>
              <p:nvPr/>
            </p:nvSpPr>
            <p:spPr bwMode="auto">
              <a:xfrm flipV="1"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6" name="Groupe 25"/>
          <p:cNvGrpSpPr/>
          <p:nvPr/>
        </p:nvGrpSpPr>
        <p:grpSpPr>
          <a:xfrm>
            <a:off x="7581901" y="3046413"/>
            <a:ext cx="395288" cy="768350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 flipH="1">
            <a:off x="6421052" y="3059113"/>
            <a:ext cx="16262" cy="75988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3106739" y="2151063"/>
            <a:ext cx="5508625" cy="1710195"/>
            <a:chOff x="3106739" y="2151063"/>
            <a:chExt cx="5508625" cy="1514475"/>
          </a:xfrm>
        </p:grpSpPr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3108326" y="2152650"/>
              <a:ext cx="550703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 flipH="1">
              <a:off x="6054726" y="2973324"/>
              <a:ext cx="7549" cy="692214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31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0" name="Line 370"/>
            <p:cNvSpPr>
              <a:spLocks noChangeShapeType="1"/>
            </p:cNvSpPr>
            <p:nvPr/>
          </p:nvSpPr>
          <p:spPr bwMode="auto">
            <a:xfrm>
              <a:off x="3106739" y="29639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31910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722564" y="2452688"/>
            <a:ext cx="5872163" cy="1211263"/>
            <a:chOff x="2722564" y="2452688"/>
            <a:chExt cx="5872163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4" name="Line 410"/>
            <p:cNvSpPr>
              <a:spLocks noChangeShapeType="1"/>
            </p:cNvSpPr>
            <p:nvPr/>
          </p:nvSpPr>
          <p:spPr bwMode="auto">
            <a:xfrm>
              <a:off x="2722564" y="2452688"/>
              <a:ext cx="5872163" cy="158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5" name="Line 411"/>
            <p:cNvSpPr>
              <a:spLocks noChangeShapeType="1"/>
            </p:cNvSpPr>
            <p:nvPr/>
          </p:nvSpPr>
          <p:spPr bwMode="auto">
            <a:xfrm flipV="1">
              <a:off x="4622801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5" name="Groupe 25984"/>
          <p:cNvGrpSpPr/>
          <p:nvPr/>
        </p:nvGrpSpPr>
        <p:grpSpPr>
          <a:xfrm>
            <a:off x="1265438" y="1785144"/>
            <a:ext cx="2235201" cy="945357"/>
            <a:chOff x="-601663" y="6109494"/>
            <a:chExt cx="2235201" cy="945357"/>
          </a:xfrm>
          <a:effectLst>
            <a:glow rad="228600">
              <a:schemeClr val="accent2">
                <a:satMod val="175000"/>
                <a:alpha val="53000"/>
              </a:schemeClr>
            </a:glow>
          </a:effectLst>
        </p:grpSpPr>
        <p:sp>
          <p:nvSpPr>
            <p:cNvPr id="17427" name="Line 418"/>
            <p:cNvSpPr>
              <a:spLocks noChangeShapeType="1"/>
            </p:cNvSpPr>
            <p:nvPr/>
          </p:nvSpPr>
          <p:spPr bwMode="auto">
            <a:xfrm>
              <a:off x="-601663" y="6138863"/>
              <a:ext cx="2235200" cy="63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29" name="Line 420"/>
            <p:cNvSpPr>
              <a:spLocks noChangeShapeType="1"/>
            </p:cNvSpPr>
            <p:nvPr/>
          </p:nvSpPr>
          <p:spPr bwMode="auto">
            <a:xfrm>
              <a:off x="1623812" y="6109494"/>
              <a:ext cx="9726" cy="94535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4" name="Line 439"/>
            <p:cNvSpPr>
              <a:spLocks noChangeShapeType="1"/>
            </p:cNvSpPr>
            <p:nvPr/>
          </p:nvSpPr>
          <p:spPr bwMode="auto">
            <a:xfrm>
              <a:off x="261938" y="6145213"/>
              <a:ext cx="5334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9" name="Groupe 25988"/>
          <p:cNvGrpSpPr/>
          <p:nvPr/>
        </p:nvGrpSpPr>
        <p:grpSpPr>
          <a:xfrm>
            <a:off x="2708694" y="2441275"/>
            <a:ext cx="1963319" cy="24113"/>
            <a:chOff x="803694" y="6727525"/>
            <a:chExt cx="1963319" cy="24113"/>
          </a:xfrm>
        </p:grpSpPr>
        <p:sp>
          <p:nvSpPr>
            <p:cNvPr id="17441" name="Line 435"/>
            <p:cNvSpPr>
              <a:spLocks noChangeShapeType="1"/>
            </p:cNvSpPr>
            <p:nvPr/>
          </p:nvSpPr>
          <p:spPr bwMode="auto">
            <a:xfrm>
              <a:off x="803694" y="6727525"/>
              <a:ext cx="1963319" cy="241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Line 440"/>
            <p:cNvSpPr>
              <a:spLocks noChangeShapeType="1"/>
            </p:cNvSpPr>
            <p:nvPr/>
          </p:nvSpPr>
          <p:spPr bwMode="auto">
            <a:xfrm rot="10820410">
              <a:off x="981471" y="6743012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6" name="Groupe 25985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17426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2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4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8" name="Groupe 25987"/>
          <p:cNvGrpSpPr/>
          <p:nvPr/>
        </p:nvGrpSpPr>
        <p:grpSpPr>
          <a:xfrm>
            <a:off x="4624389" y="2492896"/>
            <a:ext cx="2382" cy="1211263"/>
            <a:chOff x="2764631" y="6751638"/>
            <a:chExt cx="2382" cy="1211263"/>
          </a:xfrm>
        </p:grpSpPr>
        <p:sp>
          <p:nvSpPr>
            <p:cNvPr id="17442" name="Line 436"/>
            <p:cNvSpPr>
              <a:spLocks noChangeShapeType="1"/>
            </p:cNvSpPr>
            <p:nvPr/>
          </p:nvSpPr>
          <p:spPr bwMode="auto">
            <a:xfrm flipV="1">
              <a:off x="2765425" y="6751638"/>
              <a:ext cx="1588" cy="12112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6" name="Line 442"/>
            <p:cNvSpPr>
              <a:spLocks noChangeShapeType="1"/>
            </p:cNvSpPr>
            <p:nvPr/>
          </p:nvSpPr>
          <p:spPr bwMode="auto">
            <a:xfrm rot="16220409">
              <a:off x="2498725" y="7354888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63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418643" y="2276872"/>
            <a:ext cx="217019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TT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418643" y="3878323"/>
            <a:ext cx="217019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reliés à la terre</a:t>
            </a:r>
          </a:p>
        </p:txBody>
      </p:sp>
      <p:sp>
        <p:nvSpPr>
          <p:cNvPr id="230" name="Rectangle 328"/>
          <p:cNvSpPr>
            <a:spLocks noChangeArrowheads="1"/>
          </p:cNvSpPr>
          <p:nvPr/>
        </p:nvSpPr>
        <p:spPr bwMode="auto">
          <a:xfrm>
            <a:off x="6104344" y="4876959"/>
            <a:ext cx="305593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>
                <a:solidFill>
                  <a:srgbClr val="000000"/>
                </a:solidFill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4833701" y="6278033"/>
            <a:ext cx="333264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 système 1 » pour simuler un défaut</a:t>
            </a:r>
          </a:p>
        </p:txBody>
      </p:sp>
      <p:sp>
        <p:nvSpPr>
          <p:cNvPr id="232" name="Rectangle 328"/>
          <p:cNvSpPr>
            <a:spLocks noChangeArrowheads="1"/>
          </p:cNvSpPr>
          <p:nvPr/>
        </p:nvSpPr>
        <p:spPr bwMode="auto">
          <a:xfrm>
            <a:off x="5009428" y="2925699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3" name="Rectangle 387"/>
          <p:cNvSpPr>
            <a:spLocks noChangeArrowheads="1"/>
          </p:cNvSpPr>
          <p:nvPr/>
        </p:nvSpPr>
        <p:spPr bwMode="auto">
          <a:xfrm>
            <a:off x="2267099" y="421124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063585" y="1427312"/>
            <a:ext cx="6005890" cy="1451086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0" name="Rectangle 199">
            <a:hlinkClick r:id="rId4" action="ppaction://hlinksldjump"/>
          </p:cNvPr>
          <p:cNvSpPr/>
          <p:nvPr/>
        </p:nvSpPr>
        <p:spPr bwMode="auto">
          <a:xfrm>
            <a:off x="4309756" y="631941"/>
            <a:ext cx="6005890" cy="1451086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994" name="Rectangle 25993"/>
          <p:cNvSpPr/>
          <p:nvPr/>
        </p:nvSpPr>
        <p:spPr bwMode="auto">
          <a:xfrm>
            <a:off x="2627461" y="3233477"/>
            <a:ext cx="2381967" cy="1659396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1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7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5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55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05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5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35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85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175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5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75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75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75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500"/>
                            </p:stCondLst>
                            <p:childTnLst>
                              <p:par>
                                <p:cTn id="1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8" dur="750"/>
                                        <p:tgtEl>
                                          <p:spTgt spid="2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250"/>
                            </p:stCondLst>
                            <p:childTnLst>
                              <p:par>
                                <p:cTn id="1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750"/>
                                        <p:tgtEl>
                                          <p:spTgt spid="2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7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750"/>
                            </p:stCondLst>
                            <p:childTnLst>
                              <p:par>
                                <p:cTn id="1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0" dur="75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500"/>
                            </p:stCondLst>
                            <p:childTnLst>
                              <p:par>
                                <p:cTn id="1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75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725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75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80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8250"/>
                            </p:stCondLst>
                            <p:childTnLst>
                              <p:par>
                                <p:cTn id="184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50" tmFilter="0, 0; .2, .5; .8, .5; 1, 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125" autoRev="1" fill="hold"/>
                                        <p:tgtEl>
                                          <p:spTgt spid="2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4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602" grpId="0"/>
      <p:bldP spid="25987" grpId="0"/>
      <p:bldP spid="185" grpId="0"/>
      <p:bldP spid="2" grpId="0"/>
      <p:bldP spid="6" grpId="0" animBg="1"/>
      <p:bldP spid="7" grpId="0" animBg="1"/>
      <p:bldP spid="17468" grpId="0" animBg="1"/>
      <p:bldP spid="17518" grpId="0" animBg="1"/>
      <p:bldP spid="17484" grpId="0" animBg="1"/>
      <p:bldP spid="17486" grpId="0" animBg="1"/>
      <p:bldP spid="226" grpId="0"/>
      <p:bldP spid="227" grpId="0"/>
      <p:bldP spid="230" grpId="0"/>
      <p:bldP spid="231" grpId="0"/>
      <p:bldP spid="232" grpId="0"/>
      <p:bldP spid="233" grpId="0"/>
      <p:bldP spid="9" grpId="0" animBg="1"/>
      <p:bldP spid="200" grpId="0" animBg="1"/>
      <p:bldP spid="2599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99392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schéma TT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641600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797880" y="2625724"/>
            <a:ext cx="5332589" cy="587251"/>
            <a:chOff x="4195762" y="4877692"/>
            <a:chExt cx="5332589" cy="587251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195762" y="4877692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315706" y="4999867"/>
              <a:ext cx="5092700" cy="342900"/>
              <a:chOff x="1836" y="1712"/>
              <a:chExt cx="3208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6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7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8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9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0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1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2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3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4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5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6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8" name="Line 371"/>
              <p:cNvSpPr>
                <a:spLocks noChangeShapeType="1"/>
              </p:cNvSpPr>
              <p:nvPr/>
            </p:nvSpPr>
            <p:spPr bwMode="auto">
              <a:xfrm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9" name="Line 372"/>
              <p:cNvSpPr>
                <a:spLocks noChangeShapeType="1"/>
              </p:cNvSpPr>
              <p:nvPr/>
            </p:nvSpPr>
            <p:spPr bwMode="auto">
              <a:xfrm flipV="1"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0" name="Line 373"/>
              <p:cNvSpPr>
                <a:spLocks noChangeShapeType="1"/>
              </p:cNvSpPr>
              <p:nvPr/>
            </p:nvSpPr>
            <p:spPr bwMode="auto">
              <a:xfrm>
                <a:off x="1836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1" name="Line 374"/>
              <p:cNvSpPr>
                <a:spLocks noChangeShapeType="1"/>
              </p:cNvSpPr>
              <p:nvPr/>
            </p:nvSpPr>
            <p:spPr bwMode="auto">
              <a:xfrm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2" name="Line 375"/>
              <p:cNvSpPr>
                <a:spLocks noChangeShapeType="1"/>
              </p:cNvSpPr>
              <p:nvPr/>
            </p:nvSpPr>
            <p:spPr bwMode="auto">
              <a:xfrm flipV="1"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25984" name="Groupe 25983"/>
          <p:cNvGrpSpPr/>
          <p:nvPr/>
        </p:nvGrpSpPr>
        <p:grpSpPr>
          <a:xfrm>
            <a:off x="0" y="5943600"/>
            <a:ext cx="8391525" cy="501650"/>
            <a:chOff x="0" y="5943600"/>
            <a:chExt cx="8391525" cy="501650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27803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35641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44002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6152" y="5943600"/>
              <a:ext cx="7109" cy="33443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36513" y="2146300"/>
            <a:ext cx="881062" cy="3816351"/>
            <a:chOff x="36513" y="2146300"/>
            <a:chExt cx="881062" cy="3816351"/>
          </a:xfrm>
        </p:grpSpPr>
        <p:sp>
          <p:nvSpPr>
            <p:cNvPr id="26000" name="Rectangle 400"/>
            <p:cNvSpPr>
              <a:spLocks noChangeArrowheads="1"/>
            </p:cNvSpPr>
            <p:nvPr/>
          </p:nvSpPr>
          <p:spPr bwMode="auto">
            <a:xfrm>
              <a:off x="381000" y="5303043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Rn</a:t>
              </a:r>
            </a:p>
          </p:txBody>
        </p:sp>
        <p:sp>
          <p:nvSpPr>
            <p:cNvPr id="17455" name="Line 401"/>
            <p:cNvSpPr>
              <a:spLocks noChangeShapeType="1"/>
            </p:cNvSpPr>
            <p:nvPr/>
          </p:nvSpPr>
          <p:spPr bwMode="auto">
            <a:xfrm>
              <a:off x="150813" y="5761038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8" name="Rectangle 399"/>
            <p:cNvSpPr>
              <a:spLocks noChangeArrowheads="1"/>
            </p:cNvSpPr>
            <p:nvPr/>
          </p:nvSpPr>
          <p:spPr bwMode="auto">
            <a:xfrm>
              <a:off x="36513" y="5105400"/>
              <a:ext cx="228600" cy="693738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79" name="Line 402"/>
            <p:cNvSpPr>
              <a:spLocks noChangeShapeType="1"/>
            </p:cNvSpPr>
            <p:nvPr/>
          </p:nvSpPr>
          <p:spPr bwMode="auto">
            <a:xfrm>
              <a:off x="152401" y="2146300"/>
              <a:ext cx="0" cy="2971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2603501" y="2452688"/>
            <a:ext cx="847725" cy="3533775"/>
            <a:chOff x="2603501" y="2452688"/>
            <a:chExt cx="847725" cy="3533775"/>
          </a:xfrm>
        </p:grpSpPr>
        <p:sp>
          <p:nvSpPr>
            <p:cNvPr id="17519" name="Rectangle 405"/>
            <p:cNvSpPr>
              <a:spLocks noChangeArrowheads="1"/>
            </p:cNvSpPr>
            <p:nvPr/>
          </p:nvSpPr>
          <p:spPr bwMode="auto">
            <a:xfrm>
              <a:off x="2603501" y="5178425"/>
              <a:ext cx="239713" cy="6064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006" name="Rectangle 406"/>
            <p:cNvSpPr>
              <a:spLocks noChangeArrowheads="1"/>
            </p:cNvSpPr>
            <p:nvPr/>
          </p:nvSpPr>
          <p:spPr bwMode="auto">
            <a:xfrm>
              <a:off x="2914651" y="5184775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Ru</a:t>
              </a:r>
            </a:p>
          </p:txBody>
        </p:sp>
        <p:sp>
          <p:nvSpPr>
            <p:cNvPr id="17522" name="Line 408"/>
            <p:cNvSpPr>
              <a:spLocks noChangeShapeType="1"/>
            </p:cNvSpPr>
            <p:nvPr/>
          </p:nvSpPr>
          <p:spPr bwMode="auto">
            <a:xfrm>
              <a:off x="2730501" y="5784850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3" name="Line 409"/>
            <p:cNvSpPr>
              <a:spLocks noChangeShapeType="1"/>
            </p:cNvSpPr>
            <p:nvPr/>
          </p:nvSpPr>
          <p:spPr bwMode="auto">
            <a:xfrm flipV="1">
              <a:off x="2730501" y="2452688"/>
              <a:ext cx="1588" cy="272415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443163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3" y="1544638"/>
            <a:ext cx="2970213" cy="593725"/>
            <a:chOff x="138113" y="1544638"/>
            <a:chExt cx="2970213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3" y="2138363"/>
              <a:ext cx="2970213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659462" y="1166019"/>
            <a:ext cx="126203" cy="1350963"/>
            <a:chOff x="2659462" y="1166019"/>
            <a:chExt cx="126203" cy="1350963"/>
          </a:xfrm>
        </p:grpSpPr>
        <p:sp>
          <p:nvSpPr>
            <p:cNvPr id="14" name="Ellipse 13"/>
            <p:cNvSpPr/>
            <p:nvPr/>
          </p:nvSpPr>
          <p:spPr bwMode="auto">
            <a:xfrm>
              <a:off x="2659462" y="2391570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7581901" y="3046413"/>
            <a:ext cx="395288" cy="831910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>
            <a:off x="6437313" y="3059113"/>
            <a:ext cx="3173" cy="794969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3076574" y="2151063"/>
            <a:ext cx="5538790" cy="1727260"/>
            <a:chOff x="3076574" y="2151063"/>
            <a:chExt cx="5538790" cy="1514475"/>
          </a:xfrm>
        </p:grpSpPr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3108326" y="2152650"/>
              <a:ext cx="550703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>
              <a:off x="6053139" y="2975031"/>
              <a:ext cx="1588" cy="690507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31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0" name="Line 370"/>
            <p:cNvSpPr>
              <a:spLocks noChangeShapeType="1"/>
            </p:cNvSpPr>
            <p:nvPr/>
          </p:nvSpPr>
          <p:spPr bwMode="auto">
            <a:xfrm>
              <a:off x="3076574" y="2938016"/>
              <a:ext cx="31753" cy="72752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24584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722564" y="2452688"/>
            <a:ext cx="5872163" cy="1211263"/>
            <a:chOff x="2722564" y="2452688"/>
            <a:chExt cx="5872163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4" name="Line 410"/>
            <p:cNvSpPr>
              <a:spLocks noChangeShapeType="1"/>
            </p:cNvSpPr>
            <p:nvPr/>
          </p:nvSpPr>
          <p:spPr bwMode="auto">
            <a:xfrm>
              <a:off x="2722564" y="2452688"/>
              <a:ext cx="5872163" cy="158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5" name="Line 411"/>
            <p:cNvSpPr>
              <a:spLocks noChangeShapeType="1"/>
            </p:cNvSpPr>
            <p:nvPr/>
          </p:nvSpPr>
          <p:spPr bwMode="auto">
            <a:xfrm flipV="1">
              <a:off x="4622801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418643" y="2276872"/>
            <a:ext cx="217019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TT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418643" y="3878323"/>
            <a:ext cx="217019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reliés à la terre</a:t>
            </a:r>
          </a:p>
        </p:txBody>
      </p:sp>
      <p:sp>
        <p:nvSpPr>
          <p:cNvPr id="25994" name="Rectangle 25993">
            <a:hlinkClick r:id="rId4" action="ppaction://hlinksldjump"/>
          </p:cNvPr>
          <p:cNvSpPr/>
          <p:nvPr/>
        </p:nvSpPr>
        <p:spPr bwMode="auto">
          <a:xfrm>
            <a:off x="2588836" y="3063328"/>
            <a:ext cx="2745199" cy="1813631"/>
          </a:xfrm>
          <a:prstGeom prst="rect">
            <a:avLst/>
          </a:prstGeom>
          <a:solidFill>
            <a:schemeClr val="accent1">
              <a:alpha val="1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0" name="Rectangle 328"/>
          <p:cNvSpPr>
            <a:spLocks noChangeArrowheads="1"/>
          </p:cNvSpPr>
          <p:nvPr/>
        </p:nvSpPr>
        <p:spPr bwMode="auto">
          <a:xfrm>
            <a:off x="6088062" y="4876959"/>
            <a:ext cx="306228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4833701" y="6278033"/>
            <a:ext cx="333264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 système 1 » pour simuler un défaut</a:t>
            </a:r>
          </a:p>
        </p:txBody>
      </p:sp>
      <p:sp>
        <p:nvSpPr>
          <p:cNvPr id="201" name="Rectangle 328"/>
          <p:cNvSpPr>
            <a:spLocks noChangeArrowheads="1"/>
          </p:cNvSpPr>
          <p:nvPr/>
        </p:nvSpPr>
        <p:spPr bwMode="auto">
          <a:xfrm>
            <a:off x="5009428" y="2925699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327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85725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schéma TT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12"/>
          <p:cNvGrpSpPr>
            <a:grpSpLocks/>
          </p:cNvGrpSpPr>
          <p:nvPr/>
        </p:nvGrpSpPr>
        <p:grpSpPr bwMode="auto">
          <a:xfrm>
            <a:off x="3522663" y="4399310"/>
            <a:ext cx="328612" cy="1477962"/>
            <a:chOff x="2219" y="2717"/>
            <a:chExt cx="207" cy="931"/>
          </a:xfrm>
        </p:grpSpPr>
        <p:sp>
          <p:nvSpPr>
            <p:cNvPr id="17589" name="Line 384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0" name="Line 385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1" name="Line 386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987" name="Rectangle 387"/>
          <p:cNvSpPr>
            <a:spLocks noChangeArrowheads="1"/>
          </p:cNvSpPr>
          <p:nvPr/>
        </p:nvSpPr>
        <p:spPr bwMode="auto">
          <a:xfrm>
            <a:off x="3851275" y="480060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641600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797880" y="2625724"/>
            <a:ext cx="5332589" cy="587251"/>
            <a:chOff x="4195762" y="4877692"/>
            <a:chExt cx="5332589" cy="587251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195762" y="4877692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315706" y="4999867"/>
              <a:ext cx="5092700" cy="342900"/>
              <a:chOff x="1836" y="1712"/>
              <a:chExt cx="3208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6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7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8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9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0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1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2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3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4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5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6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8" name="Line 371"/>
              <p:cNvSpPr>
                <a:spLocks noChangeShapeType="1"/>
              </p:cNvSpPr>
              <p:nvPr/>
            </p:nvSpPr>
            <p:spPr bwMode="auto">
              <a:xfrm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9" name="Line 372"/>
              <p:cNvSpPr>
                <a:spLocks noChangeShapeType="1"/>
              </p:cNvSpPr>
              <p:nvPr/>
            </p:nvSpPr>
            <p:spPr bwMode="auto">
              <a:xfrm flipV="1"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0" name="Line 373"/>
              <p:cNvSpPr>
                <a:spLocks noChangeShapeType="1"/>
              </p:cNvSpPr>
              <p:nvPr/>
            </p:nvSpPr>
            <p:spPr bwMode="auto">
              <a:xfrm>
                <a:off x="1836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1" name="Line 374"/>
              <p:cNvSpPr>
                <a:spLocks noChangeShapeType="1"/>
              </p:cNvSpPr>
              <p:nvPr/>
            </p:nvSpPr>
            <p:spPr bwMode="auto">
              <a:xfrm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2" name="Line 375"/>
              <p:cNvSpPr>
                <a:spLocks noChangeShapeType="1"/>
              </p:cNvSpPr>
              <p:nvPr/>
            </p:nvSpPr>
            <p:spPr bwMode="auto">
              <a:xfrm flipV="1"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25984" name="Groupe 25983"/>
          <p:cNvGrpSpPr/>
          <p:nvPr/>
        </p:nvGrpSpPr>
        <p:grpSpPr>
          <a:xfrm>
            <a:off x="0" y="5943601"/>
            <a:ext cx="8391525" cy="365719"/>
            <a:chOff x="0" y="5943601"/>
            <a:chExt cx="8391525" cy="365719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14210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22048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30409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6153" y="5943601"/>
              <a:ext cx="0" cy="22170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3" name="Groupe 25992"/>
          <p:cNvGrpSpPr/>
          <p:nvPr/>
        </p:nvGrpSpPr>
        <p:grpSpPr>
          <a:xfrm>
            <a:off x="36513" y="2138363"/>
            <a:ext cx="881062" cy="3810844"/>
            <a:chOff x="36513" y="2138363"/>
            <a:chExt cx="881062" cy="3810844"/>
          </a:xfrm>
        </p:grpSpPr>
        <p:cxnSp>
          <p:nvCxnSpPr>
            <p:cNvPr id="27" name="Connecteur droit 26"/>
            <p:cNvCxnSpPr>
              <a:endCxn id="17478" idx="0"/>
            </p:cNvCxnSpPr>
            <p:nvPr/>
          </p:nvCxnSpPr>
          <p:spPr bwMode="auto">
            <a:xfrm>
              <a:off x="138113" y="2138363"/>
              <a:ext cx="12700" cy="295359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31" name="Groupe 30"/>
            <p:cNvGrpSpPr/>
            <p:nvPr/>
          </p:nvGrpSpPr>
          <p:grpSpPr>
            <a:xfrm>
              <a:off x="36513" y="5091956"/>
              <a:ext cx="881062" cy="857251"/>
              <a:chOff x="36513" y="5105400"/>
              <a:chExt cx="881062" cy="857251"/>
            </a:xfrm>
          </p:grpSpPr>
          <p:sp>
            <p:nvSpPr>
              <p:cNvPr id="26000" name="Rectangle 400"/>
              <p:cNvSpPr>
                <a:spLocks noChangeArrowheads="1"/>
              </p:cNvSpPr>
              <p:nvPr/>
            </p:nvSpPr>
            <p:spPr bwMode="auto">
              <a:xfrm>
                <a:off x="381000" y="5303043"/>
                <a:ext cx="536575" cy="430213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fr-FR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j-lt"/>
                  </a:rPr>
                  <a:t>Rn</a:t>
                </a:r>
              </a:p>
            </p:txBody>
          </p:sp>
          <p:sp>
            <p:nvSpPr>
              <p:cNvPr id="17455" name="Line 401"/>
              <p:cNvSpPr>
                <a:spLocks noChangeShapeType="1"/>
              </p:cNvSpPr>
              <p:nvPr/>
            </p:nvSpPr>
            <p:spPr bwMode="auto">
              <a:xfrm>
                <a:off x="150813" y="5761038"/>
                <a:ext cx="1588" cy="201613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478" name="Rectangle 399"/>
              <p:cNvSpPr>
                <a:spLocks noChangeArrowheads="1"/>
              </p:cNvSpPr>
              <p:nvPr/>
            </p:nvSpPr>
            <p:spPr bwMode="auto">
              <a:xfrm>
                <a:off x="36513" y="5105400"/>
                <a:ext cx="228600" cy="693738"/>
              </a:xfrm>
              <a:prstGeom prst="rect">
                <a:avLst/>
              </a:prstGeom>
              <a:noFill/>
              <a:ln w="3810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2603501" y="2452688"/>
            <a:ext cx="847725" cy="3533775"/>
            <a:chOff x="2603501" y="2452688"/>
            <a:chExt cx="847725" cy="3533775"/>
          </a:xfrm>
        </p:grpSpPr>
        <p:sp>
          <p:nvSpPr>
            <p:cNvPr id="17519" name="Rectangle 405"/>
            <p:cNvSpPr>
              <a:spLocks noChangeArrowheads="1"/>
            </p:cNvSpPr>
            <p:nvPr/>
          </p:nvSpPr>
          <p:spPr bwMode="auto">
            <a:xfrm>
              <a:off x="2603501" y="5178425"/>
              <a:ext cx="239713" cy="6064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006" name="Rectangle 406"/>
            <p:cNvSpPr>
              <a:spLocks noChangeArrowheads="1"/>
            </p:cNvSpPr>
            <p:nvPr/>
          </p:nvSpPr>
          <p:spPr bwMode="auto">
            <a:xfrm>
              <a:off x="2914651" y="5184775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Ru</a:t>
              </a:r>
            </a:p>
          </p:txBody>
        </p:sp>
        <p:sp>
          <p:nvSpPr>
            <p:cNvPr id="17522" name="Line 408"/>
            <p:cNvSpPr>
              <a:spLocks noChangeShapeType="1"/>
            </p:cNvSpPr>
            <p:nvPr/>
          </p:nvSpPr>
          <p:spPr bwMode="auto">
            <a:xfrm>
              <a:off x="2730501" y="5784850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3" name="Line 409"/>
            <p:cNvSpPr>
              <a:spLocks noChangeShapeType="1"/>
            </p:cNvSpPr>
            <p:nvPr/>
          </p:nvSpPr>
          <p:spPr bwMode="auto">
            <a:xfrm flipV="1">
              <a:off x="2730501" y="2452688"/>
              <a:ext cx="1588" cy="272415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443163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3" y="1544638"/>
            <a:ext cx="2970213" cy="593725"/>
            <a:chOff x="138113" y="1544638"/>
            <a:chExt cx="2970213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3" y="2138363"/>
              <a:ext cx="2970213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659462" y="1166019"/>
            <a:ext cx="126203" cy="1350963"/>
            <a:chOff x="2659462" y="1166019"/>
            <a:chExt cx="126203" cy="1350963"/>
          </a:xfrm>
        </p:grpSpPr>
        <p:sp>
          <p:nvSpPr>
            <p:cNvPr id="14" name="Ellipse 13"/>
            <p:cNvSpPr/>
            <p:nvPr/>
          </p:nvSpPr>
          <p:spPr bwMode="auto">
            <a:xfrm>
              <a:off x="2659462" y="2391570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5991" name="Groupe 25990"/>
          <p:cNvGrpSpPr/>
          <p:nvPr/>
        </p:nvGrpSpPr>
        <p:grpSpPr>
          <a:xfrm>
            <a:off x="138113" y="5948124"/>
            <a:ext cx="2617787" cy="30690"/>
            <a:chOff x="-1720850" y="10272713"/>
            <a:chExt cx="1666875" cy="2376"/>
          </a:xfrm>
        </p:grpSpPr>
        <p:sp>
          <p:nvSpPr>
            <p:cNvPr id="17424" name="Line 441"/>
            <p:cNvSpPr>
              <a:spLocks noChangeShapeType="1"/>
            </p:cNvSpPr>
            <p:nvPr/>
          </p:nvSpPr>
          <p:spPr bwMode="auto">
            <a:xfrm rot="10820410">
              <a:off x="-1239838" y="1027271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8" name="Line 419"/>
            <p:cNvSpPr>
              <a:spLocks noChangeShapeType="1"/>
            </p:cNvSpPr>
            <p:nvPr/>
          </p:nvSpPr>
          <p:spPr bwMode="auto">
            <a:xfrm>
              <a:off x="-1720850" y="10275089"/>
              <a:ext cx="16668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0" name="Groupe 25989"/>
          <p:cNvGrpSpPr/>
          <p:nvPr/>
        </p:nvGrpSpPr>
        <p:grpSpPr>
          <a:xfrm>
            <a:off x="2588837" y="2475174"/>
            <a:ext cx="239713" cy="3533775"/>
            <a:chOff x="-180975" y="6751638"/>
            <a:chExt cx="239713" cy="3533775"/>
          </a:xfrm>
        </p:grpSpPr>
        <p:sp>
          <p:nvSpPr>
            <p:cNvPr id="17438" name="Rectangle 432"/>
            <p:cNvSpPr>
              <a:spLocks noChangeArrowheads="1"/>
            </p:cNvSpPr>
            <p:nvPr/>
          </p:nvSpPr>
          <p:spPr bwMode="auto">
            <a:xfrm>
              <a:off x="-180975" y="9477375"/>
              <a:ext cx="239713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9" name="Line 433"/>
            <p:cNvSpPr>
              <a:spLocks noChangeShapeType="1"/>
            </p:cNvSpPr>
            <p:nvPr/>
          </p:nvSpPr>
          <p:spPr bwMode="auto">
            <a:xfrm>
              <a:off x="-53975" y="100838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0" name="Line 434"/>
            <p:cNvSpPr>
              <a:spLocks noChangeShapeType="1"/>
            </p:cNvSpPr>
            <p:nvPr/>
          </p:nvSpPr>
          <p:spPr bwMode="auto">
            <a:xfrm flipV="1">
              <a:off x="-55563" y="6751638"/>
              <a:ext cx="3175" cy="268763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8" name="Line 444"/>
            <p:cNvSpPr>
              <a:spLocks noChangeShapeType="1"/>
            </p:cNvSpPr>
            <p:nvPr/>
          </p:nvSpPr>
          <p:spPr bwMode="auto">
            <a:xfrm rot="5338085">
              <a:off x="-320675" y="832326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92" name="Groupe 25991"/>
          <p:cNvGrpSpPr/>
          <p:nvPr/>
        </p:nvGrpSpPr>
        <p:grpSpPr>
          <a:xfrm>
            <a:off x="31869" y="1559595"/>
            <a:ext cx="1296987" cy="4452939"/>
            <a:chOff x="-1822450" y="5819774"/>
            <a:chExt cx="1296987" cy="4452939"/>
          </a:xfrm>
        </p:grpSpPr>
        <p:sp>
          <p:nvSpPr>
            <p:cNvPr id="17431" name="Line 425"/>
            <p:cNvSpPr>
              <a:spLocks noChangeShapeType="1"/>
            </p:cNvSpPr>
            <p:nvPr/>
          </p:nvSpPr>
          <p:spPr bwMode="auto">
            <a:xfrm>
              <a:off x="-868363" y="5819775"/>
              <a:ext cx="0" cy="6096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5" name="Rectangle 429"/>
            <p:cNvSpPr>
              <a:spLocks noChangeArrowheads="1"/>
            </p:cNvSpPr>
            <p:nvPr/>
          </p:nvSpPr>
          <p:spPr bwMode="auto">
            <a:xfrm>
              <a:off x="-1822450" y="9374188"/>
              <a:ext cx="230188" cy="696913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6" name="Line 430"/>
            <p:cNvSpPr>
              <a:spLocks noChangeShapeType="1"/>
            </p:cNvSpPr>
            <p:nvPr/>
          </p:nvSpPr>
          <p:spPr bwMode="auto">
            <a:xfrm>
              <a:off x="-1708150" y="100711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7" name="Line 431"/>
            <p:cNvSpPr>
              <a:spLocks noChangeShapeType="1"/>
            </p:cNvSpPr>
            <p:nvPr/>
          </p:nvSpPr>
          <p:spPr bwMode="auto">
            <a:xfrm>
              <a:off x="-1706563" y="6429375"/>
              <a:ext cx="0" cy="29718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Line 437"/>
            <p:cNvSpPr>
              <a:spLocks noChangeShapeType="1"/>
            </p:cNvSpPr>
            <p:nvPr/>
          </p:nvSpPr>
          <p:spPr bwMode="auto">
            <a:xfrm>
              <a:off x="-1737002" y="6416975"/>
              <a:ext cx="905774" cy="1725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7" name="Line 443"/>
            <p:cNvSpPr>
              <a:spLocks noChangeShapeType="1"/>
            </p:cNvSpPr>
            <p:nvPr/>
          </p:nvSpPr>
          <p:spPr bwMode="auto">
            <a:xfrm rot="16220409">
              <a:off x="-1967122" y="8040687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49" name="Line 518"/>
            <p:cNvSpPr>
              <a:spLocks noChangeShapeType="1"/>
            </p:cNvSpPr>
            <p:nvPr/>
          </p:nvSpPr>
          <p:spPr bwMode="auto">
            <a:xfrm rot="16200000">
              <a:off x="-718153" y="5629061"/>
              <a:ext cx="1977" cy="383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873694" y="2625725"/>
            <a:ext cx="2784951" cy="587251"/>
            <a:chOff x="2873694" y="2606085"/>
            <a:chExt cx="2784951" cy="587251"/>
          </a:xfrm>
        </p:grpSpPr>
        <p:sp useBgFill="1">
          <p:nvSpPr>
            <p:cNvPr id="223" name="Rectangle 222">
              <a:hlinkClick r:id="rId3" action="ppaction://hlinksldjump"/>
            </p:cNvPr>
            <p:cNvSpPr/>
            <p:nvPr/>
          </p:nvSpPr>
          <p:spPr bwMode="auto">
            <a:xfrm>
              <a:off x="2873694" y="2606085"/>
              <a:ext cx="2784951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536" name="Line 580"/>
            <p:cNvSpPr>
              <a:spLocks noChangeShapeType="1"/>
            </p:cNvSpPr>
            <p:nvPr/>
          </p:nvSpPr>
          <p:spPr bwMode="auto">
            <a:xfrm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7" name="Line 581"/>
            <p:cNvSpPr>
              <a:spLocks noChangeShapeType="1"/>
            </p:cNvSpPr>
            <p:nvPr/>
          </p:nvSpPr>
          <p:spPr bwMode="auto">
            <a:xfrm flipV="1"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8" name="Line 582"/>
            <p:cNvSpPr>
              <a:spLocks noChangeShapeType="1"/>
            </p:cNvSpPr>
            <p:nvPr/>
          </p:nvSpPr>
          <p:spPr bwMode="auto">
            <a:xfrm>
              <a:off x="3436551" y="2735801"/>
              <a:ext cx="63500" cy="3751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1" name="Line 595"/>
            <p:cNvSpPr>
              <a:spLocks noChangeShapeType="1"/>
            </p:cNvSpPr>
            <p:nvPr/>
          </p:nvSpPr>
          <p:spPr bwMode="auto">
            <a:xfrm>
              <a:off x="3831838" y="2733906"/>
              <a:ext cx="52388" cy="3600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2" name="Line 596"/>
            <p:cNvSpPr>
              <a:spLocks noChangeShapeType="1"/>
            </p:cNvSpPr>
            <p:nvPr/>
          </p:nvSpPr>
          <p:spPr bwMode="auto">
            <a:xfrm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3" name="Line 597"/>
            <p:cNvSpPr>
              <a:spLocks noChangeShapeType="1"/>
            </p:cNvSpPr>
            <p:nvPr/>
          </p:nvSpPr>
          <p:spPr bwMode="auto">
            <a:xfrm flipV="1"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4" name="Line 598"/>
            <p:cNvSpPr>
              <a:spLocks noChangeShapeType="1"/>
            </p:cNvSpPr>
            <p:nvPr/>
          </p:nvSpPr>
          <p:spPr bwMode="auto">
            <a:xfrm>
              <a:off x="3063488" y="2688428"/>
              <a:ext cx="52388" cy="40551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5" name="Line 599"/>
            <p:cNvSpPr>
              <a:spLocks noChangeShapeType="1"/>
            </p:cNvSpPr>
            <p:nvPr/>
          </p:nvSpPr>
          <p:spPr bwMode="auto">
            <a:xfrm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6" name="Line 600"/>
            <p:cNvSpPr>
              <a:spLocks noChangeShapeType="1"/>
            </p:cNvSpPr>
            <p:nvPr/>
          </p:nvSpPr>
          <p:spPr bwMode="auto">
            <a:xfrm flipV="1"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7" name="Line 602"/>
            <p:cNvSpPr>
              <a:spLocks noChangeShapeType="1"/>
            </p:cNvSpPr>
            <p:nvPr/>
          </p:nvSpPr>
          <p:spPr bwMode="auto">
            <a:xfrm>
              <a:off x="4203313" y="2703587"/>
              <a:ext cx="65088" cy="39035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8" name="Line 603"/>
            <p:cNvSpPr>
              <a:spLocks noChangeShapeType="1"/>
            </p:cNvSpPr>
            <p:nvPr/>
          </p:nvSpPr>
          <p:spPr bwMode="auto">
            <a:xfrm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9" name="Line 604"/>
            <p:cNvSpPr>
              <a:spLocks noChangeShapeType="1"/>
            </p:cNvSpPr>
            <p:nvPr/>
          </p:nvSpPr>
          <p:spPr bwMode="auto">
            <a:xfrm flipV="1"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60" name="Line 605"/>
            <p:cNvSpPr>
              <a:spLocks noChangeShapeType="1"/>
            </p:cNvSpPr>
            <p:nvPr/>
          </p:nvSpPr>
          <p:spPr bwMode="auto">
            <a:xfrm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61" name="Line 606"/>
            <p:cNvSpPr>
              <a:spLocks noChangeShapeType="1"/>
            </p:cNvSpPr>
            <p:nvPr/>
          </p:nvSpPr>
          <p:spPr bwMode="auto">
            <a:xfrm flipV="1"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57127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5" name="Groupe 25984"/>
          <p:cNvGrpSpPr/>
          <p:nvPr/>
        </p:nvGrpSpPr>
        <p:grpSpPr>
          <a:xfrm>
            <a:off x="1265438" y="1785144"/>
            <a:ext cx="2235201" cy="945357"/>
            <a:chOff x="-601663" y="6109494"/>
            <a:chExt cx="2235201" cy="945357"/>
          </a:xfrm>
          <a:effectLst>
            <a:glow rad="228600">
              <a:schemeClr val="accent2">
                <a:satMod val="175000"/>
                <a:alpha val="53000"/>
              </a:schemeClr>
            </a:glow>
          </a:effectLst>
        </p:grpSpPr>
        <p:sp>
          <p:nvSpPr>
            <p:cNvPr id="17427" name="Line 418"/>
            <p:cNvSpPr>
              <a:spLocks noChangeShapeType="1"/>
            </p:cNvSpPr>
            <p:nvPr/>
          </p:nvSpPr>
          <p:spPr bwMode="auto">
            <a:xfrm>
              <a:off x="-601663" y="6138863"/>
              <a:ext cx="2235200" cy="63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29" name="Line 420"/>
            <p:cNvSpPr>
              <a:spLocks noChangeShapeType="1"/>
            </p:cNvSpPr>
            <p:nvPr/>
          </p:nvSpPr>
          <p:spPr bwMode="auto">
            <a:xfrm>
              <a:off x="1623812" y="6109494"/>
              <a:ext cx="9726" cy="94535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4" name="Line 439"/>
            <p:cNvSpPr>
              <a:spLocks noChangeShapeType="1"/>
            </p:cNvSpPr>
            <p:nvPr/>
          </p:nvSpPr>
          <p:spPr bwMode="auto">
            <a:xfrm>
              <a:off x="261938" y="6145213"/>
              <a:ext cx="5334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6" name="Groupe 25985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17426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2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4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63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418643" y="2276872"/>
            <a:ext cx="217019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TT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418643" y="3878323"/>
            <a:ext cx="217019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reliés à la terre</a:t>
            </a:r>
          </a:p>
        </p:txBody>
      </p:sp>
      <p:sp>
        <p:nvSpPr>
          <p:cNvPr id="25994" name="Rectangle 25993"/>
          <p:cNvSpPr/>
          <p:nvPr/>
        </p:nvSpPr>
        <p:spPr bwMode="auto">
          <a:xfrm>
            <a:off x="2443163" y="3375383"/>
            <a:ext cx="2702719" cy="1709801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0" name="Rectangle 328"/>
          <p:cNvSpPr>
            <a:spLocks noChangeArrowheads="1"/>
          </p:cNvSpPr>
          <p:nvPr/>
        </p:nvSpPr>
        <p:spPr bwMode="auto">
          <a:xfrm>
            <a:off x="6116364" y="4318158"/>
            <a:ext cx="305593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>
                <a:solidFill>
                  <a:srgbClr val="000000"/>
                </a:solidFill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5940152" y="5383982"/>
            <a:ext cx="32627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«système 1» pour voir un défaut</a:t>
            </a:r>
          </a:p>
        </p:txBody>
      </p:sp>
      <p:sp>
        <p:nvSpPr>
          <p:cNvPr id="232" name="Rectangle 328"/>
          <p:cNvSpPr>
            <a:spLocks noChangeArrowheads="1"/>
          </p:cNvSpPr>
          <p:nvPr/>
        </p:nvSpPr>
        <p:spPr bwMode="auto">
          <a:xfrm>
            <a:off x="5009428" y="2925699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5703412" y="2646360"/>
            <a:ext cx="2784951" cy="587251"/>
            <a:chOff x="5703412" y="2646360"/>
            <a:chExt cx="2784951" cy="587251"/>
          </a:xfrm>
        </p:grpSpPr>
        <p:sp useBgFill="1">
          <p:nvSpPr>
            <p:cNvPr id="200" name="Rectangle 199">
              <a:hlinkClick r:id="rId3" action="ppaction://hlinksldjump"/>
            </p:cNvPr>
            <p:cNvSpPr/>
            <p:nvPr/>
          </p:nvSpPr>
          <p:spPr bwMode="auto">
            <a:xfrm>
              <a:off x="5703412" y="2646360"/>
              <a:ext cx="2784951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6022588" y="2703587"/>
              <a:ext cx="1962151" cy="390351"/>
              <a:chOff x="6022588" y="2703587"/>
              <a:chExt cx="1962151" cy="390351"/>
            </a:xfrm>
          </p:grpSpPr>
          <p:sp>
            <p:nvSpPr>
              <p:cNvPr id="17543" name="Line 587"/>
              <p:cNvSpPr>
                <a:spLocks noChangeShapeType="1"/>
              </p:cNvSpPr>
              <p:nvPr/>
            </p:nvSpPr>
            <p:spPr bwMode="auto">
              <a:xfrm>
                <a:off x="7932351" y="2718746"/>
                <a:ext cx="52388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4" name="Line 588"/>
              <p:cNvSpPr>
                <a:spLocks noChangeShapeType="1"/>
              </p:cNvSpPr>
              <p:nvPr/>
            </p:nvSpPr>
            <p:spPr bwMode="auto">
              <a:xfrm>
                <a:off x="7533888" y="2718746"/>
                <a:ext cx="66675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7" name="Line 591"/>
              <p:cNvSpPr>
                <a:spLocks noChangeShapeType="1"/>
              </p:cNvSpPr>
              <p:nvPr/>
            </p:nvSpPr>
            <p:spPr bwMode="auto">
              <a:xfrm>
                <a:off x="6395651" y="2718746"/>
                <a:ext cx="50800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0" name="Line 594"/>
              <p:cNvSpPr>
                <a:spLocks noChangeShapeType="1"/>
              </p:cNvSpPr>
              <p:nvPr/>
            </p:nvSpPr>
            <p:spPr bwMode="auto">
              <a:xfrm>
                <a:off x="6022588" y="2703587"/>
                <a:ext cx="52388" cy="390351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6" name="Groupe 25"/>
          <p:cNvGrpSpPr/>
          <p:nvPr/>
        </p:nvGrpSpPr>
        <p:grpSpPr>
          <a:xfrm>
            <a:off x="7581901" y="3046412"/>
            <a:ext cx="395288" cy="839545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>
            <a:off x="6437313" y="3059113"/>
            <a:ext cx="9137" cy="82684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3" name="Groupe 22"/>
          <p:cNvGrpSpPr/>
          <p:nvPr/>
        </p:nvGrpSpPr>
        <p:grpSpPr>
          <a:xfrm>
            <a:off x="3106739" y="2151063"/>
            <a:ext cx="5508625" cy="1734896"/>
            <a:chOff x="3106739" y="2151063"/>
            <a:chExt cx="5508625" cy="1514476"/>
          </a:xfrm>
        </p:grpSpPr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3108326" y="2152650"/>
              <a:ext cx="550703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 flipH="1">
              <a:off x="6054726" y="2927701"/>
              <a:ext cx="7549" cy="737838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31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0" name="Line 370"/>
            <p:cNvSpPr>
              <a:spLocks noChangeShapeType="1"/>
            </p:cNvSpPr>
            <p:nvPr/>
          </p:nvSpPr>
          <p:spPr bwMode="auto">
            <a:xfrm>
              <a:off x="3106739" y="2948006"/>
              <a:ext cx="1588" cy="717533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722564" y="2452688"/>
            <a:ext cx="5872163" cy="1211263"/>
            <a:chOff x="2722564" y="2452688"/>
            <a:chExt cx="5872163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4" name="Line 410"/>
            <p:cNvSpPr>
              <a:spLocks noChangeShapeType="1"/>
            </p:cNvSpPr>
            <p:nvPr/>
          </p:nvSpPr>
          <p:spPr bwMode="auto">
            <a:xfrm>
              <a:off x="2722564" y="2452688"/>
              <a:ext cx="5872163" cy="158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5" name="Line 411"/>
            <p:cNvSpPr>
              <a:spLocks noChangeShapeType="1"/>
            </p:cNvSpPr>
            <p:nvPr/>
          </p:nvSpPr>
          <p:spPr bwMode="auto">
            <a:xfrm flipV="1">
              <a:off x="4622801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6030526" y="2701692"/>
            <a:ext cx="1985963" cy="62532"/>
            <a:chOff x="6030526" y="2701692"/>
            <a:chExt cx="1985963" cy="62532"/>
          </a:xfrm>
        </p:grpSpPr>
        <p:sp>
          <p:nvSpPr>
            <p:cNvPr id="17539" name="Line 583"/>
            <p:cNvSpPr>
              <a:spLocks noChangeShapeType="1"/>
            </p:cNvSpPr>
            <p:nvPr/>
          </p:nvSpPr>
          <p:spPr bwMode="auto">
            <a:xfrm>
              <a:off x="7951401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0" name="Line 584"/>
            <p:cNvSpPr>
              <a:spLocks noChangeShapeType="1"/>
            </p:cNvSpPr>
            <p:nvPr/>
          </p:nvSpPr>
          <p:spPr bwMode="auto">
            <a:xfrm flipV="1">
              <a:off x="7951401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1" name="Line 585"/>
            <p:cNvSpPr>
              <a:spLocks noChangeShapeType="1"/>
            </p:cNvSpPr>
            <p:nvPr/>
          </p:nvSpPr>
          <p:spPr bwMode="auto">
            <a:xfrm>
              <a:off x="7568813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2" name="Line 586"/>
            <p:cNvSpPr>
              <a:spLocks noChangeShapeType="1"/>
            </p:cNvSpPr>
            <p:nvPr/>
          </p:nvSpPr>
          <p:spPr bwMode="auto">
            <a:xfrm flipV="1">
              <a:off x="7568813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5" name="Line 589"/>
            <p:cNvSpPr>
              <a:spLocks noChangeShapeType="1"/>
            </p:cNvSpPr>
            <p:nvPr/>
          </p:nvSpPr>
          <p:spPr bwMode="auto">
            <a:xfrm>
              <a:off x="641470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6" name="Line 590"/>
            <p:cNvSpPr>
              <a:spLocks noChangeShapeType="1"/>
            </p:cNvSpPr>
            <p:nvPr/>
          </p:nvSpPr>
          <p:spPr bwMode="auto">
            <a:xfrm flipV="1">
              <a:off x="641470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8" name="Line 592"/>
            <p:cNvSpPr>
              <a:spLocks noChangeShapeType="1"/>
            </p:cNvSpPr>
            <p:nvPr/>
          </p:nvSpPr>
          <p:spPr bwMode="auto">
            <a:xfrm>
              <a:off x="6030526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9" name="Line 593"/>
            <p:cNvSpPr>
              <a:spLocks noChangeShapeType="1"/>
            </p:cNvSpPr>
            <p:nvPr/>
          </p:nvSpPr>
          <p:spPr bwMode="auto">
            <a:xfrm flipV="1">
              <a:off x="6030526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4" name="Ellipse 23"/>
          <p:cNvSpPr/>
          <p:nvPr/>
        </p:nvSpPr>
        <p:spPr bwMode="auto">
          <a:xfrm>
            <a:off x="2917824" y="3193336"/>
            <a:ext cx="158216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8" name="Connecteur en angle 27"/>
          <p:cNvCxnSpPr>
            <a:stCxn id="24" idx="2"/>
          </p:cNvCxnSpPr>
          <p:nvPr/>
        </p:nvCxnSpPr>
        <p:spPr bwMode="auto">
          <a:xfrm rot="10800000" flipH="1">
            <a:off x="2917823" y="2919350"/>
            <a:ext cx="1318827" cy="401999"/>
          </a:xfrm>
          <a:prstGeom prst="bentConnector3">
            <a:avLst>
              <a:gd name="adj1" fmla="val -6795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08" name="Ellipse 207"/>
          <p:cNvSpPr/>
          <p:nvPr/>
        </p:nvSpPr>
        <p:spPr bwMode="auto">
          <a:xfrm>
            <a:off x="5796136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09" name="Connecteur en angle 208"/>
          <p:cNvCxnSpPr>
            <a:stCxn id="208" idx="2"/>
          </p:cNvCxnSpPr>
          <p:nvPr/>
        </p:nvCxnSpPr>
        <p:spPr bwMode="auto">
          <a:xfrm rot="10800000" flipH="1">
            <a:off x="5796136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14" name="Ellipse 213"/>
          <p:cNvSpPr/>
          <p:nvPr/>
        </p:nvSpPr>
        <p:spPr bwMode="auto">
          <a:xfrm>
            <a:off x="7334788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15" name="Connecteur en angle 214"/>
          <p:cNvCxnSpPr>
            <a:stCxn id="214" idx="2"/>
          </p:cNvCxnSpPr>
          <p:nvPr/>
        </p:nvCxnSpPr>
        <p:spPr bwMode="auto">
          <a:xfrm rot="10800000" flipH="1">
            <a:off x="7334788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16" name="Rectangle 328"/>
          <p:cNvSpPr>
            <a:spLocks noChangeArrowheads="1"/>
          </p:cNvSpPr>
          <p:nvPr/>
        </p:nvSpPr>
        <p:spPr bwMode="auto">
          <a:xfrm>
            <a:off x="5472112" y="581199"/>
            <a:ext cx="347050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Protection par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disjoncteurs différentiel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5988" name="Groupe 25987"/>
          <p:cNvGrpSpPr/>
          <p:nvPr/>
        </p:nvGrpSpPr>
        <p:grpSpPr>
          <a:xfrm>
            <a:off x="4624389" y="2492896"/>
            <a:ext cx="2382" cy="1211263"/>
            <a:chOff x="2764631" y="6751638"/>
            <a:chExt cx="2382" cy="1211263"/>
          </a:xfrm>
        </p:grpSpPr>
        <p:sp>
          <p:nvSpPr>
            <p:cNvPr id="17442" name="Line 436"/>
            <p:cNvSpPr>
              <a:spLocks noChangeShapeType="1"/>
            </p:cNvSpPr>
            <p:nvPr/>
          </p:nvSpPr>
          <p:spPr bwMode="auto">
            <a:xfrm flipV="1">
              <a:off x="2765425" y="6751638"/>
              <a:ext cx="1588" cy="12112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6" name="Line 442"/>
            <p:cNvSpPr>
              <a:spLocks noChangeShapeType="1"/>
            </p:cNvSpPr>
            <p:nvPr/>
          </p:nvSpPr>
          <p:spPr bwMode="auto">
            <a:xfrm rot="16220409">
              <a:off x="2498725" y="7354888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9" name="Groupe 25988"/>
          <p:cNvGrpSpPr/>
          <p:nvPr/>
        </p:nvGrpSpPr>
        <p:grpSpPr>
          <a:xfrm>
            <a:off x="2708694" y="2441275"/>
            <a:ext cx="1963319" cy="24113"/>
            <a:chOff x="803694" y="6727525"/>
            <a:chExt cx="1963319" cy="24113"/>
          </a:xfrm>
        </p:grpSpPr>
        <p:sp>
          <p:nvSpPr>
            <p:cNvPr id="17441" name="Line 435"/>
            <p:cNvSpPr>
              <a:spLocks noChangeShapeType="1"/>
            </p:cNvSpPr>
            <p:nvPr/>
          </p:nvSpPr>
          <p:spPr bwMode="auto">
            <a:xfrm>
              <a:off x="803694" y="6727525"/>
              <a:ext cx="1963319" cy="241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Line 440"/>
            <p:cNvSpPr>
              <a:spLocks noChangeShapeType="1"/>
            </p:cNvSpPr>
            <p:nvPr/>
          </p:nvSpPr>
          <p:spPr bwMode="auto">
            <a:xfrm rot="10820410">
              <a:off x="981471" y="6743012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17" name="Rectangle 387"/>
          <p:cNvSpPr>
            <a:spLocks noChangeArrowheads="1"/>
          </p:cNvSpPr>
          <p:nvPr/>
        </p:nvSpPr>
        <p:spPr bwMode="auto">
          <a:xfrm>
            <a:off x="2267099" y="421124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218" name="Rectangle 328"/>
          <p:cNvSpPr>
            <a:spLocks noChangeArrowheads="1"/>
          </p:cNvSpPr>
          <p:nvPr/>
        </p:nvSpPr>
        <p:spPr bwMode="auto">
          <a:xfrm>
            <a:off x="1139938" y="6309320"/>
            <a:ext cx="711211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Le disjoncteur différentiel « détecte » un courant de fuite suivant son calibre </a:t>
            </a:r>
            <a:r>
              <a:rPr lang="fr-FR" altLang="fr-FR" sz="1600" dirty="0" err="1" smtClean="0">
                <a:solidFill>
                  <a:srgbClr val="000000"/>
                </a:solidFill>
                <a:latin typeface="+mj-lt"/>
              </a:rPr>
              <a:t>I</a:t>
            </a:r>
            <a:r>
              <a:rPr lang="fr-FR" altLang="fr-FR" sz="1600" dirty="0" err="1" smtClean="0">
                <a:solidFill>
                  <a:srgbClr val="000000"/>
                </a:solidFill>
                <a:latin typeface="+mj-lt"/>
                <a:sym typeface="Symbol"/>
              </a:rPr>
              <a:t>n</a:t>
            </a:r>
            <a:r>
              <a:rPr lang="fr-FR" altLang="fr-FR" sz="1600" dirty="0" smtClean="0">
                <a:solidFill>
                  <a:srgbClr val="000000"/>
                </a:solidFill>
                <a:latin typeface="+mj-lt"/>
                <a:sym typeface="Symbol"/>
              </a:rPr>
              <a:t> et ouvre le disjoncteur.</a:t>
            </a:r>
            <a:endParaRPr lang="fr-FR" altLang="fr-FR" sz="1600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672976" y="2265003"/>
            <a:ext cx="5859464" cy="117388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75379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5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750"/>
                                        <p:tgtEl>
                                          <p:spTgt spid="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750"/>
                                        <p:tgtEl>
                                          <p:spTgt spid="2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25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0"/>
                                        <p:tgtEl>
                                          <p:spTgt spid="2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75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75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75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25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75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750"/>
                            </p:stCondLst>
                            <p:childTnLst>
                              <p:par>
                                <p:cTn id="10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750" tmFilter="0, 0; .2, .5; .8, .5; 1, 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375" autoRev="1" fill="hold"/>
                                        <p:tgtEl>
                                          <p:spTgt spid="2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59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59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59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75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4"/>
                  </p:tgtEl>
                </p:cond>
              </p:nextCondLst>
            </p:seq>
          </p:childTnLst>
        </p:cTn>
      </p:par>
    </p:tnLst>
    <p:bldLst>
      <p:bldP spid="25987" grpId="0"/>
      <p:bldP spid="25987" grpId="1"/>
      <p:bldP spid="25994" grpId="0" animBg="1"/>
      <p:bldP spid="25994" grpId="1" animBg="1"/>
      <p:bldP spid="231" grpId="0"/>
      <p:bldP spid="24" grpId="0" animBg="1"/>
      <p:bldP spid="208" grpId="0" animBg="1"/>
      <p:bldP spid="214" grpId="0" animBg="1"/>
      <p:bldP spid="216" grpId="0"/>
      <p:bldP spid="217" grpId="0"/>
      <p:bldP spid="217" grpId="1"/>
      <p:bldP spid="218" grpId="0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521965" y="269776"/>
            <a:ext cx="5123805" cy="11430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Schéma </a:t>
            </a:r>
            <a:br>
              <a:rPr lang="fr-FR" sz="4000" dirty="0" smtClean="0"/>
            </a:br>
            <a:r>
              <a:rPr lang="fr-FR" sz="4000" dirty="0" smtClean="0"/>
              <a:t>équivalent </a:t>
            </a:r>
            <a:br>
              <a:rPr lang="fr-FR" sz="4000" dirty="0" smtClean="0"/>
            </a:br>
            <a:r>
              <a:rPr lang="fr-FR" sz="4000" dirty="0" smtClean="0"/>
              <a:t>simplifié (TT)</a:t>
            </a:r>
          </a:p>
        </p:txBody>
      </p:sp>
      <p:sp>
        <p:nvSpPr>
          <p:cNvPr id="26708" name="Line 84"/>
          <p:cNvSpPr>
            <a:spLocks noChangeShapeType="1"/>
          </p:cNvSpPr>
          <p:nvPr/>
        </p:nvSpPr>
        <p:spPr bwMode="auto">
          <a:xfrm flipV="1">
            <a:off x="1739900" y="2057400"/>
            <a:ext cx="0" cy="205740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09" name="Freeform 85"/>
          <p:cNvSpPr>
            <a:spLocks/>
          </p:cNvSpPr>
          <p:nvPr/>
        </p:nvSpPr>
        <p:spPr bwMode="auto">
          <a:xfrm>
            <a:off x="1752600" y="5715000"/>
            <a:ext cx="2057400" cy="457200"/>
          </a:xfrm>
          <a:custGeom>
            <a:avLst/>
            <a:gdLst>
              <a:gd name="T0" fmla="*/ 0 w 1296"/>
              <a:gd name="T1" fmla="*/ 0 h 288"/>
              <a:gd name="T2" fmla="*/ 0 w 1296"/>
              <a:gd name="T3" fmla="*/ 725805000 h 288"/>
              <a:gd name="T4" fmla="*/ 2147483647 w 1296"/>
              <a:gd name="T5" fmla="*/ 725805000 h 288"/>
              <a:gd name="T6" fmla="*/ 2147483647 w 1296"/>
              <a:gd name="T7" fmla="*/ 0 h 288"/>
              <a:gd name="T8" fmla="*/ 0 60000 65536"/>
              <a:gd name="T9" fmla="*/ 0 60000 65536"/>
              <a:gd name="T10" fmla="*/ 0 60000 65536"/>
              <a:gd name="T11" fmla="*/ 0 60000 65536"/>
              <a:gd name="T12" fmla="*/ 0 w 1296"/>
              <a:gd name="T13" fmla="*/ 0 h 288"/>
              <a:gd name="T14" fmla="*/ 1296 w 1296"/>
              <a:gd name="T15" fmla="*/ 288 h 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6" h="288">
                <a:moveTo>
                  <a:pt x="0" y="0"/>
                </a:moveTo>
                <a:lnTo>
                  <a:pt x="0" y="288"/>
                </a:lnTo>
                <a:lnTo>
                  <a:pt x="1296" y="288"/>
                </a:lnTo>
                <a:lnTo>
                  <a:pt x="1296" y="0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10" name="Freeform 86"/>
          <p:cNvSpPr>
            <a:spLocks/>
          </p:cNvSpPr>
          <p:nvPr/>
        </p:nvSpPr>
        <p:spPr bwMode="auto">
          <a:xfrm>
            <a:off x="1743075" y="1905000"/>
            <a:ext cx="2057400" cy="2209800"/>
          </a:xfrm>
          <a:custGeom>
            <a:avLst/>
            <a:gdLst>
              <a:gd name="T0" fmla="*/ 2147483647 w 1296"/>
              <a:gd name="T1" fmla="*/ 2147483647 h 1392"/>
              <a:gd name="T2" fmla="*/ 2147483647 w 1296"/>
              <a:gd name="T3" fmla="*/ 0 h 1392"/>
              <a:gd name="T4" fmla="*/ 0 w 1296"/>
              <a:gd name="T5" fmla="*/ 0 h 1392"/>
              <a:gd name="T6" fmla="*/ 0 w 1296"/>
              <a:gd name="T7" fmla="*/ 524192500 h 1392"/>
              <a:gd name="T8" fmla="*/ 0 60000 65536"/>
              <a:gd name="T9" fmla="*/ 0 60000 65536"/>
              <a:gd name="T10" fmla="*/ 0 60000 65536"/>
              <a:gd name="T11" fmla="*/ 0 60000 65536"/>
              <a:gd name="T12" fmla="*/ 0 w 1296"/>
              <a:gd name="T13" fmla="*/ 0 h 1392"/>
              <a:gd name="T14" fmla="*/ 1296 w 1296"/>
              <a:gd name="T15" fmla="*/ 1392 h 1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6" h="1392">
                <a:moveTo>
                  <a:pt x="1296" y="1392"/>
                </a:moveTo>
                <a:lnTo>
                  <a:pt x="1296" y="0"/>
                </a:lnTo>
                <a:lnTo>
                  <a:pt x="0" y="0"/>
                </a:lnTo>
                <a:lnTo>
                  <a:pt x="0" y="208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26711" name="Picture 87" descr="U:\PFiles\MSOffice\Clipart\standard\stddir3\PE01211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1469529"/>
            <a:ext cx="3180556" cy="474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4038600" y="3276600"/>
            <a:ext cx="328613" cy="2849563"/>
            <a:chOff x="2219" y="2717"/>
            <a:chExt cx="207" cy="931"/>
          </a:xfrm>
        </p:grpSpPr>
        <p:sp>
          <p:nvSpPr>
            <p:cNvPr id="20523" name="Line 89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4" name="Line 90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5" name="Line 91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6716" name="Rectangle 92"/>
          <p:cNvSpPr>
            <a:spLocks noChangeArrowheads="1"/>
          </p:cNvSpPr>
          <p:nvPr/>
        </p:nvSpPr>
        <p:spPr bwMode="auto">
          <a:xfrm>
            <a:off x="4333875" y="4724400"/>
            <a:ext cx="415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Ud</a:t>
            </a:r>
            <a:endParaRPr lang="fr-FR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3" name="Group 93"/>
          <p:cNvGrpSpPr>
            <a:grpSpLocks/>
          </p:cNvGrpSpPr>
          <p:nvPr/>
        </p:nvGrpSpPr>
        <p:grpSpPr bwMode="auto">
          <a:xfrm>
            <a:off x="66675" y="6172200"/>
            <a:ext cx="8391525" cy="501650"/>
            <a:chOff x="0" y="3744"/>
            <a:chExt cx="5286" cy="316"/>
          </a:xfrm>
        </p:grpSpPr>
        <p:sp>
          <p:nvSpPr>
            <p:cNvPr id="20517" name="Line 94"/>
            <p:cNvSpPr>
              <a:spLocks noChangeShapeType="1"/>
            </p:cNvSpPr>
            <p:nvPr/>
          </p:nvSpPr>
          <p:spPr bwMode="auto">
            <a:xfrm>
              <a:off x="0" y="3764"/>
              <a:ext cx="5286" cy="1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20518" name="Group 95"/>
            <p:cNvGrpSpPr>
              <a:grpSpLocks/>
            </p:cNvGrpSpPr>
            <p:nvPr/>
          </p:nvGrpSpPr>
          <p:grpSpPr bwMode="auto">
            <a:xfrm>
              <a:off x="2159" y="3744"/>
              <a:ext cx="721" cy="316"/>
              <a:chOff x="2159" y="3764"/>
              <a:chExt cx="161" cy="96"/>
            </a:xfrm>
          </p:grpSpPr>
          <p:sp>
            <p:nvSpPr>
              <p:cNvPr id="20519" name="Line 96"/>
              <p:cNvSpPr>
                <a:spLocks noChangeShapeType="1"/>
              </p:cNvSpPr>
              <p:nvPr/>
            </p:nvSpPr>
            <p:spPr bwMode="auto">
              <a:xfrm>
                <a:off x="2159" y="3828"/>
                <a:ext cx="161" cy="1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20" name="Line 97"/>
              <p:cNvSpPr>
                <a:spLocks noChangeShapeType="1"/>
              </p:cNvSpPr>
              <p:nvPr/>
            </p:nvSpPr>
            <p:spPr bwMode="auto">
              <a:xfrm>
                <a:off x="2198" y="3843"/>
                <a:ext cx="81" cy="1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21" name="Line 98"/>
              <p:cNvSpPr>
                <a:spLocks noChangeShapeType="1"/>
              </p:cNvSpPr>
              <p:nvPr/>
            </p:nvSpPr>
            <p:spPr bwMode="auto">
              <a:xfrm>
                <a:off x="2219" y="3859"/>
                <a:ext cx="41" cy="1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22" name="Line 99"/>
              <p:cNvSpPr>
                <a:spLocks noChangeShapeType="1"/>
              </p:cNvSpPr>
              <p:nvPr/>
            </p:nvSpPr>
            <p:spPr bwMode="auto">
              <a:xfrm>
                <a:off x="2239" y="3764"/>
                <a:ext cx="1" cy="64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5" name="Group 120"/>
          <p:cNvGrpSpPr>
            <a:grpSpLocks/>
          </p:cNvGrpSpPr>
          <p:nvPr/>
        </p:nvGrpSpPr>
        <p:grpSpPr bwMode="auto">
          <a:xfrm>
            <a:off x="3454400" y="4114800"/>
            <a:ext cx="639763" cy="1600200"/>
            <a:chOff x="2176" y="2592"/>
            <a:chExt cx="403" cy="1008"/>
          </a:xfrm>
        </p:grpSpPr>
        <p:sp>
          <p:nvSpPr>
            <p:cNvPr id="20515" name="Rectangle 32"/>
            <p:cNvSpPr>
              <a:spLocks noChangeArrowheads="1"/>
            </p:cNvSpPr>
            <p:nvPr/>
          </p:nvSpPr>
          <p:spPr bwMode="auto">
            <a:xfrm>
              <a:off x="2226" y="2592"/>
              <a:ext cx="336" cy="1008"/>
            </a:xfrm>
            <a:prstGeom prst="rect">
              <a:avLst/>
            </a:prstGeom>
            <a:noFill/>
            <a:ln w="5715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24" name="Rectangle 100"/>
            <p:cNvSpPr>
              <a:spLocks noChangeArrowheads="1"/>
            </p:cNvSpPr>
            <p:nvPr/>
          </p:nvSpPr>
          <p:spPr bwMode="auto">
            <a:xfrm>
              <a:off x="2176" y="2736"/>
              <a:ext cx="403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Ru</a:t>
              </a:r>
            </a:p>
          </p:txBody>
        </p:sp>
      </p:grpSp>
      <p:grpSp>
        <p:nvGrpSpPr>
          <p:cNvPr id="6" name="Group 119"/>
          <p:cNvGrpSpPr>
            <a:grpSpLocks/>
          </p:cNvGrpSpPr>
          <p:nvPr/>
        </p:nvGrpSpPr>
        <p:grpSpPr bwMode="auto">
          <a:xfrm>
            <a:off x="1400175" y="4114800"/>
            <a:ext cx="639763" cy="1600200"/>
            <a:chOff x="882" y="2592"/>
            <a:chExt cx="403" cy="1008"/>
          </a:xfrm>
        </p:grpSpPr>
        <p:sp>
          <p:nvSpPr>
            <p:cNvPr id="20513" name="Rectangle 30"/>
            <p:cNvSpPr>
              <a:spLocks noChangeArrowheads="1"/>
            </p:cNvSpPr>
            <p:nvPr/>
          </p:nvSpPr>
          <p:spPr bwMode="auto">
            <a:xfrm>
              <a:off x="920" y="2592"/>
              <a:ext cx="336" cy="1008"/>
            </a:xfrm>
            <a:prstGeom prst="rect">
              <a:avLst/>
            </a:prstGeom>
            <a:noFill/>
            <a:ln w="5715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25" name="Rectangle 101"/>
            <p:cNvSpPr>
              <a:spLocks noChangeArrowheads="1"/>
            </p:cNvSpPr>
            <p:nvPr/>
          </p:nvSpPr>
          <p:spPr bwMode="auto">
            <a:xfrm>
              <a:off x="882" y="2744"/>
              <a:ext cx="403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Rn</a:t>
              </a:r>
            </a:p>
          </p:txBody>
        </p:sp>
      </p:grpSp>
      <p:grpSp>
        <p:nvGrpSpPr>
          <p:cNvPr id="7" name="Group 122"/>
          <p:cNvGrpSpPr>
            <a:grpSpLocks/>
          </p:cNvGrpSpPr>
          <p:nvPr/>
        </p:nvGrpSpPr>
        <p:grpSpPr bwMode="auto">
          <a:xfrm>
            <a:off x="752475" y="2057400"/>
            <a:ext cx="633413" cy="1295400"/>
            <a:chOff x="474" y="1296"/>
            <a:chExt cx="399" cy="816"/>
          </a:xfrm>
        </p:grpSpPr>
        <p:grpSp>
          <p:nvGrpSpPr>
            <p:cNvPr id="20508" name="Group 102"/>
            <p:cNvGrpSpPr>
              <a:grpSpLocks/>
            </p:cNvGrpSpPr>
            <p:nvPr/>
          </p:nvGrpSpPr>
          <p:grpSpPr bwMode="auto">
            <a:xfrm>
              <a:off x="714" y="1296"/>
              <a:ext cx="159" cy="816"/>
              <a:chOff x="2219" y="2717"/>
              <a:chExt cx="207" cy="931"/>
            </a:xfrm>
          </p:grpSpPr>
          <p:sp>
            <p:nvSpPr>
              <p:cNvPr id="20510" name="Line 103"/>
              <p:cNvSpPr>
                <a:spLocks noChangeShapeType="1"/>
              </p:cNvSpPr>
              <p:nvPr/>
            </p:nvSpPr>
            <p:spPr bwMode="auto">
              <a:xfrm flipH="1">
                <a:off x="2320" y="2729"/>
                <a:ext cx="2" cy="919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11" name="Line 104"/>
              <p:cNvSpPr>
                <a:spLocks noChangeShapeType="1"/>
              </p:cNvSpPr>
              <p:nvPr/>
            </p:nvSpPr>
            <p:spPr bwMode="auto">
              <a:xfrm flipH="1">
                <a:off x="2219" y="2717"/>
                <a:ext cx="103" cy="163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12" name="Line 105"/>
              <p:cNvSpPr>
                <a:spLocks noChangeShapeType="1"/>
              </p:cNvSpPr>
              <p:nvPr/>
            </p:nvSpPr>
            <p:spPr bwMode="auto">
              <a:xfrm>
                <a:off x="2322" y="2717"/>
                <a:ext cx="104" cy="163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6730" name="Rectangle 106"/>
            <p:cNvSpPr>
              <a:spLocks noChangeArrowheads="1"/>
            </p:cNvSpPr>
            <p:nvPr/>
          </p:nvSpPr>
          <p:spPr bwMode="auto">
            <a:xfrm>
              <a:off x="474" y="1632"/>
              <a:ext cx="262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U</a:t>
              </a:r>
              <a:endParaRPr lang="fr-F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6731" name="Text Box 107"/>
          <p:cNvSpPr txBox="1">
            <a:spLocks noChangeArrowheads="1"/>
          </p:cNvSpPr>
          <p:nvPr/>
        </p:nvSpPr>
        <p:spPr bwMode="auto">
          <a:xfrm>
            <a:off x="6190615" y="2217737"/>
            <a:ext cx="287655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/ (</a:t>
            </a:r>
            <a:r>
              <a:rPr lang="fr-FR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+ </a:t>
            </a: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Rn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</a:p>
        </p:txBody>
      </p:sp>
      <p:sp>
        <p:nvSpPr>
          <p:cNvPr id="26732" name="Text Box 108"/>
          <p:cNvSpPr txBox="1">
            <a:spLocks noChangeArrowheads="1"/>
          </p:cNvSpPr>
          <p:nvPr/>
        </p:nvSpPr>
        <p:spPr bwMode="auto">
          <a:xfrm>
            <a:off x="6778308" y="2847976"/>
            <a:ext cx="216852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x </a:t>
            </a: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</a:p>
        </p:txBody>
      </p:sp>
      <p:grpSp>
        <p:nvGrpSpPr>
          <p:cNvPr id="9" name="Group 123"/>
          <p:cNvGrpSpPr>
            <a:grpSpLocks/>
          </p:cNvGrpSpPr>
          <p:nvPr/>
        </p:nvGrpSpPr>
        <p:grpSpPr bwMode="auto">
          <a:xfrm>
            <a:off x="3175000" y="2895600"/>
            <a:ext cx="625475" cy="533400"/>
            <a:chOff x="2000" y="1824"/>
            <a:chExt cx="394" cy="336"/>
          </a:xfrm>
        </p:grpSpPr>
        <p:sp>
          <p:nvSpPr>
            <p:cNvPr id="20506" name="Line 109"/>
            <p:cNvSpPr>
              <a:spLocks noChangeShapeType="1"/>
            </p:cNvSpPr>
            <p:nvPr/>
          </p:nvSpPr>
          <p:spPr bwMode="auto">
            <a:xfrm>
              <a:off x="2394" y="1824"/>
              <a:ext cx="0" cy="33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Rectangle 110"/>
            <p:cNvSpPr>
              <a:spLocks noChangeArrowheads="1"/>
            </p:cNvSpPr>
            <p:nvPr/>
          </p:nvSpPr>
          <p:spPr bwMode="auto">
            <a:xfrm>
              <a:off x="2000" y="1833"/>
              <a:ext cx="328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Id</a:t>
              </a:r>
            </a:p>
          </p:txBody>
        </p:sp>
      </p:grpSp>
      <p:grpSp>
        <p:nvGrpSpPr>
          <p:cNvPr id="10" name="Group 115"/>
          <p:cNvGrpSpPr>
            <a:grpSpLocks/>
          </p:cNvGrpSpPr>
          <p:nvPr/>
        </p:nvGrpSpPr>
        <p:grpSpPr bwMode="auto">
          <a:xfrm>
            <a:off x="6630670" y="3429000"/>
            <a:ext cx="2463800" cy="976312"/>
            <a:chOff x="4224" y="1440"/>
            <a:chExt cx="1552" cy="615"/>
          </a:xfrm>
        </p:grpSpPr>
        <p:sp>
          <p:nvSpPr>
            <p:cNvPr id="26735" name="Text Box 111"/>
            <p:cNvSpPr txBox="1">
              <a:spLocks noChangeArrowheads="1"/>
            </p:cNvSpPr>
            <p:nvPr/>
          </p:nvSpPr>
          <p:spPr bwMode="auto">
            <a:xfrm>
              <a:off x="4224" y="1584"/>
              <a:ext cx="587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Ud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=</a:t>
              </a:r>
            </a:p>
          </p:txBody>
        </p:sp>
        <p:sp>
          <p:nvSpPr>
            <p:cNvPr id="26736" name="Rectangle 112"/>
            <p:cNvSpPr>
              <a:spLocks noChangeArrowheads="1"/>
            </p:cNvSpPr>
            <p:nvPr/>
          </p:nvSpPr>
          <p:spPr bwMode="auto">
            <a:xfrm>
              <a:off x="4752" y="1440"/>
              <a:ext cx="93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. </a:t>
              </a: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26737" name="Rectangle 113"/>
            <p:cNvSpPr>
              <a:spLocks noChangeArrowheads="1"/>
            </p:cNvSpPr>
            <p:nvPr/>
          </p:nvSpPr>
          <p:spPr bwMode="auto">
            <a:xfrm>
              <a:off x="4752" y="1728"/>
              <a:ext cx="1024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 </a:t>
              </a: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Rn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20505" name="Line 114"/>
            <p:cNvSpPr>
              <a:spLocks noChangeShapeType="1"/>
            </p:cNvSpPr>
            <p:nvPr/>
          </p:nvSpPr>
          <p:spPr bwMode="auto">
            <a:xfrm>
              <a:off x="4800" y="1744"/>
              <a:ext cx="960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 useBgFill="1">
        <p:nvSpPr>
          <p:cNvPr id="26740" name="Text Box 116"/>
          <p:cNvSpPr txBox="1">
            <a:spLocks noChangeArrowheads="1"/>
          </p:cNvSpPr>
          <p:nvPr/>
        </p:nvSpPr>
        <p:spPr bwMode="auto">
          <a:xfrm>
            <a:off x="-80067" y="6338888"/>
            <a:ext cx="9302547" cy="415498"/>
          </a:xfrm>
          <a:prstGeom prst="rect">
            <a:avLst/>
          </a:prstGeom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Schéma </a:t>
            </a:r>
            <a:r>
              <a:rPr lang="fr-FR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TT protection par différentiel</a:t>
            </a:r>
            <a:r>
              <a:rPr lang="fr-FR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Idéfaut</a:t>
            </a:r>
            <a:r>
              <a:rPr lang="fr-FR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fr-FR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≤ </a:t>
            </a:r>
            <a:r>
              <a:rPr lang="fr-FR" sz="2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Idifférentiel</a:t>
            </a:r>
            <a:endParaRPr lang="fr-FR" sz="21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11" name="Group 121"/>
          <p:cNvGrpSpPr>
            <a:grpSpLocks/>
          </p:cNvGrpSpPr>
          <p:nvPr/>
        </p:nvGrpSpPr>
        <p:grpSpPr bwMode="auto">
          <a:xfrm>
            <a:off x="1358900" y="2362200"/>
            <a:ext cx="736600" cy="711200"/>
            <a:chOff x="856" y="1488"/>
            <a:chExt cx="464" cy="448"/>
          </a:xfrm>
        </p:grpSpPr>
        <p:sp>
          <p:nvSpPr>
            <p:cNvPr id="20500" name="Oval 117"/>
            <p:cNvSpPr>
              <a:spLocks noChangeArrowheads="1"/>
            </p:cNvSpPr>
            <p:nvPr/>
          </p:nvSpPr>
          <p:spPr bwMode="auto">
            <a:xfrm>
              <a:off x="856" y="1488"/>
              <a:ext cx="464" cy="448"/>
            </a:xfrm>
            <a:prstGeom prst="ellips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0501" name="Line 118"/>
            <p:cNvSpPr>
              <a:spLocks noChangeShapeType="1"/>
            </p:cNvSpPr>
            <p:nvPr/>
          </p:nvSpPr>
          <p:spPr bwMode="auto">
            <a:xfrm flipV="1">
              <a:off x="1096" y="1528"/>
              <a:ext cx="0" cy="392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6" name="Text Box 107"/>
          <p:cNvSpPr txBox="1">
            <a:spLocks noChangeArrowheads="1"/>
          </p:cNvSpPr>
          <p:nvPr/>
        </p:nvSpPr>
        <p:spPr bwMode="auto">
          <a:xfrm>
            <a:off x="5447016" y="1673987"/>
            <a:ext cx="3645549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 : Intensité de défaut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7" name="Text Box 107"/>
          <p:cNvSpPr txBox="1">
            <a:spLocks noChangeArrowheads="1"/>
          </p:cNvSpPr>
          <p:nvPr/>
        </p:nvSpPr>
        <p:spPr bwMode="auto">
          <a:xfrm>
            <a:off x="3695700" y="-15240"/>
            <a:ext cx="53975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U: Tension d’alimentation (transfo.)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3476153" y="992922"/>
            <a:ext cx="534431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Ru: résistance de mise à la terre des masses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9" name="Text Box 107"/>
          <p:cNvSpPr txBox="1">
            <a:spLocks noChangeArrowheads="1"/>
          </p:cNvSpPr>
          <p:nvPr/>
        </p:nvSpPr>
        <p:spPr bwMode="auto">
          <a:xfrm>
            <a:off x="3621723" y="368276"/>
            <a:ext cx="55587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Rn</a:t>
            </a: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Résistance de mise à la terre du neutre (transfo</a:t>
            </a: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.)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5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625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708" grpId="0" animBg="1"/>
      <p:bldP spid="26709" grpId="0" animBg="1"/>
      <p:bldP spid="26710" grpId="0" animBg="1"/>
      <p:bldP spid="26716" grpId="0" autoUpdateAnimBg="0"/>
      <p:bldP spid="26731" grpId="0" autoUpdateAnimBg="0"/>
      <p:bldP spid="26732" grpId="0" autoUpdateAnimBg="0"/>
      <p:bldP spid="26740" grpId="0" animBg="1" autoUpdateAnimBg="0"/>
      <p:bldP spid="46" grpId="0" autoUpdateAnimBg="0"/>
      <p:bldP spid="47" grpId="0" autoUpdateAnimBg="0"/>
      <p:bldP spid="48" grpId="0" autoUpdateAnimBg="0"/>
      <p:bldP spid="4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9" name="Rectangle 1135"/>
          <p:cNvSpPr>
            <a:spLocks noChangeArrowheads="1"/>
          </p:cNvSpPr>
          <p:nvPr/>
        </p:nvSpPr>
        <p:spPr bwMode="auto">
          <a:xfrm>
            <a:off x="0" y="1124744"/>
            <a:ext cx="9144000" cy="36471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schéma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TT ne nécessite pas de personnel qualifié  en permanence pour entretenir les installations. </a:t>
            </a:r>
          </a:p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Sa mise en œuvre est coûteuse (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DDR, </a:t>
            </a:r>
            <a:r>
              <a:rPr lang="fr-FR" sz="2200" b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cable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neutre et PE séparés)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Les installations sont coupées dès le premier défaut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Convient parfaitement à toutes les installations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locaux devant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recevoir du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public, et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à toutes les installations faites pour des particuliers non qualifiés en électricité.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76200"/>
            <a:ext cx="77724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kern="0" dirty="0" smtClean="0"/>
              <a:t>Critères de choix  TT</a:t>
            </a:r>
          </a:p>
        </p:txBody>
      </p:sp>
      <p:sp>
        <p:nvSpPr>
          <p:cNvPr id="5" name="Rectangle à coins arrondis 4"/>
          <p:cNvSpPr/>
          <p:nvPr/>
        </p:nvSpPr>
        <p:spPr bwMode="auto">
          <a:xfrm>
            <a:off x="971600" y="4771896"/>
            <a:ext cx="3888432" cy="1897464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Avantages.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Simplicité d’installation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 de maintenance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Pas de transformateur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à installer.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5220072" y="4586514"/>
            <a:ext cx="3888432" cy="2232248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Inconvénients.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Côut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l’équipement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(hors transfo) élevé </a:t>
            </a:r>
            <a:b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 et Neutre séparés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Disjoncteurs différentiels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Coupure au premier défaut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9" grpId="0"/>
      <p:bldP spid="4" grpId="0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Mesure de conformité</a:t>
            </a:r>
          </a:p>
        </p:txBody>
      </p:sp>
      <p:pic>
        <p:nvPicPr>
          <p:cNvPr id="22532" name="Picture 7" descr="E:\Denis\Bep\EP1\Cours\catu2.bmp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511A00"/>
              </a:clrFrom>
              <a:clrTo>
                <a:srgbClr val="511A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2" b="99245" l="1090" r="100000">
                        <a14:foregroundMark x1="80926" y1="95997" x2="93733" y2="20393"/>
                        <a14:backgroundMark x1="13896" y1="18731" x2="1090" y2="78550"/>
                        <a14:backgroundMark x1="91826" y1="71601" x2="94823" y2="64426"/>
                        <a14:backgroundMark x1="85831" y1="94562" x2="96730" y2="1956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88728"/>
            <a:ext cx="1211062" cy="436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E:\Denis\Bep\EP1\Cours\catu1.bmp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2" b="98753" l="984" r="97377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33347"/>
            <a:ext cx="1651322" cy="2611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455474" y="1196751"/>
            <a:ext cx="29523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Vérifie la valeur </a:t>
            </a:r>
          </a:p>
          <a:p>
            <a:pPr algn="l"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déclenchement</a:t>
            </a:r>
          </a:p>
          <a:p>
            <a:pPr algn="l"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du différentiel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401217" y="5440928"/>
            <a:ext cx="21446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mesure la valeur de la prise de terre</a:t>
            </a:r>
          </a:p>
        </p:txBody>
      </p:sp>
      <p:pic>
        <p:nvPicPr>
          <p:cNvPr id="22537" name="Picture 9" descr="http://www.hellopro.fr/images/produit-2/1/1/5/controleur-d-installation-ca6115n-39151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81" b="97143" l="4000" r="96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63" y="835464"/>
            <a:ext cx="6083142" cy="5109495"/>
          </a:xfrm>
          <a:prstGeom prst="rect">
            <a:avLst/>
          </a:prstGeom>
          <a:noFill/>
          <a:effectLst>
            <a:glow rad="635000">
              <a:schemeClr val="accent2">
                <a:lumMod val="75000"/>
                <a:alpha val="52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788024" y="5842337"/>
            <a:ext cx="39604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Contrôleur d’installation pour toutes mesures sur un réseau BT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  <p:bldP spid="28681" grpId="0"/>
      <p:bldP spid="28682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Sécurité des personnes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06588"/>
            <a:ext cx="7772400" cy="4114800"/>
          </a:xfrm>
        </p:spPr>
        <p:txBody>
          <a:bodyPr/>
          <a:lstStyle/>
          <a:p>
            <a:pPr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/>
              <a:t>Nécessité de mise hors tension des installations dangereuses</a:t>
            </a:r>
          </a:p>
          <a:p>
            <a:pPr>
              <a:defRPr/>
            </a:pPr>
            <a:endParaRPr lang="fr-FR" dirty="0" smtClean="0"/>
          </a:p>
          <a:p>
            <a:pPr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/>
              <a:t>Mise en œuvre d’une stratégie de détection des défauts et de protection des installations  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0" y="5229200"/>
            <a:ext cx="9144000" cy="1306413"/>
          </a:xfrm>
          <a:prstGeom prst="roundRect">
            <a:avLst>
              <a:gd name="adj" fmla="val 30520"/>
            </a:avLst>
          </a:prstGeom>
          <a:solidFill>
            <a:srgbClr val="000000">
              <a:alpha val="20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3200" b="1" dirty="0" smtClean="0">
                <a:solidFill>
                  <a:schemeClr val="bg2"/>
                </a:solidFill>
                <a:latin typeface="+mj-lt"/>
              </a:rPr>
              <a:t>Réponse:</a:t>
            </a:r>
            <a:br>
              <a:rPr lang="fr-FR" sz="3200" b="1" dirty="0" smtClean="0">
                <a:solidFill>
                  <a:schemeClr val="bg2"/>
                </a:solidFill>
                <a:latin typeface="+mj-lt"/>
              </a:rPr>
            </a:br>
            <a:r>
              <a:rPr lang="fr-FR" sz="3200" b="1" dirty="0" smtClean="0">
                <a:solidFill>
                  <a:schemeClr val="bg2"/>
                </a:solidFill>
                <a:latin typeface="+mj-lt"/>
              </a:rPr>
              <a:t>Schéma </a:t>
            </a:r>
            <a:r>
              <a:rPr lang="fr-FR" sz="3200" b="1" dirty="0">
                <a:solidFill>
                  <a:schemeClr val="bg2"/>
                </a:solidFill>
                <a:latin typeface="+mj-lt"/>
              </a:rPr>
              <a:t>de liaisons à la terre « SLT »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/>
          <p:cNvGrpSpPr/>
          <p:nvPr/>
        </p:nvGrpSpPr>
        <p:grpSpPr>
          <a:xfrm>
            <a:off x="3106739" y="2114812"/>
            <a:ext cx="5508625" cy="1704180"/>
            <a:chOff x="3106739" y="1880016"/>
            <a:chExt cx="5508625" cy="1509149"/>
          </a:xfrm>
        </p:grpSpPr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 flipH="1">
              <a:off x="6056311" y="1880016"/>
              <a:ext cx="2275" cy="1509149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5464174" y="2152650"/>
              <a:ext cx="3151190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1176" y="2401548"/>
              <a:ext cx="3551" cy="355941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1894108"/>
              <a:ext cx="12842" cy="13479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74" name="Connecteur droit 173"/>
          <p:cNvCxnSpPr/>
          <p:nvPr/>
        </p:nvCxnSpPr>
        <p:spPr bwMode="auto">
          <a:xfrm>
            <a:off x="5436096" y="584735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-171400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</a:t>
            </a:r>
            <a:r>
              <a:rPr lang="fr-FR" dirty="0"/>
              <a:t>schéma </a:t>
            </a:r>
            <a:r>
              <a:rPr lang="fr-FR" dirty="0" smtClean="0"/>
              <a:t>TN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12"/>
          <p:cNvGrpSpPr>
            <a:grpSpLocks/>
          </p:cNvGrpSpPr>
          <p:nvPr/>
        </p:nvGrpSpPr>
        <p:grpSpPr bwMode="auto">
          <a:xfrm>
            <a:off x="2754301" y="4304726"/>
            <a:ext cx="395823" cy="1601348"/>
            <a:chOff x="2219" y="2717"/>
            <a:chExt cx="207" cy="931"/>
          </a:xfrm>
        </p:grpSpPr>
        <p:sp>
          <p:nvSpPr>
            <p:cNvPr id="17589" name="Line 384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0" name="Line 385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1" name="Line 386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987" name="Rectangle 387"/>
          <p:cNvSpPr>
            <a:spLocks noChangeArrowheads="1"/>
          </p:cNvSpPr>
          <p:nvPr/>
        </p:nvSpPr>
        <p:spPr bwMode="auto">
          <a:xfrm>
            <a:off x="2241632" y="5035437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806005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36513" y="2146300"/>
            <a:ext cx="881062" cy="3816351"/>
            <a:chOff x="36513" y="2146300"/>
            <a:chExt cx="881062" cy="3816351"/>
          </a:xfrm>
        </p:grpSpPr>
        <p:sp>
          <p:nvSpPr>
            <p:cNvPr id="26000" name="Rectangle 400"/>
            <p:cNvSpPr>
              <a:spLocks noChangeArrowheads="1"/>
            </p:cNvSpPr>
            <p:nvPr/>
          </p:nvSpPr>
          <p:spPr bwMode="auto">
            <a:xfrm>
              <a:off x="381000" y="5303043"/>
              <a:ext cx="536575" cy="430213"/>
            </a:xfrm>
            <a:prstGeom prst="rect">
              <a:avLst/>
            </a:prstGeom>
            <a:noFill/>
            <a:ln w="5715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Rn</a:t>
              </a:r>
            </a:p>
          </p:txBody>
        </p:sp>
        <p:sp>
          <p:nvSpPr>
            <p:cNvPr id="17455" name="Line 401"/>
            <p:cNvSpPr>
              <a:spLocks noChangeShapeType="1"/>
            </p:cNvSpPr>
            <p:nvPr/>
          </p:nvSpPr>
          <p:spPr bwMode="auto">
            <a:xfrm>
              <a:off x="150813" y="5761038"/>
              <a:ext cx="1588" cy="201613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8" name="Rectangle 399"/>
            <p:cNvSpPr>
              <a:spLocks noChangeArrowheads="1"/>
            </p:cNvSpPr>
            <p:nvPr/>
          </p:nvSpPr>
          <p:spPr bwMode="auto">
            <a:xfrm>
              <a:off x="36513" y="5105400"/>
              <a:ext cx="228600" cy="693738"/>
            </a:xfrm>
            <a:prstGeom prst="rect">
              <a:avLst/>
            </a:prstGeom>
            <a:noFill/>
            <a:ln w="5715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79" name="Line 402"/>
            <p:cNvSpPr>
              <a:spLocks noChangeShapeType="1"/>
            </p:cNvSpPr>
            <p:nvPr/>
          </p:nvSpPr>
          <p:spPr bwMode="auto">
            <a:xfrm>
              <a:off x="152401" y="2146300"/>
              <a:ext cx="0" cy="29718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699792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2" y="1544638"/>
            <a:ext cx="5326062" cy="593725"/>
            <a:chOff x="138112" y="1544638"/>
            <a:chExt cx="5326062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2" y="2130725"/>
              <a:ext cx="5326062" cy="763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1" name="Groupe 25990"/>
          <p:cNvGrpSpPr/>
          <p:nvPr/>
        </p:nvGrpSpPr>
        <p:grpSpPr>
          <a:xfrm>
            <a:off x="977901" y="2099465"/>
            <a:ext cx="2153940" cy="45719"/>
            <a:chOff x="-1720850" y="10272713"/>
            <a:chExt cx="1666875" cy="2376"/>
          </a:xfrm>
        </p:grpSpPr>
        <p:sp>
          <p:nvSpPr>
            <p:cNvPr id="17424" name="Line 441"/>
            <p:cNvSpPr>
              <a:spLocks noChangeShapeType="1"/>
            </p:cNvSpPr>
            <p:nvPr/>
          </p:nvSpPr>
          <p:spPr bwMode="auto">
            <a:xfrm rot="10820410">
              <a:off x="-1239838" y="1027271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8" name="Line 419"/>
            <p:cNvSpPr>
              <a:spLocks noChangeShapeType="1"/>
            </p:cNvSpPr>
            <p:nvPr/>
          </p:nvSpPr>
          <p:spPr bwMode="auto">
            <a:xfrm>
              <a:off x="-1720850" y="10275089"/>
              <a:ext cx="16668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2" name="Groupe 25991"/>
          <p:cNvGrpSpPr/>
          <p:nvPr/>
        </p:nvGrpSpPr>
        <p:grpSpPr>
          <a:xfrm>
            <a:off x="948237" y="1533524"/>
            <a:ext cx="383403" cy="609601"/>
            <a:chOff x="-908866" y="5819774"/>
            <a:chExt cx="383403" cy="609601"/>
          </a:xfrm>
        </p:grpSpPr>
        <p:sp>
          <p:nvSpPr>
            <p:cNvPr id="17431" name="Line 425"/>
            <p:cNvSpPr>
              <a:spLocks noChangeShapeType="1"/>
            </p:cNvSpPr>
            <p:nvPr/>
          </p:nvSpPr>
          <p:spPr bwMode="auto">
            <a:xfrm>
              <a:off x="-868363" y="5819775"/>
              <a:ext cx="0" cy="6096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9" name="Line 518"/>
            <p:cNvSpPr>
              <a:spLocks noChangeShapeType="1"/>
            </p:cNvSpPr>
            <p:nvPr/>
          </p:nvSpPr>
          <p:spPr bwMode="auto">
            <a:xfrm rot="16200000">
              <a:off x="-718153" y="5629061"/>
              <a:ext cx="1977" cy="383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7596336" y="3020690"/>
            <a:ext cx="395288" cy="840568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31910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5" name="Groupe 25984"/>
          <p:cNvGrpSpPr/>
          <p:nvPr/>
        </p:nvGrpSpPr>
        <p:grpSpPr>
          <a:xfrm>
            <a:off x="1265438" y="1785144"/>
            <a:ext cx="2235201" cy="945357"/>
            <a:chOff x="-601663" y="6109494"/>
            <a:chExt cx="2235201" cy="945357"/>
          </a:xfrm>
          <a:effectLst>
            <a:glow rad="228600">
              <a:schemeClr val="accent2">
                <a:satMod val="175000"/>
                <a:alpha val="53000"/>
              </a:schemeClr>
            </a:glow>
          </a:effectLst>
        </p:grpSpPr>
        <p:sp>
          <p:nvSpPr>
            <p:cNvPr id="17427" name="Line 418"/>
            <p:cNvSpPr>
              <a:spLocks noChangeShapeType="1"/>
            </p:cNvSpPr>
            <p:nvPr/>
          </p:nvSpPr>
          <p:spPr bwMode="auto">
            <a:xfrm>
              <a:off x="-601663" y="6138863"/>
              <a:ext cx="2235200" cy="63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29" name="Line 420"/>
            <p:cNvSpPr>
              <a:spLocks noChangeShapeType="1"/>
            </p:cNvSpPr>
            <p:nvPr/>
          </p:nvSpPr>
          <p:spPr bwMode="auto">
            <a:xfrm>
              <a:off x="1623812" y="6109494"/>
              <a:ext cx="9726" cy="94535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4" name="Line 439"/>
            <p:cNvSpPr>
              <a:spLocks noChangeShapeType="1"/>
            </p:cNvSpPr>
            <p:nvPr/>
          </p:nvSpPr>
          <p:spPr bwMode="auto">
            <a:xfrm>
              <a:off x="261938" y="6145213"/>
              <a:ext cx="5334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119581" y="2114811"/>
            <a:ext cx="10976" cy="1583075"/>
            <a:chOff x="3119581" y="2101879"/>
            <a:chExt cx="10976" cy="1583075"/>
          </a:xfrm>
        </p:grpSpPr>
        <p:sp>
          <p:nvSpPr>
            <p:cNvPr id="17441" name="Line 435"/>
            <p:cNvSpPr>
              <a:spLocks noChangeShapeType="1"/>
            </p:cNvSpPr>
            <p:nvPr/>
          </p:nvSpPr>
          <p:spPr bwMode="auto">
            <a:xfrm rot="5400000">
              <a:off x="2328043" y="2893417"/>
              <a:ext cx="15830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Line 440"/>
            <p:cNvSpPr>
              <a:spLocks noChangeShapeType="1"/>
            </p:cNvSpPr>
            <p:nvPr/>
          </p:nvSpPr>
          <p:spPr bwMode="auto">
            <a:xfrm rot="16220410">
              <a:off x="2913109" y="2622550"/>
              <a:ext cx="431885" cy="301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6" name="Groupe 25985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17426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2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4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994" name="Rectangle 25993"/>
          <p:cNvSpPr/>
          <p:nvPr/>
        </p:nvSpPr>
        <p:spPr bwMode="auto">
          <a:xfrm>
            <a:off x="2810088" y="3287012"/>
            <a:ext cx="2177739" cy="1289740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 useBgFill="1">
        <p:nvSpPr>
          <p:cNvPr id="230" name="Rectangle 328"/>
          <p:cNvSpPr>
            <a:spLocks noChangeArrowheads="1"/>
          </p:cNvSpPr>
          <p:nvPr/>
        </p:nvSpPr>
        <p:spPr bwMode="auto">
          <a:xfrm>
            <a:off x="-13307" y="6074712"/>
            <a:ext cx="3804516" cy="73866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>
                <a:solidFill>
                  <a:srgbClr val="000000"/>
                </a:solidFill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4762857" y="6115420"/>
            <a:ext cx="333264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algn="ctr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 système 1 » pour simuler un défaut</a:t>
            </a:r>
          </a:p>
        </p:txBody>
      </p:sp>
      <p:sp>
        <p:nvSpPr>
          <p:cNvPr id="233" name="Rectangle 387"/>
          <p:cNvSpPr>
            <a:spLocks noChangeArrowheads="1"/>
          </p:cNvSpPr>
          <p:nvPr/>
        </p:nvSpPr>
        <p:spPr bwMode="auto">
          <a:xfrm>
            <a:off x="2699147" y="2699072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200" name="Line 343"/>
          <p:cNvSpPr>
            <a:spLocks noChangeShapeType="1"/>
          </p:cNvSpPr>
          <p:nvPr/>
        </p:nvSpPr>
        <p:spPr bwMode="auto">
          <a:xfrm>
            <a:off x="5464174" y="2132856"/>
            <a:ext cx="3024189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5993" name="Groupe 25992"/>
          <p:cNvGrpSpPr/>
          <p:nvPr/>
        </p:nvGrpSpPr>
        <p:grpSpPr>
          <a:xfrm>
            <a:off x="3292599" y="2659660"/>
            <a:ext cx="4913684" cy="409300"/>
            <a:chOff x="4914055" y="4960632"/>
            <a:chExt cx="4913684" cy="409300"/>
          </a:xfrm>
        </p:grpSpPr>
        <p:sp useBgFill="1">
          <p:nvSpPr>
            <p:cNvPr id="223" name="Rectangle 222"/>
            <p:cNvSpPr/>
            <p:nvPr/>
          </p:nvSpPr>
          <p:spPr bwMode="auto">
            <a:xfrm>
              <a:off x="4914055" y="5008952"/>
              <a:ext cx="4913684" cy="326503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5" name="Group 607"/>
            <p:cNvGrpSpPr>
              <a:grpSpLocks/>
            </p:cNvGrpSpPr>
            <p:nvPr/>
          </p:nvGrpSpPr>
          <p:grpSpPr bwMode="auto">
            <a:xfrm>
              <a:off x="5058007" y="4960632"/>
              <a:ext cx="4579938" cy="409300"/>
              <a:chOff x="2627" y="4104"/>
              <a:chExt cx="2885" cy="216"/>
            </a:xfrm>
          </p:grpSpPr>
          <p:sp>
            <p:nvSpPr>
              <p:cNvPr id="17536" name="Line 580"/>
              <p:cNvSpPr>
                <a:spLocks noChangeShapeType="1"/>
              </p:cNvSpPr>
              <p:nvPr/>
            </p:nvSpPr>
            <p:spPr bwMode="auto">
              <a:xfrm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7" name="Line 581"/>
              <p:cNvSpPr>
                <a:spLocks noChangeShapeType="1"/>
              </p:cNvSpPr>
              <p:nvPr/>
            </p:nvSpPr>
            <p:spPr bwMode="auto">
              <a:xfrm flipV="1"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8" name="Line 582"/>
              <p:cNvSpPr>
                <a:spLocks noChangeShapeType="1"/>
              </p:cNvSpPr>
              <p:nvPr/>
            </p:nvSpPr>
            <p:spPr bwMode="auto">
              <a:xfrm>
                <a:off x="2627" y="4122"/>
                <a:ext cx="40" cy="19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9" name="Line 583"/>
              <p:cNvSpPr>
                <a:spLocks noChangeShapeType="1"/>
              </p:cNvSpPr>
              <p:nvPr/>
            </p:nvSpPr>
            <p:spPr bwMode="auto">
              <a:xfrm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0" name="Line 584"/>
              <p:cNvSpPr>
                <a:spLocks noChangeShapeType="1"/>
              </p:cNvSpPr>
              <p:nvPr/>
            </p:nvSpPr>
            <p:spPr bwMode="auto">
              <a:xfrm flipV="1"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1" name="Line 585"/>
              <p:cNvSpPr>
                <a:spLocks noChangeShapeType="1"/>
              </p:cNvSpPr>
              <p:nvPr/>
            </p:nvSpPr>
            <p:spPr bwMode="auto">
              <a:xfrm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2" name="Line 586"/>
              <p:cNvSpPr>
                <a:spLocks noChangeShapeType="1"/>
              </p:cNvSpPr>
              <p:nvPr/>
            </p:nvSpPr>
            <p:spPr bwMode="auto">
              <a:xfrm flipV="1"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3" name="Line 587"/>
              <p:cNvSpPr>
                <a:spLocks noChangeShapeType="1"/>
              </p:cNvSpPr>
              <p:nvPr/>
            </p:nvSpPr>
            <p:spPr bwMode="auto">
              <a:xfrm>
                <a:off x="5459" y="4113"/>
                <a:ext cx="33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4" name="Line 588"/>
              <p:cNvSpPr>
                <a:spLocks noChangeShapeType="1"/>
              </p:cNvSpPr>
              <p:nvPr/>
            </p:nvSpPr>
            <p:spPr bwMode="auto">
              <a:xfrm>
                <a:off x="5208" y="4113"/>
                <a:ext cx="4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5" name="Line 589"/>
              <p:cNvSpPr>
                <a:spLocks noChangeShapeType="1"/>
              </p:cNvSpPr>
              <p:nvPr/>
            </p:nvSpPr>
            <p:spPr bwMode="auto">
              <a:xfrm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6" name="Line 590"/>
              <p:cNvSpPr>
                <a:spLocks noChangeShapeType="1"/>
              </p:cNvSpPr>
              <p:nvPr/>
            </p:nvSpPr>
            <p:spPr bwMode="auto">
              <a:xfrm flipV="1"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7" name="Line 591"/>
              <p:cNvSpPr>
                <a:spLocks noChangeShapeType="1"/>
              </p:cNvSpPr>
              <p:nvPr/>
            </p:nvSpPr>
            <p:spPr bwMode="auto">
              <a:xfrm>
                <a:off x="4491" y="4113"/>
                <a:ext cx="3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8" name="Line 592"/>
              <p:cNvSpPr>
                <a:spLocks noChangeShapeType="1"/>
              </p:cNvSpPr>
              <p:nvPr/>
            </p:nvSpPr>
            <p:spPr bwMode="auto">
              <a:xfrm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9" name="Line 593"/>
              <p:cNvSpPr>
                <a:spLocks noChangeShapeType="1"/>
              </p:cNvSpPr>
              <p:nvPr/>
            </p:nvSpPr>
            <p:spPr bwMode="auto">
              <a:xfrm flipV="1"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0" name="Line 594"/>
              <p:cNvSpPr>
                <a:spLocks noChangeShapeType="1"/>
              </p:cNvSpPr>
              <p:nvPr/>
            </p:nvSpPr>
            <p:spPr bwMode="auto">
              <a:xfrm>
                <a:off x="4256" y="4105"/>
                <a:ext cx="33" cy="206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1" name="Line 595"/>
              <p:cNvSpPr>
                <a:spLocks noChangeShapeType="1"/>
              </p:cNvSpPr>
              <p:nvPr/>
            </p:nvSpPr>
            <p:spPr bwMode="auto">
              <a:xfrm>
                <a:off x="2876" y="4121"/>
                <a:ext cx="33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5" name="Line 599"/>
              <p:cNvSpPr>
                <a:spLocks noChangeShapeType="1"/>
              </p:cNvSpPr>
              <p:nvPr/>
            </p:nvSpPr>
            <p:spPr bwMode="auto">
              <a:xfrm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6" name="Line 600"/>
              <p:cNvSpPr>
                <a:spLocks noChangeShapeType="1"/>
              </p:cNvSpPr>
              <p:nvPr/>
            </p:nvSpPr>
            <p:spPr bwMode="auto">
              <a:xfrm flipV="1"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7" name="Line 602"/>
              <p:cNvSpPr>
                <a:spLocks noChangeShapeType="1"/>
              </p:cNvSpPr>
              <p:nvPr/>
            </p:nvSpPr>
            <p:spPr bwMode="auto">
              <a:xfrm>
                <a:off x="3110" y="4105"/>
                <a:ext cx="41" cy="20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8" name="Line 603"/>
              <p:cNvSpPr>
                <a:spLocks noChangeShapeType="1"/>
              </p:cNvSpPr>
              <p:nvPr/>
            </p:nvSpPr>
            <p:spPr bwMode="auto">
              <a:xfrm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9" name="Line 604"/>
              <p:cNvSpPr>
                <a:spLocks noChangeShapeType="1"/>
              </p:cNvSpPr>
              <p:nvPr/>
            </p:nvSpPr>
            <p:spPr bwMode="auto">
              <a:xfrm flipV="1"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0" name="Line 605"/>
              <p:cNvSpPr>
                <a:spLocks noChangeShapeType="1"/>
              </p:cNvSpPr>
              <p:nvPr/>
            </p:nvSpPr>
            <p:spPr bwMode="auto">
              <a:xfrm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1" name="Line 606"/>
              <p:cNvSpPr>
                <a:spLocks noChangeShapeType="1"/>
              </p:cNvSpPr>
              <p:nvPr/>
            </p:nvSpPr>
            <p:spPr bwMode="auto">
              <a:xfrm flipV="1"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0" name="Groupe 9"/>
          <p:cNvGrpSpPr/>
          <p:nvPr/>
        </p:nvGrpSpPr>
        <p:grpSpPr>
          <a:xfrm>
            <a:off x="3230584" y="2670717"/>
            <a:ext cx="2149138" cy="421294"/>
            <a:chOff x="4624601" y="4999875"/>
            <a:chExt cx="2149138" cy="346038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624601" y="5000373"/>
              <a:ext cx="2149138" cy="345540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699883" y="4999875"/>
              <a:ext cx="992188" cy="342901"/>
              <a:chOff x="2078" y="1712"/>
              <a:chExt cx="625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 flipH="1">
            <a:off x="6421051" y="3063477"/>
            <a:ext cx="16261" cy="75551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1" name="Line 366"/>
          <p:cNvSpPr>
            <a:spLocks noChangeShapeType="1"/>
          </p:cNvSpPr>
          <p:nvPr/>
        </p:nvSpPr>
        <p:spPr bwMode="auto">
          <a:xfrm>
            <a:off x="5464175" y="2102257"/>
            <a:ext cx="12842" cy="339018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2" name="Rectangle 328"/>
          <p:cNvSpPr>
            <a:spLocks noChangeArrowheads="1"/>
          </p:cNvSpPr>
          <p:nvPr/>
        </p:nvSpPr>
        <p:spPr bwMode="auto">
          <a:xfrm>
            <a:off x="4716016" y="2852936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2" name="Rectangle 404"/>
          <p:cNvSpPr>
            <a:spLocks noChangeArrowheads="1"/>
          </p:cNvSpPr>
          <p:nvPr/>
        </p:nvSpPr>
        <p:spPr bwMode="auto">
          <a:xfrm>
            <a:off x="5009428" y="2224768"/>
            <a:ext cx="370294" cy="215444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 smtClean="0">
                <a:solidFill>
                  <a:schemeClr val="bg1"/>
                </a:solidFill>
                <a:latin typeface="MODERN"/>
              </a:rPr>
              <a:t>PEN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1" name="Text Box 1273"/>
          <p:cNvSpPr txBox="1">
            <a:spLocks noChangeArrowheads="1"/>
          </p:cNvSpPr>
          <p:nvPr/>
        </p:nvSpPr>
        <p:spPr bwMode="auto">
          <a:xfrm>
            <a:off x="6340180" y="15901"/>
            <a:ext cx="2912340" cy="1138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Section minimum </a:t>
            </a:r>
            <a:r>
              <a:rPr lang="fr-FR" sz="17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/>
            </a:r>
            <a:br>
              <a:rPr lang="fr-FR" sz="17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17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du </a:t>
            </a: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PEN :</a:t>
            </a:r>
          </a:p>
          <a:p>
            <a:pPr>
              <a:defRPr/>
            </a:pP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10mm2  en cuivre ou</a:t>
            </a:r>
          </a:p>
          <a:p>
            <a:pPr>
              <a:defRPr/>
            </a:pP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16mm2 en aluminium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57329" y="807095"/>
            <a:ext cx="878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b="1" dirty="0">
                <a:solidFill>
                  <a:srgbClr val="000000"/>
                </a:solidFill>
                <a:latin typeface="+mj-lt"/>
              </a:rPr>
              <a:t>TNC</a:t>
            </a:r>
            <a:endParaRPr lang="fr-FR" b="1" dirty="0">
              <a:latin typeface="+mj-lt"/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5495838" y="807095"/>
            <a:ext cx="873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b="1" dirty="0" smtClean="0">
                <a:solidFill>
                  <a:srgbClr val="000000"/>
                </a:solidFill>
                <a:latin typeface="+mj-lt"/>
              </a:rPr>
              <a:t>TNS</a:t>
            </a:r>
            <a:endParaRPr lang="fr-FR" b="1" dirty="0">
              <a:latin typeface="+mj-lt"/>
            </a:endParaRPr>
          </a:p>
        </p:txBody>
      </p:sp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284581" y="2204864"/>
            <a:ext cx="244750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TN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251520" y="3501008"/>
            <a:ext cx="274580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reliées au neutre (</a:t>
            </a:r>
            <a:r>
              <a:rPr lang="fr-FR" altLang="fr-FR" sz="2000" dirty="0">
                <a:solidFill>
                  <a:srgbClr val="000000"/>
                </a:solidFill>
              </a:rPr>
              <a:t>TNC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) ou séparés(TNS).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2659462" y="1166019"/>
            <a:ext cx="126203" cy="1049337"/>
            <a:chOff x="2659462" y="1166019"/>
            <a:chExt cx="126203" cy="1049337"/>
          </a:xfrm>
        </p:grpSpPr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5984" name="Groupe 25983"/>
          <p:cNvGrpSpPr/>
          <p:nvPr/>
        </p:nvGrpSpPr>
        <p:grpSpPr>
          <a:xfrm>
            <a:off x="68907" y="5943600"/>
            <a:ext cx="8391525" cy="501650"/>
            <a:chOff x="0" y="5943600"/>
            <a:chExt cx="8391525" cy="501650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27803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35641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44002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5936" y="5943600"/>
              <a:ext cx="7109" cy="33443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2" name="Rectangle 328"/>
          <p:cNvSpPr>
            <a:spLocks noChangeArrowheads="1"/>
          </p:cNvSpPr>
          <p:nvPr/>
        </p:nvSpPr>
        <p:spPr bwMode="auto">
          <a:xfrm>
            <a:off x="3059509" y="4788887"/>
            <a:ext cx="19372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defTabSz="180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800" dirty="0" smtClean="0">
                <a:solidFill>
                  <a:srgbClr val="000000"/>
                </a:solidFill>
                <a:latin typeface="+mj-lt"/>
              </a:rPr>
              <a:t>Protection par disjonction sur court circuit.</a:t>
            </a:r>
          </a:p>
        </p:txBody>
      </p:sp>
      <p:sp>
        <p:nvSpPr>
          <p:cNvPr id="183" name="Rectangle 328"/>
          <p:cNvSpPr>
            <a:spLocks noChangeArrowheads="1"/>
          </p:cNvSpPr>
          <p:nvPr/>
        </p:nvSpPr>
        <p:spPr bwMode="auto">
          <a:xfrm>
            <a:off x="5940152" y="4437112"/>
            <a:ext cx="33123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defTabSz="180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800" dirty="0" smtClean="0">
                <a:solidFill>
                  <a:srgbClr val="000000"/>
                </a:solidFill>
                <a:latin typeface="+mj-lt"/>
              </a:rPr>
              <a:t>Interdiction de recréer un circuit TNC à la suite d’un circuit TNS.</a:t>
            </a:r>
          </a:p>
          <a:p>
            <a:pPr algn="ctr" defTabSz="180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800" dirty="0" smtClean="0">
                <a:solidFill>
                  <a:srgbClr val="000000"/>
                </a:solidFill>
                <a:latin typeface="+mj-lt"/>
              </a:rPr>
              <a:t>Différentiels sur TNS pour des petits I défaut.</a:t>
            </a:r>
          </a:p>
        </p:txBody>
      </p:sp>
      <p:sp>
        <p:nvSpPr>
          <p:cNvPr id="186" name="Ellipse 185"/>
          <p:cNvSpPr/>
          <p:nvPr/>
        </p:nvSpPr>
        <p:spPr bwMode="auto">
          <a:xfrm>
            <a:off x="5796136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8" name="Ellipse 187"/>
          <p:cNvSpPr/>
          <p:nvPr/>
        </p:nvSpPr>
        <p:spPr bwMode="auto">
          <a:xfrm>
            <a:off x="7334788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4858166" y="484375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b="1" dirty="0" smtClean="0">
                <a:solidFill>
                  <a:srgbClr val="000000"/>
                </a:solidFill>
                <a:latin typeface="+mj-lt"/>
              </a:rPr>
              <a:t>TNC-S</a:t>
            </a:r>
            <a:endParaRPr lang="fr-FR" b="1" dirty="0">
              <a:latin typeface="+mj-lt"/>
            </a:endParaRPr>
          </a:p>
        </p:txBody>
      </p:sp>
      <p:grpSp>
        <p:nvGrpSpPr>
          <p:cNvPr id="218" name="Groupe 217"/>
          <p:cNvGrpSpPr/>
          <p:nvPr/>
        </p:nvGrpSpPr>
        <p:grpSpPr>
          <a:xfrm>
            <a:off x="5579413" y="2620444"/>
            <a:ext cx="2533428" cy="421299"/>
            <a:chOff x="6994923" y="4999871"/>
            <a:chExt cx="2533428" cy="346042"/>
          </a:xfrm>
        </p:grpSpPr>
        <p:sp useBgFill="1">
          <p:nvSpPr>
            <p:cNvPr id="219" name="Rectangle 218"/>
            <p:cNvSpPr/>
            <p:nvPr/>
          </p:nvSpPr>
          <p:spPr bwMode="auto">
            <a:xfrm>
              <a:off x="6994923" y="5000373"/>
              <a:ext cx="2533428" cy="345540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20" name="Group 572"/>
            <p:cNvGrpSpPr>
              <a:grpSpLocks/>
            </p:cNvGrpSpPr>
            <p:nvPr/>
          </p:nvGrpSpPr>
          <p:grpSpPr bwMode="auto">
            <a:xfrm>
              <a:off x="7262106" y="4999871"/>
              <a:ext cx="2146300" cy="328613"/>
              <a:chOff x="3692" y="1712"/>
              <a:chExt cx="1352" cy="207"/>
            </a:xfrm>
          </p:grpSpPr>
          <p:sp>
            <p:nvSpPr>
              <p:cNvPr id="22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9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4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5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6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7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cxnSp>
        <p:nvCxnSpPr>
          <p:cNvPr id="187" name="Connecteur en angle 186"/>
          <p:cNvCxnSpPr>
            <a:stCxn id="186" idx="2"/>
          </p:cNvCxnSpPr>
          <p:nvPr/>
        </p:nvCxnSpPr>
        <p:spPr bwMode="auto">
          <a:xfrm rot="10800000" flipH="1">
            <a:off x="5796136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9" name="Connecteur en angle 188"/>
          <p:cNvCxnSpPr>
            <a:stCxn id="188" idx="2"/>
          </p:cNvCxnSpPr>
          <p:nvPr/>
        </p:nvCxnSpPr>
        <p:spPr bwMode="auto">
          <a:xfrm rot="10800000" flipH="1">
            <a:off x="7334788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29" name="Groupe 28"/>
          <p:cNvGrpSpPr/>
          <p:nvPr/>
        </p:nvGrpSpPr>
        <p:grpSpPr>
          <a:xfrm>
            <a:off x="6802439" y="2422680"/>
            <a:ext cx="1538288" cy="1241272"/>
            <a:chOff x="6802439" y="2452688"/>
            <a:chExt cx="1538288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221391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1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5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5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5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5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7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5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5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55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5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255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05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550"/>
                            </p:stCondLst>
                            <p:childTnLst>
                              <p:par>
                                <p:cTn id="1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5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4550"/>
                            </p:stCondLst>
                            <p:childTnLst>
                              <p:par>
                                <p:cTn id="1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5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550"/>
                            </p:stCondLst>
                            <p:childTnLst>
                              <p:par>
                                <p:cTn id="1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60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6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71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815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865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915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965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15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1700"/>
                            </p:stCondLst>
                            <p:childTnLst>
                              <p:par>
                                <p:cTn id="1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2200"/>
                            </p:stCondLst>
                            <p:childTnLst>
                              <p:par>
                                <p:cTn id="1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27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5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75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50"/>
                            </p:stCondLst>
                            <p:childTnLst>
                              <p:par>
                                <p:cTn id="2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7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6" dur="75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250"/>
                            </p:stCondLst>
                            <p:childTnLst>
                              <p:par>
                                <p:cTn id="2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75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75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050"/>
                            </p:stCondLst>
                            <p:childTnLst>
                              <p:par>
                                <p:cTn id="2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800"/>
                            </p:stCondLst>
                            <p:childTnLst>
                              <p:par>
                                <p:cTn id="2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75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7550"/>
                            </p:stCondLst>
                            <p:childTnLst>
                              <p:par>
                                <p:cTn id="2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8050"/>
                            </p:stCondLst>
                            <p:childTnLst>
                              <p:par>
                                <p:cTn id="24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4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259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3"/>
                  </p:tgtEl>
                </p:cond>
              </p:nextCondLst>
            </p:seq>
          </p:childTnLst>
        </p:cTn>
      </p:par>
    </p:tnLst>
    <p:bldLst>
      <p:bldP spid="25602" grpId="0"/>
      <p:bldP spid="25987" grpId="0"/>
      <p:bldP spid="25987" grpId="1"/>
      <p:bldP spid="25987" grpId="2"/>
      <p:bldP spid="185" grpId="0"/>
      <p:bldP spid="2" grpId="0"/>
      <p:bldP spid="6" grpId="0" animBg="1"/>
      <p:bldP spid="7" grpId="0" animBg="1"/>
      <p:bldP spid="17468" grpId="0" animBg="1"/>
      <p:bldP spid="17518" grpId="0" animBg="1"/>
      <p:bldP spid="17486" grpId="0" animBg="1"/>
      <p:bldP spid="25994" grpId="0" animBg="1"/>
      <p:bldP spid="25994" grpId="1" animBg="1"/>
      <p:bldP spid="230" grpId="0" animBg="1"/>
      <p:bldP spid="231" grpId="0"/>
      <p:bldP spid="233" grpId="0"/>
      <p:bldP spid="233" grpId="1"/>
      <p:bldP spid="233" grpId="2"/>
      <p:bldP spid="200" grpId="0" animBg="1"/>
      <p:bldP spid="17484" grpId="0" animBg="1"/>
      <p:bldP spid="201" grpId="0" animBg="1"/>
      <p:bldP spid="232" grpId="0"/>
      <p:bldP spid="202" grpId="0" animBg="1"/>
      <p:bldP spid="171" grpId="0" autoUpdateAnimBg="0"/>
      <p:bldP spid="11" grpId="0"/>
      <p:bldP spid="173" grpId="0"/>
      <p:bldP spid="226" grpId="0"/>
      <p:bldP spid="227" grpId="0"/>
      <p:bldP spid="182" grpId="0"/>
      <p:bldP spid="183" grpId="0"/>
      <p:bldP spid="186" grpId="0" animBg="1"/>
      <p:bldP spid="188" grpId="0" animBg="1"/>
      <p:bldP spid="17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952" y="255579"/>
            <a:ext cx="4001452" cy="1143000"/>
          </a:xfrm>
        </p:spPr>
        <p:txBody>
          <a:bodyPr/>
          <a:lstStyle/>
          <a:p>
            <a:pPr>
              <a:defRPr/>
            </a:pPr>
            <a:r>
              <a:rPr lang="fr-FR" sz="3200" dirty="0" smtClean="0"/>
              <a:t>Schéma équivalent simplifié (TNC)</a:t>
            </a:r>
          </a:p>
        </p:txBody>
      </p:sp>
      <p:sp>
        <p:nvSpPr>
          <p:cNvPr id="60421" name="Rectangle 1029"/>
          <p:cNvSpPr>
            <a:spLocks noChangeArrowheads="1"/>
          </p:cNvSpPr>
          <p:nvPr/>
        </p:nvSpPr>
        <p:spPr bwMode="auto">
          <a:xfrm>
            <a:off x="2355404" y="2209800"/>
            <a:ext cx="381000" cy="10668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22" name="Line 1030"/>
          <p:cNvSpPr>
            <a:spLocks noChangeShapeType="1"/>
          </p:cNvSpPr>
          <p:nvPr/>
        </p:nvSpPr>
        <p:spPr bwMode="auto">
          <a:xfrm flipV="1">
            <a:off x="488504" y="2057400"/>
            <a:ext cx="0" cy="205740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23" name="Freeform 1031"/>
          <p:cNvSpPr>
            <a:spLocks/>
          </p:cNvSpPr>
          <p:nvPr/>
        </p:nvSpPr>
        <p:spPr bwMode="auto">
          <a:xfrm>
            <a:off x="475804" y="3937000"/>
            <a:ext cx="2082800" cy="2235200"/>
          </a:xfrm>
          <a:custGeom>
            <a:avLst/>
            <a:gdLst>
              <a:gd name="T0" fmla="*/ 20161250 w 1312"/>
              <a:gd name="T1" fmla="*/ 0 h 1408"/>
              <a:gd name="T2" fmla="*/ 0 w 1312"/>
              <a:gd name="T3" fmla="*/ 2147483647 h 1408"/>
              <a:gd name="T4" fmla="*/ 2147483647 w 1312"/>
              <a:gd name="T5" fmla="*/ 2147483647 h 1408"/>
              <a:gd name="T6" fmla="*/ 2147483647 w 1312"/>
              <a:gd name="T7" fmla="*/ 2147483647 h 1408"/>
              <a:gd name="T8" fmla="*/ 0 60000 65536"/>
              <a:gd name="T9" fmla="*/ 0 60000 65536"/>
              <a:gd name="T10" fmla="*/ 0 60000 65536"/>
              <a:gd name="T11" fmla="*/ 0 60000 65536"/>
              <a:gd name="T12" fmla="*/ 0 w 1312"/>
              <a:gd name="T13" fmla="*/ 0 h 1408"/>
              <a:gd name="T14" fmla="*/ 1312 w 1312"/>
              <a:gd name="T15" fmla="*/ 1408 h 14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12" h="1408">
                <a:moveTo>
                  <a:pt x="8" y="0"/>
                </a:moveTo>
                <a:lnTo>
                  <a:pt x="0" y="1400"/>
                </a:lnTo>
                <a:lnTo>
                  <a:pt x="1312" y="1408"/>
                </a:lnTo>
                <a:lnTo>
                  <a:pt x="1312" y="1120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24" name="Freeform 1032"/>
          <p:cNvSpPr>
            <a:spLocks/>
          </p:cNvSpPr>
          <p:nvPr/>
        </p:nvSpPr>
        <p:spPr bwMode="auto">
          <a:xfrm>
            <a:off x="491679" y="1905000"/>
            <a:ext cx="2057400" cy="330200"/>
          </a:xfrm>
          <a:custGeom>
            <a:avLst/>
            <a:gdLst>
              <a:gd name="T0" fmla="*/ 2147483647 w 1296"/>
              <a:gd name="T1" fmla="*/ 483870000 h 208"/>
              <a:gd name="T2" fmla="*/ 2147483647 w 1296"/>
              <a:gd name="T3" fmla="*/ 0 h 208"/>
              <a:gd name="T4" fmla="*/ 0 w 1296"/>
              <a:gd name="T5" fmla="*/ 0 h 208"/>
              <a:gd name="T6" fmla="*/ 0 w 1296"/>
              <a:gd name="T7" fmla="*/ 524192500 h 208"/>
              <a:gd name="T8" fmla="*/ 0 60000 65536"/>
              <a:gd name="T9" fmla="*/ 0 60000 65536"/>
              <a:gd name="T10" fmla="*/ 0 60000 65536"/>
              <a:gd name="T11" fmla="*/ 0 60000 65536"/>
              <a:gd name="T12" fmla="*/ 0 w 1296"/>
              <a:gd name="T13" fmla="*/ 0 h 208"/>
              <a:gd name="T14" fmla="*/ 1296 w 1296"/>
              <a:gd name="T15" fmla="*/ 208 h 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6" h="208">
                <a:moveTo>
                  <a:pt x="1286" y="192"/>
                </a:moveTo>
                <a:lnTo>
                  <a:pt x="1296" y="0"/>
                </a:lnTo>
                <a:lnTo>
                  <a:pt x="0" y="0"/>
                </a:lnTo>
                <a:lnTo>
                  <a:pt x="0" y="208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60425" name="Picture 1033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604" y="2743200"/>
            <a:ext cx="2536825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034"/>
          <p:cNvGrpSpPr>
            <a:grpSpLocks/>
          </p:cNvGrpSpPr>
          <p:nvPr/>
        </p:nvGrpSpPr>
        <p:grpSpPr bwMode="auto">
          <a:xfrm>
            <a:off x="2991992" y="3581400"/>
            <a:ext cx="328612" cy="2209800"/>
            <a:chOff x="2219" y="2717"/>
            <a:chExt cx="207" cy="931"/>
          </a:xfrm>
        </p:grpSpPr>
        <p:sp>
          <p:nvSpPr>
            <p:cNvPr id="24614" name="Line 1035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5" name="Line 1036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6" name="Line 1037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0430" name="Rectangle 1038"/>
          <p:cNvSpPr>
            <a:spLocks noChangeArrowheads="1"/>
          </p:cNvSpPr>
          <p:nvPr/>
        </p:nvSpPr>
        <p:spPr bwMode="auto">
          <a:xfrm>
            <a:off x="3320604" y="4495800"/>
            <a:ext cx="415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431" name="Rectangle 1039"/>
          <p:cNvSpPr>
            <a:spLocks noChangeArrowheads="1"/>
          </p:cNvSpPr>
          <p:nvPr/>
        </p:nvSpPr>
        <p:spPr bwMode="auto">
          <a:xfrm>
            <a:off x="2670855" y="2260600"/>
            <a:ext cx="883576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Rph</a:t>
            </a:r>
            <a:endParaRPr lang="fr-FR" sz="28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DERN"/>
            </a:endParaRPr>
          </a:p>
        </p:txBody>
      </p:sp>
      <p:sp>
        <p:nvSpPr>
          <p:cNvPr id="60432" name="Rectangle 1040"/>
          <p:cNvSpPr>
            <a:spLocks noChangeArrowheads="1"/>
          </p:cNvSpPr>
          <p:nvPr/>
        </p:nvSpPr>
        <p:spPr bwMode="auto">
          <a:xfrm>
            <a:off x="1296698" y="4800600"/>
            <a:ext cx="1083951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Rpen</a:t>
            </a:r>
            <a:endParaRPr lang="fr-FR" sz="2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DERN"/>
            </a:endParaRPr>
          </a:p>
        </p:txBody>
      </p:sp>
      <p:grpSp>
        <p:nvGrpSpPr>
          <p:cNvPr id="3" name="Group 1041"/>
          <p:cNvGrpSpPr>
            <a:grpSpLocks/>
          </p:cNvGrpSpPr>
          <p:nvPr/>
        </p:nvGrpSpPr>
        <p:grpSpPr bwMode="auto">
          <a:xfrm>
            <a:off x="860582" y="2131539"/>
            <a:ext cx="252413" cy="1295400"/>
            <a:chOff x="2219" y="2717"/>
            <a:chExt cx="207" cy="931"/>
          </a:xfrm>
        </p:grpSpPr>
        <p:sp>
          <p:nvSpPr>
            <p:cNvPr id="24611" name="Line 1042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2" name="Line 1043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3" name="Line 1044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0437" name="Rectangle 1045"/>
          <p:cNvSpPr>
            <a:spLocks noChangeArrowheads="1"/>
          </p:cNvSpPr>
          <p:nvPr/>
        </p:nvSpPr>
        <p:spPr bwMode="auto">
          <a:xfrm>
            <a:off x="1172081" y="2661921"/>
            <a:ext cx="4159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438" name="Text Box 1046"/>
          <p:cNvSpPr txBox="1">
            <a:spLocks noChangeArrowheads="1"/>
          </p:cNvSpPr>
          <p:nvPr/>
        </p:nvSpPr>
        <p:spPr bwMode="auto">
          <a:xfrm>
            <a:off x="5508104" y="3327629"/>
            <a:ext cx="367240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/ (</a:t>
            </a: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Rph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+ </a:t>
            </a:r>
            <a:r>
              <a:rPr lang="fr-FR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Rpen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</a:p>
        </p:txBody>
      </p:sp>
      <p:sp>
        <p:nvSpPr>
          <p:cNvPr id="60439" name="Text Box 1047"/>
          <p:cNvSpPr txBox="1">
            <a:spLocks noChangeArrowheads="1"/>
          </p:cNvSpPr>
          <p:nvPr/>
        </p:nvSpPr>
        <p:spPr bwMode="auto">
          <a:xfrm>
            <a:off x="6401117" y="3932969"/>
            <a:ext cx="2627643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Rpen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x </a:t>
            </a: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</a:p>
        </p:txBody>
      </p:sp>
      <p:sp>
        <p:nvSpPr>
          <p:cNvPr id="60441" name="Rectangle 1049"/>
          <p:cNvSpPr>
            <a:spLocks noChangeArrowheads="1"/>
          </p:cNvSpPr>
          <p:nvPr/>
        </p:nvSpPr>
        <p:spPr bwMode="auto">
          <a:xfrm>
            <a:off x="1482279" y="2057400"/>
            <a:ext cx="5207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Id</a:t>
            </a:r>
          </a:p>
        </p:txBody>
      </p:sp>
      <p:grpSp>
        <p:nvGrpSpPr>
          <p:cNvPr id="4" name="Group 1050"/>
          <p:cNvGrpSpPr>
            <a:grpSpLocks/>
          </p:cNvGrpSpPr>
          <p:nvPr/>
        </p:nvGrpSpPr>
        <p:grpSpPr bwMode="auto">
          <a:xfrm>
            <a:off x="6291262" y="4542416"/>
            <a:ext cx="2855912" cy="981076"/>
            <a:chOff x="4224" y="1440"/>
            <a:chExt cx="1799" cy="618"/>
          </a:xfrm>
        </p:grpSpPr>
        <p:sp>
          <p:nvSpPr>
            <p:cNvPr id="60443" name="Text Box 1051"/>
            <p:cNvSpPr txBox="1">
              <a:spLocks noChangeArrowheads="1"/>
            </p:cNvSpPr>
            <p:nvPr/>
          </p:nvSpPr>
          <p:spPr bwMode="auto">
            <a:xfrm>
              <a:off x="4224" y="1584"/>
              <a:ext cx="587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Ud</a:t>
              </a:r>
              <a:r>
                <a:rPr lang="fr-FR" sz="2800" b="1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=</a:t>
              </a:r>
            </a:p>
          </p:txBody>
        </p:sp>
        <p:sp>
          <p:nvSpPr>
            <p:cNvPr id="60444" name="Rectangle 1052"/>
            <p:cNvSpPr>
              <a:spLocks noChangeArrowheads="1"/>
            </p:cNvSpPr>
            <p:nvPr/>
          </p:nvSpPr>
          <p:spPr bwMode="auto">
            <a:xfrm>
              <a:off x="4609" y="1440"/>
              <a:ext cx="1224" cy="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. </a:t>
              </a:r>
              <a:r>
                <a:rPr lang="fr-FR" sz="2800" b="1" dirty="0" err="1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Rpen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60445" name="Rectangle 1053"/>
            <p:cNvSpPr>
              <a:spLocks noChangeArrowheads="1"/>
            </p:cNvSpPr>
            <p:nvPr/>
          </p:nvSpPr>
          <p:spPr bwMode="auto">
            <a:xfrm>
              <a:off x="4506" y="1728"/>
              <a:ext cx="1517" cy="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 err="1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Rpen</a:t>
              </a: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 </a:t>
              </a:r>
              <a:r>
                <a:rPr lang="fr-FR" sz="2800" b="1" dirty="0" err="1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Rph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24610" name="Line 1054"/>
            <p:cNvSpPr>
              <a:spLocks noChangeShapeType="1"/>
            </p:cNvSpPr>
            <p:nvPr/>
          </p:nvSpPr>
          <p:spPr bwMode="auto">
            <a:xfrm>
              <a:off x="4800" y="1744"/>
              <a:ext cx="960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0447" name="Oval 1055"/>
          <p:cNvSpPr>
            <a:spLocks noChangeArrowheads="1"/>
          </p:cNvSpPr>
          <p:nvPr/>
        </p:nvSpPr>
        <p:spPr bwMode="auto">
          <a:xfrm>
            <a:off x="107504" y="2362200"/>
            <a:ext cx="736600" cy="711200"/>
          </a:xfrm>
          <a:prstGeom prst="ellips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48" name="Line 1056"/>
          <p:cNvSpPr>
            <a:spLocks noChangeShapeType="1"/>
          </p:cNvSpPr>
          <p:nvPr/>
        </p:nvSpPr>
        <p:spPr bwMode="auto">
          <a:xfrm flipV="1">
            <a:off x="488504" y="2425700"/>
            <a:ext cx="0" cy="62230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49" name="Rectangle 1057"/>
          <p:cNvSpPr>
            <a:spLocks noChangeArrowheads="1"/>
          </p:cNvSpPr>
          <p:nvPr/>
        </p:nvSpPr>
        <p:spPr bwMode="auto">
          <a:xfrm>
            <a:off x="2355404" y="4648200"/>
            <a:ext cx="381000" cy="10668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50" name="Line 1058"/>
          <p:cNvSpPr>
            <a:spLocks noChangeShapeType="1"/>
          </p:cNvSpPr>
          <p:nvPr/>
        </p:nvSpPr>
        <p:spPr bwMode="auto">
          <a:xfrm flipV="1">
            <a:off x="2558604" y="3276600"/>
            <a:ext cx="0" cy="133350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1" name="Rectangle 1059"/>
          <p:cNvSpPr>
            <a:spLocks noChangeArrowheads="1"/>
          </p:cNvSpPr>
          <p:nvPr/>
        </p:nvSpPr>
        <p:spPr bwMode="auto">
          <a:xfrm rot="-5400000">
            <a:off x="3282504" y="5600700"/>
            <a:ext cx="381000" cy="10668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52" name="Line 1060"/>
          <p:cNvSpPr>
            <a:spLocks noChangeShapeType="1"/>
          </p:cNvSpPr>
          <p:nvPr/>
        </p:nvSpPr>
        <p:spPr bwMode="auto">
          <a:xfrm>
            <a:off x="2558604" y="6172200"/>
            <a:ext cx="3810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3" name="Line 1061"/>
          <p:cNvSpPr>
            <a:spLocks noChangeShapeType="1"/>
          </p:cNvSpPr>
          <p:nvPr/>
        </p:nvSpPr>
        <p:spPr bwMode="auto">
          <a:xfrm>
            <a:off x="4006404" y="6172200"/>
            <a:ext cx="3810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4" name="Line 1062"/>
          <p:cNvSpPr>
            <a:spLocks noChangeShapeType="1"/>
          </p:cNvSpPr>
          <p:nvPr/>
        </p:nvSpPr>
        <p:spPr bwMode="auto">
          <a:xfrm>
            <a:off x="2558604" y="3429000"/>
            <a:ext cx="11430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5" name="Rectangle 1063"/>
          <p:cNvSpPr>
            <a:spLocks noChangeArrowheads="1"/>
          </p:cNvSpPr>
          <p:nvPr/>
        </p:nvSpPr>
        <p:spPr bwMode="auto">
          <a:xfrm>
            <a:off x="3053269" y="5821532"/>
            <a:ext cx="639763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Rn</a:t>
            </a:r>
          </a:p>
        </p:txBody>
      </p:sp>
      <p:sp>
        <p:nvSpPr>
          <p:cNvPr id="60456" name="Text Box 1064"/>
          <p:cNvSpPr txBox="1">
            <a:spLocks noChangeArrowheads="1"/>
          </p:cNvSpPr>
          <p:nvPr/>
        </p:nvSpPr>
        <p:spPr bwMode="auto">
          <a:xfrm>
            <a:off x="0" y="6215063"/>
            <a:ext cx="914400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Protection assurée par disjonction (court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circuit)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60457" name="Rectangle 1065"/>
          <p:cNvSpPr>
            <a:spLocks noChangeArrowheads="1"/>
          </p:cNvSpPr>
          <p:nvPr/>
        </p:nvSpPr>
        <p:spPr bwMode="auto">
          <a:xfrm>
            <a:off x="7046284" y="5609719"/>
            <a:ext cx="18542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DERN"/>
              </a:rPr>
              <a:t>R= </a:t>
            </a: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r</a:t>
            </a: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DERN"/>
              </a:rPr>
              <a:t>L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DERN"/>
              </a:rPr>
              <a:t>/s</a:t>
            </a:r>
          </a:p>
        </p:txBody>
      </p:sp>
      <p:sp>
        <p:nvSpPr>
          <p:cNvPr id="60458" name="Line 1066"/>
          <p:cNvSpPr>
            <a:spLocks noChangeShapeType="1"/>
          </p:cNvSpPr>
          <p:nvPr/>
        </p:nvSpPr>
        <p:spPr bwMode="auto">
          <a:xfrm>
            <a:off x="1253679" y="19050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" name="Text Box 107"/>
          <p:cNvSpPr txBox="1">
            <a:spLocks noChangeArrowheads="1"/>
          </p:cNvSpPr>
          <p:nvPr/>
        </p:nvSpPr>
        <p:spPr bwMode="auto">
          <a:xfrm>
            <a:off x="5490513" y="2841292"/>
            <a:ext cx="3645549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 : Intensité de défaut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2" name="Text Box 107"/>
          <p:cNvSpPr txBox="1">
            <a:spLocks noChangeArrowheads="1"/>
          </p:cNvSpPr>
          <p:nvPr/>
        </p:nvSpPr>
        <p:spPr bwMode="auto">
          <a:xfrm>
            <a:off x="3783012" y="-27384"/>
            <a:ext cx="53975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U: Tension d’alimentation (transfo.)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3" name="Text Box 107"/>
          <p:cNvSpPr txBox="1">
            <a:spLocks noChangeArrowheads="1"/>
          </p:cNvSpPr>
          <p:nvPr/>
        </p:nvSpPr>
        <p:spPr bwMode="auto">
          <a:xfrm>
            <a:off x="4427984" y="2047179"/>
            <a:ext cx="462423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Rph</a:t>
            </a: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: résistance de connexion de la phase.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4" name="Text Box 107"/>
          <p:cNvSpPr txBox="1">
            <a:spLocks noChangeArrowheads="1"/>
          </p:cNvSpPr>
          <p:nvPr/>
        </p:nvSpPr>
        <p:spPr bwMode="auto">
          <a:xfrm>
            <a:off x="3932158" y="1253066"/>
            <a:ext cx="515238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Rpen</a:t>
            </a:r>
            <a:r>
              <a:rPr lang="fr-FR" sz="20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Résistance de connexion des masses (PEN)</a:t>
            </a:r>
            <a:endParaRPr lang="fr-FR" sz="2000" b="1" dirty="0">
              <a:solidFill>
                <a:srgbClr val="00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5" name="Text Box 107"/>
          <p:cNvSpPr txBox="1">
            <a:spLocks noChangeArrowheads="1"/>
          </p:cNvSpPr>
          <p:nvPr/>
        </p:nvSpPr>
        <p:spPr bwMode="auto">
          <a:xfrm>
            <a:off x="3598099" y="458953"/>
            <a:ext cx="55587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Rn</a:t>
            </a: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Résistance de mise à la terre du neutre du transformateur.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0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0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0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7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0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25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0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0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0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75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25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0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0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0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0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75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1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3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450"/>
                            </p:stCondLst>
                            <p:childTnLst>
                              <p:par>
                                <p:cTn id="128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withGroup">
                            <p:stCondLst>
                              <p:cond delay="6200"/>
                            </p:stCondLst>
                            <p:childTnLst>
                              <p:par>
                                <p:cTn id="13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0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0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withGroup">
                            <p:stCondLst>
                              <p:cond delay="6950"/>
                            </p:stCondLst>
                            <p:childTnLst>
                              <p:par>
                                <p:cTn id="138" presetID="2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withGroup">
                            <p:stCondLst>
                              <p:cond delay="7700"/>
                            </p:stCondLst>
                            <p:childTnLst>
                              <p:par>
                                <p:cTn id="14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45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0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21" grpId="0" animBg="1"/>
      <p:bldP spid="60422" grpId="0" animBg="1"/>
      <p:bldP spid="60423" grpId="0" animBg="1"/>
      <p:bldP spid="60424" grpId="0" animBg="1"/>
      <p:bldP spid="60430" grpId="0" autoUpdateAnimBg="0"/>
      <p:bldP spid="60431" grpId="0" autoUpdateAnimBg="0"/>
      <p:bldP spid="60432" grpId="0" autoUpdateAnimBg="0"/>
      <p:bldP spid="60437" grpId="0" autoUpdateAnimBg="0"/>
      <p:bldP spid="60438" grpId="0" autoUpdateAnimBg="0"/>
      <p:bldP spid="60439" grpId="0" autoUpdateAnimBg="0"/>
      <p:bldP spid="60441" grpId="0" autoUpdateAnimBg="0"/>
      <p:bldP spid="60447" grpId="0" animBg="1"/>
      <p:bldP spid="60448" grpId="0" animBg="1"/>
      <p:bldP spid="60449" grpId="0" animBg="1"/>
      <p:bldP spid="60450" grpId="0" animBg="1"/>
      <p:bldP spid="60451" grpId="0" animBg="1"/>
      <p:bldP spid="60452" grpId="0" animBg="1"/>
      <p:bldP spid="60453" grpId="0" animBg="1"/>
      <p:bldP spid="60454" grpId="0" animBg="1"/>
      <p:bldP spid="60455" grpId="0" autoUpdateAnimBg="0"/>
      <p:bldP spid="60456" grpId="0"/>
      <p:bldP spid="60457" grpId="0" autoUpdateAnimBg="0"/>
      <p:bldP spid="60458" grpId="0" animBg="1"/>
      <p:bldP spid="41" grpId="0"/>
      <p:bldP spid="42" grpId="0"/>
      <p:bldP spid="43" grpId="0"/>
      <p:bldP spid="44" grpId="0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6096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Critères de choix  TN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0" y="909295"/>
            <a:ext cx="9468544" cy="40318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000" indent="-216000" algn="l">
              <a:spcAft>
                <a:spcPts val="1200"/>
              </a:spcAft>
              <a:defRPr/>
            </a:pPr>
            <a:r>
              <a:rPr lang="fr-FR" sz="22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Choix </a:t>
            </a:r>
            <a:r>
              <a:rPr lang="fr-FR" sz="2200" b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schéma </a:t>
            </a:r>
            <a:r>
              <a:rPr lang="fr-FR" sz="22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TN</a:t>
            </a:r>
            <a:r>
              <a:rPr lang="fr-FR" sz="2200" b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: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/>
            </a:r>
            <a:b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endParaRPr lang="fr-FR" sz="1000" b="1" dirty="0" smtClean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Interdit si risque d’incendie ou explosion.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Réseau perturbé zone orageuse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Réseau avec courants de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fuite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Récepteurs à faible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isolement, fours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,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thermoplongeur…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Nombreux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récepteurs monophasés portables… (TNS)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Récepteurs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à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risques, palans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,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convoyeur…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Équipement électronique… (TNS)</a:t>
            </a:r>
          </a:p>
        </p:txBody>
      </p:sp>
      <p:sp>
        <p:nvSpPr>
          <p:cNvPr id="2" name="Rectangle à coins arrondis 1"/>
          <p:cNvSpPr/>
          <p:nvPr/>
        </p:nvSpPr>
        <p:spPr bwMode="auto">
          <a:xfrm>
            <a:off x="755576" y="5157192"/>
            <a:ext cx="3888432" cy="1455742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Avantages.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Economie d’installation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(un seul câble PE et N)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Pas de  différentiel en TNC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4796408" y="4941168"/>
            <a:ext cx="3888432" cy="1916832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Inconvénients.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Nécessité d’avoir son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propre Transformateur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d’alimentation.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Coupure au premier défaut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/>
      <p:bldP spid="2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2" name="Rectangle 64"/>
          <p:cNvSpPr>
            <a:spLocks noGrp="1" noChangeArrowheads="1"/>
          </p:cNvSpPr>
          <p:nvPr>
            <p:ph type="title"/>
          </p:nvPr>
        </p:nvSpPr>
        <p:spPr>
          <a:xfrm>
            <a:off x="683568" y="11088"/>
            <a:ext cx="8458200" cy="6096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Le schéma IT (surveillance)</a:t>
            </a:r>
          </a:p>
        </p:txBody>
      </p:sp>
      <p:sp>
        <p:nvSpPr>
          <p:cNvPr id="22797" name="Text Box 269"/>
          <p:cNvSpPr txBox="1">
            <a:spLocks noChangeArrowheads="1"/>
          </p:cNvSpPr>
          <p:nvPr/>
        </p:nvSpPr>
        <p:spPr bwMode="auto">
          <a:xfrm>
            <a:off x="-89692" y="6239053"/>
            <a:ext cx="9323385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 CPI génère un courant en permanence qui permet de mesurer </a:t>
            </a:r>
          </a:p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l’impédance globale du réseau. Si l’impédance diminue c’est un défaut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6662" name="Rectangle 72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/>
              <a:t>Système.1</a:t>
            </a:r>
            <a:endParaRPr lang="fr-FR" altLang="fr-FR" sz="2000" dirty="0"/>
          </a:p>
        </p:txBody>
      </p:sp>
      <p:sp>
        <p:nvSpPr>
          <p:cNvPr id="26663" name="Rectangle 73"/>
          <p:cNvSpPr>
            <a:spLocks noChangeArrowheads="1"/>
          </p:cNvSpPr>
          <p:nvPr/>
        </p:nvSpPr>
        <p:spPr bwMode="auto">
          <a:xfrm>
            <a:off x="5924550" y="3652838"/>
            <a:ext cx="1167730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6664" name="Rectangle 74"/>
          <p:cNvSpPr>
            <a:spLocks noChangeArrowheads="1"/>
          </p:cNvSpPr>
          <p:nvPr/>
        </p:nvSpPr>
        <p:spPr bwMode="auto">
          <a:xfrm>
            <a:off x="7462838" y="3652838"/>
            <a:ext cx="115252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3</a:t>
            </a:r>
          </a:p>
        </p:txBody>
      </p:sp>
      <p:sp>
        <p:nvSpPr>
          <p:cNvPr id="26666" name="Line 116"/>
          <p:cNvSpPr>
            <a:spLocks noChangeShapeType="1"/>
          </p:cNvSpPr>
          <p:nvPr/>
        </p:nvSpPr>
        <p:spPr bwMode="auto">
          <a:xfrm flipH="1">
            <a:off x="992187" y="2133600"/>
            <a:ext cx="7623175" cy="12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1" name="Groupe 160"/>
          <p:cNvGrpSpPr/>
          <p:nvPr/>
        </p:nvGrpSpPr>
        <p:grpSpPr>
          <a:xfrm>
            <a:off x="7593013" y="3046412"/>
            <a:ext cx="384175" cy="763587"/>
            <a:chOff x="7738764" y="3046413"/>
            <a:chExt cx="238424" cy="608012"/>
          </a:xfrm>
        </p:grpSpPr>
        <p:sp>
          <p:nvSpPr>
            <p:cNvPr id="26667" name="Line 175"/>
            <p:cNvSpPr>
              <a:spLocks noChangeShapeType="1"/>
            </p:cNvSpPr>
            <p:nvPr/>
          </p:nvSpPr>
          <p:spPr bwMode="auto">
            <a:xfrm>
              <a:off x="7975600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9" name="Line 177"/>
            <p:cNvSpPr>
              <a:spLocks noChangeShapeType="1"/>
            </p:cNvSpPr>
            <p:nvPr/>
          </p:nvSpPr>
          <p:spPr bwMode="auto">
            <a:xfrm>
              <a:off x="7738764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200903" y="1220787"/>
            <a:ext cx="7414460" cy="608013"/>
            <a:chOff x="1200903" y="1220787"/>
            <a:chExt cx="7414460" cy="608013"/>
          </a:xfrm>
        </p:grpSpPr>
        <p:sp>
          <p:nvSpPr>
            <p:cNvPr id="26670" name="Line 178"/>
            <p:cNvSpPr>
              <a:spLocks noChangeShapeType="1"/>
            </p:cNvSpPr>
            <p:nvPr/>
          </p:nvSpPr>
          <p:spPr bwMode="auto">
            <a:xfrm flipV="1">
              <a:off x="1200903" y="1220787"/>
              <a:ext cx="7414460" cy="158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1" name="Line 179"/>
            <p:cNvSpPr>
              <a:spLocks noChangeShapeType="1"/>
            </p:cNvSpPr>
            <p:nvPr/>
          </p:nvSpPr>
          <p:spPr bwMode="auto">
            <a:xfrm>
              <a:off x="1689687" y="1501776"/>
              <a:ext cx="6925676" cy="23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2" name="Line 180"/>
            <p:cNvSpPr>
              <a:spLocks noChangeShapeType="1"/>
            </p:cNvSpPr>
            <p:nvPr/>
          </p:nvSpPr>
          <p:spPr bwMode="auto">
            <a:xfrm>
              <a:off x="1264363" y="1814289"/>
              <a:ext cx="7351000" cy="1451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7591425" y="1241425"/>
            <a:ext cx="385763" cy="1516063"/>
            <a:chOff x="7591425" y="1241425"/>
            <a:chExt cx="385763" cy="1516063"/>
          </a:xfrm>
        </p:grpSpPr>
        <p:sp>
          <p:nvSpPr>
            <p:cNvPr id="26674" name="Line 182"/>
            <p:cNvSpPr>
              <a:spLocks noChangeShapeType="1"/>
            </p:cNvSpPr>
            <p:nvPr/>
          </p:nvSpPr>
          <p:spPr bwMode="auto">
            <a:xfrm>
              <a:off x="7975600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5" name="Line 183"/>
            <p:cNvSpPr>
              <a:spLocks noChangeShapeType="1"/>
            </p:cNvSpPr>
            <p:nvPr/>
          </p:nvSpPr>
          <p:spPr bwMode="auto">
            <a:xfrm>
              <a:off x="7591425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6053138" y="3059113"/>
            <a:ext cx="385763" cy="780975"/>
            <a:chOff x="6053138" y="3059113"/>
            <a:chExt cx="385763" cy="606425"/>
          </a:xfrm>
        </p:grpSpPr>
        <p:sp>
          <p:nvSpPr>
            <p:cNvPr id="26676" name="Line 184"/>
            <p:cNvSpPr>
              <a:spLocks noChangeShapeType="1"/>
            </p:cNvSpPr>
            <p:nvPr/>
          </p:nvSpPr>
          <p:spPr bwMode="auto">
            <a:xfrm>
              <a:off x="643731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7" name="Line 185"/>
            <p:cNvSpPr>
              <a:spLocks noChangeShapeType="1"/>
            </p:cNvSpPr>
            <p:nvPr/>
          </p:nvSpPr>
          <p:spPr bwMode="auto">
            <a:xfrm>
              <a:off x="6053138" y="30591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053138" y="1847850"/>
            <a:ext cx="385763" cy="909638"/>
            <a:chOff x="6053138" y="1847850"/>
            <a:chExt cx="385763" cy="909638"/>
          </a:xfrm>
        </p:grpSpPr>
        <p:sp>
          <p:nvSpPr>
            <p:cNvPr id="26678" name="Line 186"/>
            <p:cNvSpPr>
              <a:spLocks noChangeShapeType="1"/>
            </p:cNvSpPr>
            <p:nvPr/>
          </p:nvSpPr>
          <p:spPr bwMode="auto">
            <a:xfrm>
              <a:off x="6437313" y="184785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9" name="Line 187"/>
            <p:cNvSpPr>
              <a:spLocks noChangeShapeType="1"/>
            </p:cNvSpPr>
            <p:nvPr/>
          </p:nvSpPr>
          <p:spPr bwMode="auto">
            <a:xfrm>
              <a:off x="6053138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3108323" y="3046413"/>
            <a:ext cx="1152528" cy="763587"/>
            <a:chOff x="3108323" y="3046413"/>
            <a:chExt cx="1152528" cy="619125"/>
          </a:xfrm>
        </p:grpSpPr>
        <p:sp>
          <p:nvSpPr>
            <p:cNvPr id="26644" name="Line 216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1" name="Line 189"/>
            <p:cNvSpPr>
              <a:spLocks noChangeShapeType="1"/>
            </p:cNvSpPr>
            <p:nvPr/>
          </p:nvSpPr>
          <p:spPr bwMode="auto">
            <a:xfrm flipH="1">
              <a:off x="3108323" y="3076236"/>
              <a:ext cx="5953" cy="58930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2" name="Line 190"/>
            <p:cNvSpPr>
              <a:spLocks noChangeShapeType="1"/>
            </p:cNvSpPr>
            <p:nvPr/>
          </p:nvSpPr>
          <p:spPr bwMode="auto">
            <a:xfrm>
              <a:off x="3875088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3" name="Line 191"/>
            <p:cNvSpPr>
              <a:spLocks noChangeShapeType="1"/>
            </p:cNvSpPr>
            <p:nvPr/>
          </p:nvSpPr>
          <p:spPr bwMode="auto">
            <a:xfrm>
              <a:off x="425926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8723313" y="1152525"/>
            <a:ext cx="561975" cy="1473200"/>
            <a:chOff x="8723313" y="1152525"/>
            <a:chExt cx="561975" cy="1473200"/>
          </a:xfrm>
        </p:grpSpPr>
        <p:sp>
          <p:nvSpPr>
            <p:cNvPr id="26658" name="Rectangle 68"/>
            <p:cNvSpPr>
              <a:spLocks noChangeArrowheads="1"/>
            </p:cNvSpPr>
            <p:nvPr/>
          </p:nvSpPr>
          <p:spPr bwMode="auto">
            <a:xfrm>
              <a:off x="8743950" y="1152525"/>
              <a:ext cx="2952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59" name="Rectangle 69"/>
            <p:cNvSpPr>
              <a:spLocks noChangeArrowheads="1"/>
            </p:cNvSpPr>
            <p:nvPr/>
          </p:nvSpPr>
          <p:spPr bwMode="auto">
            <a:xfrm>
              <a:off x="8743950" y="1455738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0" name="Rectangle 70"/>
            <p:cNvSpPr>
              <a:spLocks noChangeArrowheads="1"/>
            </p:cNvSpPr>
            <p:nvPr/>
          </p:nvSpPr>
          <p:spPr bwMode="auto">
            <a:xfrm>
              <a:off x="8743950" y="1758950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1" name="Rectangle 71"/>
            <p:cNvSpPr>
              <a:spLocks noChangeArrowheads="1"/>
            </p:cNvSpPr>
            <p:nvPr/>
          </p:nvSpPr>
          <p:spPr bwMode="auto">
            <a:xfrm>
              <a:off x="8743950" y="2062163"/>
              <a:ext cx="406400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6" name="Rectangle 194"/>
            <p:cNvSpPr>
              <a:spLocks noChangeArrowheads="1"/>
            </p:cNvSpPr>
            <p:nvPr/>
          </p:nvSpPr>
          <p:spPr bwMode="auto">
            <a:xfrm>
              <a:off x="8723313" y="2374900"/>
              <a:ext cx="265113" cy="2508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chemeClr val="bg1"/>
                  </a:solidFill>
                  <a:latin typeface="MODERN"/>
                </a:rPr>
                <a:t>PE</a:t>
              </a:r>
              <a:endParaRPr lang="fr-FR" altLang="fr-FR" sz="2400" b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42875" y="1081088"/>
            <a:ext cx="1612900" cy="865187"/>
            <a:chOff x="142875" y="1081088"/>
            <a:chExt cx="1612900" cy="865187"/>
          </a:xfrm>
        </p:grpSpPr>
        <p:sp>
          <p:nvSpPr>
            <p:cNvPr id="26645" name="Line 210"/>
            <p:cNvSpPr>
              <a:spLocks noChangeShapeType="1"/>
            </p:cNvSpPr>
            <p:nvPr/>
          </p:nvSpPr>
          <p:spPr bwMode="auto">
            <a:xfrm>
              <a:off x="1371600" y="1524000"/>
              <a:ext cx="9525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84" name="Oval 192"/>
            <p:cNvSpPr>
              <a:spLocks noChangeArrowheads="1"/>
            </p:cNvSpPr>
            <p:nvPr/>
          </p:nvSpPr>
          <p:spPr bwMode="auto">
            <a:xfrm>
              <a:off x="142875" y="1081088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5" name="Oval 193"/>
            <p:cNvSpPr>
              <a:spLocks noChangeArrowheads="1"/>
            </p:cNvSpPr>
            <p:nvPr/>
          </p:nvSpPr>
          <p:spPr bwMode="auto">
            <a:xfrm>
              <a:off x="790575" y="1106488"/>
              <a:ext cx="965200" cy="839787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42" name="Freeform 196"/>
            <p:cNvSpPr>
              <a:spLocks/>
            </p:cNvSpPr>
            <p:nvPr/>
          </p:nvSpPr>
          <p:spPr bwMode="auto">
            <a:xfrm rot="7283694">
              <a:off x="1345769" y="1553901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3" name="Freeform 197"/>
            <p:cNvSpPr>
              <a:spLocks/>
            </p:cNvSpPr>
            <p:nvPr/>
          </p:nvSpPr>
          <p:spPr bwMode="auto">
            <a:xfrm rot="7283694">
              <a:off x="1311210" y="16105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4" name="Freeform 198"/>
            <p:cNvSpPr>
              <a:spLocks/>
            </p:cNvSpPr>
            <p:nvPr/>
          </p:nvSpPr>
          <p:spPr bwMode="auto">
            <a:xfrm rot="7283694">
              <a:off x="1276650" y="166715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5" name="Freeform 199"/>
            <p:cNvSpPr>
              <a:spLocks/>
            </p:cNvSpPr>
            <p:nvPr/>
          </p:nvSpPr>
          <p:spPr bwMode="auto">
            <a:xfrm rot="7283694">
              <a:off x="1242755" y="172269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8" name="Freeform 201"/>
            <p:cNvSpPr>
              <a:spLocks/>
            </p:cNvSpPr>
            <p:nvPr/>
          </p:nvSpPr>
          <p:spPr bwMode="auto">
            <a:xfrm>
              <a:off x="1419225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9" name="Freeform 202"/>
            <p:cNvSpPr>
              <a:spLocks/>
            </p:cNvSpPr>
            <p:nvPr/>
          </p:nvSpPr>
          <p:spPr bwMode="auto">
            <a:xfrm>
              <a:off x="1480289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0" name="Freeform 203"/>
            <p:cNvSpPr>
              <a:spLocks/>
            </p:cNvSpPr>
            <p:nvPr/>
          </p:nvSpPr>
          <p:spPr bwMode="auto">
            <a:xfrm>
              <a:off x="154135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1" name="Freeform 204"/>
            <p:cNvSpPr>
              <a:spLocks/>
            </p:cNvSpPr>
            <p:nvPr/>
          </p:nvSpPr>
          <p:spPr bwMode="auto">
            <a:xfrm>
              <a:off x="160124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Freeform 206"/>
            <p:cNvSpPr>
              <a:spLocks/>
            </p:cNvSpPr>
            <p:nvPr/>
          </p:nvSpPr>
          <p:spPr bwMode="auto">
            <a:xfrm rot="14113392">
              <a:off x="1272871" y="1389314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5" name="Freeform 207"/>
            <p:cNvSpPr>
              <a:spLocks/>
            </p:cNvSpPr>
            <p:nvPr/>
          </p:nvSpPr>
          <p:spPr bwMode="auto">
            <a:xfrm rot="14113392">
              <a:off x="1235031" y="1334822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6" name="Freeform 208"/>
            <p:cNvSpPr>
              <a:spLocks/>
            </p:cNvSpPr>
            <p:nvPr/>
          </p:nvSpPr>
          <p:spPr bwMode="auto">
            <a:xfrm rot="14113392">
              <a:off x="1197191" y="12803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7" name="Freeform 209"/>
            <p:cNvSpPr>
              <a:spLocks/>
            </p:cNvSpPr>
            <p:nvPr/>
          </p:nvSpPr>
          <p:spPr bwMode="auto">
            <a:xfrm rot="14113392">
              <a:off x="1160078" y="1226886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0" name="Line 211"/>
            <p:cNvSpPr>
              <a:spLocks noChangeShapeType="1"/>
            </p:cNvSpPr>
            <p:nvPr/>
          </p:nvSpPr>
          <p:spPr bwMode="auto">
            <a:xfrm rot="18172190">
              <a:off x="1393825" y="1481138"/>
              <a:ext cx="33337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1" name="Line 212"/>
            <p:cNvSpPr>
              <a:spLocks noChangeShapeType="1"/>
            </p:cNvSpPr>
            <p:nvPr/>
          </p:nvSpPr>
          <p:spPr bwMode="auto">
            <a:xfrm rot="3856157">
              <a:off x="1355725" y="1503363"/>
              <a:ext cx="34925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124200" y="1228725"/>
            <a:ext cx="1136651" cy="1528763"/>
            <a:chOff x="3124200" y="1228725"/>
            <a:chExt cx="1136651" cy="1528763"/>
          </a:xfrm>
        </p:grpSpPr>
        <p:sp>
          <p:nvSpPr>
            <p:cNvPr id="26656" name="Line 21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8" name="Line 176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0" name="Line 188"/>
            <p:cNvSpPr>
              <a:spLocks noChangeShapeType="1"/>
            </p:cNvSpPr>
            <p:nvPr/>
          </p:nvSpPr>
          <p:spPr bwMode="auto">
            <a:xfrm>
              <a:off x="3875088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92" name="Line 217"/>
            <p:cNvSpPr>
              <a:spLocks noChangeShapeType="1"/>
            </p:cNvSpPr>
            <p:nvPr/>
          </p:nvSpPr>
          <p:spPr bwMode="auto">
            <a:xfrm flipV="1">
              <a:off x="3124200" y="2133600"/>
              <a:ext cx="0" cy="6096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514600" y="3840088"/>
            <a:ext cx="685800" cy="381000"/>
            <a:chOff x="2514600" y="3733800"/>
            <a:chExt cx="685800" cy="381000"/>
          </a:xfrm>
        </p:grpSpPr>
        <p:sp>
          <p:nvSpPr>
            <p:cNvPr id="26726" name="Line 223"/>
            <p:cNvSpPr>
              <a:spLocks noChangeShapeType="1"/>
            </p:cNvSpPr>
            <p:nvPr/>
          </p:nvSpPr>
          <p:spPr bwMode="auto">
            <a:xfrm>
              <a:off x="2514600" y="3962400"/>
              <a:ext cx="5334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8" name="Line 225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9" name="Line 226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0" name="Line 227"/>
            <p:cNvSpPr>
              <a:spLocks noChangeShapeType="1"/>
            </p:cNvSpPr>
            <p:nvPr/>
          </p:nvSpPr>
          <p:spPr bwMode="auto">
            <a:xfrm flipV="1">
              <a:off x="3048000" y="38862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1" name="Line 228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2" name="Line 229"/>
            <p:cNvSpPr>
              <a:spLocks noChangeShapeType="1"/>
            </p:cNvSpPr>
            <p:nvPr/>
          </p:nvSpPr>
          <p:spPr bwMode="auto">
            <a:xfrm flipV="1">
              <a:off x="3048000" y="37338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3" name="Line 230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6577013" y="2430463"/>
            <a:ext cx="381000" cy="1427162"/>
            <a:chOff x="6577013" y="2430463"/>
            <a:chExt cx="381000" cy="1427162"/>
          </a:xfrm>
        </p:grpSpPr>
        <p:sp>
          <p:nvSpPr>
            <p:cNvPr id="26695" name="Line 221"/>
            <p:cNvSpPr>
              <a:spLocks noChangeShapeType="1"/>
            </p:cNvSpPr>
            <p:nvPr/>
          </p:nvSpPr>
          <p:spPr bwMode="auto">
            <a:xfrm>
              <a:off x="6807200" y="2430463"/>
              <a:ext cx="3175" cy="115093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0" name="Line 233"/>
            <p:cNvSpPr>
              <a:spLocks noChangeShapeType="1"/>
            </p:cNvSpPr>
            <p:nvPr/>
          </p:nvSpPr>
          <p:spPr bwMode="auto">
            <a:xfrm rot="5400000" flipV="1">
              <a:off x="6577013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1" name="Line 234"/>
            <p:cNvSpPr>
              <a:spLocks noChangeShapeType="1"/>
            </p:cNvSpPr>
            <p:nvPr/>
          </p:nvSpPr>
          <p:spPr bwMode="auto">
            <a:xfrm rot="5400000">
              <a:off x="6805613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2" name="Line 235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3" name="Line 236"/>
            <p:cNvSpPr>
              <a:spLocks noChangeShapeType="1"/>
            </p:cNvSpPr>
            <p:nvPr/>
          </p:nvSpPr>
          <p:spPr bwMode="auto">
            <a:xfrm rot="5400000">
              <a:off x="67294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4" name="Line 237"/>
            <p:cNvSpPr>
              <a:spLocks noChangeShapeType="1"/>
            </p:cNvSpPr>
            <p:nvPr/>
          </p:nvSpPr>
          <p:spPr bwMode="auto">
            <a:xfrm rot="5400000">
              <a:off x="66532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5" name="Line 238"/>
            <p:cNvSpPr>
              <a:spLocks noChangeShapeType="1"/>
            </p:cNvSpPr>
            <p:nvPr/>
          </p:nvSpPr>
          <p:spPr bwMode="auto">
            <a:xfrm rot="5400000">
              <a:off x="65770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9" name="Line 239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8105775" y="2432050"/>
            <a:ext cx="381000" cy="1425575"/>
            <a:chOff x="8105775" y="2432050"/>
            <a:chExt cx="381000" cy="1425575"/>
          </a:xfrm>
        </p:grpSpPr>
        <p:sp>
          <p:nvSpPr>
            <p:cNvPr id="26694" name="Line 220"/>
            <p:cNvSpPr>
              <a:spLocks noChangeShapeType="1"/>
            </p:cNvSpPr>
            <p:nvPr/>
          </p:nvSpPr>
          <p:spPr bwMode="auto">
            <a:xfrm flipV="1">
              <a:off x="8339138" y="2432050"/>
              <a:ext cx="9525" cy="12319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2" name="Line 242"/>
            <p:cNvSpPr>
              <a:spLocks noChangeShapeType="1"/>
            </p:cNvSpPr>
            <p:nvPr/>
          </p:nvSpPr>
          <p:spPr bwMode="auto">
            <a:xfrm rot="5400000" flipV="1">
              <a:off x="8105775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3" name="Line 243"/>
            <p:cNvSpPr>
              <a:spLocks noChangeShapeType="1"/>
            </p:cNvSpPr>
            <p:nvPr/>
          </p:nvSpPr>
          <p:spPr bwMode="auto">
            <a:xfrm rot="5400000">
              <a:off x="8334375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4" name="Line 244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5" name="Line 245"/>
            <p:cNvSpPr>
              <a:spLocks noChangeShapeType="1"/>
            </p:cNvSpPr>
            <p:nvPr/>
          </p:nvSpPr>
          <p:spPr bwMode="auto">
            <a:xfrm rot="5400000">
              <a:off x="82581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6" name="Line 246"/>
            <p:cNvSpPr>
              <a:spLocks noChangeShapeType="1"/>
            </p:cNvSpPr>
            <p:nvPr/>
          </p:nvSpPr>
          <p:spPr bwMode="auto">
            <a:xfrm rot="5400000">
              <a:off x="81819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7" name="Line 247"/>
            <p:cNvSpPr>
              <a:spLocks noChangeShapeType="1"/>
            </p:cNvSpPr>
            <p:nvPr/>
          </p:nvSpPr>
          <p:spPr bwMode="auto">
            <a:xfrm rot="5400000">
              <a:off x="81057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1" name="Line 248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08" name="Line 256"/>
          <p:cNvSpPr>
            <a:spLocks noChangeShapeType="1"/>
          </p:cNvSpPr>
          <p:nvPr/>
        </p:nvSpPr>
        <p:spPr bwMode="auto">
          <a:xfrm rot="16200000" flipH="1">
            <a:off x="485775" y="3470450"/>
            <a:ext cx="12065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" name="Groupe 27"/>
          <p:cNvGrpSpPr/>
          <p:nvPr/>
        </p:nvGrpSpPr>
        <p:grpSpPr>
          <a:xfrm>
            <a:off x="355466" y="2348880"/>
            <a:ext cx="635134" cy="1050133"/>
            <a:chOff x="355466" y="2348880"/>
            <a:chExt cx="635134" cy="1050133"/>
          </a:xfrm>
        </p:grpSpPr>
        <p:sp>
          <p:nvSpPr>
            <p:cNvPr id="22643" name="Rectangle 115"/>
            <p:cNvSpPr>
              <a:spLocks noChangeArrowheads="1"/>
            </p:cNvSpPr>
            <p:nvPr/>
          </p:nvSpPr>
          <p:spPr bwMode="auto">
            <a:xfrm>
              <a:off x="355466" y="2388530"/>
              <a:ext cx="177934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Z</a:t>
              </a: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444500" y="2348880"/>
              <a:ext cx="546100" cy="1050133"/>
              <a:chOff x="444500" y="2348880"/>
              <a:chExt cx="546100" cy="1050133"/>
            </a:xfrm>
          </p:grpSpPr>
          <p:sp>
            <p:nvSpPr>
              <p:cNvPr id="26705" name="Rectangle 253"/>
              <p:cNvSpPr>
                <a:spLocks noChangeArrowheads="1"/>
              </p:cNvSpPr>
              <p:nvPr/>
            </p:nvSpPr>
            <p:spPr bwMode="auto">
              <a:xfrm>
                <a:off x="444500" y="2705275"/>
                <a:ext cx="228600" cy="693738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prstDash val="sysDash"/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06" name="Line 254"/>
              <p:cNvSpPr>
                <a:spLocks noChangeShapeType="1"/>
              </p:cNvSpPr>
              <p:nvPr/>
            </p:nvSpPr>
            <p:spPr bwMode="auto">
              <a:xfrm flipH="1">
                <a:off x="584200" y="2349675"/>
                <a:ext cx="406400" cy="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709" name="Line 257"/>
              <p:cNvSpPr>
                <a:spLocks noChangeShapeType="1"/>
              </p:cNvSpPr>
              <p:nvPr/>
            </p:nvSpPr>
            <p:spPr bwMode="auto">
              <a:xfrm rot="5400000">
                <a:off x="385762" y="2522712"/>
                <a:ext cx="360363" cy="1270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26700" name="Line 258"/>
          <p:cNvSpPr>
            <a:spLocks noChangeShapeType="1"/>
          </p:cNvSpPr>
          <p:nvPr/>
        </p:nvSpPr>
        <p:spPr bwMode="auto">
          <a:xfrm>
            <a:off x="2514600" y="2438400"/>
            <a:ext cx="59991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0" name="Line 213"/>
          <p:cNvSpPr>
            <a:spLocks noChangeShapeType="1"/>
          </p:cNvSpPr>
          <p:nvPr/>
        </p:nvSpPr>
        <p:spPr bwMode="auto">
          <a:xfrm>
            <a:off x="990600" y="1524000"/>
            <a:ext cx="1588" cy="8256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1" name="Line 214"/>
          <p:cNvSpPr>
            <a:spLocks noChangeShapeType="1"/>
          </p:cNvSpPr>
          <p:nvPr/>
        </p:nvSpPr>
        <p:spPr bwMode="auto">
          <a:xfrm rot="16200000">
            <a:off x="1165991" y="1344771"/>
            <a:ext cx="0" cy="381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5" name="Rectangle 1187"/>
          <p:cNvSpPr>
            <a:spLocks noChangeArrowheads="1"/>
          </p:cNvSpPr>
          <p:nvPr/>
        </p:nvSpPr>
        <p:spPr bwMode="auto">
          <a:xfrm>
            <a:off x="35496" y="3246075"/>
            <a:ext cx="1242649" cy="8309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>
              <a:defRPr/>
            </a:pPr>
            <a:r>
              <a:rPr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Z </a:t>
            </a:r>
            <a: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/>
            </a:r>
            <a:b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</a:br>
            <a: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facultatif  1500</a:t>
            </a:r>
            <a: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sym typeface="Symbol"/>
              </a:rPr>
              <a:t></a:t>
            </a:r>
            <a:endParaRPr lang="fr-F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76" name="Rectangle 270"/>
          <p:cNvSpPr>
            <a:spLocks noChangeArrowheads="1"/>
          </p:cNvSpPr>
          <p:nvPr/>
        </p:nvSpPr>
        <p:spPr bwMode="auto">
          <a:xfrm>
            <a:off x="-36512" y="4078813"/>
            <a:ext cx="188781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L: Limiteur surtension</a:t>
            </a:r>
            <a:endParaRPr lang="fr-F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400300" y="2438400"/>
            <a:ext cx="228600" cy="3536950"/>
            <a:chOff x="2400300" y="2438400"/>
            <a:chExt cx="228600" cy="3536950"/>
          </a:xfrm>
        </p:grpSpPr>
        <p:sp>
          <p:nvSpPr>
            <p:cNvPr id="26701" name="Line 259"/>
            <p:cNvSpPr>
              <a:spLocks noChangeShapeType="1"/>
            </p:cNvSpPr>
            <p:nvPr/>
          </p:nvSpPr>
          <p:spPr bwMode="auto">
            <a:xfrm flipV="1">
              <a:off x="2527300" y="2438400"/>
              <a:ext cx="0" cy="353695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9" name="Rectangle 253"/>
            <p:cNvSpPr>
              <a:spLocks noChangeArrowheads="1"/>
            </p:cNvSpPr>
            <p:nvPr/>
          </p:nvSpPr>
          <p:spPr bwMode="auto">
            <a:xfrm>
              <a:off x="2400300" y="4800600"/>
              <a:ext cx="228600" cy="693738"/>
            </a:xfrm>
            <a:prstGeom prst="rect">
              <a:avLst/>
            </a:prstGeom>
            <a:solidFill>
              <a:srgbClr val="00FF00"/>
            </a:solidFill>
            <a:ln w="57150">
              <a:solidFill>
                <a:srgbClr val="00FF00"/>
              </a:solidFill>
              <a:miter lim="800000"/>
              <a:headEnd/>
              <a:tailEnd/>
            </a:ln>
            <a:extLst/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55576" y="2348880"/>
            <a:ext cx="258617" cy="1162844"/>
            <a:chOff x="754205" y="2095499"/>
            <a:chExt cx="270669" cy="1416225"/>
          </a:xfrm>
        </p:grpSpPr>
        <p:grpSp>
          <p:nvGrpSpPr>
            <p:cNvPr id="23" name="Groupe 22"/>
            <p:cNvGrpSpPr/>
            <p:nvPr/>
          </p:nvGrpSpPr>
          <p:grpSpPr>
            <a:xfrm>
              <a:off x="990600" y="2095499"/>
              <a:ext cx="1588" cy="1416225"/>
              <a:chOff x="990600" y="2095499"/>
              <a:chExt cx="1588" cy="1416225"/>
            </a:xfrm>
          </p:grpSpPr>
          <p:sp>
            <p:nvSpPr>
              <p:cNvPr id="26702" name="Line 250"/>
              <p:cNvSpPr>
                <a:spLocks noChangeShapeType="1"/>
              </p:cNvSpPr>
              <p:nvPr/>
            </p:nvSpPr>
            <p:spPr bwMode="auto">
              <a:xfrm>
                <a:off x="990600" y="3035474"/>
                <a:ext cx="1588" cy="47625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03" name="Line 251"/>
              <p:cNvSpPr>
                <a:spLocks noChangeShapeType="1"/>
              </p:cNvSpPr>
              <p:nvPr/>
            </p:nvSpPr>
            <p:spPr bwMode="auto">
              <a:xfrm>
                <a:off x="990600" y="2095499"/>
                <a:ext cx="0" cy="8524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7" name="Rectangle 115"/>
            <p:cNvSpPr>
              <a:spLocks noChangeArrowheads="1"/>
            </p:cNvSpPr>
            <p:nvPr/>
          </p:nvSpPr>
          <p:spPr bwMode="auto">
            <a:xfrm>
              <a:off x="754205" y="2095499"/>
              <a:ext cx="270669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L</a:t>
              </a:r>
              <a:endParaRPr lang="fr-F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72303" y="2368722"/>
            <a:ext cx="878999" cy="1030984"/>
            <a:chOff x="972303" y="2368722"/>
            <a:chExt cx="878999" cy="1030984"/>
          </a:xfrm>
        </p:grpSpPr>
        <p:grpSp>
          <p:nvGrpSpPr>
            <p:cNvPr id="6" name="Groupe 5"/>
            <p:cNvGrpSpPr/>
            <p:nvPr/>
          </p:nvGrpSpPr>
          <p:grpSpPr>
            <a:xfrm>
              <a:off x="1475656" y="2705968"/>
              <a:ext cx="375646" cy="693738"/>
              <a:chOff x="1270187" y="3023294"/>
              <a:chExt cx="239405" cy="693738"/>
            </a:xfrm>
          </p:grpSpPr>
          <p:sp>
            <p:nvSpPr>
              <p:cNvPr id="177" name="Rectangle 253"/>
              <p:cNvSpPr>
                <a:spLocks noChangeArrowheads="1"/>
              </p:cNvSpPr>
              <p:nvPr/>
            </p:nvSpPr>
            <p:spPr bwMode="auto">
              <a:xfrm>
                <a:off x="1270187" y="3023294"/>
                <a:ext cx="239405" cy="693738"/>
              </a:xfrm>
              <a:prstGeom prst="rect">
                <a:avLst/>
              </a:prstGeom>
              <a:noFill/>
              <a:ln w="5715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" name="Organigramme : Jonction de sommaire 1"/>
              <p:cNvSpPr/>
              <p:nvPr/>
            </p:nvSpPr>
            <p:spPr bwMode="auto">
              <a:xfrm>
                <a:off x="1305031" y="3139975"/>
                <a:ext cx="166591" cy="276225"/>
              </a:xfrm>
              <a:prstGeom prst="flowChartSummingJunction">
                <a:avLst/>
              </a:prstGeom>
              <a:noFill/>
              <a:ln w="254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80" name="Line 254"/>
            <p:cNvSpPr>
              <a:spLocks noChangeShapeType="1"/>
            </p:cNvSpPr>
            <p:nvPr/>
          </p:nvSpPr>
          <p:spPr bwMode="auto">
            <a:xfrm flipV="1">
              <a:off x="972303" y="2368722"/>
              <a:ext cx="719377" cy="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3" name="Line 257"/>
            <p:cNvSpPr>
              <a:spLocks noChangeShapeType="1"/>
            </p:cNvSpPr>
            <p:nvPr/>
          </p:nvSpPr>
          <p:spPr bwMode="auto">
            <a:xfrm rot="16200000" flipH="1" flipV="1">
              <a:off x="1504801" y="2542207"/>
              <a:ext cx="360363" cy="1339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Rectangle 115"/>
            <p:cNvSpPr>
              <a:spLocks noChangeArrowheads="1"/>
            </p:cNvSpPr>
            <p:nvPr/>
          </p:nvSpPr>
          <p:spPr bwMode="auto">
            <a:xfrm>
              <a:off x="1043608" y="2377302"/>
              <a:ext cx="642544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CPI</a:t>
              </a:r>
              <a:endParaRPr lang="fr-FR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sp>
        <p:nvSpPr>
          <p:cNvPr id="189" name="Rectangle 270"/>
          <p:cNvSpPr>
            <a:spLocks noChangeArrowheads="1"/>
          </p:cNvSpPr>
          <p:nvPr/>
        </p:nvSpPr>
        <p:spPr bwMode="auto">
          <a:xfrm>
            <a:off x="-36512" y="4725144"/>
            <a:ext cx="1742309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CPI: Contrôleur permanent d’isolement</a:t>
            </a:r>
            <a:endParaRPr lang="fr-FR" sz="1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78" name="Rectangle 270"/>
          <p:cNvSpPr>
            <a:spLocks noChangeArrowheads="1"/>
          </p:cNvSpPr>
          <p:nvPr/>
        </p:nvSpPr>
        <p:spPr bwMode="auto">
          <a:xfrm>
            <a:off x="5957094" y="4408805"/>
            <a:ext cx="3186906" cy="14773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rPr>
              <a:t>Impédances de défaut du circuit (très grandes), générant des courants de fuite très faibles.</a:t>
            </a:r>
            <a:endParaRPr lang="fr-FR" sz="1800" b="1" dirty="0">
              <a:solidFill>
                <a:schemeClr val="bg2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163" name="Groupe 162"/>
          <p:cNvGrpSpPr/>
          <p:nvPr/>
        </p:nvGrpSpPr>
        <p:grpSpPr>
          <a:xfrm>
            <a:off x="4847456" y="1209380"/>
            <a:ext cx="1092696" cy="4811592"/>
            <a:chOff x="4847456" y="1209380"/>
            <a:chExt cx="1092696" cy="4811592"/>
          </a:xfrm>
        </p:grpSpPr>
        <p:grpSp>
          <p:nvGrpSpPr>
            <p:cNvPr id="13" name="Groupe 12"/>
            <p:cNvGrpSpPr/>
            <p:nvPr/>
          </p:nvGrpSpPr>
          <p:grpSpPr>
            <a:xfrm>
              <a:off x="4959438" y="1209380"/>
              <a:ext cx="866415" cy="4811592"/>
              <a:chOff x="4959438" y="1209380"/>
              <a:chExt cx="866415" cy="4767557"/>
            </a:xfrm>
          </p:grpSpPr>
          <p:grpSp>
            <p:nvGrpSpPr>
              <p:cNvPr id="8" name="Groupe 7"/>
              <p:cNvGrpSpPr/>
              <p:nvPr/>
            </p:nvGrpSpPr>
            <p:grpSpPr>
              <a:xfrm>
                <a:off x="5249789" y="1209380"/>
                <a:ext cx="576064" cy="4767557"/>
                <a:chOff x="3657600" y="1381125"/>
                <a:chExt cx="755651" cy="1528763"/>
              </a:xfrm>
            </p:grpSpPr>
            <p:sp>
              <p:nvSpPr>
                <p:cNvPr id="171" name="Line 215"/>
                <p:cNvSpPr>
                  <a:spLocks noChangeShapeType="1"/>
                </p:cNvSpPr>
                <p:nvPr/>
              </p:nvSpPr>
              <p:spPr bwMode="auto">
                <a:xfrm>
                  <a:off x="3657600" y="1579748"/>
                  <a:ext cx="1588" cy="1311089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2" name="Line 176"/>
                <p:cNvSpPr>
                  <a:spLocks noChangeShapeType="1"/>
                </p:cNvSpPr>
                <p:nvPr/>
              </p:nvSpPr>
              <p:spPr bwMode="auto">
                <a:xfrm>
                  <a:off x="4411663" y="1381125"/>
                  <a:ext cx="1588" cy="1516062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3" name="Line 188"/>
                <p:cNvSpPr>
                  <a:spLocks noChangeShapeType="1"/>
                </p:cNvSpPr>
                <p:nvPr/>
              </p:nvSpPr>
              <p:spPr bwMode="auto">
                <a:xfrm>
                  <a:off x="4029076" y="1476666"/>
                  <a:ext cx="0" cy="1433222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6" name="Line 215"/>
              <p:cNvSpPr>
                <a:spLocks noChangeShapeType="1"/>
              </p:cNvSpPr>
              <p:nvPr/>
            </p:nvSpPr>
            <p:spPr bwMode="auto">
              <a:xfrm flipH="1">
                <a:off x="4959438" y="2151063"/>
                <a:ext cx="2318" cy="3811986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4" name="Groupe 13"/>
            <p:cNvGrpSpPr/>
            <p:nvPr/>
          </p:nvGrpSpPr>
          <p:grpSpPr>
            <a:xfrm>
              <a:off x="4847456" y="4560452"/>
              <a:ext cx="1092696" cy="693738"/>
              <a:chOff x="4847456" y="4560452"/>
              <a:chExt cx="1092696" cy="693738"/>
            </a:xfrm>
          </p:grpSpPr>
          <p:sp>
            <p:nvSpPr>
              <p:cNvPr id="168" name="Rectangle 253"/>
              <p:cNvSpPr>
                <a:spLocks noChangeArrowheads="1"/>
              </p:cNvSpPr>
              <p:nvPr/>
            </p:nvSpPr>
            <p:spPr bwMode="auto">
              <a:xfrm>
                <a:off x="5135488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9" name="Rectangle 253"/>
              <p:cNvSpPr>
                <a:spLocks noChangeArrowheads="1"/>
              </p:cNvSpPr>
              <p:nvPr/>
            </p:nvSpPr>
            <p:spPr bwMode="auto">
              <a:xfrm>
                <a:off x="5423520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0" name="Rectangle 253"/>
              <p:cNvSpPr>
                <a:spLocks noChangeArrowheads="1"/>
              </p:cNvSpPr>
              <p:nvPr/>
            </p:nvSpPr>
            <p:spPr bwMode="auto">
              <a:xfrm>
                <a:off x="5711552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" name="Rectangle 253"/>
              <p:cNvSpPr>
                <a:spLocks noChangeArrowheads="1"/>
              </p:cNvSpPr>
              <p:nvPr/>
            </p:nvSpPr>
            <p:spPr bwMode="auto">
              <a:xfrm>
                <a:off x="4847456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90" name="Rectangle 328"/>
          <p:cNvSpPr>
            <a:spLocks noChangeArrowheads="1"/>
          </p:cNvSpPr>
          <p:nvPr/>
        </p:nvSpPr>
        <p:spPr bwMode="auto">
          <a:xfrm>
            <a:off x="2483768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1" name="Rectangle 328"/>
          <p:cNvSpPr>
            <a:spLocks noChangeArrowheads="1"/>
          </p:cNvSpPr>
          <p:nvPr/>
        </p:nvSpPr>
        <p:spPr bwMode="auto">
          <a:xfrm>
            <a:off x="-36512" y="508794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92" name="Connecteur droit 191"/>
          <p:cNvCxnSpPr/>
          <p:nvPr/>
        </p:nvCxnSpPr>
        <p:spPr bwMode="auto">
          <a:xfrm>
            <a:off x="2308074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93" name="Groupe 192"/>
          <p:cNvGrpSpPr/>
          <p:nvPr/>
        </p:nvGrpSpPr>
        <p:grpSpPr>
          <a:xfrm>
            <a:off x="2267744" y="1166019"/>
            <a:ext cx="126203" cy="1049337"/>
            <a:chOff x="2659462" y="1166019"/>
            <a:chExt cx="126203" cy="1049337"/>
          </a:xfrm>
        </p:grpSpPr>
        <p:sp>
          <p:nvSpPr>
            <p:cNvPr id="194" name="Ellipse 193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5" name="Ellipse 194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62" name="Groupe 161"/>
          <p:cNvGrpSpPr/>
          <p:nvPr/>
        </p:nvGrpSpPr>
        <p:grpSpPr>
          <a:xfrm>
            <a:off x="2921000" y="2689495"/>
            <a:ext cx="5086350" cy="415925"/>
            <a:chOff x="2921000" y="2689495"/>
            <a:chExt cx="5086350" cy="415925"/>
          </a:xfrm>
        </p:grpSpPr>
        <p:grpSp>
          <p:nvGrpSpPr>
            <p:cNvPr id="26627" name="Group 273"/>
            <p:cNvGrpSpPr>
              <a:grpSpLocks/>
            </p:cNvGrpSpPr>
            <p:nvPr/>
          </p:nvGrpSpPr>
          <p:grpSpPr bwMode="auto">
            <a:xfrm>
              <a:off x="2921000" y="2689495"/>
              <a:ext cx="5086350" cy="415925"/>
              <a:chOff x="1840" y="1666"/>
              <a:chExt cx="3204" cy="262"/>
            </a:xfrm>
          </p:grpSpPr>
          <p:sp>
            <p:nvSpPr>
              <p:cNvPr id="26760" name="Line 84"/>
              <p:cNvSpPr>
                <a:spLocks noChangeShapeType="1"/>
              </p:cNvSpPr>
              <p:nvPr/>
            </p:nvSpPr>
            <p:spPr bwMode="auto">
              <a:xfrm>
                <a:off x="5003" y="1697"/>
                <a:ext cx="41" cy="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1" name="Line 85"/>
              <p:cNvSpPr>
                <a:spLocks noChangeShapeType="1"/>
              </p:cNvSpPr>
              <p:nvPr/>
            </p:nvSpPr>
            <p:spPr bwMode="auto">
              <a:xfrm flipV="1">
                <a:off x="5003" y="1700"/>
                <a:ext cx="41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2" name="Line 86"/>
              <p:cNvSpPr>
                <a:spLocks noChangeShapeType="1"/>
              </p:cNvSpPr>
              <p:nvPr/>
            </p:nvSpPr>
            <p:spPr bwMode="auto">
              <a:xfrm>
                <a:off x="4756" y="1700"/>
                <a:ext cx="46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3" name="Line 87"/>
              <p:cNvSpPr>
                <a:spLocks noChangeShapeType="1"/>
              </p:cNvSpPr>
              <p:nvPr/>
            </p:nvSpPr>
            <p:spPr bwMode="auto">
              <a:xfrm flipV="1">
                <a:off x="4762" y="1701"/>
                <a:ext cx="40" cy="44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4" name="Line 8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5" name="Line 90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8" name="Line 93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1" name="Line 96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2" name="Line 97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5" name="Line 100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6" name="Line 101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1" name="Line 117"/>
              <p:cNvSpPr>
                <a:spLocks noChangeShapeType="1"/>
              </p:cNvSpPr>
              <p:nvPr/>
            </p:nvSpPr>
            <p:spPr bwMode="auto">
              <a:xfrm>
                <a:off x="2177" y="1674"/>
                <a:ext cx="65" cy="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2" name="Line 118"/>
              <p:cNvSpPr>
                <a:spLocks noChangeShapeType="1"/>
              </p:cNvSpPr>
              <p:nvPr/>
            </p:nvSpPr>
            <p:spPr bwMode="auto">
              <a:xfrm flipV="1">
                <a:off x="2180" y="1670"/>
                <a:ext cx="62" cy="4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3" name="Line 119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5" name="Line 260"/>
              <p:cNvSpPr>
                <a:spLocks noChangeShapeType="1"/>
              </p:cNvSpPr>
              <p:nvPr/>
            </p:nvSpPr>
            <p:spPr bwMode="auto">
              <a:xfrm>
                <a:off x="1937" y="1674"/>
                <a:ext cx="61" cy="5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6" name="Line 261"/>
              <p:cNvSpPr>
                <a:spLocks noChangeShapeType="1"/>
              </p:cNvSpPr>
              <p:nvPr/>
            </p:nvSpPr>
            <p:spPr bwMode="auto">
              <a:xfrm flipV="1">
                <a:off x="1937" y="1666"/>
                <a:ext cx="57" cy="58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7" name="Line 262"/>
              <p:cNvSpPr>
                <a:spLocks noChangeShapeType="1"/>
              </p:cNvSpPr>
              <p:nvPr/>
            </p:nvSpPr>
            <p:spPr bwMode="auto">
              <a:xfrm>
                <a:off x="1840" y="1724"/>
                <a:ext cx="120" cy="19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9" name="Line 117"/>
            <p:cNvSpPr>
              <a:spLocks noChangeShapeType="1"/>
            </p:cNvSpPr>
            <p:nvPr/>
          </p:nvSpPr>
          <p:spPr bwMode="auto">
            <a:xfrm>
              <a:off x="3822701" y="2726531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Line 118"/>
            <p:cNvSpPr>
              <a:spLocks noChangeShapeType="1"/>
            </p:cNvSpPr>
            <p:nvPr/>
          </p:nvSpPr>
          <p:spPr bwMode="auto">
            <a:xfrm flipV="1">
              <a:off x="3827463" y="2720181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Line 117"/>
            <p:cNvSpPr>
              <a:spLocks noChangeShapeType="1"/>
            </p:cNvSpPr>
            <p:nvPr/>
          </p:nvSpPr>
          <p:spPr bwMode="auto">
            <a:xfrm>
              <a:off x="4206876" y="2702682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Line 118"/>
            <p:cNvSpPr>
              <a:spLocks noChangeShapeType="1"/>
            </p:cNvSpPr>
            <p:nvPr/>
          </p:nvSpPr>
          <p:spPr bwMode="auto">
            <a:xfrm flipV="1">
              <a:off x="4211638" y="2696332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Line 260"/>
            <p:cNvSpPr>
              <a:spLocks noChangeShapeType="1"/>
            </p:cNvSpPr>
            <p:nvPr/>
          </p:nvSpPr>
          <p:spPr bwMode="auto">
            <a:xfrm>
              <a:off x="6009482" y="2734432"/>
              <a:ext cx="96838" cy="793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Line 261"/>
            <p:cNvSpPr>
              <a:spLocks noChangeShapeType="1"/>
            </p:cNvSpPr>
            <p:nvPr/>
          </p:nvSpPr>
          <p:spPr bwMode="auto">
            <a:xfrm flipV="1">
              <a:off x="6009482" y="2721732"/>
              <a:ext cx="90488" cy="920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Line 117"/>
            <p:cNvSpPr>
              <a:spLocks noChangeShapeType="1"/>
            </p:cNvSpPr>
            <p:nvPr/>
          </p:nvSpPr>
          <p:spPr bwMode="auto">
            <a:xfrm>
              <a:off x="6384926" y="2722356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Line 118"/>
            <p:cNvSpPr>
              <a:spLocks noChangeShapeType="1"/>
            </p:cNvSpPr>
            <p:nvPr/>
          </p:nvSpPr>
          <p:spPr bwMode="auto">
            <a:xfrm flipV="1">
              <a:off x="6389688" y="2716006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0" y="5949280"/>
            <a:ext cx="8391525" cy="331564"/>
            <a:chOff x="0" y="5975350"/>
            <a:chExt cx="8391525" cy="331564"/>
          </a:xfrm>
        </p:grpSpPr>
        <p:sp>
          <p:nvSpPr>
            <p:cNvPr id="26746" name="Line 76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8" name="Line 78"/>
            <p:cNvSpPr>
              <a:spLocks noChangeShapeType="1"/>
            </p:cNvSpPr>
            <p:nvPr/>
          </p:nvSpPr>
          <p:spPr bwMode="auto">
            <a:xfrm>
              <a:off x="3427413" y="6139697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9" name="Line 79"/>
            <p:cNvSpPr>
              <a:spLocks noChangeShapeType="1"/>
            </p:cNvSpPr>
            <p:nvPr/>
          </p:nvSpPr>
          <p:spPr bwMode="auto">
            <a:xfrm>
              <a:off x="3704673" y="6218080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0" name="Line 80"/>
            <p:cNvSpPr>
              <a:spLocks noChangeShapeType="1"/>
            </p:cNvSpPr>
            <p:nvPr/>
          </p:nvSpPr>
          <p:spPr bwMode="auto">
            <a:xfrm>
              <a:off x="3827464" y="6306914"/>
              <a:ext cx="31798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1" name="Line 81"/>
            <p:cNvSpPr>
              <a:spLocks noChangeShapeType="1"/>
            </p:cNvSpPr>
            <p:nvPr/>
          </p:nvSpPr>
          <p:spPr bwMode="auto">
            <a:xfrm>
              <a:off x="4003262" y="5976938"/>
              <a:ext cx="0" cy="16275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77475" y="5877272"/>
            <a:ext cx="34118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« CPI » </a:t>
            </a:r>
            <a:endParaRPr lang="fr-FR" sz="20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7758" y="2151063"/>
            <a:ext cx="2267744" cy="370411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4145446" y="565920"/>
            <a:ext cx="499855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*I: Neutre alimentation isolé de la terre (ou fortement  </a:t>
            </a: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impédant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)</a:t>
            </a:r>
          </a:p>
        </p:txBody>
      </p:sp>
      <p:sp>
        <p:nvSpPr>
          <p:cNvPr id="198" name="Rectangle 328"/>
          <p:cNvSpPr>
            <a:spLocks noChangeArrowheads="1"/>
          </p:cNvSpPr>
          <p:nvPr/>
        </p:nvSpPr>
        <p:spPr bwMode="auto">
          <a:xfrm>
            <a:off x="2822860" y="4356049"/>
            <a:ext cx="194916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*T: Masses systèmes reliées à la terre.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546100" y="3410124"/>
            <a:ext cx="1143587" cy="2507403"/>
            <a:chOff x="546100" y="3410124"/>
            <a:chExt cx="1143587" cy="2507403"/>
          </a:xfrm>
        </p:grpSpPr>
        <p:sp>
          <p:nvSpPr>
            <p:cNvPr id="181" name="Line 255"/>
            <p:cNvSpPr>
              <a:spLocks noChangeShapeType="1"/>
            </p:cNvSpPr>
            <p:nvPr/>
          </p:nvSpPr>
          <p:spPr bwMode="auto">
            <a:xfrm>
              <a:off x="546100" y="3511724"/>
              <a:ext cx="1143587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2" name="Line 256"/>
            <p:cNvSpPr>
              <a:spLocks noChangeShapeType="1"/>
            </p:cNvSpPr>
            <p:nvPr/>
          </p:nvSpPr>
          <p:spPr bwMode="auto">
            <a:xfrm rot="5400000">
              <a:off x="416059" y="4663826"/>
              <a:ext cx="250740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9" name="Ellipse 8"/>
          <p:cNvSpPr/>
          <p:nvPr/>
        </p:nvSpPr>
        <p:spPr bwMode="auto">
          <a:xfrm>
            <a:off x="1645960" y="2645742"/>
            <a:ext cx="72000" cy="72000"/>
          </a:xfrm>
          <a:prstGeom prst="ellipse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tx1">
                <a:alpha val="75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6591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3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8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3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9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4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1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6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3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8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3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500"/>
                            </p:stCondLst>
                            <p:childTnLst>
                              <p:par>
                                <p:cTn id="1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26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7950"/>
                            </p:stCondLst>
                            <p:childTnLst>
                              <p:par>
                                <p:cTn id="1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8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35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85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0" presetClass="pat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0092 L -0.00086 -0.04977 L -0.07586 -0.04977 L -0.07586 -0.16967 L -0.03593 -0.1743 L -0.0559 -0.21643 L 0.45087 -0.21643 L 0.45226 0.47917 L -0.0026 0.47477 L -0.00086 -0.05208 L -0.0776 -0.05416 L -0.0776 -0.16759 L 0.01407 -0.1787 L 0.41893 -0.1787 L 0.4224 0.47685 L -0.0026 0.47685 L -0.00086 -0.04977 L -0.0776 -0.05208 L -0.07257 -0.17199 L -0.0342 -0.1743 L -0.04583 -0.13426 L 0.38907 -0.12754 L 0.39063 0.47917 L -0.00086 0.47477 L -0.0026 -0.05208 L -0.0776 -0.04977 L -0.07586 -0.08078 L 0.35921 -0.08078 L 0.35921 0.47685 L -0.0026 0.47477 L -0.0026 -0.00092 Z " pathEditMode="relative" rAng="0" ptsTypes="AAAAAAAAAAAAAAAAAAAAAAAAAAAAAAA">
                                      <p:cBhvr>
                                        <p:cTn id="178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2592" grpId="0"/>
      <p:bldP spid="22797" grpId="0"/>
      <p:bldP spid="26662" grpId="0" animBg="1"/>
      <p:bldP spid="26663" grpId="0" animBg="1"/>
      <p:bldP spid="26664" grpId="0" animBg="1"/>
      <p:bldP spid="26666" grpId="0" animBg="1"/>
      <p:bldP spid="26700" grpId="0" animBg="1"/>
      <p:bldP spid="26650" grpId="0" animBg="1"/>
      <p:bldP spid="26651" grpId="0" animBg="1"/>
      <p:bldP spid="175" grpId="0"/>
      <p:bldP spid="176" grpId="0"/>
      <p:bldP spid="189" grpId="0"/>
      <p:bldP spid="178" grpId="0"/>
      <p:bldP spid="190" grpId="0"/>
      <p:bldP spid="191" grpId="0"/>
      <p:bldP spid="3" grpId="0"/>
      <p:bldP spid="4" grpId="0" animBg="1"/>
      <p:bldP spid="185" grpId="0"/>
      <p:bldP spid="198" grpId="0"/>
      <p:bldP spid="9" grpId="0" animBg="1"/>
      <p:bldP spid="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2" name="Rectangle 64"/>
          <p:cNvSpPr>
            <a:spLocks noGrp="1" noChangeArrowheads="1"/>
          </p:cNvSpPr>
          <p:nvPr>
            <p:ph type="title"/>
          </p:nvPr>
        </p:nvSpPr>
        <p:spPr>
          <a:xfrm>
            <a:off x="1082352" y="11088"/>
            <a:ext cx="8458200" cy="6096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Le schéma IT (1</a:t>
            </a:r>
            <a:r>
              <a:rPr lang="fr-FR" sz="4000" baseline="30000" dirty="0" smtClean="0"/>
              <a:t>er</a:t>
            </a:r>
            <a:r>
              <a:rPr lang="fr-FR" sz="4000" dirty="0" smtClean="0"/>
              <a:t> défaut)</a:t>
            </a:r>
          </a:p>
        </p:txBody>
      </p:sp>
      <p:sp>
        <p:nvSpPr>
          <p:cNvPr id="26662" name="Rectangle 72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/>
              <a:t>Système.1</a:t>
            </a:r>
            <a:endParaRPr lang="fr-FR" altLang="fr-FR" sz="2000" dirty="0"/>
          </a:p>
        </p:txBody>
      </p:sp>
      <p:sp>
        <p:nvSpPr>
          <p:cNvPr id="26663" name="Rectangle 73"/>
          <p:cNvSpPr>
            <a:spLocks noChangeArrowheads="1"/>
          </p:cNvSpPr>
          <p:nvPr/>
        </p:nvSpPr>
        <p:spPr bwMode="auto">
          <a:xfrm>
            <a:off x="5924550" y="3652838"/>
            <a:ext cx="1167730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6664" name="Rectangle 74"/>
          <p:cNvSpPr>
            <a:spLocks noChangeArrowheads="1"/>
          </p:cNvSpPr>
          <p:nvPr/>
        </p:nvSpPr>
        <p:spPr bwMode="auto">
          <a:xfrm>
            <a:off x="7462838" y="3652838"/>
            <a:ext cx="115252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3</a:t>
            </a:r>
          </a:p>
        </p:txBody>
      </p:sp>
      <p:sp>
        <p:nvSpPr>
          <p:cNvPr id="26666" name="Line 116"/>
          <p:cNvSpPr>
            <a:spLocks noChangeShapeType="1"/>
          </p:cNvSpPr>
          <p:nvPr/>
        </p:nvSpPr>
        <p:spPr bwMode="auto">
          <a:xfrm flipH="1">
            <a:off x="992187" y="2133600"/>
            <a:ext cx="7623175" cy="12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1" name="Groupe 160"/>
          <p:cNvGrpSpPr/>
          <p:nvPr/>
        </p:nvGrpSpPr>
        <p:grpSpPr>
          <a:xfrm>
            <a:off x="7593013" y="3046413"/>
            <a:ext cx="384175" cy="608012"/>
            <a:chOff x="7738764" y="3046413"/>
            <a:chExt cx="238424" cy="608012"/>
          </a:xfrm>
        </p:grpSpPr>
        <p:sp>
          <p:nvSpPr>
            <p:cNvPr id="26667" name="Line 175"/>
            <p:cNvSpPr>
              <a:spLocks noChangeShapeType="1"/>
            </p:cNvSpPr>
            <p:nvPr/>
          </p:nvSpPr>
          <p:spPr bwMode="auto">
            <a:xfrm>
              <a:off x="7975600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9" name="Line 177"/>
            <p:cNvSpPr>
              <a:spLocks noChangeShapeType="1"/>
            </p:cNvSpPr>
            <p:nvPr/>
          </p:nvSpPr>
          <p:spPr bwMode="auto">
            <a:xfrm>
              <a:off x="7738764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200903" y="1220787"/>
            <a:ext cx="7414460" cy="608013"/>
            <a:chOff x="1200903" y="1220787"/>
            <a:chExt cx="7414460" cy="608013"/>
          </a:xfrm>
        </p:grpSpPr>
        <p:sp>
          <p:nvSpPr>
            <p:cNvPr id="26670" name="Line 178"/>
            <p:cNvSpPr>
              <a:spLocks noChangeShapeType="1"/>
            </p:cNvSpPr>
            <p:nvPr/>
          </p:nvSpPr>
          <p:spPr bwMode="auto">
            <a:xfrm flipV="1">
              <a:off x="1200903" y="1220787"/>
              <a:ext cx="7414460" cy="158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1" name="Line 179"/>
            <p:cNvSpPr>
              <a:spLocks noChangeShapeType="1"/>
            </p:cNvSpPr>
            <p:nvPr/>
          </p:nvSpPr>
          <p:spPr bwMode="auto">
            <a:xfrm>
              <a:off x="1689687" y="1501776"/>
              <a:ext cx="6925676" cy="23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2" name="Line 180"/>
            <p:cNvSpPr>
              <a:spLocks noChangeShapeType="1"/>
            </p:cNvSpPr>
            <p:nvPr/>
          </p:nvSpPr>
          <p:spPr bwMode="auto">
            <a:xfrm>
              <a:off x="1264363" y="1814289"/>
              <a:ext cx="7351000" cy="1451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7591425" y="1241425"/>
            <a:ext cx="385763" cy="1516063"/>
            <a:chOff x="7591425" y="1241425"/>
            <a:chExt cx="385763" cy="1516063"/>
          </a:xfrm>
        </p:grpSpPr>
        <p:sp>
          <p:nvSpPr>
            <p:cNvPr id="26674" name="Line 182"/>
            <p:cNvSpPr>
              <a:spLocks noChangeShapeType="1"/>
            </p:cNvSpPr>
            <p:nvPr/>
          </p:nvSpPr>
          <p:spPr bwMode="auto">
            <a:xfrm>
              <a:off x="7975600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5" name="Line 183"/>
            <p:cNvSpPr>
              <a:spLocks noChangeShapeType="1"/>
            </p:cNvSpPr>
            <p:nvPr/>
          </p:nvSpPr>
          <p:spPr bwMode="auto">
            <a:xfrm>
              <a:off x="7591425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6053138" y="3059113"/>
            <a:ext cx="385763" cy="780975"/>
            <a:chOff x="6053138" y="3059113"/>
            <a:chExt cx="385763" cy="606425"/>
          </a:xfrm>
        </p:grpSpPr>
        <p:sp>
          <p:nvSpPr>
            <p:cNvPr id="26676" name="Line 184"/>
            <p:cNvSpPr>
              <a:spLocks noChangeShapeType="1"/>
            </p:cNvSpPr>
            <p:nvPr/>
          </p:nvSpPr>
          <p:spPr bwMode="auto">
            <a:xfrm>
              <a:off x="643731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7" name="Line 185"/>
            <p:cNvSpPr>
              <a:spLocks noChangeShapeType="1"/>
            </p:cNvSpPr>
            <p:nvPr/>
          </p:nvSpPr>
          <p:spPr bwMode="auto">
            <a:xfrm>
              <a:off x="6053138" y="30591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053138" y="1847850"/>
            <a:ext cx="385763" cy="909638"/>
            <a:chOff x="6053138" y="1847850"/>
            <a:chExt cx="385763" cy="909638"/>
          </a:xfrm>
        </p:grpSpPr>
        <p:sp>
          <p:nvSpPr>
            <p:cNvPr id="26678" name="Line 186"/>
            <p:cNvSpPr>
              <a:spLocks noChangeShapeType="1"/>
            </p:cNvSpPr>
            <p:nvPr/>
          </p:nvSpPr>
          <p:spPr bwMode="auto">
            <a:xfrm>
              <a:off x="6437313" y="184785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9" name="Line 187"/>
            <p:cNvSpPr>
              <a:spLocks noChangeShapeType="1"/>
            </p:cNvSpPr>
            <p:nvPr/>
          </p:nvSpPr>
          <p:spPr bwMode="auto">
            <a:xfrm>
              <a:off x="6053138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3108323" y="3046413"/>
            <a:ext cx="1152528" cy="763587"/>
            <a:chOff x="3108323" y="3046413"/>
            <a:chExt cx="1152528" cy="619125"/>
          </a:xfrm>
        </p:grpSpPr>
        <p:sp>
          <p:nvSpPr>
            <p:cNvPr id="26644" name="Line 216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1" name="Line 189"/>
            <p:cNvSpPr>
              <a:spLocks noChangeShapeType="1"/>
            </p:cNvSpPr>
            <p:nvPr/>
          </p:nvSpPr>
          <p:spPr bwMode="auto">
            <a:xfrm flipH="1">
              <a:off x="3108323" y="3076236"/>
              <a:ext cx="5953" cy="58930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2" name="Line 190"/>
            <p:cNvSpPr>
              <a:spLocks noChangeShapeType="1"/>
            </p:cNvSpPr>
            <p:nvPr/>
          </p:nvSpPr>
          <p:spPr bwMode="auto">
            <a:xfrm>
              <a:off x="3875088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3" name="Line 191"/>
            <p:cNvSpPr>
              <a:spLocks noChangeShapeType="1"/>
            </p:cNvSpPr>
            <p:nvPr/>
          </p:nvSpPr>
          <p:spPr bwMode="auto">
            <a:xfrm>
              <a:off x="425926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8723313" y="1152525"/>
            <a:ext cx="561975" cy="1473200"/>
            <a:chOff x="8723313" y="1152525"/>
            <a:chExt cx="561975" cy="1473200"/>
          </a:xfrm>
        </p:grpSpPr>
        <p:sp>
          <p:nvSpPr>
            <p:cNvPr id="26658" name="Rectangle 68"/>
            <p:cNvSpPr>
              <a:spLocks noChangeArrowheads="1"/>
            </p:cNvSpPr>
            <p:nvPr/>
          </p:nvSpPr>
          <p:spPr bwMode="auto">
            <a:xfrm>
              <a:off x="8743950" y="1152525"/>
              <a:ext cx="2952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59" name="Rectangle 69"/>
            <p:cNvSpPr>
              <a:spLocks noChangeArrowheads="1"/>
            </p:cNvSpPr>
            <p:nvPr/>
          </p:nvSpPr>
          <p:spPr bwMode="auto">
            <a:xfrm>
              <a:off x="8743950" y="1455738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0" name="Rectangle 70"/>
            <p:cNvSpPr>
              <a:spLocks noChangeArrowheads="1"/>
            </p:cNvSpPr>
            <p:nvPr/>
          </p:nvSpPr>
          <p:spPr bwMode="auto">
            <a:xfrm>
              <a:off x="8743950" y="1758950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1" name="Rectangle 71"/>
            <p:cNvSpPr>
              <a:spLocks noChangeArrowheads="1"/>
            </p:cNvSpPr>
            <p:nvPr/>
          </p:nvSpPr>
          <p:spPr bwMode="auto">
            <a:xfrm>
              <a:off x="8743950" y="2062163"/>
              <a:ext cx="406400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6" name="Rectangle 194"/>
            <p:cNvSpPr>
              <a:spLocks noChangeArrowheads="1"/>
            </p:cNvSpPr>
            <p:nvPr/>
          </p:nvSpPr>
          <p:spPr bwMode="auto">
            <a:xfrm>
              <a:off x="8723313" y="2374900"/>
              <a:ext cx="265113" cy="2508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chemeClr val="bg1"/>
                  </a:solidFill>
                  <a:latin typeface="MODERN"/>
                </a:rPr>
                <a:t>PE</a:t>
              </a:r>
              <a:endParaRPr lang="fr-FR" altLang="fr-FR" sz="2400" b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42875" y="1081088"/>
            <a:ext cx="1612900" cy="865187"/>
            <a:chOff x="142875" y="1081088"/>
            <a:chExt cx="1612900" cy="865187"/>
          </a:xfrm>
        </p:grpSpPr>
        <p:sp>
          <p:nvSpPr>
            <p:cNvPr id="26645" name="Line 210"/>
            <p:cNvSpPr>
              <a:spLocks noChangeShapeType="1"/>
            </p:cNvSpPr>
            <p:nvPr/>
          </p:nvSpPr>
          <p:spPr bwMode="auto">
            <a:xfrm>
              <a:off x="1371600" y="1524000"/>
              <a:ext cx="9525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84" name="Oval 192"/>
            <p:cNvSpPr>
              <a:spLocks noChangeArrowheads="1"/>
            </p:cNvSpPr>
            <p:nvPr/>
          </p:nvSpPr>
          <p:spPr bwMode="auto">
            <a:xfrm>
              <a:off x="142875" y="1081088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5" name="Oval 193"/>
            <p:cNvSpPr>
              <a:spLocks noChangeArrowheads="1"/>
            </p:cNvSpPr>
            <p:nvPr/>
          </p:nvSpPr>
          <p:spPr bwMode="auto">
            <a:xfrm>
              <a:off x="790575" y="1106488"/>
              <a:ext cx="965200" cy="839787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42" name="Freeform 196"/>
            <p:cNvSpPr>
              <a:spLocks/>
            </p:cNvSpPr>
            <p:nvPr/>
          </p:nvSpPr>
          <p:spPr bwMode="auto">
            <a:xfrm rot="7283694">
              <a:off x="1345769" y="1553901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3" name="Freeform 197"/>
            <p:cNvSpPr>
              <a:spLocks/>
            </p:cNvSpPr>
            <p:nvPr/>
          </p:nvSpPr>
          <p:spPr bwMode="auto">
            <a:xfrm rot="7283694">
              <a:off x="1311210" y="16105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4" name="Freeform 198"/>
            <p:cNvSpPr>
              <a:spLocks/>
            </p:cNvSpPr>
            <p:nvPr/>
          </p:nvSpPr>
          <p:spPr bwMode="auto">
            <a:xfrm rot="7283694">
              <a:off x="1276650" y="166715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5" name="Freeform 199"/>
            <p:cNvSpPr>
              <a:spLocks/>
            </p:cNvSpPr>
            <p:nvPr/>
          </p:nvSpPr>
          <p:spPr bwMode="auto">
            <a:xfrm rot="7283694">
              <a:off x="1242755" y="172269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8" name="Freeform 201"/>
            <p:cNvSpPr>
              <a:spLocks/>
            </p:cNvSpPr>
            <p:nvPr/>
          </p:nvSpPr>
          <p:spPr bwMode="auto">
            <a:xfrm>
              <a:off x="1419225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9" name="Freeform 202"/>
            <p:cNvSpPr>
              <a:spLocks/>
            </p:cNvSpPr>
            <p:nvPr/>
          </p:nvSpPr>
          <p:spPr bwMode="auto">
            <a:xfrm>
              <a:off x="1480289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0" name="Freeform 203"/>
            <p:cNvSpPr>
              <a:spLocks/>
            </p:cNvSpPr>
            <p:nvPr/>
          </p:nvSpPr>
          <p:spPr bwMode="auto">
            <a:xfrm>
              <a:off x="154135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1" name="Freeform 204"/>
            <p:cNvSpPr>
              <a:spLocks/>
            </p:cNvSpPr>
            <p:nvPr/>
          </p:nvSpPr>
          <p:spPr bwMode="auto">
            <a:xfrm>
              <a:off x="160124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Freeform 206"/>
            <p:cNvSpPr>
              <a:spLocks/>
            </p:cNvSpPr>
            <p:nvPr/>
          </p:nvSpPr>
          <p:spPr bwMode="auto">
            <a:xfrm rot="14113392">
              <a:off x="1272871" y="1389314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5" name="Freeform 207"/>
            <p:cNvSpPr>
              <a:spLocks/>
            </p:cNvSpPr>
            <p:nvPr/>
          </p:nvSpPr>
          <p:spPr bwMode="auto">
            <a:xfrm rot="14113392">
              <a:off x="1235031" y="1334822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6" name="Freeform 208"/>
            <p:cNvSpPr>
              <a:spLocks/>
            </p:cNvSpPr>
            <p:nvPr/>
          </p:nvSpPr>
          <p:spPr bwMode="auto">
            <a:xfrm rot="14113392">
              <a:off x="1197191" y="12803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7" name="Freeform 209"/>
            <p:cNvSpPr>
              <a:spLocks/>
            </p:cNvSpPr>
            <p:nvPr/>
          </p:nvSpPr>
          <p:spPr bwMode="auto">
            <a:xfrm rot="14113392">
              <a:off x="1160078" y="1226886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0" name="Line 211"/>
            <p:cNvSpPr>
              <a:spLocks noChangeShapeType="1"/>
            </p:cNvSpPr>
            <p:nvPr/>
          </p:nvSpPr>
          <p:spPr bwMode="auto">
            <a:xfrm rot="18172190">
              <a:off x="1393825" y="1481138"/>
              <a:ext cx="33337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1" name="Line 212"/>
            <p:cNvSpPr>
              <a:spLocks noChangeShapeType="1"/>
            </p:cNvSpPr>
            <p:nvPr/>
          </p:nvSpPr>
          <p:spPr bwMode="auto">
            <a:xfrm rot="3856157">
              <a:off x="1355725" y="1503363"/>
              <a:ext cx="34925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124200" y="1228725"/>
            <a:ext cx="1136651" cy="1528763"/>
            <a:chOff x="3124200" y="1228725"/>
            <a:chExt cx="1136651" cy="1528763"/>
          </a:xfrm>
        </p:grpSpPr>
        <p:sp>
          <p:nvSpPr>
            <p:cNvPr id="26656" name="Line 21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8" name="Line 176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0" name="Line 188"/>
            <p:cNvSpPr>
              <a:spLocks noChangeShapeType="1"/>
            </p:cNvSpPr>
            <p:nvPr/>
          </p:nvSpPr>
          <p:spPr bwMode="auto">
            <a:xfrm>
              <a:off x="3875088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92" name="Line 217"/>
            <p:cNvSpPr>
              <a:spLocks noChangeShapeType="1"/>
            </p:cNvSpPr>
            <p:nvPr/>
          </p:nvSpPr>
          <p:spPr bwMode="auto">
            <a:xfrm flipV="1">
              <a:off x="3124200" y="2133600"/>
              <a:ext cx="0" cy="6096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514600" y="3840088"/>
            <a:ext cx="685800" cy="381000"/>
            <a:chOff x="2514600" y="3733800"/>
            <a:chExt cx="685800" cy="381000"/>
          </a:xfrm>
        </p:grpSpPr>
        <p:sp>
          <p:nvSpPr>
            <p:cNvPr id="26726" name="Line 223"/>
            <p:cNvSpPr>
              <a:spLocks noChangeShapeType="1"/>
            </p:cNvSpPr>
            <p:nvPr/>
          </p:nvSpPr>
          <p:spPr bwMode="auto">
            <a:xfrm>
              <a:off x="2514600" y="3962400"/>
              <a:ext cx="5334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8" name="Line 225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9" name="Line 226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0" name="Line 227"/>
            <p:cNvSpPr>
              <a:spLocks noChangeShapeType="1"/>
            </p:cNvSpPr>
            <p:nvPr/>
          </p:nvSpPr>
          <p:spPr bwMode="auto">
            <a:xfrm flipV="1">
              <a:off x="3048000" y="38862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1" name="Line 228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2" name="Line 229"/>
            <p:cNvSpPr>
              <a:spLocks noChangeShapeType="1"/>
            </p:cNvSpPr>
            <p:nvPr/>
          </p:nvSpPr>
          <p:spPr bwMode="auto">
            <a:xfrm flipV="1">
              <a:off x="3048000" y="37338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3" name="Line 230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8105775" y="2432050"/>
            <a:ext cx="381000" cy="1425575"/>
            <a:chOff x="8105775" y="2432050"/>
            <a:chExt cx="381000" cy="1425575"/>
          </a:xfrm>
        </p:grpSpPr>
        <p:sp>
          <p:nvSpPr>
            <p:cNvPr id="26694" name="Line 220"/>
            <p:cNvSpPr>
              <a:spLocks noChangeShapeType="1"/>
            </p:cNvSpPr>
            <p:nvPr/>
          </p:nvSpPr>
          <p:spPr bwMode="auto">
            <a:xfrm flipV="1">
              <a:off x="8339138" y="2432050"/>
              <a:ext cx="9525" cy="12319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2" name="Line 242"/>
            <p:cNvSpPr>
              <a:spLocks noChangeShapeType="1"/>
            </p:cNvSpPr>
            <p:nvPr/>
          </p:nvSpPr>
          <p:spPr bwMode="auto">
            <a:xfrm rot="5400000" flipV="1">
              <a:off x="8105775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3" name="Line 243"/>
            <p:cNvSpPr>
              <a:spLocks noChangeShapeType="1"/>
            </p:cNvSpPr>
            <p:nvPr/>
          </p:nvSpPr>
          <p:spPr bwMode="auto">
            <a:xfrm rot="5400000">
              <a:off x="8334375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4" name="Line 244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5" name="Line 245"/>
            <p:cNvSpPr>
              <a:spLocks noChangeShapeType="1"/>
            </p:cNvSpPr>
            <p:nvPr/>
          </p:nvSpPr>
          <p:spPr bwMode="auto">
            <a:xfrm rot="5400000">
              <a:off x="82581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6" name="Line 246"/>
            <p:cNvSpPr>
              <a:spLocks noChangeShapeType="1"/>
            </p:cNvSpPr>
            <p:nvPr/>
          </p:nvSpPr>
          <p:spPr bwMode="auto">
            <a:xfrm rot="5400000">
              <a:off x="81819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7" name="Line 247"/>
            <p:cNvSpPr>
              <a:spLocks noChangeShapeType="1"/>
            </p:cNvSpPr>
            <p:nvPr/>
          </p:nvSpPr>
          <p:spPr bwMode="auto">
            <a:xfrm rot="5400000">
              <a:off x="81057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1" name="Line 248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00" name="Line 258"/>
          <p:cNvSpPr>
            <a:spLocks noChangeShapeType="1"/>
          </p:cNvSpPr>
          <p:nvPr/>
        </p:nvSpPr>
        <p:spPr bwMode="auto">
          <a:xfrm>
            <a:off x="2514600" y="2438400"/>
            <a:ext cx="59991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0" name="Line 213"/>
          <p:cNvSpPr>
            <a:spLocks noChangeShapeType="1"/>
          </p:cNvSpPr>
          <p:nvPr/>
        </p:nvSpPr>
        <p:spPr bwMode="auto">
          <a:xfrm>
            <a:off x="990600" y="1524000"/>
            <a:ext cx="1588" cy="8256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1" name="Line 214"/>
          <p:cNvSpPr>
            <a:spLocks noChangeShapeType="1"/>
          </p:cNvSpPr>
          <p:nvPr/>
        </p:nvSpPr>
        <p:spPr bwMode="auto">
          <a:xfrm rot="16200000">
            <a:off x="1165991" y="1344771"/>
            <a:ext cx="0" cy="381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6" name="Rectangle 270"/>
          <p:cNvSpPr>
            <a:spLocks noChangeArrowheads="1"/>
          </p:cNvSpPr>
          <p:nvPr/>
        </p:nvSpPr>
        <p:spPr bwMode="auto">
          <a:xfrm>
            <a:off x="-36512" y="3645024"/>
            <a:ext cx="188781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L: Limiteur surtension</a:t>
            </a:r>
            <a:endParaRPr lang="fr-F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400300" y="2438400"/>
            <a:ext cx="228600" cy="3536950"/>
            <a:chOff x="2400300" y="2438400"/>
            <a:chExt cx="228600" cy="3536950"/>
          </a:xfrm>
        </p:grpSpPr>
        <p:sp>
          <p:nvSpPr>
            <p:cNvPr id="26701" name="Line 259"/>
            <p:cNvSpPr>
              <a:spLocks noChangeShapeType="1"/>
            </p:cNvSpPr>
            <p:nvPr/>
          </p:nvSpPr>
          <p:spPr bwMode="auto">
            <a:xfrm flipV="1">
              <a:off x="2527300" y="2438400"/>
              <a:ext cx="0" cy="353695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179" name="Rectangle 253"/>
            <p:cNvSpPr>
              <a:spLocks noChangeArrowheads="1"/>
            </p:cNvSpPr>
            <p:nvPr/>
          </p:nvSpPr>
          <p:spPr bwMode="auto">
            <a:xfrm>
              <a:off x="2400300" y="4800600"/>
              <a:ext cx="228600" cy="693738"/>
            </a:xfrm>
            <a:prstGeom prst="rect">
              <a:avLst/>
            </a:prstGeom>
            <a:ln w="5715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90600" y="3410124"/>
            <a:ext cx="699087" cy="2507403"/>
            <a:chOff x="990600" y="3410124"/>
            <a:chExt cx="699087" cy="2507403"/>
          </a:xfrm>
        </p:grpSpPr>
        <p:sp>
          <p:nvSpPr>
            <p:cNvPr id="181" name="Line 255"/>
            <p:cNvSpPr>
              <a:spLocks noChangeShapeType="1"/>
            </p:cNvSpPr>
            <p:nvPr/>
          </p:nvSpPr>
          <p:spPr bwMode="auto">
            <a:xfrm>
              <a:off x="990600" y="3470450"/>
              <a:ext cx="699087" cy="41274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2" name="Line 256"/>
            <p:cNvSpPr>
              <a:spLocks noChangeShapeType="1"/>
            </p:cNvSpPr>
            <p:nvPr/>
          </p:nvSpPr>
          <p:spPr bwMode="auto">
            <a:xfrm rot="5400000">
              <a:off x="416059" y="4663826"/>
              <a:ext cx="250740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55576" y="2348880"/>
            <a:ext cx="258617" cy="1162844"/>
            <a:chOff x="754205" y="2095499"/>
            <a:chExt cx="270669" cy="1416225"/>
          </a:xfrm>
        </p:grpSpPr>
        <p:grpSp>
          <p:nvGrpSpPr>
            <p:cNvPr id="23" name="Groupe 22"/>
            <p:cNvGrpSpPr/>
            <p:nvPr/>
          </p:nvGrpSpPr>
          <p:grpSpPr>
            <a:xfrm>
              <a:off x="990600" y="2095499"/>
              <a:ext cx="1588" cy="1416225"/>
              <a:chOff x="990600" y="2095499"/>
              <a:chExt cx="1588" cy="1416225"/>
            </a:xfrm>
          </p:grpSpPr>
          <p:sp>
            <p:nvSpPr>
              <p:cNvPr id="26702" name="Line 250"/>
              <p:cNvSpPr>
                <a:spLocks noChangeShapeType="1"/>
              </p:cNvSpPr>
              <p:nvPr/>
            </p:nvSpPr>
            <p:spPr bwMode="auto">
              <a:xfrm>
                <a:off x="990600" y="3035474"/>
                <a:ext cx="1588" cy="47625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03" name="Line 251"/>
              <p:cNvSpPr>
                <a:spLocks noChangeShapeType="1"/>
              </p:cNvSpPr>
              <p:nvPr/>
            </p:nvSpPr>
            <p:spPr bwMode="auto">
              <a:xfrm>
                <a:off x="990600" y="2095499"/>
                <a:ext cx="0" cy="8524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7" name="Rectangle 115"/>
            <p:cNvSpPr>
              <a:spLocks noChangeArrowheads="1"/>
            </p:cNvSpPr>
            <p:nvPr/>
          </p:nvSpPr>
          <p:spPr bwMode="auto">
            <a:xfrm>
              <a:off x="754205" y="2095499"/>
              <a:ext cx="270669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L</a:t>
              </a:r>
              <a:endParaRPr lang="fr-F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72303" y="2368722"/>
            <a:ext cx="878999" cy="1030984"/>
            <a:chOff x="972303" y="2368722"/>
            <a:chExt cx="878999" cy="1030984"/>
          </a:xfrm>
        </p:grpSpPr>
        <p:grpSp>
          <p:nvGrpSpPr>
            <p:cNvPr id="6" name="Groupe 5"/>
            <p:cNvGrpSpPr/>
            <p:nvPr/>
          </p:nvGrpSpPr>
          <p:grpSpPr>
            <a:xfrm>
              <a:off x="1475656" y="2705968"/>
              <a:ext cx="375646" cy="693738"/>
              <a:chOff x="1270187" y="3023294"/>
              <a:chExt cx="239405" cy="693738"/>
            </a:xfrm>
          </p:grpSpPr>
          <p:sp>
            <p:nvSpPr>
              <p:cNvPr id="177" name="Rectangle 253"/>
              <p:cNvSpPr>
                <a:spLocks noChangeArrowheads="1"/>
              </p:cNvSpPr>
              <p:nvPr/>
            </p:nvSpPr>
            <p:spPr bwMode="auto">
              <a:xfrm>
                <a:off x="1270187" y="3023294"/>
                <a:ext cx="239405" cy="693738"/>
              </a:xfrm>
              <a:prstGeom prst="rect">
                <a:avLst/>
              </a:prstGeom>
              <a:noFill/>
              <a:ln w="5715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" name="Organigramme : Jonction de sommaire 1"/>
              <p:cNvSpPr/>
              <p:nvPr/>
            </p:nvSpPr>
            <p:spPr bwMode="auto">
              <a:xfrm>
                <a:off x="1305031" y="3139975"/>
                <a:ext cx="166591" cy="276225"/>
              </a:xfrm>
              <a:prstGeom prst="flowChartSummingJunction">
                <a:avLst/>
              </a:prstGeom>
              <a:solidFill>
                <a:schemeClr val="accent2"/>
              </a:solidFill>
              <a:ln w="5715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80" name="Line 254"/>
            <p:cNvSpPr>
              <a:spLocks noChangeShapeType="1"/>
            </p:cNvSpPr>
            <p:nvPr/>
          </p:nvSpPr>
          <p:spPr bwMode="auto">
            <a:xfrm flipV="1">
              <a:off x="972303" y="2368722"/>
              <a:ext cx="719377" cy="2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3" name="Line 257"/>
            <p:cNvSpPr>
              <a:spLocks noChangeShapeType="1"/>
            </p:cNvSpPr>
            <p:nvPr/>
          </p:nvSpPr>
          <p:spPr bwMode="auto">
            <a:xfrm rot="16200000" flipH="1" flipV="1">
              <a:off x="1504801" y="2542207"/>
              <a:ext cx="360363" cy="13395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Rectangle 115"/>
            <p:cNvSpPr>
              <a:spLocks noChangeArrowheads="1"/>
            </p:cNvSpPr>
            <p:nvPr/>
          </p:nvSpPr>
          <p:spPr bwMode="auto">
            <a:xfrm>
              <a:off x="1043608" y="2377302"/>
              <a:ext cx="642544" cy="307777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CPI</a:t>
              </a:r>
              <a:endParaRPr lang="fr-FR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sp>
        <p:nvSpPr>
          <p:cNvPr id="189" name="Rectangle 270"/>
          <p:cNvSpPr>
            <a:spLocks noChangeArrowheads="1"/>
          </p:cNvSpPr>
          <p:nvPr/>
        </p:nvSpPr>
        <p:spPr bwMode="auto">
          <a:xfrm>
            <a:off x="-36512" y="4291355"/>
            <a:ext cx="1742309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CPI: Contrôleur permanent d’isolement</a:t>
            </a:r>
            <a:endParaRPr lang="fr-FR" sz="1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90" name="Rectangle 328"/>
          <p:cNvSpPr>
            <a:spLocks noChangeArrowheads="1"/>
          </p:cNvSpPr>
          <p:nvPr/>
        </p:nvSpPr>
        <p:spPr bwMode="auto">
          <a:xfrm>
            <a:off x="2483768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1" name="Rectangle 328"/>
          <p:cNvSpPr>
            <a:spLocks noChangeArrowheads="1"/>
          </p:cNvSpPr>
          <p:nvPr/>
        </p:nvSpPr>
        <p:spPr bwMode="auto">
          <a:xfrm>
            <a:off x="-36512" y="508794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92" name="Connecteur droit 191"/>
          <p:cNvCxnSpPr/>
          <p:nvPr/>
        </p:nvCxnSpPr>
        <p:spPr bwMode="auto">
          <a:xfrm>
            <a:off x="2308074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93" name="Groupe 192"/>
          <p:cNvGrpSpPr/>
          <p:nvPr/>
        </p:nvGrpSpPr>
        <p:grpSpPr>
          <a:xfrm>
            <a:off x="2267744" y="1166019"/>
            <a:ext cx="126203" cy="1049337"/>
            <a:chOff x="2659462" y="1166019"/>
            <a:chExt cx="126203" cy="1049337"/>
          </a:xfrm>
        </p:grpSpPr>
        <p:sp>
          <p:nvSpPr>
            <p:cNvPr id="194" name="Ellipse 193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5" name="Ellipse 194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62" name="Groupe 161"/>
          <p:cNvGrpSpPr/>
          <p:nvPr/>
        </p:nvGrpSpPr>
        <p:grpSpPr>
          <a:xfrm>
            <a:off x="2905027" y="2671239"/>
            <a:ext cx="5086350" cy="415925"/>
            <a:chOff x="2921000" y="2689495"/>
            <a:chExt cx="5086350" cy="415925"/>
          </a:xfrm>
        </p:grpSpPr>
        <p:grpSp>
          <p:nvGrpSpPr>
            <p:cNvPr id="26627" name="Group 273"/>
            <p:cNvGrpSpPr>
              <a:grpSpLocks/>
            </p:cNvGrpSpPr>
            <p:nvPr/>
          </p:nvGrpSpPr>
          <p:grpSpPr bwMode="auto">
            <a:xfrm>
              <a:off x="2921000" y="2689495"/>
              <a:ext cx="5086350" cy="415925"/>
              <a:chOff x="1840" y="1666"/>
              <a:chExt cx="3204" cy="262"/>
            </a:xfrm>
          </p:grpSpPr>
          <p:sp>
            <p:nvSpPr>
              <p:cNvPr id="26760" name="Line 84"/>
              <p:cNvSpPr>
                <a:spLocks noChangeShapeType="1"/>
              </p:cNvSpPr>
              <p:nvPr/>
            </p:nvSpPr>
            <p:spPr bwMode="auto">
              <a:xfrm>
                <a:off x="5003" y="1697"/>
                <a:ext cx="41" cy="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1" name="Line 85"/>
              <p:cNvSpPr>
                <a:spLocks noChangeShapeType="1"/>
              </p:cNvSpPr>
              <p:nvPr/>
            </p:nvSpPr>
            <p:spPr bwMode="auto">
              <a:xfrm flipV="1">
                <a:off x="5003" y="1700"/>
                <a:ext cx="41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2" name="Line 86"/>
              <p:cNvSpPr>
                <a:spLocks noChangeShapeType="1"/>
              </p:cNvSpPr>
              <p:nvPr/>
            </p:nvSpPr>
            <p:spPr bwMode="auto">
              <a:xfrm>
                <a:off x="4756" y="1700"/>
                <a:ext cx="46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3" name="Line 87"/>
              <p:cNvSpPr>
                <a:spLocks noChangeShapeType="1"/>
              </p:cNvSpPr>
              <p:nvPr/>
            </p:nvSpPr>
            <p:spPr bwMode="auto">
              <a:xfrm flipV="1">
                <a:off x="4762" y="1701"/>
                <a:ext cx="40" cy="44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4" name="Line 8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5" name="Line 90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8" name="Line 93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1" name="Line 96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2" name="Line 97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5" name="Line 100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6" name="Line 101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1" name="Line 117"/>
              <p:cNvSpPr>
                <a:spLocks noChangeShapeType="1"/>
              </p:cNvSpPr>
              <p:nvPr/>
            </p:nvSpPr>
            <p:spPr bwMode="auto">
              <a:xfrm>
                <a:off x="2177" y="1674"/>
                <a:ext cx="65" cy="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2" name="Line 118"/>
              <p:cNvSpPr>
                <a:spLocks noChangeShapeType="1"/>
              </p:cNvSpPr>
              <p:nvPr/>
            </p:nvSpPr>
            <p:spPr bwMode="auto">
              <a:xfrm flipV="1">
                <a:off x="2180" y="1670"/>
                <a:ext cx="62" cy="4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3" name="Line 119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5" name="Line 260"/>
              <p:cNvSpPr>
                <a:spLocks noChangeShapeType="1"/>
              </p:cNvSpPr>
              <p:nvPr/>
            </p:nvSpPr>
            <p:spPr bwMode="auto">
              <a:xfrm>
                <a:off x="1937" y="1674"/>
                <a:ext cx="61" cy="5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6" name="Line 261"/>
              <p:cNvSpPr>
                <a:spLocks noChangeShapeType="1"/>
              </p:cNvSpPr>
              <p:nvPr/>
            </p:nvSpPr>
            <p:spPr bwMode="auto">
              <a:xfrm flipV="1">
                <a:off x="1937" y="1666"/>
                <a:ext cx="57" cy="58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7" name="Line 262"/>
              <p:cNvSpPr>
                <a:spLocks noChangeShapeType="1"/>
              </p:cNvSpPr>
              <p:nvPr/>
            </p:nvSpPr>
            <p:spPr bwMode="auto">
              <a:xfrm>
                <a:off x="1840" y="1724"/>
                <a:ext cx="120" cy="19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9" name="Line 117"/>
            <p:cNvSpPr>
              <a:spLocks noChangeShapeType="1"/>
            </p:cNvSpPr>
            <p:nvPr/>
          </p:nvSpPr>
          <p:spPr bwMode="auto">
            <a:xfrm>
              <a:off x="3822701" y="2726531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Line 118"/>
            <p:cNvSpPr>
              <a:spLocks noChangeShapeType="1"/>
            </p:cNvSpPr>
            <p:nvPr/>
          </p:nvSpPr>
          <p:spPr bwMode="auto">
            <a:xfrm flipV="1">
              <a:off x="3827463" y="2720181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Line 117"/>
            <p:cNvSpPr>
              <a:spLocks noChangeShapeType="1"/>
            </p:cNvSpPr>
            <p:nvPr/>
          </p:nvSpPr>
          <p:spPr bwMode="auto">
            <a:xfrm>
              <a:off x="4206876" y="2702682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Line 118"/>
            <p:cNvSpPr>
              <a:spLocks noChangeShapeType="1"/>
            </p:cNvSpPr>
            <p:nvPr/>
          </p:nvSpPr>
          <p:spPr bwMode="auto">
            <a:xfrm flipV="1">
              <a:off x="4211638" y="2696332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Line 260"/>
            <p:cNvSpPr>
              <a:spLocks noChangeShapeType="1"/>
            </p:cNvSpPr>
            <p:nvPr/>
          </p:nvSpPr>
          <p:spPr bwMode="auto">
            <a:xfrm>
              <a:off x="6009482" y="2734432"/>
              <a:ext cx="96838" cy="793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Line 261"/>
            <p:cNvSpPr>
              <a:spLocks noChangeShapeType="1"/>
            </p:cNvSpPr>
            <p:nvPr/>
          </p:nvSpPr>
          <p:spPr bwMode="auto">
            <a:xfrm flipV="1">
              <a:off x="6009482" y="2721732"/>
              <a:ext cx="90488" cy="920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Line 117"/>
            <p:cNvSpPr>
              <a:spLocks noChangeShapeType="1"/>
            </p:cNvSpPr>
            <p:nvPr/>
          </p:nvSpPr>
          <p:spPr bwMode="auto">
            <a:xfrm>
              <a:off x="6384926" y="2722356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Line 118"/>
            <p:cNvSpPr>
              <a:spLocks noChangeShapeType="1"/>
            </p:cNvSpPr>
            <p:nvPr/>
          </p:nvSpPr>
          <p:spPr bwMode="auto">
            <a:xfrm flipV="1">
              <a:off x="6389688" y="2716006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0" y="5949280"/>
            <a:ext cx="8391525" cy="331564"/>
            <a:chOff x="0" y="5975350"/>
            <a:chExt cx="8391525" cy="331564"/>
          </a:xfrm>
        </p:grpSpPr>
        <p:sp>
          <p:nvSpPr>
            <p:cNvPr id="26746" name="Line 76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8" name="Line 78"/>
            <p:cNvSpPr>
              <a:spLocks noChangeShapeType="1"/>
            </p:cNvSpPr>
            <p:nvPr/>
          </p:nvSpPr>
          <p:spPr bwMode="auto">
            <a:xfrm>
              <a:off x="3427413" y="6139697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9" name="Line 79"/>
            <p:cNvSpPr>
              <a:spLocks noChangeShapeType="1"/>
            </p:cNvSpPr>
            <p:nvPr/>
          </p:nvSpPr>
          <p:spPr bwMode="auto">
            <a:xfrm>
              <a:off x="3704673" y="6218080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0" name="Line 80"/>
            <p:cNvSpPr>
              <a:spLocks noChangeShapeType="1"/>
            </p:cNvSpPr>
            <p:nvPr/>
          </p:nvSpPr>
          <p:spPr bwMode="auto">
            <a:xfrm>
              <a:off x="3853968" y="6306914"/>
              <a:ext cx="291479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1" name="Line 81"/>
            <p:cNvSpPr>
              <a:spLocks noChangeShapeType="1"/>
            </p:cNvSpPr>
            <p:nvPr/>
          </p:nvSpPr>
          <p:spPr bwMode="auto">
            <a:xfrm>
              <a:off x="4003262" y="5976938"/>
              <a:ext cx="0" cy="16275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6374937" y="4628497"/>
            <a:ext cx="28055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</a:t>
            </a:r>
            <a:b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« </a:t>
            </a:r>
            <a:r>
              <a:rPr lang="fr-FR" sz="2000" b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Disj</a:t>
            </a: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 » pour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fermer les circuits</a:t>
            </a:r>
            <a:endParaRPr lang="fr-FR" sz="20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-2844824" y="773668"/>
            <a:ext cx="2267744" cy="370411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8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3" name="Groupe 232"/>
          <p:cNvGrpSpPr/>
          <p:nvPr/>
        </p:nvGrpSpPr>
        <p:grpSpPr>
          <a:xfrm>
            <a:off x="5703412" y="2703587"/>
            <a:ext cx="2478563" cy="390351"/>
            <a:chOff x="5703412" y="2703587"/>
            <a:chExt cx="2478563" cy="390351"/>
          </a:xfrm>
        </p:grpSpPr>
        <p:sp useBgFill="1">
          <p:nvSpPr>
            <p:cNvPr id="234" name="Rectangle 233">
              <a:hlinkClick r:id="rId4" action="ppaction://hlinksldjump"/>
            </p:cNvPr>
            <p:cNvSpPr/>
            <p:nvPr/>
          </p:nvSpPr>
          <p:spPr bwMode="auto">
            <a:xfrm>
              <a:off x="5703412" y="2761728"/>
              <a:ext cx="2478563" cy="325436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35" name="Groupe 234"/>
            <p:cNvGrpSpPr/>
            <p:nvPr/>
          </p:nvGrpSpPr>
          <p:grpSpPr>
            <a:xfrm>
              <a:off x="6022588" y="2703587"/>
              <a:ext cx="1962151" cy="390351"/>
              <a:chOff x="6022588" y="2703587"/>
              <a:chExt cx="1962151" cy="390351"/>
            </a:xfrm>
          </p:grpSpPr>
          <p:sp>
            <p:nvSpPr>
              <p:cNvPr id="236" name="Line 587"/>
              <p:cNvSpPr>
                <a:spLocks noChangeShapeType="1"/>
              </p:cNvSpPr>
              <p:nvPr/>
            </p:nvSpPr>
            <p:spPr bwMode="auto">
              <a:xfrm>
                <a:off x="7932351" y="2718746"/>
                <a:ext cx="52388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7" name="Line 588"/>
              <p:cNvSpPr>
                <a:spLocks noChangeShapeType="1"/>
              </p:cNvSpPr>
              <p:nvPr/>
            </p:nvSpPr>
            <p:spPr bwMode="auto">
              <a:xfrm>
                <a:off x="7533888" y="2718746"/>
                <a:ext cx="66675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Line 591"/>
              <p:cNvSpPr>
                <a:spLocks noChangeShapeType="1"/>
              </p:cNvSpPr>
              <p:nvPr/>
            </p:nvSpPr>
            <p:spPr bwMode="auto">
              <a:xfrm>
                <a:off x="6395651" y="2718746"/>
                <a:ext cx="50800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Line 594"/>
              <p:cNvSpPr>
                <a:spLocks noChangeShapeType="1"/>
              </p:cNvSpPr>
              <p:nvPr/>
            </p:nvSpPr>
            <p:spPr bwMode="auto">
              <a:xfrm>
                <a:off x="6022588" y="2703587"/>
                <a:ext cx="52388" cy="390351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9" name="Groupe 18"/>
          <p:cNvGrpSpPr/>
          <p:nvPr/>
        </p:nvGrpSpPr>
        <p:grpSpPr>
          <a:xfrm>
            <a:off x="6577013" y="2430463"/>
            <a:ext cx="381000" cy="1427162"/>
            <a:chOff x="6577013" y="2430463"/>
            <a:chExt cx="381000" cy="1427162"/>
          </a:xfrm>
        </p:grpSpPr>
        <p:sp>
          <p:nvSpPr>
            <p:cNvPr id="26695" name="Line 221"/>
            <p:cNvSpPr>
              <a:spLocks noChangeShapeType="1"/>
            </p:cNvSpPr>
            <p:nvPr/>
          </p:nvSpPr>
          <p:spPr bwMode="auto">
            <a:xfrm>
              <a:off x="6807200" y="2430463"/>
              <a:ext cx="3175" cy="115093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0" name="Line 233"/>
            <p:cNvSpPr>
              <a:spLocks noChangeShapeType="1"/>
            </p:cNvSpPr>
            <p:nvPr/>
          </p:nvSpPr>
          <p:spPr bwMode="auto">
            <a:xfrm rot="5400000" flipV="1">
              <a:off x="6577013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1" name="Line 234"/>
            <p:cNvSpPr>
              <a:spLocks noChangeShapeType="1"/>
            </p:cNvSpPr>
            <p:nvPr/>
          </p:nvSpPr>
          <p:spPr bwMode="auto">
            <a:xfrm rot="5400000">
              <a:off x="6805613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2" name="Line 235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3" name="Line 236"/>
            <p:cNvSpPr>
              <a:spLocks noChangeShapeType="1"/>
            </p:cNvSpPr>
            <p:nvPr/>
          </p:nvSpPr>
          <p:spPr bwMode="auto">
            <a:xfrm rot="5400000">
              <a:off x="67294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4" name="Line 237"/>
            <p:cNvSpPr>
              <a:spLocks noChangeShapeType="1"/>
            </p:cNvSpPr>
            <p:nvPr/>
          </p:nvSpPr>
          <p:spPr bwMode="auto">
            <a:xfrm rot="5400000">
              <a:off x="66532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5" name="Line 238"/>
            <p:cNvSpPr>
              <a:spLocks noChangeShapeType="1"/>
            </p:cNvSpPr>
            <p:nvPr/>
          </p:nvSpPr>
          <p:spPr bwMode="auto">
            <a:xfrm rot="5400000">
              <a:off x="65770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9" name="Line 239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40" name="Groupe 239"/>
          <p:cNvGrpSpPr/>
          <p:nvPr/>
        </p:nvGrpSpPr>
        <p:grpSpPr>
          <a:xfrm>
            <a:off x="2873694" y="2688428"/>
            <a:ext cx="2784951" cy="422564"/>
            <a:chOff x="2873694" y="2688428"/>
            <a:chExt cx="2784951" cy="422564"/>
          </a:xfrm>
        </p:grpSpPr>
        <p:sp useBgFill="1">
          <p:nvSpPr>
            <p:cNvPr id="241" name="Rectangle 240">
              <a:hlinkClick r:id="rId4" action="ppaction://hlinksldjump"/>
            </p:cNvPr>
            <p:cNvSpPr/>
            <p:nvPr/>
          </p:nvSpPr>
          <p:spPr bwMode="auto">
            <a:xfrm>
              <a:off x="2873694" y="2723626"/>
              <a:ext cx="2784951" cy="363538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2" name="Line 580"/>
            <p:cNvSpPr>
              <a:spLocks noChangeShapeType="1"/>
            </p:cNvSpPr>
            <p:nvPr/>
          </p:nvSpPr>
          <p:spPr bwMode="auto">
            <a:xfrm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3" name="Line 581"/>
            <p:cNvSpPr>
              <a:spLocks noChangeShapeType="1"/>
            </p:cNvSpPr>
            <p:nvPr/>
          </p:nvSpPr>
          <p:spPr bwMode="auto">
            <a:xfrm flipV="1"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4" name="Line 582"/>
            <p:cNvSpPr>
              <a:spLocks noChangeShapeType="1"/>
            </p:cNvSpPr>
            <p:nvPr/>
          </p:nvSpPr>
          <p:spPr bwMode="auto">
            <a:xfrm>
              <a:off x="3436551" y="2735801"/>
              <a:ext cx="63500" cy="3751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5" name="Line 595"/>
            <p:cNvSpPr>
              <a:spLocks noChangeShapeType="1"/>
            </p:cNvSpPr>
            <p:nvPr/>
          </p:nvSpPr>
          <p:spPr bwMode="auto">
            <a:xfrm>
              <a:off x="3831838" y="2733906"/>
              <a:ext cx="52388" cy="3600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" name="Line 596"/>
            <p:cNvSpPr>
              <a:spLocks noChangeShapeType="1"/>
            </p:cNvSpPr>
            <p:nvPr/>
          </p:nvSpPr>
          <p:spPr bwMode="auto">
            <a:xfrm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7" name="Line 597"/>
            <p:cNvSpPr>
              <a:spLocks noChangeShapeType="1"/>
            </p:cNvSpPr>
            <p:nvPr/>
          </p:nvSpPr>
          <p:spPr bwMode="auto">
            <a:xfrm flipV="1"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8" name="Line 598"/>
            <p:cNvSpPr>
              <a:spLocks noChangeShapeType="1"/>
            </p:cNvSpPr>
            <p:nvPr/>
          </p:nvSpPr>
          <p:spPr bwMode="auto">
            <a:xfrm>
              <a:off x="3063488" y="2688428"/>
              <a:ext cx="52388" cy="40551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9" name="Line 599"/>
            <p:cNvSpPr>
              <a:spLocks noChangeShapeType="1"/>
            </p:cNvSpPr>
            <p:nvPr/>
          </p:nvSpPr>
          <p:spPr bwMode="auto">
            <a:xfrm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0" name="Line 600"/>
            <p:cNvSpPr>
              <a:spLocks noChangeShapeType="1"/>
            </p:cNvSpPr>
            <p:nvPr/>
          </p:nvSpPr>
          <p:spPr bwMode="auto">
            <a:xfrm flipV="1"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1" name="Line 602"/>
            <p:cNvSpPr>
              <a:spLocks noChangeShapeType="1"/>
            </p:cNvSpPr>
            <p:nvPr/>
          </p:nvSpPr>
          <p:spPr bwMode="auto">
            <a:xfrm>
              <a:off x="4203313" y="2703587"/>
              <a:ext cx="65088" cy="39035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2" name="Line 603"/>
            <p:cNvSpPr>
              <a:spLocks noChangeShapeType="1"/>
            </p:cNvSpPr>
            <p:nvPr/>
          </p:nvSpPr>
          <p:spPr bwMode="auto">
            <a:xfrm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3" name="Line 604"/>
            <p:cNvSpPr>
              <a:spLocks noChangeShapeType="1"/>
            </p:cNvSpPr>
            <p:nvPr/>
          </p:nvSpPr>
          <p:spPr bwMode="auto">
            <a:xfrm flipV="1"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4" name="Line 605"/>
            <p:cNvSpPr>
              <a:spLocks noChangeShapeType="1"/>
            </p:cNvSpPr>
            <p:nvPr/>
          </p:nvSpPr>
          <p:spPr bwMode="auto">
            <a:xfrm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5" name="Line 606"/>
            <p:cNvSpPr>
              <a:spLocks noChangeShapeType="1"/>
            </p:cNvSpPr>
            <p:nvPr/>
          </p:nvSpPr>
          <p:spPr bwMode="auto">
            <a:xfrm flipV="1"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8" name="Rectangle 257"/>
          <p:cNvSpPr/>
          <p:nvPr/>
        </p:nvSpPr>
        <p:spPr bwMode="auto">
          <a:xfrm>
            <a:off x="2592711" y="3269312"/>
            <a:ext cx="2596749" cy="1623092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59" name="Groupe 258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260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1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2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3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4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3131840" y="2536990"/>
            <a:ext cx="5262558" cy="892010"/>
            <a:chOff x="3352805" y="2283618"/>
            <a:chExt cx="5262558" cy="1136456"/>
          </a:xfrm>
        </p:grpSpPr>
        <p:sp>
          <p:nvSpPr>
            <p:cNvPr id="186" name="Rectangle 185"/>
            <p:cNvSpPr/>
            <p:nvPr/>
          </p:nvSpPr>
          <p:spPr bwMode="auto">
            <a:xfrm>
              <a:off x="3352805" y="2283618"/>
              <a:ext cx="5262558" cy="1136456"/>
            </a:xfrm>
            <a:prstGeom prst="rect">
              <a:avLst/>
            </a:prstGeom>
            <a:solidFill>
              <a:schemeClr val="accent1">
                <a:alpha val="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6" name="Rectangle 328"/>
            <p:cNvSpPr>
              <a:spLocks noChangeArrowheads="1"/>
            </p:cNvSpPr>
            <p:nvPr/>
          </p:nvSpPr>
          <p:spPr bwMode="auto">
            <a:xfrm>
              <a:off x="5054195" y="2678076"/>
              <a:ext cx="64921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fr-FR" altLang="fr-FR" sz="2000" dirty="0" err="1" smtClean="0">
                  <a:solidFill>
                    <a:srgbClr val="000000"/>
                  </a:solidFill>
                  <a:latin typeface="+mj-lt"/>
                </a:rPr>
                <a:t>Disj</a:t>
              </a:r>
              <a:r>
                <a:rPr lang="fr-FR" altLang="fr-FR" sz="2000" dirty="0" smtClean="0">
                  <a:solidFill>
                    <a:srgbClr val="000000"/>
                  </a:solidFill>
                  <a:latin typeface="+mj-lt"/>
                </a:rPr>
                <a:t>.</a:t>
              </a:r>
              <a:endParaRPr lang="fr-FR" altLang="fr-FR" sz="2000" b="0" dirty="0" smtClean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99" name="Rectangle 198"/>
          <p:cNvSpPr/>
          <p:nvPr/>
        </p:nvSpPr>
        <p:spPr>
          <a:xfrm>
            <a:off x="2483768" y="4613257"/>
            <a:ext cx="29642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</a:t>
            </a:r>
            <a:b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« Système1» pour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Simuler un défaut</a:t>
            </a:r>
            <a:endParaRPr lang="fr-FR" sz="2000" dirty="0">
              <a:latin typeface="+mj-lt"/>
            </a:endParaRPr>
          </a:p>
        </p:txBody>
      </p:sp>
      <p:sp>
        <p:nvSpPr>
          <p:cNvPr id="8" name="Explosion 2 7"/>
          <p:cNvSpPr/>
          <p:nvPr/>
        </p:nvSpPr>
        <p:spPr bwMode="auto">
          <a:xfrm>
            <a:off x="1120626" y="2316337"/>
            <a:ext cx="1128712" cy="1154113"/>
          </a:xfrm>
          <a:prstGeom prst="irregularSeal2">
            <a:avLst/>
          </a:prstGeom>
          <a:gradFill flip="none" rotWithShape="1">
            <a:gsLst>
              <a:gs pos="0">
                <a:srgbClr val="FFFF00">
                  <a:alpha val="86000"/>
                </a:srgbClr>
              </a:gs>
              <a:gs pos="72000">
                <a:srgbClr val="FFFF00">
                  <a:alpha val="82000"/>
                </a:srgbClr>
              </a:gs>
              <a:gs pos="100000">
                <a:schemeClr val="accent2">
                  <a:alpha val="58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1627317" y="2204864"/>
            <a:ext cx="928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  <a:endParaRPr lang="fr-FR" sz="2000" dirty="0">
              <a:latin typeface="+mj-lt"/>
            </a:endParaRPr>
          </a:p>
        </p:txBody>
      </p:sp>
      <p:cxnSp>
        <p:nvCxnSpPr>
          <p:cNvPr id="13" name="Connecteur droit 12"/>
          <p:cNvCxnSpPr/>
          <p:nvPr/>
        </p:nvCxnSpPr>
        <p:spPr bwMode="auto">
          <a:xfrm flipH="1" flipV="1">
            <a:off x="2514601" y="4068688"/>
            <a:ext cx="457199" cy="3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cteur droit 23"/>
          <p:cNvCxnSpPr/>
          <p:nvPr/>
        </p:nvCxnSpPr>
        <p:spPr bwMode="auto">
          <a:xfrm>
            <a:off x="2514600" y="4068688"/>
            <a:ext cx="914400" cy="914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/>
          <p:nvPr/>
        </p:nvCxnSpPr>
        <p:spPr bwMode="auto">
          <a:xfrm>
            <a:off x="2514600" y="4068688"/>
            <a:ext cx="12700" cy="18805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1" name="Text Box 269"/>
          <p:cNvSpPr txBox="1">
            <a:spLocks noChangeArrowheads="1"/>
          </p:cNvSpPr>
          <p:nvPr/>
        </p:nvSpPr>
        <p:spPr bwMode="auto">
          <a:xfrm>
            <a:off x="176783" y="6239053"/>
            <a:ext cx="907573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 CPI détecte une chute de l’impédance du réseau (signal sonore, lumineux… ). Il n’y a pas de tension dangereuse UD =0V.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grpSp>
        <p:nvGrpSpPr>
          <p:cNvPr id="203" name="Groupe 202"/>
          <p:cNvGrpSpPr/>
          <p:nvPr/>
        </p:nvGrpSpPr>
        <p:grpSpPr>
          <a:xfrm>
            <a:off x="3140007" y="2518114"/>
            <a:ext cx="5262558" cy="892010"/>
            <a:chOff x="3352805" y="2283618"/>
            <a:chExt cx="5262558" cy="1136456"/>
          </a:xfrm>
        </p:grpSpPr>
        <p:sp>
          <p:nvSpPr>
            <p:cNvPr id="204" name="Rectangle 203"/>
            <p:cNvSpPr/>
            <p:nvPr/>
          </p:nvSpPr>
          <p:spPr bwMode="auto">
            <a:xfrm>
              <a:off x="3352805" y="2283618"/>
              <a:ext cx="5262558" cy="1136456"/>
            </a:xfrm>
            <a:prstGeom prst="rect">
              <a:avLst/>
            </a:prstGeom>
            <a:solidFill>
              <a:schemeClr val="accent1">
                <a:alpha val="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5" name="Rectangle 328"/>
            <p:cNvSpPr>
              <a:spLocks noChangeArrowheads="1"/>
            </p:cNvSpPr>
            <p:nvPr/>
          </p:nvSpPr>
          <p:spPr bwMode="auto">
            <a:xfrm>
              <a:off x="5054195" y="2678076"/>
              <a:ext cx="64921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fr-FR" altLang="fr-FR" sz="2000" dirty="0" err="1" smtClean="0">
                  <a:solidFill>
                    <a:srgbClr val="000000"/>
                  </a:solidFill>
                  <a:latin typeface="+mj-lt"/>
                </a:rPr>
                <a:t>Disj</a:t>
              </a:r>
              <a:r>
                <a:rPr lang="fr-FR" altLang="fr-FR" sz="2000" dirty="0" smtClean="0">
                  <a:solidFill>
                    <a:srgbClr val="000000"/>
                  </a:solidFill>
                  <a:latin typeface="+mj-lt"/>
                </a:rPr>
                <a:t>.</a:t>
              </a:r>
              <a:endParaRPr lang="fr-FR" altLang="fr-FR" sz="2000" b="0" dirty="0" smtClean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02" name="Ellipse 201"/>
          <p:cNvSpPr/>
          <p:nvPr/>
        </p:nvSpPr>
        <p:spPr bwMode="auto">
          <a:xfrm>
            <a:off x="1645960" y="2645742"/>
            <a:ext cx="72000" cy="72000"/>
          </a:xfrm>
          <a:prstGeom prst="ellipse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317500">
              <a:schemeClr val="tx1">
                <a:alpha val="78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6792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0" presetClass="pat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30032E-6 L -0.00069 -0.04419 L -0.07673 -0.0398 L -0.07326 -0.16196 L -0.03159 -0.16427 L -0.0434 -0.12425 L 0.2 -0.11754 L 0.2 0.14901 L 0.14341 0.21772 L 0.13004 0.20454 L 0.08993 0.20662 L 0.09341 0.47987 L -0.00173 0.47548 L 0.00018 -0.00694 " pathEditMode="relative" rAng="0" ptsTypes="AAAAAAAAAAAAAA">
                                      <p:cBhvr>
                                        <p:cTn id="60" dur="3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1578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5" dur="1090" tmFilter="0, 0; .2, .5; .8, .5; 1, 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45" autoRev="1" fill="hold"/>
                                        <p:tgtEl>
                                          <p:spTgt spid="2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10000" fill="hold" grpId="1" nodeType="with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17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8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3"/>
                  </p:tgtEl>
                </p:cond>
              </p:nextCondLst>
            </p:seq>
          </p:childTnLst>
        </p:cTn>
      </p:par>
    </p:tnLst>
    <p:bldLst>
      <p:bldP spid="22592" grpId="0"/>
      <p:bldP spid="3" grpId="0"/>
      <p:bldP spid="258" grpId="0" animBg="1"/>
      <p:bldP spid="258" grpId="1" animBg="1"/>
      <p:bldP spid="199" grpId="0"/>
      <p:bldP spid="8" grpId="0" animBg="1"/>
      <p:bldP spid="8" grpId="1" animBg="1"/>
      <p:bldP spid="8" grpId="2" animBg="1"/>
      <p:bldP spid="200" grpId="0"/>
      <p:bldP spid="200" grpId="1"/>
      <p:bldP spid="200" grpId="2"/>
      <p:bldP spid="201" grpId="0"/>
      <p:bldP spid="202" grpId="0" animBg="1"/>
      <p:bldP spid="202" grpId="1" animBg="1"/>
      <p:bldP spid="202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2" name="Rectangle 64"/>
          <p:cNvSpPr>
            <a:spLocks noGrp="1" noChangeArrowheads="1"/>
          </p:cNvSpPr>
          <p:nvPr>
            <p:ph type="title"/>
          </p:nvPr>
        </p:nvSpPr>
        <p:spPr>
          <a:xfrm>
            <a:off x="1082352" y="11088"/>
            <a:ext cx="8458200" cy="6096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Le schéma IT (2</a:t>
            </a:r>
            <a:r>
              <a:rPr lang="fr-FR" sz="4000" baseline="30000" dirty="0" smtClean="0"/>
              <a:t>éme</a:t>
            </a:r>
            <a:r>
              <a:rPr lang="fr-FR" sz="4000" dirty="0" smtClean="0"/>
              <a:t> défaut)</a:t>
            </a:r>
          </a:p>
        </p:txBody>
      </p:sp>
      <p:sp>
        <p:nvSpPr>
          <p:cNvPr id="26662" name="Rectangle 72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/>
              <a:t>Système.1</a:t>
            </a:r>
            <a:endParaRPr lang="fr-FR" altLang="fr-FR" sz="2000" dirty="0"/>
          </a:p>
        </p:txBody>
      </p:sp>
      <p:sp>
        <p:nvSpPr>
          <p:cNvPr id="26663" name="Rectangle 73"/>
          <p:cNvSpPr>
            <a:spLocks noChangeArrowheads="1"/>
          </p:cNvSpPr>
          <p:nvPr/>
        </p:nvSpPr>
        <p:spPr bwMode="auto">
          <a:xfrm>
            <a:off x="5924550" y="3652838"/>
            <a:ext cx="1167730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6664" name="Rectangle 74"/>
          <p:cNvSpPr>
            <a:spLocks noChangeArrowheads="1"/>
          </p:cNvSpPr>
          <p:nvPr/>
        </p:nvSpPr>
        <p:spPr bwMode="auto">
          <a:xfrm>
            <a:off x="7462838" y="3652838"/>
            <a:ext cx="115252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3</a:t>
            </a:r>
          </a:p>
        </p:txBody>
      </p:sp>
      <p:sp>
        <p:nvSpPr>
          <p:cNvPr id="26666" name="Line 116"/>
          <p:cNvSpPr>
            <a:spLocks noChangeShapeType="1"/>
          </p:cNvSpPr>
          <p:nvPr/>
        </p:nvSpPr>
        <p:spPr bwMode="auto">
          <a:xfrm flipH="1">
            <a:off x="992187" y="2133600"/>
            <a:ext cx="7623175" cy="12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1" name="Groupe 160"/>
          <p:cNvGrpSpPr/>
          <p:nvPr/>
        </p:nvGrpSpPr>
        <p:grpSpPr>
          <a:xfrm>
            <a:off x="7593013" y="3046413"/>
            <a:ext cx="384175" cy="608012"/>
            <a:chOff x="7738764" y="3046413"/>
            <a:chExt cx="238424" cy="608012"/>
          </a:xfrm>
        </p:grpSpPr>
        <p:sp>
          <p:nvSpPr>
            <p:cNvPr id="26667" name="Line 175"/>
            <p:cNvSpPr>
              <a:spLocks noChangeShapeType="1"/>
            </p:cNvSpPr>
            <p:nvPr/>
          </p:nvSpPr>
          <p:spPr bwMode="auto">
            <a:xfrm>
              <a:off x="7975600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9" name="Line 177"/>
            <p:cNvSpPr>
              <a:spLocks noChangeShapeType="1"/>
            </p:cNvSpPr>
            <p:nvPr/>
          </p:nvSpPr>
          <p:spPr bwMode="auto">
            <a:xfrm>
              <a:off x="7738764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200903" y="1220787"/>
            <a:ext cx="7414460" cy="608013"/>
            <a:chOff x="1200903" y="1220787"/>
            <a:chExt cx="7414460" cy="608013"/>
          </a:xfrm>
        </p:grpSpPr>
        <p:sp>
          <p:nvSpPr>
            <p:cNvPr id="26670" name="Line 178"/>
            <p:cNvSpPr>
              <a:spLocks noChangeShapeType="1"/>
            </p:cNvSpPr>
            <p:nvPr/>
          </p:nvSpPr>
          <p:spPr bwMode="auto">
            <a:xfrm flipV="1">
              <a:off x="1200903" y="1220787"/>
              <a:ext cx="7414460" cy="158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1" name="Line 179"/>
            <p:cNvSpPr>
              <a:spLocks noChangeShapeType="1"/>
            </p:cNvSpPr>
            <p:nvPr/>
          </p:nvSpPr>
          <p:spPr bwMode="auto">
            <a:xfrm>
              <a:off x="1689687" y="1501776"/>
              <a:ext cx="6925676" cy="23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2" name="Line 180"/>
            <p:cNvSpPr>
              <a:spLocks noChangeShapeType="1"/>
            </p:cNvSpPr>
            <p:nvPr/>
          </p:nvSpPr>
          <p:spPr bwMode="auto">
            <a:xfrm>
              <a:off x="1264363" y="1814289"/>
              <a:ext cx="7351000" cy="1451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7591425" y="1241425"/>
            <a:ext cx="385763" cy="1516063"/>
            <a:chOff x="7591425" y="1241425"/>
            <a:chExt cx="385763" cy="1516063"/>
          </a:xfrm>
        </p:grpSpPr>
        <p:sp>
          <p:nvSpPr>
            <p:cNvPr id="26674" name="Line 182"/>
            <p:cNvSpPr>
              <a:spLocks noChangeShapeType="1"/>
            </p:cNvSpPr>
            <p:nvPr/>
          </p:nvSpPr>
          <p:spPr bwMode="auto">
            <a:xfrm>
              <a:off x="7975600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5" name="Line 183"/>
            <p:cNvSpPr>
              <a:spLocks noChangeShapeType="1"/>
            </p:cNvSpPr>
            <p:nvPr/>
          </p:nvSpPr>
          <p:spPr bwMode="auto">
            <a:xfrm>
              <a:off x="7591425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6053138" y="3059113"/>
            <a:ext cx="385763" cy="780975"/>
            <a:chOff x="6053138" y="3059113"/>
            <a:chExt cx="385763" cy="606425"/>
          </a:xfrm>
        </p:grpSpPr>
        <p:sp>
          <p:nvSpPr>
            <p:cNvPr id="26676" name="Line 184"/>
            <p:cNvSpPr>
              <a:spLocks noChangeShapeType="1"/>
            </p:cNvSpPr>
            <p:nvPr/>
          </p:nvSpPr>
          <p:spPr bwMode="auto">
            <a:xfrm>
              <a:off x="643731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7" name="Line 185"/>
            <p:cNvSpPr>
              <a:spLocks noChangeShapeType="1"/>
            </p:cNvSpPr>
            <p:nvPr/>
          </p:nvSpPr>
          <p:spPr bwMode="auto">
            <a:xfrm>
              <a:off x="6053138" y="30591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053138" y="1847850"/>
            <a:ext cx="385763" cy="909638"/>
            <a:chOff x="6053138" y="1847850"/>
            <a:chExt cx="385763" cy="909638"/>
          </a:xfrm>
        </p:grpSpPr>
        <p:sp>
          <p:nvSpPr>
            <p:cNvPr id="26678" name="Line 186"/>
            <p:cNvSpPr>
              <a:spLocks noChangeShapeType="1"/>
            </p:cNvSpPr>
            <p:nvPr/>
          </p:nvSpPr>
          <p:spPr bwMode="auto">
            <a:xfrm>
              <a:off x="6437313" y="184785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9" name="Line 187"/>
            <p:cNvSpPr>
              <a:spLocks noChangeShapeType="1"/>
            </p:cNvSpPr>
            <p:nvPr/>
          </p:nvSpPr>
          <p:spPr bwMode="auto">
            <a:xfrm>
              <a:off x="6053138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3108323" y="3046413"/>
            <a:ext cx="1152528" cy="763587"/>
            <a:chOff x="3108323" y="3046413"/>
            <a:chExt cx="1152528" cy="619125"/>
          </a:xfrm>
        </p:grpSpPr>
        <p:sp>
          <p:nvSpPr>
            <p:cNvPr id="26644" name="Line 216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1" name="Line 189"/>
            <p:cNvSpPr>
              <a:spLocks noChangeShapeType="1"/>
            </p:cNvSpPr>
            <p:nvPr/>
          </p:nvSpPr>
          <p:spPr bwMode="auto">
            <a:xfrm flipH="1">
              <a:off x="3108323" y="3076236"/>
              <a:ext cx="5953" cy="58930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2" name="Line 190"/>
            <p:cNvSpPr>
              <a:spLocks noChangeShapeType="1"/>
            </p:cNvSpPr>
            <p:nvPr/>
          </p:nvSpPr>
          <p:spPr bwMode="auto">
            <a:xfrm>
              <a:off x="3875088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3" name="Line 191"/>
            <p:cNvSpPr>
              <a:spLocks noChangeShapeType="1"/>
            </p:cNvSpPr>
            <p:nvPr/>
          </p:nvSpPr>
          <p:spPr bwMode="auto">
            <a:xfrm>
              <a:off x="425926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8723313" y="1152525"/>
            <a:ext cx="561975" cy="1473200"/>
            <a:chOff x="8723313" y="1152525"/>
            <a:chExt cx="561975" cy="1473200"/>
          </a:xfrm>
        </p:grpSpPr>
        <p:sp>
          <p:nvSpPr>
            <p:cNvPr id="26658" name="Rectangle 68"/>
            <p:cNvSpPr>
              <a:spLocks noChangeArrowheads="1"/>
            </p:cNvSpPr>
            <p:nvPr/>
          </p:nvSpPr>
          <p:spPr bwMode="auto">
            <a:xfrm>
              <a:off x="8743950" y="1152525"/>
              <a:ext cx="2952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59" name="Rectangle 69"/>
            <p:cNvSpPr>
              <a:spLocks noChangeArrowheads="1"/>
            </p:cNvSpPr>
            <p:nvPr/>
          </p:nvSpPr>
          <p:spPr bwMode="auto">
            <a:xfrm>
              <a:off x="8743950" y="1455738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0" name="Rectangle 70"/>
            <p:cNvSpPr>
              <a:spLocks noChangeArrowheads="1"/>
            </p:cNvSpPr>
            <p:nvPr/>
          </p:nvSpPr>
          <p:spPr bwMode="auto">
            <a:xfrm>
              <a:off x="8743950" y="1758950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1" name="Rectangle 71"/>
            <p:cNvSpPr>
              <a:spLocks noChangeArrowheads="1"/>
            </p:cNvSpPr>
            <p:nvPr/>
          </p:nvSpPr>
          <p:spPr bwMode="auto">
            <a:xfrm>
              <a:off x="8743950" y="2062163"/>
              <a:ext cx="406400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6" name="Rectangle 194"/>
            <p:cNvSpPr>
              <a:spLocks noChangeArrowheads="1"/>
            </p:cNvSpPr>
            <p:nvPr/>
          </p:nvSpPr>
          <p:spPr bwMode="auto">
            <a:xfrm>
              <a:off x="8723313" y="2374900"/>
              <a:ext cx="265113" cy="2508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chemeClr val="bg1"/>
                  </a:solidFill>
                  <a:latin typeface="MODERN"/>
                </a:rPr>
                <a:t>PE</a:t>
              </a:r>
              <a:endParaRPr lang="fr-FR" altLang="fr-FR" sz="2400" b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42875" y="1081088"/>
            <a:ext cx="1612900" cy="865187"/>
            <a:chOff x="142875" y="1081088"/>
            <a:chExt cx="1612900" cy="865187"/>
          </a:xfrm>
        </p:grpSpPr>
        <p:sp>
          <p:nvSpPr>
            <p:cNvPr id="26645" name="Line 210"/>
            <p:cNvSpPr>
              <a:spLocks noChangeShapeType="1"/>
            </p:cNvSpPr>
            <p:nvPr/>
          </p:nvSpPr>
          <p:spPr bwMode="auto">
            <a:xfrm>
              <a:off x="1371600" y="1524000"/>
              <a:ext cx="9525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84" name="Oval 192"/>
            <p:cNvSpPr>
              <a:spLocks noChangeArrowheads="1"/>
            </p:cNvSpPr>
            <p:nvPr/>
          </p:nvSpPr>
          <p:spPr bwMode="auto">
            <a:xfrm>
              <a:off x="142875" y="1081088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5" name="Oval 193"/>
            <p:cNvSpPr>
              <a:spLocks noChangeArrowheads="1"/>
            </p:cNvSpPr>
            <p:nvPr/>
          </p:nvSpPr>
          <p:spPr bwMode="auto">
            <a:xfrm>
              <a:off x="790575" y="1106488"/>
              <a:ext cx="965200" cy="839787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42" name="Freeform 196"/>
            <p:cNvSpPr>
              <a:spLocks/>
            </p:cNvSpPr>
            <p:nvPr/>
          </p:nvSpPr>
          <p:spPr bwMode="auto">
            <a:xfrm rot="7283694">
              <a:off x="1345769" y="1553901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3" name="Freeform 197"/>
            <p:cNvSpPr>
              <a:spLocks/>
            </p:cNvSpPr>
            <p:nvPr/>
          </p:nvSpPr>
          <p:spPr bwMode="auto">
            <a:xfrm rot="7283694">
              <a:off x="1311210" y="16105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4" name="Freeform 198"/>
            <p:cNvSpPr>
              <a:spLocks/>
            </p:cNvSpPr>
            <p:nvPr/>
          </p:nvSpPr>
          <p:spPr bwMode="auto">
            <a:xfrm rot="7283694">
              <a:off x="1276650" y="166715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5" name="Freeform 199"/>
            <p:cNvSpPr>
              <a:spLocks/>
            </p:cNvSpPr>
            <p:nvPr/>
          </p:nvSpPr>
          <p:spPr bwMode="auto">
            <a:xfrm rot="7283694">
              <a:off x="1242755" y="172269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8" name="Freeform 201"/>
            <p:cNvSpPr>
              <a:spLocks/>
            </p:cNvSpPr>
            <p:nvPr/>
          </p:nvSpPr>
          <p:spPr bwMode="auto">
            <a:xfrm>
              <a:off x="1419225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9" name="Freeform 202"/>
            <p:cNvSpPr>
              <a:spLocks/>
            </p:cNvSpPr>
            <p:nvPr/>
          </p:nvSpPr>
          <p:spPr bwMode="auto">
            <a:xfrm>
              <a:off x="1480289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0" name="Freeform 203"/>
            <p:cNvSpPr>
              <a:spLocks/>
            </p:cNvSpPr>
            <p:nvPr/>
          </p:nvSpPr>
          <p:spPr bwMode="auto">
            <a:xfrm>
              <a:off x="154135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1" name="Freeform 204"/>
            <p:cNvSpPr>
              <a:spLocks/>
            </p:cNvSpPr>
            <p:nvPr/>
          </p:nvSpPr>
          <p:spPr bwMode="auto">
            <a:xfrm>
              <a:off x="160124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Freeform 206"/>
            <p:cNvSpPr>
              <a:spLocks/>
            </p:cNvSpPr>
            <p:nvPr/>
          </p:nvSpPr>
          <p:spPr bwMode="auto">
            <a:xfrm rot="14113392">
              <a:off x="1272871" y="1389314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5" name="Freeform 207"/>
            <p:cNvSpPr>
              <a:spLocks/>
            </p:cNvSpPr>
            <p:nvPr/>
          </p:nvSpPr>
          <p:spPr bwMode="auto">
            <a:xfrm rot="14113392">
              <a:off x="1235031" y="1334822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6" name="Freeform 208"/>
            <p:cNvSpPr>
              <a:spLocks/>
            </p:cNvSpPr>
            <p:nvPr/>
          </p:nvSpPr>
          <p:spPr bwMode="auto">
            <a:xfrm rot="14113392">
              <a:off x="1197191" y="12803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7" name="Freeform 209"/>
            <p:cNvSpPr>
              <a:spLocks/>
            </p:cNvSpPr>
            <p:nvPr/>
          </p:nvSpPr>
          <p:spPr bwMode="auto">
            <a:xfrm rot="14113392">
              <a:off x="1160078" y="1226886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0" name="Line 211"/>
            <p:cNvSpPr>
              <a:spLocks noChangeShapeType="1"/>
            </p:cNvSpPr>
            <p:nvPr/>
          </p:nvSpPr>
          <p:spPr bwMode="auto">
            <a:xfrm rot="18172190">
              <a:off x="1393825" y="1481138"/>
              <a:ext cx="33337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1" name="Line 212"/>
            <p:cNvSpPr>
              <a:spLocks noChangeShapeType="1"/>
            </p:cNvSpPr>
            <p:nvPr/>
          </p:nvSpPr>
          <p:spPr bwMode="auto">
            <a:xfrm rot="3856157">
              <a:off x="1355725" y="1503363"/>
              <a:ext cx="34925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124200" y="1228725"/>
            <a:ext cx="1136651" cy="1528763"/>
            <a:chOff x="3124200" y="1228725"/>
            <a:chExt cx="1136651" cy="1528763"/>
          </a:xfrm>
        </p:grpSpPr>
        <p:sp>
          <p:nvSpPr>
            <p:cNvPr id="26656" name="Line 21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8" name="Line 176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0" name="Line 188"/>
            <p:cNvSpPr>
              <a:spLocks noChangeShapeType="1"/>
            </p:cNvSpPr>
            <p:nvPr/>
          </p:nvSpPr>
          <p:spPr bwMode="auto">
            <a:xfrm>
              <a:off x="3875088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92" name="Line 217"/>
            <p:cNvSpPr>
              <a:spLocks noChangeShapeType="1"/>
            </p:cNvSpPr>
            <p:nvPr/>
          </p:nvSpPr>
          <p:spPr bwMode="auto">
            <a:xfrm flipV="1">
              <a:off x="3124200" y="2133600"/>
              <a:ext cx="0" cy="6096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514600" y="3840088"/>
            <a:ext cx="685800" cy="381000"/>
            <a:chOff x="2514600" y="3733800"/>
            <a:chExt cx="685800" cy="381000"/>
          </a:xfrm>
        </p:grpSpPr>
        <p:sp>
          <p:nvSpPr>
            <p:cNvPr id="26726" name="Line 223"/>
            <p:cNvSpPr>
              <a:spLocks noChangeShapeType="1"/>
            </p:cNvSpPr>
            <p:nvPr/>
          </p:nvSpPr>
          <p:spPr bwMode="auto">
            <a:xfrm>
              <a:off x="2514600" y="3962400"/>
              <a:ext cx="5334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8" name="Line 225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9" name="Line 226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0" name="Line 227"/>
            <p:cNvSpPr>
              <a:spLocks noChangeShapeType="1"/>
            </p:cNvSpPr>
            <p:nvPr/>
          </p:nvSpPr>
          <p:spPr bwMode="auto">
            <a:xfrm flipV="1">
              <a:off x="3048000" y="38862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1" name="Line 228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2" name="Line 229"/>
            <p:cNvSpPr>
              <a:spLocks noChangeShapeType="1"/>
            </p:cNvSpPr>
            <p:nvPr/>
          </p:nvSpPr>
          <p:spPr bwMode="auto">
            <a:xfrm flipV="1">
              <a:off x="3048000" y="37338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3" name="Line 230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8105775" y="2432050"/>
            <a:ext cx="381000" cy="1425575"/>
            <a:chOff x="8105775" y="2432050"/>
            <a:chExt cx="381000" cy="1425575"/>
          </a:xfrm>
        </p:grpSpPr>
        <p:sp>
          <p:nvSpPr>
            <p:cNvPr id="26694" name="Line 220"/>
            <p:cNvSpPr>
              <a:spLocks noChangeShapeType="1"/>
            </p:cNvSpPr>
            <p:nvPr/>
          </p:nvSpPr>
          <p:spPr bwMode="auto">
            <a:xfrm flipV="1">
              <a:off x="8339138" y="2432050"/>
              <a:ext cx="9525" cy="12319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2" name="Line 242"/>
            <p:cNvSpPr>
              <a:spLocks noChangeShapeType="1"/>
            </p:cNvSpPr>
            <p:nvPr/>
          </p:nvSpPr>
          <p:spPr bwMode="auto">
            <a:xfrm rot="5400000" flipV="1">
              <a:off x="8105775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3" name="Line 243"/>
            <p:cNvSpPr>
              <a:spLocks noChangeShapeType="1"/>
            </p:cNvSpPr>
            <p:nvPr/>
          </p:nvSpPr>
          <p:spPr bwMode="auto">
            <a:xfrm rot="5400000">
              <a:off x="8334375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4" name="Line 244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5" name="Line 245"/>
            <p:cNvSpPr>
              <a:spLocks noChangeShapeType="1"/>
            </p:cNvSpPr>
            <p:nvPr/>
          </p:nvSpPr>
          <p:spPr bwMode="auto">
            <a:xfrm rot="5400000">
              <a:off x="82581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6" name="Line 246"/>
            <p:cNvSpPr>
              <a:spLocks noChangeShapeType="1"/>
            </p:cNvSpPr>
            <p:nvPr/>
          </p:nvSpPr>
          <p:spPr bwMode="auto">
            <a:xfrm rot="5400000">
              <a:off x="81819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7" name="Line 247"/>
            <p:cNvSpPr>
              <a:spLocks noChangeShapeType="1"/>
            </p:cNvSpPr>
            <p:nvPr/>
          </p:nvSpPr>
          <p:spPr bwMode="auto">
            <a:xfrm rot="5400000">
              <a:off x="81057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1" name="Line 248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00" name="Line 258"/>
          <p:cNvSpPr>
            <a:spLocks noChangeShapeType="1"/>
          </p:cNvSpPr>
          <p:nvPr/>
        </p:nvSpPr>
        <p:spPr bwMode="auto">
          <a:xfrm>
            <a:off x="2514600" y="2438400"/>
            <a:ext cx="59991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0" name="Line 213"/>
          <p:cNvSpPr>
            <a:spLocks noChangeShapeType="1"/>
          </p:cNvSpPr>
          <p:nvPr/>
        </p:nvSpPr>
        <p:spPr bwMode="auto">
          <a:xfrm>
            <a:off x="990600" y="1524000"/>
            <a:ext cx="1588" cy="8256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1" name="Line 214"/>
          <p:cNvSpPr>
            <a:spLocks noChangeShapeType="1"/>
          </p:cNvSpPr>
          <p:nvPr/>
        </p:nvSpPr>
        <p:spPr bwMode="auto">
          <a:xfrm rot="16200000">
            <a:off x="1165991" y="1344771"/>
            <a:ext cx="0" cy="381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6" name="Rectangle 270"/>
          <p:cNvSpPr>
            <a:spLocks noChangeArrowheads="1"/>
          </p:cNvSpPr>
          <p:nvPr/>
        </p:nvSpPr>
        <p:spPr bwMode="auto">
          <a:xfrm>
            <a:off x="-36512" y="3645024"/>
            <a:ext cx="188781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L: Limiteur surtension</a:t>
            </a:r>
            <a:endParaRPr lang="fr-F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400300" y="2438400"/>
            <a:ext cx="228600" cy="3536950"/>
            <a:chOff x="2400300" y="2438400"/>
            <a:chExt cx="228600" cy="3536950"/>
          </a:xfrm>
        </p:grpSpPr>
        <p:sp>
          <p:nvSpPr>
            <p:cNvPr id="26701" name="Line 259"/>
            <p:cNvSpPr>
              <a:spLocks noChangeShapeType="1"/>
            </p:cNvSpPr>
            <p:nvPr/>
          </p:nvSpPr>
          <p:spPr bwMode="auto">
            <a:xfrm flipV="1">
              <a:off x="2527300" y="2438400"/>
              <a:ext cx="0" cy="353695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179" name="Rectangle 253"/>
            <p:cNvSpPr>
              <a:spLocks noChangeArrowheads="1"/>
            </p:cNvSpPr>
            <p:nvPr/>
          </p:nvSpPr>
          <p:spPr bwMode="auto">
            <a:xfrm>
              <a:off x="2400300" y="4800600"/>
              <a:ext cx="228600" cy="693738"/>
            </a:xfrm>
            <a:prstGeom prst="rect">
              <a:avLst/>
            </a:prstGeom>
            <a:ln w="5715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90600" y="3410124"/>
            <a:ext cx="699087" cy="2507403"/>
            <a:chOff x="990600" y="3410124"/>
            <a:chExt cx="699087" cy="2507403"/>
          </a:xfrm>
        </p:grpSpPr>
        <p:sp>
          <p:nvSpPr>
            <p:cNvPr id="181" name="Line 255"/>
            <p:cNvSpPr>
              <a:spLocks noChangeShapeType="1"/>
            </p:cNvSpPr>
            <p:nvPr/>
          </p:nvSpPr>
          <p:spPr bwMode="auto">
            <a:xfrm>
              <a:off x="990600" y="3470450"/>
              <a:ext cx="699087" cy="41274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2" name="Line 256"/>
            <p:cNvSpPr>
              <a:spLocks noChangeShapeType="1"/>
            </p:cNvSpPr>
            <p:nvPr/>
          </p:nvSpPr>
          <p:spPr bwMode="auto">
            <a:xfrm rot="5400000">
              <a:off x="416059" y="4663826"/>
              <a:ext cx="250740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55576" y="2348880"/>
            <a:ext cx="258617" cy="1162844"/>
            <a:chOff x="754205" y="2095499"/>
            <a:chExt cx="270669" cy="1416225"/>
          </a:xfrm>
        </p:grpSpPr>
        <p:grpSp>
          <p:nvGrpSpPr>
            <p:cNvPr id="23" name="Groupe 22"/>
            <p:cNvGrpSpPr/>
            <p:nvPr/>
          </p:nvGrpSpPr>
          <p:grpSpPr>
            <a:xfrm>
              <a:off x="990600" y="2095499"/>
              <a:ext cx="1588" cy="1416225"/>
              <a:chOff x="990600" y="2095499"/>
              <a:chExt cx="1588" cy="1416225"/>
            </a:xfrm>
          </p:grpSpPr>
          <p:sp>
            <p:nvSpPr>
              <p:cNvPr id="26702" name="Line 250"/>
              <p:cNvSpPr>
                <a:spLocks noChangeShapeType="1"/>
              </p:cNvSpPr>
              <p:nvPr/>
            </p:nvSpPr>
            <p:spPr bwMode="auto">
              <a:xfrm>
                <a:off x="990600" y="3035474"/>
                <a:ext cx="1588" cy="47625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03" name="Line 251"/>
              <p:cNvSpPr>
                <a:spLocks noChangeShapeType="1"/>
              </p:cNvSpPr>
              <p:nvPr/>
            </p:nvSpPr>
            <p:spPr bwMode="auto">
              <a:xfrm>
                <a:off x="990600" y="2095499"/>
                <a:ext cx="0" cy="8524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7" name="Rectangle 115"/>
            <p:cNvSpPr>
              <a:spLocks noChangeArrowheads="1"/>
            </p:cNvSpPr>
            <p:nvPr/>
          </p:nvSpPr>
          <p:spPr bwMode="auto">
            <a:xfrm>
              <a:off x="754205" y="2095499"/>
              <a:ext cx="270669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L</a:t>
              </a:r>
              <a:endParaRPr lang="fr-F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72303" y="2368722"/>
            <a:ext cx="878999" cy="1030984"/>
            <a:chOff x="972303" y="2368722"/>
            <a:chExt cx="878999" cy="1030984"/>
          </a:xfrm>
        </p:grpSpPr>
        <p:grpSp>
          <p:nvGrpSpPr>
            <p:cNvPr id="6" name="Groupe 5"/>
            <p:cNvGrpSpPr/>
            <p:nvPr/>
          </p:nvGrpSpPr>
          <p:grpSpPr>
            <a:xfrm>
              <a:off x="1475656" y="2705968"/>
              <a:ext cx="375646" cy="693738"/>
              <a:chOff x="1270187" y="3023294"/>
              <a:chExt cx="239405" cy="693738"/>
            </a:xfrm>
          </p:grpSpPr>
          <p:sp>
            <p:nvSpPr>
              <p:cNvPr id="177" name="Rectangle 253"/>
              <p:cNvSpPr>
                <a:spLocks noChangeArrowheads="1"/>
              </p:cNvSpPr>
              <p:nvPr/>
            </p:nvSpPr>
            <p:spPr bwMode="auto">
              <a:xfrm>
                <a:off x="1270187" y="3023294"/>
                <a:ext cx="239405" cy="693738"/>
              </a:xfrm>
              <a:prstGeom prst="rect">
                <a:avLst/>
              </a:prstGeom>
              <a:noFill/>
              <a:ln w="5715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" name="Organigramme : Jonction de sommaire 1"/>
              <p:cNvSpPr/>
              <p:nvPr/>
            </p:nvSpPr>
            <p:spPr bwMode="auto">
              <a:xfrm>
                <a:off x="1305031" y="3139975"/>
                <a:ext cx="166591" cy="276225"/>
              </a:xfrm>
              <a:prstGeom prst="flowChartSummingJunction">
                <a:avLst/>
              </a:prstGeom>
              <a:solidFill>
                <a:schemeClr val="accent2"/>
              </a:solidFill>
              <a:ln w="5715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80" name="Line 254"/>
            <p:cNvSpPr>
              <a:spLocks noChangeShapeType="1"/>
            </p:cNvSpPr>
            <p:nvPr/>
          </p:nvSpPr>
          <p:spPr bwMode="auto">
            <a:xfrm flipV="1">
              <a:off x="972303" y="2368722"/>
              <a:ext cx="719377" cy="2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3" name="Line 257"/>
            <p:cNvSpPr>
              <a:spLocks noChangeShapeType="1"/>
            </p:cNvSpPr>
            <p:nvPr/>
          </p:nvSpPr>
          <p:spPr bwMode="auto">
            <a:xfrm rot="16200000" flipH="1" flipV="1">
              <a:off x="1504801" y="2542207"/>
              <a:ext cx="360363" cy="13395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Rectangle 115"/>
            <p:cNvSpPr>
              <a:spLocks noChangeArrowheads="1"/>
            </p:cNvSpPr>
            <p:nvPr/>
          </p:nvSpPr>
          <p:spPr bwMode="auto">
            <a:xfrm>
              <a:off x="1043608" y="2377302"/>
              <a:ext cx="642544" cy="307777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CPI</a:t>
              </a:r>
              <a:endParaRPr lang="fr-FR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sp>
        <p:nvSpPr>
          <p:cNvPr id="189" name="Rectangle 270"/>
          <p:cNvSpPr>
            <a:spLocks noChangeArrowheads="1"/>
          </p:cNvSpPr>
          <p:nvPr/>
        </p:nvSpPr>
        <p:spPr bwMode="auto">
          <a:xfrm>
            <a:off x="-36512" y="4291355"/>
            <a:ext cx="1742309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CPI: Contrôleur permanent d’isolement</a:t>
            </a:r>
            <a:endParaRPr lang="fr-FR" sz="1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90" name="Rectangle 328"/>
          <p:cNvSpPr>
            <a:spLocks noChangeArrowheads="1"/>
          </p:cNvSpPr>
          <p:nvPr/>
        </p:nvSpPr>
        <p:spPr bwMode="auto">
          <a:xfrm>
            <a:off x="2483768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1" name="Rectangle 328"/>
          <p:cNvSpPr>
            <a:spLocks noChangeArrowheads="1"/>
          </p:cNvSpPr>
          <p:nvPr/>
        </p:nvSpPr>
        <p:spPr bwMode="auto">
          <a:xfrm>
            <a:off x="-36512" y="508794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92" name="Connecteur droit 191"/>
          <p:cNvCxnSpPr/>
          <p:nvPr/>
        </p:nvCxnSpPr>
        <p:spPr bwMode="auto">
          <a:xfrm>
            <a:off x="2308074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93" name="Groupe 192"/>
          <p:cNvGrpSpPr/>
          <p:nvPr/>
        </p:nvGrpSpPr>
        <p:grpSpPr>
          <a:xfrm>
            <a:off x="2267744" y="1166019"/>
            <a:ext cx="126203" cy="1049337"/>
            <a:chOff x="2659462" y="1166019"/>
            <a:chExt cx="126203" cy="1049337"/>
          </a:xfrm>
        </p:grpSpPr>
        <p:sp>
          <p:nvSpPr>
            <p:cNvPr id="194" name="Ellipse 193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5" name="Ellipse 194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62" name="Groupe 161"/>
          <p:cNvGrpSpPr/>
          <p:nvPr/>
        </p:nvGrpSpPr>
        <p:grpSpPr>
          <a:xfrm>
            <a:off x="2905027" y="2671239"/>
            <a:ext cx="5086350" cy="415925"/>
            <a:chOff x="2921000" y="2689495"/>
            <a:chExt cx="5086350" cy="415925"/>
          </a:xfrm>
        </p:grpSpPr>
        <p:grpSp>
          <p:nvGrpSpPr>
            <p:cNvPr id="26627" name="Group 273"/>
            <p:cNvGrpSpPr>
              <a:grpSpLocks/>
            </p:cNvGrpSpPr>
            <p:nvPr/>
          </p:nvGrpSpPr>
          <p:grpSpPr bwMode="auto">
            <a:xfrm>
              <a:off x="2921000" y="2689495"/>
              <a:ext cx="5086350" cy="415925"/>
              <a:chOff x="1840" y="1666"/>
              <a:chExt cx="3204" cy="262"/>
            </a:xfrm>
          </p:grpSpPr>
          <p:sp>
            <p:nvSpPr>
              <p:cNvPr id="26760" name="Line 84"/>
              <p:cNvSpPr>
                <a:spLocks noChangeShapeType="1"/>
              </p:cNvSpPr>
              <p:nvPr/>
            </p:nvSpPr>
            <p:spPr bwMode="auto">
              <a:xfrm>
                <a:off x="5003" y="1697"/>
                <a:ext cx="41" cy="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1" name="Line 85"/>
              <p:cNvSpPr>
                <a:spLocks noChangeShapeType="1"/>
              </p:cNvSpPr>
              <p:nvPr/>
            </p:nvSpPr>
            <p:spPr bwMode="auto">
              <a:xfrm flipV="1">
                <a:off x="5003" y="1700"/>
                <a:ext cx="41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2" name="Line 86"/>
              <p:cNvSpPr>
                <a:spLocks noChangeShapeType="1"/>
              </p:cNvSpPr>
              <p:nvPr/>
            </p:nvSpPr>
            <p:spPr bwMode="auto">
              <a:xfrm>
                <a:off x="4756" y="1700"/>
                <a:ext cx="46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3" name="Line 87"/>
              <p:cNvSpPr>
                <a:spLocks noChangeShapeType="1"/>
              </p:cNvSpPr>
              <p:nvPr/>
            </p:nvSpPr>
            <p:spPr bwMode="auto">
              <a:xfrm flipV="1">
                <a:off x="4762" y="1701"/>
                <a:ext cx="40" cy="44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4" name="Line 8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5" name="Line 90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8" name="Line 93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1" name="Line 96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2" name="Line 97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5" name="Line 100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6" name="Line 101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1" name="Line 117"/>
              <p:cNvSpPr>
                <a:spLocks noChangeShapeType="1"/>
              </p:cNvSpPr>
              <p:nvPr/>
            </p:nvSpPr>
            <p:spPr bwMode="auto">
              <a:xfrm>
                <a:off x="2177" y="1674"/>
                <a:ext cx="65" cy="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2" name="Line 118"/>
              <p:cNvSpPr>
                <a:spLocks noChangeShapeType="1"/>
              </p:cNvSpPr>
              <p:nvPr/>
            </p:nvSpPr>
            <p:spPr bwMode="auto">
              <a:xfrm flipV="1">
                <a:off x="2180" y="1670"/>
                <a:ext cx="62" cy="4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3" name="Line 119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5" name="Line 260"/>
              <p:cNvSpPr>
                <a:spLocks noChangeShapeType="1"/>
              </p:cNvSpPr>
              <p:nvPr/>
            </p:nvSpPr>
            <p:spPr bwMode="auto">
              <a:xfrm>
                <a:off x="1937" y="1674"/>
                <a:ext cx="61" cy="5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6" name="Line 261"/>
              <p:cNvSpPr>
                <a:spLocks noChangeShapeType="1"/>
              </p:cNvSpPr>
              <p:nvPr/>
            </p:nvSpPr>
            <p:spPr bwMode="auto">
              <a:xfrm flipV="1">
                <a:off x="1937" y="1666"/>
                <a:ext cx="57" cy="58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7" name="Line 262"/>
              <p:cNvSpPr>
                <a:spLocks noChangeShapeType="1"/>
              </p:cNvSpPr>
              <p:nvPr/>
            </p:nvSpPr>
            <p:spPr bwMode="auto">
              <a:xfrm>
                <a:off x="1840" y="1724"/>
                <a:ext cx="120" cy="19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9" name="Line 117"/>
            <p:cNvSpPr>
              <a:spLocks noChangeShapeType="1"/>
            </p:cNvSpPr>
            <p:nvPr/>
          </p:nvSpPr>
          <p:spPr bwMode="auto">
            <a:xfrm>
              <a:off x="3822701" y="2726531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Line 118"/>
            <p:cNvSpPr>
              <a:spLocks noChangeShapeType="1"/>
            </p:cNvSpPr>
            <p:nvPr/>
          </p:nvSpPr>
          <p:spPr bwMode="auto">
            <a:xfrm flipV="1">
              <a:off x="3827463" y="2720181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Line 117"/>
            <p:cNvSpPr>
              <a:spLocks noChangeShapeType="1"/>
            </p:cNvSpPr>
            <p:nvPr/>
          </p:nvSpPr>
          <p:spPr bwMode="auto">
            <a:xfrm>
              <a:off x="4206876" y="2702682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Line 118"/>
            <p:cNvSpPr>
              <a:spLocks noChangeShapeType="1"/>
            </p:cNvSpPr>
            <p:nvPr/>
          </p:nvSpPr>
          <p:spPr bwMode="auto">
            <a:xfrm flipV="1">
              <a:off x="4211638" y="2696332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Line 260"/>
            <p:cNvSpPr>
              <a:spLocks noChangeShapeType="1"/>
            </p:cNvSpPr>
            <p:nvPr/>
          </p:nvSpPr>
          <p:spPr bwMode="auto">
            <a:xfrm>
              <a:off x="6009482" y="2734432"/>
              <a:ext cx="96838" cy="793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Line 261"/>
            <p:cNvSpPr>
              <a:spLocks noChangeShapeType="1"/>
            </p:cNvSpPr>
            <p:nvPr/>
          </p:nvSpPr>
          <p:spPr bwMode="auto">
            <a:xfrm flipV="1">
              <a:off x="6009482" y="2721732"/>
              <a:ext cx="90488" cy="920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Line 117"/>
            <p:cNvSpPr>
              <a:spLocks noChangeShapeType="1"/>
            </p:cNvSpPr>
            <p:nvPr/>
          </p:nvSpPr>
          <p:spPr bwMode="auto">
            <a:xfrm>
              <a:off x="6384926" y="2722356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Line 118"/>
            <p:cNvSpPr>
              <a:spLocks noChangeShapeType="1"/>
            </p:cNvSpPr>
            <p:nvPr/>
          </p:nvSpPr>
          <p:spPr bwMode="auto">
            <a:xfrm flipV="1">
              <a:off x="6389688" y="2716006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0" y="5949280"/>
            <a:ext cx="8391525" cy="331564"/>
            <a:chOff x="0" y="5975350"/>
            <a:chExt cx="8391525" cy="331564"/>
          </a:xfrm>
        </p:grpSpPr>
        <p:sp>
          <p:nvSpPr>
            <p:cNvPr id="26746" name="Line 76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8" name="Line 78"/>
            <p:cNvSpPr>
              <a:spLocks noChangeShapeType="1"/>
            </p:cNvSpPr>
            <p:nvPr/>
          </p:nvSpPr>
          <p:spPr bwMode="auto">
            <a:xfrm>
              <a:off x="3427413" y="6139697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9" name="Line 79"/>
            <p:cNvSpPr>
              <a:spLocks noChangeShapeType="1"/>
            </p:cNvSpPr>
            <p:nvPr/>
          </p:nvSpPr>
          <p:spPr bwMode="auto">
            <a:xfrm>
              <a:off x="3704673" y="6218080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0" name="Line 80"/>
            <p:cNvSpPr>
              <a:spLocks noChangeShapeType="1"/>
            </p:cNvSpPr>
            <p:nvPr/>
          </p:nvSpPr>
          <p:spPr bwMode="auto">
            <a:xfrm>
              <a:off x="3853968" y="6306914"/>
              <a:ext cx="291479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1" name="Line 81"/>
            <p:cNvSpPr>
              <a:spLocks noChangeShapeType="1"/>
            </p:cNvSpPr>
            <p:nvPr/>
          </p:nvSpPr>
          <p:spPr bwMode="auto">
            <a:xfrm>
              <a:off x="4003262" y="5976938"/>
              <a:ext cx="0" cy="16275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6118187" y="4306288"/>
            <a:ext cx="30623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La continuité de service ne peut pas être assurée en cas de deuxième défaut (court-circuit).</a:t>
            </a:r>
            <a:endParaRPr lang="fr-FR" sz="20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-2844824" y="773668"/>
            <a:ext cx="2267744" cy="370411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8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e 18"/>
          <p:cNvGrpSpPr/>
          <p:nvPr/>
        </p:nvGrpSpPr>
        <p:grpSpPr>
          <a:xfrm>
            <a:off x="6577013" y="2430463"/>
            <a:ext cx="381000" cy="1427162"/>
            <a:chOff x="6577013" y="2430463"/>
            <a:chExt cx="381000" cy="1427162"/>
          </a:xfrm>
        </p:grpSpPr>
        <p:sp>
          <p:nvSpPr>
            <p:cNvPr id="26695" name="Line 221"/>
            <p:cNvSpPr>
              <a:spLocks noChangeShapeType="1"/>
            </p:cNvSpPr>
            <p:nvPr/>
          </p:nvSpPr>
          <p:spPr bwMode="auto">
            <a:xfrm>
              <a:off x="6807200" y="2430463"/>
              <a:ext cx="3175" cy="115093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0" name="Line 233"/>
            <p:cNvSpPr>
              <a:spLocks noChangeShapeType="1"/>
            </p:cNvSpPr>
            <p:nvPr/>
          </p:nvSpPr>
          <p:spPr bwMode="auto">
            <a:xfrm rot="5400000" flipV="1">
              <a:off x="6577013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1" name="Line 234"/>
            <p:cNvSpPr>
              <a:spLocks noChangeShapeType="1"/>
            </p:cNvSpPr>
            <p:nvPr/>
          </p:nvSpPr>
          <p:spPr bwMode="auto">
            <a:xfrm rot="5400000">
              <a:off x="6805613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2" name="Line 235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3" name="Line 236"/>
            <p:cNvSpPr>
              <a:spLocks noChangeShapeType="1"/>
            </p:cNvSpPr>
            <p:nvPr/>
          </p:nvSpPr>
          <p:spPr bwMode="auto">
            <a:xfrm rot="5400000">
              <a:off x="67294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4" name="Line 237"/>
            <p:cNvSpPr>
              <a:spLocks noChangeShapeType="1"/>
            </p:cNvSpPr>
            <p:nvPr/>
          </p:nvSpPr>
          <p:spPr bwMode="auto">
            <a:xfrm rot="5400000">
              <a:off x="66532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5" name="Line 238"/>
            <p:cNvSpPr>
              <a:spLocks noChangeShapeType="1"/>
            </p:cNvSpPr>
            <p:nvPr/>
          </p:nvSpPr>
          <p:spPr bwMode="auto">
            <a:xfrm rot="5400000">
              <a:off x="65770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9" name="Line 239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40" name="Groupe 239"/>
          <p:cNvGrpSpPr/>
          <p:nvPr/>
        </p:nvGrpSpPr>
        <p:grpSpPr>
          <a:xfrm>
            <a:off x="2873694" y="2688428"/>
            <a:ext cx="2784951" cy="422564"/>
            <a:chOff x="2873694" y="2688428"/>
            <a:chExt cx="2784951" cy="422564"/>
          </a:xfrm>
        </p:grpSpPr>
        <p:sp useBgFill="1">
          <p:nvSpPr>
            <p:cNvPr id="241" name="Rectangle 240"/>
            <p:cNvSpPr/>
            <p:nvPr/>
          </p:nvSpPr>
          <p:spPr bwMode="auto">
            <a:xfrm>
              <a:off x="2873694" y="2723626"/>
              <a:ext cx="2784951" cy="363538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2" name="Line 580"/>
            <p:cNvSpPr>
              <a:spLocks noChangeShapeType="1"/>
            </p:cNvSpPr>
            <p:nvPr/>
          </p:nvSpPr>
          <p:spPr bwMode="auto">
            <a:xfrm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3" name="Line 581"/>
            <p:cNvSpPr>
              <a:spLocks noChangeShapeType="1"/>
            </p:cNvSpPr>
            <p:nvPr/>
          </p:nvSpPr>
          <p:spPr bwMode="auto">
            <a:xfrm flipV="1"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4" name="Line 582"/>
            <p:cNvSpPr>
              <a:spLocks noChangeShapeType="1"/>
            </p:cNvSpPr>
            <p:nvPr/>
          </p:nvSpPr>
          <p:spPr bwMode="auto">
            <a:xfrm>
              <a:off x="3436551" y="2735801"/>
              <a:ext cx="63500" cy="3751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5" name="Line 595"/>
            <p:cNvSpPr>
              <a:spLocks noChangeShapeType="1"/>
            </p:cNvSpPr>
            <p:nvPr/>
          </p:nvSpPr>
          <p:spPr bwMode="auto">
            <a:xfrm>
              <a:off x="3831838" y="2733906"/>
              <a:ext cx="52388" cy="3600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" name="Line 596"/>
            <p:cNvSpPr>
              <a:spLocks noChangeShapeType="1"/>
            </p:cNvSpPr>
            <p:nvPr/>
          </p:nvSpPr>
          <p:spPr bwMode="auto">
            <a:xfrm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7" name="Line 597"/>
            <p:cNvSpPr>
              <a:spLocks noChangeShapeType="1"/>
            </p:cNvSpPr>
            <p:nvPr/>
          </p:nvSpPr>
          <p:spPr bwMode="auto">
            <a:xfrm flipV="1"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8" name="Line 598"/>
            <p:cNvSpPr>
              <a:spLocks noChangeShapeType="1"/>
            </p:cNvSpPr>
            <p:nvPr/>
          </p:nvSpPr>
          <p:spPr bwMode="auto">
            <a:xfrm>
              <a:off x="3063488" y="2688428"/>
              <a:ext cx="52388" cy="40551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9" name="Line 599"/>
            <p:cNvSpPr>
              <a:spLocks noChangeShapeType="1"/>
            </p:cNvSpPr>
            <p:nvPr/>
          </p:nvSpPr>
          <p:spPr bwMode="auto">
            <a:xfrm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0" name="Line 600"/>
            <p:cNvSpPr>
              <a:spLocks noChangeShapeType="1"/>
            </p:cNvSpPr>
            <p:nvPr/>
          </p:nvSpPr>
          <p:spPr bwMode="auto">
            <a:xfrm flipV="1"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1" name="Line 602"/>
            <p:cNvSpPr>
              <a:spLocks noChangeShapeType="1"/>
            </p:cNvSpPr>
            <p:nvPr/>
          </p:nvSpPr>
          <p:spPr bwMode="auto">
            <a:xfrm>
              <a:off x="4203313" y="2703587"/>
              <a:ext cx="65088" cy="39035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2" name="Line 603"/>
            <p:cNvSpPr>
              <a:spLocks noChangeShapeType="1"/>
            </p:cNvSpPr>
            <p:nvPr/>
          </p:nvSpPr>
          <p:spPr bwMode="auto">
            <a:xfrm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3" name="Line 604"/>
            <p:cNvSpPr>
              <a:spLocks noChangeShapeType="1"/>
            </p:cNvSpPr>
            <p:nvPr/>
          </p:nvSpPr>
          <p:spPr bwMode="auto">
            <a:xfrm flipV="1"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4" name="Line 605"/>
            <p:cNvSpPr>
              <a:spLocks noChangeShapeType="1"/>
            </p:cNvSpPr>
            <p:nvPr/>
          </p:nvSpPr>
          <p:spPr bwMode="auto">
            <a:xfrm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5" name="Line 606"/>
            <p:cNvSpPr>
              <a:spLocks noChangeShapeType="1"/>
            </p:cNvSpPr>
            <p:nvPr/>
          </p:nvSpPr>
          <p:spPr bwMode="auto">
            <a:xfrm flipV="1"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8" name="Rectangle 257"/>
          <p:cNvSpPr/>
          <p:nvPr/>
        </p:nvSpPr>
        <p:spPr bwMode="auto">
          <a:xfrm>
            <a:off x="5366799" y="3284918"/>
            <a:ext cx="2096815" cy="1378908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59" name="Groupe 258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260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1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2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3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4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6" name="Rectangle 328"/>
          <p:cNvSpPr>
            <a:spLocks noChangeArrowheads="1"/>
          </p:cNvSpPr>
          <p:nvPr/>
        </p:nvSpPr>
        <p:spPr bwMode="auto">
          <a:xfrm>
            <a:off x="4833230" y="2846605"/>
            <a:ext cx="649217" cy="24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2539683" y="4473319"/>
            <a:ext cx="26388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</a:t>
            </a:r>
            <a:b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« Syst.2» pour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Simuler un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deuxième défaut</a:t>
            </a:r>
            <a:endParaRPr lang="fr-FR" sz="2000" dirty="0">
              <a:latin typeface="+mj-lt"/>
            </a:endParaRPr>
          </a:p>
        </p:txBody>
      </p:sp>
      <p:sp>
        <p:nvSpPr>
          <p:cNvPr id="8" name="Explosion 2 7"/>
          <p:cNvSpPr/>
          <p:nvPr/>
        </p:nvSpPr>
        <p:spPr bwMode="auto">
          <a:xfrm>
            <a:off x="1120626" y="2316337"/>
            <a:ext cx="1128712" cy="1154113"/>
          </a:xfrm>
          <a:prstGeom prst="irregularSeal2">
            <a:avLst/>
          </a:prstGeom>
          <a:gradFill flip="none" rotWithShape="1">
            <a:gsLst>
              <a:gs pos="0">
                <a:srgbClr val="FFFF00"/>
              </a:gs>
              <a:gs pos="72000">
                <a:srgbClr val="FFFF00">
                  <a:alpha val="92000"/>
                </a:srgbClr>
              </a:gs>
              <a:gs pos="100000">
                <a:schemeClr val="accent2">
                  <a:alpha val="58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1627317" y="2204864"/>
            <a:ext cx="928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  <a:endParaRPr lang="fr-FR" sz="2000" dirty="0">
              <a:latin typeface="+mj-lt"/>
            </a:endParaRPr>
          </a:p>
        </p:txBody>
      </p:sp>
      <p:cxnSp>
        <p:nvCxnSpPr>
          <p:cNvPr id="13" name="Connecteur droit 12"/>
          <p:cNvCxnSpPr/>
          <p:nvPr/>
        </p:nvCxnSpPr>
        <p:spPr bwMode="auto">
          <a:xfrm flipH="1" flipV="1">
            <a:off x="2514601" y="4068688"/>
            <a:ext cx="457199" cy="3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cteur droit 23"/>
          <p:cNvCxnSpPr/>
          <p:nvPr/>
        </p:nvCxnSpPr>
        <p:spPr bwMode="auto">
          <a:xfrm>
            <a:off x="2514600" y="4068688"/>
            <a:ext cx="914400" cy="914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/>
          <p:nvPr/>
        </p:nvCxnSpPr>
        <p:spPr bwMode="auto">
          <a:xfrm>
            <a:off x="2514600" y="4068688"/>
            <a:ext cx="12700" cy="18805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1" name="Text Box 269"/>
          <p:cNvSpPr txBox="1">
            <a:spLocks noChangeArrowheads="1"/>
          </p:cNvSpPr>
          <p:nvPr/>
        </p:nvSpPr>
        <p:spPr bwMode="auto">
          <a:xfrm>
            <a:off x="176783" y="6239053"/>
            <a:ext cx="907573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Quand le CPI indique un premier défaut l’équipe de maintenance doit localiser et réparer avant l’apparition d’un deuxième défaut.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02" name="Ellipse 201"/>
          <p:cNvSpPr/>
          <p:nvPr/>
        </p:nvSpPr>
        <p:spPr bwMode="auto">
          <a:xfrm>
            <a:off x="1645960" y="2645742"/>
            <a:ext cx="72000" cy="72000"/>
          </a:xfrm>
          <a:prstGeom prst="ellipse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8" name="Rectangle 73"/>
          <p:cNvSpPr>
            <a:spLocks noChangeArrowheads="1"/>
          </p:cNvSpPr>
          <p:nvPr/>
        </p:nvSpPr>
        <p:spPr bwMode="auto">
          <a:xfrm>
            <a:off x="5924550" y="3645024"/>
            <a:ext cx="1167730" cy="6064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06" name="Line 426"/>
          <p:cNvSpPr>
            <a:spLocks noChangeShapeType="1"/>
          </p:cNvSpPr>
          <p:nvPr/>
        </p:nvSpPr>
        <p:spPr bwMode="auto">
          <a:xfrm flipH="1" flipV="1">
            <a:off x="6083995" y="3645024"/>
            <a:ext cx="0" cy="25851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7" name="Line 428"/>
          <p:cNvSpPr>
            <a:spLocks noChangeShapeType="1"/>
          </p:cNvSpPr>
          <p:nvPr/>
        </p:nvSpPr>
        <p:spPr bwMode="auto">
          <a:xfrm flipV="1">
            <a:off x="5908288" y="3857625"/>
            <a:ext cx="166688" cy="23641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cxnSp>
        <p:nvCxnSpPr>
          <p:cNvPr id="25" name="Connecteur droit 24"/>
          <p:cNvCxnSpPr>
            <a:endCxn id="26695" idx="0"/>
          </p:cNvCxnSpPr>
          <p:nvPr/>
        </p:nvCxnSpPr>
        <p:spPr bwMode="auto">
          <a:xfrm flipH="1" flipV="1">
            <a:off x="6807200" y="2430463"/>
            <a:ext cx="3175" cy="121456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necteur droit 30"/>
          <p:cNvCxnSpPr>
            <a:stCxn id="26695" idx="0"/>
          </p:cNvCxnSpPr>
          <p:nvPr/>
        </p:nvCxnSpPr>
        <p:spPr bwMode="auto">
          <a:xfrm flipH="1">
            <a:off x="2514600" y="2430463"/>
            <a:ext cx="4292600" cy="793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6" name="Connecteur droit 165"/>
          <p:cNvCxnSpPr/>
          <p:nvPr/>
        </p:nvCxnSpPr>
        <p:spPr bwMode="auto">
          <a:xfrm>
            <a:off x="2514600" y="2438400"/>
            <a:ext cx="12700" cy="163068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0" name="Connecteur droit 169"/>
          <p:cNvCxnSpPr>
            <a:stCxn id="26679" idx="0"/>
          </p:cNvCxnSpPr>
          <p:nvPr/>
        </p:nvCxnSpPr>
        <p:spPr bwMode="auto">
          <a:xfrm flipH="1">
            <a:off x="990600" y="2151063"/>
            <a:ext cx="506253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2" name="Connecteur droit 171"/>
          <p:cNvCxnSpPr>
            <a:endCxn id="26651" idx="0"/>
          </p:cNvCxnSpPr>
          <p:nvPr/>
        </p:nvCxnSpPr>
        <p:spPr bwMode="auto">
          <a:xfrm flipH="1" flipV="1">
            <a:off x="975491" y="1535271"/>
            <a:ext cx="15109" cy="6157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4" name="Connecteur droit 173"/>
          <p:cNvCxnSpPr>
            <a:stCxn id="26650" idx="0"/>
            <a:endCxn id="26691" idx="1"/>
          </p:cNvCxnSpPr>
          <p:nvPr/>
        </p:nvCxnSpPr>
        <p:spPr bwMode="auto">
          <a:xfrm>
            <a:off x="990600" y="1524000"/>
            <a:ext cx="366572" cy="3266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Connecteur droit 218"/>
          <p:cNvCxnSpPr>
            <a:stCxn id="26691" idx="1"/>
            <a:endCxn id="26745" idx="3"/>
          </p:cNvCxnSpPr>
          <p:nvPr/>
        </p:nvCxnSpPr>
        <p:spPr bwMode="auto">
          <a:xfrm flipH="1">
            <a:off x="1278434" y="1556660"/>
            <a:ext cx="78738" cy="23607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1" name="Connecteur droit 220"/>
          <p:cNvCxnSpPr>
            <a:stCxn id="26745" idx="3"/>
            <a:endCxn id="26656" idx="0"/>
          </p:cNvCxnSpPr>
          <p:nvPr/>
        </p:nvCxnSpPr>
        <p:spPr bwMode="auto">
          <a:xfrm>
            <a:off x="1278434" y="1792736"/>
            <a:ext cx="2226766" cy="3606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3" name="Connecteur droit 222"/>
          <p:cNvCxnSpPr/>
          <p:nvPr/>
        </p:nvCxnSpPr>
        <p:spPr bwMode="auto">
          <a:xfrm>
            <a:off x="3490119" y="1814289"/>
            <a:ext cx="31750" cy="123371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65" name="Groupe 264"/>
          <p:cNvGrpSpPr/>
          <p:nvPr/>
        </p:nvGrpSpPr>
        <p:grpSpPr>
          <a:xfrm>
            <a:off x="7214275" y="2693769"/>
            <a:ext cx="958125" cy="375191"/>
            <a:chOff x="7777724" y="4457562"/>
            <a:chExt cx="958125" cy="375191"/>
          </a:xfrm>
        </p:grpSpPr>
        <p:sp useBgFill="1">
          <p:nvSpPr>
            <p:cNvPr id="227" name="Rectangle 226">
              <a:hlinkClick r:id="rId4" action="ppaction://hlinksldjump"/>
            </p:cNvPr>
            <p:cNvSpPr/>
            <p:nvPr/>
          </p:nvSpPr>
          <p:spPr bwMode="auto">
            <a:xfrm>
              <a:off x="7777724" y="4537156"/>
              <a:ext cx="958125" cy="288824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24" name="Groupe 223"/>
            <p:cNvGrpSpPr/>
            <p:nvPr/>
          </p:nvGrpSpPr>
          <p:grpSpPr>
            <a:xfrm>
              <a:off x="8087762" y="4457562"/>
              <a:ext cx="450851" cy="375191"/>
              <a:chOff x="8087762" y="4457562"/>
              <a:chExt cx="450851" cy="375191"/>
            </a:xfrm>
          </p:grpSpPr>
          <p:sp>
            <p:nvSpPr>
              <p:cNvPr id="229" name="Line 587"/>
              <p:cNvSpPr>
                <a:spLocks noChangeShapeType="1"/>
              </p:cNvSpPr>
              <p:nvPr/>
            </p:nvSpPr>
            <p:spPr bwMode="auto">
              <a:xfrm>
                <a:off x="8486225" y="4457562"/>
                <a:ext cx="52388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Line 588"/>
              <p:cNvSpPr>
                <a:spLocks noChangeShapeType="1"/>
              </p:cNvSpPr>
              <p:nvPr/>
            </p:nvSpPr>
            <p:spPr bwMode="auto">
              <a:xfrm>
                <a:off x="8087762" y="4457562"/>
                <a:ext cx="66675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66" name="Groupe 265"/>
          <p:cNvGrpSpPr/>
          <p:nvPr/>
        </p:nvGrpSpPr>
        <p:grpSpPr>
          <a:xfrm>
            <a:off x="5771288" y="2698863"/>
            <a:ext cx="958125" cy="390351"/>
            <a:chOff x="6324185" y="4442403"/>
            <a:chExt cx="958125" cy="390351"/>
          </a:xfrm>
        </p:grpSpPr>
        <p:sp useBgFill="1">
          <p:nvSpPr>
            <p:cNvPr id="257" name="Rectangle 256">
              <a:hlinkClick r:id="rId4" action="ppaction://hlinksldjump"/>
            </p:cNvPr>
            <p:cNvSpPr/>
            <p:nvPr/>
          </p:nvSpPr>
          <p:spPr bwMode="auto">
            <a:xfrm>
              <a:off x="6324185" y="4540192"/>
              <a:ext cx="958125" cy="271484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25" name="Groupe 224"/>
            <p:cNvGrpSpPr/>
            <p:nvPr/>
          </p:nvGrpSpPr>
          <p:grpSpPr>
            <a:xfrm>
              <a:off x="6576462" y="4442403"/>
              <a:ext cx="423863" cy="390351"/>
              <a:chOff x="6576462" y="4442403"/>
              <a:chExt cx="423863" cy="390351"/>
            </a:xfrm>
          </p:grpSpPr>
          <p:sp>
            <p:nvSpPr>
              <p:cNvPr id="231" name="Line 591"/>
              <p:cNvSpPr>
                <a:spLocks noChangeShapeType="1"/>
              </p:cNvSpPr>
              <p:nvPr/>
            </p:nvSpPr>
            <p:spPr bwMode="auto">
              <a:xfrm>
                <a:off x="6949525" y="4457562"/>
                <a:ext cx="50800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2" name="Line 594"/>
              <p:cNvSpPr>
                <a:spLocks noChangeShapeType="1"/>
              </p:cNvSpPr>
              <p:nvPr/>
            </p:nvSpPr>
            <p:spPr bwMode="auto">
              <a:xfrm>
                <a:off x="6576462" y="4442403"/>
                <a:ext cx="52388" cy="390351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cxnSp>
        <p:nvCxnSpPr>
          <p:cNvPr id="168" name="Connecteur droit 167"/>
          <p:cNvCxnSpPr>
            <a:endCxn id="26679" idx="0"/>
          </p:cNvCxnSpPr>
          <p:nvPr/>
        </p:nvCxnSpPr>
        <p:spPr bwMode="auto">
          <a:xfrm flipH="1" flipV="1">
            <a:off x="6053138" y="2151063"/>
            <a:ext cx="21838" cy="149396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804408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</p:childTnLst>
        </p:cTn>
      </p:par>
    </p:tnLst>
    <p:bldLst>
      <p:bldP spid="22592" grpId="0"/>
      <p:bldP spid="3" grpId="0"/>
      <p:bldP spid="258" grpId="0" animBg="1"/>
      <p:bldP spid="199" grpId="0"/>
      <p:bldP spid="8" grpId="0" animBg="1"/>
      <p:bldP spid="200" grpId="0"/>
      <p:bldP spid="201" grpId="0"/>
      <p:bldP spid="198" grpId="0" animBg="1"/>
      <p:bldP spid="198" grpId="1" animBg="1"/>
      <p:bldP spid="206" grpId="0" animBg="1"/>
      <p:bldP spid="206" grpId="1" animBg="1"/>
      <p:bldP spid="207" grpId="0" animBg="1"/>
      <p:bldP spid="20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107504" y="4514344"/>
            <a:ext cx="6984776" cy="1938992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20000"/>
                  <a:invGamma/>
                  <a:alpha val="31000"/>
                </a:srgbClr>
              </a:gs>
              <a:gs pos="100000">
                <a:srgbClr val="800000">
                  <a:alpha val="35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Pour prévenir les électriciens d'un défaut, un CPI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(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Contrôleur permanent d'Isolement) est monté en parallèle avec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le limiteur de surtension, et l'impédance (facultative).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Ce CPI doit avoir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un voyant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en bon état de marche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et un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klaxon indiquant le seuil d'alarme.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07504" y="3974241"/>
            <a:ext cx="72218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Contrôleur Permanent d'Isolement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376781" y="0"/>
            <a:ext cx="83904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Conséquence d'un deuxième défaut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107504" y="584775"/>
            <a:ext cx="8928992" cy="3170099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63922"/>
                  <a:invGamma/>
                  <a:alpha val="35000"/>
                </a:srgbClr>
              </a:gs>
              <a:gs pos="100000">
                <a:srgbClr val="800000">
                  <a:alpha val="41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Lors d'un deuxième défaut, il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peut y avoir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court-circuit entre deux phases, donc risque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d'incendie, si les disjoncteurs ne réagissent pas assez vite. Danger d’électrocution si les masses sont mal reliées à la terre.</a:t>
            </a:r>
            <a:endParaRPr lang="fr-FR" sz="2000" b="1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just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En régime IT, il est indispensable de dépanner l'installation dès l'apparition du premier défaut à cause de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ces risques. Et de la nécessité de continuité de service des installations .</a:t>
            </a:r>
            <a:b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La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norme NFC 15 100 impose aux utilisateurs de régime IT d'avoir en permanence du personnel d'entretien qualifié en électricité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.</a:t>
            </a:r>
            <a:endParaRPr lang="fr-FR" sz="2000" b="1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29759" name="Picture 63" descr="http://voltaweb.elec.free.fr/GT/cpi_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035" y="3573016"/>
            <a:ext cx="1707143" cy="302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1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 autoUpdateAnimBg="0"/>
      <p:bldP spid="62468" grpId="0" autoUpdateAnimBg="0"/>
      <p:bldP spid="62469" grpId="0" autoUpdateAnimBg="0"/>
      <p:bldP spid="62470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3" name="Rectangle 87"/>
          <p:cNvSpPr>
            <a:spLocks noChangeArrowheads="1"/>
          </p:cNvSpPr>
          <p:nvPr/>
        </p:nvSpPr>
        <p:spPr bwMode="auto">
          <a:xfrm>
            <a:off x="0" y="171872"/>
            <a:ext cx="579613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fr-FR" sz="39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Critères </a:t>
            </a:r>
            <a:r>
              <a:rPr lang="fr-FR" sz="39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choix IT</a:t>
            </a:r>
            <a:endParaRPr lang="fr-FR" sz="39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9784" name="Text Box 88"/>
          <p:cNvSpPr txBox="1">
            <a:spLocks noChangeArrowheads="1"/>
          </p:cNvSpPr>
          <p:nvPr/>
        </p:nvSpPr>
        <p:spPr bwMode="auto">
          <a:xfrm>
            <a:off x="383124" y="908720"/>
            <a:ext cx="4764940" cy="25853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Choix régime IT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:</a:t>
            </a:r>
          </a:p>
          <a:p>
            <a:pPr algn="l">
              <a:defRPr/>
            </a:pPr>
            <a:endParaRPr lang="fr-FR" sz="1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algn="l"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Continuité de service 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(hôpitaux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, industries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…..)</a:t>
            </a:r>
            <a:b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endParaRPr lang="fr-FR" sz="1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algn="l"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Personnel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d’entretien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électrique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qualifié</a:t>
            </a:r>
            <a:b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endParaRPr lang="fr-FR" sz="1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algn="l"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Circuits de sécurité</a:t>
            </a:r>
          </a:p>
        </p:txBody>
      </p:sp>
      <p:pic>
        <p:nvPicPr>
          <p:cNvPr id="6" name="Picture 63" descr="http://voltaweb.elec.free.fr/GT/cpi_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7" b="99561" l="778" r="98444">
                        <a14:foregroundMark x1="8560" y1="4605" x2="93774" y2="97368"/>
                        <a14:foregroundMark x1="8560" y1="2851" x2="88327" y2="1974"/>
                        <a14:foregroundMark x1="6615" y1="3289" x2="6226" y2="96053"/>
                        <a14:foregroundMark x1="41245" y1="81360" x2="49027" y2="78509"/>
                        <a14:foregroundMark x1="56809" y1="81798" x2="61089" y2="78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418" y="494632"/>
            <a:ext cx="3456384" cy="613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à coins arrondis 6"/>
          <p:cNvSpPr/>
          <p:nvPr/>
        </p:nvSpPr>
        <p:spPr bwMode="auto">
          <a:xfrm>
            <a:off x="992696" y="3429000"/>
            <a:ext cx="3888432" cy="1455742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  <a:softEdge rad="3175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Avantages.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Continuité de service.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Pas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coupure au </a:t>
            </a:r>
            <a:b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premier défaut.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Rectangle à coins arrondis 7"/>
          <p:cNvSpPr/>
          <p:nvPr/>
        </p:nvSpPr>
        <p:spPr bwMode="auto">
          <a:xfrm>
            <a:off x="992696" y="4949785"/>
            <a:ext cx="3888432" cy="1916832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6">
                <a:lumMod val="50000"/>
                <a:alpha val="40000"/>
              </a:schemeClr>
            </a:glow>
            <a:softEdge rad="3175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Inconvénients.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Coût de l’équipement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Transformateur, CPI.. </a:t>
            </a:r>
            <a:b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présence permanente </a:t>
            </a:r>
            <a:b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 personnel qualifié.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Text Box 88"/>
          <p:cNvSpPr txBox="1">
            <a:spLocks noChangeArrowheads="1"/>
          </p:cNvSpPr>
          <p:nvPr/>
        </p:nvSpPr>
        <p:spPr bwMode="auto">
          <a:xfrm>
            <a:off x="5691089" y="914638"/>
            <a:ext cx="3082861" cy="11079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200" b="1" dirty="0" smtClean="0">
                <a:latin typeface="+mj-lt"/>
              </a:rPr>
              <a:t>Affichage</a:t>
            </a:r>
          </a:p>
          <a:p>
            <a:pPr>
              <a:defRPr/>
            </a:pPr>
            <a:r>
              <a:rPr lang="fr-FR" sz="2200" b="1" dirty="0" smtClean="0">
                <a:latin typeface="+mj-lt"/>
              </a:rPr>
              <a:t> impédance réseau</a:t>
            </a:r>
            <a:endParaRPr lang="fr-FR" sz="2200" b="1" dirty="0">
              <a:latin typeface="+mj-lt"/>
            </a:endParaRPr>
          </a:p>
        </p:txBody>
      </p:sp>
      <p:sp>
        <p:nvSpPr>
          <p:cNvPr id="15" name="Text Box 88"/>
          <p:cNvSpPr txBox="1">
            <a:spLocks noChangeArrowheads="1"/>
          </p:cNvSpPr>
          <p:nvPr/>
        </p:nvSpPr>
        <p:spPr bwMode="auto">
          <a:xfrm>
            <a:off x="5796136" y="3356992"/>
            <a:ext cx="2977814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Réglage impédance réseau</a:t>
            </a:r>
            <a:endParaRPr lang="fr-FR" sz="2000" b="1" dirty="0">
              <a:latin typeface="+mj-lt"/>
            </a:endParaRPr>
          </a:p>
        </p:txBody>
      </p:sp>
      <p:sp>
        <p:nvSpPr>
          <p:cNvPr id="16" name="Text Box 88"/>
          <p:cNvSpPr txBox="1">
            <a:spLocks noChangeArrowheads="1"/>
          </p:cNvSpPr>
          <p:nvPr/>
        </p:nvSpPr>
        <p:spPr bwMode="auto">
          <a:xfrm>
            <a:off x="6357085" y="4346467"/>
            <a:ext cx="1750867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Voyant défaut</a:t>
            </a:r>
            <a:endParaRPr lang="fr-FR" sz="2000" b="1" dirty="0">
              <a:latin typeface="+mj-lt"/>
            </a:endParaRPr>
          </a:p>
        </p:txBody>
      </p:sp>
      <p:sp>
        <p:nvSpPr>
          <p:cNvPr id="17" name="Text Box 88"/>
          <p:cNvSpPr txBox="1">
            <a:spLocks noChangeArrowheads="1"/>
          </p:cNvSpPr>
          <p:nvPr/>
        </p:nvSpPr>
        <p:spPr bwMode="auto">
          <a:xfrm>
            <a:off x="5556435" y="5554258"/>
            <a:ext cx="1872208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Marche arrêt signal sonore</a:t>
            </a:r>
            <a:endParaRPr lang="fr-FR" sz="2000" b="1" dirty="0">
              <a:latin typeface="+mj-lt"/>
            </a:endParaRPr>
          </a:p>
        </p:txBody>
      </p:sp>
      <p:sp>
        <p:nvSpPr>
          <p:cNvPr id="18" name="Text Box 88"/>
          <p:cNvSpPr txBox="1">
            <a:spLocks noChangeArrowheads="1"/>
          </p:cNvSpPr>
          <p:nvPr/>
        </p:nvSpPr>
        <p:spPr bwMode="auto">
          <a:xfrm>
            <a:off x="7417428" y="5554257"/>
            <a:ext cx="1656356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Test signal défaut</a:t>
            </a:r>
            <a:endParaRPr lang="fr-FR" sz="2000" b="1" dirty="0"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9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83" grpId="0"/>
      <p:bldP spid="29784" grpId="0"/>
      <p:bldP spid="7" grpId="0" animBg="1"/>
      <p:bldP spid="8" grpId="0" animBg="1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014022"/>
            <a:ext cx="7772400" cy="676442"/>
          </a:xfrm>
        </p:spPr>
        <p:txBody>
          <a:bodyPr/>
          <a:lstStyle/>
          <a:p>
            <a:pPr>
              <a:defRPr/>
            </a:pPr>
            <a:r>
              <a:rPr lang="fr-FR" sz="3600" dirty="0" smtClean="0"/>
              <a:t>Choix du SLT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34480"/>
            <a:ext cx="8964488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fr-FR" sz="2800" dirty="0" smtClean="0"/>
              <a:t>Contraintes de fonctionnement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Besoin de continuité de service.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Service d’entretien (personnel en permanence).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Risque d’incendie d’explosion.</a:t>
            </a:r>
          </a:p>
          <a:p>
            <a:pPr marL="914400" lvl="2" indent="0">
              <a:lnSpc>
                <a:spcPct val="90000"/>
              </a:lnSpc>
              <a:buNone/>
              <a:defRPr/>
            </a:pPr>
            <a:endParaRPr lang="fr-FR" sz="2000" dirty="0" smtClean="0"/>
          </a:p>
          <a:p>
            <a:pPr>
              <a:lnSpc>
                <a:spcPct val="90000"/>
              </a:lnSpc>
              <a:defRPr/>
            </a:pPr>
            <a:r>
              <a:rPr lang="fr-FR" sz="2800" dirty="0" smtClean="0"/>
              <a:t>Spécificités du réseau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Réseau très étendu ou à fort courant de fuite.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Utilisation d’alimentation de remplacement.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Récepteurs sensibles aux forts courants de défaut.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Alimentation de systèmes de contrôle commande.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4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9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652120" y="-20342"/>
            <a:ext cx="3466633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3600" kern="0" dirty="0" smtClean="0"/>
              <a:t>Rappel SLT</a:t>
            </a:r>
          </a:p>
        </p:txBody>
      </p:sp>
      <p:sp>
        <p:nvSpPr>
          <p:cNvPr id="7" name="Rectangle à coins arrondis 6"/>
          <p:cNvSpPr/>
          <p:nvPr/>
        </p:nvSpPr>
        <p:spPr bwMode="auto">
          <a:xfrm>
            <a:off x="971600" y="5009057"/>
            <a:ext cx="1296144" cy="792088"/>
          </a:xfrm>
          <a:prstGeom prst="round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</a:t>
            </a:r>
          </a:p>
        </p:txBody>
      </p:sp>
      <p:sp>
        <p:nvSpPr>
          <p:cNvPr id="10" name="Rectangle à coins arrondis 9"/>
          <p:cNvSpPr/>
          <p:nvPr/>
        </p:nvSpPr>
        <p:spPr bwMode="auto">
          <a:xfrm>
            <a:off x="971600" y="5949280"/>
            <a:ext cx="1296144" cy="792088"/>
          </a:xfrm>
          <a:prstGeom prst="round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</a:t>
            </a:r>
          </a:p>
        </p:txBody>
      </p:sp>
      <p:sp>
        <p:nvSpPr>
          <p:cNvPr id="11" name="Rectangle à coins arrondis 10"/>
          <p:cNvSpPr/>
          <p:nvPr/>
        </p:nvSpPr>
        <p:spPr bwMode="auto">
          <a:xfrm>
            <a:off x="3134454" y="5953399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T</a:t>
            </a:r>
          </a:p>
        </p:txBody>
      </p:sp>
      <p:sp>
        <p:nvSpPr>
          <p:cNvPr id="12" name="Rectangle à coins arrondis 11"/>
          <p:cNvSpPr/>
          <p:nvPr/>
        </p:nvSpPr>
        <p:spPr bwMode="auto">
          <a:xfrm>
            <a:off x="3134454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N</a:t>
            </a: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4621748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C</a:t>
            </a:r>
          </a:p>
        </p:txBody>
      </p:sp>
      <p:sp>
        <p:nvSpPr>
          <p:cNvPr id="15" name="Rectangle à coins arrondis 14"/>
          <p:cNvSpPr/>
          <p:nvPr/>
        </p:nvSpPr>
        <p:spPr bwMode="auto">
          <a:xfrm>
            <a:off x="6109042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S</a:t>
            </a: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7596336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C-S</a:t>
            </a: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107504" y="3392997"/>
            <a:ext cx="2952328" cy="1476163"/>
          </a:xfrm>
          <a:prstGeom prst="round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ère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lettre Liaison du neutre du transformateur vers la terre.</a:t>
            </a:r>
          </a:p>
        </p:txBody>
      </p:sp>
      <p:sp>
        <p:nvSpPr>
          <p:cNvPr id="18" name="Rectangle à coins arrondis 17"/>
          <p:cNvSpPr/>
          <p:nvPr/>
        </p:nvSpPr>
        <p:spPr bwMode="auto">
          <a:xfrm>
            <a:off x="3134454" y="3392997"/>
            <a:ext cx="5768274" cy="1440160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2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ème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 lettre et plus: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 liaison des masses des équipements vers la terre. </a:t>
            </a:r>
            <a:b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</a:b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(neutre terre, PE/ PEN)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+mj-lt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33362" y="24550"/>
            <a:ext cx="3617567" cy="33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 signifie SLT ?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379299" y="265212"/>
            <a:ext cx="476876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2200" u="sng" kern="0" dirty="0" smtClean="0">
                <a:effectLst/>
              </a:rPr>
              <a:t>Schéma de Liaison à la Terre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15631" y="1844824"/>
            <a:ext cx="8714283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/>
              <a:t>Que signifie la première lettre de désignation d’un SLT ?</a:t>
            </a: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15631" y="2653257"/>
            <a:ext cx="9144000" cy="20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/>
              <a:t>Que signifie la </a:t>
            </a:r>
            <a:r>
              <a:rPr lang="fr-FR" sz="2000" kern="0" dirty="0" smtClean="0"/>
              <a:t>deuxième </a:t>
            </a:r>
            <a:r>
              <a:rPr lang="fr-FR" sz="2000" kern="0" dirty="0"/>
              <a:t>lettre de désignation d’un SLT ?</a:t>
            </a: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15631" y="2223960"/>
            <a:ext cx="8366088" cy="33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Quelle peut-être cette première lettre ?</a:t>
            </a:r>
            <a:endParaRPr lang="fr-FR" sz="2000" kern="0" dirty="0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15631" y="2946791"/>
            <a:ext cx="8366088" cy="33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Quelle peut-être cette deuxième lettre ?</a:t>
            </a:r>
            <a:endParaRPr lang="fr-FR" sz="2000" kern="0" dirty="0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49748" y="742961"/>
            <a:ext cx="3290299" cy="33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A quoi ça sert ?</a:t>
            </a: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-28338" y="112930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2200" u="sng" kern="0" dirty="0" smtClean="0">
                <a:effectLst/>
              </a:rPr>
              <a:t>Protéger les installations et les personnes en tenant compte des impératifs d’alimentation électrique.</a:t>
            </a:r>
          </a:p>
        </p:txBody>
      </p:sp>
      <p:cxnSp>
        <p:nvCxnSpPr>
          <p:cNvPr id="3" name="Connecteur droit avec flèche 2"/>
          <p:cNvCxnSpPr/>
          <p:nvPr/>
        </p:nvCxnSpPr>
        <p:spPr bwMode="auto">
          <a:xfrm>
            <a:off x="2456849" y="5409220"/>
            <a:ext cx="648072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Connecteur droit avec flèche 26"/>
          <p:cNvCxnSpPr/>
          <p:nvPr/>
        </p:nvCxnSpPr>
        <p:spPr bwMode="auto">
          <a:xfrm>
            <a:off x="2435384" y="5414102"/>
            <a:ext cx="691002" cy="679194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Connecteur droit avec flèche 27"/>
          <p:cNvCxnSpPr/>
          <p:nvPr/>
        </p:nvCxnSpPr>
        <p:spPr bwMode="auto">
          <a:xfrm>
            <a:off x="2456849" y="6308002"/>
            <a:ext cx="648072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4621748" y="5929062"/>
            <a:ext cx="4522252" cy="31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Quels sont les différents SLT ?</a:t>
            </a:r>
            <a:endParaRPr lang="fr-FR" sz="2000" kern="0" dirty="0"/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4471113" y="6347896"/>
            <a:ext cx="679871" cy="35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2200" u="sng" kern="0" dirty="0" smtClean="0">
                <a:effectLst/>
              </a:rPr>
              <a:t>TT </a:t>
            </a:r>
          </a:p>
        </p:txBody>
      </p:sp>
      <p:sp>
        <p:nvSpPr>
          <p:cNvPr id="6" name="Rectangle 5"/>
          <p:cNvSpPr/>
          <p:nvPr/>
        </p:nvSpPr>
        <p:spPr>
          <a:xfrm>
            <a:off x="5076056" y="6310481"/>
            <a:ext cx="34825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200" b="1" u="sng" kern="0" dirty="0">
                <a:solidFill>
                  <a:schemeClr val="bg2"/>
                </a:solidFill>
                <a:latin typeface="+mj-lt"/>
              </a:rPr>
              <a:t>TN (TNC,TNS,TNC-S</a:t>
            </a:r>
            <a:r>
              <a:rPr lang="fr-FR" sz="2200" b="1" u="sng" kern="0" dirty="0" smtClean="0">
                <a:solidFill>
                  <a:schemeClr val="bg2"/>
                </a:solidFill>
                <a:latin typeface="+mj-lt"/>
              </a:rPr>
              <a:t>)</a:t>
            </a:r>
            <a:endParaRPr lang="fr-FR" sz="2200" b="1" u="sng" kern="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590009" y="6310481"/>
            <a:ext cx="5696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200" b="1" u="sng" kern="0" dirty="0" smtClean="0">
                <a:solidFill>
                  <a:schemeClr val="bg2"/>
                </a:solidFill>
                <a:latin typeface="+mj-lt"/>
              </a:rPr>
              <a:t>IT</a:t>
            </a:r>
            <a:endParaRPr lang="fr-FR" sz="2200" b="1" u="sng" kern="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48859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utoUpdateAnimBg="0"/>
      <p:bldP spid="20" grpId="0" autoUpdateAnimBg="0"/>
      <p:bldP spid="21" grpId="0" autoUpdateAnimBg="0"/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29" grpId="0" autoUpdateAnimBg="0"/>
      <p:bldP spid="30" grpId="0" autoUpdateAnimBg="0"/>
      <p:bldP spid="6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Risque d’incendie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856984" cy="4114800"/>
          </a:xfrm>
        </p:spPr>
        <p:txBody>
          <a:bodyPr/>
          <a:lstStyle/>
          <a:p>
            <a:pPr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Apparition de courants de défaut</a:t>
            </a:r>
          </a:p>
          <a:p>
            <a:pPr>
              <a:buFont typeface="Monotype Sorts" pitchFamily="2" charset="2"/>
              <a:buNone/>
              <a:defRPr/>
            </a:pPr>
            <a:endParaRPr lang="fr-FR" dirty="0" smtClean="0">
              <a:latin typeface="+mj-lt"/>
            </a:endParaRPr>
          </a:p>
          <a:p>
            <a:pPr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Dégagement d’énergie au point de défaut</a:t>
            </a:r>
          </a:p>
          <a:p>
            <a:pPr lvl="2">
              <a:buFont typeface="Monotype Sorts" pitchFamily="2" charset="2"/>
              <a:buBlip>
                <a:blip r:embed="rId5"/>
              </a:buBlip>
              <a:defRPr/>
            </a:pPr>
            <a:r>
              <a:rPr lang="fr-FR" dirty="0" err="1" smtClean="0">
                <a:latin typeface="+mj-lt"/>
              </a:rPr>
              <a:t>Idéfaut</a:t>
            </a:r>
            <a:r>
              <a:rPr lang="fr-FR" dirty="0" smtClean="0">
                <a:latin typeface="+mj-lt"/>
              </a:rPr>
              <a:t> &gt; 500mA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164118"/>
              </p:ext>
            </p:extLst>
          </p:nvPr>
        </p:nvGraphicFramePr>
        <p:xfrm>
          <a:off x="2484438" y="4724400"/>
          <a:ext cx="4608512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" name="Équation" r:id="rId6" imgW="1244520" imgH="482400" progId="Equation.3">
                  <p:embed/>
                </p:oleObj>
              </mc:Choice>
              <mc:Fallback>
                <p:oleObj name="Équation" r:id="rId6" imgW="1244520" imgH="48240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724400"/>
                        <a:ext cx="4608512" cy="1873250"/>
                      </a:xfrm>
                      <a:prstGeom prst="rect">
                        <a:avLst/>
                      </a:prstGeom>
                      <a:gradFill rotWithShape="0">
                        <a:gsLst>
                          <a:gs pos="1000">
                            <a:srgbClr val="FFFFFF">
                              <a:alpha val="35000"/>
                            </a:srgbClr>
                          </a:gs>
                          <a:gs pos="100000">
                            <a:srgbClr val="003300">
                              <a:alpha val="69000"/>
                            </a:srgbClr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205788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Risques liés à la non disponibilité de l’énergie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3200400"/>
          </a:xfrm>
        </p:spPr>
        <p:txBody>
          <a:bodyPr/>
          <a:lstStyle/>
          <a:p>
            <a:pPr defTabSz="756000"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>
                <a:latin typeface="+mj-lt"/>
              </a:rPr>
              <a:t>Pour les personnes</a:t>
            </a:r>
          </a:p>
          <a:p>
            <a:pPr marL="720000" lvl="2" defTabSz="756000"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Manque d’éclairage</a:t>
            </a:r>
          </a:p>
          <a:p>
            <a:pPr marL="720000" lvl="2" defTabSz="756000"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Mise hors service des équipements de sécurité</a:t>
            </a:r>
          </a:p>
          <a:p>
            <a:pPr marL="720000" lvl="2" defTabSz="756000">
              <a:defRPr/>
            </a:pPr>
            <a:endParaRPr lang="fr-FR" dirty="0" smtClean="0">
              <a:latin typeface="+mj-lt"/>
            </a:endParaRPr>
          </a:p>
          <a:p>
            <a:pPr defTabSz="756000"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>
                <a:latin typeface="+mj-lt"/>
              </a:rPr>
              <a:t>D’un point de vue économique</a:t>
            </a:r>
          </a:p>
          <a:p>
            <a:pPr marL="720000" lvl="2" defTabSz="756000"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Perte de production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838200"/>
            <a:ext cx="8785225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Liaison à la terre des masses métalliques Conducteur de Protection Equipotentielle (PE)</a:t>
            </a:r>
          </a:p>
        </p:txBody>
      </p:sp>
      <p:grpSp>
        <p:nvGrpSpPr>
          <p:cNvPr id="7172" name="Groupe 7"/>
          <p:cNvGrpSpPr>
            <a:grpSpLocks/>
          </p:cNvGrpSpPr>
          <p:nvPr/>
        </p:nvGrpSpPr>
        <p:grpSpPr bwMode="auto">
          <a:xfrm>
            <a:off x="3276600" y="6532563"/>
            <a:ext cx="911225" cy="304800"/>
            <a:chOff x="5597526" y="6435726"/>
            <a:chExt cx="1003617" cy="305642"/>
          </a:xfrm>
        </p:grpSpPr>
        <p:sp>
          <p:nvSpPr>
            <p:cNvPr id="7218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9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20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4559300" y="4005263"/>
            <a:ext cx="2306638" cy="1246187"/>
            <a:chOff x="2688" y="2544"/>
            <a:chExt cx="1453" cy="785"/>
          </a:xfrm>
        </p:grpSpPr>
        <p:sp>
          <p:nvSpPr>
            <p:cNvPr id="7183" name="Rectangle 55"/>
            <p:cNvSpPr>
              <a:spLocks noChangeArrowheads="1"/>
            </p:cNvSpPr>
            <p:nvPr/>
          </p:nvSpPr>
          <p:spPr bwMode="auto">
            <a:xfrm>
              <a:off x="3744" y="2928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7184" name="Rectangle 56"/>
            <p:cNvSpPr>
              <a:spLocks noChangeArrowheads="1"/>
            </p:cNvSpPr>
            <p:nvPr/>
          </p:nvSpPr>
          <p:spPr bwMode="auto">
            <a:xfrm flipH="1">
              <a:off x="3720" y="2703"/>
              <a:ext cx="48" cy="528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7185" name="Rectangle 54"/>
            <p:cNvSpPr>
              <a:spLocks noChangeArrowheads="1"/>
            </p:cNvSpPr>
            <p:nvPr/>
          </p:nvSpPr>
          <p:spPr bwMode="auto">
            <a:xfrm>
              <a:off x="3216" y="2544"/>
              <a:ext cx="288" cy="144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7186" name="Freeform 53"/>
            <p:cNvSpPr>
              <a:spLocks/>
            </p:cNvSpPr>
            <p:nvPr/>
          </p:nvSpPr>
          <p:spPr bwMode="auto">
            <a:xfrm>
              <a:off x="2688" y="2640"/>
              <a:ext cx="144" cy="672"/>
            </a:xfrm>
            <a:custGeom>
              <a:avLst/>
              <a:gdLst>
                <a:gd name="T0" fmla="*/ 216 w 96"/>
                <a:gd name="T1" fmla="*/ 0 h 576"/>
                <a:gd name="T2" fmla="*/ 0 w 96"/>
                <a:gd name="T3" fmla="*/ 131 h 576"/>
                <a:gd name="T4" fmla="*/ 0 w 96"/>
                <a:gd name="T5" fmla="*/ 588 h 576"/>
                <a:gd name="T6" fmla="*/ 216 w 96"/>
                <a:gd name="T7" fmla="*/ 784 h 576"/>
                <a:gd name="T8" fmla="*/ 216 w 96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576"/>
                <a:gd name="T17" fmla="*/ 96 w 96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576">
                  <a:moveTo>
                    <a:pt x="96" y="0"/>
                  </a:moveTo>
                  <a:lnTo>
                    <a:pt x="0" y="96"/>
                  </a:lnTo>
                  <a:lnTo>
                    <a:pt x="0" y="432"/>
                  </a:lnTo>
                  <a:lnTo>
                    <a:pt x="96" y="576"/>
                  </a:lnTo>
                  <a:lnTo>
                    <a:pt x="96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187" name="Rectangle 51"/>
            <p:cNvSpPr>
              <a:spLocks noChangeArrowheads="1"/>
            </p:cNvSpPr>
            <p:nvPr/>
          </p:nvSpPr>
          <p:spPr bwMode="auto">
            <a:xfrm>
              <a:off x="2808" y="2640"/>
              <a:ext cx="936" cy="624"/>
            </a:xfrm>
            <a:prstGeom prst="rect">
              <a:avLst/>
            </a:pr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7188" name="Group 50"/>
            <p:cNvGrpSpPr>
              <a:grpSpLocks/>
            </p:cNvGrpSpPr>
            <p:nvPr/>
          </p:nvGrpSpPr>
          <p:grpSpPr bwMode="auto">
            <a:xfrm>
              <a:off x="2693" y="2547"/>
              <a:ext cx="1448" cy="782"/>
              <a:chOff x="2693" y="2547"/>
              <a:chExt cx="1448" cy="782"/>
            </a:xfrm>
          </p:grpSpPr>
          <p:sp>
            <p:nvSpPr>
              <p:cNvPr id="7189" name="Freeform 4"/>
              <p:cNvSpPr>
                <a:spLocks/>
              </p:cNvSpPr>
              <p:nvPr/>
            </p:nvSpPr>
            <p:spPr bwMode="auto">
              <a:xfrm>
                <a:off x="2693" y="2547"/>
                <a:ext cx="1040" cy="732"/>
              </a:xfrm>
              <a:custGeom>
                <a:avLst/>
                <a:gdLst>
                  <a:gd name="T0" fmla="*/ 13 w 1040"/>
                  <a:gd name="T1" fmla="*/ 613 h 732"/>
                  <a:gd name="T2" fmla="*/ 17 w 1040"/>
                  <a:gd name="T3" fmla="*/ 620 h 732"/>
                  <a:gd name="T4" fmla="*/ 17 w 1040"/>
                  <a:gd name="T5" fmla="*/ 212 h 732"/>
                  <a:gd name="T6" fmla="*/ 13 w 1040"/>
                  <a:gd name="T7" fmla="*/ 217 h 732"/>
                  <a:gd name="T8" fmla="*/ 117 w 1040"/>
                  <a:gd name="T9" fmla="*/ 115 h 732"/>
                  <a:gd name="T10" fmla="*/ 112 w 1040"/>
                  <a:gd name="T11" fmla="*/ 119 h 732"/>
                  <a:gd name="T12" fmla="*/ 520 w 1040"/>
                  <a:gd name="T13" fmla="*/ 119 h 732"/>
                  <a:gd name="T14" fmla="*/ 521 w 1040"/>
                  <a:gd name="T15" fmla="*/ 117 h 732"/>
                  <a:gd name="T16" fmla="*/ 523 w 1040"/>
                  <a:gd name="T17" fmla="*/ 117 h 732"/>
                  <a:gd name="T18" fmla="*/ 527 w 1040"/>
                  <a:gd name="T19" fmla="*/ 114 h 732"/>
                  <a:gd name="T20" fmla="*/ 527 w 1040"/>
                  <a:gd name="T21" fmla="*/ 112 h 732"/>
                  <a:gd name="T22" fmla="*/ 528 w 1040"/>
                  <a:gd name="T23" fmla="*/ 110 h 732"/>
                  <a:gd name="T24" fmla="*/ 528 w 1040"/>
                  <a:gd name="T25" fmla="*/ 8 h 732"/>
                  <a:gd name="T26" fmla="*/ 520 w 1040"/>
                  <a:gd name="T27" fmla="*/ 17 h 732"/>
                  <a:gd name="T28" fmla="*/ 826 w 1040"/>
                  <a:gd name="T29" fmla="*/ 17 h 732"/>
                  <a:gd name="T30" fmla="*/ 817 w 1040"/>
                  <a:gd name="T31" fmla="*/ 8 h 732"/>
                  <a:gd name="T32" fmla="*/ 817 w 1040"/>
                  <a:gd name="T33" fmla="*/ 114 h 732"/>
                  <a:gd name="T34" fmla="*/ 820 w 1040"/>
                  <a:gd name="T35" fmla="*/ 117 h 732"/>
                  <a:gd name="T36" fmla="*/ 822 w 1040"/>
                  <a:gd name="T37" fmla="*/ 117 h 732"/>
                  <a:gd name="T38" fmla="*/ 826 w 1040"/>
                  <a:gd name="T39" fmla="*/ 119 h 732"/>
                  <a:gd name="T40" fmla="*/ 1031 w 1040"/>
                  <a:gd name="T41" fmla="*/ 119 h 732"/>
                  <a:gd name="T42" fmla="*/ 1022 w 1040"/>
                  <a:gd name="T43" fmla="*/ 110 h 732"/>
                  <a:gd name="T44" fmla="*/ 1022 w 1040"/>
                  <a:gd name="T45" fmla="*/ 724 h 732"/>
                  <a:gd name="T46" fmla="*/ 1031 w 1040"/>
                  <a:gd name="T47" fmla="*/ 715 h 732"/>
                  <a:gd name="T48" fmla="*/ 112 w 1040"/>
                  <a:gd name="T49" fmla="*/ 715 h 732"/>
                  <a:gd name="T50" fmla="*/ 117 w 1040"/>
                  <a:gd name="T51" fmla="*/ 717 h 732"/>
                  <a:gd name="T52" fmla="*/ 13 w 1040"/>
                  <a:gd name="T53" fmla="*/ 613 h 732"/>
                  <a:gd name="T54" fmla="*/ 1 w 1040"/>
                  <a:gd name="T55" fmla="*/ 625 h 732"/>
                  <a:gd name="T56" fmla="*/ 105 w 1040"/>
                  <a:gd name="T57" fmla="*/ 729 h 732"/>
                  <a:gd name="T58" fmla="*/ 107 w 1040"/>
                  <a:gd name="T59" fmla="*/ 731 h 732"/>
                  <a:gd name="T60" fmla="*/ 108 w 1040"/>
                  <a:gd name="T61" fmla="*/ 731 h 732"/>
                  <a:gd name="T62" fmla="*/ 112 w 1040"/>
                  <a:gd name="T63" fmla="*/ 732 h 732"/>
                  <a:gd name="T64" fmla="*/ 1031 w 1040"/>
                  <a:gd name="T65" fmla="*/ 732 h 732"/>
                  <a:gd name="T66" fmla="*/ 1033 w 1040"/>
                  <a:gd name="T67" fmla="*/ 731 h 732"/>
                  <a:gd name="T68" fmla="*/ 1035 w 1040"/>
                  <a:gd name="T69" fmla="*/ 731 h 732"/>
                  <a:gd name="T70" fmla="*/ 1038 w 1040"/>
                  <a:gd name="T71" fmla="*/ 727 h 732"/>
                  <a:gd name="T72" fmla="*/ 1038 w 1040"/>
                  <a:gd name="T73" fmla="*/ 725 h 732"/>
                  <a:gd name="T74" fmla="*/ 1040 w 1040"/>
                  <a:gd name="T75" fmla="*/ 724 h 732"/>
                  <a:gd name="T76" fmla="*/ 1040 w 1040"/>
                  <a:gd name="T77" fmla="*/ 110 h 732"/>
                  <a:gd name="T78" fmla="*/ 1038 w 1040"/>
                  <a:gd name="T79" fmla="*/ 107 h 732"/>
                  <a:gd name="T80" fmla="*/ 1038 w 1040"/>
                  <a:gd name="T81" fmla="*/ 105 h 732"/>
                  <a:gd name="T82" fmla="*/ 1035 w 1040"/>
                  <a:gd name="T83" fmla="*/ 101 h 732"/>
                  <a:gd name="T84" fmla="*/ 826 w 1040"/>
                  <a:gd name="T85" fmla="*/ 101 h 732"/>
                  <a:gd name="T86" fmla="*/ 834 w 1040"/>
                  <a:gd name="T87" fmla="*/ 110 h 732"/>
                  <a:gd name="T88" fmla="*/ 834 w 1040"/>
                  <a:gd name="T89" fmla="*/ 8 h 732"/>
                  <a:gd name="T90" fmla="*/ 832 w 1040"/>
                  <a:gd name="T91" fmla="*/ 5 h 732"/>
                  <a:gd name="T92" fmla="*/ 832 w 1040"/>
                  <a:gd name="T93" fmla="*/ 3 h 732"/>
                  <a:gd name="T94" fmla="*/ 829 w 1040"/>
                  <a:gd name="T95" fmla="*/ 0 h 732"/>
                  <a:gd name="T96" fmla="*/ 515 w 1040"/>
                  <a:gd name="T97" fmla="*/ 0 h 732"/>
                  <a:gd name="T98" fmla="*/ 511 w 1040"/>
                  <a:gd name="T99" fmla="*/ 3 h 732"/>
                  <a:gd name="T100" fmla="*/ 511 w 1040"/>
                  <a:gd name="T101" fmla="*/ 110 h 732"/>
                  <a:gd name="T102" fmla="*/ 520 w 1040"/>
                  <a:gd name="T103" fmla="*/ 101 h 732"/>
                  <a:gd name="T104" fmla="*/ 107 w 1040"/>
                  <a:gd name="T105" fmla="*/ 101 h 732"/>
                  <a:gd name="T106" fmla="*/ 105 w 1040"/>
                  <a:gd name="T107" fmla="*/ 103 h 732"/>
                  <a:gd name="T108" fmla="*/ 1 w 1040"/>
                  <a:gd name="T109" fmla="*/ 205 h 732"/>
                  <a:gd name="T110" fmla="*/ 0 w 1040"/>
                  <a:gd name="T111" fmla="*/ 207 h 732"/>
                  <a:gd name="T112" fmla="*/ 0 w 1040"/>
                  <a:gd name="T113" fmla="*/ 623 h 732"/>
                  <a:gd name="T114" fmla="*/ 1 w 1040"/>
                  <a:gd name="T115" fmla="*/ 625 h 732"/>
                  <a:gd name="T116" fmla="*/ 13 w 1040"/>
                  <a:gd name="T117" fmla="*/ 613 h 7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40"/>
                  <a:gd name="T178" fmla="*/ 0 h 732"/>
                  <a:gd name="T179" fmla="*/ 1040 w 1040"/>
                  <a:gd name="T180" fmla="*/ 732 h 7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40" h="732">
                    <a:moveTo>
                      <a:pt x="13" y="613"/>
                    </a:moveTo>
                    <a:lnTo>
                      <a:pt x="17" y="620"/>
                    </a:lnTo>
                    <a:lnTo>
                      <a:pt x="17" y="212"/>
                    </a:lnTo>
                    <a:lnTo>
                      <a:pt x="13" y="217"/>
                    </a:lnTo>
                    <a:lnTo>
                      <a:pt x="117" y="115"/>
                    </a:lnTo>
                    <a:lnTo>
                      <a:pt x="112" y="119"/>
                    </a:lnTo>
                    <a:lnTo>
                      <a:pt x="520" y="119"/>
                    </a:lnTo>
                    <a:lnTo>
                      <a:pt x="521" y="117"/>
                    </a:lnTo>
                    <a:lnTo>
                      <a:pt x="523" y="117"/>
                    </a:lnTo>
                    <a:lnTo>
                      <a:pt x="527" y="114"/>
                    </a:lnTo>
                    <a:lnTo>
                      <a:pt x="527" y="112"/>
                    </a:lnTo>
                    <a:lnTo>
                      <a:pt x="528" y="110"/>
                    </a:lnTo>
                    <a:lnTo>
                      <a:pt x="528" y="8"/>
                    </a:lnTo>
                    <a:lnTo>
                      <a:pt x="520" y="17"/>
                    </a:lnTo>
                    <a:lnTo>
                      <a:pt x="826" y="17"/>
                    </a:lnTo>
                    <a:lnTo>
                      <a:pt x="817" y="8"/>
                    </a:lnTo>
                    <a:lnTo>
                      <a:pt x="817" y="114"/>
                    </a:lnTo>
                    <a:lnTo>
                      <a:pt x="820" y="117"/>
                    </a:lnTo>
                    <a:lnTo>
                      <a:pt x="822" y="117"/>
                    </a:lnTo>
                    <a:lnTo>
                      <a:pt x="826" y="119"/>
                    </a:lnTo>
                    <a:lnTo>
                      <a:pt x="1031" y="119"/>
                    </a:lnTo>
                    <a:lnTo>
                      <a:pt x="1022" y="110"/>
                    </a:lnTo>
                    <a:lnTo>
                      <a:pt x="1022" y="724"/>
                    </a:lnTo>
                    <a:lnTo>
                      <a:pt x="1031" y="715"/>
                    </a:lnTo>
                    <a:lnTo>
                      <a:pt x="112" y="715"/>
                    </a:lnTo>
                    <a:lnTo>
                      <a:pt x="117" y="717"/>
                    </a:lnTo>
                    <a:lnTo>
                      <a:pt x="13" y="613"/>
                    </a:lnTo>
                    <a:lnTo>
                      <a:pt x="1" y="625"/>
                    </a:lnTo>
                    <a:lnTo>
                      <a:pt x="105" y="729"/>
                    </a:lnTo>
                    <a:lnTo>
                      <a:pt x="107" y="731"/>
                    </a:lnTo>
                    <a:lnTo>
                      <a:pt x="108" y="731"/>
                    </a:lnTo>
                    <a:lnTo>
                      <a:pt x="112" y="732"/>
                    </a:lnTo>
                    <a:lnTo>
                      <a:pt x="1031" y="732"/>
                    </a:lnTo>
                    <a:lnTo>
                      <a:pt x="1033" y="731"/>
                    </a:lnTo>
                    <a:lnTo>
                      <a:pt x="1035" y="731"/>
                    </a:lnTo>
                    <a:lnTo>
                      <a:pt x="1038" y="727"/>
                    </a:lnTo>
                    <a:lnTo>
                      <a:pt x="1038" y="725"/>
                    </a:lnTo>
                    <a:lnTo>
                      <a:pt x="1040" y="724"/>
                    </a:lnTo>
                    <a:lnTo>
                      <a:pt x="1040" y="110"/>
                    </a:lnTo>
                    <a:lnTo>
                      <a:pt x="1038" y="107"/>
                    </a:lnTo>
                    <a:lnTo>
                      <a:pt x="1038" y="105"/>
                    </a:lnTo>
                    <a:lnTo>
                      <a:pt x="1035" y="101"/>
                    </a:lnTo>
                    <a:lnTo>
                      <a:pt x="826" y="101"/>
                    </a:lnTo>
                    <a:lnTo>
                      <a:pt x="834" y="110"/>
                    </a:lnTo>
                    <a:lnTo>
                      <a:pt x="834" y="8"/>
                    </a:lnTo>
                    <a:lnTo>
                      <a:pt x="832" y="5"/>
                    </a:lnTo>
                    <a:lnTo>
                      <a:pt x="832" y="3"/>
                    </a:lnTo>
                    <a:lnTo>
                      <a:pt x="829" y="0"/>
                    </a:lnTo>
                    <a:lnTo>
                      <a:pt x="515" y="0"/>
                    </a:lnTo>
                    <a:lnTo>
                      <a:pt x="511" y="3"/>
                    </a:lnTo>
                    <a:lnTo>
                      <a:pt x="511" y="110"/>
                    </a:lnTo>
                    <a:lnTo>
                      <a:pt x="520" y="101"/>
                    </a:lnTo>
                    <a:lnTo>
                      <a:pt x="107" y="101"/>
                    </a:lnTo>
                    <a:lnTo>
                      <a:pt x="105" y="103"/>
                    </a:lnTo>
                    <a:lnTo>
                      <a:pt x="1" y="205"/>
                    </a:lnTo>
                    <a:lnTo>
                      <a:pt x="0" y="207"/>
                    </a:lnTo>
                    <a:lnTo>
                      <a:pt x="0" y="623"/>
                    </a:lnTo>
                    <a:lnTo>
                      <a:pt x="1" y="625"/>
                    </a:lnTo>
                    <a:lnTo>
                      <a:pt x="13" y="61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0" name="Freeform 5"/>
              <p:cNvSpPr>
                <a:spLocks/>
              </p:cNvSpPr>
              <p:nvPr/>
            </p:nvSpPr>
            <p:spPr bwMode="auto">
              <a:xfrm>
                <a:off x="3204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1" name="Freeform 6"/>
              <p:cNvSpPr>
                <a:spLocks/>
              </p:cNvSpPr>
              <p:nvPr/>
            </p:nvSpPr>
            <p:spPr bwMode="auto">
              <a:xfrm>
                <a:off x="3239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2" name="Freeform 7"/>
              <p:cNvSpPr>
                <a:spLocks/>
              </p:cNvSpPr>
              <p:nvPr/>
            </p:nvSpPr>
            <p:spPr bwMode="auto">
              <a:xfrm>
                <a:off x="3273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1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3" name="Freeform 8"/>
              <p:cNvSpPr>
                <a:spLocks/>
              </p:cNvSpPr>
              <p:nvPr/>
            </p:nvSpPr>
            <p:spPr bwMode="auto">
              <a:xfrm>
                <a:off x="3308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4" name="Freeform 9"/>
              <p:cNvSpPr>
                <a:spLocks/>
              </p:cNvSpPr>
              <p:nvPr/>
            </p:nvSpPr>
            <p:spPr bwMode="auto">
              <a:xfrm>
                <a:off x="3342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5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5" name="Freeform 10"/>
              <p:cNvSpPr>
                <a:spLocks/>
              </p:cNvSpPr>
              <p:nvPr/>
            </p:nvSpPr>
            <p:spPr bwMode="auto">
              <a:xfrm>
                <a:off x="3377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6" name="Freeform 11"/>
              <p:cNvSpPr>
                <a:spLocks/>
              </p:cNvSpPr>
              <p:nvPr/>
            </p:nvSpPr>
            <p:spPr bwMode="auto">
              <a:xfrm>
                <a:off x="3411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6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7" name="Freeform 12"/>
              <p:cNvSpPr>
                <a:spLocks/>
              </p:cNvSpPr>
              <p:nvPr/>
            </p:nvSpPr>
            <p:spPr bwMode="auto">
              <a:xfrm>
                <a:off x="3446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8" name="Freeform 13"/>
              <p:cNvSpPr>
                <a:spLocks/>
              </p:cNvSpPr>
              <p:nvPr/>
            </p:nvSpPr>
            <p:spPr bwMode="auto">
              <a:xfrm>
                <a:off x="3481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9" name="Freeform 14"/>
              <p:cNvSpPr>
                <a:spLocks/>
              </p:cNvSpPr>
              <p:nvPr/>
            </p:nvSpPr>
            <p:spPr bwMode="auto">
              <a:xfrm>
                <a:off x="2796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0" name="Freeform 15"/>
              <p:cNvSpPr>
                <a:spLocks/>
              </p:cNvSpPr>
              <p:nvPr/>
            </p:nvSpPr>
            <p:spPr bwMode="auto">
              <a:xfrm>
                <a:off x="2898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1" name="Freeform 16"/>
              <p:cNvSpPr>
                <a:spLocks/>
              </p:cNvSpPr>
              <p:nvPr/>
            </p:nvSpPr>
            <p:spPr bwMode="auto">
              <a:xfrm>
                <a:off x="2898" y="2750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2" name="Freeform 17"/>
              <p:cNvSpPr>
                <a:spLocks/>
              </p:cNvSpPr>
              <p:nvPr/>
            </p:nvSpPr>
            <p:spPr bwMode="auto">
              <a:xfrm>
                <a:off x="2898" y="285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3" name="Freeform 18"/>
              <p:cNvSpPr>
                <a:spLocks/>
              </p:cNvSpPr>
              <p:nvPr/>
            </p:nvSpPr>
            <p:spPr bwMode="auto">
              <a:xfrm>
                <a:off x="2898" y="295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4" name="Freeform 19"/>
              <p:cNvSpPr>
                <a:spLocks/>
              </p:cNvSpPr>
              <p:nvPr/>
            </p:nvSpPr>
            <p:spPr bwMode="auto">
              <a:xfrm>
                <a:off x="2898" y="305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5" name="Freeform 20"/>
              <p:cNvSpPr>
                <a:spLocks/>
              </p:cNvSpPr>
              <p:nvPr/>
            </p:nvSpPr>
            <p:spPr bwMode="auto">
              <a:xfrm>
                <a:off x="2898" y="3158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6" name="Freeform 21"/>
              <p:cNvSpPr>
                <a:spLocks/>
              </p:cNvSpPr>
              <p:nvPr/>
            </p:nvSpPr>
            <p:spPr bwMode="auto">
              <a:xfrm>
                <a:off x="2898" y="2699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3 h 17"/>
                  <a:gd name="T6" fmla="*/ 0 w 835"/>
                  <a:gd name="T7" fmla="*/ 12 h 17"/>
                  <a:gd name="T8" fmla="*/ 4 w 835"/>
                  <a:gd name="T9" fmla="*/ 15 h 17"/>
                  <a:gd name="T10" fmla="*/ 5 w 835"/>
                  <a:gd name="T11" fmla="*/ 15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5 h 17"/>
                  <a:gd name="T18" fmla="*/ 830 w 835"/>
                  <a:gd name="T19" fmla="*/ 15 h 17"/>
                  <a:gd name="T20" fmla="*/ 833 w 835"/>
                  <a:gd name="T21" fmla="*/ 12 h 17"/>
                  <a:gd name="T22" fmla="*/ 833 w 835"/>
                  <a:gd name="T23" fmla="*/ 10 h 17"/>
                  <a:gd name="T24" fmla="*/ 835 w 835"/>
                  <a:gd name="T25" fmla="*/ 8 h 17"/>
                  <a:gd name="T26" fmla="*/ 833 w 835"/>
                  <a:gd name="T27" fmla="*/ 5 h 17"/>
                  <a:gd name="T28" fmla="*/ 833 w 835"/>
                  <a:gd name="T29" fmla="*/ 3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3"/>
                    </a:lnTo>
                    <a:lnTo>
                      <a:pt x="0" y="12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5"/>
                    </a:lnTo>
                    <a:lnTo>
                      <a:pt x="830" y="15"/>
                    </a:lnTo>
                    <a:lnTo>
                      <a:pt x="833" y="12"/>
                    </a:lnTo>
                    <a:lnTo>
                      <a:pt x="833" y="10"/>
                    </a:lnTo>
                    <a:lnTo>
                      <a:pt x="835" y="8"/>
                    </a:lnTo>
                    <a:lnTo>
                      <a:pt x="833" y="5"/>
                    </a:lnTo>
                    <a:lnTo>
                      <a:pt x="833" y="3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7" name="Freeform 22"/>
              <p:cNvSpPr>
                <a:spLocks/>
              </p:cNvSpPr>
              <p:nvPr/>
            </p:nvSpPr>
            <p:spPr bwMode="auto">
              <a:xfrm>
                <a:off x="2898" y="280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8" name="Freeform 23"/>
              <p:cNvSpPr>
                <a:spLocks/>
              </p:cNvSpPr>
              <p:nvPr/>
            </p:nvSpPr>
            <p:spPr bwMode="auto">
              <a:xfrm>
                <a:off x="2898" y="290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9" name="Freeform 24"/>
              <p:cNvSpPr>
                <a:spLocks/>
              </p:cNvSpPr>
              <p:nvPr/>
            </p:nvSpPr>
            <p:spPr bwMode="auto">
              <a:xfrm>
                <a:off x="2898" y="300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0" name="Freeform 25"/>
              <p:cNvSpPr>
                <a:spLocks/>
              </p:cNvSpPr>
              <p:nvPr/>
            </p:nvSpPr>
            <p:spPr bwMode="auto">
              <a:xfrm>
                <a:off x="2898" y="3108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1" name="Freeform 26"/>
              <p:cNvSpPr>
                <a:spLocks/>
              </p:cNvSpPr>
              <p:nvPr/>
            </p:nvSpPr>
            <p:spPr bwMode="auto">
              <a:xfrm>
                <a:off x="2898" y="3210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2" name="Freeform 27"/>
              <p:cNvSpPr>
                <a:spLocks/>
              </p:cNvSpPr>
              <p:nvPr/>
            </p:nvSpPr>
            <p:spPr bwMode="auto">
              <a:xfrm>
                <a:off x="3715" y="2648"/>
                <a:ext cx="68" cy="631"/>
              </a:xfrm>
              <a:custGeom>
                <a:avLst/>
                <a:gdLst>
                  <a:gd name="T0" fmla="*/ 14 w 68"/>
                  <a:gd name="T1" fmla="*/ 2 h 631"/>
                  <a:gd name="T2" fmla="*/ 13 w 68"/>
                  <a:gd name="T3" fmla="*/ 0 h 631"/>
                  <a:gd name="T4" fmla="*/ 4 w 68"/>
                  <a:gd name="T5" fmla="*/ 0 h 631"/>
                  <a:gd name="T6" fmla="*/ 0 w 68"/>
                  <a:gd name="T7" fmla="*/ 4 h 631"/>
                  <a:gd name="T8" fmla="*/ 0 w 68"/>
                  <a:gd name="T9" fmla="*/ 13 h 631"/>
                  <a:gd name="T10" fmla="*/ 52 w 68"/>
                  <a:gd name="T11" fmla="*/ 64 h 631"/>
                  <a:gd name="T12" fmla="*/ 51 w 68"/>
                  <a:gd name="T13" fmla="*/ 59 h 631"/>
                  <a:gd name="T14" fmla="*/ 51 w 68"/>
                  <a:gd name="T15" fmla="*/ 571 h 631"/>
                  <a:gd name="T16" fmla="*/ 52 w 68"/>
                  <a:gd name="T17" fmla="*/ 564 h 631"/>
                  <a:gd name="T18" fmla="*/ 2 w 68"/>
                  <a:gd name="T19" fmla="*/ 616 h 631"/>
                  <a:gd name="T20" fmla="*/ 0 w 68"/>
                  <a:gd name="T21" fmla="*/ 617 h 631"/>
                  <a:gd name="T22" fmla="*/ 0 w 68"/>
                  <a:gd name="T23" fmla="*/ 626 h 631"/>
                  <a:gd name="T24" fmla="*/ 4 w 68"/>
                  <a:gd name="T25" fmla="*/ 630 h 631"/>
                  <a:gd name="T26" fmla="*/ 6 w 68"/>
                  <a:gd name="T27" fmla="*/ 630 h 631"/>
                  <a:gd name="T28" fmla="*/ 9 w 68"/>
                  <a:gd name="T29" fmla="*/ 631 h 631"/>
                  <a:gd name="T30" fmla="*/ 11 w 68"/>
                  <a:gd name="T31" fmla="*/ 630 h 631"/>
                  <a:gd name="T32" fmla="*/ 13 w 68"/>
                  <a:gd name="T33" fmla="*/ 630 h 631"/>
                  <a:gd name="T34" fmla="*/ 14 w 68"/>
                  <a:gd name="T35" fmla="*/ 628 h 631"/>
                  <a:gd name="T36" fmla="*/ 64 w 68"/>
                  <a:gd name="T37" fmla="*/ 576 h 631"/>
                  <a:gd name="T38" fmla="*/ 66 w 68"/>
                  <a:gd name="T39" fmla="*/ 574 h 631"/>
                  <a:gd name="T40" fmla="*/ 66 w 68"/>
                  <a:gd name="T41" fmla="*/ 573 h 631"/>
                  <a:gd name="T42" fmla="*/ 68 w 68"/>
                  <a:gd name="T43" fmla="*/ 571 h 631"/>
                  <a:gd name="T44" fmla="*/ 68 w 68"/>
                  <a:gd name="T45" fmla="*/ 59 h 631"/>
                  <a:gd name="T46" fmla="*/ 66 w 68"/>
                  <a:gd name="T47" fmla="*/ 56 h 631"/>
                  <a:gd name="T48" fmla="*/ 66 w 68"/>
                  <a:gd name="T49" fmla="*/ 54 h 631"/>
                  <a:gd name="T50" fmla="*/ 64 w 68"/>
                  <a:gd name="T51" fmla="*/ 52 h 631"/>
                  <a:gd name="T52" fmla="*/ 14 w 68"/>
                  <a:gd name="T53" fmla="*/ 2 h 63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8"/>
                  <a:gd name="T82" fmla="*/ 0 h 631"/>
                  <a:gd name="T83" fmla="*/ 68 w 68"/>
                  <a:gd name="T84" fmla="*/ 631 h 63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8" h="631">
                    <a:moveTo>
                      <a:pt x="14" y="2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52" y="64"/>
                    </a:lnTo>
                    <a:lnTo>
                      <a:pt x="51" y="59"/>
                    </a:lnTo>
                    <a:lnTo>
                      <a:pt x="51" y="571"/>
                    </a:lnTo>
                    <a:lnTo>
                      <a:pt x="52" y="564"/>
                    </a:lnTo>
                    <a:lnTo>
                      <a:pt x="2" y="616"/>
                    </a:lnTo>
                    <a:lnTo>
                      <a:pt x="0" y="617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6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3" y="630"/>
                    </a:lnTo>
                    <a:lnTo>
                      <a:pt x="14" y="628"/>
                    </a:lnTo>
                    <a:lnTo>
                      <a:pt x="64" y="576"/>
                    </a:lnTo>
                    <a:lnTo>
                      <a:pt x="66" y="574"/>
                    </a:lnTo>
                    <a:lnTo>
                      <a:pt x="66" y="573"/>
                    </a:lnTo>
                    <a:lnTo>
                      <a:pt x="68" y="571"/>
                    </a:lnTo>
                    <a:lnTo>
                      <a:pt x="68" y="59"/>
                    </a:lnTo>
                    <a:lnTo>
                      <a:pt x="66" y="56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14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3" name="Freeform 28"/>
              <p:cNvSpPr>
                <a:spLocks/>
              </p:cNvSpPr>
              <p:nvPr/>
            </p:nvSpPr>
            <p:spPr bwMode="auto">
              <a:xfrm>
                <a:off x="3766" y="2856"/>
                <a:ext cx="43" cy="214"/>
              </a:xfrm>
              <a:custGeom>
                <a:avLst/>
                <a:gdLst>
                  <a:gd name="T0" fmla="*/ 8 w 43"/>
                  <a:gd name="T1" fmla="*/ 0 h 214"/>
                  <a:gd name="T2" fmla="*/ 3 w 43"/>
                  <a:gd name="T3" fmla="*/ 0 h 214"/>
                  <a:gd name="T4" fmla="*/ 1 w 43"/>
                  <a:gd name="T5" fmla="*/ 2 h 214"/>
                  <a:gd name="T6" fmla="*/ 0 w 43"/>
                  <a:gd name="T7" fmla="*/ 2 h 214"/>
                  <a:gd name="T8" fmla="*/ 0 w 43"/>
                  <a:gd name="T9" fmla="*/ 211 h 214"/>
                  <a:gd name="T10" fmla="*/ 1 w 43"/>
                  <a:gd name="T11" fmla="*/ 212 h 214"/>
                  <a:gd name="T12" fmla="*/ 3 w 43"/>
                  <a:gd name="T13" fmla="*/ 212 h 214"/>
                  <a:gd name="T14" fmla="*/ 5 w 43"/>
                  <a:gd name="T15" fmla="*/ 214 h 214"/>
                  <a:gd name="T16" fmla="*/ 36 w 43"/>
                  <a:gd name="T17" fmla="*/ 214 h 214"/>
                  <a:gd name="T18" fmla="*/ 38 w 43"/>
                  <a:gd name="T19" fmla="*/ 212 h 214"/>
                  <a:gd name="T20" fmla="*/ 39 w 43"/>
                  <a:gd name="T21" fmla="*/ 212 h 214"/>
                  <a:gd name="T22" fmla="*/ 41 w 43"/>
                  <a:gd name="T23" fmla="*/ 211 h 214"/>
                  <a:gd name="T24" fmla="*/ 41 w 43"/>
                  <a:gd name="T25" fmla="*/ 209 h 214"/>
                  <a:gd name="T26" fmla="*/ 43 w 43"/>
                  <a:gd name="T27" fmla="*/ 209 h 214"/>
                  <a:gd name="T28" fmla="*/ 43 w 43"/>
                  <a:gd name="T29" fmla="*/ 5 h 214"/>
                  <a:gd name="T30" fmla="*/ 41 w 43"/>
                  <a:gd name="T31" fmla="*/ 3 h 214"/>
                  <a:gd name="T32" fmla="*/ 41 w 43"/>
                  <a:gd name="T33" fmla="*/ 2 h 214"/>
                  <a:gd name="T34" fmla="*/ 39 w 43"/>
                  <a:gd name="T35" fmla="*/ 2 h 214"/>
                  <a:gd name="T36" fmla="*/ 38 w 43"/>
                  <a:gd name="T37" fmla="*/ 0 h 214"/>
                  <a:gd name="T38" fmla="*/ 34 w 43"/>
                  <a:gd name="T39" fmla="*/ 0 h 214"/>
                  <a:gd name="T40" fmla="*/ 8 w 43"/>
                  <a:gd name="T41" fmla="*/ 0 h 214"/>
                  <a:gd name="T42" fmla="*/ 8 w 43"/>
                  <a:gd name="T43" fmla="*/ 10 h 214"/>
                  <a:gd name="T44" fmla="*/ 34 w 43"/>
                  <a:gd name="T45" fmla="*/ 10 h 214"/>
                  <a:gd name="T46" fmla="*/ 26 w 43"/>
                  <a:gd name="T47" fmla="*/ 5 h 214"/>
                  <a:gd name="T48" fmla="*/ 26 w 43"/>
                  <a:gd name="T49" fmla="*/ 209 h 214"/>
                  <a:gd name="T50" fmla="*/ 34 w 43"/>
                  <a:gd name="T51" fmla="*/ 204 h 214"/>
                  <a:gd name="T52" fmla="*/ 8 w 43"/>
                  <a:gd name="T53" fmla="*/ 204 h 214"/>
                  <a:gd name="T54" fmla="*/ 17 w 43"/>
                  <a:gd name="T55" fmla="*/ 209 h 214"/>
                  <a:gd name="T56" fmla="*/ 17 w 43"/>
                  <a:gd name="T57" fmla="*/ 5 h 214"/>
                  <a:gd name="T58" fmla="*/ 8 w 43"/>
                  <a:gd name="T59" fmla="*/ 10 h 214"/>
                  <a:gd name="T60" fmla="*/ 8 w 43"/>
                  <a:gd name="T61" fmla="*/ 0 h 2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3"/>
                  <a:gd name="T94" fmla="*/ 0 h 214"/>
                  <a:gd name="T95" fmla="*/ 43 w 43"/>
                  <a:gd name="T96" fmla="*/ 214 h 2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3" h="214">
                    <a:moveTo>
                      <a:pt x="8" y="0"/>
                    </a:move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11"/>
                    </a:lnTo>
                    <a:lnTo>
                      <a:pt x="1" y="212"/>
                    </a:lnTo>
                    <a:lnTo>
                      <a:pt x="3" y="212"/>
                    </a:lnTo>
                    <a:lnTo>
                      <a:pt x="5" y="214"/>
                    </a:lnTo>
                    <a:lnTo>
                      <a:pt x="36" y="214"/>
                    </a:lnTo>
                    <a:lnTo>
                      <a:pt x="38" y="212"/>
                    </a:lnTo>
                    <a:lnTo>
                      <a:pt x="39" y="212"/>
                    </a:lnTo>
                    <a:lnTo>
                      <a:pt x="41" y="211"/>
                    </a:lnTo>
                    <a:lnTo>
                      <a:pt x="41" y="209"/>
                    </a:lnTo>
                    <a:lnTo>
                      <a:pt x="43" y="209"/>
                    </a:lnTo>
                    <a:lnTo>
                      <a:pt x="43" y="5"/>
                    </a:lnTo>
                    <a:lnTo>
                      <a:pt x="41" y="3"/>
                    </a:lnTo>
                    <a:lnTo>
                      <a:pt x="41" y="2"/>
                    </a:lnTo>
                    <a:lnTo>
                      <a:pt x="3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8" y="0"/>
                    </a:lnTo>
                    <a:lnTo>
                      <a:pt x="8" y="10"/>
                    </a:lnTo>
                    <a:lnTo>
                      <a:pt x="34" y="10"/>
                    </a:lnTo>
                    <a:lnTo>
                      <a:pt x="26" y="5"/>
                    </a:lnTo>
                    <a:lnTo>
                      <a:pt x="26" y="209"/>
                    </a:lnTo>
                    <a:lnTo>
                      <a:pt x="34" y="204"/>
                    </a:lnTo>
                    <a:lnTo>
                      <a:pt x="8" y="204"/>
                    </a:lnTo>
                    <a:lnTo>
                      <a:pt x="17" y="209"/>
                    </a:lnTo>
                    <a:lnTo>
                      <a:pt x="17" y="5"/>
                    </a:lnTo>
                    <a:lnTo>
                      <a:pt x="8" y="1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4" name="Freeform 29"/>
              <p:cNvSpPr>
                <a:spLocks/>
              </p:cNvSpPr>
              <p:nvPr/>
            </p:nvSpPr>
            <p:spPr bwMode="auto">
              <a:xfrm>
                <a:off x="3792" y="2904"/>
                <a:ext cx="349" cy="120"/>
              </a:xfrm>
              <a:custGeom>
                <a:avLst/>
                <a:gdLst>
                  <a:gd name="T0" fmla="*/ 8 w 349"/>
                  <a:gd name="T1" fmla="*/ 0 h 120"/>
                  <a:gd name="T2" fmla="*/ 3 w 349"/>
                  <a:gd name="T3" fmla="*/ 0 h 120"/>
                  <a:gd name="T4" fmla="*/ 0 w 349"/>
                  <a:gd name="T5" fmla="*/ 4 h 120"/>
                  <a:gd name="T6" fmla="*/ 0 w 349"/>
                  <a:gd name="T7" fmla="*/ 114 h 120"/>
                  <a:gd name="T8" fmla="*/ 3 w 349"/>
                  <a:gd name="T9" fmla="*/ 118 h 120"/>
                  <a:gd name="T10" fmla="*/ 5 w 349"/>
                  <a:gd name="T11" fmla="*/ 118 h 120"/>
                  <a:gd name="T12" fmla="*/ 8 w 349"/>
                  <a:gd name="T13" fmla="*/ 120 h 120"/>
                  <a:gd name="T14" fmla="*/ 340 w 349"/>
                  <a:gd name="T15" fmla="*/ 120 h 120"/>
                  <a:gd name="T16" fmla="*/ 342 w 349"/>
                  <a:gd name="T17" fmla="*/ 118 h 120"/>
                  <a:gd name="T18" fmla="*/ 343 w 349"/>
                  <a:gd name="T19" fmla="*/ 118 h 120"/>
                  <a:gd name="T20" fmla="*/ 347 w 349"/>
                  <a:gd name="T21" fmla="*/ 114 h 120"/>
                  <a:gd name="T22" fmla="*/ 347 w 349"/>
                  <a:gd name="T23" fmla="*/ 113 h 120"/>
                  <a:gd name="T24" fmla="*/ 349 w 349"/>
                  <a:gd name="T25" fmla="*/ 111 h 120"/>
                  <a:gd name="T26" fmla="*/ 349 w 349"/>
                  <a:gd name="T27" fmla="*/ 9 h 120"/>
                  <a:gd name="T28" fmla="*/ 347 w 349"/>
                  <a:gd name="T29" fmla="*/ 5 h 120"/>
                  <a:gd name="T30" fmla="*/ 347 w 349"/>
                  <a:gd name="T31" fmla="*/ 4 h 120"/>
                  <a:gd name="T32" fmla="*/ 343 w 349"/>
                  <a:gd name="T33" fmla="*/ 0 h 120"/>
                  <a:gd name="T34" fmla="*/ 340 w 349"/>
                  <a:gd name="T35" fmla="*/ 0 h 120"/>
                  <a:gd name="T36" fmla="*/ 8 w 349"/>
                  <a:gd name="T37" fmla="*/ 0 h 120"/>
                  <a:gd name="T38" fmla="*/ 8 w 349"/>
                  <a:gd name="T39" fmla="*/ 18 h 120"/>
                  <a:gd name="T40" fmla="*/ 340 w 349"/>
                  <a:gd name="T41" fmla="*/ 18 h 120"/>
                  <a:gd name="T42" fmla="*/ 331 w 349"/>
                  <a:gd name="T43" fmla="*/ 9 h 120"/>
                  <a:gd name="T44" fmla="*/ 331 w 349"/>
                  <a:gd name="T45" fmla="*/ 111 h 120"/>
                  <a:gd name="T46" fmla="*/ 340 w 349"/>
                  <a:gd name="T47" fmla="*/ 102 h 120"/>
                  <a:gd name="T48" fmla="*/ 8 w 349"/>
                  <a:gd name="T49" fmla="*/ 102 h 120"/>
                  <a:gd name="T50" fmla="*/ 17 w 349"/>
                  <a:gd name="T51" fmla="*/ 111 h 120"/>
                  <a:gd name="T52" fmla="*/ 17 w 349"/>
                  <a:gd name="T53" fmla="*/ 9 h 120"/>
                  <a:gd name="T54" fmla="*/ 8 w 349"/>
                  <a:gd name="T55" fmla="*/ 18 h 120"/>
                  <a:gd name="T56" fmla="*/ 8 w 349"/>
                  <a:gd name="T57" fmla="*/ 0 h 1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49"/>
                  <a:gd name="T88" fmla="*/ 0 h 120"/>
                  <a:gd name="T89" fmla="*/ 349 w 349"/>
                  <a:gd name="T90" fmla="*/ 120 h 1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49" h="120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14"/>
                    </a:lnTo>
                    <a:lnTo>
                      <a:pt x="3" y="118"/>
                    </a:lnTo>
                    <a:lnTo>
                      <a:pt x="5" y="118"/>
                    </a:lnTo>
                    <a:lnTo>
                      <a:pt x="8" y="120"/>
                    </a:lnTo>
                    <a:lnTo>
                      <a:pt x="340" y="120"/>
                    </a:lnTo>
                    <a:lnTo>
                      <a:pt x="342" y="118"/>
                    </a:lnTo>
                    <a:lnTo>
                      <a:pt x="343" y="118"/>
                    </a:lnTo>
                    <a:lnTo>
                      <a:pt x="347" y="114"/>
                    </a:lnTo>
                    <a:lnTo>
                      <a:pt x="347" y="113"/>
                    </a:lnTo>
                    <a:lnTo>
                      <a:pt x="349" y="111"/>
                    </a:lnTo>
                    <a:lnTo>
                      <a:pt x="349" y="9"/>
                    </a:lnTo>
                    <a:lnTo>
                      <a:pt x="347" y="5"/>
                    </a:lnTo>
                    <a:lnTo>
                      <a:pt x="347" y="4"/>
                    </a:lnTo>
                    <a:lnTo>
                      <a:pt x="343" y="0"/>
                    </a:lnTo>
                    <a:lnTo>
                      <a:pt x="340" y="0"/>
                    </a:lnTo>
                    <a:lnTo>
                      <a:pt x="8" y="0"/>
                    </a:lnTo>
                    <a:lnTo>
                      <a:pt x="8" y="18"/>
                    </a:lnTo>
                    <a:lnTo>
                      <a:pt x="340" y="18"/>
                    </a:lnTo>
                    <a:lnTo>
                      <a:pt x="331" y="9"/>
                    </a:lnTo>
                    <a:lnTo>
                      <a:pt x="331" y="111"/>
                    </a:lnTo>
                    <a:lnTo>
                      <a:pt x="340" y="102"/>
                    </a:lnTo>
                    <a:lnTo>
                      <a:pt x="8" y="102"/>
                    </a:lnTo>
                    <a:lnTo>
                      <a:pt x="17" y="111"/>
                    </a:lnTo>
                    <a:lnTo>
                      <a:pt x="17" y="9"/>
                    </a:lnTo>
                    <a:lnTo>
                      <a:pt x="8" y="18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5" name="Freeform 30"/>
              <p:cNvSpPr>
                <a:spLocks/>
              </p:cNvSpPr>
              <p:nvPr/>
            </p:nvSpPr>
            <p:spPr bwMode="auto">
              <a:xfrm>
                <a:off x="3009" y="3143"/>
                <a:ext cx="611" cy="178"/>
              </a:xfrm>
              <a:custGeom>
                <a:avLst/>
                <a:gdLst>
                  <a:gd name="T0" fmla="*/ 0 w 611"/>
                  <a:gd name="T1" fmla="*/ 102 h 178"/>
                  <a:gd name="T2" fmla="*/ 0 w 611"/>
                  <a:gd name="T3" fmla="*/ 178 h 178"/>
                  <a:gd name="T4" fmla="*/ 611 w 611"/>
                  <a:gd name="T5" fmla="*/ 178 h 178"/>
                  <a:gd name="T6" fmla="*/ 611 w 611"/>
                  <a:gd name="T7" fmla="*/ 102 h 178"/>
                  <a:gd name="T8" fmla="*/ 459 w 611"/>
                  <a:gd name="T9" fmla="*/ 102 h 178"/>
                  <a:gd name="T10" fmla="*/ 459 w 611"/>
                  <a:gd name="T11" fmla="*/ 0 h 178"/>
                  <a:gd name="T12" fmla="*/ 152 w 611"/>
                  <a:gd name="T13" fmla="*/ 0 h 178"/>
                  <a:gd name="T14" fmla="*/ 152 w 611"/>
                  <a:gd name="T15" fmla="*/ 102 h 178"/>
                  <a:gd name="T16" fmla="*/ 0 w 611"/>
                  <a:gd name="T17" fmla="*/ 102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1"/>
                  <a:gd name="T28" fmla="*/ 0 h 178"/>
                  <a:gd name="T29" fmla="*/ 611 w 611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1" h="178">
                    <a:moveTo>
                      <a:pt x="0" y="102"/>
                    </a:moveTo>
                    <a:lnTo>
                      <a:pt x="0" y="178"/>
                    </a:lnTo>
                    <a:lnTo>
                      <a:pt x="611" y="178"/>
                    </a:lnTo>
                    <a:lnTo>
                      <a:pt x="611" y="102"/>
                    </a:lnTo>
                    <a:lnTo>
                      <a:pt x="459" y="102"/>
                    </a:lnTo>
                    <a:lnTo>
                      <a:pt x="459" y="0"/>
                    </a:lnTo>
                    <a:lnTo>
                      <a:pt x="152" y="0"/>
                    </a:lnTo>
                    <a:lnTo>
                      <a:pt x="152" y="102"/>
                    </a:lnTo>
                    <a:lnTo>
                      <a:pt x="0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6" name="Freeform 31"/>
              <p:cNvSpPr>
                <a:spLocks/>
              </p:cNvSpPr>
              <p:nvPr/>
            </p:nvSpPr>
            <p:spPr bwMode="auto">
              <a:xfrm>
                <a:off x="3000" y="3134"/>
                <a:ext cx="629" cy="195"/>
              </a:xfrm>
              <a:custGeom>
                <a:avLst/>
                <a:gdLst>
                  <a:gd name="T0" fmla="*/ 9 w 629"/>
                  <a:gd name="T1" fmla="*/ 102 h 195"/>
                  <a:gd name="T2" fmla="*/ 4 w 629"/>
                  <a:gd name="T3" fmla="*/ 102 h 195"/>
                  <a:gd name="T4" fmla="*/ 0 w 629"/>
                  <a:gd name="T5" fmla="*/ 106 h 195"/>
                  <a:gd name="T6" fmla="*/ 0 w 629"/>
                  <a:gd name="T7" fmla="*/ 190 h 195"/>
                  <a:gd name="T8" fmla="*/ 4 w 629"/>
                  <a:gd name="T9" fmla="*/ 194 h 195"/>
                  <a:gd name="T10" fmla="*/ 5 w 629"/>
                  <a:gd name="T11" fmla="*/ 194 h 195"/>
                  <a:gd name="T12" fmla="*/ 9 w 629"/>
                  <a:gd name="T13" fmla="*/ 195 h 195"/>
                  <a:gd name="T14" fmla="*/ 620 w 629"/>
                  <a:gd name="T15" fmla="*/ 195 h 195"/>
                  <a:gd name="T16" fmla="*/ 622 w 629"/>
                  <a:gd name="T17" fmla="*/ 194 h 195"/>
                  <a:gd name="T18" fmla="*/ 624 w 629"/>
                  <a:gd name="T19" fmla="*/ 194 h 195"/>
                  <a:gd name="T20" fmla="*/ 627 w 629"/>
                  <a:gd name="T21" fmla="*/ 190 h 195"/>
                  <a:gd name="T22" fmla="*/ 627 w 629"/>
                  <a:gd name="T23" fmla="*/ 188 h 195"/>
                  <a:gd name="T24" fmla="*/ 629 w 629"/>
                  <a:gd name="T25" fmla="*/ 187 h 195"/>
                  <a:gd name="T26" fmla="*/ 629 w 629"/>
                  <a:gd name="T27" fmla="*/ 111 h 195"/>
                  <a:gd name="T28" fmla="*/ 627 w 629"/>
                  <a:gd name="T29" fmla="*/ 107 h 195"/>
                  <a:gd name="T30" fmla="*/ 627 w 629"/>
                  <a:gd name="T31" fmla="*/ 106 h 195"/>
                  <a:gd name="T32" fmla="*/ 624 w 629"/>
                  <a:gd name="T33" fmla="*/ 102 h 195"/>
                  <a:gd name="T34" fmla="*/ 468 w 629"/>
                  <a:gd name="T35" fmla="*/ 102 h 195"/>
                  <a:gd name="T36" fmla="*/ 477 w 629"/>
                  <a:gd name="T37" fmla="*/ 111 h 195"/>
                  <a:gd name="T38" fmla="*/ 477 w 629"/>
                  <a:gd name="T39" fmla="*/ 9 h 195"/>
                  <a:gd name="T40" fmla="*/ 475 w 629"/>
                  <a:gd name="T41" fmla="*/ 5 h 195"/>
                  <a:gd name="T42" fmla="*/ 475 w 629"/>
                  <a:gd name="T43" fmla="*/ 4 h 195"/>
                  <a:gd name="T44" fmla="*/ 472 w 629"/>
                  <a:gd name="T45" fmla="*/ 0 h 195"/>
                  <a:gd name="T46" fmla="*/ 156 w 629"/>
                  <a:gd name="T47" fmla="*/ 0 h 195"/>
                  <a:gd name="T48" fmla="*/ 152 w 629"/>
                  <a:gd name="T49" fmla="*/ 4 h 195"/>
                  <a:gd name="T50" fmla="*/ 152 w 629"/>
                  <a:gd name="T51" fmla="*/ 111 h 195"/>
                  <a:gd name="T52" fmla="*/ 161 w 629"/>
                  <a:gd name="T53" fmla="*/ 102 h 195"/>
                  <a:gd name="T54" fmla="*/ 9 w 629"/>
                  <a:gd name="T55" fmla="*/ 102 h 195"/>
                  <a:gd name="T56" fmla="*/ 9 w 629"/>
                  <a:gd name="T57" fmla="*/ 119 h 195"/>
                  <a:gd name="T58" fmla="*/ 161 w 629"/>
                  <a:gd name="T59" fmla="*/ 119 h 195"/>
                  <a:gd name="T60" fmla="*/ 163 w 629"/>
                  <a:gd name="T61" fmla="*/ 118 h 195"/>
                  <a:gd name="T62" fmla="*/ 164 w 629"/>
                  <a:gd name="T63" fmla="*/ 118 h 195"/>
                  <a:gd name="T64" fmla="*/ 168 w 629"/>
                  <a:gd name="T65" fmla="*/ 114 h 195"/>
                  <a:gd name="T66" fmla="*/ 168 w 629"/>
                  <a:gd name="T67" fmla="*/ 112 h 195"/>
                  <a:gd name="T68" fmla="*/ 170 w 629"/>
                  <a:gd name="T69" fmla="*/ 111 h 195"/>
                  <a:gd name="T70" fmla="*/ 170 w 629"/>
                  <a:gd name="T71" fmla="*/ 9 h 195"/>
                  <a:gd name="T72" fmla="*/ 161 w 629"/>
                  <a:gd name="T73" fmla="*/ 17 h 195"/>
                  <a:gd name="T74" fmla="*/ 468 w 629"/>
                  <a:gd name="T75" fmla="*/ 17 h 195"/>
                  <a:gd name="T76" fmla="*/ 460 w 629"/>
                  <a:gd name="T77" fmla="*/ 9 h 195"/>
                  <a:gd name="T78" fmla="*/ 460 w 629"/>
                  <a:gd name="T79" fmla="*/ 114 h 195"/>
                  <a:gd name="T80" fmla="*/ 463 w 629"/>
                  <a:gd name="T81" fmla="*/ 118 h 195"/>
                  <a:gd name="T82" fmla="*/ 465 w 629"/>
                  <a:gd name="T83" fmla="*/ 118 h 195"/>
                  <a:gd name="T84" fmla="*/ 468 w 629"/>
                  <a:gd name="T85" fmla="*/ 119 h 195"/>
                  <a:gd name="T86" fmla="*/ 620 w 629"/>
                  <a:gd name="T87" fmla="*/ 119 h 195"/>
                  <a:gd name="T88" fmla="*/ 612 w 629"/>
                  <a:gd name="T89" fmla="*/ 111 h 195"/>
                  <a:gd name="T90" fmla="*/ 612 w 629"/>
                  <a:gd name="T91" fmla="*/ 187 h 195"/>
                  <a:gd name="T92" fmla="*/ 620 w 629"/>
                  <a:gd name="T93" fmla="*/ 178 h 195"/>
                  <a:gd name="T94" fmla="*/ 9 w 629"/>
                  <a:gd name="T95" fmla="*/ 178 h 195"/>
                  <a:gd name="T96" fmla="*/ 17 w 629"/>
                  <a:gd name="T97" fmla="*/ 187 h 195"/>
                  <a:gd name="T98" fmla="*/ 17 w 629"/>
                  <a:gd name="T99" fmla="*/ 111 h 195"/>
                  <a:gd name="T100" fmla="*/ 9 w 629"/>
                  <a:gd name="T101" fmla="*/ 119 h 195"/>
                  <a:gd name="T102" fmla="*/ 9 w 629"/>
                  <a:gd name="T103" fmla="*/ 102 h 1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9"/>
                  <a:gd name="T157" fmla="*/ 0 h 195"/>
                  <a:gd name="T158" fmla="*/ 629 w 629"/>
                  <a:gd name="T159" fmla="*/ 195 h 1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9" h="195">
                    <a:moveTo>
                      <a:pt x="9" y="102"/>
                    </a:moveTo>
                    <a:lnTo>
                      <a:pt x="4" y="102"/>
                    </a:lnTo>
                    <a:lnTo>
                      <a:pt x="0" y="106"/>
                    </a:lnTo>
                    <a:lnTo>
                      <a:pt x="0" y="190"/>
                    </a:lnTo>
                    <a:lnTo>
                      <a:pt x="4" y="194"/>
                    </a:lnTo>
                    <a:lnTo>
                      <a:pt x="5" y="194"/>
                    </a:lnTo>
                    <a:lnTo>
                      <a:pt x="9" y="195"/>
                    </a:lnTo>
                    <a:lnTo>
                      <a:pt x="620" y="195"/>
                    </a:lnTo>
                    <a:lnTo>
                      <a:pt x="622" y="194"/>
                    </a:lnTo>
                    <a:lnTo>
                      <a:pt x="624" y="194"/>
                    </a:lnTo>
                    <a:lnTo>
                      <a:pt x="627" y="190"/>
                    </a:lnTo>
                    <a:lnTo>
                      <a:pt x="627" y="188"/>
                    </a:lnTo>
                    <a:lnTo>
                      <a:pt x="629" y="187"/>
                    </a:lnTo>
                    <a:lnTo>
                      <a:pt x="629" y="111"/>
                    </a:lnTo>
                    <a:lnTo>
                      <a:pt x="627" y="107"/>
                    </a:lnTo>
                    <a:lnTo>
                      <a:pt x="627" y="106"/>
                    </a:lnTo>
                    <a:lnTo>
                      <a:pt x="624" y="102"/>
                    </a:lnTo>
                    <a:lnTo>
                      <a:pt x="468" y="102"/>
                    </a:lnTo>
                    <a:lnTo>
                      <a:pt x="477" y="111"/>
                    </a:lnTo>
                    <a:lnTo>
                      <a:pt x="477" y="9"/>
                    </a:lnTo>
                    <a:lnTo>
                      <a:pt x="475" y="5"/>
                    </a:lnTo>
                    <a:lnTo>
                      <a:pt x="475" y="4"/>
                    </a:lnTo>
                    <a:lnTo>
                      <a:pt x="472" y="0"/>
                    </a:lnTo>
                    <a:lnTo>
                      <a:pt x="156" y="0"/>
                    </a:lnTo>
                    <a:lnTo>
                      <a:pt x="152" y="4"/>
                    </a:lnTo>
                    <a:lnTo>
                      <a:pt x="152" y="111"/>
                    </a:lnTo>
                    <a:lnTo>
                      <a:pt x="161" y="102"/>
                    </a:lnTo>
                    <a:lnTo>
                      <a:pt x="9" y="102"/>
                    </a:lnTo>
                    <a:lnTo>
                      <a:pt x="9" y="119"/>
                    </a:lnTo>
                    <a:lnTo>
                      <a:pt x="161" y="119"/>
                    </a:lnTo>
                    <a:lnTo>
                      <a:pt x="163" y="118"/>
                    </a:lnTo>
                    <a:lnTo>
                      <a:pt x="164" y="118"/>
                    </a:lnTo>
                    <a:lnTo>
                      <a:pt x="168" y="114"/>
                    </a:lnTo>
                    <a:lnTo>
                      <a:pt x="168" y="112"/>
                    </a:lnTo>
                    <a:lnTo>
                      <a:pt x="170" y="111"/>
                    </a:lnTo>
                    <a:lnTo>
                      <a:pt x="170" y="9"/>
                    </a:lnTo>
                    <a:lnTo>
                      <a:pt x="161" y="17"/>
                    </a:lnTo>
                    <a:lnTo>
                      <a:pt x="468" y="17"/>
                    </a:lnTo>
                    <a:lnTo>
                      <a:pt x="460" y="9"/>
                    </a:lnTo>
                    <a:lnTo>
                      <a:pt x="460" y="114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8" y="119"/>
                    </a:lnTo>
                    <a:lnTo>
                      <a:pt x="620" y="119"/>
                    </a:lnTo>
                    <a:lnTo>
                      <a:pt x="612" y="111"/>
                    </a:lnTo>
                    <a:lnTo>
                      <a:pt x="612" y="187"/>
                    </a:lnTo>
                    <a:lnTo>
                      <a:pt x="620" y="178"/>
                    </a:lnTo>
                    <a:lnTo>
                      <a:pt x="9" y="178"/>
                    </a:lnTo>
                    <a:lnTo>
                      <a:pt x="17" y="187"/>
                    </a:lnTo>
                    <a:lnTo>
                      <a:pt x="17" y="111"/>
                    </a:lnTo>
                    <a:lnTo>
                      <a:pt x="9" y="119"/>
                    </a:lnTo>
                    <a:lnTo>
                      <a:pt x="9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7" name="Freeform 43"/>
              <p:cNvSpPr>
                <a:spLocks/>
              </p:cNvSpPr>
              <p:nvPr/>
            </p:nvSpPr>
            <p:spPr bwMode="auto">
              <a:xfrm>
                <a:off x="3584" y="3259"/>
                <a:ext cx="24" cy="60"/>
              </a:xfrm>
              <a:custGeom>
                <a:avLst/>
                <a:gdLst>
                  <a:gd name="T0" fmla="*/ 24 w 24"/>
                  <a:gd name="T1" fmla="*/ 12 h 60"/>
                  <a:gd name="T2" fmla="*/ 23 w 24"/>
                  <a:gd name="T3" fmla="*/ 8 h 60"/>
                  <a:gd name="T4" fmla="*/ 23 w 24"/>
                  <a:gd name="T5" fmla="*/ 5 h 60"/>
                  <a:gd name="T6" fmla="*/ 21 w 24"/>
                  <a:gd name="T7" fmla="*/ 3 h 60"/>
                  <a:gd name="T8" fmla="*/ 17 w 24"/>
                  <a:gd name="T9" fmla="*/ 1 h 60"/>
                  <a:gd name="T10" fmla="*/ 14 w 24"/>
                  <a:gd name="T11" fmla="*/ 0 h 60"/>
                  <a:gd name="T12" fmla="*/ 9 w 24"/>
                  <a:gd name="T13" fmla="*/ 0 h 60"/>
                  <a:gd name="T14" fmla="*/ 5 w 24"/>
                  <a:gd name="T15" fmla="*/ 1 h 60"/>
                  <a:gd name="T16" fmla="*/ 2 w 24"/>
                  <a:gd name="T17" fmla="*/ 5 h 60"/>
                  <a:gd name="T18" fmla="*/ 0 w 24"/>
                  <a:gd name="T19" fmla="*/ 8 h 60"/>
                  <a:gd name="T20" fmla="*/ 0 w 24"/>
                  <a:gd name="T21" fmla="*/ 50 h 60"/>
                  <a:gd name="T22" fmla="*/ 2 w 24"/>
                  <a:gd name="T23" fmla="*/ 53 h 60"/>
                  <a:gd name="T24" fmla="*/ 4 w 24"/>
                  <a:gd name="T25" fmla="*/ 57 h 60"/>
                  <a:gd name="T26" fmla="*/ 5 w 24"/>
                  <a:gd name="T27" fmla="*/ 58 h 60"/>
                  <a:gd name="T28" fmla="*/ 9 w 24"/>
                  <a:gd name="T29" fmla="*/ 58 h 60"/>
                  <a:gd name="T30" fmla="*/ 12 w 24"/>
                  <a:gd name="T31" fmla="*/ 60 h 60"/>
                  <a:gd name="T32" fmla="*/ 14 w 24"/>
                  <a:gd name="T33" fmla="*/ 58 h 60"/>
                  <a:gd name="T34" fmla="*/ 17 w 24"/>
                  <a:gd name="T35" fmla="*/ 58 h 60"/>
                  <a:gd name="T36" fmla="*/ 21 w 24"/>
                  <a:gd name="T37" fmla="*/ 57 h 60"/>
                  <a:gd name="T38" fmla="*/ 23 w 24"/>
                  <a:gd name="T39" fmla="*/ 53 h 60"/>
                  <a:gd name="T40" fmla="*/ 23 w 24"/>
                  <a:gd name="T41" fmla="*/ 50 h 60"/>
                  <a:gd name="T42" fmla="*/ 24 w 24"/>
                  <a:gd name="T43" fmla="*/ 48 h 60"/>
                  <a:gd name="T44" fmla="*/ 24 w 24"/>
                  <a:gd name="T45" fmla="*/ 12 h 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4"/>
                  <a:gd name="T70" fmla="*/ 0 h 60"/>
                  <a:gd name="T71" fmla="*/ 24 w 24"/>
                  <a:gd name="T72" fmla="*/ 60 h 6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4" h="60">
                    <a:moveTo>
                      <a:pt x="24" y="12"/>
                    </a:moveTo>
                    <a:lnTo>
                      <a:pt x="23" y="8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17" y="1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0" y="50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5" y="58"/>
                    </a:lnTo>
                    <a:lnTo>
                      <a:pt x="9" y="58"/>
                    </a:lnTo>
                    <a:lnTo>
                      <a:pt x="12" y="60"/>
                    </a:lnTo>
                    <a:lnTo>
                      <a:pt x="14" y="58"/>
                    </a:lnTo>
                    <a:lnTo>
                      <a:pt x="17" y="58"/>
                    </a:lnTo>
                    <a:lnTo>
                      <a:pt x="21" y="57"/>
                    </a:lnTo>
                    <a:lnTo>
                      <a:pt x="23" y="53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pic>
        <p:nvPicPr>
          <p:cNvPr id="7174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36838"/>
            <a:ext cx="2879725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6086475" y="5029200"/>
            <a:ext cx="103188" cy="1557338"/>
          </a:xfrm>
          <a:prstGeom prst="rect">
            <a:avLst/>
          </a:prstGeom>
          <a:pattFill prst="wdUpDiag">
            <a:fgClr>
              <a:srgbClr val="FFFF00"/>
            </a:fgClr>
            <a:bgClr>
              <a:srgbClr val="00FF00"/>
            </a:bgClr>
          </a:patt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fr-FR" altLang="fr-FR"/>
          </a:p>
        </p:txBody>
      </p:sp>
      <p:grpSp>
        <p:nvGrpSpPr>
          <p:cNvPr id="7176" name="Groupe 59"/>
          <p:cNvGrpSpPr>
            <a:grpSpLocks/>
          </p:cNvGrpSpPr>
          <p:nvPr/>
        </p:nvGrpSpPr>
        <p:grpSpPr bwMode="auto">
          <a:xfrm>
            <a:off x="5734050" y="6532563"/>
            <a:ext cx="911225" cy="304800"/>
            <a:chOff x="5597526" y="6435726"/>
            <a:chExt cx="1003617" cy="305642"/>
          </a:xfrm>
        </p:grpSpPr>
        <p:sp>
          <p:nvSpPr>
            <p:cNvPr id="7180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81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82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7177" name="Connecteur droit 12"/>
          <p:cNvCxnSpPr>
            <a:cxnSpLocks noChangeShapeType="1"/>
          </p:cNvCxnSpPr>
          <p:nvPr/>
        </p:nvCxnSpPr>
        <p:spPr bwMode="auto">
          <a:xfrm flipV="1">
            <a:off x="1835150" y="6532563"/>
            <a:ext cx="5545138" cy="26987"/>
          </a:xfrm>
          <a:prstGeom prst="line">
            <a:avLst/>
          </a:prstGeom>
          <a:noFill/>
          <a:ln w="47625" algn="ctr">
            <a:solidFill>
              <a:schemeClr val="bg2"/>
            </a:solidFill>
            <a:prstDash val="dash"/>
            <a:round/>
            <a:headEnd/>
            <a:tailEnd/>
          </a:ln>
        </p:spPr>
      </p:cxnSp>
      <p:cxnSp>
        <p:nvCxnSpPr>
          <p:cNvPr id="7178" name="Connecteur en angle 15"/>
          <p:cNvCxnSpPr>
            <a:cxnSpLocks noChangeShapeType="1"/>
          </p:cNvCxnSpPr>
          <p:nvPr/>
        </p:nvCxnSpPr>
        <p:spPr bwMode="auto">
          <a:xfrm rot="10800000" flipV="1">
            <a:off x="5721350" y="2924175"/>
            <a:ext cx="1874838" cy="1085850"/>
          </a:xfrm>
          <a:prstGeom prst="bentConnector3">
            <a:avLst>
              <a:gd name="adj1" fmla="val 100394"/>
            </a:avLst>
          </a:prstGeom>
          <a:noFill/>
          <a:ln w="57150" algn="ctr">
            <a:solidFill>
              <a:schemeClr val="bg2"/>
            </a:solidFill>
            <a:round/>
            <a:headEnd/>
            <a:tailEnd/>
          </a:ln>
        </p:spPr>
      </p:cxnSp>
      <p:cxnSp>
        <p:nvCxnSpPr>
          <p:cNvPr id="7179" name="Connecteur droit 23"/>
          <p:cNvCxnSpPr>
            <a:cxnSpLocks noChangeShapeType="1"/>
          </p:cNvCxnSpPr>
          <p:nvPr/>
        </p:nvCxnSpPr>
        <p:spPr bwMode="auto">
          <a:xfrm>
            <a:off x="7740650" y="2924175"/>
            <a:ext cx="1295400" cy="0"/>
          </a:xfrm>
          <a:prstGeom prst="line">
            <a:avLst/>
          </a:prstGeom>
          <a:noFill/>
          <a:ln w="57150" algn="ctr">
            <a:solidFill>
              <a:schemeClr val="bg2"/>
            </a:solidFill>
            <a:prstDash val="dash"/>
            <a:round/>
            <a:headEnd/>
            <a:tailEnd/>
          </a:ln>
        </p:spPr>
      </p:cxnSp>
      <p:sp>
        <p:nvSpPr>
          <p:cNvPr id="53" name="Rectangle 3"/>
          <p:cNvSpPr txBox="1">
            <a:spLocks noChangeArrowheads="1"/>
          </p:cNvSpPr>
          <p:nvPr/>
        </p:nvSpPr>
        <p:spPr>
          <a:xfrm>
            <a:off x="6261670" y="2996952"/>
            <a:ext cx="2990850" cy="2057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9pPr>
          </a:lstStyle>
          <a:p>
            <a:pPr marL="0" indent="0" algn="ctr">
              <a:buFont typeface="Monotype Sorts" pitchFamily="2" charset="2"/>
              <a:buNone/>
              <a:defRPr/>
            </a:pPr>
            <a:r>
              <a:rPr lang="fr-FR" sz="2400" kern="0" dirty="0" smtClean="0"/>
              <a:t>Il faut assurer la sécurité contre les risques liés à la mise sous tension accidentelle des masses métalliques.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65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1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4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7175" grpId="0" animBg="1"/>
      <p:bldP spid="5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4450"/>
            <a:ext cx="9067800" cy="1143000"/>
          </a:xfrm>
        </p:spPr>
        <p:txBody>
          <a:bodyPr/>
          <a:lstStyle/>
          <a:p>
            <a:pPr>
              <a:defRPr/>
            </a:pPr>
            <a:r>
              <a:rPr lang="fr-FR" sz="4200" dirty="0" smtClean="0"/>
              <a:t>Notion de tension de contact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3528" y="1124744"/>
            <a:ext cx="8229600" cy="990600"/>
          </a:xfrm>
        </p:spPr>
        <p:txBody>
          <a:bodyPr/>
          <a:lstStyle/>
          <a:p>
            <a:pPr algn="ctr">
              <a:buFont typeface="Monotype Sorts" pitchFamily="2" charset="2"/>
              <a:buNone/>
              <a:defRPr/>
            </a:pPr>
            <a:r>
              <a:rPr lang="fr-FR" sz="2800" dirty="0" smtClean="0"/>
              <a:t>Ud : tension  de défaut à laquelle est soumis le corps humain ; </a:t>
            </a:r>
          </a:p>
          <a:p>
            <a:pPr algn="ctr">
              <a:buFont typeface="Monotype Sorts" pitchFamily="2" charset="2"/>
              <a:buNone/>
              <a:defRPr/>
            </a:pPr>
            <a:r>
              <a:rPr lang="fr-FR" sz="2800" dirty="0" smtClean="0"/>
              <a:t>Id: Courant de défaut parcourant le corps humain.	</a:t>
            </a:r>
          </a:p>
        </p:txBody>
      </p:sp>
      <p:sp>
        <p:nvSpPr>
          <p:cNvPr id="15430" name="Rectangle 70"/>
          <p:cNvSpPr>
            <a:spLocks noChangeArrowheads="1"/>
          </p:cNvSpPr>
          <p:nvPr/>
        </p:nvSpPr>
        <p:spPr bwMode="auto">
          <a:xfrm>
            <a:off x="6244633" y="3050121"/>
            <a:ext cx="2838849" cy="374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Au maximum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= U </a:t>
            </a: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alimentation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Id dépendra de l’humidité, de la  callosité, de la peau</a:t>
            </a: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</a:t>
            </a:r>
          </a:p>
        </p:txBody>
      </p:sp>
      <p:grpSp>
        <p:nvGrpSpPr>
          <p:cNvPr id="9222" name="Groupe 69"/>
          <p:cNvGrpSpPr>
            <a:grpSpLocks/>
          </p:cNvGrpSpPr>
          <p:nvPr/>
        </p:nvGrpSpPr>
        <p:grpSpPr bwMode="auto">
          <a:xfrm>
            <a:off x="3276600" y="6532563"/>
            <a:ext cx="911225" cy="304800"/>
            <a:chOff x="5597526" y="6435726"/>
            <a:chExt cx="1003617" cy="305642"/>
          </a:xfrm>
        </p:grpSpPr>
        <p:sp>
          <p:nvSpPr>
            <p:cNvPr id="9276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77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78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4" name="Group 57"/>
          <p:cNvGrpSpPr>
            <a:grpSpLocks/>
          </p:cNvGrpSpPr>
          <p:nvPr/>
        </p:nvGrpSpPr>
        <p:grpSpPr bwMode="auto">
          <a:xfrm>
            <a:off x="4559300" y="4005263"/>
            <a:ext cx="2306638" cy="1246187"/>
            <a:chOff x="2688" y="2544"/>
            <a:chExt cx="1453" cy="785"/>
          </a:xfrm>
        </p:grpSpPr>
        <p:sp>
          <p:nvSpPr>
            <p:cNvPr id="9241" name="Rectangle 55"/>
            <p:cNvSpPr>
              <a:spLocks noChangeArrowheads="1"/>
            </p:cNvSpPr>
            <p:nvPr/>
          </p:nvSpPr>
          <p:spPr bwMode="auto">
            <a:xfrm>
              <a:off x="3744" y="2928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242" name="Rectangle 56"/>
            <p:cNvSpPr>
              <a:spLocks noChangeArrowheads="1"/>
            </p:cNvSpPr>
            <p:nvPr/>
          </p:nvSpPr>
          <p:spPr bwMode="auto">
            <a:xfrm flipH="1">
              <a:off x="3720" y="2703"/>
              <a:ext cx="48" cy="528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243" name="Rectangle 54"/>
            <p:cNvSpPr>
              <a:spLocks noChangeArrowheads="1"/>
            </p:cNvSpPr>
            <p:nvPr/>
          </p:nvSpPr>
          <p:spPr bwMode="auto">
            <a:xfrm>
              <a:off x="3216" y="2544"/>
              <a:ext cx="288" cy="144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244" name="Freeform 53"/>
            <p:cNvSpPr>
              <a:spLocks/>
            </p:cNvSpPr>
            <p:nvPr/>
          </p:nvSpPr>
          <p:spPr bwMode="auto">
            <a:xfrm>
              <a:off x="2688" y="2640"/>
              <a:ext cx="144" cy="672"/>
            </a:xfrm>
            <a:custGeom>
              <a:avLst/>
              <a:gdLst>
                <a:gd name="T0" fmla="*/ 216 w 96"/>
                <a:gd name="T1" fmla="*/ 0 h 576"/>
                <a:gd name="T2" fmla="*/ 0 w 96"/>
                <a:gd name="T3" fmla="*/ 131 h 576"/>
                <a:gd name="T4" fmla="*/ 0 w 96"/>
                <a:gd name="T5" fmla="*/ 588 h 576"/>
                <a:gd name="T6" fmla="*/ 216 w 96"/>
                <a:gd name="T7" fmla="*/ 784 h 576"/>
                <a:gd name="T8" fmla="*/ 216 w 96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576"/>
                <a:gd name="T17" fmla="*/ 96 w 96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576">
                  <a:moveTo>
                    <a:pt x="96" y="0"/>
                  </a:moveTo>
                  <a:lnTo>
                    <a:pt x="0" y="96"/>
                  </a:lnTo>
                  <a:lnTo>
                    <a:pt x="0" y="432"/>
                  </a:lnTo>
                  <a:lnTo>
                    <a:pt x="96" y="576"/>
                  </a:lnTo>
                  <a:lnTo>
                    <a:pt x="96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245" name="Rectangle 51"/>
            <p:cNvSpPr>
              <a:spLocks noChangeArrowheads="1"/>
            </p:cNvSpPr>
            <p:nvPr/>
          </p:nvSpPr>
          <p:spPr bwMode="auto">
            <a:xfrm>
              <a:off x="2808" y="2640"/>
              <a:ext cx="936" cy="624"/>
            </a:xfrm>
            <a:prstGeom prst="rect">
              <a:avLst/>
            </a:pr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9246" name="Group 50"/>
            <p:cNvGrpSpPr>
              <a:grpSpLocks/>
            </p:cNvGrpSpPr>
            <p:nvPr/>
          </p:nvGrpSpPr>
          <p:grpSpPr bwMode="auto">
            <a:xfrm>
              <a:off x="2693" y="2547"/>
              <a:ext cx="1448" cy="782"/>
              <a:chOff x="2693" y="2547"/>
              <a:chExt cx="1448" cy="782"/>
            </a:xfrm>
          </p:grpSpPr>
          <p:sp>
            <p:nvSpPr>
              <p:cNvPr id="9247" name="Freeform 4"/>
              <p:cNvSpPr>
                <a:spLocks/>
              </p:cNvSpPr>
              <p:nvPr/>
            </p:nvSpPr>
            <p:spPr bwMode="auto">
              <a:xfrm>
                <a:off x="2693" y="2547"/>
                <a:ext cx="1040" cy="732"/>
              </a:xfrm>
              <a:custGeom>
                <a:avLst/>
                <a:gdLst>
                  <a:gd name="T0" fmla="*/ 13 w 1040"/>
                  <a:gd name="T1" fmla="*/ 613 h 732"/>
                  <a:gd name="T2" fmla="*/ 17 w 1040"/>
                  <a:gd name="T3" fmla="*/ 620 h 732"/>
                  <a:gd name="T4" fmla="*/ 17 w 1040"/>
                  <a:gd name="T5" fmla="*/ 212 h 732"/>
                  <a:gd name="T6" fmla="*/ 13 w 1040"/>
                  <a:gd name="T7" fmla="*/ 217 h 732"/>
                  <a:gd name="T8" fmla="*/ 117 w 1040"/>
                  <a:gd name="T9" fmla="*/ 115 h 732"/>
                  <a:gd name="T10" fmla="*/ 112 w 1040"/>
                  <a:gd name="T11" fmla="*/ 119 h 732"/>
                  <a:gd name="T12" fmla="*/ 520 w 1040"/>
                  <a:gd name="T13" fmla="*/ 119 h 732"/>
                  <a:gd name="T14" fmla="*/ 521 w 1040"/>
                  <a:gd name="T15" fmla="*/ 117 h 732"/>
                  <a:gd name="T16" fmla="*/ 523 w 1040"/>
                  <a:gd name="T17" fmla="*/ 117 h 732"/>
                  <a:gd name="T18" fmla="*/ 527 w 1040"/>
                  <a:gd name="T19" fmla="*/ 114 h 732"/>
                  <a:gd name="T20" fmla="*/ 527 w 1040"/>
                  <a:gd name="T21" fmla="*/ 112 h 732"/>
                  <a:gd name="T22" fmla="*/ 528 w 1040"/>
                  <a:gd name="T23" fmla="*/ 110 h 732"/>
                  <a:gd name="T24" fmla="*/ 528 w 1040"/>
                  <a:gd name="T25" fmla="*/ 8 h 732"/>
                  <a:gd name="T26" fmla="*/ 520 w 1040"/>
                  <a:gd name="T27" fmla="*/ 17 h 732"/>
                  <a:gd name="T28" fmla="*/ 826 w 1040"/>
                  <a:gd name="T29" fmla="*/ 17 h 732"/>
                  <a:gd name="T30" fmla="*/ 817 w 1040"/>
                  <a:gd name="T31" fmla="*/ 8 h 732"/>
                  <a:gd name="T32" fmla="*/ 817 w 1040"/>
                  <a:gd name="T33" fmla="*/ 114 h 732"/>
                  <a:gd name="T34" fmla="*/ 820 w 1040"/>
                  <a:gd name="T35" fmla="*/ 117 h 732"/>
                  <a:gd name="T36" fmla="*/ 822 w 1040"/>
                  <a:gd name="T37" fmla="*/ 117 h 732"/>
                  <a:gd name="T38" fmla="*/ 826 w 1040"/>
                  <a:gd name="T39" fmla="*/ 119 h 732"/>
                  <a:gd name="T40" fmla="*/ 1031 w 1040"/>
                  <a:gd name="T41" fmla="*/ 119 h 732"/>
                  <a:gd name="T42" fmla="*/ 1022 w 1040"/>
                  <a:gd name="T43" fmla="*/ 110 h 732"/>
                  <a:gd name="T44" fmla="*/ 1022 w 1040"/>
                  <a:gd name="T45" fmla="*/ 724 h 732"/>
                  <a:gd name="T46" fmla="*/ 1031 w 1040"/>
                  <a:gd name="T47" fmla="*/ 715 h 732"/>
                  <a:gd name="T48" fmla="*/ 112 w 1040"/>
                  <a:gd name="T49" fmla="*/ 715 h 732"/>
                  <a:gd name="T50" fmla="*/ 117 w 1040"/>
                  <a:gd name="T51" fmla="*/ 717 h 732"/>
                  <a:gd name="T52" fmla="*/ 13 w 1040"/>
                  <a:gd name="T53" fmla="*/ 613 h 732"/>
                  <a:gd name="T54" fmla="*/ 1 w 1040"/>
                  <a:gd name="T55" fmla="*/ 625 h 732"/>
                  <a:gd name="T56" fmla="*/ 105 w 1040"/>
                  <a:gd name="T57" fmla="*/ 729 h 732"/>
                  <a:gd name="T58" fmla="*/ 107 w 1040"/>
                  <a:gd name="T59" fmla="*/ 731 h 732"/>
                  <a:gd name="T60" fmla="*/ 108 w 1040"/>
                  <a:gd name="T61" fmla="*/ 731 h 732"/>
                  <a:gd name="T62" fmla="*/ 112 w 1040"/>
                  <a:gd name="T63" fmla="*/ 732 h 732"/>
                  <a:gd name="T64" fmla="*/ 1031 w 1040"/>
                  <a:gd name="T65" fmla="*/ 732 h 732"/>
                  <a:gd name="T66" fmla="*/ 1033 w 1040"/>
                  <a:gd name="T67" fmla="*/ 731 h 732"/>
                  <a:gd name="T68" fmla="*/ 1035 w 1040"/>
                  <a:gd name="T69" fmla="*/ 731 h 732"/>
                  <a:gd name="T70" fmla="*/ 1038 w 1040"/>
                  <a:gd name="T71" fmla="*/ 727 h 732"/>
                  <a:gd name="T72" fmla="*/ 1038 w 1040"/>
                  <a:gd name="T73" fmla="*/ 725 h 732"/>
                  <a:gd name="T74" fmla="*/ 1040 w 1040"/>
                  <a:gd name="T75" fmla="*/ 724 h 732"/>
                  <a:gd name="T76" fmla="*/ 1040 w 1040"/>
                  <a:gd name="T77" fmla="*/ 110 h 732"/>
                  <a:gd name="T78" fmla="*/ 1038 w 1040"/>
                  <a:gd name="T79" fmla="*/ 107 h 732"/>
                  <a:gd name="T80" fmla="*/ 1038 w 1040"/>
                  <a:gd name="T81" fmla="*/ 105 h 732"/>
                  <a:gd name="T82" fmla="*/ 1035 w 1040"/>
                  <a:gd name="T83" fmla="*/ 101 h 732"/>
                  <a:gd name="T84" fmla="*/ 826 w 1040"/>
                  <a:gd name="T85" fmla="*/ 101 h 732"/>
                  <a:gd name="T86" fmla="*/ 834 w 1040"/>
                  <a:gd name="T87" fmla="*/ 110 h 732"/>
                  <a:gd name="T88" fmla="*/ 834 w 1040"/>
                  <a:gd name="T89" fmla="*/ 8 h 732"/>
                  <a:gd name="T90" fmla="*/ 832 w 1040"/>
                  <a:gd name="T91" fmla="*/ 5 h 732"/>
                  <a:gd name="T92" fmla="*/ 832 w 1040"/>
                  <a:gd name="T93" fmla="*/ 3 h 732"/>
                  <a:gd name="T94" fmla="*/ 829 w 1040"/>
                  <a:gd name="T95" fmla="*/ 0 h 732"/>
                  <a:gd name="T96" fmla="*/ 515 w 1040"/>
                  <a:gd name="T97" fmla="*/ 0 h 732"/>
                  <a:gd name="T98" fmla="*/ 511 w 1040"/>
                  <a:gd name="T99" fmla="*/ 3 h 732"/>
                  <a:gd name="T100" fmla="*/ 511 w 1040"/>
                  <a:gd name="T101" fmla="*/ 110 h 732"/>
                  <a:gd name="T102" fmla="*/ 520 w 1040"/>
                  <a:gd name="T103" fmla="*/ 101 h 732"/>
                  <a:gd name="T104" fmla="*/ 107 w 1040"/>
                  <a:gd name="T105" fmla="*/ 101 h 732"/>
                  <a:gd name="T106" fmla="*/ 105 w 1040"/>
                  <a:gd name="T107" fmla="*/ 103 h 732"/>
                  <a:gd name="T108" fmla="*/ 1 w 1040"/>
                  <a:gd name="T109" fmla="*/ 205 h 732"/>
                  <a:gd name="T110" fmla="*/ 0 w 1040"/>
                  <a:gd name="T111" fmla="*/ 207 h 732"/>
                  <a:gd name="T112" fmla="*/ 0 w 1040"/>
                  <a:gd name="T113" fmla="*/ 623 h 732"/>
                  <a:gd name="T114" fmla="*/ 1 w 1040"/>
                  <a:gd name="T115" fmla="*/ 625 h 732"/>
                  <a:gd name="T116" fmla="*/ 13 w 1040"/>
                  <a:gd name="T117" fmla="*/ 613 h 7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40"/>
                  <a:gd name="T178" fmla="*/ 0 h 732"/>
                  <a:gd name="T179" fmla="*/ 1040 w 1040"/>
                  <a:gd name="T180" fmla="*/ 732 h 7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40" h="732">
                    <a:moveTo>
                      <a:pt x="13" y="613"/>
                    </a:moveTo>
                    <a:lnTo>
                      <a:pt x="17" y="620"/>
                    </a:lnTo>
                    <a:lnTo>
                      <a:pt x="17" y="212"/>
                    </a:lnTo>
                    <a:lnTo>
                      <a:pt x="13" y="217"/>
                    </a:lnTo>
                    <a:lnTo>
                      <a:pt x="117" y="115"/>
                    </a:lnTo>
                    <a:lnTo>
                      <a:pt x="112" y="119"/>
                    </a:lnTo>
                    <a:lnTo>
                      <a:pt x="520" y="119"/>
                    </a:lnTo>
                    <a:lnTo>
                      <a:pt x="521" y="117"/>
                    </a:lnTo>
                    <a:lnTo>
                      <a:pt x="523" y="117"/>
                    </a:lnTo>
                    <a:lnTo>
                      <a:pt x="527" y="114"/>
                    </a:lnTo>
                    <a:lnTo>
                      <a:pt x="527" y="112"/>
                    </a:lnTo>
                    <a:lnTo>
                      <a:pt x="528" y="110"/>
                    </a:lnTo>
                    <a:lnTo>
                      <a:pt x="528" y="8"/>
                    </a:lnTo>
                    <a:lnTo>
                      <a:pt x="520" y="17"/>
                    </a:lnTo>
                    <a:lnTo>
                      <a:pt x="826" y="17"/>
                    </a:lnTo>
                    <a:lnTo>
                      <a:pt x="817" y="8"/>
                    </a:lnTo>
                    <a:lnTo>
                      <a:pt x="817" y="114"/>
                    </a:lnTo>
                    <a:lnTo>
                      <a:pt x="820" y="117"/>
                    </a:lnTo>
                    <a:lnTo>
                      <a:pt x="822" y="117"/>
                    </a:lnTo>
                    <a:lnTo>
                      <a:pt x="826" y="119"/>
                    </a:lnTo>
                    <a:lnTo>
                      <a:pt x="1031" y="119"/>
                    </a:lnTo>
                    <a:lnTo>
                      <a:pt x="1022" y="110"/>
                    </a:lnTo>
                    <a:lnTo>
                      <a:pt x="1022" y="724"/>
                    </a:lnTo>
                    <a:lnTo>
                      <a:pt x="1031" y="715"/>
                    </a:lnTo>
                    <a:lnTo>
                      <a:pt x="112" y="715"/>
                    </a:lnTo>
                    <a:lnTo>
                      <a:pt x="117" y="717"/>
                    </a:lnTo>
                    <a:lnTo>
                      <a:pt x="13" y="613"/>
                    </a:lnTo>
                    <a:lnTo>
                      <a:pt x="1" y="625"/>
                    </a:lnTo>
                    <a:lnTo>
                      <a:pt x="105" y="729"/>
                    </a:lnTo>
                    <a:lnTo>
                      <a:pt x="107" y="731"/>
                    </a:lnTo>
                    <a:lnTo>
                      <a:pt x="108" y="731"/>
                    </a:lnTo>
                    <a:lnTo>
                      <a:pt x="112" y="732"/>
                    </a:lnTo>
                    <a:lnTo>
                      <a:pt x="1031" y="732"/>
                    </a:lnTo>
                    <a:lnTo>
                      <a:pt x="1033" y="731"/>
                    </a:lnTo>
                    <a:lnTo>
                      <a:pt x="1035" y="731"/>
                    </a:lnTo>
                    <a:lnTo>
                      <a:pt x="1038" y="727"/>
                    </a:lnTo>
                    <a:lnTo>
                      <a:pt x="1038" y="725"/>
                    </a:lnTo>
                    <a:lnTo>
                      <a:pt x="1040" y="724"/>
                    </a:lnTo>
                    <a:lnTo>
                      <a:pt x="1040" y="110"/>
                    </a:lnTo>
                    <a:lnTo>
                      <a:pt x="1038" y="107"/>
                    </a:lnTo>
                    <a:lnTo>
                      <a:pt x="1038" y="105"/>
                    </a:lnTo>
                    <a:lnTo>
                      <a:pt x="1035" y="101"/>
                    </a:lnTo>
                    <a:lnTo>
                      <a:pt x="826" y="101"/>
                    </a:lnTo>
                    <a:lnTo>
                      <a:pt x="834" y="110"/>
                    </a:lnTo>
                    <a:lnTo>
                      <a:pt x="834" y="8"/>
                    </a:lnTo>
                    <a:lnTo>
                      <a:pt x="832" y="5"/>
                    </a:lnTo>
                    <a:lnTo>
                      <a:pt x="832" y="3"/>
                    </a:lnTo>
                    <a:lnTo>
                      <a:pt x="829" y="0"/>
                    </a:lnTo>
                    <a:lnTo>
                      <a:pt x="515" y="0"/>
                    </a:lnTo>
                    <a:lnTo>
                      <a:pt x="511" y="3"/>
                    </a:lnTo>
                    <a:lnTo>
                      <a:pt x="511" y="110"/>
                    </a:lnTo>
                    <a:lnTo>
                      <a:pt x="520" y="101"/>
                    </a:lnTo>
                    <a:lnTo>
                      <a:pt x="107" y="101"/>
                    </a:lnTo>
                    <a:lnTo>
                      <a:pt x="105" y="103"/>
                    </a:lnTo>
                    <a:lnTo>
                      <a:pt x="1" y="205"/>
                    </a:lnTo>
                    <a:lnTo>
                      <a:pt x="0" y="207"/>
                    </a:lnTo>
                    <a:lnTo>
                      <a:pt x="0" y="623"/>
                    </a:lnTo>
                    <a:lnTo>
                      <a:pt x="1" y="625"/>
                    </a:lnTo>
                    <a:lnTo>
                      <a:pt x="13" y="61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48" name="Freeform 5"/>
              <p:cNvSpPr>
                <a:spLocks/>
              </p:cNvSpPr>
              <p:nvPr/>
            </p:nvSpPr>
            <p:spPr bwMode="auto">
              <a:xfrm>
                <a:off x="3204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49" name="Freeform 6"/>
              <p:cNvSpPr>
                <a:spLocks/>
              </p:cNvSpPr>
              <p:nvPr/>
            </p:nvSpPr>
            <p:spPr bwMode="auto">
              <a:xfrm>
                <a:off x="3239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0" name="Freeform 7"/>
              <p:cNvSpPr>
                <a:spLocks/>
              </p:cNvSpPr>
              <p:nvPr/>
            </p:nvSpPr>
            <p:spPr bwMode="auto">
              <a:xfrm>
                <a:off x="3273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1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1" name="Freeform 8"/>
              <p:cNvSpPr>
                <a:spLocks/>
              </p:cNvSpPr>
              <p:nvPr/>
            </p:nvSpPr>
            <p:spPr bwMode="auto">
              <a:xfrm>
                <a:off x="3308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2" name="Freeform 9"/>
              <p:cNvSpPr>
                <a:spLocks/>
              </p:cNvSpPr>
              <p:nvPr/>
            </p:nvSpPr>
            <p:spPr bwMode="auto">
              <a:xfrm>
                <a:off x="3342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5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3" name="Freeform 10"/>
              <p:cNvSpPr>
                <a:spLocks/>
              </p:cNvSpPr>
              <p:nvPr/>
            </p:nvSpPr>
            <p:spPr bwMode="auto">
              <a:xfrm>
                <a:off x="3377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4" name="Freeform 11"/>
              <p:cNvSpPr>
                <a:spLocks/>
              </p:cNvSpPr>
              <p:nvPr/>
            </p:nvSpPr>
            <p:spPr bwMode="auto">
              <a:xfrm>
                <a:off x="3411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6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5" name="Freeform 12"/>
              <p:cNvSpPr>
                <a:spLocks/>
              </p:cNvSpPr>
              <p:nvPr/>
            </p:nvSpPr>
            <p:spPr bwMode="auto">
              <a:xfrm>
                <a:off x="3446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6" name="Freeform 13"/>
              <p:cNvSpPr>
                <a:spLocks/>
              </p:cNvSpPr>
              <p:nvPr/>
            </p:nvSpPr>
            <p:spPr bwMode="auto">
              <a:xfrm>
                <a:off x="3481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7" name="Freeform 14"/>
              <p:cNvSpPr>
                <a:spLocks/>
              </p:cNvSpPr>
              <p:nvPr/>
            </p:nvSpPr>
            <p:spPr bwMode="auto">
              <a:xfrm>
                <a:off x="2796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8" name="Freeform 15"/>
              <p:cNvSpPr>
                <a:spLocks/>
              </p:cNvSpPr>
              <p:nvPr/>
            </p:nvSpPr>
            <p:spPr bwMode="auto">
              <a:xfrm>
                <a:off x="2898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9" name="Freeform 16"/>
              <p:cNvSpPr>
                <a:spLocks/>
              </p:cNvSpPr>
              <p:nvPr/>
            </p:nvSpPr>
            <p:spPr bwMode="auto">
              <a:xfrm>
                <a:off x="2898" y="2750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0" name="Freeform 17"/>
              <p:cNvSpPr>
                <a:spLocks/>
              </p:cNvSpPr>
              <p:nvPr/>
            </p:nvSpPr>
            <p:spPr bwMode="auto">
              <a:xfrm>
                <a:off x="2898" y="285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1" name="Freeform 18"/>
              <p:cNvSpPr>
                <a:spLocks/>
              </p:cNvSpPr>
              <p:nvPr/>
            </p:nvSpPr>
            <p:spPr bwMode="auto">
              <a:xfrm>
                <a:off x="2898" y="295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2" name="Freeform 19"/>
              <p:cNvSpPr>
                <a:spLocks/>
              </p:cNvSpPr>
              <p:nvPr/>
            </p:nvSpPr>
            <p:spPr bwMode="auto">
              <a:xfrm>
                <a:off x="2898" y="305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3" name="Freeform 20"/>
              <p:cNvSpPr>
                <a:spLocks/>
              </p:cNvSpPr>
              <p:nvPr/>
            </p:nvSpPr>
            <p:spPr bwMode="auto">
              <a:xfrm>
                <a:off x="2898" y="3158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4" name="Freeform 21"/>
              <p:cNvSpPr>
                <a:spLocks/>
              </p:cNvSpPr>
              <p:nvPr/>
            </p:nvSpPr>
            <p:spPr bwMode="auto">
              <a:xfrm>
                <a:off x="2898" y="2699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3 h 17"/>
                  <a:gd name="T6" fmla="*/ 0 w 835"/>
                  <a:gd name="T7" fmla="*/ 12 h 17"/>
                  <a:gd name="T8" fmla="*/ 4 w 835"/>
                  <a:gd name="T9" fmla="*/ 15 h 17"/>
                  <a:gd name="T10" fmla="*/ 5 w 835"/>
                  <a:gd name="T11" fmla="*/ 15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5 h 17"/>
                  <a:gd name="T18" fmla="*/ 830 w 835"/>
                  <a:gd name="T19" fmla="*/ 15 h 17"/>
                  <a:gd name="T20" fmla="*/ 833 w 835"/>
                  <a:gd name="T21" fmla="*/ 12 h 17"/>
                  <a:gd name="T22" fmla="*/ 833 w 835"/>
                  <a:gd name="T23" fmla="*/ 10 h 17"/>
                  <a:gd name="T24" fmla="*/ 835 w 835"/>
                  <a:gd name="T25" fmla="*/ 8 h 17"/>
                  <a:gd name="T26" fmla="*/ 833 w 835"/>
                  <a:gd name="T27" fmla="*/ 5 h 17"/>
                  <a:gd name="T28" fmla="*/ 833 w 835"/>
                  <a:gd name="T29" fmla="*/ 3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3"/>
                    </a:lnTo>
                    <a:lnTo>
                      <a:pt x="0" y="12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5"/>
                    </a:lnTo>
                    <a:lnTo>
                      <a:pt x="830" y="15"/>
                    </a:lnTo>
                    <a:lnTo>
                      <a:pt x="833" y="12"/>
                    </a:lnTo>
                    <a:lnTo>
                      <a:pt x="833" y="10"/>
                    </a:lnTo>
                    <a:lnTo>
                      <a:pt x="835" y="8"/>
                    </a:lnTo>
                    <a:lnTo>
                      <a:pt x="833" y="5"/>
                    </a:lnTo>
                    <a:lnTo>
                      <a:pt x="833" y="3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5" name="Freeform 22"/>
              <p:cNvSpPr>
                <a:spLocks/>
              </p:cNvSpPr>
              <p:nvPr/>
            </p:nvSpPr>
            <p:spPr bwMode="auto">
              <a:xfrm>
                <a:off x="2898" y="280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6" name="Freeform 23"/>
              <p:cNvSpPr>
                <a:spLocks/>
              </p:cNvSpPr>
              <p:nvPr/>
            </p:nvSpPr>
            <p:spPr bwMode="auto">
              <a:xfrm>
                <a:off x="2898" y="290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7" name="Freeform 24"/>
              <p:cNvSpPr>
                <a:spLocks/>
              </p:cNvSpPr>
              <p:nvPr/>
            </p:nvSpPr>
            <p:spPr bwMode="auto">
              <a:xfrm>
                <a:off x="2898" y="300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8" name="Freeform 25"/>
              <p:cNvSpPr>
                <a:spLocks/>
              </p:cNvSpPr>
              <p:nvPr/>
            </p:nvSpPr>
            <p:spPr bwMode="auto">
              <a:xfrm>
                <a:off x="2898" y="3108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9" name="Freeform 26"/>
              <p:cNvSpPr>
                <a:spLocks/>
              </p:cNvSpPr>
              <p:nvPr/>
            </p:nvSpPr>
            <p:spPr bwMode="auto">
              <a:xfrm>
                <a:off x="2898" y="3210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0" name="Freeform 27"/>
              <p:cNvSpPr>
                <a:spLocks/>
              </p:cNvSpPr>
              <p:nvPr/>
            </p:nvSpPr>
            <p:spPr bwMode="auto">
              <a:xfrm>
                <a:off x="3715" y="2648"/>
                <a:ext cx="68" cy="631"/>
              </a:xfrm>
              <a:custGeom>
                <a:avLst/>
                <a:gdLst>
                  <a:gd name="T0" fmla="*/ 14 w 68"/>
                  <a:gd name="T1" fmla="*/ 2 h 631"/>
                  <a:gd name="T2" fmla="*/ 13 w 68"/>
                  <a:gd name="T3" fmla="*/ 0 h 631"/>
                  <a:gd name="T4" fmla="*/ 4 w 68"/>
                  <a:gd name="T5" fmla="*/ 0 h 631"/>
                  <a:gd name="T6" fmla="*/ 0 w 68"/>
                  <a:gd name="T7" fmla="*/ 4 h 631"/>
                  <a:gd name="T8" fmla="*/ 0 w 68"/>
                  <a:gd name="T9" fmla="*/ 13 h 631"/>
                  <a:gd name="T10" fmla="*/ 52 w 68"/>
                  <a:gd name="T11" fmla="*/ 64 h 631"/>
                  <a:gd name="T12" fmla="*/ 51 w 68"/>
                  <a:gd name="T13" fmla="*/ 59 h 631"/>
                  <a:gd name="T14" fmla="*/ 51 w 68"/>
                  <a:gd name="T15" fmla="*/ 571 h 631"/>
                  <a:gd name="T16" fmla="*/ 52 w 68"/>
                  <a:gd name="T17" fmla="*/ 564 h 631"/>
                  <a:gd name="T18" fmla="*/ 2 w 68"/>
                  <a:gd name="T19" fmla="*/ 616 h 631"/>
                  <a:gd name="T20" fmla="*/ 0 w 68"/>
                  <a:gd name="T21" fmla="*/ 617 h 631"/>
                  <a:gd name="T22" fmla="*/ 0 w 68"/>
                  <a:gd name="T23" fmla="*/ 626 h 631"/>
                  <a:gd name="T24" fmla="*/ 4 w 68"/>
                  <a:gd name="T25" fmla="*/ 630 h 631"/>
                  <a:gd name="T26" fmla="*/ 6 w 68"/>
                  <a:gd name="T27" fmla="*/ 630 h 631"/>
                  <a:gd name="T28" fmla="*/ 9 w 68"/>
                  <a:gd name="T29" fmla="*/ 631 h 631"/>
                  <a:gd name="T30" fmla="*/ 11 w 68"/>
                  <a:gd name="T31" fmla="*/ 630 h 631"/>
                  <a:gd name="T32" fmla="*/ 13 w 68"/>
                  <a:gd name="T33" fmla="*/ 630 h 631"/>
                  <a:gd name="T34" fmla="*/ 14 w 68"/>
                  <a:gd name="T35" fmla="*/ 628 h 631"/>
                  <a:gd name="T36" fmla="*/ 64 w 68"/>
                  <a:gd name="T37" fmla="*/ 576 h 631"/>
                  <a:gd name="T38" fmla="*/ 66 w 68"/>
                  <a:gd name="T39" fmla="*/ 574 h 631"/>
                  <a:gd name="T40" fmla="*/ 66 w 68"/>
                  <a:gd name="T41" fmla="*/ 573 h 631"/>
                  <a:gd name="T42" fmla="*/ 68 w 68"/>
                  <a:gd name="T43" fmla="*/ 571 h 631"/>
                  <a:gd name="T44" fmla="*/ 68 w 68"/>
                  <a:gd name="T45" fmla="*/ 59 h 631"/>
                  <a:gd name="T46" fmla="*/ 66 w 68"/>
                  <a:gd name="T47" fmla="*/ 56 h 631"/>
                  <a:gd name="T48" fmla="*/ 66 w 68"/>
                  <a:gd name="T49" fmla="*/ 54 h 631"/>
                  <a:gd name="T50" fmla="*/ 64 w 68"/>
                  <a:gd name="T51" fmla="*/ 52 h 631"/>
                  <a:gd name="T52" fmla="*/ 14 w 68"/>
                  <a:gd name="T53" fmla="*/ 2 h 63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8"/>
                  <a:gd name="T82" fmla="*/ 0 h 631"/>
                  <a:gd name="T83" fmla="*/ 68 w 68"/>
                  <a:gd name="T84" fmla="*/ 631 h 63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8" h="631">
                    <a:moveTo>
                      <a:pt x="14" y="2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52" y="64"/>
                    </a:lnTo>
                    <a:lnTo>
                      <a:pt x="51" y="59"/>
                    </a:lnTo>
                    <a:lnTo>
                      <a:pt x="51" y="571"/>
                    </a:lnTo>
                    <a:lnTo>
                      <a:pt x="52" y="564"/>
                    </a:lnTo>
                    <a:lnTo>
                      <a:pt x="2" y="616"/>
                    </a:lnTo>
                    <a:lnTo>
                      <a:pt x="0" y="617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6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3" y="630"/>
                    </a:lnTo>
                    <a:lnTo>
                      <a:pt x="14" y="628"/>
                    </a:lnTo>
                    <a:lnTo>
                      <a:pt x="64" y="576"/>
                    </a:lnTo>
                    <a:lnTo>
                      <a:pt x="66" y="574"/>
                    </a:lnTo>
                    <a:lnTo>
                      <a:pt x="66" y="573"/>
                    </a:lnTo>
                    <a:lnTo>
                      <a:pt x="68" y="571"/>
                    </a:lnTo>
                    <a:lnTo>
                      <a:pt x="68" y="59"/>
                    </a:lnTo>
                    <a:lnTo>
                      <a:pt x="66" y="56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14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1" name="Freeform 28"/>
              <p:cNvSpPr>
                <a:spLocks/>
              </p:cNvSpPr>
              <p:nvPr/>
            </p:nvSpPr>
            <p:spPr bwMode="auto">
              <a:xfrm>
                <a:off x="3766" y="2856"/>
                <a:ext cx="43" cy="214"/>
              </a:xfrm>
              <a:custGeom>
                <a:avLst/>
                <a:gdLst>
                  <a:gd name="T0" fmla="*/ 8 w 43"/>
                  <a:gd name="T1" fmla="*/ 0 h 214"/>
                  <a:gd name="T2" fmla="*/ 3 w 43"/>
                  <a:gd name="T3" fmla="*/ 0 h 214"/>
                  <a:gd name="T4" fmla="*/ 1 w 43"/>
                  <a:gd name="T5" fmla="*/ 2 h 214"/>
                  <a:gd name="T6" fmla="*/ 0 w 43"/>
                  <a:gd name="T7" fmla="*/ 2 h 214"/>
                  <a:gd name="T8" fmla="*/ 0 w 43"/>
                  <a:gd name="T9" fmla="*/ 211 h 214"/>
                  <a:gd name="T10" fmla="*/ 1 w 43"/>
                  <a:gd name="T11" fmla="*/ 212 h 214"/>
                  <a:gd name="T12" fmla="*/ 3 w 43"/>
                  <a:gd name="T13" fmla="*/ 212 h 214"/>
                  <a:gd name="T14" fmla="*/ 5 w 43"/>
                  <a:gd name="T15" fmla="*/ 214 h 214"/>
                  <a:gd name="T16" fmla="*/ 36 w 43"/>
                  <a:gd name="T17" fmla="*/ 214 h 214"/>
                  <a:gd name="T18" fmla="*/ 38 w 43"/>
                  <a:gd name="T19" fmla="*/ 212 h 214"/>
                  <a:gd name="T20" fmla="*/ 39 w 43"/>
                  <a:gd name="T21" fmla="*/ 212 h 214"/>
                  <a:gd name="T22" fmla="*/ 41 w 43"/>
                  <a:gd name="T23" fmla="*/ 211 h 214"/>
                  <a:gd name="T24" fmla="*/ 41 w 43"/>
                  <a:gd name="T25" fmla="*/ 209 h 214"/>
                  <a:gd name="T26" fmla="*/ 43 w 43"/>
                  <a:gd name="T27" fmla="*/ 209 h 214"/>
                  <a:gd name="T28" fmla="*/ 43 w 43"/>
                  <a:gd name="T29" fmla="*/ 5 h 214"/>
                  <a:gd name="T30" fmla="*/ 41 w 43"/>
                  <a:gd name="T31" fmla="*/ 3 h 214"/>
                  <a:gd name="T32" fmla="*/ 41 w 43"/>
                  <a:gd name="T33" fmla="*/ 2 h 214"/>
                  <a:gd name="T34" fmla="*/ 39 w 43"/>
                  <a:gd name="T35" fmla="*/ 2 h 214"/>
                  <a:gd name="T36" fmla="*/ 38 w 43"/>
                  <a:gd name="T37" fmla="*/ 0 h 214"/>
                  <a:gd name="T38" fmla="*/ 34 w 43"/>
                  <a:gd name="T39" fmla="*/ 0 h 214"/>
                  <a:gd name="T40" fmla="*/ 8 w 43"/>
                  <a:gd name="T41" fmla="*/ 0 h 214"/>
                  <a:gd name="T42" fmla="*/ 8 w 43"/>
                  <a:gd name="T43" fmla="*/ 10 h 214"/>
                  <a:gd name="T44" fmla="*/ 34 w 43"/>
                  <a:gd name="T45" fmla="*/ 10 h 214"/>
                  <a:gd name="T46" fmla="*/ 26 w 43"/>
                  <a:gd name="T47" fmla="*/ 5 h 214"/>
                  <a:gd name="T48" fmla="*/ 26 w 43"/>
                  <a:gd name="T49" fmla="*/ 209 h 214"/>
                  <a:gd name="T50" fmla="*/ 34 w 43"/>
                  <a:gd name="T51" fmla="*/ 204 h 214"/>
                  <a:gd name="T52" fmla="*/ 8 w 43"/>
                  <a:gd name="T53" fmla="*/ 204 h 214"/>
                  <a:gd name="T54" fmla="*/ 17 w 43"/>
                  <a:gd name="T55" fmla="*/ 209 h 214"/>
                  <a:gd name="T56" fmla="*/ 17 w 43"/>
                  <a:gd name="T57" fmla="*/ 5 h 214"/>
                  <a:gd name="T58" fmla="*/ 8 w 43"/>
                  <a:gd name="T59" fmla="*/ 10 h 214"/>
                  <a:gd name="T60" fmla="*/ 8 w 43"/>
                  <a:gd name="T61" fmla="*/ 0 h 2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3"/>
                  <a:gd name="T94" fmla="*/ 0 h 214"/>
                  <a:gd name="T95" fmla="*/ 43 w 43"/>
                  <a:gd name="T96" fmla="*/ 214 h 2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3" h="214">
                    <a:moveTo>
                      <a:pt x="8" y="0"/>
                    </a:move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11"/>
                    </a:lnTo>
                    <a:lnTo>
                      <a:pt x="1" y="212"/>
                    </a:lnTo>
                    <a:lnTo>
                      <a:pt x="3" y="212"/>
                    </a:lnTo>
                    <a:lnTo>
                      <a:pt x="5" y="214"/>
                    </a:lnTo>
                    <a:lnTo>
                      <a:pt x="36" y="214"/>
                    </a:lnTo>
                    <a:lnTo>
                      <a:pt x="38" y="212"/>
                    </a:lnTo>
                    <a:lnTo>
                      <a:pt x="39" y="212"/>
                    </a:lnTo>
                    <a:lnTo>
                      <a:pt x="41" y="211"/>
                    </a:lnTo>
                    <a:lnTo>
                      <a:pt x="41" y="209"/>
                    </a:lnTo>
                    <a:lnTo>
                      <a:pt x="43" y="209"/>
                    </a:lnTo>
                    <a:lnTo>
                      <a:pt x="43" y="5"/>
                    </a:lnTo>
                    <a:lnTo>
                      <a:pt x="41" y="3"/>
                    </a:lnTo>
                    <a:lnTo>
                      <a:pt x="41" y="2"/>
                    </a:lnTo>
                    <a:lnTo>
                      <a:pt x="3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8" y="0"/>
                    </a:lnTo>
                    <a:lnTo>
                      <a:pt x="8" y="10"/>
                    </a:lnTo>
                    <a:lnTo>
                      <a:pt x="34" y="10"/>
                    </a:lnTo>
                    <a:lnTo>
                      <a:pt x="26" y="5"/>
                    </a:lnTo>
                    <a:lnTo>
                      <a:pt x="26" y="209"/>
                    </a:lnTo>
                    <a:lnTo>
                      <a:pt x="34" y="204"/>
                    </a:lnTo>
                    <a:lnTo>
                      <a:pt x="8" y="204"/>
                    </a:lnTo>
                    <a:lnTo>
                      <a:pt x="17" y="209"/>
                    </a:lnTo>
                    <a:lnTo>
                      <a:pt x="17" y="5"/>
                    </a:lnTo>
                    <a:lnTo>
                      <a:pt x="8" y="1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2" name="Freeform 29"/>
              <p:cNvSpPr>
                <a:spLocks/>
              </p:cNvSpPr>
              <p:nvPr/>
            </p:nvSpPr>
            <p:spPr bwMode="auto">
              <a:xfrm>
                <a:off x="3792" y="2904"/>
                <a:ext cx="349" cy="120"/>
              </a:xfrm>
              <a:custGeom>
                <a:avLst/>
                <a:gdLst>
                  <a:gd name="T0" fmla="*/ 8 w 349"/>
                  <a:gd name="T1" fmla="*/ 0 h 120"/>
                  <a:gd name="T2" fmla="*/ 3 w 349"/>
                  <a:gd name="T3" fmla="*/ 0 h 120"/>
                  <a:gd name="T4" fmla="*/ 0 w 349"/>
                  <a:gd name="T5" fmla="*/ 4 h 120"/>
                  <a:gd name="T6" fmla="*/ 0 w 349"/>
                  <a:gd name="T7" fmla="*/ 114 h 120"/>
                  <a:gd name="T8" fmla="*/ 3 w 349"/>
                  <a:gd name="T9" fmla="*/ 118 h 120"/>
                  <a:gd name="T10" fmla="*/ 5 w 349"/>
                  <a:gd name="T11" fmla="*/ 118 h 120"/>
                  <a:gd name="T12" fmla="*/ 8 w 349"/>
                  <a:gd name="T13" fmla="*/ 120 h 120"/>
                  <a:gd name="T14" fmla="*/ 340 w 349"/>
                  <a:gd name="T15" fmla="*/ 120 h 120"/>
                  <a:gd name="T16" fmla="*/ 342 w 349"/>
                  <a:gd name="T17" fmla="*/ 118 h 120"/>
                  <a:gd name="T18" fmla="*/ 343 w 349"/>
                  <a:gd name="T19" fmla="*/ 118 h 120"/>
                  <a:gd name="T20" fmla="*/ 347 w 349"/>
                  <a:gd name="T21" fmla="*/ 114 h 120"/>
                  <a:gd name="T22" fmla="*/ 347 w 349"/>
                  <a:gd name="T23" fmla="*/ 113 h 120"/>
                  <a:gd name="T24" fmla="*/ 349 w 349"/>
                  <a:gd name="T25" fmla="*/ 111 h 120"/>
                  <a:gd name="T26" fmla="*/ 349 w 349"/>
                  <a:gd name="T27" fmla="*/ 9 h 120"/>
                  <a:gd name="T28" fmla="*/ 347 w 349"/>
                  <a:gd name="T29" fmla="*/ 5 h 120"/>
                  <a:gd name="T30" fmla="*/ 347 w 349"/>
                  <a:gd name="T31" fmla="*/ 4 h 120"/>
                  <a:gd name="T32" fmla="*/ 343 w 349"/>
                  <a:gd name="T33" fmla="*/ 0 h 120"/>
                  <a:gd name="T34" fmla="*/ 340 w 349"/>
                  <a:gd name="T35" fmla="*/ 0 h 120"/>
                  <a:gd name="T36" fmla="*/ 8 w 349"/>
                  <a:gd name="T37" fmla="*/ 0 h 120"/>
                  <a:gd name="T38" fmla="*/ 8 w 349"/>
                  <a:gd name="T39" fmla="*/ 18 h 120"/>
                  <a:gd name="T40" fmla="*/ 340 w 349"/>
                  <a:gd name="T41" fmla="*/ 18 h 120"/>
                  <a:gd name="T42" fmla="*/ 331 w 349"/>
                  <a:gd name="T43" fmla="*/ 9 h 120"/>
                  <a:gd name="T44" fmla="*/ 331 w 349"/>
                  <a:gd name="T45" fmla="*/ 111 h 120"/>
                  <a:gd name="T46" fmla="*/ 340 w 349"/>
                  <a:gd name="T47" fmla="*/ 102 h 120"/>
                  <a:gd name="T48" fmla="*/ 8 w 349"/>
                  <a:gd name="T49" fmla="*/ 102 h 120"/>
                  <a:gd name="T50" fmla="*/ 17 w 349"/>
                  <a:gd name="T51" fmla="*/ 111 h 120"/>
                  <a:gd name="T52" fmla="*/ 17 w 349"/>
                  <a:gd name="T53" fmla="*/ 9 h 120"/>
                  <a:gd name="T54" fmla="*/ 8 w 349"/>
                  <a:gd name="T55" fmla="*/ 18 h 120"/>
                  <a:gd name="T56" fmla="*/ 8 w 349"/>
                  <a:gd name="T57" fmla="*/ 0 h 1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49"/>
                  <a:gd name="T88" fmla="*/ 0 h 120"/>
                  <a:gd name="T89" fmla="*/ 349 w 349"/>
                  <a:gd name="T90" fmla="*/ 120 h 1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49" h="120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14"/>
                    </a:lnTo>
                    <a:lnTo>
                      <a:pt x="3" y="118"/>
                    </a:lnTo>
                    <a:lnTo>
                      <a:pt x="5" y="118"/>
                    </a:lnTo>
                    <a:lnTo>
                      <a:pt x="8" y="120"/>
                    </a:lnTo>
                    <a:lnTo>
                      <a:pt x="340" y="120"/>
                    </a:lnTo>
                    <a:lnTo>
                      <a:pt x="342" y="118"/>
                    </a:lnTo>
                    <a:lnTo>
                      <a:pt x="343" y="118"/>
                    </a:lnTo>
                    <a:lnTo>
                      <a:pt x="347" y="114"/>
                    </a:lnTo>
                    <a:lnTo>
                      <a:pt x="347" y="113"/>
                    </a:lnTo>
                    <a:lnTo>
                      <a:pt x="349" y="111"/>
                    </a:lnTo>
                    <a:lnTo>
                      <a:pt x="349" y="9"/>
                    </a:lnTo>
                    <a:lnTo>
                      <a:pt x="347" y="5"/>
                    </a:lnTo>
                    <a:lnTo>
                      <a:pt x="347" y="4"/>
                    </a:lnTo>
                    <a:lnTo>
                      <a:pt x="343" y="0"/>
                    </a:lnTo>
                    <a:lnTo>
                      <a:pt x="340" y="0"/>
                    </a:lnTo>
                    <a:lnTo>
                      <a:pt x="8" y="0"/>
                    </a:lnTo>
                    <a:lnTo>
                      <a:pt x="8" y="18"/>
                    </a:lnTo>
                    <a:lnTo>
                      <a:pt x="340" y="18"/>
                    </a:lnTo>
                    <a:lnTo>
                      <a:pt x="331" y="9"/>
                    </a:lnTo>
                    <a:lnTo>
                      <a:pt x="331" y="111"/>
                    </a:lnTo>
                    <a:lnTo>
                      <a:pt x="340" y="102"/>
                    </a:lnTo>
                    <a:lnTo>
                      <a:pt x="8" y="102"/>
                    </a:lnTo>
                    <a:lnTo>
                      <a:pt x="17" y="111"/>
                    </a:lnTo>
                    <a:lnTo>
                      <a:pt x="17" y="9"/>
                    </a:lnTo>
                    <a:lnTo>
                      <a:pt x="8" y="18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3" name="Freeform 30"/>
              <p:cNvSpPr>
                <a:spLocks/>
              </p:cNvSpPr>
              <p:nvPr/>
            </p:nvSpPr>
            <p:spPr bwMode="auto">
              <a:xfrm>
                <a:off x="3009" y="3143"/>
                <a:ext cx="611" cy="178"/>
              </a:xfrm>
              <a:custGeom>
                <a:avLst/>
                <a:gdLst>
                  <a:gd name="T0" fmla="*/ 0 w 611"/>
                  <a:gd name="T1" fmla="*/ 102 h 178"/>
                  <a:gd name="T2" fmla="*/ 0 w 611"/>
                  <a:gd name="T3" fmla="*/ 178 h 178"/>
                  <a:gd name="T4" fmla="*/ 611 w 611"/>
                  <a:gd name="T5" fmla="*/ 178 h 178"/>
                  <a:gd name="T6" fmla="*/ 611 w 611"/>
                  <a:gd name="T7" fmla="*/ 102 h 178"/>
                  <a:gd name="T8" fmla="*/ 459 w 611"/>
                  <a:gd name="T9" fmla="*/ 102 h 178"/>
                  <a:gd name="T10" fmla="*/ 459 w 611"/>
                  <a:gd name="T11" fmla="*/ 0 h 178"/>
                  <a:gd name="T12" fmla="*/ 152 w 611"/>
                  <a:gd name="T13" fmla="*/ 0 h 178"/>
                  <a:gd name="T14" fmla="*/ 152 w 611"/>
                  <a:gd name="T15" fmla="*/ 102 h 178"/>
                  <a:gd name="T16" fmla="*/ 0 w 611"/>
                  <a:gd name="T17" fmla="*/ 102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1"/>
                  <a:gd name="T28" fmla="*/ 0 h 178"/>
                  <a:gd name="T29" fmla="*/ 611 w 611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1" h="178">
                    <a:moveTo>
                      <a:pt x="0" y="102"/>
                    </a:moveTo>
                    <a:lnTo>
                      <a:pt x="0" y="178"/>
                    </a:lnTo>
                    <a:lnTo>
                      <a:pt x="611" y="178"/>
                    </a:lnTo>
                    <a:lnTo>
                      <a:pt x="611" y="102"/>
                    </a:lnTo>
                    <a:lnTo>
                      <a:pt x="459" y="102"/>
                    </a:lnTo>
                    <a:lnTo>
                      <a:pt x="459" y="0"/>
                    </a:lnTo>
                    <a:lnTo>
                      <a:pt x="152" y="0"/>
                    </a:lnTo>
                    <a:lnTo>
                      <a:pt x="152" y="102"/>
                    </a:lnTo>
                    <a:lnTo>
                      <a:pt x="0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4" name="Freeform 31"/>
              <p:cNvSpPr>
                <a:spLocks/>
              </p:cNvSpPr>
              <p:nvPr/>
            </p:nvSpPr>
            <p:spPr bwMode="auto">
              <a:xfrm>
                <a:off x="3000" y="3134"/>
                <a:ext cx="629" cy="195"/>
              </a:xfrm>
              <a:custGeom>
                <a:avLst/>
                <a:gdLst>
                  <a:gd name="T0" fmla="*/ 9 w 629"/>
                  <a:gd name="T1" fmla="*/ 102 h 195"/>
                  <a:gd name="T2" fmla="*/ 4 w 629"/>
                  <a:gd name="T3" fmla="*/ 102 h 195"/>
                  <a:gd name="T4" fmla="*/ 0 w 629"/>
                  <a:gd name="T5" fmla="*/ 106 h 195"/>
                  <a:gd name="T6" fmla="*/ 0 w 629"/>
                  <a:gd name="T7" fmla="*/ 190 h 195"/>
                  <a:gd name="T8" fmla="*/ 4 w 629"/>
                  <a:gd name="T9" fmla="*/ 194 h 195"/>
                  <a:gd name="T10" fmla="*/ 5 w 629"/>
                  <a:gd name="T11" fmla="*/ 194 h 195"/>
                  <a:gd name="T12" fmla="*/ 9 w 629"/>
                  <a:gd name="T13" fmla="*/ 195 h 195"/>
                  <a:gd name="T14" fmla="*/ 620 w 629"/>
                  <a:gd name="T15" fmla="*/ 195 h 195"/>
                  <a:gd name="T16" fmla="*/ 622 w 629"/>
                  <a:gd name="T17" fmla="*/ 194 h 195"/>
                  <a:gd name="T18" fmla="*/ 624 w 629"/>
                  <a:gd name="T19" fmla="*/ 194 h 195"/>
                  <a:gd name="T20" fmla="*/ 627 w 629"/>
                  <a:gd name="T21" fmla="*/ 190 h 195"/>
                  <a:gd name="T22" fmla="*/ 627 w 629"/>
                  <a:gd name="T23" fmla="*/ 188 h 195"/>
                  <a:gd name="T24" fmla="*/ 629 w 629"/>
                  <a:gd name="T25" fmla="*/ 187 h 195"/>
                  <a:gd name="T26" fmla="*/ 629 w 629"/>
                  <a:gd name="T27" fmla="*/ 111 h 195"/>
                  <a:gd name="T28" fmla="*/ 627 w 629"/>
                  <a:gd name="T29" fmla="*/ 107 h 195"/>
                  <a:gd name="T30" fmla="*/ 627 w 629"/>
                  <a:gd name="T31" fmla="*/ 106 h 195"/>
                  <a:gd name="T32" fmla="*/ 624 w 629"/>
                  <a:gd name="T33" fmla="*/ 102 h 195"/>
                  <a:gd name="T34" fmla="*/ 468 w 629"/>
                  <a:gd name="T35" fmla="*/ 102 h 195"/>
                  <a:gd name="T36" fmla="*/ 477 w 629"/>
                  <a:gd name="T37" fmla="*/ 111 h 195"/>
                  <a:gd name="T38" fmla="*/ 477 w 629"/>
                  <a:gd name="T39" fmla="*/ 9 h 195"/>
                  <a:gd name="T40" fmla="*/ 475 w 629"/>
                  <a:gd name="T41" fmla="*/ 5 h 195"/>
                  <a:gd name="T42" fmla="*/ 475 w 629"/>
                  <a:gd name="T43" fmla="*/ 4 h 195"/>
                  <a:gd name="T44" fmla="*/ 472 w 629"/>
                  <a:gd name="T45" fmla="*/ 0 h 195"/>
                  <a:gd name="T46" fmla="*/ 156 w 629"/>
                  <a:gd name="T47" fmla="*/ 0 h 195"/>
                  <a:gd name="T48" fmla="*/ 152 w 629"/>
                  <a:gd name="T49" fmla="*/ 4 h 195"/>
                  <a:gd name="T50" fmla="*/ 152 w 629"/>
                  <a:gd name="T51" fmla="*/ 111 h 195"/>
                  <a:gd name="T52" fmla="*/ 161 w 629"/>
                  <a:gd name="T53" fmla="*/ 102 h 195"/>
                  <a:gd name="T54" fmla="*/ 9 w 629"/>
                  <a:gd name="T55" fmla="*/ 102 h 195"/>
                  <a:gd name="T56" fmla="*/ 9 w 629"/>
                  <a:gd name="T57" fmla="*/ 119 h 195"/>
                  <a:gd name="T58" fmla="*/ 161 w 629"/>
                  <a:gd name="T59" fmla="*/ 119 h 195"/>
                  <a:gd name="T60" fmla="*/ 163 w 629"/>
                  <a:gd name="T61" fmla="*/ 118 h 195"/>
                  <a:gd name="T62" fmla="*/ 164 w 629"/>
                  <a:gd name="T63" fmla="*/ 118 h 195"/>
                  <a:gd name="T64" fmla="*/ 168 w 629"/>
                  <a:gd name="T65" fmla="*/ 114 h 195"/>
                  <a:gd name="T66" fmla="*/ 168 w 629"/>
                  <a:gd name="T67" fmla="*/ 112 h 195"/>
                  <a:gd name="T68" fmla="*/ 170 w 629"/>
                  <a:gd name="T69" fmla="*/ 111 h 195"/>
                  <a:gd name="T70" fmla="*/ 170 w 629"/>
                  <a:gd name="T71" fmla="*/ 9 h 195"/>
                  <a:gd name="T72" fmla="*/ 161 w 629"/>
                  <a:gd name="T73" fmla="*/ 17 h 195"/>
                  <a:gd name="T74" fmla="*/ 468 w 629"/>
                  <a:gd name="T75" fmla="*/ 17 h 195"/>
                  <a:gd name="T76" fmla="*/ 460 w 629"/>
                  <a:gd name="T77" fmla="*/ 9 h 195"/>
                  <a:gd name="T78" fmla="*/ 460 w 629"/>
                  <a:gd name="T79" fmla="*/ 114 h 195"/>
                  <a:gd name="T80" fmla="*/ 463 w 629"/>
                  <a:gd name="T81" fmla="*/ 118 h 195"/>
                  <a:gd name="T82" fmla="*/ 465 w 629"/>
                  <a:gd name="T83" fmla="*/ 118 h 195"/>
                  <a:gd name="T84" fmla="*/ 468 w 629"/>
                  <a:gd name="T85" fmla="*/ 119 h 195"/>
                  <a:gd name="T86" fmla="*/ 620 w 629"/>
                  <a:gd name="T87" fmla="*/ 119 h 195"/>
                  <a:gd name="T88" fmla="*/ 612 w 629"/>
                  <a:gd name="T89" fmla="*/ 111 h 195"/>
                  <a:gd name="T90" fmla="*/ 612 w 629"/>
                  <a:gd name="T91" fmla="*/ 187 h 195"/>
                  <a:gd name="T92" fmla="*/ 620 w 629"/>
                  <a:gd name="T93" fmla="*/ 178 h 195"/>
                  <a:gd name="T94" fmla="*/ 9 w 629"/>
                  <a:gd name="T95" fmla="*/ 178 h 195"/>
                  <a:gd name="T96" fmla="*/ 17 w 629"/>
                  <a:gd name="T97" fmla="*/ 187 h 195"/>
                  <a:gd name="T98" fmla="*/ 17 w 629"/>
                  <a:gd name="T99" fmla="*/ 111 h 195"/>
                  <a:gd name="T100" fmla="*/ 9 w 629"/>
                  <a:gd name="T101" fmla="*/ 119 h 195"/>
                  <a:gd name="T102" fmla="*/ 9 w 629"/>
                  <a:gd name="T103" fmla="*/ 102 h 1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9"/>
                  <a:gd name="T157" fmla="*/ 0 h 195"/>
                  <a:gd name="T158" fmla="*/ 629 w 629"/>
                  <a:gd name="T159" fmla="*/ 195 h 1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9" h="195">
                    <a:moveTo>
                      <a:pt x="9" y="102"/>
                    </a:moveTo>
                    <a:lnTo>
                      <a:pt x="4" y="102"/>
                    </a:lnTo>
                    <a:lnTo>
                      <a:pt x="0" y="106"/>
                    </a:lnTo>
                    <a:lnTo>
                      <a:pt x="0" y="190"/>
                    </a:lnTo>
                    <a:lnTo>
                      <a:pt x="4" y="194"/>
                    </a:lnTo>
                    <a:lnTo>
                      <a:pt x="5" y="194"/>
                    </a:lnTo>
                    <a:lnTo>
                      <a:pt x="9" y="195"/>
                    </a:lnTo>
                    <a:lnTo>
                      <a:pt x="620" y="195"/>
                    </a:lnTo>
                    <a:lnTo>
                      <a:pt x="622" y="194"/>
                    </a:lnTo>
                    <a:lnTo>
                      <a:pt x="624" y="194"/>
                    </a:lnTo>
                    <a:lnTo>
                      <a:pt x="627" y="190"/>
                    </a:lnTo>
                    <a:lnTo>
                      <a:pt x="627" y="188"/>
                    </a:lnTo>
                    <a:lnTo>
                      <a:pt x="629" y="187"/>
                    </a:lnTo>
                    <a:lnTo>
                      <a:pt x="629" y="111"/>
                    </a:lnTo>
                    <a:lnTo>
                      <a:pt x="627" y="107"/>
                    </a:lnTo>
                    <a:lnTo>
                      <a:pt x="627" y="106"/>
                    </a:lnTo>
                    <a:lnTo>
                      <a:pt x="624" y="102"/>
                    </a:lnTo>
                    <a:lnTo>
                      <a:pt x="468" y="102"/>
                    </a:lnTo>
                    <a:lnTo>
                      <a:pt x="477" y="111"/>
                    </a:lnTo>
                    <a:lnTo>
                      <a:pt x="477" y="9"/>
                    </a:lnTo>
                    <a:lnTo>
                      <a:pt x="475" y="5"/>
                    </a:lnTo>
                    <a:lnTo>
                      <a:pt x="475" y="4"/>
                    </a:lnTo>
                    <a:lnTo>
                      <a:pt x="472" y="0"/>
                    </a:lnTo>
                    <a:lnTo>
                      <a:pt x="156" y="0"/>
                    </a:lnTo>
                    <a:lnTo>
                      <a:pt x="152" y="4"/>
                    </a:lnTo>
                    <a:lnTo>
                      <a:pt x="152" y="111"/>
                    </a:lnTo>
                    <a:lnTo>
                      <a:pt x="161" y="102"/>
                    </a:lnTo>
                    <a:lnTo>
                      <a:pt x="9" y="102"/>
                    </a:lnTo>
                    <a:lnTo>
                      <a:pt x="9" y="119"/>
                    </a:lnTo>
                    <a:lnTo>
                      <a:pt x="161" y="119"/>
                    </a:lnTo>
                    <a:lnTo>
                      <a:pt x="163" y="118"/>
                    </a:lnTo>
                    <a:lnTo>
                      <a:pt x="164" y="118"/>
                    </a:lnTo>
                    <a:lnTo>
                      <a:pt x="168" y="114"/>
                    </a:lnTo>
                    <a:lnTo>
                      <a:pt x="168" y="112"/>
                    </a:lnTo>
                    <a:lnTo>
                      <a:pt x="170" y="111"/>
                    </a:lnTo>
                    <a:lnTo>
                      <a:pt x="170" y="9"/>
                    </a:lnTo>
                    <a:lnTo>
                      <a:pt x="161" y="17"/>
                    </a:lnTo>
                    <a:lnTo>
                      <a:pt x="468" y="17"/>
                    </a:lnTo>
                    <a:lnTo>
                      <a:pt x="460" y="9"/>
                    </a:lnTo>
                    <a:lnTo>
                      <a:pt x="460" y="114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8" y="119"/>
                    </a:lnTo>
                    <a:lnTo>
                      <a:pt x="620" y="119"/>
                    </a:lnTo>
                    <a:lnTo>
                      <a:pt x="612" y="111"/>
                    </a:lnTo>
                    <a:lnTo>
                      <a:pt x="612" y="187"/>
                    </a:lnTo>
                    <a:lnTo>
                      <a:pt x="620" y="178"/>
                    </a:lnTo>
                    <a:lnTo>
                      <a:pt x="9" y="178"/>
                    </a:lnTo>
                    <a:lnTo>
                      <a:pt x="17" y="187"/>
                    </a:lnTo>
                    <a:lnTo>
                      <a:pt x="17" y="111"/>
                    </a:lnTo>
                    <a:lnTo>
                      <a:pt x="9" y="119"/>
                    </a:lnTo>
                    <a:lnTo>
                      <a:pt x="9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5" name="Freeform 43"/>
              <p:cNvSpPr>
                <a:spLocks/>
              </p:cNvSpPr>
              <p:nvPr/>
            </p:nvSpPr>
            <p:spPr bwMode="auto">
              <a:xfrm>
                <a:off x="3584" y="3259"/>
                <a:ext cx="24" cy="60"/>
              </a:xfrm>
              <a:custGeom>
                <a:avLst/>
                <a:gdLst>
                  <a:gd name="T0" fmla="*/ 24 w 24"/>
                  <a:gd name="T1" fmla="*/ 12 h 60"/>
                  <a:gd name="T2" fmla="*/ 23 w 24"/>
                  <a:gd name="T3" fmla="*/ 8 h 60"/>
                  <a:gd name="T4" fmla="*/ 23 w 24"/>
                  <a:gd name="T5" fmla="*/ 5 h 60"/>
                  <a:gd name="T6" fmla="*/ 21 w 24"/>
                  <a:gd name="T7" fmla="*/ 3 h 60"/>
                  <a:gd name="T8" fmla="*/ 17 w 24"/>
                  <a:gd name="T9" fmla="*/ 1 h 60"/>
                  <a:gd name="T10" fmla="*/ 14 w 24"/>
                  <a:gd name="T11" fmla="*/ 0 h 60"/>
                  <a:gd name="T12" fmla="*/ 9 w 24"/>
                  <a:gd name="T13" fmla="*/ 0 h 60"/>
                  <a:gd name="T14" fmla="*/ 5 w 24"/>
                  <a:gd name="T15" fmla="*/ 1 h 60"/>
                  <a:gd name="T16" fmla="*/ 2 w 24"/>
                  <a:gd name="T17" fmla="*/ 5 h 60"/>
                  <a:gd name="T18" fmla="*/ 0 w 24"/>
                  <a:gd name="T19" fmla="*/ 8 h 60"/>
                  <a:gd name="T20" fmla="*/ 0 w 24"/>
                  <a:gd name="T21" fmla="*/ 50 h 60"/>
                  <a:gd name="T22" fmla="*/ 2 w 24"/>
                  <a:gd name="T23" fmla="*/ 53 h 60"/>
                  <a:gd name="T24" fmla="*/ 4 w 24"/>
                  <a:gd name="T25" fmla="*/ 57 h 60"/>
                  <a:gd name="T26" fmla="*/ 5 w 24"/>
                  <a:gd name="T27" fmla="*/ 58 h 60"/>
                  <a:gd name="T28" fmla="*/ 9 w 24"/>
                  <a:gd name="T29" fmla="*/ 58 h 60"/>
                  <a:gd name="T30" fmla="*/ 12 w 24"/>
                  <a:gd name="T31" fmla="*/ 60 h 60"/>
                  <a:gd name="T32" fmla="*/ 14 w 24"/>
                  <a:gd name="T33" fmla="*/ 58 h 60"/>
                  <a:gd name="T34" fmla="*/ 17 w 24"/>
                  <a:gd name="T35" fmla="*/ 58 h 60"/>
                  <a:gd name="T36" fmla="*/ 21 w 24"/>
                  <a:gd name="T37" fmla="*/ 57 h 60"/>
                  <a:gd name="T38" fmla="*/ 23 w 24"/>
                  <a:gd name="T39" fmla="*/ 53 h 60"/>
                  <a:gd name="T40" fmla="*/ 23 w 24"/>
                  <a:gd name="T41" fmla="*/ 50 h 60"/>
                  <a:gd name="T42" fmla="*/ 24 w 24"/>
                  <a:gd name="T43" fmla="*/ 48 h 60"/>
                  <a:gd name="T44" fmla="*/ 24 w 24"/>
                  <a:gd name="T45" fmla="*/ 12 h 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4"/>
                  <a:gd name="T70" fmla="*/ 0 h 60"/>
                  <a:gd name="T71" fmla="*/ 24 w 24"/>
                  <a:gd name="T72" fmla="*/ 60 h 6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4" h="60">
                    <a:moveTo>
                      <a:pt x="24" y="12"/>
                    </a:moveTo>
                    <a:lnTo>
                      <a:pt x="23" y="8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17" y="1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0" y="50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5" y="58"/>
                    </a:lnTo>
                    <a:lnTo>
                      <a:pt x="9" y="58"/>
                    </a:lnTo>
                    <a:lnTo>
                      <a:pt x="12" y="60"/>
                    </a:lnTo>
                    <a:lnTo>
                      <a:pt x="14" y="58"/>
                    </a:lnTo>
                    <a:lnTo>
                      <a:pt x="17" y="58"/>
                    </a:lnTo>
                    <a:lnTo>
                      <a:pt x="21" y="57"/>
                    </a:lnTo>
                    <a:lnTo>
                      <a:pt x="23" y="53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pic>
        <p:nvPicPr>
          <p:cNvPr id="9224" name="Image 10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36838"/>
            <a:ext cx="2879725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Rectangle 110"/>
          <p:cNvSpPr>
            <a:spLocks noChangeArrowheads="1"/>
          </p:cNvSpPr>
          <p:nvPr/>
        </p:nvSpPr>
        <p:spPr bwMode="auto">
          <a:xfrm>
            <a:off x="6086475" y="5029200"/>
            <a:ext cx="103188" cy="1557338"/>
          </a:xfrm>
          <a:prstGeom prst="rect">
            <a:avLst/>
          </a:prstGeom>
          <a:pattFill prst="wdUpDiag">
            <a:fgClr>
              <a:srgbClr val="FFFF00"/>
            </a:fgClr>
            <a:bgClr>
              <a:srgbClr val="00FF00"/>
            </a:bgClr>
          </a:patt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fr-FR" altLang="fr-FR"/>
          </a:p>
        </p:txBody>
      </p:sp>
      <p:grpSp>
        <p:nvGrpSpPr>
          <p:cNvPr id="9226" name="Groupe 111"/>
          <p:cNvGrpSpPr>
            <a:grpSpLocks/>
          </p:cNvGrpSpPr>
          <p:nvPr/>
        </p:nvGrpSpPr>
        <p:grpSpPr bwMode="auto">
          <a:xfrm>
            <a:off x="5734050" y="6532563"/>
            <a:ext cx="911225" cy="304800"/>
            <a:chOff x="5597526" y="6435726"/>
            <a:chExt cx="1003617" cy="305642"/>
          </a:xfrm>
        </p:grpSpPr>
        <p:sp>
          <p:nvSpPr>
            <p:cNvPr id="9238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39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40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9227" name="Connecteur droit 115"/>
          <p:cNvCxnSpPr>
            <a:cxnSpLocks noChangeShapeType="1"/>
          </p:cNvCxnSpPr>
          <p:nvPr/>
        </p:nvCxnSpPr>
        <p:spPr bwMode="auto">
          <a:xfrm flipV="1">
            <a:off x="1835150" y="6532563"/>
            <a:ext cx="5545138" cy="26987"/>
          </a:xfrm>
          <a:prstGeom prst="line">
            <a:avLst/>
          </a:prstGeom>
          <a:noFill/>
          <a:ln w="47625" algn="ctr">
            <a:solidFill>
              <a:schemeClr val="bg2"/>
            </a:solidFill>
            <a:prstDash val="dash"/>
            <a:round/>
            <a:headEnd/>
            <a:tailEnd/>
          </a:ln>
        </p:spPr>
      </p:cxnSp>
      <p:cxnSp>
        <p:nvCxnSpPr>
          <p:cNvPr id="9228" name="Connecteur en angle 116"/>
          <p:cNvCxnSpPr>
            <a:cxnSpLocks noChangeShapeType="1"/>
          </p:cNvCxnSpPr>
          <p:nvPr/>
        </p:nvCxnSpPr>
        <p:spPr bwMode="auto">
          <a:xfrm rot="10800000" flipV="1">
            <a:off x="5721350" y="2924175"/>
            <a:ext cx="1874838" cy="1085850"/>
          </a:xfrm>
          <a:prstGeom prst="bentConnector3">
            <a:avLst>
              <a:gd name="adj1" fmla="val 100394"/>
            </a:avLst>
          </a:prstGeom>
          <a:noFill/>
          <a:ln w="57150" algn="ctr">
            <a:solidFill>
              <a:schemeClr val="bg2"/>
            </a:solidFill>
            <a:round/>
            <a:headEnd/>
            <a:tailEnd/>
          </a:ln>
        </p:spPr>
      </p:cxnSp>
      <p:cxnSp>
        <p:nvCxnSpPr>
          <p:cNvPr id="9229" name="Connecteur droit 117"/>
          <p:cNvCxnSpPr>
            <a:cxnSpLocks noChangeShapeType="1"/>
          </p:cNvCxnSpPr>
          <p:nvPr/>
        </p:nvCxnSpPr>
        <p:spPr bwMode="auto">
          <a:xfrm>
            <a:off x="7740650" y="2924175"/>
            <a:ext cx="1295400" cy="0"/>
          </a:xfrm>
          <a:prstGeom prst="line">
            <a:avLst/>
          </a:prstGeom>
          <a:noFill/>
          <a:ln w="57150" algn="ctr">
            <a:solidFill>
              <a:schemeClr val="bg2"/>
            </a:solidFill>
            <a:prstDash val="dash"/>
            <a:round/>
            <a:headEnd/>
            <a:tailEnd/>
          </a:ln>
        </p:spPr>
      </p:cxnSp>
      <p:sp>
        <p:nvSpPr>
          <p:cNvPr id="9230" name="Freeform 125"/>
          <p:cNvSpPr>
            <a:spLocks/>
          </p:cNvSpPr>
          <p:nvPr/>
        </p:nvSpPr>
        <p:spPr bwMode="auto">
          <a:xfrm>
            <a:off x="2987675" y="4557713"/>
            <a:ext cx="1617663" cy="2028825"/>
          </a:xfrm>
          <a:custGeom>
            <a:avLst/>
            <a:gdLst>
              <a:gd name="T0" fmla="*/ 2147483647 w 672"/>
              <a:gd name="T1" fmla="*/ 0 h 960"/>
              <a:gd name="T2" fmla="*/ 366692770 w 672"/>
              <a:gd name="T3" fmla="*/ 0 h 960"/>
              <a:gd name="T4" fmla="*/ 0 w 672"/>
              <a:gd name="T5" fmla="*/ 0 h 960"/>
              <a:gd name="T6" fmla="*/ 0 w 672"/>
              <a:gd name="T7" fmla="*/ 740778379 h 960"/>
              <a:gd name="T8" fmla="*/ 0 w 672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960"/>
              <a:gd name="T17" fmla="*/ 672 w 672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960">
                <a:moveTo>
                  <a:pt x="672" y="0"/>
                </a:moveTo>
                <a:lnTo>
                  <a:pt x="96" y="0"/>
                </a:lnTo>
                <a:lnTo>
                  <a:pt x="0" y="0"/>
                </a:lnTo>
                <a:lnTo>
                  <a:pt x="0" y="192"/>
                </a:lnTo>
                <a:lnTo>
                  <a:pt x="0" y="96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0" name="AutoShape 120"/>
          <p:cNvSpPr>
            <a:spLocks noChangeArrowheads="1"/>
          </p:cNvSpPr>
          <p:nvPr/>
        </p:nvSpPr>
        <p:spPr bwMode="auto">
          <a:xfrm rot="-1328183">
            <a:off x="2246313" y="4138613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1" name="AutoShape 121"/>
          <p:cNvSpPr>
            <a:spLocks noChangeArrowheads="1"/>
          </p:cNvSpPr>
          <p:nvPr/>
        </p:nvSpPr>
        <p:spPr bwMode="auto">
          <a:xfrm rot="4460229">
            <a:off x="4343400" y="3738563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2" name="AutoShape 122"/>
          <p:cNvSpPr>
            <a:spLocks noChangeArrowheads="1"/>
          </p:cNvSpPr>
          <p:nvPr/>
        </p:nvSpPr>
        <p:spPr bwMode="auto">
          <a:xfrm rot="1705028">
            <a:off x="3048000" y="3575050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3" name="AutoShape 123"/>
          <p:cNvSpPr>
            <a:spLocks noChangeArrowheads="1"/>
          </p:cNvSpPr>
          <p:nvPr/>
        </p:nvSpPr>
        <p:spPr bwMode="auto">
          <a:xfrm>
            <a:off x="4826000" y="3586163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4" name="AutoShape 124"/>
          <p:cNvSpPr>
            <a:spLocks noChangeArrowheads="1"/>
          </p:cNvSpPr>
          <p:nvPr/>
        </p:nvSpPr>
        <p:spPr bwMode="auto">
          <a:xfrm flipH="1">
            <a:off x="5829300" y="3467100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cxnSp>
        <p:nvCxnSpPr>
          <p:cNvPr id="9236" name="Connecteur droit avec flèche 2"/>
          <p:cNvCxnSpPr>
            <a:cxnSpLocks noChangeShapeType="1"/>
          </p:cNvCxnSpPr>
          <p:nvPr/>
        </p:nvCxnSpPr>
        <p:spPr bwMode="auto">
          <a:xfrm flipV="1">
            <a:off x="4427538" y="4846638"/>
            <a:ext cx="0" cy="1631950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" name="Rectangle 3"/>
          <p:cNvSpPr/>
          <p:nvPr/>
        </p:nvSpPr>
        <p:spPr>
          <a:xfrm>
            <a:off x="4481513" y="5516563"/>
            <a:ext cx="882650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rgbClr val="FF0000"/>
                </a:solidFill>
                <a:latin typeface="+mj-lt"/>
              </a:rPr>
              <a:t>Ud</a:t>
            </a:r>
          </a:p>
        </p:txBody>
      </p:sp>
      <p:cxnSp>
        <p:nvCxnSpPr>
          <p:cNvPr id="3" name="Connecteur droit avec flèche 2"/>
          <p:cNvCxnSpPr/>
          <p:nvPr/>
        </p:nvCxnSpPr>
        <p:spPr bwMode="auto">
          <a:xfrm>
            <a:off x="2987675" y="4738688"/>
            <a:ext cx="0" cy="51276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Rectangle 64"/>
          <p:cNvSpPr/>
          <p:nvPr/>
        </p:nvSpPr>
        <p:spPr>
          <a:xfrm>
            <a:off x="3225304" y="4848910"/>
            <a:ext cx="758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rgbClr val="FF0000"/>
                </a:solidFill>
                <a:latin typeface="+mj-lt"/>
              </a:rPr>
              <a:t>Id</a:t>
            </a:r>
            <a:endParaRPr lang="fr-FR" sz="36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75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75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 build="p"/>
      <p:bldP spid="15430" grpId="0"/>
      <p:bldP spid="9230" grpId="0" animBg="1"/>
      <p:bldP spid="9230" grpId="1" animBg="1"/>
      <p:bldP spid="120" grpId="0" animBg="1"/>
      <p:bldP spid="121" grpId="0" animBg="1"/>
      <p:bldP spid="122" grpId="0" animBg="1"/>
      <p:bldP spid="123" grpId="0" animBg="1"/>
      <p:bldP spid="124" grpId="0" animBg="1"/>
      <p:bldP spid="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026"/>
          <p:cNvSpPr txBox="1">
            <a:spLocks noChangeArrowheads="1"/>
          </p:cNvSpPr>
          <p:nvPr/>
        </p:nvSpPr>
        <p:spPr bwMode="auto">
          <a:xfrm>
            <a:off x="323850" y="609600"/>
            <a:ext cx="8424863" cy="954088"/>
          </a:xfrm>
          <a:prstGeom prst="rect">
            <a:avLst/>
          </a:prstGeom>
          <a:gradFill rotWithShape="0">
            <a:gsLst>
              <a:gs pos="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Dans l’accident que nous venons de voir</a:t>
            </a:r>
          </a:p>
          <a:p>
            <a:pPr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Etait-ce un contact direct ou indirect ?</a:t>
            </a:r>
            <a:r>
              <a:rPr lang="fr-FR" sz="2800" b="1" dirty="0">
                <a:latin typeface="+mj-lt"/>
              </a:rPr>
              <a:t> </a:t>
            </a:r>
          </a:p>
        </p:txBody>
      </p:sp>
      <p:sp>
        <p:nvSpPr>
          <p:cNvPr id="53251" name="Text Box 1027"/>
          <p:cNvSpPr txBox="1">
            <a:spLocks noChangeArrowheads="1"/>
          </p:cNvSpPr>
          <p:nvPr/>
        </p:nvSpPr>
        <p:spPr bwMode="auto">
          <a:xfrm>
            <a:off x="3467100" y="2060575"/>
            <a:ext cx="2209800" cy="523875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6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INDIRECT</a:t>
            </a:r>
          </a:p>
        </p:txBody>
      </p:sp>
      <p:sp>
        <p:nvSpPr>
          <p:cNvPr id="53252" name="Text Box 1028"/>
          <p:cNvSpPr txBox="1">
            <a:spLocks noChangeArrowheads="1"/>
          </p:cNvSpPr>
          <p:nvPr/>
        </p:nvSpPr>
        <p:spPr bwMode="auto">
          <a:xfrm>
            <a:off x="524092" y="2917825"/>
            <a:ext cx="8377237" cy="523875"/>
          </a:xfrm>
          <a:prstGeom prst="rect">
            <a:avLst/>
          </a:prstGeom>
          <a:gradFill rotWithShape="0">
            <a:gsLst>
              <a:gs pos="0">
                <a:srgbClr val="993300">
                  <a:gamma/>
                  <a:tint val="43922"/>
                  <a:invGamma/>
                </a:srgbClr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Comment se protéger d’un tel accident ?</a:t>
            </a:r>
          </a:p>
        </p:txBody>
      </p:sp>
      <p:sp>
        <p:nvSpPr>
          <p:cNvPr id="53253" name="Text Box 1029"/>
          <p:cNvSpPr txBox="1">
            <a:spLocks noChangeArrowheads="1"/>
          </p:cNvSpPr>
          <p:nvPr/>
        </p:nvSpPr>
        <p:spPr bwMode="auto">
          <a:xfrm>
            <a:off x="1131311" y="3933056"/>
            <a:ext cx="7162800" cy="2677656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Afin de se protéger des conséquences d’un tel accident il </a:t>
            </a:r>
          </a:p>
          <a:p>
            <a:pPr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faut avoir une tension  de contact (en cas de défaut)</a:t>
            </a:r>
          </a:p>
          <a:p>
            <a:pPr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Inférieure à une valeur notée </a:t>
            </a:r>
            <a:r>
              <a:rPr lang="fr-F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</a:t>
            </a:r>
            <a:r>
              <a:rPr lang="fr-FR" sz="2800" b="1" baseline="-2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 </a:t>
            </a:r>
            <a:br>
              <a:rPr lang="fr-FR" sz="2800" b="1" baseline="-2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fr-F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(U limite)</a:t>
            </a:r>
            <a:endParaRPr lang="fr-F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1" grpId="0" animBg="1" autoUpdateAnimBg="0"/>
      <p:bldP spid="53252" grpId="0" animBg="1" autoUpdateAnimBg="0"/>
      <p:bldP spid="53253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Text Box 1028"/>
          <p:cNvSpPr txBox="1">
            <a:spLocks noChangeArrowheads="1"/>
          </p:cNvSpPr>
          <p:nvPr/>
        </p:nvSpPr>
        <p:spPr bwMode="auto">
          <a:xfrm>
            <a:off x="0" y="2093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003300"/>
                </a:solidFill>
                <a:latin typeface="+mj-lt"/>
              </a:rPr>
              <a:t>Résistance électrique du corps humain (Classification des locaux BB). </a:t>
            </a:r>
          </a:p>
        </p:txBody>
      </p:sp>
      <p:sp>
        <p:nvSpPr>
          <p:cNvPr id="54277" name="Text Box 1029"/>
          <p:cNvSpPr txBox="1">
            <a:spLocks noChangeArrowheads="1"/>
          </p:cNvSpPr>
          <p:nvPr/>
        </p:nvSpPr>
        <p:spPr bwMode="auto">
          <a:xfrm>
            <a:off x="-38100" y="4470400"/>
            <a:ext cx="91821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003300"/>
                </a:solidFill>
                <a:latin typeface="+mj-lt"/>
              </a:rPr>
              <a:t>Contact des personnes avec le potentiel Terre (Classification des locaux BC).</a:t>
            </a:r>
          </a:p>
        </p:txBody>
      </p:sp>
      <p:sp>
        <p:nvSpPr>
          <p:cNvPr id="54280" name="Text Box 1032"/>
          <p:cNvSpPr txBox="1">
            <a:spLocks noChangeArrowheads="1"/>
          </p:cNvSpPr>
          <p:nvPr/>
        </p:nvSpPr>
        <p:spPr bwMode="auto">
          <a:xfrm>
            <a:off x="0" y="5181600"/>
            <a:ext cx="9144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dirty="0">
                <a:solidFill>
                  <a:schemeClr val="bg2"/>
                </a:solidFill>
                <a:latin typeface="+mj-lt"/>
              </a:rPr>
              <a:t>Dans les cas de locaux exigus (BC4) la sécurité est assurée par des protections différentielles, et par la possibilité de séparer l’alimentation en énergie de manière aisée pour intervenir. </a:t>
            </a:r>
          </a:p>
        </p:txBody>
      </p:sp>
      <p:sp>
        <p:nvSpPr>
          <p:cNvPr id="54283" name="Text Box 1035"/>
          <p:cNvSpPr txBox="1">
            <a:spLocks noChangeArrowheads="1"/>
          </p:cNvSpPr>
          <p:nvPr/>
        </p:nvSpPr>
        <p:spPr bwMode="auto">
          <a:xfrm>
            <a:off x="-19050" y="836613"/>
            <a:ext cx="91821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La norme NFC 15 100  impose une tension de sécurité obligatoire en fonction des locaux d'utilisation. </a:t>
            </a:r>
            <a:b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Ces tensions sont données en fonction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deux critères.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graphicFrame>
        <p:nvGraphicFramePr>
          <p:cNvPr id="54348" name="Group 1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601255"/>
              </p:ext>
            </p:extLst>
          </p:nvPr>
        </p:nvGraphicFramePr>
        <p:xfrm>
          <a:off x="152400" y="3001888"/>
          <a:ext cx="8839200" cy="1219200"/>
        </p:xfrm>
        <a:graphic>
          <a:graphicData uri="http://schemas.openxmlformats.org/drawingml/2006/table">
            <a:tbl>
              <a:tblPr/>
              <a:tblGrid>
                <a:gridCol w="2438400"/>
                <a:gridCol w="2590800"/>
                <a:gridCol w="38100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BB1 (normal)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BB2 (faible)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BB3 (très faible)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 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sym typeface="Symbol" pitchFamily="18" charset="2"/>
                        </a:rPr>
                        <a:t>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50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Vac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 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sym typeface="Symbol" pitchFamily="18" charset="2"/>
                        </a:rPr>
                        <a:t>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50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Vac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Tension d’utilisation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 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sym typeface="Symbol" pitchFamily="18" charset="2"/>
                        </a:rPr>
                        <a:t>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12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Vac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54346" name="Text Box 1098"/>
          <p:cNvSpPr txBox="1">
            <a:spLocks noChangeArrowheads="1"/>
          </p:cNvSpPr>
          <p:nvPr/>
        </p:nvSpPr>
        <p:spPr bwMode="auto">
          <a:xfrm>
            <a:off x="0" y="76200"/>
            <a:ext cx="91440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900" b="1" dirty="0">
                <a:solidFill>
                  <a:srgbClr val="003300"/>
                </a:solidFill>
                <a:latin typeface="+mj-lt"/>
              </a:rPr>
              <a:t>Tension de sécurité Us ou Tension limite U</a:t>
            </a:r>
            <a:r>
              <a:rPr lang="fr-FR" sz="2900" b="1" baseline="-25000" dirty="0">
                <a:solidFill>
                  <a:srgbClr val="003300"/>
                </a:solidFill>
                <a:latin typeface="+mj-lt"/>
              </a:rPr>
              <a:t>l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/>
      <p:bldP spid="54277" grpId="0"/>
      <p:bldP spid="54280" grpId="0"/>
      <p:bldP spid="54283" grpId="0"/>
      <p:bldP spid="543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90"/>
          <a:stretch>
            <a:fillRect/>
          </a:stretch>
        </p:blipFill>
        <p:spPr bwMode="auto">
          <a:xfrm>
            <a:off x="3351213" y="2205038"/>
            <a:ext cx="5710237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694488" y="4981575"/>
            <a:ext cx="1905000" cy="457200"/>
          </a:xfrm>
        </p:spPr>
        <p:txBody>
          <a:bodyPr/>
          <a:lstStyle/>
          <a:p>
            <a:pPr>
              <a:defRPr/>
            </a:pPr>
            <a:fld id="{09272324-6CF8-432F-96AF-0044C215D578}" type="slidenum">
              <a:rPr lang="fr-FR"/>
              <a:pPr>
                <a:defRPr/>
              </a:pPr>
              <a:t>9</a:t>
            </a:fld>
            <a:endParaRPr lang="fr-FR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0"/>
            <a:ext cx="7772400" cy="7651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Dangers du courant</a:t>
            </a: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282575" y="836613"/>
            <a:ext cx="853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La gravité des lésions sur le corps humain dépend directement de deux facteurs.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-46038" y="1571625"/>
            <a:ext cx="9226551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fr-FR" sz="2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la valeur du courant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(en mA) et le </a:t>
            </a:r>
            <a:r>
              <a:rPr lang="fr-FR" sz="2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temps de passage</a:t>
            </a:r>
            <a:r>
              <a:rPr lang="fr-F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(en s)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-42863" y="5842000"/>
            <a:ext cx="931068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rIns="3600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Pour un courant I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  <a:sym typeface="Symbol" pitchFamily="18" charset="2"/>
              </a:rPr>
              <a:t> 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à 5 mA, il n’y a pas de danger.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Au-delà, coupure alimentation en un temps limite</a:t>
            </a: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3851275" y="2476500"/>
            <a:ext cx="684213" cy="2746375"/>
          </a:xfrm>
          <a:custGeom>
            <a:avLst/>
            <a:gdLst>
              <a:gd name="connsiteX0" fmla="*/ 0 w 609600"/>
              <a:gd name="connsiteY0" fmla="*/ 0 h 2895600"/>
              <a:gd name="connsiteX1" fmla="*/ 609600 w 609600"/>
              <a:gd name="connsiteY1" fmla="*/ 0 h 2895600"/>
              <a:gd name="connsiteX2" fmla="*/ 609600 w 609600"/>
              <a:gd name="connsiteY2" fmla="*/ 2895600 h 2895600"/>
              <a:gd name="connsiteX3" fmla="*/ 0 w 609600"/>
              <a:gd name="connsiteY3" fmla="*/ 2895600 h 2895600"/>
              <a:gd name="connsiteX4" fmla="*/ 0 w 609600"/>
              <a:gd name="connsiteY4" fmla="*/ 0 h 2895600"/>
              <a:gd name="connsiteX0" fmla="*/ 0 w 737191"/>
              <a:gd name="connsiteY0" fmla="*/ 0 h 2895600"/>
              <a:gd name="connsiteX1" fmla="*/ 737191 w 737191"/>
              <a:gd name="connsiteY1" fmla="*/ 159488 h 2895600"/>
              <a:gd name="connsiteX2" fmla="*/ 609600 w 737191"/>
              <a:gd name="connsiteY2" fmla="*/ 2895600 h 2895600"/>
              <a:gd name="connsiteX3" fmla="*/ 0 w 737191"/>
              <a:gd name="connsiteY3" fmla="*/ 2895600 h 2895600"/>
              <a:gd name="connsiteX4" fmla="*/ 0 w 737191"/>
              <a:gd name="connsiteY4" fmla="*/ 0 h 2895600"/>
              <a:gd name="connsiteX0" fmla="*/ 53162 w 737191"/>
              <a:gd name="connsiteY0" fmla="*/ 0 h 2746744"/>
              <a:gd name="connsiteX1" fmla="*/ 737191 w 737191"/>
              <a:gd name="connsiteY1" fmla="*/ 10632 h 2746744"/>
              <a:gd name="connsiteX2" fmla="*/ 609600 w 737191"/>
              <a:gd name="connsiteY2" fmla="*/ 2746744 h 2746744"/>
              <a:gd name="connsiteX3" fmla="*/ 0 w 737191"/>
              <a:gd name="connsiteY3" fmla="*/ 2746744 h 2746744"/>
              <a:gd name="connsiteX4" fmla="*/ 53162 w 737191"/>
              <a:gd name="connsiteY4" fmla="*/ 0 h 2746744"/>
              <a:gd name="connsiteX0" fmla="*/ 0 w 684029"/>
              <a:gd name="connsiteY0" fmla="*/ 0 h 2746744"/>
              <a:gd name="connsiteX1" fmla="*/ 684029 w 684029"/>
              <a:gd name="connsiteY1" fmla="*/ 10632 h 2746744"/>
              <a:gd name="connsiteX2" fmla="*/ 556438 w 684029"/>
              <a:gd name="connsiteY2" fmla="*/ 2746744 h 2746744"/>
              <a:gd name="connsiteX3" fmla="*/ 1 w 684029"/>
              <a:gd name="connsiteY3" fmla="*/ 2746744 h 2746744"/>
              <a:gd name="connsiteX4" fmla="*/ 0 w 684029"/>
              <a:gd name="connsiteY4" fmla="*/ 0 h 2746744"/>
              <a:gd name="connsiteX0" fmla="*/ 0 w 684029"/>
              <a:gd name="connsiteY0" fmla="*/ 0 h 2746744"/>
              <a:gd name="connsiteX1" fmla="*/ 684029 w 684029"/>
              <a:gd name="connsiteY1" fmla="*/ 10632 h 2746744"/>
              <a:gd name="connsiteX2" fmla="*/ 673397 w 684029"/>
              <a:gd name="connsiteY2" fmla="*/ 2725479 h 2746744"/>
              <a:gd name="connsiteX3" fmla="*/ 1 w 684029"/>
              <a:gd name="connsiteY3" fmla="*/ 2746744 h 2746744"/>
              <a:gd name="connsiteX4" fmla="*/ 0 w 684029"/>
              <a:gd name="connsiteY4" fmla="*/ 0 h 274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29" h="2746744">
                <a:moveTo>
                  <a:pt x="0" y="0"/>
                </a:moveTo>
                <a:lnTo>
                  <a:pt x="684029" y="10632"/>
                </a:lnTo>
                <a:lnTo>
                  <a:pt x="673397" y="2725479"/>
                </a:lnTo>
                <a:lnTo>
                  <a:pt x="1" y="2746744"/>
                </a:lnTo>
                <a:cubicBezTo>
                  <a:pt x="1" y="1831163"/>
                  <a:pt x="0" y="915581"/>
                  <a:pt x="0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54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endParaRPr lang="fr-FR" sz="54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7358" name="Freeform 14"/>
          <p:cNvSpPr>
            <a:spLocks/>
          </p:cNvSpPr>
          <p:nvPr/>
        </p:nvSpPr>
        <p:spPr bwMode="auto">
          <a:xfrm>
            <a:off x="4535488" y="2489200"/>
            <a:ext cx="2830512" cy="2700338"/>
          </a:xfrm>
          <a:custGeom>
            <a:avLst/>
            <a:gdLst>
              <a:gd name="T0" fmla="*/ 3021130 w 10038"/>
              <a:gd name="T1" fmla="*/ 720180145 h 10120"/>
              <a:gd name="T2" fmla="*/ 0 w 10038"/>
              <a:gd name="T3" fmla="*/ 0 h 10120"/>
              <a:gd name="T4" fmla="*/ 346784811 w 10038"/>
              <a:gd name="T5" fmla="*/ 0 h 10120"/>
              <a:gd name="T6" fmla="*/ 349805941 w 10038"/>
              <a:gd name="T7" fmla="*/ 63834176 h 10120"/>
              <a:gd name="T8" fmla="*/ 398778761 w 10038"/>
              <a:gd name="T9" fmla="*/ 206162268 h 10120"/>
              <a:gd name="T10" fmla="*/ 521687781 w 10038"/>
              <a:gd name="T11" fmla="*/ 392042649 h 10120"/>
              <a:gd name="T12" fmla="*/ 669083352 w 10038"/>
              <a:gd name="T13" fmla="*/ 537217303 h 10120"/>
              <a:gd name="T14" fmla="*/ 798034632 w 10038"/>
              <a:gd name="T15" fmla="*/ 659192531 h 10120"/>
              <a:gd name="T16" fmla="*/ 798034632 w 10038"/>
              <a:gd name="T17" fmla="*/ 720180145 h 10120"/>
              <a:gd name="T18" fmla="*/ 3021130 w 10038"/>
              <a:gd name="T19" fmla="*/ 720180145 h 101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038" h="10120">
                <a:moveTo>
                  <a:pt x="38" y="10120"/>
                </a:moveTo>
                <a:cubicBezTo>
                  <a:pt x="25" y="6747"/>
                  <a:pt x="13" y="3373"/>
                  <a:pt x="0" y="0"/>
                </a:cubicBezTo>
                <a:lnTo>
                  <a:pt x="4362" y="0"/>
                </a:lnTo>
                <a:cubicBezTo>
                  <a:pt x="4375" y="299"/>
                  <a:pt x="4387" y="598"/>
                  <a:pt x="4400" y="897"/>
                </a:cubicBezTo>
                <a:lnTo>
                  <a:pt x="5016" y="2897"/>
                </a:lnTo>
                <a:lnTo>
                  <a:pt x="6562" y="5509"/>
                </a:lnTo>
                <a:lnTo>
                  <a:pt x="8416" y="7549"/>
                </a:lnTo>
                <a:lnTo>
                  <a:pt x="10038" y="9263"/>
                </a:lnTo>
                <a:lnTo>
                  <a:pt x="10038" y="10120"/>
                </a:lnTo>
                <a:lnTo>
                  <a:pt x="38" y="10120"/>
                </a:lnTo>
                <a:close/>
              </a:path>
            </a:pathLst>
          </a:custGeom>
          <a:solidFill>
            <a:srgbClr val="00FF00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3" name="Freeform 19"/>
          <p:cNvSpPr>
            <a:spLocks/>
          </p:cNvSpPr>
          <p:nvPr/>
        </p:nvSpPr>
        <p:spPr bwMode="auto">
          <a:xfrm>
            <a:off x="5764213" y="2489200"/>
            <a:ext cx="1611312" cy="2416175"/>
          </a:xfrm>
          <a:custGeom>
            <a:avLst/>
            <a:gdLst>
              <a:gd name="T0" fmla="*/ 257842095 w 10066"/>
              <a:gd name="T1" fmla="*/ 570748977 h 10225"/>
              <a:gd name="T2" fmla="*/ 182969072 w 10066"/>
              <a:gd name="T3" fmla="*/ 460227343 h 10225"/>
              <a:gd name="T4" fmla="*/ 97593707 w 10066"/>
              <a:gd name="T5" fmla="*/ 318670443 h 10225"/>
              <a:gd name="T6" fmla="*/ 48796854 w 10066"/>
              <a:gd name="T7" fmla="*/ 216075281 h 10225"/>
              <a:gd name="T8" fmla="*/ 12192890 w 10066"/>
              <a:gd name="T9" fmla="*/ 90036014 h 10225"/>
              <a:gd name="T10" fmla="*/ 0 w 10066"/>
              <a:gd name="T11" fmla="*/ 0 h 10225"/>
              <a:gd name="T12" fmla="*/ 78279893 w 10066"/>
              <a:gd name="T13" fmla="*/ 0 h 10225"/>
              <a:gd name="T14" fmla="*/ 80969468 w 10066"/>
              <a:gd name="T15" fmla="*/ 130504642 h 10225"/>
              <a:gd name="T16" fmla="*/ 95544431 w 10066"/>
              <a:gd name="T17" fmla="*/ 198045771 h 10225"/>
              <a:gd name="T18" fmla="*/ 113833766 w 10066"/>
              <a:gd name="T19" fmla="*/ 243091544 h 10225"/>
              <a:gd name="T20" fmla="*/ 154510510 w 10066"/>
              <a:gd name="T21" fmla="*/ 282109048 h 10225"/>
              <a:gd name="T22" fmla="*/ 205331028 w 10066"/>
              <a:gd name="T23" fmla="*/ 321126553 h 10225"/>
              <a:gd name="T24" fmla="*/ 227692984 w 10066"/>
              <a:gd name="T25" fmla="*/ 345128800 h 10225"/>
              <a:gd name="T26" fmla="*/ 239885875 w 10066"/>
              <a:gd name="T27" fmla="*/ 408148315 h 10225"/>
              <a:gd name="T28" fmla="*/ 250055101 w 10066"/>
              <a:gd name="T29" fmla="*/ 483169072 h 10225"/>
              <a:gd name="T30" fmla="*/ 257842095 w 10066"/>
              <a:gd name="T31" fmla="*/ 570748977 h 1022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0066" h="10225">
                <a:moveTo>
                  <a:pt x="10066" y="10225"/>
                </a:moveTo>
                <a:lnTo>
                  <a:pt x="7143" y="8245"/>
                </a:lnTo>
                <a:lnTo>
                  <a:pt x="3810" y="5709"/>
                </a:lnTo>
                <a:lnTo>
                  <a:pt x="1905" y="3871"/>
                </a:lnTo>
                <a:lnTo>
                  <a:pt x="476" y="1613"/>
                </a:lnTo>
                <a:lnTo>
                  <a:pt x="0" y="0"/>
                </a:lnTo>
                <a:lnTo>
                  <a:pt x="3056" y="0"/>
                </a:lnTo>
                <a:cubicBezTo>
                  <a:pt x="3135" y="824"/>
                  <a:pt x="3082" y="1514"/>
                  <a:pt x="3161" y="2338"/>
                </a:cubicBezTo>
                <a:lnTo>
                  <a:pt x="3730" y="3548"/>
                </a:lnTo>
                <a:lnTo>
                  <a:pt x="4444" y="4355"/>
                </a:lnTo>
                <a:lnTo>
                  <a:pt x="6032" y="5054"/>
                </a:lnTo>
                <a:lnTo>
                  <a:pt x="8016" y="5753"/>
                </a:lnTo>
                <a:lnTo>
                  <a:pt x="8889" y="6183"/>
                </a:lnTo>
                <a:lnTo>
                  <a:pt x="9365" y="7312"/>
                </a:lnTo>
                <a:lnTo>
                  <a:pt x="9762" y="8656"/>
                </a:lnTo>
                <a:cubicBezTo>
                  <a:pt x="9863" y="9179"/>
                  <a:pt x="9965" y="9702"/>
                  <a:pt x="10066" y="10225"/>
                </a:cubicBezTo>
                <a:close/>
              </a:path>
            </a:pathLst>
          </a:custGeom>
          <a:solidFill>
            <a:srgbClr val="FFCC00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4" name="Freeform 20"/>
          <p:cNvSpPr>
            <a:spLocks/>
          </p:cNvSpPr>
          <p:nvPr/>
        </p:nvSpPr>
        <p:spPr bwMode="auto">
          <a:xfrm>
            <a:off x="6249988" y="2486025"/>
            <a:ext cx="1657350" cy="2703513"/>
          </a:xfrm>
          <a:custGeom>
            <a:avLst/>
            <a:gdLst>
              <a:gd name="T0" fmla="*/ 190437802 w 10000"/>
              <a:gd name="T1" fmla="*/ 730620874 h 10000"/>
              <a:gd name="T2" fmla="*/ 187444296 w 10000"/>
              <a:gd name="T3" fmla="*/ 570176569 h 10000"/>
              <a:gd name="T4" fmla="*/ 176897915 w 10000"/>
              <a:gd name="T5" fmla="*/ 459706702 h 10000"/>
              <a:gd name="T6" fmla="*/ 158194720 w 10000"/>
              <a:gd name="T7" fmla="*/ 388544292 h 10000"/>
              <a:gd name="T8" fmla="*/ 120211573 w 10000"/>
              <a:gd name="T9" fmla="*/ 342880336 h 10000"/>
              <a:gd name="T10" fmla="*/ 76350966 w 10000"/>
              <a:gd name="T11" fmla="*/ 315189874 h 10000"/>
              <a:gd name="T12" fmla="*/ 33698732 w 10000"/>
              <a:gd name="T13" fmla="*/ 262365934 h 10000"/>
              <a:gd name="T14" fmla="*/ 13210405 w 10000"/>
              <a:gd name="T15" fmla="*/ 174691548 h 10000"/>
              <a:gd name="T16" fmla="*/ 988775 w 10000"/>
              <a:gd name="T17" fmla="*/ 74450152 h 10000"/>
              <a:gd name="T18" fmla="*/ 412017 w 10000"/>
              <a:gd name="T19" fmla="*/ 0 h 10000"/>
              <a:gd name="T20" fmla="*/ 64156681 w 10000"/>
              <a:gd name="T21" fmla="*/ 2849503 h 10000"/>
              <a:gd name="T22" fmla="*/ 65886955 w 10000"/>
              <a:gd name="T23" fmla="*/ 98999131 h 10000"/>
              <a:gd name="T24" fmla="*/ 72862907 w 10000"/>
              <a:gd name="T25" fmla="*/ 181559282 h 10000"/>
              <a:gd name="T26" fmla="*/ 92170371 w 10000"/>
              <a:gd name="T27" fmla="*/ 241250956 h 10000"/>
              <a:gd name="T28" fmla="*/ 160556610 w 10000"/>
              <a:gd name="T29" fmla="*/ 303719139 h 10000"/>
              <a:gd name="T30" fmla="*/ 220264135 w 10000"/>
              <a:gd name="T31" fmla="*/ 380507289 h 10000"/>
              <a:gd name="T32" fmla="*/ 243059659 w 10000"/>
              <a:gd name="T33" fmla="*/ 458975943 h 10000"/>
              <a:gd name="T34" fmla="*/ 255308635 w 10000"/>
              <a:gd name="T35" fmla="*/ 515599130 h 10000"/>
              <a:gd name="T36" fmla="*/ 274643612 w 10000"/>
              <a:gd name="T37" fmla="*/ 708848402 h 10000"/>
              <a:gd name="T38" fmla="*/ 274643612 w 10000"/>
              <a:gd name="T39" fmla="*/ 730620874 h 10000"/>
              <a:gd name="T40" fmla="*/ 190437802 w 10000"/>
              <a:gd name="T41" fmla="*/ 730620874 h 100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00" h="10000">
                <a:moveTo>
                  <a:pt x="6934" y="10000"/>
                </a:moveTo>
                <a:cubicBezTo>
                  <a:pt x="6898" y="9268"/>
                  <a:pt x="6861" y="8536"/>
                  <a:pt x="6825" y="7804"/>
                </a:cubicBezTo>
                <a:cubicBezTo>
                  <a:pt x="6805" y="7260"/>
                  <a:pt x="6463" y="6836"/>
                  <a:pt x="6441" y="6292"/>
                </a:cubicBezTo>
                <a:lnTo>
                  <a:pt x="5760" y="5318"/>
                </a:lnTo>
                <a:lnTo>
                  <a:pt x="4377" y="4693"/>
                </a:lnTo>
                <a:lnTo>
                  <a:pt x="2780" y="4314"/>
                </a:lnTo>
                <a:lnTo>
                  <a:pt x="1227" y="3591"/>
                </a:lnTo>
                <a:lnTo>
                  <a:pt x="481" y="2391"/>
                </a:lnTo>
                <a:cubicBezTo>
                  <a:pt x="397" y="1881"/>
                  <a:pt x="120" y="1529"/>
                  <a:pt x="36" y="1019"/>
                </a:cubicBezTo>
                <a:cubicBezTo>
                  <a:pt x="-79" y="523"/>
                  <a:pt x="129" y="497"/>
                  <a:pt x="15" y="0"/>
                </a:cubicBezTo>
                <a:lnTo>
                  <a:pt x="2336" y="39"/>
                </a:lnTo>
                <a:cubicBezTo>
                  <a:pt x="2208" y="504"/>
                  <a:pt x="2526" y="890"/>
                  <a:pt x="2399" y="1355"/>
                </a:cubicBezTo>
                <a:cubicBezTo>
                  <a:pt x="2483" y="1653"/>
                  <a:pt x="2569" y="2187"/>
                  <a:pt x="2653" y="2485"/>
                </a:cubicBezTo>
                <a:lnTo>
                  <a:pt x="3356" y="3302"/>
                </a:lnTo>
                <a:cubicBezTo>
                  <a:pt x="4207" y="3745"/>
                  <a:pt x="4995" y="3911"/>
                  <a:pt x="5846" y="4157"/>
                </a:cubicBezTo>
                <a:cubicBezTo>
                  <a:pt x="6550" y="4573"/>
                  <a:pt x="7317" y="4949"/>
                  <a:pt x="8020" y="5208"/>
                </a:cubicBezTo>
                <a:lnTo>
                  <a:pt x="8850" y="6282"/>
                </a:lnTo>
                <a:lnTo>
                  <a:pt x="9296" y="7057"/>
                </a:lnTo>
                <a:cubicBezTo>
                  <a:pt x="9466" y="7953"/>
                  <a:pt x="9830" y="8807"/>
                  <a:pt x="10000" y="9702"/>
                </a:cubicBezTo>
                <a:lnTo>
                  <a:pt x="10000" y="10000"/>
                </a:lnTo>
                <a:lnTo>
                  <a:pt x="6934" y="10000"/>
                </a:lnTo>
                <a:close/>
              </a:path>
            </a:pathLst>
          </a:custGeom>
          <a:solidFill>
            <a:srgbClr val="FF00FF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5" name="Freeform 21"/>
          <p:cNvSpPr>
            <a:spLocks/>
          </p:cNvSpPr>
          <p:nvPr/>
        </p:nvSpPr>
        <p:spPr bwMode="auto">
          <a:xfrm>
            <a:off x="6646863" y="2497138"/>
            <a:ext cx="1962150" cy="2735262"/>
          </a:xfrm>
          <a:custGeom>
            <a:avLst/>
            <a:gdLst>
              <a:gd name="T0" fmla="*/ 245490865 w 10000"/>
              <a:gd name="T1" fmla="*/ 748006629 h 10000"/>
              <a:gd name="T2" fmla="*/ 235518827 w 10000"/>
              <a:gd name="T3" fmla="*/ 584716684 h 10000"/>
              <a:gd name="T4" fmla="*/ 220541343 w 10000"/>
              <a:gd name="T5" fmla="*/ 480519340 h 10000"/>
              <a:gd name="T6" fmla="*/ 196477339 w 10000"/>
              <a:gd name="T7" fmla="*/ 408860399 h 10000"/>
              <a:gd name="T8" fmla="*/ 146193321 w 10000"/>
              <a:gd name="T9" fmla="*/ 339894324 h 10000"/>
              <a:gd name="T10" fmla="*/ 43199675 w 10000"/>
              <a:gd name="T11" fmla="*/ 247964083 h 10000"/>
              <a:gd name="T12" fmla="*/ 26181556 w 10000"/>
              <a:gd name="T13" fmla="*/ 217744634 h 10000"/>
              <a:gd name="T14" fmla="*/ 4966790 w 10000"/>
              <a:gd name="T15" fmla="*/ 147058079 h 10000"/>
              <a:gd name="T16" fmla="*/ 0 w 10000"/>
              <a:gd name="T17" fmla="*/ 0 h 10000"/>
              <a:gd name="T18" fmla="*/ 385023276 w 10000"/>
              <a:gd name="T19" fmla="*/ 1122004 h 10000"/>
              <a:gd name="T20" fmla="*/ 382520554 w 10000"/>
              <a:gd name="T21" fmla="*/ 748006629 h 10000"/>
              <a:gd name="T22" fmla="*/ 245490865 w 10000"/>
              <a:gd name="T23" fmla="*/ 748006629 h 100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000" h="10000">
                <a:moveTo>
                  <a:pt x="6376" y="10000"/>
                </a:moveTo>
                <a:cubicBezTo>
                  <a:pt x="6289" y="9272"/>
                  <a:pt x="6204" y="8545"/>
                  <a:pt x="6117" y="7817"/>
                </a:cubicBezTo>
                <a:cubicBezTo>
                  <a:pt x="5987" y="7353"/>
                  <a:pt x="5858" y="6888"/>
                  <a:pt x="5728" y="6424"/>
                </a:cubicBezTo>
                <a:lnTo>
                  <a:pt x="5103" y="5466"/>
                </a:lnTo>
                <a:lnTo>
                  <a:pt x="3797" y="4544"/>
                </a:lnTo>
                <a:lnTo>
                  <a:pt x="1122" y="3315"/>
                </a:lnTo>
                <a:lnTo>
                  <a:pt x="680" y="2911"/>
                </a:lnTo>
                <a:lnTo>
                  <a:pt x="129" y="1966"/>
                </a:lnTo>
                <a:lnTo>
                  <a:pt x="0" y="0"/>
                </a:lnTo>
                <a:lnTo>
                  <a:pt x="10000" y="15"/>
                </a:lnTo>
                <a:cubicBezTo>
                  <a:pt x="9978" y="3344"/>
                  <a:pt x="9957" y="6671"/>
                  <a:pt x="9935" y="10000"/>
                </a:cubicBezTo>
                <a:lnTo>
                  <a:pt x="6376" y="10000"/>
                </a:lnTo>
                <a:close/>
              </a:path>
            </a:pathLst>
          </a:custGeom>
          <a:solidFill>
            <a:srgbClr val="FF0000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6" name="Text Box 22"/>
          <p:cNvSpPr txBox="1">
            <a:spLocks noChangeArrowheads="1"/>
          </p:cNvSpPr>
          <p:nvPr/>
        </p:nvSpPr>
        <p:spPr bwMode="auto">
          <a:xfrm>
            <a:off x="5014913" y="4200525"/>
            <a:ext cx="52705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7362" name="Text Box 18"/>
          <p:cNvSpPr txBox="1">
            <a:spLocks noChangeArrowheads="1"/>
          </p:cNvSpPr>
          <p:nvPr/>
        </p:nvSpPr>
        <p:spPr bwMode="auto">
          <a:xfrm>
            <a:off x="6804002" y="3808857"/>
            <a:ext cx="52705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7953375" y="4200525"/>
            <a:ext cx="52705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79388" y="2159000"/>
            <a:ext cx="3392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Zone1: Perception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179388" y="2581275"/>
            <a:ext cx="3392487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Zone2: Forte gène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179388" y="3008313"/>
            <a:ext cx="3171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Zone3: Contraction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            musculaire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79388" y="3743325"/>
            <a:ext cx="293211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Zone4: Risque de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fibrillation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ventriculaire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(arrêt cardiaque,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probabilité:c</a:t>
            </a:r>
            <a:r>
              <a:rPr lang="fr-FR" sz="2000" b="1" baseline="-25000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1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5%;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</a:t>
            </a:r>
            <a:r>
              <a:rPr lang="fr-FR" sz="2000" b="1" baseline="-25000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2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 &gt; 50%)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45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80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50" grpId="0"/>
      <p:bldP spid="57352" grpId="0"/>
      <p:bldP spid="57354" grpId="0"/>
      <p:bldP spid="57356" grpId="0" animBg="1" autoUpdateAnimBg="0"/>
      <p:bldP spid="57358" grpId="0" animBg="1"/>
      <p:bldP spid="57363" grpId="0" animBg="1"/>
      <p:bldP spid="57364" grpId="0" animBg="1"/>
      <p:bldP spid="57365" grpId="0" animBg="1"/>
      <p:bldP spid="57366" grpId="0" autoUpdateAnimBg="0"/>
      <p:bldP spid="57362" grpId="0" autoUpdateAnimBg="0"/>
      <p:bldP spid="57367" grpId="0" autoUpdateAnimBg="0"/>
      <p:bldP spid="16" grpId="0"/>
      <p:bldP spid="17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C11D5580-C387-4B48-AD14-9EE1ADD54C14"/>
  <p:tag name="ISPRING_SCORM_RATE_SLIDES" val="1"/>
  <p:tag name="ISPRING_SCORM_RATE_QUIZZES" val="0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NOJWEMxTTS9zwMAAPkNAAAdAAAAdW5pdmVyc2FsL2NvbW1vbl9tZXNzYWdlcy5sbmetV91u2zYUvi/QdyAEFNgulrYDWhSD44C2GFuILLkiHScbBoGRGIcIRXr6cZtd9Wn6YHuSHVF2YqcdJNW7sGDS/r7z851zRA7OPmcKbUReSKNPnbcnbxwkdGJSqVenzoKd//LBQUXJdcqV0eLU0cZBZ8OXLwaK61XFVwK+v3yB0CATRQHLYlivntZIpqfOfBSPw9kcB9exH07CeORNnOHYZGuuH5BvVuanX99/+Pz23fufB6+3uC40dIZ9/5AIWaZ3bzoQBSwK/RjYiB8H5Io5w/rZDxcumO8FxBluv/RDzyNy6QzrZytuEUUkYDH1PZfEHo2DkNlc+IQR1xlemwrd8Y1ApUEbKT6h8k6AjqXMBSqUTO0PiYENXYk2Y26El14wiVkY+jQmgbvbcYZEp8jN+Seojp4sEaYkAoKcFyL/AWxspbZwhJXqxzD1JlMfPqx2YSpXdwo+ZV8/5iQAtYRuQ80IpXhC4lF4BTpBWYV9EOEFVNNFH8Q1oVABhLZhAnzpTTDzwqCuoIhQFnnjx/JJuEZGqwfEkwRwaJ2LjTRVATt1RYm0KaSinxVKPi6gcD3sf6dIG0IktS3XldwIcCFP23WBlhkTt1bm48L7PT7Hnk/cGKRyw2XMbC/XxjhUvzYl4kqZOgCwy9MN14lANyLhFZTSA/wtlan925pD2LUnf1Xyb8TLbee82jZd4JKrVyfHueYxH4bFkue6Qwc9ozpo+W+DzaoCIi1Lka3Ltij2MnHyv3hxbFxzTOl/BtVFlyMjema/bzgUSpxE8FqDbh9J0x1BZlAfMNYyLlV3lBecg6F5LgoY8SJHnr7tYfMSsnYAv4Rs9sAvyYh6rM6PuClk2fo6sUlutPq+vgm8v5UoxZPGN+LWQO8qwTcgAOzLohH95AeM9RJzNxXr8bU/Y7csATi04iWclRC4pGQG8acdOBczsstgMxoPMrE0lUrtKFLy3o5H0KbKmoSsG50ao7e5yeyu4sWuD5rpfHaMF01wUWN0vmewjZQSHI2n0EKW3mc09vGIQEUHBmW8TO5gvN+aSqcdiZpzkUvOMZBts0MFz5O7f7587cjxzJNmF213f+tFAp1WjwfySPZHYEpR/NlGwvDoEGcXXVDbc+QO1/FYaQXcJg8zhsfTGWhMraSmypP2t/Y+wwxHF9Dn9tDjDGc8v4chwYxRvVhsyHUhlP2sPx2pq1JJLfpgjxuRdcDMm8fYde39Am4WSib3zaslRdwOqvqioeCi0ZVsPMUBzJBnfCKVZU9CO7Z3HQsN16yf2m3z7RR/XBX2kjZ4vXdn+xdQSwMEFAACAAgA04lYQ+/Zcx/9AgAAKwsAACcAAAB1bml2ZXJzYWwvZmxhc2hfcHVibGlzaGluZ19zZXR0aW5ncy54bWzVVt1OGkEUvucpJtN4KavWVksWjBFIiQpEaNUrc9gZ2ImzM9udWRCv+jR9sD5Jz+wIQrRm1ZrUcAFz5pzv/H9MeHCTSDLlmRFa1el2dYsSriLNhJrU6bdhe3OfEmNBMZBa8TpVmpKDRiVM85EUJh5wa1HVEIRRppbaOo2tTWtBMJvNqsKkmbvVMreIb6qRToI044Yry7MglTDHLztPuaGNSoWQ0ItONcslJ4JhCEq46EC2JZiYBl5tBNH1JNO5Ykda6oxkk1Gdftg/dJ+FjodqioQrl5xpoNCJbQ0YEy4ekANxy0nMxSTGwPd2KZkJZuM63dl1KKgdPEQpsH0O4FCONCaj7B18wi0wsOCP3p/lN9YsBF7E5goSEQ3xhrj867Q5vPp62W+dnXS6x1fDXu9k2On7IAqbYB0nDNYdhRiQzrOIL/2EYC1EMcaNNmOQhofBqmihNtZqLTh3JiMtsfaFFc5DMuKsCwlf6cbgWqg2am5TMsZE5LxODzMBkhJhQYpoaWzykbHCFv1vr2oSxMI54+R0QO/d++pEMWSGr4a1uDGu5lHjXOeSkbnOiRTXnFhNMP88wV8xJ6vNIeNMJ4UUx8cSIwV6nAo+4+ygqOkd4N8cXaKLJEdLnNxUcus9/MjFLRnxsc4Ql8MUZxzlwnj86rOAUzDmHhQWMW4MTjrN1lWn22xdbLgEgU1BRc8Ex4bzJLVvgQ+Yu9LoQkqN1VyBwMpEkBte9IcJVqiVSbO07ximRdNdIwtQbLfAeDwmXkQ4mkLlvCxgBIpoJecEIlwh40ZoKnRuUOKHxUObFwXoTYlQRagT3CB0ljGelUHb2t75uPvp897+l1o1+P3z1+aTRne00pfgvHleOXqSWJbk8nDnwsBxwePUYLP8/2SG/lnre5m6dlsXw1LdbA1KwfXKaPWOy2ideSrrr9BYGbNzyBQS0btQ7SJnTjxBI2tKkQjL2b9chxeM9Kv+7fw+vM1Iv2HOr1njd5OyPy0fTmsvpTB49ClXQfn6A7dR+QNQSwMEFAACAAgA04lYQwByWXq4AgAAVwoAACEAAAB1bml2ZXJzYWwvZmxhc2hfc2tpbl9zZXR0aW5ncy54bWyVVttu2zAMfd9XBNl73F3TAW6ANM2AAt1arEXfZZuxhciSIdHp8veTZKmWkjjxTBSoyHPEi0i2qdpSvvgwmaS5YEI+AyLlpTIar5vQ4maatYiCz3LBETjOuJA1YdPFx5/2SxOLvMQSO5BjORuSQ+9mbr8xFOfj29zIECEXdUP4/kGUYpaRfFtK0fLiYmjVvgHJKN9q5NWP+Wo96IBRhfcIdRTT+trIOEojQSkwIX1fG7nIYiQD5j1d2W8kp3d1PvsD2o4qipa2/GRkiNaQEuIiXy+NDOO5vj1+lbmR8wSEv6ihXz4bGYQysgcZX3731cggQzRt8z890khRmoLGnPOP+M5hghR6/ExUV0YuEkxCxtHFV3DlsbneBSD3azj3qRlXKdiTqevBQjCPnjFYoGwhTfyps6lKvD22qOcDFhvClAaEqh70pIN+Iq3y18S6HvcH3igvApBT9IhXwdoaVl28ATDW9/jV6tauijC+d10QoISdUwYR9soe+VuX9QgZKHvkM6MFPHK2P4IfWjqOf+Jb4h7zfPW1FTjRR18vf/JW4+nBDK4KXDuFx9SigIVZB3pZE6SCv9AazOOliTV1kSVHoaWc7GhpGb8MLtvbnFSaHBhcw51urxQpMjjVdTZUvavDZ7PnuCmdNe7K7m9Dn2N3nqBe5TdTgkjyqtbpqunE8fSs6PpMk9MMVx2Q93wjRnJqIrcgX4RgY71wgRBibWZDYNEN2BA8TYISpMnpIqfuklPV522dgVzrR6PgmyfWdbiKlhXTP/hK4Q2KmDBg7JhY6es4oe+9GShcBwCReeU7tzt0lrplSBnswM9/oLAJD2WWKt2iQ922xAfYYNhvTjOqId266BslxMWGE4RXHZeIF09oGNHzSDJlM4um3y/i/uZoNfuNZlovXGb27DopuljbjyuoleYfyn9QSwMEFAACAAgA04lYQ3FUrdznAgAAcgoAACYAAAB1bml2ZXJzYWwvaHRtbF9wdWJsaXNoaW5nX3NldHRpbmdzLnhtbNVWzU4bMRC+5yksVxzJAqWFot0gBEGg0iQiaYETmqydrIXX3trehHDq0/TB+iQdrwkkgqIFQdUqh8TjmW+++Y3j3etckgk3VmiV0PXmGiVcpZoJNU7o18Hh6jYl1oFiILXiCVWakt1WIy7KoRQ263PnUNUShFF2p3AJzZwrdqJoOp02hS2Mv9WydIhvm6nOo8Jwy5XjJiokzPDLzQpuaavRICQOoi+alZITwZCCEp4dyCOXSxoFrSGkV2OjS8X2tdSGmPEwoe+29/xnrhOQDkTOlY/NtlDoxW4HGBOeDsi+uOEk42KcIe+tTUqmgrksoRubHgW1o4coFXYIATzKvsZYlLuFz7kDBg7CMfhz/NrZuSCI2ExBLtIB3hAffkIPBpdHF7326clx5/PloNs9GRz3AonKJlrGiaNlRzES0qVJ+Z2fGJyDNEPeaDMCaXkcLYrmaiOtlsj5MxlqiamvrCgZIVM5S+ieESApEQ6kSO9uHZgxd4dCYgzedr05Uo7eA4Z40wyM5YuO5jfWZzFtnelSMjLTJZHiihOnCUZU5vgr42Qx3WRkdF5JJVhHrBSMk4ngU852qyzdAv7J0QW6yEu0xFYsJHfBw/dS3JAhH2mDuBwm2LQoFzbgN58FXIC196Aw57jSPzk+aF8edw7a5ys+QGATUOkzwbGEPC/cW+ADxq40upBSYzYXIDAzKZSWV/VhglVqdcKs7TuDSVV0X8gKFMstkE/AxIsUW0uoktcFTEERreSMQIpDYX0LTYQuLUpCswRo+yKCwZQIVVEd44JCZ4ZxUwdtbX3j/eaHj1vbn3aa0a8fP1efNLpdFD0J3lvYFPtProq7dfFw5uLIT+jjw+5M+bdmvXfa/lYnU532+aBWfdr9WnDdOlrdz3W0TsNy6i0spjpmZ2AUrpb/QrWDW3AcVi7uQSly4Th7zQZ/QZM+/Y8UWviVmvQNo3hy1P7dIMLp7gGy9OKIo0efRA2UL78TW43fUEsDBBQAAgAIANOJWEMMqAFFowEAADQGAAAfAAAAdW5pdmVyc2FsL2h0bWxfc2tpbl9zZXR0aW5ncy5qc42UTW/CMAyG7/yKKrtOiH3CdkODSUgcJo3btEMoplSkcZSmHR3iv68OX02bDuJL8/LwOnbrbDtBuVjIgtdga5/t/sPdWw1IMzqDW1cXLXpCOlMaUpCGmxjlLE5AxBJYjcyPDid5dyZ8/kxa73nxKeIFpBU/hvTLkou0iiuPhfZoqUfLPdqPR9v4Ev86lR2q2ldU6fY8MwZlN0RpylZ1JeqEW4bdvNtVLbAGYw76ArrkITimfbvayLPjU5+iyoWYKC6LKUbYnfNwHWnM5KIt/6pQoMsXvt4DvZf+29ixE3FqJgaSeuLxgKKdpI8qhUPe5zGFFxZ8DqLi27PrH9QxbhZUo/M4jc2RHt5RVGnFI2h0aTCkcDFZejW62adocgY2Zk883FM4hOAF6IbV6JHCAVFl6ooXqDRG1JEG2uz5CRXIF7GMDql7FF6ODku2bd07F2qPP2LOCGFthFaeiUzaLo4rpt54BzetZZ36Zl74RF9e9GjK9+f8JDqnMfVrhPZfAePG8HCVlLdDeTOebmDQE7lEEhKu16BniKKs5/vSyevJO7s/UEsDBBQAAgAIANOJWEM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DTiVhD9TG6JXAAAAB1AAAAHAAAAHVuaXZlcnNhbC9sb2NhbF9zZXR0aW5ncy54bWwNzD0OgzAMQOGdU1ie2oH+bB0IbGywlB7AStwqkmMjkqJy+2Z7w6fXDb8ksPOWo6nD++WGwOotRP04fC1j+0DIhTSQmLJDNYShbzoxT/LkUirMsAodvC2cahSeKVU5fkXg5G09ztDCVJfvyAGvffMHUEsDBBQAAgAIABdfHEPleXTj7AIAAIgIAAAUAAAAdW5pdmVyc2FsL3BsYXllci54bWytVU1v2zAMPafA/oOhe62kXdc2kFt0BYId1qFA1m23QLUZW4tteZJcN/31o/xtz+lWYAcDNsX3SPGRNLt+TmLnCZQWMvXIwp0TB1JfBiINPfLwdXV8Qa6v3h2xLOZ7UI4IPJKnwgJ4TJwAtK9EZhB8z03kkZ7BRWbiZEpIJcweuc+Qu4t0Rt4dzdAl1R6JjMmWlBZF4QqNiDTUMs4tiXZ9mdBMgYbUgKJVGsRpsEvzdzQ+iUyp2Wege8jMvD1wTdJyPGsxIClOXalCejKfL+iPu89rP4KEH4tUG576QBys5Kws5SP3d3cyyGPQ1jZjVZJrMMYmUdpmzCzF4iJ1tPI9UjlsEtCah6DdOA0JrbB0Asy2MddRzaMHtJZX70TNW/pt7PemcSuVo51zlj/GQkd41Id01kkgo8OoLCmvW3bQQ9NBK8tEHAW/cqEgKD+/tS0yX5AqYNtxZZ6uLnw8wLcV941U+1uEYRfVCrqtaG4lmluCWg63jb7uKEhz2y1wkytoSjVjTyIA+YUrxW1bXBmVA6MjY42lQzCj1ZVrkTpBWGSS+OwftLF+I2l+6teUKQH/Q5hPSNTWRKQBPK8E+hhIsKYGsNjW5posdm3MLiedPya9vh6YqhxrUfAijuEqBBzDgBtOOzs9BAXFNbr4uRphewcHwZEIoxgfM8kwPj1Ik3C1m2ToHRwEx9LfTUBbc1tGOq7jqJnaDmJ0Yp0wP9dGJuKlbM/BnjHLsg9fG7nm6CYT7cH5/I9RHMRoBnNLJlaXfevtq+bw3s6p0Z3PJqssg27FeQCTZ5VXMwt5NvIJYMvz2Nz2c2r2YQ86ynlqOqa5vmO/y2ItXsApRGD/dItTW5MIbM945MPFaY8B9cTtMghfmqYiMlpLUql5SDmGtXkSUFSYalY+ouqhknkajLRxs+7noGPcVTcKuBPDFjNdnGDzycwj7/Glvsvl2WV3lfPFZYMt87qvAle5vGFV1wl3nUHrfm0vwuqZx9ffUEsDBBQAAgAIANOJWEPNyJzlqAcAAGEdAAApAAAAdW5pdmVyc2FsL3NraW5fY3VzdG9taXphdGlvbl9zZXR0aW5ncy54bWytWetu47gV/t+nIFwssP0TX+RbCo8LXehEGFv2Wkoy06IwaJuJhUiiV6I8k4V/9Gn6YH2SHlJSLCmOI81shAlGh+c793NIKqPo2Q30OOLMd/8g3GWBTTl3g6do/BeERhvmsXAR0ojyqHmiPLjBln0zg0cmaECNOAm2JNzqYjUat9BE/qDhQB0aQ3jrat0OGnRxBw+RgXs6rF0rxrWiw5rRaeujZklEIjekGxrw81JHzcLqW4AZRDTkZrCl38dKkTu/VPTgJiRbF/iicb8rnmOm9Wh0xYO67d6gh48dVVGUPtJ7RttoHQeD64HaRrjV7bWUozbsKB0FtXu99nX/2B50egq8Ta77IKWLr/uoO+h2O8axgzuARqqqGR39OFCu220VtOHhtX6cTLRBq4Xa7bbSNY69vjLRWgi4FZChKkMRQMVQNKV/VDW1PVTQRJ9ok+4RG7iv99Cwg/ut1rGraUqrdQruybt8uE7Uyu5k4fxA4NkUnF0VtdU8U1yjTRyGwOxQf+8RTtGaRNQiPv3UmMSeh37dsP3L3xppccpCzlgzm4rUhAjkAISMczJGTUnJlqUt+WbI05G7/dRYx5yz4GrDAg4GXgUs9InXGP81qZfUmypIdqBhHdwj2dCTuoH8qQpLdUENw3MJtGH+ngQvU/bErtZk8/wUsjjYVjJz97KnoecGz8Dduh7o+KIiz424yalfsA8PxVMdtocZFVFhXh+LpxLSI2vqZRpb8qcG7qTy44iUoAc3crmEqm3xXILuyRMtJmCoiucyJgAtxawNxPMxiNPvHNgV0fKdi+weeaFhUUkyIi+i2D7e162nfcieRLCLuI8T/YrzGEyc4ElY2BJPJZBwUCislKU0bNJ/o8SYvpZnycgHLZDc/HBJSVLkQlvp89lCtb6upvOb+UozbxpjPelKJNry105/+L3d68PkSnEVJdkzdTotykJSWK9VTZblLOfTFQjE05WFvziNsfhdGzq/c6amhRvj9D+1BSyW+L4xFr+rQO+WS2w5K3tqGnhl2itr7si4TLGDjcb4K4vRjhwo4gwdXPoN8R1FMJ7dkKLIc7dyQYxsN4hpBX3GUn0wrZuVM59P7RW2jIzSGONgi4yQfINyqC9oqdp4CTJC2AjDH4OvZP6lBKR6Xm0ht+bN7RT+OcKQW/dp58E//gPWLLAF+aNBBeAM27Z6g1fa/AtkDipuXhM0/wyF9rkm6Cu2oTKwXQFmqffmjeqYc0sU1xLbztLUXytrQwLEAu8Fkc0GcAh2j4PL4ggootjoNqmxqLYiG/92B2VtqtMzJZzIRG4gi/nJPVCwItxWyhS0lY4Nkavf7sx/riaqOcXGCpJnzB9Wjux6oY9AewSMI+J5TLgBqsn2QIINHNXohsRQYi/AtnW3km1PwHlhzO+x+wciPG2tX9KutAz85Zern7bOdKYwVh5IGFRrsZK0wmR467IPB0owHfbzPf/Il1w8rv4sQ/4E7xaqbb/rWpUc/bxfJRN+wCkb6h4vYWOEcaC5rBYIz6BiYAb6xPVqAU1rAurknRhO7yESF5VaAu4hiAUJ9xDceiIesGabjggXXYuTZAWwDHuSwPNJF+d9j8IF6zXxa/rIoLk9Sg6QEqC7UVIJVz+mr26GsxEqBl1+JqeCLDDrSX6yQGCY5/riSF1N7N0MZ9FM5mghJA8s9rZyaHnus5ylkKrYTyKzT9KW6H0MmS+pHomyLkmm+T9+0pDExWWid5HTWUGujdWlfgs9JjVMHXs1VTUMxW4x5BO+2cGO8CgO0dVlJcctA09UkJeGyaYk3Oz+95//VhdTsiehopT697pyoBXFIMGv8v5lMbj1/7uCHEfVilD5UhGYnlYzaPXDq8xqGkvVcVT9dgaJt2WeWRxuKu3+eSEzdfkZxoE8SzXGMxI+wzhxGPPqCpLuiwLhtW04HeJjDnd+WhP+04NVOO+Yi5VqGPJ2A/caz908J/vTFhGUfshAHlxzasjTb1ULBk5JJN26vL5MOfKz3oa+TN5PXXk4uwO8Ek5XRriSspgXbqABD5m3EHf3tx+rgEF8alh7dPxIvAhyk73mWaId+5YmL2PLk8qsCzBiIc51Yx7GKe+JVuZeUrjlbHOsKaHMd888GHV64k6OvUgvo3Rdk9+28na/0t4YDkfudCln+YlY5rfgTv+GP0cs89ti/s/hjP8GVF7JI7PvDRoJ8/Rc6hI5ZzIHPDQgQMzim70VeYQFU/HdKcqZlBKKnD7b0rHcxhzXp2k3C1re4OY7Fo+C1w15JjDrFzu90ZQWTtXbvFy+I+5yj75f29IP6MB89uV7zQZIvo+Wg5FQEX/Z008NOO2Tzc4XX60bKJXxqSHCmXx6fg+3z8aZmGa1kL6c5nKY18IFYobnENLvyxCWdPpl0Kj5Jkyj5qUEjVKx7+cviP01DTGUgEuz2izS8ty77DvDvTxhFWHvLObxfAeiAzjuZ5gcoVBV8lyTtUrykl/3Y4+7Hj3QbEzlCLnQXPZ+FEFrXK5slU/pI8/Xdkqp3QLpnDsVYp67uPAuTF5SinMzv1Cz4zhZR9L7M6Mq23dOus7sRNmIFsWen86Ml7LePKMKeN+L/qiZ32JhQL3521GZBlCQ9+5fUf8PUEsDBBQAAgAIANSJWEObsTghrxMAAKNCAAAXAAAAdW5pdmVyc2FsL3VuaXZlcnNhbC5wbmftnHtUktn6x2ns6DR5aWrmNIaXas7kNKNiOV5TqewyHUszbSxvOJE5JUlKiKKI5kxmJtbUT7uoaFZ4hchRAwU0TTJULC9gClSEKCgoiigIHFqnZlxr1vnv9yf8sd/1Prz72d/92Zf32c9akHs4cL/FZxs+AwAAFgd+3HMEADABAgCfXPnU1GDJfn7/ouGyAnFk/24AsddmwnCzMm7XoV0AALlg9dLP/zDcb4T+eOQQAIDeAgBk/goAqA2mzHEAAOkCAEhiAADvmwDA+nPF1GAfAGD3pgN7doWmRE/xgvJgqAbmG4TDBUvMVjoAkhnSluV5rXvP+XsXLtzdLNl5d+PK38pwmy9/G3jh01Nla/+xafOKz18cvLui7WThzco5pBsqrSn26JS6nl4SLfYxs3wRMsgg8hmEmvm4o0dV+tElKTtbr5l9FU/yTVkUFdm3zHQCm/QKSQ3Jef0i6evXn3p+gstcftEjV/LnG5t4upEIvqLQDI7VjNi3KOvgWr00FDaAB+sX2R5ssL6FgVthYu7SCvhQRMLKqCcWZ8t0TEZpz+OUbVmb+76KyVxh+qGIOVumfjv/ZSiJoaP2HSYuq+jSd6bMW9iWB6JzqZXVRxuWf3W4ZOY1iqEp4R4m/61GliS0ZLnxqstG9y9g8W1brob3l9h/tLr0Z3LXAE9k/ykkM+vSCvKKn1YWTrR3T2Rj6uEffZ7eCbtkQW7701/rzo5MLuD7T2rqL9XFPnny0d79w0b3jovcZV3beGInLPPLrFi1C0IdI5gEfnjw/AZDu/6wZQrXbNvo3nq5VeJ4Iv7Wwz/trhaGZje5L4N16as1wJi9Mbf8uov9uB6azg8Plpga2l0DXNbnPeaXLB5ufuidxw3f4vjR3nrQxNDsJQvTvzxuNu0wPfb5sQdWrgSr+R76tg/9I6wwtNthumwUPzc5YVL7aW3v5sbCVauNCI0IjQiNCI0IjQiNCI0IjQiNCI0IjQiNCI0IjQiNCI0IjQiNCI0IjQiNCI0IjQiNCI0IjQiNCI0IjQiNCI0IjQiNCI0IjQiNCI0IjQiNCI0IjQiNCI0IjQj/XxC+bosn0ZKFJOhfnTYUvPfC1975u3BqDRe9xelP4T7/S/gWq9ktVvPdpR+FN/0v4bLvGksP/CWc/b+Ed7W3dGX71sd9FH7272Pfupc88/x70qiPdq7fI8hnpqNHDNYv3inATEJVMjiPSMUgd0jnk8NuK2+AP1TzqTYdEl9QzfhMD4yEii8rVRqBXndcnKdUcpiO9liJuLmAE4AH4W2BINrcyx6Cn7Iqbf16pjspAc6T7VdatnGm2q5+EEs1b5l+slqVzE3v6UovAQ1xGpHFEu/+3t+CvJzdKsEiqcDbr7nI4CrIVzlQ2XfMMoEnQ1j1buXo+So6KgQbRJE5+M3k3gHrZgr0SB5evyT2gGglYXB9xuwdgc/puhA/vBQGfrg05sFYVJH1Lwoy5uyZGTQQkubPrJ+HDTMYSyKQPpGGUCmvXsOxE8cbawt2RTmIHmisXwTgaed3NDJAR0xrpVxXF8FOC7hcWhMe6FXOp/Z60Gfye5ht1N4h7xAQiTZl12dQGRJATECpSiJLAHShrfyx7wuf2CmmXdokgxhWfkQf7dCoVEXJ0ZwpbNBxNpLI6CdCIdeCmUvt9rrpKT1RGP7i4eTeqPlSVYs45tsh5iBSApWiWfQbeaD0N6ubipz0afHseevjCSNueGHf2aqFOlK9jTNeHMqOgLDUijnXuwS/tInkSL0vopfeTBT2tLbHll10KwDrFvzT7tJWPikcqdqUKJki+srSVz8ZJidKLGgFnJEniF4R8sJxh0KlICSwV3KPGOiDAu8/9IiTSD6IZ1OciGnDJYtrP2fN1KzClqRw9IL87M9Yr2qoMK9tJD2t4/mjfanHSieq10SB+2d6UXQE/KGjfdqzZ/fxFfSLolt/+DfdpxOV9aeRB+f/wW7olL21fhFSagDrrImmJOsxLcLe1vafy/hmafZsORXeX8iRsVH2nBoa39uSEO3s7rzUZcJinQnMz/YuH8Hc6qUfUnR38nibQKBD4XL/khvv9bQqD6TsFa794ss10gKIz8ABneyARmE+VA7v9d/nrLVRLj6f8DKokHUELP7ZvEymkQ6YbeLUO5h3uxwmiRgFDk9zR/6I3T7jJR+5TaBjY6XHBkUnhE+4xyxlVeTgdXIeZ1aeVgi9VYp/lEpE8Gzn6LSIE1APc8tDS0VSOZqL0tZxPU++e8VOlJytygxnmNf2c6J4uQm8U01CqvxWnVCaxCzKyunfSbs39nMGvlMGbS8UNqMdU+vBQbTiM9JjxUkU7uMKruf8yxuXr1IjfxmdKpnD5OX775NtdpcM30b/dPb7S0GUkGFUSTO1fZSKUS0mj9oszJbI08VvT78dmjm3yOOLPfk4VaiJ1SzwrsrXGTbVH+VbOJrDDgHzUdIUWJSzu2yju0QUksPnBDug3A7xVRm4uh7EItIq0q0LYsZX+wKVcil+e2MGu1P9mLNKrXa44iQfPsZPodFlZBXMxjVpSsylOikbfhq/t7sC17YVdVOgHmpKKMXqFu+Al95YeRSVxsAxQcVJO7yJiK4pLmdDkV1OiODdY+SOqAwe5opQvOBrblqKmR++LmvfIdshZ22I0CRDEsRRPJy4NE1W/Tql/wRUlYXEtOKiknuyeE8QXSJCy5Xq3W/7CgLr1tEu54sIwYNYlTZlNCDhToGXbmcYk/JJzPCdV3nKO63xEMnK9FVPvvEbgq+BYA/W1VteFhF8Bv0GmI5wP0ETKGJf4QiyV3yMsWvJsIJGjjalLuZGiuTcgkXawABZPgLCLrI8sOp+vE44omMatpW9VgkRTfLfNQWGeZwwXa50ptg2q9KK7LKVZ19RbZ1R27sBJkzze9gLgm9UXaiZbRGC9ahEoKxf7Kl08LPzTjghfB7nHrjoC8yJtqtvSa92huh9lapkGMb1cbpm1z0cknawSuecSLZp8m6DONfEORZiIYxd6auuidBSWsSTMueadWoo+GWKNDYZOdKrtWEBO6TJ9lQnVv2GeGxu3LAl7/SQLZcFYizJZyfVAk3p8MIbK2xKGu32nH3adVXhIkLWIp0dOOv1xZcT3BTlYBj8u45eSo+YLkuRplDSNX4d25Ku2J0y4SzdHNlwc1JXF/ewSFOFrj0OiVbNQjSvODppBlzgrYQrUx7WkuXHX4fXEMP0vqqM8/FB7CgSEWJYWJ1KpnMTmY5Tq9TelhgaMtWWQU3H2EgF8Ty1Cj3qPTdTZJcnmo+e1VmQE2NhsKzzFLPNppaMK2e8bpHWqaDXl9Cpg2o2KUNZQ3N4G8FUD5hdQgMqr2tFbJkrSakPIQdDRhSEhHY38K54acrjUe06E3Ob7YdJg2ClH0KgtKRZnfV6Q9QM+2Mlftjjs31IyUwFsX40TM4Pc2bfBDkoxOlOhoER1zZokLVCgp1KwlbApcwODElRtSJUexzsHpoygBel2PhUAgvqCemHiuhYwzs6vyY6p0lpMZFkdTI2RlBy7NC5QjDyAmYSJ+srESeUwVKb3yEm9z1V6NeRyQfFQ8wHdi4gC1yd8E2SAG/u8pDd+v4XfDW7odbPHB1aWXMYzJGWjk51RsuTmNTGtNxflczJZiuI6Q/SOAvDRh/Ew5YmrcXI6p8U1VJ8cIOcpvSlcq5no06xTYnkQNvXRjQHN9gIlHaRSc0o8ANYcRrDEB10Dv/Su3dMbdc9z2tzYv80YCsnX5+IPVNfOs8pmaKfHixsiDfsUdupUKgqFuDWVm12LT46sAHpEylLu77CdN56fGEiRLP559TGclme6uk+rSbIMPn1N+fhTzu3T0Fy9v62X0uZy4HBMJDIpJd0u9tOWcgDsAFxNE6oOPiMHmZ670QFDGaL57GeXuR6AnsozyIF2cNkAleaJeLaqtSxeyOuVzvFq7zc53mN6DW0MQwwgtkuontYx8TgswICH6DApygM4nW+unnPHovDQ+Rgh26WxjyZVO/j/0g+PKVcNa+APUvCUoqvEEq/pL9bcHwR2lSHa1NkXFer6oqCp/x2kFf+hJlU3/pdOfXvp/swOITco6PzGndBK8diZ5UkrPafHWq4NiIqWdaWjEFJCqqzoGSyMqSo0KPdaV2ZLO6LwpHk8fvhOaUvfuTh6szIiGjsUiV6FtlMin3tbRKh8idEZoz7IVMRs0nbW3SbNiHXRrPRJLn4TIla5f0mWh8Fjifv+bcWlbpqcIiFKMBYRGQELqpVT8N4OpGUSJrtcwU2Q6SywwlaRZU/6PpaoF419tytQ/lg8hPayRAVpvufpSLFZ7lP1OVWmPGxPMjS254wuuL/9AsaChsjGzOxX2idQu5hIlG/EGS50h6/Xo5PPTl9UhHzu3cXfg1Q+Zoijz2aU6qdxrhqNJ26YYYHaycTvlqAOQVVEXZP0Q1rbIbvS+ajrY/67qsVeNJafj2jcnAvQThTkKPs4/G+feGG6diZkWo9IHMFRkhJkIuRzDgVIXLKD/FHA9+rqCi/TiiMDQWC7qilED169lpB+rsHF+6W2ak1764H8aMJxAh7hCwLhbHaXPB7FgZ1klUyWU7INAxsavgSF6hrxE24gSrCwTGOQVP24fLbI4m/9CiDEo6bMRV8XLypY0QTRyQjfZXyh7nPbLfrehoZjTqXPtnTpeHXk0fZct0P1SH8dy0a6ADbK4tPkxWqAoai9/erb+ViQBXehtVhskdys/breNT4DfSp93PRnkz+HKh07Hy/eVeUky2vUhMw3RQzvtK+bodsP4ah4iUSsW9fDgVUDcHXCjzajg8JvHsJfjtrIY8aNAefy1jVzl5dYGXyZDQc0/2dp0QPAue++32EjGyJlGVcztrPaV0X5JN49BzM9+vEcUKwE3s7qF/nD6p4ZXFVZJ1P1Q2lrWiSZTeNwjFL5XGznKZU7eNGTXenjFVZ+LAybMAR7HkytWpYgZRbvl1LDt7SiOuhs2hx0C/tlXlsiSiYWfqCixrWGMLbO/ZLr808GDolSWubbE7X8OR8emSvoJ1Z9uCbolFKLXisz3YWvRb5rackLcEQk6pp6yKaZovNLinlrzznWhOL2DBHfLytTU70ZfSZ9LO2oCIw1eH2PJ/PUDz/fr2eO0W1ql73DuqgVXKTxoseO8M3QIaGUQoaEIhU0CLlxarGqO2VXmLySYqMLgwGEcJ33yWGMaV9nHBmjZ2DVMErH3nUq74PZc3Q3FsKRyDszhu5ATJgR+d37pJ8wz6Vzyur7NEOszOSNajUeonaG6+djIP7aSeCVuf/XE7uKO/j4uoCZJGBufmib3ayDiAOnRpiaM+rihbP0kxR0uRSDYC89M8ZzRdAZEQyPtVrzq/w/dbqcMPc5Vz3TqZ8xFOVofKLxEo1b/1GO5vpFmxf1eje8mCm4lBefrPfj8rFxun06Wz7Fu3WFdKrlehRTOdd3VlMCTp8gibHkAxnJqsp139FCHZEFNlrMkirBhTePH/4S2LcD8mCyJSw/soAWQ3Ryy4CD/foK4Qmd81wqSXOqM3PASZBYO3cURDhFTWouaAITmEUNHml3ilFS6p6EONQ5kFYbelwyiSZqZMez/cH5b/CzAt58oym94c0YWva3UbZSqn1r5cXlKzqQrw9fenb9jq3QOtvix/tYyKPWIXm7G53BQZ+2tRNKb4Wb+6jWxAWhJ6D2dbgmLlb4weC8NQ5UQgr8QuDr2sF/wJVoGej9w1i4tIgdhsfjOLqRiaSHCrNXQ6bRqMn7tfwGS8wEHw0nIVRzwoISkjKm99qSgent1eXbJ2kFwUPxleg8DwuRnCxKLgnA9rCfcbsvM94qizeMaq2ibBak5CzjuD0tXPcr1laU4mbRjzqEESXFWZ1QUa8mrTDcXheeiTP+6cTUAd3yX6uLC17IShDcR1rtl8r5xUdHjQEKvtfq0+Hulb4w95BK6Llqb22o99wfEVu9w2Ou0LsvorKWWc6D3ycp+kLkOmbwafiDYUAEym/wRyoE56fYVXKTmy/6TlOOOiLncmDjNLHdKP2GI1OxdCPjQh0jdyvFkrzITpFkdWUxpG6WVJhrx0fvJ4/FzKt1EbhoVIce+rcWkpsh+iKy7nR1gYG9utEHIcytpWxqVnoUYvij8kanLWYDTl0VK8h3B2o9m3o81vsCkrQzU8jrwzAPycVJIrfrbicJTSVIPG5ZlXhs8WcG1RbehiGtL21VWT60v+ObJ0YwdkhSk+UUKa3Mt8OvOF5CfzjmJ17ToptHq+HpM884DfP3GKnj4272gT5Lb6bQkqoym1im/Mc2lJgLxkx+d8jewrCYqDvlOT7KFzJOTya7jkTuTDQ5xmXgpKo3gyTg1cTtmQTbC4hSAjZQD2dfjkHrd9HS7+na9Y8qgZhJgKaQLQq1q+dd9JyUN+d59QH/fecPmd987xzynOKkCLOK1BzsL2ql3vJib0ON9N5caWpYw8y3hzT6vKVAnUTFabgjDWqeG+8C3HffEwOPBRkcj2nA55lJhKWZQxake+zHNPmFn/LSjiGZEofAHB4IfOD2So7y8wQ/wiKYZ9ZLkt2fPWL2/v/Fsj34P8SNffzty6Q7AOfLHPGsa7sTZlmY3UhsMpjf682BsH6NCdGNVRFMwuWJTz0HocxwdgEaIVuyfDihztZm4142CzzWlCaJbksYjMMD7yx1y8we6QkhrO3z2+dyxM4cdaVuMrSY/pFCGt27Y1EUP4YwPA5sDdwD3F3zIX/AFBLAwQUAAIACADUiVhDan3BjUsAAABqAAAAGwAAAHVuaXZlcnNhbC91bml2ZXJzYWwucG5nLnhtbLOxr8jNUShLLSrOzM+zVTLUM1Cyt+PlsikoSi3LTC1XqACKAQUhQEmhEsg1QnDLM1NKMmyVzM2RlGSkZqZnlNgqmZpbwAX1gUYCAFBLAQIAABQAAgAIANOJWEMxTTS9zwMAAPkNAAAdAAAAAAAAAAEAAAAAAAAAAAB1bml2ZXJzYWwvY29tbW9uX21lc3NhZ2VzLmxuZ1BLAQIAABQAAgAIANOJWEPv2XMf/QIAACsLAAAnAAAAAAAAAAEAAAAAAAoEAAB1bml2ZXJzYWwvZmxhc2hfcHVibGlzaGluZ19zZXR0aW5ncy54bWxQSwECAAAUAAIACADTiVhDAHJZergCAABXCgAAIQAAAAAAAAABAAAAAABMBwAAdW5pdmVyc2FsL2ZsYXNoX3NraW5fc2V0dGluZ3MueG1sUEsBAgAAFAACAAgA04lYQ3FUrdznAgAAcgoAACYAAAAAAAAAAQAAAAAAQwoAAHVuaXZlcnNhbC9odG1sX3B1Ymxpc2hpbmdfc2V0dGluZ3MueG1sUEsBAgAAFAACAAgA04lYQwyoAUWjAQAANAYAAB8AAAAAAAAAAQAAAAAAbg0AAHVuaXZlcnNhbC9odG1sX3NraW5fc2V0dGluZ3MuanNQSwECAAAUAAIACADTiVhDGtrqO6oAAAAfAQAAGgAAAAAAAAABAAAAAABODwAAdW5pdmVyc2FsL2kxOG5fcHJlc2V0cy54bWxQSwECAAAUAAIACADTiVhD9TG6JXAAAAB1AAAAHAAAAAAAAAABAAAAAAAwEAAAdW5pdmVyc2FsL2xvY2FsX3NldHRpbmdzLnhtbFBLAQIAABQAAgAIABdfHEPleXTj7AIAAIgIAAAUAAAAAAAAAAEAAAAAANoQAAB1bml2ZXJzYWwvcGxheWVyLnhtbFBLAQIAABQAAgAIANOJWEPNyJzlqAcAAGEdAAApAAAAAAAAAAEAAAAAAPgTAAB1bml2ZXJzYWwvc2tpbl9jdXN0b21pemF0aW9uX3NldHRpbmdzLnhtbFBLAQIAABQAAgAIANSJWEObsTghrxMAAKNCAAAXAAAAAAAAAAAAAAAAAOcbAAB1bml2ZXJzYWwvdW5pdmVyc2FsLnBuZ1BLAQIAABQAAgAIANSJWENqfcGNSwAAAGoAAAAbAAAAAAAAAAEAAAAAAMsvAAB1bml2ZXJzYWwvdW5pdmVyc2FsLnBuZy54bWxQSwUGAAAAAAsACwBJAwAATzAAAAAA"/>
  <p:tag name="ISPRING_UUID" val="{2DCCCDFF-5CE5-4D02-ACA2-060DACA04D5F}"/>
  <p:tag name="ISPRING_PROJECT_FOLDER_UPDATED" val="1"/>
  <p:tag name="ISPRING_RESOURCE_FOLDER" val="C:\Documents and Settings\philippe dutour\Mes documents\techphil\SLT\SLT\"/>
  <p:tag name="ISPRING_PRESENTATION_PATH" val="C:\Documents and Settings\philippe dutour\Mes documents\techphil\SLT\SLT.pptx"/>
  <p:tag name="ISPRING_ULTRA_SCORM_COURCE_TITLE" val="SLT2-5"/>
  <p:tag name="ISPRING_ULTRA_SCORM_LESSON_TITLE" val="SLT2-5"/>
  <p:tag name="ISPRING_PRESENTATION_TITLE" val="SLT2-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737e4d79d7e85686a46e2864a909a6beddfde3"/>
</p:tagLst>
</file>

<file path=ppt/theme/theme1.xml><?xml version="1.0" encoding="utf-8"?>
<a:theme xmlns:a="http://schemas.openxmlformats.org/drawingml/2006/main" name="Essor">
  <a:themeElements>
    <a:clrScheme name="Essor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sor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or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or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or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or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sor 1">
    <a:dk1>
      <a:srgbClr val="000000"/>
    </a:dk1>
    <a:lt1>
      <a:srgbClr val="FFFFFF"/>
    </a:lt1>
    <a:dk2>
      <a:srgbClr val="0000FF"/>
    </a:dk2>
    <a:lt2>
      <a:srgbClr val="FFCC66"/>
    </a:lt2>
    <a:accent1>
      <a:srgbClr val="00FFFF"/>
    </a:accent1>
    <a:accent2>
      <a:srgbClr val="FFFF00"/>
    </a:accent2>
    <a:accent3>
      <a:srgbClr val="AAAAFF"/>
    </a:accent3>
    <a:accent4>
      <a:srgbClr val="DADADA"/>
    </a:accent4>
    <a:accent5>
      <a:srgbClr val="AAFFFF"/>
    </a:accent5>
    <a:accent6>
      <a:srgbClr val="E7E700"/>
    </a:accent6>
    <a:hlink>
      <a:srgbClr val="FF0033"/>
    </a:hlink>
    <a:folHlink>
      <a:srgbClr val="3366FF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FF"/>
    </a:dk2>
    <a:lt2>
      <a:srgbClr val="FFCC66"/>
    </a:lt2>
    <a:accent1>
      <a:srgbClr val="00FFFF"/>
    </a:accent1>
    <a:accent2>
      <a:srgbClr val="FFFF00"/>
    </a:accent2>
    <a:accent3>
      <a:srgbClr val="AAAAFF"/>
    </a:accent3>
    <a:accent4>
      <a:srgbClr val="DADADA"/>
    </a:accent4>
    <a:accent5>
      <a:srgbClr val="AAFFFF"/>
    </a:accent5>
    <a:accent6>
      <a:srgbClr val="E7E700"/>
    </a:accent6>
    <a:hlink>
      <a:srgbClr val="FBF639"/>
    </a:hlink>
    <a:folHlink>
      <a:srgbClr val="FF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C:\MSOffice\Modeles\Modèles de présentation\Essor.pot</Template>
  <TotalTime>7222</TotalTime>
  <Words>1736</Words>
  <Application>Microsoft Office PowerPoint</Application>
  <PresentationFormat>Affichage à l'écran (4:3)</PresentationFormat>
  <Paragraphs>416</Paragraphs>
  <Slides>29</Slides>
  <Notes>29</Notes>
  <HiddenSlides>1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1" baseType="lpstr">
      <vt:lpstr>Essor</vt:lpstr>
      <vt:lpstr>Équation</vt:lpstr>
      <vt:lpstr>Les Schémas de Liaison à la Terre (SLT)</vt:lpstr>
      <vt:lpstr>Sécurité des personnes</vt:lpstr>
      <vt:lpstr>Risque d’incendie</vt:lpstr>
      <vt:lpstr>Risques liés à la non disponibilité de l’énergie</vt:lpstr>
      <vt:lpstr>Liaison à la terre des masses métalliques Conducteur de Protection Equipotentielle (PE)</vt:lpstr>
      <vt:lpstr>Notion de tension de contact</vt:lpstr>
      <vt:lpstr>Présentation PowerPoint</vt:lpstr>
      <vt:lpstr>Présentation PowerPoint</vt:lpstr>
      <vt:lpstr>Dangers du courant</vt:lpstr>
      <vt:lpstr>Temps maxi de coupure suivant SLT</vt:lpstr>
      <vt:lpstr>Relation  Idéfaut   Udéfaut</vt:lpstr>
      <vt:lpstr>Présentation PowerPoint</vt:lpstr>
      <vt:lpstr>Les différents SLT</vt:lpstr>
      <vt:lpstr>Le schéma TT</vt:lpstr>
      <vt:lpstr>Le schéma TT</vt:lpstr>
      <vt:lpstr>Le schéma TT</vt:lpstr>
      <vt:lpstr>Schéma  équivalent  simplifié (TT)</vt:lpstr>
      <vt:lpstr>Présentation PowerPoint</vt:lpstr>
      <vt:lpstr>Mesure de conformité</vt:lpstr>
      <vt:lpstr>Le schéma TN</vt:lpstr>
      <vt:lpstr>Schéma équivalent simplifié (TNC)</vt:lpstr>
      <vt:lpstr>Critères de choix  TN</vt:lpstr>
      <vt:lpstr>Le schéma IT (surveillance)</vt:lpstr>
      <vt:lpstr>Le schéma IT (1er défaut)</vt:lpstr>
      <vt:lpstr>Le schéma IT (2éme défaut)</vt:lpstr>
      <vt:lpstr>Présentation PowerPoint</vt:lpstr>
      <vt:lpstr>Présentation PowerPoint</vt:lpstr>
      <vt:lpstr>Choix du SLT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SLT2-5</dc:title>
  <dc:creator>Dutour Ph</dc:creator>
  <cp:lastModifiedBy>phil</cp:lastModifiedBy>
  <cp:revision>310</cp:revision>
  <cp:lastPrinted>2001-03-13T08:25:00Z</cp:lastPrinted>
  <dcterms:created xsi:type="dcterms:W3CDTF">1995-05-28T16:28:04Z</dcterms:created>
  <dcterms:modified xsi:type="dcterms:W3CDTF">2015-10-05T15:30:59Z</dcterms:modified>
</cp:coreProperties>
</file>