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"/>
  </p:notesMasterIdLst>
  <p:sldIdLst>
    <p:sldId id="256" r:id="rId2"/>
    <p:sldId id="267" r:id="rId3"/>
    <p:sldId id="321" r:id="rId4"/>
    <p:sldId id="275" r:id="rId5"/>
    <p:sldId id="276" r:id="rId6"/>
    <p:sldId id="318" r:id="rId7"/>
    <p:sldId id="319" r:id="rId8"/>
    <p:sldId id="277" r:id="rId9"/>
    <p:sldId id="302" r:id="rId10"/>
    <p:sldId id="272" r:id="rId11"/>
    <p:sldId id="298" r:id="rId12"/>
    <p:sldId id="320" r:id="rId13"/>
  </p:sldIdLst>
  <p:sldSz cx="9144000" cy="6858000" type="screen4x3"/>
  <p:notesSz cx="6858000" cy="9144000"/>
  <p:custDataLst>
    <p:tags r:id="rId15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10FA04"/>
    <a:srgbClr val="D49C00"/>
    <a:srgbClr val="FF66CC"/>
    <a:srgbClr val="F8F8F8"/>
    <a:srgbClr val="EAEAEA"/>
    <a:srgbClr val="808080"/>
    <a:srgbClr val="C0C0C0"/>
    <a:srgbClr val="E0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17" autoAdjust="0"/>
    <p:restoredTop sz="88489" autoAdjust="0"/>
  </p:normalViewPr>
  <p:slideViewPr>
    <p:cSldViewPr>
      <p:cViewPr varScale="1">
        <p:scale>
          <a:sx n="81" d="100"/>
          <a:sy n="81" d="100"/>
        </p:scale>
        <p:origin x="-16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E450014-AD9F-444D-A126-F770D9319AA1}" type="datetimeFigureOut">
              <a:rPr lang="fr-FR"/>
              <a:pPr>
                <a:defRPr/>
              </a:pPr>
              <a:t>13/12/2012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896BE00-006B-4221-8DF9-75E6341E8C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684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7620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5475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236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477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144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144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610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882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51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059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246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18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13" name="Picture 11" descr="C:\My Documents\bits\Facban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16A57-0ED1-42A4-8817-46ADD95773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75770" y="6349212"/>
            <a:ext cx="492443" cy="723916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Phl</a:t>
            </a:r>
            <a:r>
              <a:rPr lang="fr-FR" sz="2000" b="1" cap="none" spc="0" baseline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Dtr</a:t>
            </a:r>
            <a:endParaRPr lang="fr-FR" sz="2000" b="1" cap="all" spc="0" dirty="0">
              <a:ln w="18000">
                <a:solidFill>
                  <a:schemeClr val="accent5">
                    <a:lumMod val="25000"/>
                  </a:schemeClr>
                </a:solidFill>
                <a:prstDash val="solid"/>
                <a:miter lim="800000"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38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2A207-0F52-427B-BB6E-28A68E7E5E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33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5943-9A64-45CB-9DCD-D7439825F2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0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F00CF-C7A8-456D-824E-E635ADAF86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51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87888-27EC-4FE2-A969-8BC95B40DB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27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7AC19-305C-4CC2-86FD-EABEF0452C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0DA5D-45E2-4BF5-854C-795ACE5DD4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4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EE42-6AED-4C65-854F-E4BD675E918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14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49BA-2DE4-4E3C-9AE0-F53EAF9CDE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0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BE937-3E7B-4080-A1F8-D984204419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7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5C654-24AC-4BD3-97D4-0E3D6C841D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2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5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6154" name="Picture 10" descr="C:\My Documents\bits\Facbann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946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0BEAF76-0E2E-41C9-9A69-A266E300C8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7680325" y="0"/>
            <a:ext cx="153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D3DB7"/>
                    </a:outerShdw>
                  </a:cont>
                  <a:cont type="tree" name="">
                    <a:effect ref="fillLine"/>
                    <a:outerShdw dist="38100" dir="2700000" algn="tl">
                      <a:srgbClr val="000049"/>
                    </a:outerShdw>
                  </a:cont>
                  <a:effect ref="fillLine"/>
                </a:effectDag>
                <a:latin typeface="BATAVIA" pitchFamily="2" charset="2"/>
              </a:rPr>
              <a:t>PH.  DUTOUR</a:t>
            </a:r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75770" y="6349212"/>
            <a:ext cx="492443" cy="723916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Phl</a:t>
            </a:r>
            <a:r>
              <a:rPr lang="fr-FR" sz="2000" b="1" cap="none" spc="0" baseline="0" dirty="0" err="1" smtClean="0">
                <a:ln w="18000">
                  <a:solidFill>
                    <a:schemeClr val="accent5">
                      <a:lumMod val="2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Dtr</a:t>
            </a:r>
            <a:endParaRPr lang="fr-FR" sz="2000" b="1" cap="all" spc="0" dirty="0">
              <a:ln w="18000">
                <a:solidFill>
                  <a:schemeClr val="accent5">
                    <a:lumMod val="25000"/>
                  </a:schemeClr>
                </a:solidFill>
                <a:prstDash val="solid"/>
                <a:miter lim="800000"/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video/suiviconso%20instantan&#233;e.avi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3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11" Type="http://schemas.openxmlformats.org/officeDocument/2006/relationships/hyperlink" Target="http://clients.rte-france.com/lang/fr/visiteurs/vie/courbes.jsp" TargetMode="External"/><Relationship Id="rId5" Type="http://schemas.openxmlformats.org/officeDocument/2006/relationships/image" Target="../media/image31.jpeg"/><Relationship Id="rId10" Type="http://schemas.openxmlformats.org/officeDocument/2006/relationships/image" Target="../media/image34.wmf"/><Relationship Id="rId4" Type="http://schemas.openxmlformats.org/officeDocument/2006/relationships/image" Target="../media/image30.jpeg"/><Relationship Id="rId9" Type="http://schemas.openxmlformats.org/officeDocument/2006/relationships/hyperlink" Target="http://www.techphil.fr/video/videoht/suiviconso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3.jpeg"/><Relationship Id="rId7" Type="http://schemas.openxmlformats.org/officeDocument/2006/relationships/hyperlink" Target="postebt/structhtabta2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7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L’énergie électrique</a:t>
            </a:r>
          </a:p>
        </p:txBody>
      </p:sp>
      <p:sp>
        <p:nvSpPr>
          <p:cNvPr id="2" name="Rectangle 1"/>
          <p:cNvSpPr/>
          <p:nvPr/>
        </p:nvSpPr>
        <p:spPr>
          <a:xfrm>
            <a:off x="3707904" y="6417622"/>
            <a:ext cx="54312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 </a:t>
            </a:r>
            <a:r>
              <a:rPr lang="fr-FR" b="1" dirty="0" smtClean="0"/>
              <a:t>transport et la distribution  de l’énergie </a:t>
            </a:r>
            <a:r>
              <a:rPr lang="fr-FR" b="1" dirty="0"/>
              <a:t>électrique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0" y="6439710"/>
            <a:ext cx="1258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Dutour</a:t>
            </a:r>
            <a:endParaRPr lang="fr-FR" b="1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2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2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2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75"/>
                            </p:stCondLst>
                            <p:childTnLst>
                              <p:par>
                                <p:cTn id="3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D:\cours\metier electricite\photo professionnelle\basse tension1\B000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30" y="578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D:\cours\metier electricite\prod transp dist\dispach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" t="2222"/>
          <a:stretch>
            <a:fillRect/>
          </a:stretch>
        </p:blipFill>
        <p:spPr bwMode="auto">
          <a:xfrm>
            <a:off x="755576" y="-11113"/>
            <a:ext cx="838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13" descr="D:\cours\003 Gestation\energie\Prf\conduite r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" r="1649"/>
          <a:stretch>
            <a:fillRect/>
          </a:stretch>
        </p:blipFill>
        <p:spPr bwMode="auto">
          <a:xfrm>
            <a:off x="467544" y="89917"/>
            <a:ext cx="8686800" cy="677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2" descr="D:\cours\003 Gestation\energie\Prf\conduite rés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6" b="8653"/>
          <a:stretch>
            <a:fillRect/>
          </a:stretch>
        </p:blipFill>
        <p:spPr bwMode="auto">
          <a:xfrm>
            <a:off x="467544" y="89917"/>
            <a:ext cx="86868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64468" y="836712"/>
            <a:ext cx="68643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L’ordre d’utilisation et de mise en service des centrales: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1°) Centrale Nucléaire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2°) Centrales thermiques conventionnelles</a:t>
            </a:r>
          </a:p>
          <a:p>
            <a:pPr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3°) Centrales hydrauliques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764704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Gestion de production et du trafic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0" y="5062537"/>
            <a:ext cx="9188748" cy="1569660"/>
          </a:xfrm>
          <a:prstGeom prst="rect">
            <a:avLst/>
          </a:prstGeom>
          <a:solidFill>
            <a:srgbClr val="9933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La production d’énergie électrique doit en permanence </a:t>
            </a:r>
          </a:p>
          <a:p>
            <a:pPr algn="ctr"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être ajustée à la demande de consommation. </a:t>
            </a:r>
          </a:p>
          <a:p>
            <a:pPr algn="ctr"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C’est le rôle du dispatching.</a:t>
            </a:r>
          </a:p>
        </p:txBody>
      </p:sp>
      <p:pic>
        <p:nvPicPr>
          <p:cNvPr id="24580" name="Picture 4" descr="D:\cours\003 Gestation\energie\prod ajusté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0" y="4155429"/>
            <a:ext cx="9103829" cy="269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1" name="Text Box 15">
            <a:hlinkClick r:id="rId8" tooltip="consommation en direct avec RTE"/>
          </p:cNvPr>
          <p:cNvSpPr txBox="1">
            <a:spLocks noChangeArrowheads="1"/>
          </p:cNvSpPr>
          <p:nvPr/>
        </p:nvSpPr>
        <p:spPr bwMode="auto">
          <a:xfrm>
            <a:off x="5148064" y="6174997"/>
            <a:ext cx="263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Suivi consommation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592084" y="2268102"/>
            <a:ext cx="36487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Maximums  de puissance: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Mercredi 15/12/2010 : 96710 MW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Mercredi 07/01/2009 : 92400 MW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Lundi 17/12/2007 :  88960 MW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1°C de variation en hiver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+ 2300MW à 19h</a:t>
            </a:r>
          </a:p>
        </p:txBody>
      </p:sp>
      <p:pic>
        <p:nvPicPr>
          <p:cNvPr id="14" name="Picture 2" descr="C:\Users\Philippe\AppData\Local\Microsoft\Windows\Temporary Internet Files\Content.IE5\89Y5714Z\MC900307646[1].wmf">
            <a:hlinkClick r:id="rId9" tooltip="enregistrement conso jour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071" y="2499548"/>
            <a:ext cx="794717" cy="73805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38100"/>
          </a:effectLst>
          <a:extLst/>
        </p:spPr>
      </p:pic>
      <p:pic>
        <p:nvPicPr>
          <p:cNvPr id="15" name="Picture 2" descr="C:\Users\Philippe\AppData\Local\Microsoft\Windows\Temporary Internet Files\Content.IE5\GAXKLK0Q\MC900303581[1].wmf">
            <a:hlinkClick r:id="rId11" tooltip="conso jour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865" y="1556792"/>
            <a:ext cx="794717" cy="788690"/>
          </a:xfrm>
          <a:prstGeom prst="rect">
            <a:avLst/>
          </a:prstGeom>
          <a:gradFill flip="none" rotWithShape="1">
            <a:gsLst>
              <a:gs pos="26000">
                <a:srgbClr val="FBA97D">
                  <a:alpha val="78000"/>
                </a:srgbClr>
              </a:gs>
              <a:gs pos="84000">
                <a:srgbClr val="F8F8F8">
                  <a:alpha val="36000"/>
                </a:srgbClr>
              </a:gs>
            </a:gsLst>
            <a:path path="shape">
              <a:fillToRect l="50000" t="50000" r="50000" b="50000"/>
            </a:path>
            <a:tileRect/>
          </a:gradFill>
          <a:effectLst>
            <a:softEdge rad="254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26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76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34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08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58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/>
      <p:bldP spid="24578" grpId="0"/>
      <p:bldP spid="24586" grpId="0" animBg="1"/>
      <p:bldP spid="2459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7" t="29347" r="37101" b="16595"/>
          <a:stretch/>
        </p:blipFill>
        <p:spPr bwMode="auto">
          <a:xfrm>
            <a:off x="525745" y="0"/>
            <a:ext cx="8573186" cy="472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457200" y="2645340"/>
            <a:ext cx="8686800" cy="4151769"/>
          </a:xfrm>
          <a:prstGeom prst="bevel">
            <a:avLst>
              <a:gd name="adj" fmla="val 4819"/>
            </a:avLst>
          </a:prstGeom>
          <a:solidFill>
            <a:schemeClr val="accent2">
              <a:alpha val="7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r>
              <a:rPr lang="fr-FR" sz="2400" b="1" u="sng" dirty="0"/>
              <a:t>Sur les réseaux aériens</a:t>
            </a:r>
          </a:p>
          <a:p>
            <a:r>
              <a:rPr lang="fr-FR" sz="2400" b="1" dirty="0"/>
              <a:t>Pour assurer la sécurité et la continuité de service, EDF effectue de manière automatique un essai de ré-enclenchement </a:t>
            </a:r>
            <a:r>
              <a:rPr lang="fr-FR" sz="2400" b="1" dirty="0" smtClean="0"/>
              <a:t>après un </a:t>
            </a:r>
            <a:r>
              <a:rPr lang="fr-FR" sz="2400" b="1" dirty="0"/>
              <a:t>défaut appelé « les trois lents ». A la détection du défaut, le disjoncteur déclenche. Un premier essai de ré-enclenchement à lieu immédiatement </a:t>
            </a:r>
            <a:r>
              <a:rPr lang="fr-FR" sz="2400" b="1" dirty="0" smtClean="0"/>
              <a:t>(t&lt;0</a:t>
            </a:r>
            <a:r>
              <a:rPr lang="fr-FR" sz="2400" b="1" dirty="0"/>
              <a:t>, 3s), puis au bout de 15 s (1 ou 2 fois) .</a:t>
            </a:r>
          </a:p>
          <a:p>
            <a:r>
              <a:rPr lang="fr-FR" sz="2400" b="1" dirty="0"/>
              <a:t>Ceci de manière à éviter les déclenchements intempestifs.</a:t>
            </a:r>
          </a:p>
          <a:p>
            <a:r>
              <a:rPr lang="fr-FR" sz="2400" b="1" u="sng" dirty="0"/>
              <a:t>Sur les réseaux souterrains</a:t>
            </a:r>
            <a:r>
              <a:rPr lang="fr-FR" sz="2400" b="1" dirty="0"/>
              <a:t> </a:t>
            </a:r>
          </a:p>
          <a:p>
            <a:r>
              <a:rPr lang="fr-FR" sz="2400" b="1" dirty="0"/>
              <a:t>Il ne peut pas y avoir de déclenchement sans véritable cause, il n’y a donc pas d’essai de ré-enclenchement.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764704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Gestion de production et du trafic</a:t>
            </a:r>
          </a:p>
        </p:txBody>
      </p:sp>
    </p:spTree>
    <p:extLst>
      <p:ext uri="{BB962C8B-B14F-4D97-AF65-F5344CB8AC3E}">
        <p14:creationId xmlns:p14="http://schemas.microsoft.com/office/powerpoint/2010/main" val="307956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9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nimBg="1" autoUpdateAnimBg="0"/>
      <p:bldP spid="2457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80928"/>
            <a:ext cx="7772400" cy="1143000"/>
          </a:xfrm>
        </p:spPr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3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8776"/>
            <a:ext cx="3721224" cy="60392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ransport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11560" y="1268760"/>
            <a:ext cx="80217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sz="2400" b="1" dirty="0"/>
              <a:t>Pour transporter sur de longue distance avec le moins </a:t>
            </a:r>
          </a:p>
          <a:p>
            <a:pPr algn="ctr" eaLnBrk="1" hangingPunct="1"/>
            <a:r>
              <a:rPr lang="fr-FR" sz="2400" b="1" dirty="0"/>
              <a:t>de pertes d’énergies possibles, on élève la tension.</a:t>
            </a:r>
          </a:p>
          <a:p>
            <a:pPr algn="ctr" eaLnBrk="1" hangingPunct="1"/>
            <a:r>
              <a:rPr lang="fr-FR" sz="2400" b="1" dirty="0"/>
              <a:t>Pour une puissance transportée équivalente, cela a pour effet de </a:t>
            </a:r>
          </a:p>
          <a:p>
            <a:pPr algn="ctr" eaLnBrk="1" hangingPunct="1"/>
            <a:r>
              <a:rPr lang="fr-FR" sz="2400" b="1" dirty="0"/>
              <a:t>diminuer le courant nécessaire, et donc de diminuer au carré les </a:t>
            </a:r>
          </a:p>
          <a:p>
            <a:pPr algn="ctr" eaLnBrk="1" hangingPunct="1"/>
            <a:r>
              <a:rPr lang="fr-FR" sz="2400" b="1" dirty="0"/>
              <a:t>pertes dues aux transport (impédances des lignes). </a:t>
            </a:r>
          </a:p>
          <a:p>
            <a:pPr eaLnBrk="1" hangingPunct="1"/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fr-F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fr-FR" sz="40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joules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4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ligne)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R</a:t>
            </a:r>
            <a:r>
              <a:rPr lang="fr-FR" sz="4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(ligne)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I</a:t>
            </a:r>
            <a:r>
              <a:rPr lang="fr-FR" sz="40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cxnSp>
        <p:nvCxnSpPr>
          <p:cNvPr id="4" name="Connecteur droit 3"/>
          <p:cNvCxnSpPr/>
          <p:nvPr/>
        </p:nvCxnSpPr>
        <p:spPr bwMode="auto">
          <a:xfrm>
            <a:off x="0" y="5805264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028" name="Picture 4" descr="http://us.123rf.com/400wm/400/400/bastetamon/bastetamon1102/bastetamon110200054/8910936-collection-d-39-oiseaux-de-dessin-anim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3" b="27750" l="72046" r="98501">
                        <a14:foregroundMark x1="82011" y1="5250" x2="81834" y2="12583"/>
                        <a14:foregroundMark x1="86949" y1="6583" x2="89594" y2="8000"/>
                        <a14:foregroundMark x1="89683" y1="8250" x2="88801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47" b="70023"/>
          <a:stretch/>
        </p:blipFill>
        <p:spPr bwMode="auto">
          <a:xfrm>
            <a:off x="6660232" y="3928701"/>
            <a:ext cx="2057872" cy="21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20925" y="6123696"/>
            <a:ext cx="82974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défaut des câbles n’a comme intérêt, que de réchauffer les pattes des oiseaux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Connecteur droit 14"/>
          <p:cNvCxnSpPr/>
          <p:nvPr/>
        </p:nvCxnSpPr>
        <p:spPr bwMode="auto">
          <a:xfrm>
            <a:off x="36512" y="5805264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6" name="Picture 4" descr="http://us.123rf.com/400wm/400/400/bastetamon/bastetamon1102/bastetamon110200054/8910936-collection-d-39-oiseaux-de-dessin-anime.jpg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3" b="27750" l="72046" r="98501">
                        <a14:foregroundMark x1="82011" y1="5250" x2="81834" y2="12583"/>
                        <a14:foregroundMark x1="86949" y1="6583" x2="89594" y2="8000"/>
                        <a14:foregroundMark x1="89683" y1="8250" x2="88801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47" b="70023"/>
          <a:stretch/>
        </p:blipFill>
        <p:spPr bwMode="auto">
          <a:xfrm>
            <a:off x="6653088" y="3852471"/>
            <a:ext cx="2057872" cy="21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Éclair 6"/>
          <p:cNvSpPr/>
          <p:nvPr/>
        </p:nvSpPr>
        <p:spPr bwMode="auto">
          <a:xfrm rot="18836954">
            <a:off x="6300192" y="4086713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Éclair 17"/>
          <p:cNvSpPr/>
          <p:nvPr/>
        </p:nvSpPr>
        <p:spPr bwMode="auto">
          <a:xfrm rot="3294577">
            <a:off x="8538083" y="3861711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Éclair 18"/>
          <p:cNvSpPr/>
          <p:nvPr/>
        </p:nvSpPr>
        <p:spPr bwMode="auto">
          <a:xfrm rot="19907243">
            <a:off x="6632612" y="3359814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Éclair 19"/>
          <p:cNvSpPr/>
          <p:nvPr/>
        </p:nvSpPr>
        <p:spPr bwMode="auto">
          <a:xfrm rot="2937140">
            <a:off x="8159906" y="3247699"/>
            <a:ext cx="360040" cy="1008112"/>
          </a:xfrm>
          <a:prstGeom prst="lightningBol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9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9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2" grpId="0" autoUpdateAnimBg="0"/>
      <p:bldP spid="14" grpId="0"/>
      <p:bldP spid="7" grpId="0" animBg="1"/>
      <p:bldP spid="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us.123rf.com/400wm/400/400/bastetamon/bastetamon1102/bastetamon110200054/8910936-collection-d-39-oiseaux-de-dessin-anim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3" b="27750" l="72046" r="98501">
                        <a14:foregroundMark x1="82011" y1="5250" x2="81834" y2="12583"/>
                        <a14:foregroundMark x1="86949" y1="6583" x2="89594" y2="8000"/>
                        <a14:foregroundMark x1="89683" y1="8250" x2="88801" y2="1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247" b="70023"/>
          <a:stretch/>
        </p:blipFill>
        <p:spPr bwMode="auto">
          <a:xfrm>
            <a:off x="8146673" y="243851"/>
            <a:ext cx="775189" cy="82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8776"/>
            <a:ext cx="3721224" cy="60392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ransport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40942" y="5013176"/>
            <a:ext cx="82809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taSans-Bold" charset="0"/>
              </a:rPr>
              <a:t>104 </a:t>
            </a:r>
            <a:r>
              <a:rPr lang="fr-F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taSans-Bold" charset="0"/>
              </a:rPr>
              <a:t>000 kilomètres de lignes comprises entre 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taSans-Bold" charset="0"/>
              </a:rPr>
              <a:t>63 000 et 400 000 volts, et 46 lignes transfrontalières</a:t>
            </a:r>
          </a:p>
        </p:txBody>
      </p:sp>
      <p:sp>
        <p:nvSpPr>
          <p:cNvPr id="17411" name="AutoShap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12776"/>
            <a:ext cx="8064896" cy="2952327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bg2">
                  <a:gamma/>
                  <a:tint val="53725"/>
                  <a:invGamma/>
                </a:schemeClr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Élévation de tension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Transport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Abaissement de tension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Gestion de production et du trafic</a:t>
            </a:r>
          </a:p>
        </p:txBody>
      </p:sp>
    </p:spTree>
    <p:extLst>
      <p:ext uri="{BB962C8B-B14F-4D97-AF65-F5344CB8AC3E}">
        <p14:creationId xmlns:p14="http://schemas.microsoft.com/office/powerpoint/2010/main" val="208768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3" grpId="0" autoUpdateAnimBg="0"/>
      <p:bldP spid="1741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D:\cours\metier electricite\photo professionnelle\basse tension1\B003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D:\cours\003 Gestation\energie\Prf\trans400k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0"/>
            <a:ext cx="8778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57" y="27856"/>
            <a:ext cx="7772400" cy="675928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Élévation de tension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133600" y="4267200"/>
            <a:ext cx="54371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Élévation en  sortie de centrale de </a:t>
            </a:r>
            <a:r>
              <a:rPr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10; 20kV </a:t>
            </a: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 400 kV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5" name="Picture 19" descr="D:\cours\003 Gestation\energie\Prf\400kv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76200"/>
            <a:ext cx="6804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D:\cours\metier electricite\prod transp dist\transport-phot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Picture 20" descr="D:\cours\003 Gestation\energie\Prf\bobin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D:\cours\metier electricite\photo professionnelle\basse tension1\A0011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76200"/>
            <a:ext cx="8763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18" descr="D:\cours\003 Gestation\energie\Prf\400kv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76200"/>
            <a:ext cx="6740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17" descr="D:\cours\003 Gestation\energie\Prf\225kv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" b="3905"/>
          <a:stretch>
            <a:fillRect/>
          </a:stretch>
        </p:blipFill>
        <p:spPr bwMode="auto">
          <a:xfrm>
            <a:off x="2779713" y="76200"/>
            <a:ext cx="4972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 descr="D:\cours\metier electricite\prod transp dist\dist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" t="3055"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10" descr="D:\cours\metier electricite\photo professionnelle\basse tension1\BM0058.B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r="2380"/>
          <a:stretch>
            <a:fillRect/>
          </a:stretch>
        </p:blipFill>
        <p:spPr bwMode="auto">
          <a:xfrm>
            <a:off x="865188" y="76200"/>
            <a:ext cx="880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D:\cours\metier electricite\prod transp dist\distrib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76200"/>
            <a:ext cx="868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60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Transport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2079625" y="2643869"/>
            <a:ext cx="63706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Grande distances transport en 400 kV 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894013" y="3216275"/>
            <a:ext cx="4741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Commutations des réseaux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9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 autoUpdateAnimBg="0"/>
      <p:bldP spid="2971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17" name="Picture 21" descr="D:\cours\003 Gestation\energie\Prf\chg arm 225k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74172"/>
            <a:ext cx="87788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 descr="D:\cours\metier electricite\métiers elec\trav di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"/>
            <a:ext cx="4644008" cy="668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60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Transport</a:t>
            </a:r>
          </a:p>
        </p:txBody>
      </p:sp>
      <p:pic>
        <p:nvPicPr>
          <p:cNvPr id="1031" name="Picture 7" descr="http://www.senat.fr/rap/r06-357-1/r06-357-16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4277314" cy="448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534250" y="4724414"/>
            <a:ext cx="310854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d’isolateurs </a:t>
            </a:r>
          </a:p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(assiettes) &gt; 3  </a:t>
            </a:r>
          </a:p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tension supérieure </a:t>
            </a:r>
          </a:p>
          <a:p>
            <a:pPr algn="ctr"/>
            <a:r>
              <a:rPr lang="fr-F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50000V</a:t>
            </a:r>
            <a:endParaRPr lang="fr-FR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ccolade ouvrante 3"/>
          <p:cNvSpPr/>
          <p:nvPr/>
        </p:nvSpPr>
        <p:spPr bwMode="auto">
          <a:xfrm>
            <a:off x="7667907" y="998179"/>
            <a:ext cx="307663" cy="3240360"/>
          </a:xfrm>
          <a:prstGeom prst="leftBrace">
            <a:avLst>
              <a:gd name="adj1" fmla="val 35918"/>
              <a:gd name="adj2" fmla="val 68786"/>
            </a:avLst>
          </a:prstGeom>
          <a:noFill/>
          <a:ln w="76200" cap="flat" cmpd="sng" algn="ctr">
            <a:solidFill>
              <a:srgbClr val="10FA0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Forme libre 4"/>
          <p:cNvSpPr/>
          <p:nvPr/>
        </p:nvSpPr>
        <p:spPr bwMode="auto">
          <a:xfrm>
            <a:off x="6821996" y="3165075"/>
            <a:ext cx="540971" cy="1559339"/>
          </a:xfrm>
          <a:custGeom>
            <a:avLst/>
            <a:gdLst>
              <a:gd name="connsiteX0" fmla="*/ 47485 w 540971"/>
              <a:gd name="connsiteY0" fmla="*/ 1306285 h 1306285"/>
              <a:gd name="connsiteX1" fmla="*/ 47485 w 540971"/>
              <a:gd name="connsiteY1" fmla="*/ 711200 h 1306285"/>
              <a:gd name="connsiteX2" fmla="*/ 540971 w 540971"/>
              <a:gd name="connsiteY2" fmla="*/ 0 h 1306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0971" h="1306285">
                <a:moveTo>
                  <a:pt x="47485" y="1306285"/>
                </a:moveTo>
                <a:cubicBezTo>
                  <a:pt x="6361" y="1117599"/>
                  <a:pt x="-34763" y="928914"/>
                  <a:pt x="47485" y="711200"/>
                </a:cubicBezTo>
                <a:cubicBezTo>
                  <a:pt x="129733" y="493486"/>
                  <a:pt x="335352" y="246743"/>
                  <a:pt x="540971" y="0"/>
                </a:cubicBezTo>
              </a:path>
            </a:pathLst>
          </a:custGeom>
          <a:noFill/>
          <a:ln w="76200" cap="flat" cmpd="sng" algn="ctr">
            <a:solidFill>
              <a:srgbClr val="10FA04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4534250" y="1300998"/>
            <a:ext cx="47037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Intervention sur les réseaux </a:t>
            </a:r>
          </a:p>
        </p:txBody>
      </p:sp>
    </p:spTree>
    <p:extLst>
      <p:ext uri="{BB962C8B-B14F-4D97-AF65-F5344CB8AC3E}">
        <p14:creationId xmlns:p14="http://schemas.microsoft.com/office/powerpoint/2010/main" val="402710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2971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D:\cours\metier electricite\prod transp dist\transfo di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830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9" name="Picture 19" descr="D:\cours\003 Gestation\energie\Prf\pos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03188"/>
            <a:ext cx="8401050" cy="675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838200" y="3048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kumimoji="0" lang="fr-FR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Transport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143000" y="6035675"/>
            <a:ext cx="8001000" cy="822325"/>
          </a:xfrm>
          <a:prstGeom prst="rect">
            <a:avLst/>
          </a:prstGeom>
          <a:solidFill>
            <a:srgbClr val="00008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Abaissement à 63 kV aux approche de régions ou pour alimenter de gros clients.</a:t>
            </a:r>
          </a:p>
        </p:txBody>
      </p:sp>
      <p:pic>
        <p:nvPicPr>
          <p:cNvPr id="30730" name="Picture 10" descr="D:\cours\003 Gestation\energie\Prf\post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79375"/>
            <a:ext cx="8389937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1123950" y="6216650"/>
            <a:ext cx="80200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fr-F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586 000 kilomètres de lignes haute tension HTA </a:t>
            </a:r>
          </a:p>
          <a:p>
            <a:pPr>
              <a:defRPr/>
            </a:pPr>
            <a:endParaRPr lang="fr-FR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0738" name="Picture 18" descr="D:\cours\metier electricite\photo professionnelle\transformateur\A0006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0"/>
            <a:ext cx="8126412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762000" y="5562600"/>
            <a:ext cx="8382000" cy="8223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-"/>
              <a:defRPr/>
            </a:pPr>
            <a:r>
              <a:rPr lang="fr-F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Abaissement de 63 à 20 kV (poste source) aux approches des agglomérations.</a:t>
            </a:r>
            <a:endParaRPr lang="fr-FR" sz="2400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94"/>
            <a:ext cx="457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DISTRIBUTION:</a:t>
            </a:r>
          </a:p>
        </p:txBody>
      </p:sp>
    </p:spTree>
    <p:extLst>
      <p:ext uri="{BB962C8B-B14F-4D97-AF65-F5344CB8AC3E}">
        <p14:creationId xmlns:p14="http://schemas.microsoft.com/office/powerpoint/2010/main" val="3329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3" grpId="0" autoUpdateAnimBg="0"/>
      <p:bldP spid="30727" grpId="0" animBg="1" autoUpdateAnimBg="0"/>
      <p:bldP spid="30744" grpId="0" autoUpdateAnimBg="0"/>
      <p:bldP spid="30731" grpId="0" animBg="1" autoUpdateAnimBg="0"/>
      <p:bldP spid="3072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7" name="Picture 17" descr="D:\cours\003 Gestation\energie\postebt\posteb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5406"/>
            <a:ext cx="8077200" cy="665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14" descr="D:\cours\003 Gestation\energie\htabta.jpg"/>
          <p:cNvPicPr>
            <a:picLocks noChangeAspect="1" noChangeArrowheads="1"/>
          </p:cNvPicPr>
          <p:nvPr/>
        </p:nvPicPr>
        <p:blipFill>
          <a:blip r:embed="rId4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" b="19315"/>
          <a:stretch>
            <a:fillRect/>
          </a:stretch>
        </p:blipFill>
        <p:spPr bwMode="auto">
          <a:xfrm>
            <a:off x="3933371" y="2947194"/>
            <a:ext cx="52514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16" descr="D:\cours\003 Gestation\energie\postebt\postebt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3" r="24100" b="2246"/>
          <a:stretch>
            <a:fillRect/>
          </a:stretch>
        </p:blipFill>
        <p:spPr bwMode="auto">
          <a:xfrm>
            <a:off x="1889954" y="75406"/>
            <a:ext cx="511492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15" descr="D:\cours\003 Gestation\energie\postebt\413Maststationgr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2"/>
          <a:stretch/>
        </p:blipFill>
        <p:spPr bwMode="auto">
          <a:xfrm>
            <a:off x="18593" y="81870"/>
            <a:ext cx="5972374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-1" y="3428206"/>
            <a:ext cx="3779911" cy="193899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7" action="ppaction://hlinkfile"/>
              </a:rPr>
              <a:t>Abaissement à 400/230V </a:t>
            </a: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(poste de distribution) </a:t>
            </a:r>
            <a:b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pour l’alimentation des usagers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Sur poteaux jusqu’à 100kVA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En local jusqu’à 1250kVA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0"/>
          <a:stretch/>
        </p:blipFill>
        <p:spPr>
          <a:xfrm>
            <a:off x="3480949" y="5670"/>
            <a:ext cx="5703872" cy="6858000"/>
          </a:xfrm>
          <a:prstGeom prst="rect">
            <a:avLst/>
          </a:prstGeom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94"/>
            <a:ext cx="457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DISTRIBUTION: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625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 autoUpdateAnimBg="0"/>
      <p:bldP spid="3072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0" y="0"/>
            <a:ext cx="457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fr-F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DISTRIBUTION:</a:t>
            </a:r>
            <a:endParaRPr lang="fr-FR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2" descr="Vue d'ensemble du réseau électr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0" y="736228"/>
            <a:ext cx="9182738" cy="5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26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9e2ba80d5df93fd5a868086e0827e1c66a7"/>
  <p:tag name="ISPRING_ULTRA_SCORM_COURCE_TITLE" val="Transdist énergie électrique 5"/>
  <p:tag name="ISPRING_ULTRA_SCORM_LESSON_TITLE" val="Transdist énergie électrique 5"/>
  <p:tag name="ISPRING_ULTRA_SCORM_DESCRIPTION" val="Transport distribution d'énergie électrique"/>
  <p:tag name="GENSWF_OUTPUT_FILE_NAME" val="Transdist énergie électrique5"/>
</p:tagLst>
</file>

<file path=ppt/theme/theme1.xml><?xml version="1.0" encoding="utf-8"?>
<a:theme xmlns:a="http://schemas.openxmlformats.org/drawingml/2006/main" name="Usine">
  <a:themeElements>
    <a:clrScheme name="Usine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Usi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sine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Designs\Usine.pot</Template>
  <TotalTime>9002</TotalTime>
  <Words>335</Words>
  <Application>Microsoft Office PowerPoint</Application>
  <PresentationFormat>Affichage à l'écran (4:3)</PresentationFormat>
  <Paragraphs>73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Usine</vt:lpstr>
      <vt:lpstr>L’énergie électrique</vt:lpstr>
      <vt:lpstr>Transport</vt:lpstr>
      <vt:lpstr>Transport</vt:lpstr>
      <vt:lpstr>Élévation de tension</vt:lpstr>
      <vt:lpstr>Transport</vt:lpstr>
      <vt:lpstr>Transport</vt:lpstr>
      <vt:lpstr>DISTRIBUTION:</vt:lpstr>
      <vt:lpstr>DISTRIBUTION:</vt:lpstr>
      <vt:lpstr>Présentation PowerPoint</vt:lpstr>
      <vt:lpstr>Gestion de production et du trafic</vt:lpstr>
      <vt:lpstr>Gestion de production et du trafic</vt:lpstr>
      <vt:lpstr>Fin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Transdist énergie électrique 5</dc:title>
  <dc:creator>phil</dc:creator>
  <cp:lastModifiedBy>Philippe</cp:lastModifiedBy>
  <cp:revision>108</cp:revision>
  <dcterms:created xsi:type="dcterms:W3CDTF">2006-10-03T15:26:50Z</dcterms:created>
  <dcterms:modified xsi:type="dcterms:W3CDTF">2012-12-13T20:53:27Z</dcterms:modified>
</cp:coreProperties>
</file>