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4.xml" ContentType="application/vnd.openxmlformats-officedocument.drawingml.chart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9"/>
  </p:notesMasterIdLst>
  <p:sldIdLst>
    <p:sldId id="256" r:id="rId2"/>
    <p:sldId id="261" r:id="rId3"/>
    <p:sldId id="268" r:id="rId4"/>
    <p:sldId id="269" r:id="rId5"/>
    <p:sldId id="262" r:id="rId6"/>
    <p:sldId id="287" r:id="rId7"/>
    <p:sldId id="271" r:id="rId8"/>
    <p:sldId id="289" r:id="rId9"/>
    <p:sldId id="290" r:id="rId10"/>
    <p:sldId id="257" r:id="rId11"/>
    <p:sldId id="258" r:id="rId12"/>
    <p:sldId id="317" r:id="rId13"/>
    <p:sldId id="260" r:id="rId14"/>
    <p:sldId id="259" r:id="rId15"/>
    <p:sldId id="295" r:id="rId16"/>
    <p:sldId id="294" r:id="rId17"/>
    <p:sldId id="263" r:id="rId18"/>
    <p:sldId id="264" r:id="rId19"/>
    <p:sldId id="279" r:id="rId20"/>
    <p:sldId id="265" r:id="rId21"/>
    <p:sldId id="273" r:id="rId22"/>
    <p:sldId id="274" r:id="rId23"/>
    <p:sldId id="266" r:id="rId24"/>
    <p:sldId id="286" r:id="rId25"/>
    <p:sldId id="297" r:id="rId26"/>
    <p:sldId id="285" r:id="rId27"/>
    <p:sldId id="318" r:id="rId28"/>
  </p:sldIdLst>
  <p:sldSz cx="9144000" cy="6858000" type="screen4x3"/>
  <p:notesSz cx="6858000" cy="9144000"/>
  <p:custDataLst>
    <p:tags r:id="rId30"/>
  </p:custDataLst>
  <p:defaultTextStyle>
    <a:defPPr>
      <a:defRPr lang="fr-FR"/>
    </a:defPPr>
    <a:lvl1pPr algn="l" rtl="0" fontAlgn="base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kumimoji="1" sz="2000" kern="1200">
        <a:solidFill>
          <a:schemeClr val="tx1"/>
        </a:solidFill>
        <a:latin typeface="Arial Narrow" pitchFamily="34" charset="0"/>
        <a:ea typeface="+mn-ea"/>
        <a:cs typeface="+mn-cs"/>
      </a:defRPr>
    </a:lvl6pPr>
    <a:lvl7pPr marL="2743200" algn="l" defTabSz="914400" rtl="0" eaLnBrk="1" latinLnBrk="0" hangingPunct="1">
      <a:defRPr kumimoji="1" sz="2000" kern="1200">
        <a:solidFill>
          <a:schemeClr val="tx1"/>
        </a:solidFill>
        <a:latin typeface="Arial Narrow" pitchFamily="34" charset="0"/>
        <a:ea typeface="+mn-ea"/>
        <a:cs typeface="+mn-cs"/>
      </a:defRPr>
    </a:lvl7pPr>
    <a:lvl8pPr marL="3200400" algn="l" defTabSz="914400" rtl="0" eaLnBrk="1" latinLnBrk="0" hangingPunct="1">
      <a:defRPr kumimoji="1" sz="2000" kern="1200">
        <a:solidFill>
          <a:schemeClr val="tx1"/>
        </a:solidFill>
        <a:latin typeface="Arial Narrow" pitchFamily="34" charset="0"/>
        <a:ea typeface="+mn-ea"/>
        <a:cs typeface="+mn-cs"/>
      </a:defRPr>
    </a:lvl8pPr>
    <a:lvl9pPr marL="3657600" algn="l" defTabSz="914400" rtl="0" eaLnBrk="1" latinLnBrk="0" hangingPunct="1">
      <a:defRPr kumimoji="1" sz="2000" kern="1200">
        <a:solidFill>
          <a:schemeClr val="tx1"/>
        </a:solidFill>
        <a:latin typeface="Arial Narrow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0000"/>
    <a:srgbClr val="10FA04"/>
    <a:srgbClr val="D49C00"/>
    <a:srgbClr val="FF66CC"/>
    <a:srgbClr val="F8F8F8"/>
    <a:srgbClr val="EAEAEA"/>
    <a:srgbClr val="808080"/>
    <a:srgbClr val="C0C0C0"/>
    <a:srgbClr val="E0A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17" autoAdjust="0"/>
    <p:restoredTop sz="88489" autoAdjust="0"/>
  </p:normalViewPr>
  <p:slideViewPr>
    <p:cSldViewPr>
      <p:cViewPr varScale="1">
        <p:scale>
          <a:sx n="79" d="100"/>
          <a:sy n="79" d="100"/>
        </p:scale>
        <p:origin x="-127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Classeur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Classeur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hilippe\d\cours\001%20BAC%20ELEEC\000%20Savoirs\S11%20R&#233;seau%20HTA\Copie%20de%20Mix%20de%20production%20&#233;lectrique%20en%20Europe%202011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hilippe\d\cours\001%20BAC%20ELEEC\000%20Savoirs\S11%20R&#233;seau%20HTA\documents\Copie%20de%20Mix%20de%20production%20&#233;lectrique%20en%20Europe%202011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fr-FR"/>
              <a:t>2011 Production énergie electrique en TWh</a:t>
            </a:r>
          </a:p>
        </c:rich>
      </c:tx>
      <c:layout>
        <c:manualLayout>
          <c:xMode val="edge"/>
          <c:yMode val="edge"/>
          <c:x val="0.37824321445300763"/>
          <c:y val="6.8027210884353739E-3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2813851869624325E-2"/>
          <c:y val="0.19161470887567625"/>
          <c:w val="0.83252557419242257"/>
          <c:h val="0.53944319460067491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spPr>
              <a:gradFill>
                <a:gsLst>
                  <a:gs pos="0">
                    <a:srgbClr val="FFFF00"/>
                  </a:gs>
                  <a:gs pos="50000">
                    <a:srgbClr val="FFC000"/>
                  </a:gs>
                  <a:gs pos="100000">
                    <a:srgbClr val="92D050"/>
                  </a:gs>
                </a:gsLst>
                <a:lin ang="5400000" scaled="0"/>
              </a:gradFill>
            </c:spPr>
          </c:dPt>
          <c:dPt>
            <c:idx val="2"/>
            <c:bubble3D val="0"/>
            <c:spPr>
              <a:solidFill>
                <a:srgbClr val="00B0F0"/>
              </a:solidFill>
            </c:spPr>
          </c:dPt>
          <c:dPt>
            <c:idx val="3"/>
            <c:bubble3D val="0"/>
            <c:spPr>
              <a:solidFill>
                <a:srgbClr val="10FA04"/>
              </a:solidFill>
            </c:spPr>
          </c:dPt>
          <c:dPt>
            <c:idx val="4"/>
            <c:bubble3D val="0"/>
            <c:spPr>
              <a:solidFill>
                <a:srgbClr val="FF66CC"/>
              </a:solidFill>
            </c:spPr>
          </c:dPt>
          <c:dPt>
            <c:idx val="5"/>
            <c:bubble3D val="0"/>
            <c:spPr>
              <a:solidFill>
                <a:srgbClr val="FF0000"/>
              </a:solidFill>
            </c:spPr>
          </c:dPt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Feuil1!$H$9:$H$14</c:f>
              <c:strCache>
                <c:ptCount val="6"/>
                <c:pt idx="0">
                  <c:v>Nucléaire</c:v>
                </c:pt>
                <c:pt idx="1">
                  <c:v>Thermique conv.</c:v>
                </c:pt>
                <c:pt idx="2">
                  <c:v>Hydraulique</c:v>
                </c:pt>
                <c:pt idx="3">
                  <c:v>Eolien</c:v>
                </c:pt>
                <c:pt idx="4">
                  <c:v>Photovoltaïque</c:v>
                </c:pt>
                <c:pt idx="5">
                  <c:v>Autres</c:v>
                </c:pt>
              </c:strCache>
            </c:strRef>
          </c:cat>
          <c:val>
            <c:numRef>
              <c:f>Feuil1!$I$9:$I$14</c:f>
              <c:numCache>
                <c:formatCode>General</c:formatCode>
                <c:ptCount val="6"/>
                <c:pt idx="0">
                  <c:v>421.1</c:v>
                </c:pt>
                <c:pt idx="1">
                  <c:v>51.2</c:v>
                </c:pt>
                <c:pt idx="2">
                  <c:v>50.3</c:v>
                </c:pt>
                <c:pt idx="3">
                  <c:v>11.9</c:v>
                </c:pt>
                <c:pt idx="4">
                  <c:v>1.8</c:v>
                </c:pt>
                <c:pt idx="5">
                  <c:v>5.6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b"/>
      <c:layout>
        <c:manualLayout>
          <c:xMode val="edge"/>
          <c:yMode val="edge"/>
          <c:x val="0.11066078007121249"/>
          <c:y val="0.70444828131423343"/>
          <c:w val="0.83147166807870898"/>
          <c:h val="0.220336590456313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600" b="1">
          <a:effectLst>
            <a:outerShdw blurRad="38100" dist="38100" dir="2700000" algn="tl">
              <a:srgbClr val="000000">
                <a:alpha val="43137"/>
              </a:srgbClr>
            </a:outerShdw>
          </a:effectLst>
        </a:defRPr>
      </a:pPr>
      <a:endParaRPr lang="fr-F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fr-FR" dirty="0"/>
              <a:t>2011 Production énergie </a:t>
            </a:r>
            <a:r>
              <a:rPr lang="fr-FR" dirty="0" smtClean="0"/>
              <a:t>électrique </a:t>
            </a:r>
            <a:r>
              <a:rPr lang="fr-FR" dirty="0"/>
              <a:t>en </a:t>
            </a:r>
            <a:r>
              <a:rPr lang="fr-FR" dirty="0" smtClean="0"/>
              <a:t>%</a:t>
            </a:r>
            <a:endParaRPr lang="fr-FR" dirty="0"/>
          </a:p>
        </c:rich>
      </c:tx>
      <c:layout>
        <c:manualLayout>
          <c:xMode val="edge"/>
          <c:yMode val="edge"/>
          <c:x val="0.37824321445300763"/>
          <c:y val="6.8027210884353739E-3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2813851869624325E-2"/>
          <c:y val="0.19161470887567625"/>
          <c:w val="0.83252557419242257"/>
          <c:h val="0.53944319460067491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spPr>
              <a:gradFill>
                <a:gsLst>
                  <a:gs pos="0">
                    <a:srgbClr val="FFFF00"/>
                  </a:gs>
                  <a:gs pos="50000">
                    <a:srgbClr val="FFC000"/>
                  </a:gs>
                  <a:gs pos="100000">
                    <a:srgbClr val="92D050"/>
                  </a:gs>
                </a:gsLst>
                <a:lin ang="5400000" scaled="0"/>
              </a:gradFill>
            </c:spPr>
          </c:dPt>
          <c:dPt>
            <c:idx val="2"/>
            <c:bubble3D val="0"/>
            <c:spPr>
              <a:solidFill>
                <a:srgbClr val="00B0F0"/>
              </a:solidFill>
            </c:spPr>
          </c:dPt>
          <c:dPt>
            <c:idx val="3"/>
            <c:bubble3D val="0"/>
            <c:spPr>
              <a:solidFill>
                <a:srgbClr val="10FA04"/>
              </a:solidFill>
            </c:spPr>
          </c:dPt>
          <c:dPt>
            <c:idx val="4"/>
            <c:bubble3D val="0"/>
            <c:spPr>
              <a:solidFill>
                <a:srgbClr val="FF66CC"/>
              </a:solidFill>
            </c:spPr>
          </c:dPt>
          <c:dPt>
            <c:idx val="5"/>
            <c:bubble3D val="0"/>
            <c:spPr>
              <a:solidFill>
                <a:srgbClr val="FF0000"/>
              </a:solidFill>
            </c:spPr>
          </c:dPt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Feuil1!$H$9:$H$14</c:f>
              <c:strCache>
                <c:ptCount val="6"/>
                <c:pt idx="0">
                  <c:v>Nucléaire</c:v>
                </c:pt>
                <c:pt idx="1">
                  <c:v>Thermique conv.</c:v>
                </c:pt>
                <c:pt idx="2">
                  <c:v>Hydraulique</c:v>
                </c:pt>
                <c:pt idx="3">
                  <c:v>Eolien</c:v>
                </c:pt>
                <c:pt idx="4">
                  <c:v>Photovoltaïque</c:v>
                </c:pt>
                <c:pt idx="5">
                  <c:v>Autres</c:v>
                </c:pt>
              </c:strCache>
            </c:strRef>
          </c:cat>
          <c:val>
            <c:numRef>
              <c:f>Feuil1!$I$9:$I$14</c:f>
              <c:numCache>
                <c:formatCode>General</c:formatCode>
                <c:ptCount val="6"/>
                <c:pt idx="0">
                  <c:v>421.1</c:v>
                </c:pt>
                <c:pt idx="1">
                  <c:v>51.2</c:v>
                </c:pt>
                <c:pt idx="2">
                  <c:v>50.3</c:v>
                </c:pt>
                <c:pt idx="3">
                  <c:v>11.9</c:v>
                </c:pt>
                <c:pt idx="4">
                  <c:v>1.8</c:v>
                </c:pt>
                <c:pt idx="5">
                  <c:v>5.6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b"/>
      <c:layout>
        <c:manualLayout>
          <c:xMode val="edge"/>
          <c:yMode val="edge"/>
          <c:x val="0.11623634254010133"/>
          <c:y val="0.7205126144946169"/>
          <c:w val="0.83147166807870898"/>
          <c:h val="0.25567786169585938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600" b="1"/>
      </a:pPr>
      <a:endParaRPr lang="fr-F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1121962816354248"/>
          <c:y val="1.0347185768445613E-2"/>
          <c:w val="0.78331818936946618"/>
          <c:h val="0.81181092714191461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Feuil4!$B$12</c:f>
              <c:strCache>
                <c:ptCount val="1"/>
                <c:pt idx="0">
                  <c:v>ENR</c:v>
                </c:pt>
              </c:strCache>
            </c:strRef>
          </c:tx>
          <c:spPr>
            <a:solidFill>
              <a:srgbClr val="10FA04"/>
            </a:solidFill>
          </c:spPr>
          <c:invertIfNegative val="0"/>
          <c:cat>
            <c:strRef>
              <c:f>Feuil4!$A$13:$A$40</c:f>
              <c:strCache>
                <c:ptCount val="28"/>
                <c:pt idx="0">
                  <c:v>UE (27)</c:v>
                </c:pt>
                <c:pt idx="1">
                  <c:v>Luxembourg</c:v>
                </c:pt>
                <c:pt idx="2">
                  <c:v>Suède</c:v>
                </c:pt>
                <c:pt idx="3">
                  <c:v>France</c:v>
                </c:pt>
                <c:pt idx="4">
                  <c:v>Slovaquie</c:v>
                </c:pt>
                <c:pt idx="5">
                  <c:v>Autriche</c:v>
                </c:pt>
                <c:pt idx="6">
                  <c:v>Slovénie</c:v>
                </c:pt>
                <c:pt idx="7">
                  <c:v>Belgique</c:v>
                </c:pt>
                <c:pt idx="8">
                  <c:v>Finlande</c:v>
                </c:pt>
                <c:pt idx="9">
                  <c:v>Lettonie</c:v>
                </c:pt>
                <c:pt idx="10">
                  <c:v>Espagne</c:v>
                </c:pt>
                <c:pt idx="11">
                  <c:v>Portugal</c:v>
                </c:pt>
                <c:pt idx="12">
                  <c:v>Roumanie</c:v>
                </c:pt>
                <c:pt idx="13">
                  <c:v>Hongrie</c:v>
                </c:pt>
                <c:pt idx="14">
                  <c:v>Bulgarie</c:v>
                </c:pt>
                <c:pt idx="15">
                  <c:v>Allemagne</c:v>
                </c:pt>
                <c:pt idx="16">
                  <c:v>République tchèque</c:v>
                </c:pt>
                <c:pt idx="17">
                  <c:v>Danemark</c:v>
                </c:pt>
                <c:pt idx="18">
                  <c:v>Lituanie</c:v>
                </c:pt>
                <c:pt idx="19">
                  <c:v>Italie</c:v>
                </c:pt>
                <c:pt idx="20">
                  <c:v>Royaume-Uni</c:v>
                </c:pt>
                <c:pt idx="21">
                  <c:v>Grèce</c:v>
                </c:pt>
                <c:pt idx="22">
                  <c:v>Pays-Bas</c:v>
                </c:pt>
                <c:pt idx="23">
                  <c:v>Irlande</c:v>
                </c:pt>
                <c:pt idx="24">
                  <c:v>Estonie</c:v>
                </c:pt>
                <c:pt idx="25">
                  <c:v>Pologne</c:v>
                </c:pt>
                <c:pt idx="26">
                  <c:v>Chypre</c:v>
                </c:pt>
                <c:pt idx="27">
                  <c:v>Malte</c:v>
                </c:pt>
              </c:strCache>
            </c:strRef>
          </c:cat>
          <c:val>
            <c:numRef>
              <c:f>Feuil4!$B$13:$B$40</c:f>
              <c:numCache>
                <c:formatCode>0%</c:formatCode>
                <c:ptCount val="28"/>
                <c:pt idx="0">
                  <c:v>9.575950978541295E-2</c:v>
                </c:pt>
                <c:pt idx="1">
                  <c:v>0.12246117084826762</c:v>
                </c:pt>
                <c:pt idx="2">
                  <c:v>0.11378043364153913</c:v>
                </c:pt>
                <c:pt idx="3">
                  <c:v>3.0490454252004931E-2</c:v>
                </c:pt>
                <c:pt idx="4">
                  <c:v>2.4867040390973118E-2</c:v>
                </c:pt>
                <c:pt idx="5">
                  <c:v>0.1010586697034881</c:v>
                </c:pt>
                <c:pt idx="6">
                  <c:v>1.4300492910606708E-2</c:v>
                </c:pt>
                <c:pt idx="7">
                  <c:v>7.8636683802735488E-2</c:v>
                </c:pt>
                <c:pt idx="8">
                  <c:v>0.14235361282795941</c:v>
                </c:pt>
                <c:pt idx="9">
                  <c:v>1.7353251848498567E-2</c:v>
                </c:pt>
                <c:pt idx="10">
                  <c:v>0.18458421865308222</c:v>
                </c:pt>
                <c:pt idx="11">
                  <c:v>0.23170641523386948</c:v>
                </c:pt>
                <c:pt idx="12">
                  <c:v>6.8790313268117242E-3</c:v>
                </c:pt>
                <c:pt idx="13">
                  <c:v>7.9848010489416921E-2</c:v>
                </c:pt>
                <c:pt idx="14">
                  <c:v>1.5668874456090713E-2</c:v>
                </c:pt>
                <c:pt idx="15">
                  <c:v>0.14225182176181639</c:v>
                </c:pt>
                <c:pt idx="16">
                  <c:v>3.6544192977554249E-2</c:v>
                </c:pt>
                <c:pt idx="17">
                  <c:v>0.33853293799149159</c:v>
                </c:pt>
                <c:pt idx="18">
                  <c:v>6.453296225430509E-2</c:v>
                </c:pt>
                <c:pt idx="19">
                  <c:v>9.2677258416402106E-2</c:v>
                </c:pt>
                <c:pt idx="20">
                  <c:v>6.1863568503052767E-2</c:v>
                </c:pt>
                <c:pt idx="21">
                  <c:v>5.5600083635349878E-2</c:v>
                </c:pt>
                <c:pt idx="22">
                  <c:v>0.10715253089554766</c:v>
                </c:pt>
                <c:pt idx="23">
                  <c:v>0.10943013870933929</c:v>
                </c:pt>
                <c:pt idx="24">
                  <c:v>7.844800987349583E-2</c:v>
                </c:pt>
                <c:pt idx="25">
                  <c:v>5.2087760137513713E-2</c:v>
                </c:pt>
                <c:pt idx="26">
                  <c:v>7.1081182192293301E-3</c:v>
                </c:pt>
                <c:pt idx="27">
                  <c:v>0</c:v>
                </c:pt>
              </c:numCache>
            </c:numRef>
          </c:val>
        </c:ser>
        <c:ser>
          <c:idx val="1"/>
          <c:order val="1"/>
          <c:tx>
            <c:strRef>
              <c:f>Feuil4!$C$12</c:f>
              <c:strCache>
                <c:ptCount val="1"/>
                <c:pt idx="0">
                  <c:v>Hydraulique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cat>
            <c:strRef>
              <c:f>Feuil4!$A$13:$A$40</c:f>
              <c:strCache>
                <c:ptCount val="28"/>
                <c:pt idx="0">
                  <c:v>UE (27)</c:v>
                </c:pt>
                <c:pt idx="1">
                  <c:v>Luxembourg</c:v>
                </c:pt>
                <c:pt idx="2">
                  <c:v>Suède</c:v>
                </c:pt>
                <c:pt idx="3">
                  <c:v>France</c:v>
                </c:pt>
                <c:pt idx="4">
                  <c:v>Slovaquie</c:v>
                </c:pt>
                <c:pt idx="5">
                  <c:v>Autriche</c:v>
                </c:pt>
                <c:pt idx="6">
                  <c:v>Slovénie</c:v>
                </c:pt>
                <c:pt idx="7">
                  <c:v>Belgique</c:v>
                </c:pt>
                <c:pt idx="8">
                  <c:v>Finlande</c:v>
                </c:pt>
                <c:pt idx="9">
                  <c:v>Lettonie</c:v>
                </c:pt>
                <c:pt idx="10">
                  <c:v>Espagne</c:v>
                </c:pt>
                <c:pt idx="11">
                  <c:v>Portugal</c:v>
                </c:pt>
                <c:pt idx="12">
                  <c:v>Roumanie</c:v>
                </c:pt>
                <c:pt idx="13">
                  <c:v>Hongrie</c:v>
                </c:pt>
                <c:pt idx="14">
                  <c:v>Bulgarie</c:v>
                </c:pt>
                <c:pt idx="15">
                  <c:v>Allemagne</c:v>
                </c:pt>
                <c:pt idx="16">
                  <c:v>République tchèque</c:v>
                </c:pt>
                <c:pt idx="17">
                  <c:v>Danemark</c:v>
                </c:pt>
                <c:pt idx="18">
                  <c:v>Lituanie</c:v>
                </c:pt>
                <c:pt idx="19">
                  <c:v>Italie</c:v>
                </c:pt>
                <c:pt idx="20">
                  <c:v>Royaume-Uni</c:v>
                </c:pt>
                <c:pt idx="21">
                  <c:v>Grèce</c:v>
                </c:pt>
                <c:pt idx="22">
                  <c:v>Pays-Bas</c:v>
                </c:pt>
                <c:pt idx="23">
                  <c:v>Irlande</c:v>
                </c:pt>
                <c:pt idx="24">
                  <c:v>Estonie</c:v>
                </c:pt>
                <c:pt idx="25">
                  <c:v>Pologne</c:v>
                </c:pt>
                <c:pt idx="26">
                  <c:v>Chypre</c:v>
                </c:pt>
                <c:pt idx="27">
                  <c:v>Malte</c:v>
                </c:pt>
              </c:strCache>
            </c:strRef>
          </c:cat>
          <c:val>
            <c:numRef>
              <c:f>Feuil4!$C$13:$C$40</c:f>
              <c:numCache>
                <c:formatCode>0%</c:formatCode>
                <c:ptCount val="28"/>
                <c:pt idx="0">
                  <c:v>0.11899838827084828</c:v>
                </c:pt>
                <c:pt idx="1">
                  <c:v>0.8769414575866189</c:v>
                </c:pt>
                <c:pt idx="2">
                  <c:v>0.44751080066217136</c:v>
                </c:pt>
                <c:pt idx="3">
                  <c:v>0.11755175707553395</c:v>
                </c:pt>
                <c:pt idx="4">
                  <c:v>0.20299698145752479</c:v>
                </c:pt>
                <c:pt idx="5">
                  <c:v>0.58481308082725258</c:v>
                </c:pt>
                <c:pt idx="6">
                  <c:v>0.28582729872816898</c:v>
                </c:pt>
                <c:pt idx="7">
                  <c:v>1.7535559970984327E-2</c:v>
                </c:pt>
                <c:pt idx="8">
                  <c:v>0.16037431429493387</c:v>
                </c:pt>
                <c:pt idx="9">
                  <c:v>0.53116040440621703</c:v>
                </c:pt>
                <c:pt idx="10">
                  <c:v>0.15007984374381378</c:v>
                </c:pt>
                <c:pt idx="11">
                  <c:v>0.30589757811055651</c:v>
                </c:pt>
                <c:pt idx="12">
                  <c:v>0.32799947211270386</c:v>
                </c:pt>
                <c:pt idx="13">
                  <c:v>5.0306387305664819E-3</c:v>
                </c:pt>
                <c:pt idx="14">
                  <c:v>0.1220285940882687</c:v>
                </c:pt>
                <c:pt idx="15">
                  <c:v>4.3544007207459601E-2</c:v>
                </c:pt>
                <c:pt idx="16">
                  <c:v>3.9349911520909005E-2</c:v>
                </c:pt>
                <c:pt idx="17">
                  <c:v>5.4144643547763324E-4</c:v>
                </c:pt>
                <c:pt idx="18">
                  <c:v>0.22525656635936681</c:v>
                </c:pt>
                <c:pt idx="19">
                  <c:v>0.18011712943497796</c:v>
                </c:pt>
                <c:pt idx="20">
                  <c:v>1.7721034085572074E-2</c:v>
                </c:pt>
                <c:pt idx="21">
                  <c:v>0.13041887371062169</c:v>
                </c:pt>
                <c:pt idx="22">
                  <c:v>8.8877602844083289E-4</c:v>
                </c:pt>
                <c:pt idx="23">
                  <c:v>2.7112959016107052E-2</c:v>
                </c:pt>
                <c:pt idx="24">
                  <c:v>2.0826905276149334E-3</c:v>
                </c:pt>
                <c:pt idx="25">
                  <c:v>2.2123978002879668E-2</c:v>
                </c:pt>
                <c:pt idx="26">
                  <c:v>0</c:v>
                </c:pt>
                <c:pt idx="27">
                  <c:v>0</c:v>
                </c:pt>
              </c:numCache>
            </c:numRef>
          </c:val>
        </c:ser>
        <c:ser>
          <c:idx val="2"/>
          <c:order val="2"/>
          <c:tx>
            <c:strRef>
              <c:f>Feuil4!$D$12</c:f>
              <c:strCache>
                <c:ptCount val="1"/>
                <c:pt idx="0">
                  <c:v>Nucléaire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cat>
            <c:strRef>
              <c:f>Feuil4!$A$13:$A$40</c:f>
              <c:strCache>
                <c:ptCount val="28"/>
                <c:pt idx="0">
                  <c:v>UE (27)</c:v>
                </c:pt>
                <c:pt idx="1">
                  <c:v>Luxembourg</c:v>
                </c:pt>
                <c:pt idx="2">
                  <c:v>Suède</c:v>
                </c:pt>
                <c:pt idx="3">
                  <c:v>France</c:v>
                </c:pt>
                <c:pt idx="4">
                  <c:v>Slovaquie</c:v>
                </c:pt>
                <c:pt idx="5">
                  <c:v>Autriche</c:v>
                </c:pt>
                <c:pt idx="6">
                  <c:v>Slovénie</c:v>
                </c:pt>
                <c:pt idx="7">
                  <c:v>Belgique</c:v>
                </c:pt>
                <c:pt idx="8">
                  <c:v>Finlande</c:v>
                </c:pt>
                <c:pt idx="9">
                  <c:v>Lettonie</c:v>
                </c:pt>
                <c:pt idx="10">
                  <c:v>Espagne</c:v>
                </c:pt>
                <c:pt idx="11">
                  <c:v>Portugal</c:v>
                </c:pt>
                <c:pt idx="12">
                  <c:v>Roumanie</c:v>
                </c:pt>
                <c:pt idx="13">
                  <c:v>Hongrie</c:v>
                </c:pt>
                <c:pt idx="14">
                  <c:v>Bulgarie</c:v>
                </c:pt>
                <c:pt idx="15">
                  <c:v>Allemagne</c:v>
                </c:pt>
                <c:pt idx="16">
                  <c:v>République tchèque</c:v>
                </c:pt>
                <c:pt idx="17">
                  <c:v>Danemark</c:v>
                </c:pt>
                <c:pt idx="18">
                  <c:v>Lituanie</c:v>
                </c:pt>
                <c:pt idx="19">
                  <c:v>Italie</c:v>
                </c:pt>
                <c:pt idx="20">
                  <c:v>Royaume-Uni</c:v>
                </c:pt>
                <c:pt idx="21">
                  <c:v>Grèce</c:v>
                </c:pt>
                <c:pt idx="22">
                  <c:v>Pays-Bas</c:v>
                </c:pt>
                <c:pt idx="23">
                  <c:v>Irlande</c:v>
                </c:pt>
                <c:pt idx="24">
                  <c:v>Estonie</c:v>
                </c:pt>
                <c:pt idx="25">
                  <c:v>Pologne</c:v>
                </c:pt>
                <c:pt idx="26">
                  <c:v>Chypre</c:v>
                </c:pt>
                <c:pt idx="27">
                  <c:v>Malte</c:v>
                </c:pt>
              </c:strCache>
            </c:strRef>
          </c:cat>
          <c:val>
            <c:numRef>
              <c:f>Feuil4!$D$13:$D$40</c:f>
              <c:numCache>
                <c:formatCode>0%</c:formatCode>
                <c:ptCount val="28"/>
                <c:pt idx="0">
                  <c:v>0.27423929046817935</c:v>
                </c:pt>
                <c:pt idx="1">
                  <c:v>0</c:v>
                </c:pt>
                <c:pt idx="2">
                  <c:v>0.38914684862922433</c:v>
                </c:pt>
                <c:pt idx="3">
                  <c:v>0.75381064711956425</c:v>
                </c:pt>
                <c:pt idx="4">
                  <c:v>0.523717119448038</c:v>
                </c:pt>
                <c:pt idx="5">
                  <c:v>0</c:v>
                </c:pt>
                <c:pt idx="6">
                  <c:v>0.34424633359703044</c:v>
                </c:pt>
                <c:pt idx="7">
                  <c:v>0.50403170698373667</c:v>
                </c:pt>
                <c:pt idx="8">
                  <c:v>0.28296969245662373</c:v>
                </c:pt>
                <c:pt idx="9">
                  <c:v>0</c:v>
                </c:pt>
                <c:pt idx="10">
                  <c:v>0.20452535863698154</c:v>
                </c:pt>
                <c:pt idx="11">
                  <c:v>0</c:v>
                </c:pt>
                <c:pt idx="12">
                  <c:v>0.19173856381662513</c:v>
                </c:pt>
                <c:pt idx="13">
                  <c:v>0.42174413315137399</c:v>
                </c:pt>
                <c:pt idx="14">
                  <c:v>0.32686000900263651</c:v>
                </c:pt>
                <c:pt idx="15">
                  <c:v>0.2237304970409304</c:v>
                </c:pt>
                <c:pt idx="16">
                  <c:v>0.32595231442674866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0.16304190969461782</c:v>
                </c:pt>
                <c:pt idx="21">
                  <c:v>0</c:v>
                </c:pt>
                <c:pt idx="22">
                  <c:v>3.3595733875063483E-2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</c:numCache>
            </c:numRef>
          </c:val>
        </c:ser>
        <c:ser>
          <c:idx val="3"/>
          <c:order val="3"/>
          <c:tx>
            <c:strRef>
              <c:f>Feuil4!$E$12</c:f>
              <c:strCache>
                <c:ptCount val="1"/>
                <c:pt idx="0">
                  <c:v>Charbon</c:v>
                </c:pt>
              </c:strCache>
            </c:strRef>
          </c:tx>
          <c:spPr>
            <a:solidFill>
              <a:schemeClr val="bg2">
                <a:lumMod val="25000"/>
              </a:schemeClr>
            </a:solidFill>
          </c:spPr>
          <c:invertIfNegative val="0"/>
          <c:cat>
            <c:strRef>
              <c:f>Feuil4!$A$13:$A$40</c:f>
              <c:strCache>
                <c:ptCount val="28"/>
                <c:pt idx="0">
                  <c:v>UE (27)</c:v>
                </c:pt>
                <c:pt idx="1">
                  <c:v>Luxembourg</c:v>
                </c:pt>
                <c:pt idx="2">
                  <c:v>Suède</c:v>
                </c:pt>
                <c:pt idx="3">
                  <c:v>France</c:v>
                </c:pt>
                <c:pt idx="4">
                  <c:v>Slovaquie</c:v>
                </c:pt>
                <c:pt idx="5">
                  <c:v>Autriche</c:v>
                </c:pt>
                <c:pt idx="6">
                  <c:v>Slovénie</c:v>
                </c:pt>
                <c:pt idx="7">
                  <c:v>Belgique</c:v>
                </c:pt>
                <c:pt idx="8">
                  <c:v>Finlande</c:v>
                </c:pt>
                <c:pt idx="9">
                  <c:v>Lettonie</c:v>
                </c:pt>
                <c:pt idx="10">
                  <c:v>Espagne</c:v>
                </c:pt>
                <c:pt idx="11">
                  <c:v>Portugal</c:v>
                </c:pt>
                <c:pt idx="12">
                  <c:v>Roumanie</c:v>
                </c:pt>
                <c:pt idx="13">
                  <c:v>Hongrie</c:v>
                </c:pt>
                <c:pt idx="14">
                  <c:v>Bulgarie</c:v>
                </c:pt>
                <c:pt idx="15">
                  <c:v>Allemagne</c:v>
                </c:pt>
                <c:pt idx="16">
                  <c:v>République tchèque</c:v>
                </c:pt>
                <c:pt idx="17">
                  <c:v>Danemark</c:v>
                </c:pt>
                <c:pt idx="18">
                  <c:v>Lituanie</c:v>
                </c:pt>
                <c:pt idx="19">
                  <c:v>Italie</c:v>
                </c:pt>
                <c:pt idx="20">
                  <c:v>Royaume-Uni</c:v>
                </c:pt>
                <c:pt idx="21">
                  <c:v>Grèce</c:v>
                </c:pt>
                <c:pt idx="22">
                  <c:v>Pays-Bas</c:v>
                </c:pt>
                <c:pt idx="23">
                  <c:v>Irlande</c:v>
                </c:pt>
                <c:pt idx="24">
                  <c:v>Estonie</c:v>
                </c:pt>
                <c:pt idx="25">
                  <c:v>Pologne</c:v>
                </c:pt>
                <c:pt idx="26">
                  <c:v>Chypre</c:v>
                </c:pt>
                <c:pt idx="27">
                  <c:v>Malte</c:v>
                </c:pt>
              </c:strCache>
            </c:strRef>
          </c:cat>
          <c:val>
            <c:numRef>
              <c:f>Feuil4!$E$13:$E$40</c:f>
              <c:numCache>
                <c:formatCode>0%</c:formatCode>
                <c:ptCount val="28"/>
                <c:pt idx="0">
                  <c:v>0.24693832794843665</c:v>
                </c:pt>
                <c:pt idx="1">
                  <c:v>0</c:v>
                </c:pt>
                <c:pt idx="2">
                  <c:v>1.1911010618968787E-2</c:v>
                </c:pt>
                <c:pt idx="3">
                  <c:v>4.1090781796145115E-2</c:v>
                </c:pt>
                <c:pt idx="4">
                  <c:v>0.12796463993100474</c:v>
                </c:pt>
                <c:pt idx="5">
                  <c:v>6.9143925654111649E-2</c:v>
                </c:pt>
                <c:pt idx="6">
                  <c:v>0.32179151706931186</c:v>
                </c:pt>
                <c:pt idx="7">
                  <c:v>4.4049158440302362E-2</c:v>
                </c:pt>
                <c:pt idx="8">
                  <c:v>0.25825948817236333</c:v>
                </c:pt>
                <c:pt idx="9">
                  <c:v>3.017956843217142E-4</c:v>
                </c:pt>
                <c:pt idx="10">
                  <c:v>8.3585182056933216E-2</c:v>
                </c:pt>
                <c:pt idx="11">
                  <c:v>0.13126271029765207</c:v>
                </c:pt>
                <c:pt idx="12">
                  <c:v>0.34116366155825728</c:v>
                </c:pt>
                <c:pt idx="13">
                  <c:v>0.16681383960825238</c:v>
                </c:pt>
                <c:pt idx="14">
                  <c:v>0.46138511992797887</c:v>
                </c:pt>
                <c:pt idx="15">
                  <c:v>0.41629286989962405</c:v>
                </c:pt>
                <c:pt idx="16">
                  <c:v>0.5484190183477694</c:v>
                </c:pt>
                <c:pt idx="17">
                  <c:v>0.43769498517468097</c:v>
                </c:pt>
                <c:pt idx="18">
                  <c:v>0</c:v>
                </c:pt>
                <c:pt idx="19">
                  <c:v>0.13154383746221768</c:v>
                </c:pt>
                <c:pt idx="20">
                  <c:v>0.28256836923981116</c:v>
                </c:pt>
                <c:pt idx="21">
                  <c:v>0.53660788960133821</c:v>
                </c:pt>
                <c:pt idx="22">
                  <c:v>0.19119688505163365</c:v>
                </c:pt>
                <c:pt idx="23">
                  <c:v>0.22368191188288319</c:v>
                </c:pt>
                <c:pt idx="24">
                  <c:v>0.8613853748842949</c:v>
                </c:pt>
                <c:pt idx="25">
                  <c:v>0.86638715692928325</c:v>
                </c:pt>
                <c:pt idx="26">
                  <c:v>0</c:v>
                </c:pt>
                <c:pt idx="27">
                  <c:v>0</c:v>
                </c:pt>
              </c:numCache>
            </c:numRef>
          </c:val>
        </c:ser>
        <c:ser>
          <c:idx val="4"/>
          <c:order val="4"/>
          <c:tx>
            <c:strRef>
              <c:f>Feuil4!$F$12</c:f>
              <c:strCache>
                <c:ptCount val="1"/>
                <c:pt idx="0">
                  <c:v>Gaz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Feuil4!$A$13:$A$40</c:f>
              <c:strCache>
                <c:ptCount val="28"/>
                <c:pt idx="0">
                  <c:v>UE (27)</c:v>
                </c:pt>
                <c:pt idx="1">
                  <c:v>Luxembourg</c:v>
                </c:pt>
                <c:pt idx="2">
                  <c:v>Suède</c:v>
                </c:pt>
                <c:pt idx="3">
                  <c:v>France</c:v>
                </c:pt>
                <c:pt idx="4">
                  <c:v>Slovaquie</c:v>
                </c:pt>
                <c:pt idx="5">
                  <c:v>Autriche</c:v>
                </c:pt>
                <c:pt idx="6">
                  <c:v>Slovénie</c:v>
                </c:pt>
                <c:pt idx="7">
                  <c:v>Belgique</c:v>
                </c:pt>
                <c:pt idx="8">
                  <c:v>Finlande</c:v>
                </c:pt>
                <c:pt idx="9">
                  <c:v>Lettonie</c:v>
                </c:pt>
                <c:pt idx="10">
                  <c:v>Espagne</c:v>
                </c:pt>
                <c:pt idx="11">
                  <c:v>Portugal</c:v>
                </c:pt>
                <c:pt idx="12">
                  <c:v>Roumanie</c:v>
                </c:pt>
                <c:pt idx="13">
                  <c:v>Hongrie</c:v>
                </c:pt>
                <c:pt idx="14">
                  <c:v>Bulgarie</c:v>
                </c:pt>
                <c:pt idx="15">
                  <c:v>Allemagne</c:v>
                </c:pt>
                <c:pt idx="16">
                  <c:v>République tchèque</c:v>
                </c:pt>
                <c:pt idx="17">
                  <c:v>Danemark</c:v>
                </c:pt>
                <c:pt idx="18">
                  <c:v>Lituanie</c:v>
                </c:pt>
                <c:pt idx="19">
                  <c:v>Italie</c:v>
                </c:pt>
                <c:pt idx="20">
                  <c:v>Royaume-Uni</c:v>
                </c:pt>
                <c:pt idx="21">
                  <c:v>Grèce</c:v>
                </c:pt>
                <c:pt idx="22">
                  <c:v>Pays-Bas</c:v>
                </c:pt>
                <c:pt idx="23">
                  <c:v>Irlande</c:v>
                </c:pt>
                <c:pt idx="24">
                  <c:v>Estonie</c:v>
                </c:pt>
                <c:pt idx="25">
                  <c:v>Pologne</c:v>
                </c:pt>
                <c:pt idx="26">
                  <c:v>Chypre</c:v>
                </c:pt>
                <c:pt idx="27">
                  <c:v>Malte</c:v>
                </c:pt>
              </c:strCache>
            </c:strRef>
          </c:cat>
          <c:val>
            <c:numRef>
              <c:f>Feuil4!$F$13:$F$40</c:f>
              <c:numCache>
                <c:formatCode>0%</c:formatCode>
                <c:ptCount val="28"/>
                <c:pt idx="0">
                  <c:v>0.23304909416154332</c:v>
                </c:pt>
                <c:pt idx="1">
                  <c:v>0</c:v>
                </c:pt>
                <c:pt idx="2">
                  <c:v>2.4784323225797763E-2</c:v>
                </c:pt>
                <c:pt idx="3">
                  <c:v>4.6153467271092909E-2</c:v>
                </c:pt>
                <c:pt idx="4">
                  <c:v>9.0484404197211432E-2</c:v>
                </c:pt>
                <c:pt idx="5">
                  <c:v>0.22246123131862722</c:v>
                </c:pt>
                <c:pt idx="6">
                  <c:v>3.3347532404308412E-2</c:v>
                </c:pt>
                <c:pt idx="7">
                  <c:v>0.34812501971173559</c:v>
                </c:pt>
                <c:pt idx="8">
                  <c:v>0.14639958299203215</c:v>
                </c:pt>
                <c:pt idx="9">
                  <c:v>0.45088275237664105</c:v>
                </c:pt>
                <c:pt idx="10">
                  <c:v>0.32136447019386855</c:v>
                </c:pt>
                <c:pt idx="11">
                  <c:v>0.27546681456831212</c:v>
                </c:pt>
                <c:pt idx="12">
                  <c:v>0.12080370840825483</c:v>
                </c:pt>
                <c:pt idx="13">
                  <c:v>0.3128361563779401</c:v>
                </c:pt>
                <c:pt idx="14">
                  <c:v>4.2162347544638074E-2</c:v>
                </c:pt>
                <c:pt idx="15">
                  <c:v>0.15080272126168745</c:v>
                </c:pt>
                <c:pt idx="16">
                  <c:v>1.8755238893545682E-2</c:v>
                </c:pt>
                <c:pt idx="17">
                  <c:v>0.20389325770272015</c:v>
                </c:pt>
                <c:pt idx="18">
                  <c:v>0.55418333623238814</c:v>
                </c:pt>
                <c:pt idx="19">
                  <c:v>0.51532316534187028</c:v>
                </c:pt>
                <c:pt idx="20">
                  <c:v>0.46095678890874214</c:v>
                </c:pt>
                <c:pt idx="21">
                  <c:v>0.17127822693058267</c:v>
                </c:pt>
                <c:pt idx="22">
                  <c:v>0.65322498730319956</c:v>
                </c:pt>
                <c:pt idx="23">
                  <c:v>0.61996436183222103</c:v>
                </c:pt>
                <c:pt idx="24">
                  <c:v>2.3372415921012031E-2</c:v>
                </c:pt>
                <c:pt idx="25">
                  <c:v>3.2412135204906857E-2</c:v>
                </c:pt>
                <c:pt idx="26">
                  <c:v>0</c:v>
                </c:pt>
                <c:pt idx="27">
                  <c:v>0</c:v>
                </c:pt>
              </c:numCache>
            </c:numRef>
          </c:val>
        </c:ser>
        <c:ser>
          <c:idx val="5"/>
          <c:order val="5"/>
          <c:tx>
            <c:strRef>
              <c:f>Feuil4!$G$12</c:f>
              <c:strCache>
                <c:ptCount val="1"/>
                <c:pt idx="0">
                  <c:v>Fioul</c:v>
                </c:pt>
              </c:strCache>
            </c:strRef>
          </c:tx>
          <c:invertIfNegative val="0"/>
          <c:cat>
            <c:strRef>
              <c:f>Feuil4!$A$13:$A$40</c:f>
              <c:strCache>
                <c:ptCount val="28"/>
                <c:pt idx="0">
                  <c:v>UE (27)</c:v>
                </c:pt>
                <c:pt idx="1">
                  <c:v>Luxembourg</c:v>
                </c:pt>
                <c:pt idx="2">
                  <c:v>Suède</c:v>
                </c:pt>
                <c:pt idx="3">
                  <c:v>France</c:v>
                </c:pt>
                <c:pt idx="4">
                  <c:v>Slovaquie</c:v>
                </c:pt>
                <c:pt idx="5">
                  <c:v>Autriche</c:v>
                </c:pt>
                <c:pt idx="6">
                  <c:v>Slovénie</c:v>
                </c:pt>
                <c:pt idx="7">
                  <c:v>Belgique</c:v>
                </c:pt>
                <c:pt idx="8">
                  <c:v>Finlande</c:v>
                </c:pt>
                <c:pt idx="9">
                  <c:v>Lettonie</c:v>
                </c:pt>
                <c:pt idx="10">
                  <c:v>Espagne</c:v>
                </c:pt>
                <c:pt idx="11">
                  <c:v>Portugal</c:v>
                </c:pt>
                <c:pt idx="12">
                  <c:v>Roumanie</c:v>
                </c:pt>
                <c:pt idx="13">
                  <c:v>Hongrie</c:v>
                </c:pt>
                <c:pt idx="14">
                  <c:v>Bulgarie</c:v>
                </c:pt>
                <c:pt idx="15">
                  <c:v>Allemagne</c:v>
                </c:pt>
                <c:pt idx="16">
                  <c:v>République tchèque</c:v>
                </c:pt>
                <c:pt idx="17">
                  <c:v>Danemark</c:v>
                </c:pt>
                <c:pt idx="18">
                  <c:v>Lituanie</c:v>
                </c:pt>
                <c:pt idx="19">
                  <c:v>Italie</c:v>
                </c:pt>
                <c:pt idx="20">
                  <c:v>Royaume-Uni</c:v>
                </c:pt>
                <c:pt idx="21">
                  <c:v>Grèce</c:v>
                </c:pt>
                <c:pt idx="22">
                  <c:v>Pays-Bas</c:v>
                </c:pt>
                <c:pt idx="23">
                  <c:v>Irlande</c:v>
                </c:pt>
                <c:pt idx="24">
                  <c:v>Estonie</c:v>
                </c:pt>
                <c:pt idx="25">
                  <c:v>Pologne</c:v>
                </c:pt>
                <c:pt idx="26">
                  <c:v>Chypre</c:v>
                </c:pt>
                <c:pt idx="27">
                  <c:v>Malte</c:v>
                </c:pt>
              </c:strCache>
            </c:strRef>
          </c:cat>
          <c:val>
            <c:numRef>
              <c:f>Feuil4!$G$13:$G$40</c:f>
              <c:numCache>
                <c:formatCode>0%</c:formatCode>
                <c:ptCount val="28"/>
                <c:pt idx="0">
                  <c:v>2.2954649286599668E-2</c:v>
                </c:pt>
                <c:pt idx="1">
                  <c:v>5.9737156511350067E-4</c:v>
                </c:pt>
                <c:pt idx="2">
                  <c:v>1.1715858467584554E-2</c:v>
                </c:pt>
                <c:pt idx="3">
                  <c:v>9.0980574275295392E-3</c:v>
                </c:pt>
                <c:pt idx="4">
                  <c:v>2.1273537444300702E-2</c:v>
                </c:pt>
                <c:pt idx="5">
                  <c:v>1.6505687010558576E-2</c:v>
                </c:pt>
                <c:pt idx="6">
                  <c:v>4.8682529057384545E-4</c:v>
                </c:pt>
                <c:pt idx="7">
                  <c:v>2.9961838079919263E-3</c:v>
                </c:pt>
                <c:pt idx="8">
                  <c:v>5.8083252662149082E-3</c:v>
                </c:pt>
                <c:pt idx="9">
                  <c:v>3.017956843217142E-4</c:v>
                </c:pt>
                <c:pt idx="10">
                  <c:v>5.2967415834136167E-2</c:v>
                </c:pt>
                <c:pt idx="11">
                  <c:v>5.187650212608616E-2</c:v>
                </c:pt>
                <c:pt idx="12">
                  <c:v>8.2317425229713453E-3</c:v>
                </c:pt>
                <c:pt idx="13">
                  <c:v>1.3004736292847393E-2</c:v>
                </c:pt>
                <c:pt idx="14">
                  <c:v>6.9234561550168263E-3</c:v>
                </c:pt>
                <c:pt idx="15">
                  <c:v>1.14892763570494E-2</c:v>
                </c:pt>
                <c:pt idx="16">
                  <c:v>1.8510757194747135E-3</c:v>
                </c:pt>
                <c:pt idx="17">
                  <c:v>1.637230888229986E-2</c:v>
                </c:pt>
                <c:pt idx="18">
                  <c:v>0.11254131153244042</c:v>
                </c:pt>
                <c:pt idx="19">
                  <c:v>6.4553613697986151E-2</c:v>
                </c:pt>
                <c:pt idx="20">
                  <c:v>7.9212025324758815E-3</c:v>
                </c:pt>
                <c:pt idx="21">
                  <c:v>9.2417061611374418E-2</c:v>
                </c:pt>
                <c:pt idx="22">
                  <c:v>7.787370915862536E-4</c:v>
                </c:pt>
                <c:pt idx="23">
                  <c:v>1.8168477691205758E-2</c:v>
                </c:pt>
                <c:pt idx="24">
                  <c:v>3.1626041345263808E-3</c:v>
                </c:pt>
                <c:pt idx="25">
                  <c:v>1.6396354110505718E-2</c:v>
                </c:pt>
                <c:pt idx="26">
                  <c:v>0.98185559296670399</c:v>
                </c:pt>
                <c:pt idx="27">
                  <c:v>1</c:v>
                </c:pt>
              </c:numCache>
            </c:numRef>
          </c:val>
        </c:ser>
        <c:ser>
          <c:idx val="6"/>
          <c:order val="6"/>
          <c:tx>
            <c:strRef>
              <c:f>Feuil4!$H$12</c:f>
              <c:strCache>
                <c:ptCount val="1"/>
                <c:pt idx="0">
                  <c:v>Autres thermiques</c:v>
                </c:pt>
              </c:strCache>
            </c:strRef>
          </c:tx>
          <c:spPr>
            <a:solidFill>
              <a:srgbClr val="FF66CC"/>
            </a:solidFill>
          </c:spPr>
          <c:invertIfNegative val="0"/>
          <c:cat>
            <c:strRef>
              <c:f>Feuil4!$A$13:$A$40</c:f>
              <c:strCache>
                <c:ptCount val="28"/>
                <c:pt idx="0">
                  <c:v>UE (27)</c:v>
                </c:pt>
                <c:pt idx="1">
                  <c:v>Luxembourg</c:v>
                </c:pt>
                <c:pt idx="2">
                  <c:v>Suède</c:v>
                </c:pt>
                <c:pt idx="3">
                  <c:v>France</c:v>
                </c:pt>
                <c:pt idx="4">
                  <c:v>Slovaquie</c:v>
                </c:pt>
                <c:pt idx="5">
                  <c:v>Autriche</c:v>
                </c:pt>
                <c:pt idx="6">
                  <c:v>Slovénie</c:v>
                </c:pt>
                <c:pt idx="7">
                  <c:v>Belgique</c:v>
                </c:pt>
                <c:pt idx="8">
                  <c:v>Finlande</c:v>
                </c:pt>
                <c:pt idx="9">
                  <c:v>Lettonie</c:v>
                </c:pt>
                <c:pt idx="10">
                  <c:v>Espagne</c:v>
                </c:pt>
                <c:pt idx="11">
                  <c:v>Portugal</c:v>
                </c:pt>
                <c:pt idx="12">
                  <c:v>Roumanie</c:v>
                </c:pt>
                <c:pt idx="13">
                  <c:v>Hongrie</c:v>
                </c:pt>
                <c:pt idx="14">
                  <c:v>Bulgarie</c:v>
                </c:pt>
                <c:pt idx="15">
                  <c:v>Allemagne</c:v>
                </c:pt>
                <c:pt idx="16">
                  <c:v>République tchèque</c:v>
                </c:pt>
                <c:pt idx="17">
                  <c:v>Danemark</c:v>
                </c:pt>
                <c:pt idx="18">
                  <c:v>Lituanie</c:v>
                </c:pt>
                <c:pt idx="19">
                  <c:v>Italie</c:v>
                </c:pt>
                <c:pt idx="20">
                  <c:v>Royaume-Uni</c:v>
                </c:pt>
                <c:pt idx="21">
                  <c:v>Grèce</c:v>
                </c:pt>
                <c:pt idx="22">
                  <c:v>Pays-Bas</c:v>
                </c:pt>
                <c:pt idx="23">
                  <c:v>Irlande</c:v>
                </c:pt>
                <c:pt idx="24">
                  <c:v>Estonie</c:v>
                </c:pt>
                <c:pt idx="25">
                  <c:v>Pologne</c:v>
                </c:pt>
                <c:pt idx="26">
                  <c:v>Chypre</c:v>
                </c:pt>
                <c:pt idx="27">
                  <c:v>Malte</c:v>
                </c:pt>
              </c:strCache>
            </c:strRef>
          </c:cat>
          <c:val>
            <c:numRef>
              <c:f>Feuil4!$H$13:$H$40</c:f>
              <c:numCache>
                <c:formatCode>0%</c:formatCode>
                <c:ptCount val="28"/>
                <c:pt idx="0">
                  <c:v>8.0694165492600622E-3</c:v>
                </c:pt>
                <c:pt idx="1">
                  <c:v>0</c:v>
                </c:pt>
                <c:pt idx="2">
                  <c:v>1.1507247547139336E-3</c:v>
                </c:pt>
                <c:pt idx="3">
                  <c:v>1.80483505812941E-3</c:v>
                </c:pt>
                <c:pt idx="4">
                  <c:v>8.6962771309472466E-3</c:v>
                </c:pt>
                <c:pt idx="5">
                  <c:v>6.0174054859617292E-3</c:v>
                </c:pt>
                <c:pt idx="6">
                  <c:v>0</c:v>
                </c:pt>
                <c:pt idx="7">
                  <c:v>4.6256872825138516E-3</c:v>
                </c:pt>
                <c:pt idx="8">
                  <c:v>3.8349839898726636E-3</c:v>
                </c:pt>
                <c:pt idx="9">
                  <c:v>0</c:v>
                </c:pt>
                <c:pt idx="10">
                  <c:v>2.8935108811845912E-3</c:v>
                </c:pt>
                <c:pt idx="11">
                  <c:v>3.7899796635237569E-3</c:v>
                </c:pt>
                <c:pt idx="12">
                  <c:v>3.1838202543756906E-3</c:v>
                </c:pt>
                <c:pt idx="13">
                  <c:v>7.2248534960263301E-4</c:v>
                </c:pt>
                <c:pt idx="14">
                  <c:v>2.4971598825370287E-2</c:v>
                </c:pt>
                <c:pt idx="15">
                  <c:v>1.1888806471432803E-2</c:v>
                </c:pt>
                <c:pt idx="16">
                  <c:v>2.912824811399832E-2</c:v>
                </c:pt>
                <c:pt idx="17">
                  <c:v>2.965063813329896E-3</c:v>
                </c:pt>
                <c:pt idx="18">
                  <c:v>4.3485823621499387E-2</c:v>
                </c:pt>
                <c:pt idx="19">
                  <c:v>1.5784995646545875E-2</c:v>
                </c:pt>
                <c:pt idx="20">
                  <c:v>5.9271270357280602E-3</c:v>
                </c:pt>
                <c:pt idx="21">
                  <c:v>1.3677864510733205E-2</c:v>
                </c:pt>
                <c:pt idx="22">
                  <c:v>1.3162349754528525E-2</c:v>
                </c:pt>
                <c:pt idx="23">
                  <c:v>1.6421508682435972E-3</c:v>
                </c:pt>
                <c:pt idx="24">
                  <c:v>3.1548904659055847E-2</c:v>
                </c:pt>
                <c:pt idx="25">
                  <c:v>1.0592615614910849E-2</c:v>
                </c:pt>
                <c:pt idx="26">
                  <c:v>1.1036288814066592E-2</c:v>
                </c:pt>
                <c:pt idx="27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6224768"/>
        <c:axId val="176376640"/>
        <c:axId val="0"/>
      </c:bar3DChart>
      <c:catAx>
        <c:axId val="17622476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fr-FR"/>
          </a:p>
        </c:txPr>
        <c:crossAx val="176376640"/>
        <c:crosses val="autoZero"/>
        <c:auto val="1"/>
        <c:lblAlgn val="ctr"/>
        <c:lblOffset val="100"/>
        <c:noMultiLvlLbl val="0"/>
      </c:catAx>
      <c:valAx>
        <c:axId val="17637664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fr-FR"/>
          </a:p>
        </c:txPr>
        <c:crossAx val="1762247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"/>
          <c:y val="0.10925925925925926"/>
          <c:w val="0.18635536199875644"/>
          <c:h val="0.76774059492563429"/>
        </c:manualLayout>
      </c:layout>
      <c:overlay val="0"/>
      <c:spPr>
        <a:solidFill>
          <a:schemeClr val="bg1">
            <a:lumMod val="75000"/>
            <a:alpha val="13000"/>
          </a:schemeClr>
        </a:solidFill>
      </c:spPr>
      <c:txPr>
        <a:bodyPr/>
        <a:lstStyle/>
        <a:p>
          <a:pPr>
            <a:defRPr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endParaRPr lang="fr-FR"/>
        </a:p>
      </c:txPr>
    </c:legend>
    <c:plotVisOnly val="1"/>
    <c:dispBlanksAs val="gap"/>
    <c:showDLblsOverMax val="0"/>
  </c:chart>
  <c:spPr>
    <a:solidFill>
      <a:schemeClr val="bg2">
        <a:lumMod val="25000"/>
        <a:lumOff val="75000"/>
        <a:alpha val="50000"/>
      </a:schemeClr>
    </a:solidFill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8652121264944147"/>
          <c:y val="3.8981033825905925E-2"/>
          <c:w val="0.66836701967220824"/>
          <c:h val="0.88202526001178738"/>
        </c:manualLayout>
      </c:layout>
      <c:bar3DChart>
        <c:barDir val="bar"/>
        <c:grouping val="stacked"/>
        <c:varyColors val="0"/>
        <c:ser>
          <c:idx val="0"/>
          <c:order val="0"/>
          <c:tx>
            <c:strRef>
              <c:f>Feuil4!$B$12</c:f>
              <c:strCache>
                <c:ptCount val="1"/>
                <c:pt idx="0">
                  <c:v>ENR</c:v>
                </c:pt>
              </c:strCache>
            </c:strRef>
          </c:tx>
          <c:spPr>
            <a:solidFill>
              <a:srgbClr val="10FA04"/>
            </a:solidFill>
          </c:spPr>
          <c:invertIfNegative val="0"/>
          <c:cat>
            <c:strRef>
              <c:f>Feuil4!$A$13:$A$40</c:f>
              <c:strCache>
                <c:ptCount val="28"/>
                <c:pt idx="0">
                  <c:v>UE (27)</c:v>
                </c:pt>
                <c:pt idx="1">
                  <c:v>Luxembourg</c:v>
                </c:pt>
                <c:pt idx="2">
                  <c:v>Suède</c:v>
                </c:pt>
                <c:pt idx="3">
                  <c:v>France</c:v>
                </c:pt>
                <c:pt idx="4">
                  <c:v>Slovaquie</c:v>
                </c:pt>
                <c:pt idx="5">
                  <c:v>Autriche</c:v>
                </c:pt>
                <c:pt idx="6">
                  <c:v>Slovénie</c:v>
                </c:pt>
                <c:pt idx="7">
                  <c:v>Belgique</c:v>
                </c:pt>
                <c:pt idx="8">
                  <c:v>Finlande</c:v>
                </c:pt>
                <c:pt idx="9">
                  <c:v>Lettonie</c:v>
                </c:pt>
                <c:pt idx="10">
                  <c:v>Espagne</c:v>
                </c:pt>
                <c:pt idx="11">
                  <c:v>Portugal</c:v>
                </c:pt>
                <c:pt idx="12">
                  <c:v>Roumanie</c:v>
                </c:pt>
                <c:pt idx="13">
                  <c:v>Hongrie</c:v>
                </c:pt>
                <c:pt idx="14">
                  <c:v>Bulgarie</c:v>
                </c:pt>
                <c:pt idx="15">
                  <c:v>Allemagne</c:v>
                </c:pt>
                <c:pt idx="16">
                  <c:v>République tchèque</c:v>
                </c:pt>
                <c:pt idx="17">
                  <c:v>Danemark</c:v>
                </c:pt>
                <c:pt idx="18">
                  <c:v>Lituanie</c:v>
                </c:pt>
                <c:pt idx="19">
                  <c:v>Italie</c:v>
                </c:pt>
                <c:pt idx="20">
                  <c:v>Royaume-Uni</c:v>
                </c:pt>
                <c:pt idx="21">
                  <c:v>Grèce</c:v>
                </c:pt>
                <c:pt idx="22">
                  <c:v>Pays-Bas</c:v>
                </c:pt>
                <c:pt idx="23">
                  <c:v>Irlande</c:v>
                </c:pt>
                <c:pt idx="24">
                  <c:v>Estonie</c:v>
                </c:pt>
                <c:pt idx="25">
                  <c:v>Pologne</c:v>
                </c:pt>
                <c:pt idx="26">
                  <c:v>Chypre</c:v>
                </c:pt>
                <c:pt idx="27">
                  <c:v>Malte</c:v>
                </c:pt>
              </c:strCache>
            </c:strRef>
          </c:cat>
          <c:val>
            <c:numRef>
              <c:f>Feuil4!$B$13:$B$40</c:f>
              <c:numCache>
                <c:formatCode>0%</c:formatCode>
                <c:ptCount val="28"/>
                <c:pt idx="0">
                  <c:v>9.575950978541295E-2</c:v>
                </c:pt>
                <c:pt idx="1">
                  <c:v>0.12246117084826762</c:v>
                </c:pt>
                <c:pt idx="2">
                  <c:v>0.11378043364153913</c:v>
                </c:pt>
                <c:pt idx="3">
                  <c:v>3.0490454252004931E-2</c:v>
                </c:pt>
                <c:pt idx="4">
                  <c:v>2.4867040390973118E-2</c:v>
                </c:pt>
                <c:pt idx="5">
                  <c:v>0.1010586697034881</c:v>
                </c:pt>
                <c:pt idx="6">
                  <c:v>1.4300492910606708E-2</c:v>
                </c:pt>
                <c:pt idx="7">
                  <c:v>7.8636683802735488E-2</c:v>
                </c:pt>
                <c:pt idx="8">
                  <c:v>0.14235361282795941</c:v>
                </c:pt>
                <c:pt idx="9">
                  <c:v>1.7353251848498567E-2</c:v>
                </c:pt>
                <c:pt idx="10">
                  <c:v>0.18458421865308222</c:v>
                </c:pt>
                <c:pt idx="11">
                  <c:v>0.23170641523386948</c:v>
                </c:pt>
                <c:pt idx="12">
                  <c:v>6.8790313268117242E-3</c:v>
                </c:pt>
                <c:pt idx="13">
                  <c:v>7.9848010489416921E-2</c:v>
                </c:pt>
                <c:pt idx="14">
                  <c:v>1.5668874456090713E-2</c:v>
                </c:pt>
                <c:pt idx="15">
                  <c:v>0.14225182176181639</c:v>
                </c:pt>
                <c:pt idx="16">
                  <c:v>3.6544192977554249E-2</c:v>
                </c:pt>
                <c:pt idx="17">
                  <c:v>0.33853293799149159</c:v>
                </c:pt>
                <c:pt idx="18">
                  <c:v>6.453296225430509E-2</c:v>
                </c:pt>
                <c:pt idx="19">
                  <c:v>9.2677258416402106E-2</c:v>
                </c:pt>
                <c:pt idx="20">
                  <c:v>6.1863568503052767E-2</c:v>
                </c:pt>
                <c:pt idx="21">
                  <c:v>5.5600083635349878E-2</c:v>
                </c:pt>
                <c:pt idx="22">
                  <c:v>0.10715253089554766</c:v>
                </c:pt>
                <c:pt idx="23">
                  <c:v>0.10943013870933929</c:v>
                </c:pt>
                <c:pt idx="24">
                  <c:v>7.844800987349583E-2</c:v>
                </c:pt>
                <c:pt idx="25">
                  <c:v>5.2087760137513713E-2</c:v>
                </c:pt>
                <c:pt idx="26">
                  <c:v>7.1081182192293301E-3</c:v>
                </c:pt>
                <c:pt idx="27">
                  <c:v>0</c:v>
                </c:pt>
              </c:numCache>
            </c:numRef>
          </c:val>
        </c:ser>
        <c:ser>
          <c:idx val="1"/>
          <c:order val="1"/>
          <c:tx>
            <c:strRef>
              <c:f>Feuil4!$C$12</c:f>
              <c:strCache>
                <c:ptCount val="1"/>
                <c:pt idx="0">
                  <c:v>Hydraulique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cat>
            <c:strRef>
              <c:f>Feuil4!$A$13:$A$40</c:f>
              <c:strCache>
                <c:ptCount val="28"/>
                <c:pt idx="0">
                  <c:v>UE (27)</c:v>
                </c:pt>
                <c:pt idx="1">
                  <c:v>Luxembourg</c:v>
                </c:pt>
                <c:pt idx="2">
                  <c:v>Suède</c:v>
                </c:pt>
                <c:pt idx="3">
                  <c:v>France</c:v>
                </c:pt>
                <c:pt idx="4">
                  <c:v>Slovaquie</c:v>
                </c:pt>
                <c:pt idx="5">
                  <c:v>Autriche</c:v>
                </c:pt>
                <c:pt idx="6">
                  <c:v>Slovénie</c:v>
                </c:pt>
                <c:pt idx="7">
                  <c:v>Belgique</c:v>
                </c:pt>
                <c:pt idx="8">
                  <c:v>Finlande</c:v>
                </c:pt>
                <c:pt idx="9">
                  <c:v>Lettonie</c:v>
                </c:pt>
                <c:pt idx="10">
                  <c:v>Espagne</c:v>
                </c:pt>
                <c:pt idx="11">
                  <c:v>Portugal</c:v>
                </c:pt>
                <c:pt idx="12">
                  <c:v>Roumanie</c:v>
                </c:pt>
                <c:pt idx="13">
                  <c:v>Hongrie</c:v>
                </c:pt>
                <c:pt idx="14">
                  <c:v>Bulgarie</c:v>
                </c:pt>
                <c:pt idx="15">
                  <c:v>Allemagne</c:v>
                </c:pt>
                <c:pt idx="16">
                  <c:v>République tchèque</c:v>
                </c:pt>
                <c:pt idx="17">
                  <c:v>Danemark</c:v>
                </c:pt>
                <c:pt idx="18">
                  <c:v>Lituanie</c:v>
                </c:pt>
                <c:pt idx="19">
                  <c:v>Italie</c:v>
                </c:pt>
                <c:pt idx="20">
                  <c:v>Royaume-Uni</c:v>
                </c:pt>
                <c:pt idx="21">
                  <c:v>Grèce</c:v>
                </c:pt>
                <c:pt idx="22">
                  <c:v>Pays-Bas</c:v>
                </c:pt>
                <c:pt idx="23">
                  <c:v>Irlande</c:v>
                </c:pt>
                <c:pt idx="24">
                  <c:v>Estonie</c:v>
                </c:pt>
                <c:pt idx="25">
                  <c:v>Pologne</c:v>
                </c:pt>
                <c:pt idx="26">
                  <c:v>Chypre</c:v>
                </c:pt>
                <c:pt idx="27">
                  <c:v>Malte</c:v>
                </c:pt>
              </c:strCache>
            </c:strRef>
          </c:cat>
          <c:val>
            <c:numRef>
              <c:f>Feuil4!$C$13:$C$40</c:f>
              <c:numCache>
                <c:formatCode>0%</c:formatCode>
                <c:ptCount val="28"/>
                <c:pt idx="0">
                  <c:v>0.11899838827084828</c:v>
                </c:pt>
                <c:pt idx="1">
                  <c:v>0.8769414575866189</c:v>
                </c:pt>
                <c:pt idx="2">
                  <c:v>0.44751080066217136</c:v>
                </c:pt>
                <c:pt idx="3">
                  <c:v>0.11755175707553395</c:v>
                </c:pt>
                <c:pt idx="4">
                  <c:v>0.20299698145752479</c:v>
                </c:pt>
                <c:pt idx="5">
                  <c:v>0.58481308082725258</c:v>
                </c:pt>
                <c:pt idx="6">
                  <c:v>0.28582729872816898</c:v>
                </c:pt>
                <c:pt idx="7">
                  <c:v>1.7535559970984327E-2</c:v>
                </c:pt>
                <c:pt idx="8">
                  <c:v>0.16037431429493387</c:v>
                </c:pt>
                <c:pt idx="9">
                  <c:v>0.53116040440621703</c:v>
                </c:pt>
                <c:pt idx="10">
                  <c:v>0.15007984374381378</c:v>
                </c:pt>
                <c:pt idx="11">
                  <c:v>0.30589757811055651</c:v>
                </c:pt>
                <c:pt idx="12">
                  <c:v>0.32799947211270386</c:v>
                </c:pt>
                <c:pt idx="13">
                  <c:v>5.0306387305664819E-3</c:v>
                </c:pt>
                <c:pt idx="14">
                  <c:v>0.1220285940882687</c:v>
                </c:pt>
                <c:pt idx="15">
                  <c:v>4.3544007207459601E-2</c:v>
                </c:pt>
                <c:pt idx="16">
                  <c:v>3.9349911520909005E-2</c:v>
                </c:pt>
                <c:pt idx="17">
                  <c:v>5.4144643547763324E-4</c:v>
                </c:pt>
                <c:pt idx="18">
                  <c:v>0.22525656635936681</c:v>
                </c:pt>
                <c:pt idx="19">
                  <c:v>0.18011712943497796</c:v>
                </c:pt>
                <c:pt idx="20">
                  <c:v>1.7721034085572074E-2</c:v>
                </c:pt>
                <c:pt idx="21">
                  <c:v>0.13041887371062169</c:v>
                </c:pt>
                <c:pt idx="22">
                  <c:v>8.8877602844083289E-4</c:v>
                </c:pt>
                <c:pt idx="23">
                  <c:v>2.7112959016107052E-2</c:v>
                </c:pt>
                <c:pt idx="24">
                  <c:v>2.0826905276149334E-3</c:v>
                </c:pt>
                <c:pt idx="25">
                  <c:v>2.2123978002879668E-2</c:v>
                </c:pt>
                <c:pt idx="26">
                  <c:v>0</c:v>
                </c:pt>
                <c:pt idx="27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8972160"/>
        <c:axId val="124200064"/>
        <c:axId val="0"/>
      </c:bar3DChart>
      <c:catAx>
        <c:axId val="178972160"/>
        <c:scaling>
          <c:orientation val="minMax"/>
        </c:scaling>
        <c:delete val="0"/>
        <c:axPos val="l"/>
        <c:majorTickMark val="out"/>
        <c:minorTickMark val="none"/>
        <c:tickLblPos val="nextTo"/>
        <c:spPr>
          <a:ln>
            <a:solidFill>
              <a:srgbClr val="000000"/>
            </a:solidFill>
          </a:ln>
        </c:spPr>
        <c:txPr>
          <a:bodyPr/>
          <a:lstStyle/>
          <a:p>
            <a:pPr>
              <a:defRPr sz="1600" b="1">
                <a:solidFill>
                  <a:srgbClr val="000000"/>
                </a:solidFill>
              </a:defRPr>
            </a:pPr>
            <a:endParaRPr lang="fr-FR"/>
          </a:p>
        </c:txPr>
        <c:crossAx val="124200064"/>
        <c:crosses val="autoZero"/>
        <c:auto val="1"/>
        <c:lblAlgn val="ctr"/>
        <c:lblOffset val="100"/>
        <c:tickLblSkip val="1"/>
        <c:noMultiLvlLbl val="0"/>
      </c:catAx>
      <c:valAx>
        <c:axId val="124200064"/>
        <c:scaling>
          <c:orientation val="minMax"/>
        </c:scaling>
        <c:delete val="0"/>
        <c:axPos val="b"/>
        <c:majorGridlines>
          <c:spPr>
            <a:ln>
              <a:solidFill>
                <a:srgbClr val="000000"/>
              </a:solidFill>
            </a:ln>
          </c:spPr>
        </c:majorGridlines>
        <c:numFmt formatCode="0%" sourceLinked="1"/>
        <c:majorTickMark val="out"/>
        <c:minorTickMark val="none"/>
        <c:tickLblPos val="nextTo"/>
        <c:spPr>
          <a:ln>
            <a:solidFill>
              <a:srgbClr val="000000"/>
            </a:solidFill>
          </a:ln>
        </c:spPr>
        <c:txPr>
          <a:bodyPr/>
          <a:lstStyle/>
          <a:p>
            <a:pPr>
              <a:defRPr sz="1800" b="1">
                <a:solidFill>
                  <a:srgbClr val="000000"/>
                </a:solidFill>
              </a:defRPr>
            </a:pPr>
            <a:endParaRPr lang="fr-FR"/>
          </a:p>
        </c:txPr>
        <c:crossAx val="178972160"/>
        <c:crosses val="autoZero"/>
        <c:crossBetween val="between"/>
        <c:majorUnit val="0.1"/>
      </c:valAx>
    </c:plotArea>
    <c:legend>
      <c:legendPos val="r"/>
      <c:overlay val="0"/>
      <c:txPr>
        <a:bodyPr/>
        <a:lstStyle/>
        <a:p>
          <a:pPr>
            <a:defRPr sz="1800" b="1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endParaRPr lang="fr-FR"/>
        </a:p>
      </c:txPr>
    </c:legend>
    <c:plotVisOnly val="1"/>
    <c:dispBlanksAs val="gap"/>
    <c:showDLblsOverMax val="0"/>
  </c:chart>
  <c:spPr>
    <a:gradFill>
      <a:gsLst>
        <a:gs pos="0">
          <a:srgbClr val="FFFFFF">
            <a:alpha val="72000"/>
          </a:srgbClr>
        </a:gs>
        <a:gs pos="50000">
          <a:schemeClr val="tx2">
            <a:lumMod val="75000"/>
            <a:alpha val="85000"/>
          </a:schemeClr>
        </a:gs>
        <a:gs pos="100000">
          <a:schemeClr val="accent1">
            <a:tint val="23500"/>
            <a:satMod val="160000"/>
            <a:alpha val="82000"/>
          </a:schemeClr>
        </a:gs>
      </a:gsLst>
      <a:lin ang="5400000" scaled="0"/>
    </a:gradFill>
    <a:effectLst>
      <a:glow>
        <a:schemeClr val="accent1"/>
      </a:glow>
      <a:softEdge rad="63500"/>
    </a:effectLst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CE450014-AD9F-444D-A126-F770D9319AA1}" type="datetimeFigureOut">
              <a:rPr lang="fr-FR"/>
              <a:pPr>
                <a:defRPr/>
              </a:pPr>
              <a:t>13/12/2012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B896BE00-006B-4221-8DF9-75E6341E8C8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16845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76205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12834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62693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62693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61143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77451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82841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82841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87903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smtClean="0"/>
          </a:p>
        </p:txBody>
      </p:sp>
      <p:sp>
        <p:nvSpPr>
          <p:cNvPr id="3789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D1BEBB72-1700-4BA7-9179-E591FFA115D1}" type="slidenum">
              <a:rPr lang="fr-FR" sz="1200"/>
              <a:pPr eaLnBrk="1" hangingPunct="1"/>
              <a:t>18</a:t>
            </a:fld>
            <a:endParaRPr lang="fr-FR" sz="12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7843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27568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6072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25161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62622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32389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537886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868962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747171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3734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09460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24574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21163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29709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01392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13571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47775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hidden">
          <a:xfrm>
            <a:off x="-11113" y="1836738"/>
            <a:ext cx="2268538" cy="2709862"/>
          </a:xfrm>
          <a:custGeom>
            <a:avLst/>
            <a:gdLst/>
            <a:ahLst/>
            <a:cxnLst>
              <a:cxn ang="0">
                <a:pos x="808" y="283"/>
              </a:cxn>
              <a:cxn ang="0">
                <a:pos x="673" y="252"/>
              </a:cxn>
              <a:cxn ang="0">
                <a:pos x="654" y="0"/>
              </a:cxn>
              <a:cxn ang="0">
                <a:pos x="488" y="13"/>
              </a:cxn>
              <a:cxn ang="0">
                <a:pos x="476" y="252"/>
              </a:cxn>
              <a:cxn ang="0">
                <a:pos x="365" y="290"/>
              </a:cxn>
              <a:cxn ang="0">
                <a:pos x="206" y="86"/>
              </a:cxn>
              <a:cxn ang="0">
                <a:pos x="95" y="148"/>
              </a:cxn>
              <a:cxn ang="0">
                <a:pos x="200" y="376"/>
              </a:cxn>
              <a:cxn ang="0">
                <a:pos x="126" y="450"/>
              </a:cxn>
              <a:cxn ang="0">
                <a:pos x="0" y="423"/>
              </a:cxn>
              <a:cxn ang="0">
                <a:pos x="0" y="1273"/>
              </a:cxn>
              <a:cxn ang="0">
                <a:pos x="101" y="1226"/>
              </a:cxn>
              <a:cxn ang="0">
                <a:pos x="181" y="1306"/>
              </a:cxn>
              <a:cxn ang="0">
                <a:pos x="70" y="1509"/>
              </a:cxn>
              <a:cxn ang="0">
                <a:pos x="175" y="1596"/>
              </a:cxn>
              <a:cxn ang="0">
                <a:pos x="365" y="1411"/>
              </a:cxn>
              <a:cxn ang="0">
                <a:pos x="476" y="1448"/>
              </a:cxn>
              <a:cxn ang="0">
                <a:pos x="501" y="1700"/>
              </a:cxn>
              <a:cxn ang="0">
                <a:pos x="667" y="1707"/>
              </a:cxn>
              <a:cxn ang="0">
                <a:pos x="685" y="1442"/>
              </a:cxn>
              <a:cxn ang="0">
                <a:pos x="826" y="1405"/>
              </a:cxn>
              <a:cxn ang="0">
                <a:pos x="993" y="1590"/>
              </a:cxn>
              <a:cxn ang="0">
                <a:pos x="1103" y="1522"/>
              </a:cxn>
              <a:cxn ang="0">
                <a:pos x="993" y="1300"/>
              </a:cxn>
              <a:cxn ang="0">
                <a:pos x="1067" y="1207"/>
              </a:cxn>
              <a:cxn ang="0">
                <a:pos x="1288" y="1312"/>
              </a:cxn>
              <a:cxn ang="0">
                <a:pos x="1355" y="1196"/>
              </a:cxn>
              <a:cxn ang="0">
                <a:pos x="1153" y="1047"/>
              </a:cxn>
              <a:cxn ang="0">
                <a:pos x="1177" y="918"/>
              </a:cxn>
              <a:cxn ang="0">
                <a:pos x="1429" y="894"/>
              </a:cxn>
              <a:cxn ang="0">
                <a:pos x="1423" y="764"/>
              </a:cxn>
              <a:cxn ang="0">
                <a:pos x="1171" y="727"/>
              </a:cxn>
              <a:cxn ang="0">
                <a:pos x="1146" y="629"/>
              </a:cxn>
              <a:cxn ang="0">
                <a:pos x="1349" y="487"/>
              </a:cxn>
              <a:cxn ang="0">
                <a:pos x="1282" y="370"/>
              </a:cxn>
              <a:cxn ang="0">
                <a:pos x="1054" y="462"/>
              </a:cxn>
              <a:cxn ang="0">
                <a:pos x="980" y="388"/>
              </a:cxn>
              <a:cxn ang="0">
                <a:pos x="1097" y="173"/>
              </a:cxn>
              <a:cxn ang="0">
                <a:pos x="986" y="105"/>
              </a:cxn>
              <a:cxn ang="0">
                <a:pos x="808" y="283"/>
              </a:cxn>
            </a:cxnLst>
            <a:rect l="0" t="0" r="r" b="b"/>
            <a:pathLst>
              <a:path w="1429" h="1707">
                <a:moveTo>
                  <a:pt x="808" y="283"/>
                </a:moveTo>
                <a:lnTo>
                  <a:pt x="673" y="252"/>
                </a:lnTo>
                <a:lnTo>
                  <a:pt x="654" y="0"/>
                </a:lnTo>
                <a:lnTo>
                  <a:pt x="488" y="13"/>
                </a:lnTo>
                <a:lnTo>
                  <a:pt x="476" y="252"/>
                </a:lnTo>
                <a:lnTo>
                  <a:pt x="365" y="290"/>
                </a:lnTo>
                <a:lnTo>
                  <a:pt x="206" y="86"/>
                </a:lnTo>
                <a:lnTo>
                  <a:pt x="95" y="148"/>
                </a:lnTo>
                <a:lnTo>
                  <a:pt x="200" y="376"/>
                </a:lnTo>
                <a:lnTo>
                  <a:pt x="126" y="450"/>
                </a:lnTo>
                <a:lnTo>
                  <a:pt x="0" y="423"/>
                </a:lnTo>
                <a:lnTo>
                  <a:pt x="0" y="1273"/>
                </a:lnTo>
                <a:lnTo>
                  <a:pt x="101" y="1226"/>
                </a:lnTo>
                <a:lnTo>
                  <a:pt x="181" y="1306"/>
                </a:lnTo>
                <a:lnTo>
                  <a:pt x="70" y="1509"/>
                </a:lnTo>
                <a:lnTo>
                  <a:pt x="175" y="1596"/>
                </a:lnTo>
                <a:lnTo>
                  <a:pt x="365" y="1411"/>
                </a:lnTo>
                <a:lnTo>
                  <a:pt x="476" y="1448"/>
                </a:lnTo>
                <a:lnTo>
                  <a:pt x="501" y="1700"/>
                </a:lnTo>
                <a:lnTo>
                  <a:pt x="667" y="1707"/>
                </a:lnTo>
                <a:lnTo>
                  <a:pt x="685" y="1442"/>
                </a:lnTo>
                <a:lnTo>
                  <a:pt x="826" y="1405"/>
                </a:lnTo>
                <a:lnTo>
                  <a:pt x="993" y="1590"/>
                </a:lnTo>
                <a:lnTo>
                  <a:pt x="1103" y="1522"/>
                </a:lnTo>
                <a:lnTo>
                  <a:pt x="993" y="1300"/>
                </a:lnTo>
                <a:lnTo>
                  <a:pt x="1067" y="1207"/>
                </a:lnTo>
                <a:lnTo>
                  <a:pt x="1288" y="1312"/>
                </a:lnTo>
                <a:lnTo>
                  <a:pt x="1355" y="1196"/>
                </a:lnTo>
                <a:lnTo>
                  <a:pt x="1153" y="1047"/>
                </a:lnTo>
                <a:lnTo>
                  <a:pt x="1177" y="918"/>
                </a:lnTo>
                <a:lnTo>
                  <a:pt x="1429" y="894"/>
                </a:lnTo>
                <a:lnTo>
                  <a:pt x="1423" y="764"/>
                </a:lnTo>
                <a:lnTo>
                  <a:pt x="1171" y="727"/>
                </a:lnTo>
                <a:lnTo>
                  <a:pt x="1146" y="629"/>
                </a:lnTo>
                <a:lnTo>
                  <a:pt x="1349" y="487"/>
                </a:lnTo>
                <a:lnTo>
                  <a:pt x="1282" y="370"/>
                </a:lnTo>
                <a:lnTo>
                  <a:pt x="1054" y="462"/>
                </a:lnTo>
                <a:lnTo>
                  <a:pt x="980" y="388"/>
                </a:lnTo>
                <a:lnTo>
                  <a:pt x="1097" y="173"/>
                </a:lnTo>
                <a:lnTo>
                  <a:pt x="986" y="105"/>
                </a:lnTo>
                <a:lnTo>
                  <a:pt x="808" y="283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5" name="Freeform 3"/>
          <p:cNvSpPr>
            <a:spLocks/>
          </p:cNvSpPr>
          <p:nvPr/>
        </p:nvSpPr>
        <p:spPr bwMode="hidden">
          <a:xfrm>
            <a:off x="107950" y="15875"/>
            <a:ext cx="838200" cy="787400"/>
          </a:xfrm>
          <a:custGeom>
            <a:avLst/>
            <a:gdLst/>
            <a:ahLst/>
            <a:cxnLst>
              <a:cxn ang="0">
                <a:pos x="335" y="56"/>
              </a:cxn>
              <a:cxn ang="0">
                <a:pos x="293" y="46"/>
              </a:cxn>
              <a:cxn ang="0">
                <a:pos x="288" y="0"/>
              </a:cxn>
              <a:cxn ang="0">
                <a:pos x="238" y="0"/>
              </a:cxn>
              <a:cxn ang="0">
                <a:pos x="232" y="46"/>
              </a:cxn>
              <a:cxn ang="0">
                <a:pos x="198" y="58"/>
              </a:cxn>
              <a:cxn ang="0">
                <a:pos x="146" y="0"/>
              </a:cxn>
              <a:cxn ang="0">
                <a:pos x="114" y="14"/>
              </a:cxn>
              <a:cxn ang="0">
                <a:pos x="147" y="84"/>
              </a:cxn>
              <a:cxn ang="0">
                <a:pos x="124" y="107"/>
              </a:cxn>
              <a:cxn ang="0">
                <a:pos x="50" y="81"/>
              </a:cxn>
              <a:cxn ang="0">
                <a:pos x="32" y="109"/>
              </a:cxn>
              <a:cxn ang="0">
                <a:pos x="90" y="159"/>
              </a:cxn>
              <a:cxn ang="0">
                <a:pos x="80" y="197"/>
              </a:cxn>
              <a:cxn ang="0">
                <a:pos x="2" y="202"/>
              </a:cxn>
              <a:cxn ang="0">
                <a:pos x="0" y="244"/>
              </a:cxn>
              <a:cxn ang="0">
                <a:pos x="80" y="256"/>
              </a:cxn>
              <a:cxn ang="0">
                <a:pos x="88" y="292"/>
              </a:cxn>
              <a:cxn ang="0">
                <a:pos x="29" y="345"/>
              </a:cxn>
              <a:cxn ang="0">
                <a:pos x="50" y="378"/>
              </a:cxn>
              <a:cxn ang="0">
                <a:pos x="116" y="347"/>
              </a:cxn>
              <a:cxn ang="0">
                <a:pos x="141" y="372"/>
              </a:cxn>
              <a:cxn ang="0">
                <a:pos x="107" y="435"/>
              </a:cxn>
              <a:cxn ang="0">
                <a:pos x="139" y="462"/>
              </a:cxn>
              <a:cxn ang="0">
                <a:pos x="198" y="404"/>
              </a:cxn>
              <a:cxn ang="0">
                <a:pos x="232" y="416"/>
              </a:cxn>
              <a:cxn ang="0">
                <a:pos x="240" y="494"/>
              </a:cxn>
              <a:cxn ang="0">
                <a:pos x="292" y="496"/>
              </a:cxn>
              <a:cxn ang="0">
                <a:pos x="297" y="414"/>
              </a:cxn>
              <a:cxn ang="0">
                <a:pos x="341" y="403"/>
              </a:cxn>
              <a:cxn ang="0">
                <a:pos x="393" y="460"/>
              </a:cxn>
              <a:cxn ang="0">
                <a:pos x="427" y="439"/>
              </a:cxn>
              <a:cxn ang="0">
                <a:pos x="393" y="370"/>
              </a:cxn>
              <a:cxn ang="0">
                <a:pos x="416" y="341"/>
              </a:cxn>
              <a:cxn ang="0">
                <a:pos x="484" y="374"/>
              </a:cxn>
              <a:cxn ang="0">
                <a:pos x="505" y="338"/>
              </a:cxn>
              <a:cxn ang="0">
                <a:pos x="442" y="292"/>
              </a:cxn>
              <a:cxn ang="0">
                <a:pos x="450" y="252"/>
              </a:cxn>
              <a:cxn ang="0">
                <a:pos x="528" y="244"/>
              </a:cxn>
              <a:cxn ang="0">
                <a:pos x="526" y="204"/>
              </a:cxn>
              <a:cxn ang="0">
                <a:pos x="448" y="193"/>
              </a:cxn>
              <a:cxn ang="0">
                <a:pos x="440" y="162"/>
              </a:cxn>
              <a:cxn ang="0">
                <a:pos x="503" y="119"/>
              </a:cxn>
              <a:cxn ang="0">
                <a:pos x="482" y="82"/>
              </a:cxn>
              <a:cxn ang="0">
                <a:pos x="412" y="111"/>
              </a:cxn>
              <a:cxn ang="0">
                <a:pos x="389" y="88"/>
              </a:cxn>
              <a:cxn ang="0">
                <a:pos x="425" y="21"/>
              </a:cxn>
              <a:cxn ang="0">
                <a:pos x="391" y="0"/>
              </a:cxn>
              <a:cxn ang="0">
                <a:pos x="335" y="56"/>
              </a:cxn>
            </a:cxnLst>
            <a:rect l="0" t="0" r="r" b="b"/>
            <a:pathLst>
              <a:path w="528" h="496">
                <a:moveTo>
                  <a:pt x="335" y="56"/>
                </a:moveTo>
                <a:lnTo>
                  <a:pt x="293" y="46"/>
                </a:lnTo>
                <a:lnTo>
                  <a:pt x="288" y="0"/>
                </a:lnTo>
                <a:lnTo>
                  <a:pt x="238" y="0"/>
                </a:lnTo>
                <a:lnTo>
                  <a:pt x="232" y="46"/>
                </a:lnTo>
                <a:lnTo>
                  <a:pt x="198" y="58"/>
                </a:lnTo>
                <a:lnTo>
                  <a:pt x="146" y="0"/>
                </a:lnTo>
                <a:lnTo>
                  <a:pt x="114" y="14"/>
                </a:lnTo>
                <a:lnTo>
                  <a:pt x="147" y="84"/>
                </a:lnTo>
                <a:lnTo>
                  <a:pt x="124" y="107"/>
                </a:lnTo>
                <a:lnTo>
                  <a:pt x="50" y="81"/>
                </a:lnTo>
                <a:lnTo>
                  <a:pt x="32" y="109"/>
                </a:lnTo>
                <a:lnTo>
                  <a:pt x="90" y="159"/>
                </a:lnTo>
                <a:lnTo>
                  <a:pt x="80" y="197"/>
                </a:lnTo>
                <a:lnTo>
                  <a:pt x="2" y="202"/>
                </a:lnTo>
                <a:lnTo>
                  <a:pt x="0" y="244"/>
                </a:lnTo>
                <a:lnTo>
                  <a:pt x="80" y="256"/>
                </a:lnTo>
                <a:lnTo>
                  <a:pt x="88" y="292"/>
                </a:lnTo>
                <a:lnTo>
                  <a:pt x="29" y="345"/>
                </a:lnTo>
                <a:lnTo>
                  <a:pt x="50" y="378"/>
                </a:lnTo>
                <a:lnTo>
                  <a:pt x="116" y="347"/>
                </a:lnTo>
                <a:lnTo>
                  <a:pt x="141" y="372"/>
                </a:lnTo>
                <a:lnTo>
                  <a:pt x="107" y="435"/>
                </a:lnTo>
                <a:lnTo>
                  <a:pt x="139" y="462"/>
                </a:lnTo>
                <a:lnTo>
                  <a:pt x="198" y="404"/>
                </a:lnTo>
                <a:lnTo>
                  <a:pt x="232" y="416"/>
                </a:lnTo>
                <a:lnTo>
                  <a:pt x="240" y="494"/>
                </a:lnTo>
                <a:lnTo>
                  <a:pt x="292" y="496"/>
                </a:lnTo>
                <a:lnTo>
                  <a:pt x="297" y="414"/>
                </a:lnTo>
                <a:lnTo>
                  <a:pt x="341" y="403"/>
                </a:lnTo>
                <a:lnTo>
                  <a:pt x="393" y="460"/>
                </a:lnTo>
                <a:lnTo>
                  <a:pt x="427" y="439"/>
                </a:lnTo>
                <a:lnTo>
                  <a:pt x="393" y="370"/>
                </a:lnTo>
                <a:lnTo>
                  <a:pt x="416" y="341"/>
                </a:lnTo>
                <a:lnTo>
                  <a:pt x="484" y="374"/>
                </a:lnTo>
                <a:lnTo>
                  <a:pt x="505" y="338"/>
                </a:lnTo>
                <a:lnTo>
                  <a:pt x="442" y="292"/>
                </a:lnTo>
                <a:lnTo>
                  <a:pt x="450" y="252"/>
                </a:lnTo>
                <a:lnTo>
                  <a:pt x="528" y="244"/>
                </a:lnTo>
                <a:lnTo>
                  <a:pt x="526" y="204"/>
                </a:lnTo>
                <a:lnTo>
                  <a:pt x="448" y="193"/>
                </a:lnTo>
                <a:lnTo>
                  <a:pt x="440" y="162"/>
                </a:lnTo>
                <a:lnTo>
                  <a:pt x="503" y="119"/>
                </a:lnTo>
                <a:lnTo>
                  <a:pt x="482" y="82"/>
                </a:lnTo>
                <a:lnTo>
                  <a:pt x="412" y="111"/>
                </a:lnTo>
                <a:lnTo>
                  <a:pt x="389" y="88"/>
                </a:lnTo>
                <a:lnTo>
                  <a:pt x="425" y="21"/>
                </a:lnTo>
                <a:lnTo>
                  <a:pt x="391" y="0"/>
                </a:lnTo>
                <a:lnTo>
                  <a:pt x="335" y="56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6" name="Freeform 4"/>
          <p:cNvSpPr>
            <a:spLocks/>
          </p:cNvSpPr>
          <p:nvPr/>
        </p:nvSpPr>
        <p:spPr bwMode="hidden">
          <a:xfrm>
            <a:off x="1192213" y="354013"/>
            <a:ext cx="2266950" cy="227012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7" name="Freeform 5"/>
          <p:cNvSpPr>
            <a:spLocks/>
          </p:cNvSpPr>
          <p:nvPr/>
        </p:nvSpPr>
        <p:spPr bwMode="hidden">
          <a:xfrm>
            <a:off x="2532063" y="1270000"/>
            <a:ext cx="3670300" cy="3671888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8" name="Freeform 6"/>
          <p:cNvSpPr>
            <a:spLocks/>
          </p:cNvSpPr>
          <p:nvPr/>
        </p:nvSpPr>
        <p:spPr bwMode="hidden">
          <a:xfrm>
            <a:off x="3175" y="4797425"/>
            <a:ext cx="3417888" cy="2097088"/>
          </a:xfrm>
          <a:custGeom>
            <a:avLst/>
            <a:gdLst/>
            <a:ahLst/>
            <a:cxnLst>
              <a:cxn ang="0">
                <a:pos x="1368" y="358"/>
              </a:cxn>
              <a:cxn ang="0">
                <a:pos x="1197" y="318"/>
              </a:cxn>
              <a:cxn ang="0">
                <a:pos x="1173" y="0"/>
              </a:cxn>
              <a:cxn ang="0">
                <a:pos x="964" y="16"/>
              </a:cxn>
              <a:cxn ang="0">
                <a:pos x="948" y="318"/>
              </a:cxn>
              <a:cxn ang="0">
                <a:pos x="808" y="366"/>
              </a:cxn>
              <a:cxn ang="0">
                <a:pos x="606" y="109"/>
              </a:cxn>
              <a:cxn ang="0">
                <a:pos x="467" y="187"/>
              </a:cxn>
              <a:cxn ang="0">
                <a:pos x="599" y="474"/>
              </a:cxn>
              <a:cxn ang="0">
                <a:pos x="506" y="568"/>
              </a:cxn>
              <a:cxn ang="0">
                <a:pos x="202" y="459"/>
              </a:cxn>
              <a:cxn ang="0">
                <a:pos x="132" y="576"/>
              </a:cxn>
              <a:cxn ang="0">
                <a:pos x="365" y="778"/>
              </a:cxn>
              <a:cxn ang="0">
                <a:pos x="327" y="933"/>
              </a:cxn>
              <a:cxn ang="0">
                <a:pos x="7" y="956"/>
              </a:cxn>
              <a:cxn ang="0">
                <a:pos x="0" y="1128"/>
              </a:cxn>
              <a:cxn ang="0">
                <a:pos x="327" y="1174"/>
              </a:cxn>
              <a:cxn ang="0">
                <a:pos x="358" y="1321"/>
              </a:cxn>
              <a:cxn ang="0">
                <a:pos x="1804" y="1321"/>
              </a:cxn>
              <a:cxn ang="0">
                <a:pos x="1835" y="1158"/>
              </a:cxn>
              <a:cxn ang="0">
                <a:pos x="2153" y="1128"/>
              </a:cxn>
              <a:cxn ang="0">
                <a:pos x="2146" y="964"/>
              </a:cxn>
              <a:cxn ang="0">
                <a:pos x="1827" y="917"/>
              </a:cxn>
              <a:cxn ang="0">
                <a:pos x="1795" y="793"/>
              </a:cxn>
              <a:cxn ang="0">
                <a:pos x="2052" y="615"/>
              </a:cxn>
              <a:cxn ang="0">
                <a:pos x="1967" y="467"/>
              </a:cxn>
              <a:cxn ang="0">
                <a:pos x="1679" y="583"/>
              </a:cxn>
              <a:cxn ang="0">
                <a:pos x="1586" y="490"/>
              </a:cxn>
              <a:cxn ang="0">
                <a:pos x="1733" y="218"/>
              </a:cxn>
              <a:cxn ang="0">
                <a:pos x="1593" y="132"/>
              </a:cxn>
              <a:cxn ang="0">
                <a:pos x="1368" y="358"/>
              </a:cxn>
            </a:cxnLst>
            <a:rect l="0" t="0" r="r" b="b"/>
            <a:pathLst>
              <a:path w="2153" h="1321">
                <a:moveTo>
                  <a:pt x="1368" y="358"/>
                </a:moveTo>
                <a:lnTo>
                  <a:pt x="1197" y="318"/>
                </a:lnTo>
                <a:lnTo>
                  <a:pt x="1173" y="0"/>
                </a:lnTo>
                <a:lnTo>
                  <a:pt x="964" y="16"/>
                </a:lnTo>
                <a:lnTo>
                  <a:pt x="948" y="318"/>
                </a:lnTo>
                <a:lnTo>
                  <a:pt x="808" y="366"/>
                </a:lnTo>
                <a:lnTo>
                  <a:pt x="606" y="109"/>
                </a:lnTo>
                <a:lnTo>
                  <a:pt x="467" y="187"/>
                </a:lnTo>
                <a:lnTo>
                  <a:pt x="599" y="474"/>
                </a:lnTo>
                <a:lnTo>
                  <a:pt x="506" y="568"/>
                </a:lnTo>
                <a:lnTo>
                  <a:pt x="202" y="459"/>
                </a:lnTo>
                <a:lnTo>
                  <a:pt x="132" y="576"/>
                </a:lnTo>
                <a:lnTo>
                  <a:pt x="365" y="778"/>
                </a:lnTo>
                <a:lnTo>
                  <a:pt x="327" y="933"/>
                </a:lnTo>
                <a:lnTo>
                  <a:pt x="7" y="956"/>
                </a:lnTo>
                <a:lnTo>
                  <a:pt x="0" y="1128"/>
                </a:lnTo>
                <a:lnTo>
                  <a:pt x="327" y="1174"/>
                </a:lnTo>
                <a:lnTo>
                  <a:pt x="358" y="1321"/>
                </a:lnTo>
                <a:lnTo>
                  <a:pt x="1804" y="1321"/>
                </a:lnTo>
                <a:lnTo>
                  <a:pt x="1835" y="1158"/>
                </a:lnTo>
                <a:lnTo>
                  <a:pt x="2153" y="1128"/>
                </a:lnTo>
                <a:lnTo>
                  <a:pt x="2146" y="964"/>
                </a:lnTo>
                <a:lnTo>
                  <a:pt x="1827" y="917"/>
                </a:lnTo>
                <a:lnTo>
                  <a:pt x="1795" y="793"/>
                </a:lnTo>
                <a:lnTo>
                  <a:pt x="2052" y="615"/>
                </a:lnTo>
                <a:lnTo>
                  <a:pt x="1967" y="467"/>
                </a:lnTo>
                <a:lnTo>
                  <a:pt x="1679" y="583"/>
                </a:lnTo>
                <a:lnTo>
                  <a:pt x="1586" y="490"/>
                </a:lnTo>
                <a:lnTo>
                  <a:pt x="1733" y="218"/>
                </a:lnTo>
                <a:lnTo>
                  <a:pt x="1593" y="132"/>
                </a:lnTo>
                <a:lnTo>
                  <a:pt x="1368" y="358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9" name="Freeform 7"/>
          <p:cNvSpPr>
            <a:spLocks/>
          </p:cNvSpPr>
          <p:nvPr/>
        </p:nvSpPr>
        <p:spPr bwMode="hidden">
          <a:xfrm>
            <a:off x="4494213" y="4425950"/>
            <a:ext cx="2263775" cy="226377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10" name="Freeform 8"/>
          <p:cNvSpPr>
            <a:spLocks/>
          </p:cNvSpPr>
          <p:nvPr/>
        </p:nvSpPr>
        <p:spPr bwMode="hidden">
          <a:xfrm>
            <a:off x="5646738" y="487363"/>
            <a:ext cx="2928937" cy="293052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11" name="Freeform 9"/>
          <p:cNvSpPr>
            <a:spLocks/>
          </p:cNvSpPr>
          <p:nvPr/>
        </p:nvSpPr>
        <p:spPr bwMode="hidden">
          <a:xfrm>
            <a:off x="7146925" y="2555875"/>
            <a:ext cx="2008188" cy="3997325"/>
          </a:xfrm>
          <a:custGeom>
            <a:avLst/>
            <a:gdLst/>
            <a:ahLst/>
            <a:cxnLst>
              <a:cxn ang="0">
                <a:pos x="1265" y="0"/>
              </a:cxn>
              <a:cxn ang="0">
                <a:pos x="1128" y="18"/>
              </a:cxn>
              <a:cxn ang="0">
                <a:pos x="1110" y="372"/>
              </a:cxn>
              <a:cxn ang="0">
                <a:pos x="946" y="428"/>
              </a:cxn>
              <a:cxn ang="0">
                <a:pos x="710" y="127"/>
              </a:cxn>
              <a:cxn ang="0">
                <a:pos x="546" y="219"/>
              </a:cxn>
              <a:cxn ang="0">
                <a:pos x="701" y="555"/>
              </a:cxn>
              <a:cxn ang="0">
                <a:pos x="592" y="665"/>
              </a:cxn>
              <a:cxn ang="0">
                <a:pos x="237" y="537"/>
              </a:cxn>
              <a:cxn ang="0">
                <a:pos x="155" y="674"/>
              </a:cxn>
              <a:cxn ang="0">
                <a:pos x="427" y="911"/>
              </a:cxn>
              <a:cxn ang="0">
                <a:pos x="383" y="1093"/>
              </a:cxn>
              <a:cxn ang="0">
                <a:pos x="9" y="1121"/>
              </a:cxn>
              <a:cxn ang="0">
                <a:pos x="0" y="1322"/>
              </a:cxn>
              <a:cxn ang="0">
                <a:pos x="383" y="1376"/>
              </a:cxn>
              <a:cxn ang="0">
                <a:pos x="419" y="1549"/>
              </a:cxn>
              <a:cxn ang="0">
                <a:pos x="136" y="1804"/>
              </a:cxn>
              <a:cxn ang="0">
                <a:pos x="237" y="1959"/>
              </a:cxn>
              <a:cxn ang="0">
                <a:pos x="555" y="1813"/>
              </a:cxn>
              <a:cxn ang="0">
                <a:pos x="674" y="1932"/>
              </a:cxn>
              <a:cxn ang="0">
                <a:pos x="509" y="2232"/>
              </a:cxn>
              <a:cxn ang="0">
                <a:pos x="664" y="2360"/>
              </a:cxn>
              <a:cxn ang="0">
                <a:pos x="946" y="2087"/>
              </a:cxn>
              <a:cxn ang="0">
                <a:pos x="1110" y="2142"/>
              </a:cxn>
              <a:cxn ang="0">
                <a:pos x="1147" y="2515"/>
              </a:cxn>
              <a:cxn ang="0">
                <a:pos x="1265" y="2518"/>
              </a:cxn>
              <a:cxn ang="0">
                <a:pos x="1265" y="0"/>
              </a:cxn>
            </a:cxnLst>
            <a:rect l="0" t="0" r="r" b="b"/>
            <a:pathLst>
              <a:path w="1265" h="2518">
                <a:moveTo>
                  <a:pt x="1265" y="0"/>
                </a:moveTo>
                <a:lnTo>
                  <a:pt x="1128" y="18"/>
                </a:lnTo>
                <a:lnTo>
                  <a:pt x="1110" y="372"/>
                </a:lnTo>
                <a:lnTo>
                  <a:pt x="946" y="428"/>
                </a:lnTo>
                <a:lnTo>
                  <a:pt x="710" y="127"/>
                </a:lnTo>
                <a:lnTo>
                  <a:pt x="546" y="219"/>
                </a:lnTo>
                <a:lnTo>
                  <a:pt x="701" y="555"/>
                </a:lnTo>
                <a:lnTo>
                  <a:pt x="592" y="665"/>
                </a:lnTo>
                <a:lnTo>
                  <a:pt x="237" y="537"/>
                </a:lnTo>
                <a:lnTo>
                  <a:pt x="155" y="674"/>
                </a:lnTo>
                <a:lnTo>
                  <a:pt x="427" y="911"/>
                </a:lnTo>
                <a:lnTo>
                  <a:pt x="383" y="1093"/>
                </a:lnTo>
                <a:lnTo>
                  <a:pt x="9" y="1121"/>
                </a:lnTo>
                <a:lnTo>
                  <a:pt x="0" y="1322"/>
                </a:lnTo>
                <a:lnTo>
                  <a:pt x="383" y="1376"/>
                </a:lnTo>
                <a:lnTo>
                  <a:pt x="419" y="1549"/>
                </a:lnTo>
                <a:lnTo>
                  <a:pt x="136" y="1804"/>
                </a:lnTo>
                <a:lnTo>
                  <a:pt x="237" y="1959"/>
                </a:lnTo>
                <a:lnTo>
                  <a:pt x="555" y="1813"/>
                </a:lnTo>
                <a:lnTo>
                  <a:pt x="674" y="1932"/>
                </a:lnTo>
                <a:lnTo>
                  <a:pt x="509" y="2232"/>
                </a:lnTo>
                <a:lnTo>
                  <a:pt x="664" y="2360"/>
                </a:lnTo>
                <a:lnTo>
                  <a:pt x="946" y="2087"/>
                </a:lnTo>
                <a:lnTo>
                  <a:pt x="1110" y="2142"/>
                </a:lnTo>
                <a:lnTo>
                  <a:pt x="1147" y="2515"/>
                </a:lnTo>
                <a:lnTo>
                  <a:pt x="1265" y="2518"/>
                </a:lnTo>
                <a:lnTo>
                  <a:pt x="1265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12" name="Freeform 10"/>
          <p:cNvSpPr>
            <a:spLocks/>
          </p:cNvSpPr>
          <p:nvPr/>
        </p:nvSpPr>
        <p:spPr bwMode="hidden">
          <a:xfrm rot="16200000">
            <a:off x="3977481" y="-853281"/>
            <a:ext cx="1722438" cy="3429000"/>
          </a:xfrm>
          <a:custGeom>
            <a:avLst/>
            <a:gdLst/>
            <a:ahLst/>
            <a:cxnLst>
              <a:cxn ang="0">
                <a:pos x="1265" y="0"/>
              </a:cxn>
              <a:cxn ang="0">
                <a:pos x="1128" y="18"/>
              </a:cxn>
              <a:cxn ang="0">
                <a:pos x="1110" y="372"/>
              </a:cxn>
              <a:cxn ang="0">
                <a:pos x="946" y="428"/>
              </a:cxn>
              <a:cxn ang="0">
                <a:pos x="710" y="127"/>
              </a:cxn>
              <a:cxn ang="0">
                <a:pos x="546" y="219"/>
              </a:cxn>
              <a:cxn ang="0">
                <a:pos x="701" y="555"/>
              </a:cxn>
              <a:cxn ang="0">
                <a:pos x="592" y="665"/>
              </a:cxn>
              <a:cxn ang="0">
                <a:pos x="237" y="537"/>
              </a:cxn>
              <a:cxn ang="0">
                <a:pos x="155" y="674"/>
              </a:cxn>
              <a:cxn ang="0">
                <a:pos x="427" y="911"/>
              </a:cxn>
              <a:cxn ang="0">
                <a:pos x="383" y="1093"/>
              </a:cxn>
              <a:cxn ang="0">
                <a:pos x="9" y="1121"/>
              </a:cxn>
              <a:cxn ang="0">
                <a:pos x="0" y="1322"/>
              </a:cxn>
              <a:cxn ang="0">
                <a:pos x="383" y="1376"/>
              </a:cxn>
              <a:cxn ang="0">
                <a:pos x="419" y="1549"/>
              </a:cxn>
              <a:cxn ang="0">
                <a:pos x="136" y="1804"/>
              </a:cxn>
              <a:cxn ang="0">
                <a:pos x="237" y="1959"/>
              </a:cxn>
              <a:cxn ang="0">
                <a:pos x="555" y="1813"/>
              </a:cxn>
              <a:cxn ang="0">
                <a:pos x="674" y="1932"/>
              </a:cxn>
              <a:cxn ang="0">
                <a:pos x="509" y="2232"/>
              </a:cxn>
              <a:cxn ang="0">
                <a:pos x="664" y="2360"/>
              </a:cxn>
              <a:cxn ang="0">
                <a:pos x="946" y="2087"/>
              </a:cxn>
              <a:cxn ang="0">
                <a:pos x="1110" y="2142"/>
              </a:cxn>
              <a:cxn ang="0">
                <a:pos x="1147" y="2515"/>
              </a:cxn>
              <a:cxn ang="0">
                <a:pos x="1265" y="2518"/>
              </a:cxn>
              <a:cxn ang="0">
                <a:pos x="1265" y="0"/>
              </a:cxn>
            </a:cxnLst>
            <a:rect l="0" t="0" r="r" b="b"/>
            <a:pathLst>
              <a:path w="1265" h="2518">
                <a:moveTo>
                  <a:pt x="1265" y="0"/>
                </a:moveTo>
                <a:lnTo>
                  <a:pt x="1128" y="18"/>
                </a:lnTo>
                <a:lnTo>
                  <a:pt x="1110" y="372"/>
                </a:lnTo>
                <a:lnTo>
                  <a:pt x="946" y="428"/>
                </a:lnTo>
                <a:lnTo>
                  <a:pt x="710" y="127"/>
                </a:lnTo>
                <a:lnTo>
                  <a:pt x="546" y="219"/>
                </a:lnTo>
                <a:lnTo>
                  <a:pt x="701" y="555"/>
                </a:lnTo>
                <a:lnTo>
                  <a:pt x="592" y="665"/>
                </a:lnTo>
                <a:lnTo>
                  <a:pt x="237" y="537"/>
                </a:lnTo>
                <a:lnTo>
                  <a:pt x="155" y="674"/>
                </a:lnTo>
                <a:lnTo>
                  <a:pt x="427" y="911"/>
                </a:lnTo>
                <a:lnTo>
                  <a:pt x="383" y="1093"/>
                </a:lnTo>
                <a:lnTo>
                  <a:pt x="9" y="1121"/>
                </a:lnTo>
                <a:lnTo>
                  <a:pt x="0" y="1322"/>
                </a:lnTo>
                <a:lnTo>
                  <a:pt x="383" y="1376"/>
                </a:lnTo>
                <a:lnTo>
                  <a:pt x="419" y="1549"/>
                </a:lnTo>
                <a:lnTo>
                  <a:pt x="136" y="1804"/>
                </a:lnTo>
                <a:lnTo>
                  <a:pt x="237" y="1959"/>
                </a:lnTo>
                <a:lnTo>
                  <a:pt x="555" y="1813"/>
                </a:lnTo>
                <a:lnTo>
                  <a:pt x="674" y="1932"/>
                </a:lnTo>
                <a:lnTo>
                  <a:pt x="509" y="2232"/>
                </a:lnTo>
                <a:lnTo>
                  <a:pt x="664" y="2360"/>
                </a:lnTo>
                <a:lnTo>
                  <a:pt x="946" y="2087"/>
                </a:lnTo>
                <a:lnTo>
                  <a:pt x="1110" y="2142"/>
                </a:lnTo>
                <a:lnTo>
                  <a:pt x="1147" y="2515"/>
                </a:lnTo>
                <a:lnTo>
                  <a:pt x="1265" y="2518"/>
                </a:lnTo>
                <a:lnTo>
                  <a:pt x="1265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pic>
        <p:nvPicPr>
          <p:cNvPr id="13" name="Picture 11" descr="C:\My Documents\bits\Facbann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invGray">
          <a:xfrm>
            <a:off x="3175" y="-3175"/>
            <a:ext cx="8032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143000" y="2286000"/>
            <a:ext cx="7772400" cy="1143000"/>
          </a:xfrm>
        </p:spPr>
        <p:txBody>
          <a:bodyPr/>
          <a:lstStyle>
            <a:lvl1pPr>
              <a:defRPr b="1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fr-FR"/>
              <a:t>Cliquez pour modifier le style du titre du masque</a:t>
            </a: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41148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b="1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11430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814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A316A57-0ED1-42A4-8817-46ADD957739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7" name="Rectangle 16"/>
          <p:cNvSpPr/>
          <p:nvPr userDrawn="1"/>
        </p:nvSpPr>
        <p:spPr>
          <a:xfrm rot="5400000">
            <a:off x="75770" y="6349212"/>
            <a:ext cx="492443" cy="723916"/>
          </a:xfrm>
          <a:prstGeom prst="rect">
            <a:avLst/>
          </a:prstGeom>
          <a:noFill/>
        </p:spPr>
        <p:txBody>
          <a:bodyPr vert="vert270"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2000" b="1" cap="none" spc="0" dirty="0" err="1" smtClean="0">
                <a:ln w="18000">
                  <a:solidFill>
                    <a:schemeClr val="accent5">
                      <a:lumMod val="25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Phl</a:t>
            </a:r>
            <a:r>
              <a:rPr lang="fr-FR" sz="2000" b="1" cap="none" spc="0" baseline="0" dirty="0" err="1" smtClean="0">
                <a:ln w="18000">
                  <a:solidFill>
                    <a:schemeClr val="accent5">
                      <a:lumMod val="25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Dtr</a:t>
            </a:r>
            <a:endParaRPr lang="fr-FR" sz="2000" b="1" cap="all" spc="0" dirty="0">
              <a:ln w="18000">
                <a:solidFill>
                  <a:schemeClr val="accent5">
                    <a:lumMod val="25000"/>
                  </a:schemeClr>
                </a:solidFill>
                <a:prstDash val="solid"/>
                <a:miter lim="800000"/>
              </a:ln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9389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12A207-0F52-427B-BB6E-28A68E7E5E2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5331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96100" y="304800"/>
            <a:ext cx="1943100" cy="54864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676900" cy="54864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B5943-9A64-45CB-9DCD-D7439825F25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108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F00CF-C7A8-456D-824E-E635ADAF86C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2514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087888-27EC-4FE2-A969-8BC95B40DB4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3276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066800" y="1676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029200" y="1676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F7AC19-305C-4CC2-86FD-EABEF0452CA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73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B0DA5D-45E2-4BF5-854C-795ACE5DD44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7044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6BEE42-6AED-4C65-854F-E4BD675E918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4141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0649BA-2DE4-4E3C-9AE0-F53EAF9CDE8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8007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BBE937-3E7B-4080-A1F8-D9842044196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8746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B5C654-24AC-4BD3-97D4-0E3D6C841DB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0926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reeform 2"/>
          <p:cNvSpPr>
            <a:spLocks/>
          </p:cNvSpPr>
          <p:nvPr/>
        </p:nvSpPr>
        <p:spPr bwMode="hidden">
          <a:xfrm>
            <a:off x="-11113" y="1836738"/>
            <a:ext cx="2268538" cy="2709862"/>
          </a:xfrm>
          <a:custGeom>
            <a:avLst/>
            <a:gdLst/>
            <a:ahLst/>
            <a:cxnLst>
              <a:cxn ang="0">
                <a:pos x="808" y="283"/>
              </a:cxn>
              <a:cxn ang="0">
                <a:pos x="673" y="252"/>
              </a:cxn>
              <a:cxn ang="0">
                <a:pos x="654" y="0"/>
              </a:cxn>
              <a:cxn ang="0">
                <a:pos x="488" y="13"/>
              </a:cxn>
              <a:cxn ang="0">
                <a:pos x="476" y="252"/>
              </a:cxn>
              <a:cxn ang="0">
                <a:pos x="365" y="290"/>
              </a:cxn>
              <a:cxn ang="0">
                <a:pos x="206" y="86"/>
              </a:cxn>
              <a:cxn ang="0">
                <a:pos x="95" y="148"/>
              </a:cxn>
              <a:cxn ang="0">
                <a:pos x="200" y="376"/>
              </a:cxn>
              <a:cxn ang="0">
                <a:pos x="126" y="450"/>
              </a:cxn>
              <a:cxn ang="0">
                <a:pos x="0" y="423"/>
              </a:cxn>
              <a:cxn ang="0">
                <a:pos x="0" y="1273"/>
              </a:cxn>
              <a:cxn ang="0">
                <a:pos x="101" y="1226"/>
              </a:cxn>
              <a:cxn ang="0">
                <a:pos x="181" y="1306"/>
              </a:cxn>
              <a:cxn ang="0">
                <a:pos x="70" y="1509"/>
              </a:cxn>
              <a:cxn ang="0">
                <a:pos x="175" y="1596"/>
              </a:cxn>
              <a:cxn ang="0">
                <a:pos x="365" y="1411"/>
              </a:cxn>
              <a:cxn ang="0">
                <a:pos x="476" y="1448"/>
              </a:cxn>
              <a:cxn ang="0">
                <a:pos x="501" y="1700"/>
              </a:cxn>
              <a:cxn ang="0">
                <a:pos x="667" y="1707"/>
              </a:cxn>
              <a:cxn ang="0">
                <a:pos x="685" y="1442"/>
              </a:cxn>
              <a:cxn ang="0">
                <a:pos x="826" y="1405"/>
              </a:cxn>
              <a:cxn ang="0">
                <a:pos x="993" y="1590"/>
              </a:cxn>
              <a:cxn ang="0">
                <a:pos x="1103" y="1522"/>
              </a:cxn>
              <a:cxn ang="0">
                <a:pos x="993" y="1300"/>
              </a:cxn>
              <a:cxn ang="0">
                <a:pos x="1067" y="1207"/>
              </a:cxn>
              <a:cxn ang="0">
                <a:pos x="1288" y="1312"/>
              </a:cxn>
              <a:cxn ang="0">
                <a:pos x="1355" y="1196"/>
              </a:cxn>
              <a:cxn ang="0">
                <a:pos x="1153" y="1047"/>
              </a:cxn>
              <a:cxn ang="0">
                <a:pos x="1177" y="918"/>
              </a:cxn>
              <a:cxn ang="0">
                <a:pos x="1429" y="894"/>
              </a:cxn>
              <a:cxn ang="0">
                <a:pos x="1423" y="764"/>
              </a:cxn>
              <a:cxn ang="0">
                <a:pos x="1171" y="727"/>
              </a:cxn>
              <a:cxn ang="0">
                <a:pos x="1146" y="629"/>
              </a:cxn>
              <a:cxn ang="0">
                <a:pos x="1349" y="487"/>
              </a:cxn>
              <a:cxn ang="0">
                <a:pos x="1282" y="370"/>
              </a:cxn>
              <a:cxn ang="0">
                <a:pos x="1054" y="462"/>
              </a:cxn>
              <a:cxn ang="0">
                <a:pos x="980" y="388"/>
              </a:cxn>
              <a:cxn ang="0">
                <a:pos x="1097" y="173"/>
              </a:cxn>
              <a:cxn ang="0">
                <a:pos x="986" y="105"/>
              </a:cxn>
              <a:cxn ang="0">
                <a:pos x="808" y="283"/>
              </a:cxn>
            </a:cxnLst>
            <a:rect l="0" t="0" r="r" b="b"/>
            <a:pathLst>
              <a:path w="1429" h="1707">
                <a:moveTo>
                  <a:pt x="808" y="283"/>
                </a:moveTo>
                <a:lnTo>
                  <a:pt x="673" y="252"/>
                </a:lnTo>
                <a:lnTo>
                  <a:pt x="654" y="0"/>
                </a:lnTo>
                <a:lnTo>
                  <a:pt x="488" y="13"/>
                </a:lnTo>
                <a:lnTo>
                  <a:pt x="476" y="252"/>
                </a:lnTo>
                <a:lnTo>
                  <a:pt x="365" y="290"/>
                </a:lnTo>
                <a:lnTo>
                  <a:pt x="206" y="86"/>
                </a:lnTo>
                <a:lnTo>
                  <a:pt x="95" y="148"/>
                </a:lnTo>
                <a:lnTo>
                  <a:pt x="200" y="376"/>
                </a:lnTo>
                <a:lnTo>
                  <a:pt x="126" y="450"/>
                </a:lnTo>
                <a:lnTo>
                  <a:pt x="0" y="423"/>
                </a:lnTo>
                <a:lnTo>
                  <a:pt x="0" y="1273"/>
                </a:lnTo>
                <a:lnTo>
                  <a:pt x="101" y="1226"/>
                </a:lnTo>
                <a:lnTo>
                  <a:pt x="181" y="1306"/>
                </a:lnTo>
                <a:lnTo>
                  <a:pt x="70" y="1509"/>
                </a:lnTo>
                <a:lnTo>
                  <a:pt x="175" y="1596"/>
                </a:lnTo>
                <a:lnTo>
                  <a:pt x="365" y="1411"/>
                </a:lnTo>
                <a:lnTo>
                  <a:pt x="476" y="1448"/>
                </a:lnTo>
                <a:lnTo>
                  <a:pt x="501" y="1700"/>
                </a:lnTo>
                <a:lnTo>
                  <a:pt x="667" y="1707"/>
                </a:lnTo>
                <a:lnTo>
                  <a:pt x="685" y="1442"/>
                </a:lnTo>
                <a:lnTo>
                  <a:pt x="826" y="1405"/>
                </a:lnTo>
                <a:lnTo>
                  <a:pt x="993" y="1590"/>
                </a:lnTo>
                <a:lnTo>
                  <a:pt x="1103" y="1522"/>
                </a:lnTo>
                <a:lnTo>
                  <a:pt x="993" y="1300"/>
                </a:lnTo>
                <a:lnTo>
                  <a:pt x="1067" y="1207"/>
                </a:lnTo>
                <a:lnTo>
                  <a:pt x="1288" y="1312"/>
                </a:lnTo>
                <a:lnTo>
                  <a:pt x="1355" y="1196"/>
                </a:lnTo>
                <a:lnTo>
                  <a:pt x="1153" y="1047"/>
                </a:lnTo>
                <a:lnTo>
                  <a:pt x="1177" y="918"/>
                </a:lnTo>
                <a:lnTo>
                  <a:pt x="1429" y="894"/>
                </a:lnTo>
                <a:lnTo>
                  <a:pt x="1423" y="764"/>
                </a:lnTo>
                <a:lnTo>
                  <a:pt x="1171" y="727"/>
                </a:lnTo>
                <a:lnTo>
                  <a:pt x="1146" y="629"/>
                </a:lnTo>
                <a:lnTo>
                  <a:pt x="1349" y="487"/>
                </a:lnTo>
                <a:lnTo>
                  <a:pt x="1282" y="370"/>
                </a:lnTo>
                <a:lnTo>
                  <a:pt x="1054" y="462"/>
                </a:lnTo>
                <a:lnTo>
                  <a:pt x="980" y="388"/>
                </a:lnTo>
                <a:lnTo>
                  <a:pt x="1097" y="173"/>
                </a:lnTo>
                <a:lnTo>
                  <a:pt x="986" y="105"/>
                </a:lnTo>
                <a:lnTo>
                  <a:pt x="808" y="283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19459" name="Freeform 3"/>
          <p:cNvSpPr>
            <a:spLocks/>
          </p:cNvSpPr>
          <p:nvPr/>
        </p:nvSpPr>
        <p:spPr bwMode="hidden">
          <a:xfrm>
            <a:off x="107950" y="15875"/>
            <a:ext cx="838200" cy="787400"/>
          </a:xfrm>
          <a:custGeom>
            <a:avLst/>
            <a:gdLst/>
            <a:ahLst/>
            <a:cxnLst>
              <a:cxn ang="0">
                <a:pos x="335" y="56"/>
              </a:cxn>
              <a:cxn ang="0">
                <a:pos x="293" y="46"/>
              </a:cxn>
              <a:cxn ang="0">
                <a:pos x="288" y="0"/>
              </a:cxn>
              <a:cxn ang="0">
                <a:pos x="238" y="0"/>
              </a:cxn>
              <a:cxn ang="0">
                <a:pos x="232" y="46"/>
              </a:cxn>
              <a:cxn ang="0">
                <a:pos x="198" y="58"/>
              </a:cxn>
              <a:cxn ang="0">
                <a:pos x="146" y="0"/>
              </a:cxn>
              <a:cxn ang="0">
                <a:pos x="114" y="14"/>
              </a:cxn>
              <a:cxn ang="0">
                <a:pos x="147" y="84"/>
              </a:cxn>
              <a:cxn ang="0">
                <a:pos x="124" y="107"/>
              </a:cxn>
              <a:cxn ang="0">
                <a:pos x="50" y="81"/>
              </a:cxn>
              <a:cxn ang="0">
                <a:pos x="32" y="109"/>
              </a:cxn>
              <a:cxn ang="0">
                <a:pos x="90" y="159"/>
              </a:cxn>
              <a:cxn ang="0">
                <a:pos x="80" y="197"/>
              </a:cxn>
              <a:cxn ang="0">
                <a:pos x="2" y="202"/>
              </a:cxn>
              <a:cxn ang="0">
                <a:pos x="0" y="244"/>
              </a:cxn>
              <a:cxn ang="0">
                <a:pos x="80" y="256"/>
              </a:cxn>
              <a:cxn ang="0">
                <a:pos x="88" y="292"/>
              </a:cxn>
              <a:cxn ang="0">
                <a:pos x="29" y="345"/>
              </a:cxn>
              <a:cxn ang="0">
                <a:pos x="50" y="378"/>
              </a:cxn>
              <a:cxn ang="0">
                <a:pos x="116" y="347"/>
              </a:cxn>
              <a:cxn ang="0">
                <a:pos x="141" y="372"/>
              </a:cxn>
              <a:cxn ang="0">
                <a:pos x="107" y="435"/>
              </a:cxn>
              <a:cxn ang="0">
                <a:pos x="139" y="462"/>
              </a:cxn>
              <a:cxn ang="0">
                <a:pos x="198" y="404"/>
              </a:cxn>
              <a:cxn ang="0">
                <a:pos x="232" y="416"/>
              </a:cxn>
              <a:cxn ang="0">
                <a:pos x="240" y="494"/>
              </a:cxn>
              <a:cxn ang="0">
                <a:pos x="292" y="496"/>
              </a:cxn>
              <a:cxn ang="0">
                <a:pos x="297" y="414"/>
              </a:cxn>
              <a:cxn ang="0">
                <a:pos x="341" y="403"/>
              </a:cxn>
              <a:cxn ang="0">
                <a:pos x="393" y="460"/>
              </a:cxn>
              <a:cxn ang="0">
                <a:pos x="427" y="439"/>
              </a:cxn>
              <a:cxn ang="0">
                <a:pos x="393" y="370"/>
              </a:cxn>
              <a:cxn ang="0">
                <a:pos x="416" y="341"/>
              </a:cxn>
              <a:cxn ang="0">
                <a:pos x="484" y="374"/>
              </a:cxn>
              <a:cxn ang="0">
                <a:pos x="505" y="338"/>
              </a:cxn>
              <a:cxn ang="0">
                <a:pos x="442" y="292"/>
              </a:cxn>
              <a:cxn ang="0">
                <a:pos x="450" y="252"/>
              </a:cxn>
              <a:cxn ang="0">
                <a:pos x="528" y="244"/>
              </a:cxn>
              <a:cxn ang="0">
                <a:pos x="526" y="204"/>
              </a:cxn>
              <a:cxn ang="0">
                <a:pos x="448" y="193"/>
              </a:cxn>
              <a:cxn ang="0">
                <a:pos x="440" y="162"/>
              </a:cxn>
              <a:cxn ang="0">
                <a:pos x="503" y="119"/>
              </a:cxn>
              <a:cxn ang="0">
                <a:pos x="482" y="82"/>
              </a:cxn>
              <a:cxn ang="0">
                <a:pos x="412" y="111"/>
              </a:cxn>
              <a:cxn ang="0">
                <a:pos x="389" y="88"/>
              </a:cxn>
              <a:cxn ang="0">
                <a:pos x="425" y="21"/>
              </a:cxn>
              <a:cxn ang="0">
                <a:pos x="391" y="0"/>
              </a:cxn>
              <a:cxn ang="0">
                <a:pos x="335" y="56"/>
              </a:cxn>
            </a:cxnLst>
            <a:rect l="0" t="0" r="r" b="b"/>
            <a:pathLst>
              <a:path w="528" h="496">
                <a:moveTo>
                  <a:pt x="335" y="56"/>
                </a:moveTo>
                <a:lnTo>
                  <a:pt x="293" y="46"/>
                </a:lnTo>
                <a:lnTo>
                  <a:pt x="288" y="0"/>
                </a:lnTo>
                <a:lnTo>
                  <a:pt x="238" y="0"/>
                </a:lnTo>
                <a:lnTo>
                  <a:pt x="232" y="46"/>
                </a:lnTo>
                <a:lnTo>
                  <a:pt x="198" y="58"/>
                </a:lnTo>
                <a:lnTo>
                  <a:pt x="146" y="0"/>
                </a:lnTo>
                <a:lnTo>
                  <a:pt x="114" y="14"/>
                </a:lnTo>
                <a:lnTo>
                  <a:pt x="147" y="84"/>
                </a:lnTo>
                <a:lnTo>
                  <a:pt x="124" y="107"/>
                </a:lnTo>
                <a:lnTo>
                  <a:pt x="50" y="81"/>
                </a:lnTo>
                <a:lnTo>
                  <a:pt x="32" y="109"/>
                </a:lnTo>
                <a:lnTo>
                  <a:pt x="90" y="159"/>
                </a:lnTo>
                <a:lnTo>
                  <a:pt x="80" y="197"/>
                </a:lnTo>
                <a:lnTo>
                  <a:pt x="2" y="202"/>
                </a:lnTo>
                <a:lnTo>
                  <a:pt x="0" y="244"/>
                </a:lnTo>
                <a:lnTo>
                  <a:pt x="80" y="256"/>
                </a:lnTo>
                <a:lnTo>
                  <a:pt x="88" y="292"/>
                </a:lnTo>
                <a:lnTo>
                  <a:pt x="29" y="345"/>
                </a:lnTo>
                <a:lnTo>
                  <a:pt x="50" y="378"/>
                </a:lnTo>
                <a:lnTo>
                  <a:pt x="116" y="347"/>
                </a:lnTo>
                <a:lnTo>
                  <a:pt x="141" y="372"/>
                </a:lnTo>
                <a:lnTo>
                  <a:pt x="107" y="435"/>
                </a:lnTo>
                <a:lnTo>
                  <a:pt x="139" y="462"/>
                </a:lnTo>
                <a:lnTo>
                  <a:pt x="198" y="404"/>
                </a:lnTo>
                <a:lnTo>
                  <a:pt x="232" y="416"/>
                </a:lnTo>
                <a:lnTo>
                  <a:pt x="240" y="494"/>
                </a:lnTo>
                <a:lnTo>
                  <a:pt x="292" y="496"/>
                </a:lnTo>
                <a:lnTo>
                  <a:pt x="297" y="414"/>
                </a:lnTo>
                <a:lnTo>
                  <a:pt x="341" y="403"/>
                </a:lnTo>
                <a:lnTo>
                  <a:pt x="393" y="460"/>
                </a:lnTo>
                <a:lnTo>
                  <a:pt x="427" y="439"/>
                </a:lnTo>
                <a:lnTo>
                  <a:pt x="393" y="370"/>
                </a:lnTo>
                <a:lnTo>
                  <a:pt x="416" y="341"/>
                </a:lnTo>
                <a:lnTo>
                  <a:pt x="484" y="374"/>
                </a:lnTo>
                <a:lnTo>
                  <a:pt x="505" y="338"/>
                </a:lnTo>
                <a:lnTo>
                  <a:pt x="442" y="292"/>
                </a:lnTo>
                <a:lnTo>
                  <a:pt x="450" y="252"/>
                </a:lnTo>
                <a:lnTo>
                  <a:pt x="528" y="244"/>
                </a:lnTo>
                <a:lnTo>
                  <a:pt x="526" y="204"/>
                </a:lnTo>
                <a:lnTo>
                  <a:pt x="448" y="193"/>
                </a:lnTo>
                <a:lnTo>
                  <a:pt x="440" y="162"/>
                </a:lnTo>
                <a:lnTo>
                  <a:pt x="503" y="119"/>
                </a:lnTo>
                <a:lnTo>
                  <a:pt x="482" y="82"/>
                </a:lnTo>
                <a:lnTo>
                  <a:pt x="412" y="111"/>
                </a:lnTo>
                <a:lnTo>
                  <a:pt x="389" y="88"/>
                </a:lnTo>
                <a:lnTo>
                  <a:pt x="425" y="21"/>
                </a:lnTo>
                <a:lnTo>
                  <a:pt x="391" y="0"/>
                </a:lnTo>
                <a:lnTo>
                  <a:pt x="335" y="56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19460" name="Freeform 4"/>
          <p:cNvSpPr>
            <a:spLocks/>
          </p:cNvSpPr>
          <p:nvPr/>
        </p:nvSpPr>
        <p:spPr bwMode="hidden">
          <a:xfrm>
            <a:off x="1192213" y="354013"/>
            <a:ext cx="2266950" cy="227012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19461" name="Freeform 5"/>
          <p:cNvSpPr>
            <a:spLocks/>
          </p:cNvSpPr>
          <p:nvPr/>
        </p:nvSpPr>
        <p:spPr bwMode="hidden">
          <a:xfrm>
            <a:off x="2532063" y="1270000"/>
            <a:ext cx="3670300" cy="3671888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19462" name="Freeform 6"/>
          <p:cNvSpPr>
            <a:spLocks/>
          </p:cNvSpPr>
          <p:nvPr/>
        </p:nvSpPr>
        <p:spPr bwMode="hidden">
          <a:xfrm>
            <a:off x="3175" y="4797425"/>
            <a:ext cx="3417888" cy="2097088"/>
          </a:xfrm>
          <a:custGeom>
            <a:avLst/>
            <a:gdLst/>
            <a:ahLst/>
            <a:cxnLst>
              <a:cxn ang="0">
                <a:pos x="1368" y="358"/>
              </a:cxn>
              <a:cxn ang="0">
                <a:pos x="1197" y="318"/>
              </a:cxn>
              <a:cxn ang="0">
                <a:pos x="1173" y="0"/>
              </a:cxn>
              <a:cxn ang="0">
                <a:pos x="964" y="16"/>
              </a:cxn>
              <a:cxn ang="0">
                <a:pos x="948" y="318"/>
              </a:cxn>
              <a:cxn ang="0">
                <a:pos x="808" y="366"/>
              </a:cxn>
              <a:cxn ang="0">
                <a:pos x="606" y="109"/>
              </a:cxn>
              <a:cxn ang="0">
                <a:pos x="467" y="187"/>
              </a:cxn>
              <a:cxn ang="0">
                <a:pos x="599" y="474"/>
              </a:cxn>
              <a:cxn ang="0">
                <a:pos x="506" y="568"/>
              </a:cxn>
              <a:cxn ang="0">
                <a:pos x="202" y="459"/>
              </a:cxn>
              <a:cxn ang="0">
                <a:pos x="132" y="576"/>
              </a:cxn>
              <a:cxn ang="0">
                <a:pos x="365" y="778"/>
              </a:cxn>
              <a:cxn ang="0">
                <a:pos x="327" y="933"/>
              </a:cxn>
              <a:cxn ang="0">
                <a:pos x="7" y="956"/>
              </a:cxn>
              <a:cxn ang="0">
                <a:pos x="0" y="1128"/>
              </a:cxn>
              <a:cxn ang="0">
                <a:pos x="327" y="1174"/>
              </a:cxn>
              <a:cxn ang="0">
                <a:pos x="358" y="1321"/>
              </a:cxn>
              <a:cxn ang="0">
                <a:pos x="1804" y="1321"/>
              </a:cxn>
              <a:cxn ang="0">
                <a:pos x="1835" y="1158"/>
              </a:cxn>
              <a:cxn ang="0">
                <a:pos x="2153" y="1128"/>
              </a:cxn>
              <a:cxn ang="0">
                <a:pos x="2146" y="964"/>
              </a:cxn>
              <a:cxn ang="0">
                <a:pos x="1827" y="917"/>
              </a:cxn>
              <a:cxn ang="0">
                <a:pos x="1795" y="793"/>
              </a:cxn>
              <a:cxn ang="0">
                <a:pos x="2052" y="615"/>
              </a:cxn>
              <a:cxn ang="0">
                <a:pos x="1967" y="467"/>
              </a:cxn>
              <a:cxn ang="0">
                <a:pos x="1679" y="583"/>
              </a:cxn>
              <a:cxn ang="0">
                <a:pos x="1586" y="490"/>
              </a:cxn>
              <a:cxn ang="0">
                <a:pos x="1733" y="218"/>
              </a:cxn>
              <a:cxn ang="0">
                <a:pos x="1593" y="132"/>
              </a:cxn>
              <a:cxn ang="0">
                <a:pos x="1368" y="358"/>
              </a:cxn>
            </a:cxnLst>
            <a:rect l="0" t="0" r="r" b="b"/>
            <a:pathLst>
              <a:path w="2153" h="1321">
                <a:moveTo>
                  <a:pt x="1368" y="358"/>
                </a:moveTo>
                <a:lnTo>
                  <a:pt x="1197" y="318"/>
                </a:lnTo>
                <a:lnTo>
                  <a:pt x="1173" y="0"/>
                </a:lnTo>
                <a:lnTo>
                  <a:pt x="964" y="16"/>
                </a:lnTo>
                <a:lnTo>
                  <a:pt x="948" y="318"/>
                </a:lnTo>
                <a:lnTo>
                  <a:pt x="808" y="366"/>
                </a:lnTo>
                <a:lnTo>
                  <a:pt x="606" y="109"/>
                </a:lnTo>
                <a:lnTo>
                  <a:pt x="467" y="187"/>
                </a:lnTo>
                <a:lnTo>
                  <a:pt x="599" y="474"/>
                </a:lnTo>
                <a:lnTo>
                  <a:pt x="506" y="568"/>
                </a:lnTo>
                <a:lnTo>
                  <a:pt x="202" y="459"/>
                </a:lnTo>
                <a:lnTo>
                  <a:pt x="132" y="576"/>
                </a:lnTo>
                <a:lnTo>
                  <a:pt x="365" y="778"/>
                </a:lnTo>
                <a:lnTo>
                  <a:pt x="327" y="933"/>
                </a:lnTo>
                <a:lnTo>
                  <a:pt x="7" y="956"/>
                </a:lnTo>
                <a:lnTo>
                  <a:pt x="0" y="1128"/>
                </a:lnTo>
                <a:lnTo>
                  <a:pt x="327" y="1174"/>
                </a:lnTo>
                <a:lnTo>
                  <a:pt x="358" y="1321"/>
                </a:lnTo>
                <a:lnTo>
                  <a:pt x="1804" y="1321"/>
                </a:lnTo>
                <a:lnTo>
                  <a:pt x="1835" y="1158"/>
                </a:lnTo>
                <a:lnTo>
                  <a:pt x="2153" y="1128"/>
                </a:lnTo>
                <a:lnTo>
                  <a:pt x="2146" y="964"/>
                </a:lnTo>
                <a:lnTo>
                  <a:pt x="1827" y="917"/>
                </a:lnTo>
                <a:lnTo>
                  <a:pt x="1795" y="793"/>
                </a:lnTo>
                <a:lnTo>
                  <a:pt x="2052" y="615"/>
                </a:lnTo>
                <a:lnTo>
                  <a:pt x="1967" y="467"/>
                </a:lnTo>
                <a:lnTo>
                  <a:pt x="1679" y="583"/>
                </a:lnTo>
                <a:lnTo>
                  <a:pt x="1586" y="490"/>
                </a:lnTo>
                <a:lnTo>
                  <a:pt x="1733" y="218"/>
                </a:lnTo>
                <a:lnTo>
                  <a:pt x="1593" y="132"/>
                </a:lnTo>
                <a:lnTo>
                  <a:pt x="1368" y="358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19463" name="Freeform 7"/>
          <p:cNvSpPr>
            <a:spLocks/>
          </p:cNvSpPr>
          <p:nvPr/>
        </p:nvSpPr>
        <p:spPr bwMode="hidden">
          <a:xfrm>
            <a:off x="4494213" y="4425950"/>
            <a:ext cx="2263775" cy="226377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19464" name="Freeform 8"/>
          <p:cNvSpPr>
            <a:spLocks/>
          </p:cNvSpPr>
          <p:nvPr/>
        </p:nvSpPr>
        <p:spPr bwMode="hidden">
          <a:xfrm>
            <a:off x="5646738" y="487363"/>
            <a:ext cx="2928937" cy="293052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19465" name="Freeform 9"/>
          <p:cNvSpPr>
            <a:spLocks/>
          </p:cNvSpPr>
          <p:nvPr/>
        </p:nvSpPr>
        <p:spPr bwMode="hidden">
          <a:xfrm>
            <a:off x="7146925" y="2555875"/>
            <a:ext cx="2008188" cy="3997325"/>
          </a:xfrm>
          <a:custGeom>
            <a:avLst/>
            <a:gdLst/>
            <a:ahLst/>
            <a:cxnLst>
              <a:cxn ang="0">
                <a:pos x="1265" y="0"/>
              </a:cxn>
              <a:cxn ang="0">
                <a:pos x="1128" y="18"/>
              </a:cxn>
              <a:cxn ang="0">
                <a:pos x="1110" y="372"/>
              </a:cxn>
              <a:cxn ang="0">
                <a:pos x="946" y="428"/>
              </a:cxn>
              <a:cxn ang="0">
                <a:pos x="710" y="127"/>
              </a:cxn>
              <a:cxn ang="0">
                <a:pos x="546" y="219"/>
              </a:cxn>
              <a:cxn ang="0">
                <a:pos x="701" y="555"/>
              </a:cxn>
              <a:cxn ang="0">
                <a:pos x="592" y="665"/>
              </a:cxn>
              <a:cxn ang="0">
                <a:pos x="237" y="537"/>
              </a:cxn>
              <a:cxn ang="0">
                <a:pos x="155" y="674"/>
              </a:cxn>
              <a:cxn ang="0">
                <a:pos x="427" y="911"/>
              </a:cxn>
              <a:cxn ang="0">
                <a:pos x="383" y="1093"/>
              </a:cxn>
              <a:cxn ang="0">
                <a:pos x="9" y="1121"/>
              </a:cxn>
              <a:cxn ang="0">
                <a:pos x="0" y="1322"/>
              </a:cxn>
              <a:cxn ang="0">
                <a:pos x="383" y="1376"/>
              </a:cxn>
              <a:cxn ang="0">
                <a:pos x="419" y="1549"/>
              </a:cxn>
              <a:cxn ang="0">
                <a:pos x="136" y="1804"/>
              </a:cxn>
              <a:cxn ang="0">
                <a:pos x="237" y="1959"/>
              </a:cxn>
              <a:cxn ang="0">
                <a:pos x="555" y="1813"/>
              </a:cxn>
              <a:cxn ang="0">
                <a:pos x="674" y="1932"/>
              </a:cxn>
              <a:cxn ang="0">
                <a:pos x="509" y="2232"/>
              </a:cxn>
              <a:cxn ang="0">
                <a:pos x="664" y="2360"/>
              </a:cxn>
              <a:cxn ang="0">
                <a:pos x="946" y="2087"/>
              </a:cxn>
              <a:cxn ang="0">
                <a:pos x="1110" y="2142"/>
              </a:cxn>
              <a:cxn ang="0">
                <a:pos x="1147" y="2515"/>
              </a:cxn>
              <a:cxn ang="0">
                <a:pos x="1265" y="2518"/>
              </a:cxn>
              <a:cxn ang="0">
                <a:pos x="1265" y="0"/>
              </a:cxn>
            </a:cxnLst>
            <a:rect l="0" t="0" r="r" b="b"/>
            <a:pathLst>
              <a:path w="1265" h="2518">
                <a:moveTo>
                  <a:pt x="1265" y="0"/>
                </a:moveTo>
                <a:lnTo>
                  <a:pt x="1128" y="18"/>
                </a:lnTo>
                <a:lnTo>
                  <a:pt x="1110" y="372"/>
                </a:lnTo>
                <a:lnTo>
                  <a:pt x="946" y="428"/>
                </a:lnTo>
                <a:lnTo>
                  <a:pt x="710" y="127"/>
                </a:lnTo>
                <a:lnTo>
                  <a:pt x="546" y="219"/>
                </a:lnTo>
                <a:lnTo>
                  <a:pt x="701" y="555"/>
                </a:lnTo>
                <a:lnTo>
                  <a:pt x="592" y="665"/>
                </a:lnTo>
                <a:lnTo>
                  <a:pt x="237" y="537"/>
                </a:lnTo>
                <a:lnTo>
                  <a:pt x="155" y="674"/>
                </a:lnTo>
                <a:lnTo>
                  <a:pt x="427" y="911"/>
                </a:lnTo>
                <a:lnTo>
                  <a:pt x="383" y="1093"/>
                </a:lnTo>
                <a:lnTo>
                  <a:pt x="9" y="1121"/>
                </a:lnTo>
                <a:lnTo>
                  <a:pt x="0" y="1322"/>
                </a:lnTo>
                <a:lnTo>
                  <a:pt x="383" y="1376"/>
                </a:lnTo>
                <a:lnTo>
                  <a:pt x="419" y="1549"/>
                </a:lnTo>
                <a:lnTo>
                  <a:pt x="136" y="1804"/>
                </a:lnTo>
                <a:lnTo>
                  <a:pt x="237" y="1959"/>
                </a:lnTo>
                <a:lnTo>
                  <a:pt x="555" y="1813"/>
                </a:lnTo>
                <a:lnTo>
                  <a:pt x="674" y="1932"/>
                </a:lnTo>
                <a:lnTo>
                  <a:pt x="509" y="2232"/>
                </a:lnTo>
                <a:lnTo>
                  <a:pt x="664" y="2360"/>
                </a:lnTo>
                <a:lnTo>
                  <a:pt x="946" y="2087"/>
                </a:lnTo>
                <a:lnTo>
                  <a:pt x="1110" y="2142"/>
                </a:lnTo>
                <a:lnTo>
                  <a:pt x="1147" y="2515"/>
                </a:lnTo>
                <a:lnTo>
                  <a:pt x="1265" y="2518"/>
                </a:lnTo>
                <a:lnTo>
                  <a:pt x="1265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pic>
        <p:nvPicPr>
          <p:cNvPr id="6154" name="Picture 10" descr="C:\My Documents\bits\Facbanna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invGray">
          <a:xfrm>
            <a:off x="3175" y="-3175"/>
            <a:ext cx="8032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5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 du masque</a:t>
            </a:r>
          </a:p>
        </p:txBody>
      </p:sp>
      <p:sp>
        <p:nvSpPr>
          <p:cNvPr id="615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6764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9469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470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471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A0BEAF76-0E2E-41C9-9A69-A266E300C89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9472" name="Text Box 16"/>
          <p:cNvSpPr txBox="1">
            <a:spLocks noChangeArrowheads="1"/>
          </p:cNvSpPr>
          <p:nvPr/>
        </p:nvSpPr>
        <p:spPr bwMode="auto">
          <a:xfrm>
            <a:off x="7680325" y="0"/>
            <a:ext cx="15398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400" dirty="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3D3DB7"/>
                    </a:outerShdw>
                  </a:cont>
                  <a:cont type="tree" name="">
                    <a:effect ref="fillLine"/>
                    <a:outerShdw dist="38100" dir="2700000" algn="tl">
                      <a:srgbClr val="000049"/>
                    </a:outerShdw>
                  </a:cont>
                  <a:effect ref="fillLine"/>
                </a:effectDag>
                <a:latin typeface="BATAVIA" pitchFamily="2" charset="2"/>
              </a:rPr>
              <a:t>PH.  DUTOUR</a:t>
            </a:r>
          </a:p>
        </p:txBody>
      </p:sp>
      <p:sp>
        <p:nvSpPr>
          <p:cNvPr id="19" name="Rectangle 18"/>
          <p:cNvSpPr/>
          <p:nvPr userDrawn="1"/>
        </p:nvSpPr>
        <p:spPr>
          <a:xfrm rot="5400000">
            <a:off x="75770" y="6337600"/>
            <a:ext cx="492443" cy="723916"/>
          </a:xfrm>
          <a:prstGeom prst="rect">
            <a:avLst/>
          </a:prstGeom>
          <a:noFill/>
        </p:spPr>
        <p:txBody>
          <a:bodyPr vert="vert270"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2000" b="1" cap="none" spc="0" dirty="0" err="1" smtClean="0">
                <a:ln w="18000">
                  <a:solidFill>
                    <a:schemeClr val="accent5">
                      <a:lumMod val="25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Phl</a:t>
            </a:r>
            <a:r>
              <a:rPr lang="fr-FR" sz="2000" b="1" cap="none" spc="0" baseline="0" dirty="0" err="1" smtClean="0">
                <a:ln w="18000">
                  <a:solidFill>
                    <a:schemeClr val="accent5">
                      <a:lumMod val="25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Dtr</a:t>
            </a:r>
            <a:endParaRPr lang="fr-FR" sz="2000" b="1" cap="all" spc="0" dirty="0">
              <a:ln w="18000">
                <a:solidFill>
                  <a:schemeClr val="accent5">
                    <a:lumMod val="25000"/>
                  </a:schemeClr>
                </a:solidFill>
                <a:prstDash val="solid"/>
                <a:miter lim="800000"/>
              </a:ln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SzPct val="80000"/>
        <a:buFont typeface="Wingdings" pitchFamily="2" charset="2"/>
        <a:buChar char="®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70000"/>
        <a:buFont typeface="Wingdings" pitchFamily="2" charset="2"/>
        <a:buChar char="®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9900"/>
        </a:buClr>
        <a:buSzPct val="60000"/>
        <a:buFont typeface="Wingdings" pitchFamily="2" charset="2"/>
        <a:buChar char="®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techphil.fr/images/imagesht/Pel3.jpg" TargetMode="External"/><Relationship Id="rId5" Type="http://schemas.openxmlformats.org/officeDocument/2006/relationships/image" Target="../media/image13.wmf"/><Relationship Id="rId4" Type="http://schemas.openxmlformats.org/officeDocument/2006/relationships/hyperlink" Target="http://www.techphil.fr/video/videoht/CentralHC.mp4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techphil.fr/images/imagesht/francis.jpg" TargetMode="External"/><Relationship Id="rId3" Type="http://schemas.openxmlformats.org/officeDocument/2006/relationships/image" Target="../media/image15.png"/><Relationship Id="rId7" Type="http://schemas.openxmlformats.org/officeDocument/2006/relationships/hyperlink" Target="http://www.techphil.fr/images/imagesht/francis1.jpg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wmf"/><Relationship Id="rId5" Type="http://schemas.openxmlformats.org/officeDocument/2006/relationships/hyperlink" Target="http://www.techphil.fr/video/videoht/CentralMC.mp4" TargetMode="External"/><Relationship Id="rId4" Type="http://schemas.microsoft.com/office/2007/relationships/hdphoto" Target="../media/hdphoto3.wdp"/><Relationship Id="rId9" Type="http://schemas.openxmlformats.org/officeDocument/2006/relationships/hyperlink" Target="http://www.techphil.fr/video/videoht/TurboAlt.avi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techphil.fr/video/videoht/CentralMC.mp4" TargetMode="External"/><Relationship Id="rId3" Type="http://schemas.openxmlformats.org/officeDocument/2006/relationships/image" Target="../media/image16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microsoft.com/office/2007/relationships/hdphoto" Target="../media/hdphoto5.wdp"/><Relationship Id="rId11" Type="http://schemas.openxmlformats.org/officeDocument/2006/relationships/hyperlink" Target="http://www.techphil.fr/video/videoht/TurboAlt.avi" TargetMode="External"/><Relationship Id="rId5" Type="http://schemas.openxmlformats.org/officeDocument/2006/relationships/image" Target="../media/image17.png"/><Relationship Id="rId10" Type="http://schemas.openxmlformats.org/officeDocument/2006/relationships/hyperlink" Target="http://www.techphil.fr/images/imagesht/francis.jpg" TargetMode="External"/><Relationship Id="rId4" Type="http://schemas.microsoft.com/office/2007/relationships/hdphoto" Target="../media/hdphoto4.wdp"/><Relationship Id="rId9" Type="http://schemas.openxmlformats.org/officeDocument/2006/relationships/image" Target="../media/image13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wmf"/><Relationship Id="rId5" Type="http://schemas.openxmlformats.org/officeDocument/2006/relationships/hyperlink" Target="http://www.techphil.fr/video/videoht/CentralBC.mp4" TargetMode="External"/><Relationship Id="rId4" Type="http://schemas.openxmlformats.org/officeDocument/2006/relationships/hyperlink" Target="http://www.techphil.fr/images/imagesht/kaplan.jpg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techphil.fr/images/imagesht/grpbulbe.jpg" TargetMode="External"/><Relationship Id="rId3" Type="http://schemas.openxmlformats.org/officeDocument/2006/relationships/image" Target="../media/image20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microsoft.com/office/2007/relationships/hdphoto" Target="../media/hdphoto7.wdp"/><Relationship Id="rId11" Type="http://schemas.openxmlformats.org/officeDocument/2006/relationships/hyperlink" Target="http://www.techphil.fr/video/videoht/Rance1.mp4" TargetMode="External"/><Relationship Id="rId5" Type="http://schemas.openxmlformats.org/officeDocument/2006/relationships/image" Target="../media/image21.jpeg"/><Relationship Id="rId10" Type="http://schemas.openxmlformats.org/officeDocument/2006/relationships/image" Target="../media/image13.wmf"/><Relationship Id="rId4" Type="http://schemas.microsoft.com/office/2007/relationships/hdphoto" Target="../media/hdphoto6.wdp"/><Relationship Id="rId9" Type="http://schemas.openxmlformats.org/officeDocument/2006/relationships/hyperlink" Target="http://www.techphil.fr/video/videoht/Rance2.mp4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wmf"/><Relationship Id="rId4" Type="http://schemas.openxmlformats.org/officeDocument/2006/relationships/hyperlink" Target="http://www.chine-informations.com/guide/barrage-des-trois-gorges_1203.html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fr.wikipedia.org/wiki/Barrage_des_Trois-Gorges" TargetMode="External"/><Relationship Id="rId3" Type="http://schemas.openxmlformats.org/officeDocument/2006/relationships/image" Target="../media/image25.jpg"/><Relationship Id="rId7" Type="http://schemas.openxmlformats.org/officeDocument/2006/relationships/image" Target="../media/image13.w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techphil.fr/video/videoht/3gorges.mp4" TargetMode="External"/><Relationship Id="rId5" Type="http://schemas.openxmlformats.org/officeDocument/2006/relationships/image" Target="../media/image26.jpeg"/><Relationship Id="rId4" Type="http://schemas.openxmlformats.org/officeDocument/2006/relationships/hyperlink" Target="http://www.chine-informations.com/guide/barrage-des-trois-gorges_1203.html" TargetMode="External"/><Relationship Id="rId9" Type="http://schemas.openxmlformats.org/officeDocument/2006/relationships/image" Target="../media/image24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27.png"/><Relationship Id="rId7" Type="http://schemas.openxmlformats.org/officeDocument/2006/relationships/hyperlink" Target="http://www.techphil.fr/video/videoht/CentraleTH.mp4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31.jpeg"/><Relationship Id="rId7" Type="http://schemas.openxmlformats.org/officeDocument/2006/relationships/hyperlink" Target="http://www.techphil.fr/video/videoht/EPR.mp4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microsoft.com/office/2007/relationships/hdphoto" Target="../media/hdphoto8.wdp"/><Relationship Id="rId9" Type="http://schemas.openxmlformats.org/officeDocument/2006/relationships/hyperlink" Target="http://www.techphil.fr/video/videoht/nucleaire.avi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34.jpeg"/><Relationship Id="rId7" Type="http://schemas.openxmlformats.org/officeDocument/2006/relationships/hyperlink" Target="http://www.techphil.fr/video/videoht/WinsideTu.mp4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Relationship Id="rId9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hyperlink" Target="http://www.techphil.fr/images/imagesht/thermodyn.png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5.pn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techphil.fr/video/videoht/Hydrol.mp4" TargetMode="External"/><Relationship Id="rId5" Type="http://schemas.openxmlformats.org/officeDocument/2006/relationships/image" Target="../media/image13.wmf"/><Relationship Id="rId4" Type="http://schemas.openxmlformats.org/officeDocument/2006/relationships/hyperlink" Target="http://www.techphil.fr/video/videoht/Cogenbiom.avi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microsoft.com/office/2007/relationships/hdphoto" Target="../media/hdphoto9.wdp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wmf"/><Relationship Id="rId5" Type="http://schemas.openxmlformats.org/officeDocument/2006/relationships/hyperlink" Target="http://www.techphil.fr/video/videoht/step.mp4" TargetMode="Externa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7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D:\cours\metier electricite\photo professionnelle\orage\ORAGE1.jpg"/>
          <p:cNvPicPr>
            <a:picLocks noChangeAspect="1" noChangeArrowheads="1"/>
          </p:cNvPicPr>
          <p:nvPr/>
        </p:nvPicPr>
        <p:blipFill>
          <a:blip r:embed="rId3">
            <a:lum bright="-6000"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D:\cours\metier electricite\photo professionnelle\orage\ORAG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D:\cours\metier electricite\photo professionnelle\orage\ORAG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D:\cours\metier electricite\photo professionnelle\orage\ORAGE1.jpg"/>
          <p:cNvPicPr>
            <a:picLocks noChangeAspect="1" noChangeArrowheads="1"/>
          </p:cNvPicPr>
          <p:nvPr/>
        </p:nvPicPr>
        <p:blipFill>
          <a:blip r:embed="rId3">
            <a:lum bright="-7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 descr="D:\cours\metier electricite\photo professionnelle\orage\ORAG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 descr="D:\cours\metier electricite\photo professionnelle\orage\ORAG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 descr="D:\cours\metier electricite\photo professionnelle\orage\ORAGE1.jpg"/>
          <p:cNvPicPr>
            <a:picLocks noChangeAspect="1" noChangeArrowheads="1"/>
          </p:cNvPicPr>
          <p:nvPr/>
        </p:nvPicPr>
        <p:blipFill>
          <a:blip r:embed="rId3">
            <a:lum bright="-6000"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 descr="D:\cours\metier electricite\photo professionnelle\orage\ORAG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 descr="D:\cours\metier electricite\photo professionnelle\orage\ORAG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 descr="D:\cours\metier electricite\photo professionnelle\orage\ORAGE1.jpg"/>
          <p:cNvPicPr>
            <a:picLocks noChangeAspect="1" noChangeArrowheads="1"/>
          </p:cNvPicPr>
          <p:nvPr/>
        </p:nvPicPr>
        <p:blipFill>
          <a:blip r:embed="rId3">
            <a:lum bright="-7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14" descr="D:\cours\metier electricite\photo professionnelle\orage\ORAG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L’énergie électrique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5519290" y="6439710"/>
            <a:ext cx="36247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La production d’énergie électrique</a:t>
            </a:r>
            <a:endParaRPr lang="fr-FR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0" y="6439710"/>
            <a:ext cx="12586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Ph. Dutour</a:t>
            </a:r>
            <a:endParaRPr lang="fr-FR" b="1" dirty="0">
              <a:solidFill>
                <a:schemeClr val="tx1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75"/>
                            </p:stCondLst>
                            <p:childTnLst>
                              <p:par>
                                <p:cTn id="8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50"/>
                            </p:stCondLst>
                            <p:childTnLst>
                              <p:par>
                                <p:cTn id="11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25"/>
                            </p:stCondLst>
                            <p:childTnLst>
                              <p:par>
                                <p:cTn id="14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"/>
                            </p:stCondLst>
                            <p:childTnLst>
                              <p:par>
                                <p:cTn id="17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75"/>
                            </p:stCondLst>
                            <p:childTnLst>
                              <p:par>
                                <p:cTn id="20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50"/>
                            </p:stCondLst>
                            <p:childTnLst>
                              <p:par>
                                <p:cTn id="23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25"/>
                            </p:stCondLst>
                            <p:childTnLst>
                              <p:par>
                                <p:cTn id="26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600"/>
                            </p:stCondLst>
                            <p:childTnLst>
                              <p:par>
                                <p:cTn id="29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"/>
                                            </p:cond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675"/>
                            </p:stCondLst>
                            <p:childTnLst>
                              <p:par>
                                <p:cTn id="32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3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75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utoUpdateAnimBg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88640"/>
            <a:ext cx="77724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Les centrales hydrauliques </a:t>
            </a:r>
            <a:b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haute chute</a:t>
            </a:r>
          </a:p>
        </p:txBody>
      </p:sp>
      <p:sp>
        <p:nvSpPr>
          <p:cNvPr id="3095" name="Text Box 23"/>
          <p:cNvSpPr txBox="1">
            <a:spLocks noChangeArrowheads="1"/>
          </p:cNvSpPr>
          <p:nvPr/>
        </p:nvSpPr>
        <p:spPr bwMode="auto">
          <a:xfrm>
            <a:off x="251520" y="1340768"/>
            <a:ext cx="918681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fr-F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La puissance disponible </a:t>
            </a:r>
            <a:r>
              <a:rPr lang="fr-FR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est proportionnelle à </a:t>
            </a:r>
            <a:r>
              <a:rPr lang="fr-F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deux facteurs: </a:t>
            </a:r>
            <a:endParaRPr lang="fr-F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eaLnBrk="1" hangingPunct="1"/>
            <a:r>
              <a:rPr lang="fr-FR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 </a:t>
            </a:r>
            <a:r>
              <a:rPr lang="fr-F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débit </a:t>
            </a:r>
            <a:r>
              <a:rPr lang="fr-FR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massique (la </a:t>
            </a:r>
            <a:r>
              <a:rPr lang="fr-F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masse d’eau par unité de temps) et </a:t>
            </a:r>
          </a:p>
          <a:p>
            <a:pPr eaLnBrk="1" hangingPunct="1"/>
            <a:r>
              <a:rPr lang="fr-F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la hauteur de la chute. 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67" t="25098" r="30988" b="29991"/>
          <a:stretch/>
        </p:blipFill>
        <p:spPr bwMode="auto">
          <a:xfrm>
            <a:off x="179512" y="2950205"/>
            <a:ext cx="8784976" cy="3850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94" name="AutoShape 22"/>
          <p:cNvSpPr>
            <a:spLocks/>
          </p:cNvSpPr>
          <p:nvPr/>
        </p:nvSpPr>
        <p:spPr bwMode="auto">
          <a:xfrm>
            <a:off x="1555695" y="6094002"/>
            <a:ext cx="1752600" cy="400050"/>
          </a:xfrm>
          <a:prstGeom prst="borderCallout2">
            <a:avLst>
              <a:gd name="adj1" fmla="val 14287"/>
              <a:gd name="adj2" fmla="val 104347"/>
              <a:gd name="adj3" fmla="val -9156"/>
              <a:gd name="adj4" fmla="val 110750"/>
              <a:gd name="adj5" fmla="val -58792"/>
              <a:gd name="adj6" fmla="val 114863"/>
            </a:avLst>
          </a:prstGeom>
          <a:noFill/>
          <a:ln w="25400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fr-FR" sz="1800" b="1" dirty="0">
                <a:solidFill>
                  <a:srgbClr val="000000"/>
                </a:solidFill>
              </a:rPr>
              <a:t>Débit massique</a:t>
            </a:r>
          </a:p>
        </p:txBody>
      </p:sp>
      <p:sp>
        <p:nvSpPr>
          <p:cNvPr id="3091" name="Line 19"/>
          <p:cNvSpPr>
            <a:spLocks noChangeShapeType="1"/>
          </p:cNvSpPr>
          <p:nvPr/>
        </p:nvSpPr>
        <p:spPr bwMode="auto">
          <a:xfrm flipV="1">
            <a:off x="539552" y="5860143"/>
            <a:ext cx="2710553" cy="0"/>
          </a:xfrm>
          <a:prstGeom prst="line">
            <a:avLst/>
          </a:prstGeom>
          <a:noFill/>
          <a:ln w="38100">
            <a:solidFill>
              <a:schemeClr val="bg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3100" name="Rectangle 28"/>
          <p:cNvSpPr>
            <a:spLocks noChangeArrowheads="1"/>
          </p:cNvSpPr>
          <p:nvPr/>
        </p:nvSpPr>
        <p:spPr bwMode="auto">
          <a:xfrm>
            <a:off x="-180528" y="2636912"/>
            <a:ext cx="907300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lvl="1">
              <a:spcBef>
                <a:spcPct val="50000"/>
              </a:spcBef>
            </a:pPr>
            <a:r>
              <a:rPr lang="fr-FR" sz="1600" b="1" dirty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HXQRO+TradeGothic-BoldTwo" charset="0"/>
              </a:rPr>
              <a:t>L</a:t>
            </a:r>
            <a:r>
              <a:rPr lang="fr-FR" sz="1600" b="1" dirty="0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HXQRO+TradeGothic-BoldTwo" charset="0"/>
              </a:rPr>
              <a:t>a </a:t>
            </a:r>
            <a:r>
              <a:rPr lang="fr-FR" sz="1600" b="1" dirty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HXQRO+TradeGothic-BoldTwo" charset="0"/>
              </a:rPr>
              <a:t>plus grande hauteur de chute </a:t>
            </a:r>
            <a:r>
              <a:rPr lang="fr-FR" sz="1600" b="1" dirty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FBIHI+TradeGothic-Light" charset="0"/>
              </a:rPr>
              <a:t>est celle de Portillon en Haute-Garonne avec 1420 m.</a:t>
            </a:r>
          </a:p>
        </p:txBody>
      </p:sp>
      <p:sp>
        <p:nvSpPr>
          <p:cNvPr id="3097" name="Text Box 25"/>
          <p:cNvSpPr txBox="1">
            <a:spLocks noChangeArrowheads="1"/>
          </p:cNvSpPr>
          <p:nvPr/>
        </p:nvSpPr>
        <p:spPr bwMode="auto">
          <a:xfrm>
            <a:off x="2999704" y="2204864"/>
            <a:ext cx="53167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L’énergie produite W = </a:t>
            </a:r>
            <a:r>
              <a:rPr lang="fr-FR" sz="18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m.g.h</a:t>
            </a:r>
            <a:r>
              <a:rPr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(masse gravitation hauteur)</a:t>
            </a:r>
          </a:p>
        </p:txBody>
      </p:sp>
      <p:sp>
        <p:nvSpPr>
          <p:cNvPr id="3092" name="Line 20"/>
          <p:cNvSpPr>
            <a:spLocks noChangeShapeType="1"/>
          </p:cNvSpPr>
          <p:nvPr/>
        </p:nvSpPr>
        <p:spPr bwMode="auto">
          <a:xfrm>
            <a:off x="683568" y="4139446"/>
            <a:ext cx="0" cy="1720697"/>
          </a:xfrm>
          <a:prstGeom prst="line">
            <a:avLst/>
          </a:prstGeom>
          <a:noFill/>
          <a:ln w="3810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3090" name="Line 18"/>
          <p:cNvSpPr>
            <a:spLocks noChangeShapeType="1"/>
          </p:cNvSpPr>
          <p:nvPr/>
        </p:nvSpPr>
        <p:spPr bwMode="auto">
          <a:xfrm>
            <a:off x="683568" y="4139446"/>
            <a:ext cx="504056" cy="0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pic>
        <p:nvPicPr>
          <p:cNvPr id="18" name="Picture 2" descr="C:\Users\Philippe\AppData\Local\Microsoft\Windows\Temporary Internet Files\Content.IE5\89Y5714Z\MC900307646[1].wmf">
            <a:hlinkClick r:id="rId4" tooltip="Les centrales de haute chute.mp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555977"/>
            <a:ext cx="794717" cy="73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Box 21"/>
          <p:cNvSpPr txBox="1">
            <a:spLocks noChangeArrowheads="1"/>
          </p:cNvSpPr>
          <p:nvPr/>
        </p:nvSpPr>
        <p:spPr bwMode="auto">
          <a:xfrm>
            <a:off x="637848" y="4676628"/>
            <a:ext cx="1835695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ctr" eaLnBrk="1" hangingPunct="1"/>
            <a:r>
              <a:rPr lang="fr-FR" sz="1800" b="1" dirty="0">
                <a:solidFill>
                  <a:srgbClr val="000000"/>
                </a:solidFill>
              </a:rPr>
              <a:t>Hauteur de chute </a:t>
            </a:r>
            <a:r>
              <a:rPr lang="fr-FR" sz="1800" b="1" dirty="0" smtClean="0">
                <a:solidFill>
                  <a:srgbClr val="000000"/>
                </a:solidFill>
              </a:rPr>
              <a:t>&gt; </a:t>
            </a:r>
            <a:r>
              <a:rPr lang="fr-FR" sz="1800" b="1" dirty="0">
                <a:solidFill>
                  <a:srgbClr val="000000"/>
                </a:solidFill>
              </a:rPr>
              <a:t>300m</a:t>
            </a:r>
          </a:p>
        </p:txBody>
      </p:sp>
      <p:cxnSp>
        <p:nvCxnSpPr>
          <p:cNvPr id="5" name="Connecteur droit avec flèche 4"/>
          <p:cNvCxnSpPr/>
          <p:nvPr/>
        </p:nvCxnSpPr>
        <p:spPr bwMode="auto">
          <a:xfrm flipV="1">
            <a:off x="3131840" y="5860144"/>
            <a:ext cx="432048" cy="43388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000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sp>
        <p:nvSpPr>
          <p:cNvPr id="23" name="Text Box 21"/>
          <p:cNvSpPr txBox="1">
            <a:spLocks noChangeArrowheads="1"/>
          </p:cNvSpPr>
          <p:nvPr/>
        </p:nvSpPr>
        <p:spPr bwMode="auto">
          <a:xfrm>
            <a:off x="1555841" y="3068960"/>
            <a:ext cx="1071944" cy="36933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ctr" eaLnBrk="1" hangingPunct="1"/>
            <a:r>
              <a:rPr lang="fr-FR" sz="1800" b="1" dirty="0" smtClean="0">
                <a:solidFill>
                  <a:srgbClr val="000000"/>
                </a:solidFill>
              </a:rPr>
              <a:t>Barrage</a:t>
            </a:r>
            <a:endParaRPr lang="fr-FR" sz="1800" b="1" dirty="0">
              <a:solidFill>
                <a:srgbClr val="000000"/>
              </a:solidFill>
            </a:endParaRPr>
          </a:p>
        </p:txBody>
      </p:sp>
      <p:sp>
        <p:nvSpPr>
          <p:cNvPr id="24" name="Text Box 21">
            <a:hlinkClick r:id="rId6"/>
          </p:cNvPr>
          <p:cNvSpPr txBox="1">
            <a:spLocks noChangeArrowheads="1"/>
          </p:cNvSpPr>
          <p:nvPr/>
        </p:nvSpPr>
        <p:spPr bwMode="auto">
          <a:xfrm>
            <a:off x="3563888" y="6021288"/>
            <a:ext cx="1281038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ctr" eaLnBrk="1" hangingPunct="1"/>
            <a:r>
              <a:rPr lang="fr-FR" sz="1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/>
              </a:rPr>
              <a:t>Turbine </a:t>
            </a:r>
            <a:r>
              <a:rPr lang="fr-FR" sz="1800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/>
              </a:rPr>
              <a:t>pelton</a:t>
            </a:r>
            <a:endParaRPr lang="fr-FR" sz="18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Text Box 21"/>
          <p:cNvSpPr txBox="1">
            <a:spLocks noChangeArrowheads="1"/>
          </p:cNvSpPr>
          <p:nvPr/>
        </p:nvSpPr>
        <p:spPr bwMode="auto">
          <a:xfrm>
            <a:off x="5940152" y="5490811"/>
            <a:ext cx="1224136" cy="36933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ctr" eaLnBrk="1" hangingPunct="1"/>
            <a:r>
              <a:rPr lang="fr-FR" sz="1800" b="1" dirty="0" smtClean="0">
                <a:solidFill>
                  <a:srgbClr val="000000"/>
                </a:solidFill>
              </a:rPr>
              <a:t>Alternateur</a:t>
            </a:r>
            <a:endParaRPr lang="fr-FR" sz="1800" b="1" dirty="0">
              <a:solidFill>
                <a:srgbClr val="000000"/>
              </a:solidFill>
            </a:endParaRPr>
          </a:p>
        </p:txBody>
      </p:sp>
      <p:sp>
        <p:nvSpPr>
          <p:cNvPr id="26" name="Text Box 21"/>
          <p:cNvSpPr txBox="1">
            <a:spLocks noChangeArrowheads="1"/>
          </p:cNvSpPr>
          <p:nvPr/>
        </p:nvSpPr>
        <p:spPr bwMode="auto">
          <a:xfrm>
            <a:off x="6493578" y="6128150"/>
            <a:ext cx="1966854" cy="36933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ctr" eaLnBrk="1" hangingPunct="1"/>
            <a:r>
              <a:rPr lang="fr-FR" sz="1800" b="1" dirty="0" smtClean="0">
                <a:solidFill>
                  <a:srgbClr val="000000"/>
                </a:solidFill>
              </a:rPr>
              <a:t>Ecoulement d’eau</a:t>
            </a:r>
            <a:endParaRPr lang="fr-FR" sz="1800" b="1" dirty="0">
              <a:solidFill>
                <a:srgbClr val="000000"/>
              </a:solidFill>
            </a:endParaRPr>
          </a:p>
        </p:txBody>
      </p:sp>
      <p:sp>
        <p:nvSpPr>
          <p:cNvPr id="27" name="Text Box 21"/>
          <p:cNvSpPr txBox="1">
            <a:spLocks noChangeArrowheads="1"/>
          </p:cNvSpPr>
          <p:nvPr/>
        </p:nvSpPr>
        <p:spPr bwMode="auto">
          <a:xfrm>
            <a:off x="4644008" y="4299003"/>
            <a:ext cx="1648652" cy="36933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ctr" eaLnBrk="1" hangingPunct="1"/>
            <a:r>
              <a:rPr lang="fr-FR" sz="1800" b="1" dirty="0" smtClean="0">
                <a:solidFill>
                  <a:srgbClr val="000000"/>
                </a:solidFill>
              </a:rPr>
              <a:t>Transformateur</a:t>
            </a:r>
            <a:endParaRPr lang="fr-FR" sz="18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2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75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3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250"/>
                            </p:stCondLst>
                            <p:childTnLst>
                              <p:par>
                                <p:cTn id="3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3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75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0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2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9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45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95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25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675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8050"/>
                            </p:stCondLst>
                            <p:childTnLst>
                              <p:par>
                                <p:cTn id="73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95" grpId="0"/>
      <p:bldP spid="3094" grpId="0"/>
      <p:bldP spid="3091" grpId="0" animBg="1"/>
      <p:bldP spid="3100" grpId="0"/>
      <p:bldP spid="3097" grpId="0"/>
      <p:bldP spid="3092" grpId="0" animBg="1"/>
      <p:bldP spid="3090" grpId="0" animBg="1"/>
      <p:bldP spid="19" grpId="0"/>
      <p:bldP spid="23" grpId="0"/>
      <p:bldP spid="24" grpId="0"/>
      <p:bldP spid="25" grpId="0"/>
      <p:bldP spid="26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://www.cnr.tm.fr/medias_dynamique/Genissia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3" b="97676" l="9991" r="973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60648" y="-348142"/>
            <a:ext cx="11305256" cy="7438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7" name="Rectangle 11"/>
          <p:cNvSpPr>
            <a:spLocks noGrp="1" noChangeArrowheads="1"/>
          </p:cNvSpPr>
          <p:nvPr>
            <p:ph type="title"/>
          </p:nvPr>
        </p:nvSpPr>
        <p:spPr>
          <a:xfrm>
            <a:off x="899592" y="197768"/>
            <a:ext cx="77724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Les centrales hydrauliques </a:t>
            </a:r>
            <a:b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moyenne chute</a:t>
            </a:r>
          </a:p>
        </p:txBody>
      </p:sp>
      <p:sp>
        <p:nvSpPr>
          <p:cNvPr id="4113" name="Rectangle 17"/>
          <p:cNvSpPr>
            <a:spLocks noChangeArrowheads="1"/>
          </p:cNvSpPr>
          <p:nvPr/>
        </p:nvSpPr>
        <p:spPr bwMode="auto">
          <a:xfrm>
            <a:off x="52228" y="6296025"/>
            <a:ext cx="8499476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1">
              <a:spcBef>
                <a:spcPct val="50000"/>
              </a:spcBef>
              <a:defRPr/>
            </a:pPr>
            <a:r>
              <a:rPr lang="fr-FR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OHXQRO+TradeGothic-BoldTwo" charset="0"/>
              </a:rPr>
              <a:t>le barrage le plus haut </a:t>
            </a:r>
            <a:r>
              <a:rPr lang="fr-FR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FBIHI+TradeGothic-Light" charset="0"/>
              </a:rPr>
              <a:t>est celui de Tignes en Savoie avec 180 m.</a:t>
            </a:r>
          </a:p>
        </p:txBody>
      </p:sp>
      <p:pic>
        <p:nvPicPr>
          <p:cNvPr id="10" name="Picture 2" descr="C:\Users\Philippe\AppData\Local\Microsoft\Windows\Temporary Internet Files\Content.IE5\89Y5714Z\MC900307646[1].wmf">
            <a:hlinkClick r:id="rId5" tooltip="Les centrales demoyenne chute.mp4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3852" y="5706874"/>
            <a:ext cx="794717" cy="738050"/>
          </a:xfrm>
          <a:prstGeom prst="rect">
            <a:avLst/>
          </a:prstGeom>
          <a:gradFill>
            <a:gsLst>
              <a:gs pos="26000">
                <a:srgbClr val="FBA97D">
                  <a:alpha val="78000"/>
                </a:srgbClr>
              </a:gs>
              <a:gs pos="84000">
                <a:srgbClr val="F8F8F8">
                  <a:alpha val="36000"/>
                </a:srgbClr>
              </a:gs>
            </a:gsLst>
            <a:path path="shape">
              <a:fillToRect l="50000" t="50000" r="50000" b="50000"/>
            </a:path>
          </a:gradFill>
          <a:extLst/>
        </p:spPr>
      </p:pic>
      <p:sp>
        <p:nvSpPr>
          <p:cNvPr id="2" name="Rectangle 1">
            <a:hlinkClick r:id="rId7"/>
          </p:cNvPr>
          <p:cNvSpPr/>
          <p:nvPr/>
        </p:nvSpPr>
        <p:spPr>
          <a:xfrm>
            <a:off x="2843808" y="5706874"/>
            <a:ext cx="20609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hlinkClick r:id="rId8"/>
              </a:rPr>
              <a:t>Turbine Francis</a:t>
            </a:r>
            <a:endParaRPr lang="fr-FR" sz="2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1" name="Picture 2" descr="C:\Users\Philippe\AppData\Local\Microsoft\Windows\Temporary Internet Files\Content.IE5\89Y5714Z\MC900307646[1].wmf">
            <a:hlinkClick r:id="rId9" tooltip="turbine francis 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3851" y="4778312"/>
            <a:ext cx="794717" cy="738050"/>
          </a:xfrm>
          <a:prstGeom prst="rect">
            <a:avLst/>
          </a:prstGeom>
          <a:gradFill>
            <a:gsLst>
              <a:gs pos="26000">
                <a:srgbClr val="FBA97D">
                  <a:alpha val="78000"/>
                </a:srgbClr>
              </a:gs>
              <a:gs pos="84000">
                <a:srgbClr val="F8F8F8">
                  <a:alpha val="36000"/>
                </a:srgbClr>
              </a:gs>
            </a:gsLst>
            <a:path path="shape">
              <a:fillToRect l="50000" t="50000" r="50000" b="50000"/>
            </a:path>
          </a:gradFill>
          <a:ex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2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32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2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7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7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7" grpId="0"/>
      <p:bldP spid="4113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0" name="Picture 14" descr="D:\cours\metier electricite\prod transp dist\barr haute chut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9369" y="48140"/>
            <a:ext cx="5259387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Picture 13" descr="D:\cours\metier electricite\prod transp dist\barrage-photo.gif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99" t="4671" r="3749" b="6006"/>
          <a:stretch/>
        </p:blipFill>
        <p:spPr bwMode="auto">
          <a:xfrm>
            <a:off x="26151" y="50676"/>
            <a:ext cx="9173046" cy="6807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4" name="Picture 18" descr="D:\cours\003 Gestation\energie\images\hydraul moy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7" y="25338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7" name="Rectangle 11"/>
          <p:cNvSpPr>
            <a:spLocks noGrp="1" noChangeArrowheads="1"/>
          </p:cNvSpPr>
          <p:nvPr>
            <p:ph type="title"/>
          </p:nvPr>
        </p:nvSpPr>
        <p:spPr>
          <a:xfrm>
            <a:off x="899592" y="197768"/>
            <a:ext cx="77724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Les centrales hydrauliques </a:t>
            </a:r>
            <a:b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moyenne chute</a:t>
            </a:r>
          </a:p>
        </p:txBody>
      </p:sp>
      <p:sp>
        <p:nvSpPr>
          <p:cNvPr id="4113" name="Rectangle 17"/>
          <p:cNvSpPr>
            <a:spLocks noChangeArrowheads="1"/>
          </p:cNvSpPr>
          <p:nvPr/>
        </p:nvSpPr>
        <p:spPr bwMode="auto">
          <a:xfrm>
            <a:off x="52228" y="6296025"/>
            <a:ext cx="8499476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1">
              <a:spcBef>
                <a:spcPct val="50000"/>
              </a:spcBef>
              <a:defRPr/>
            </a:pPr>
            <a:r>
              <a:rPr lang="fr-FR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OHXQRO+TradeGothic-BoldTwo" charset="0"/>
              </a:rPr>
              <a:t>le barrage le plus haut </a:t>
            </a:r>
            <a:r>
              <a:rPr lang="fr-FR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FBIHI+TradeGothic-Light" charset="0"/>
              </a:rPr>
              <a:t>est celui de Tignes en Savoie avec 180 m.</a:t>
            </a:r>
          </a:p>
        </p:txBody>
      </p:sp>
      <p:pic>
        <p:nvPicPr>
          <p:cNvPr id="12" name="Picture 2" descr="C:\Users\Philippe\AppData\Local\Microsoft\Windows\Temporary Internet Files\Content.IE5\89Y5714Z\MC900307646[1].wmf">
            <a:hlinkClick r:id="rId8" tooltip="Les centrales demoyenne chute.mp4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3852" y="5706874"/>
            <a:ext cx="794717" cy="738050"/>
          </a:xfrm>
          <a:prstGeom prst="rect">
            <a:avLst/>
          </a:prstGeom>
          <a:gradFill>
            <a:gsLst>
              <a:gs pos="26000">
                <a:srgbClr val="FBA97D">
                  <a:alpha val="78000"/>
                </a:srgbClr>
              </a:gs>
              <a:gs pos="84000">
                <a:srgbClr val="F8F8F8">
                  <a:alpha val="36000"/>
                </a:srgbClr>
              </a:gs>
            </a:gsLst>
            <a:path path="shape">
              <a:fillToRect l="50000" t="50000" r="50000" b="50000"/>
            </a:path>
          </a:gradFill>
          <a:extLst/>
        </p:spPr>
      </p:pic>
      <p:sp>
        <p:nvSpPr>
          <p:cNvPr id="13" name="Rectangle 12">
            <a:hlinkClick r:id="rId10" tooltip="turbine francis et alternateur"/>
          </p:cNvPr>
          <p:cNvSpPr/>
          <p:nvPr/>
        </p:nvSpPr>
        <p:spPr>
          <a:xfrm>
            <a:off x="2843808" y="5706874"/>
            <a:ext cx="20609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hlinkClick r:id="rId10" tooltip="turbine francis et alternateur"/>
              </a:rPr>
              <a:t>Turbine Francis</a:t>
            </a:r>
            <a:endParaRPr lang="fr-FR" sz="2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4" name="Picture 2" descr="C:\Users\Philippe\AppData\Local\Microsoft\Windows\Temporary Internet Files\Content.IE5\89Y5714Z\MC900307646[1].wmf">
            <a:hlinkClick r:id="rId11" tooltip="turbine francis 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3851" y="4778312"/>
            <a:ext cx="794717" cy="738050"/>
          </a:xfrm>
          <a:prstGeom prst="rect">
            <a:avLst/>
          </a:prstGeom>
          <a:gradFill>
            <a:gsLst>
              <a:gs pos="26000">
                <a:srgbClr val="FBA97D">
                  <a:alpha val="78000"/>
                </a:srgbClr>
              </a:gs>
              <a:gs pos="84000">
                <a:srgbClr val="F8F8F8">
                  <a:alpha val="36000"/>
                </a:srgbClr>
              </a:gs>
            </a:gsLst>
            <a:path path="shape">
              <a:fillToRect l="50000" t="50000" r="50000" b="50000"/>
            </a:path>
          </a:gradFill>
          <a:extLst/>
        </p:spPr>
      </p:pic>
    </p:spTree>
    <p:extLst>
      <p:ext uri="{BB962C8B-B14F-4D97-AF65-F5344CB8AC3E}">
        <p14:creationId xmlns:p14="http://schemas.microsoft.com/office/powerpoint/2010/main" val="3277704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with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withGroup">
                            <p:stCondLst>
                              <p:cond delay="4000"/>
                            </p:stCondLst>
                            <p:childTnLst>
                              <p:par>
                                <p:cTn id="24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5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55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7" grpId="0" autoUpdateAnimBg="0"/>
      <p:bldP spid="4113" grpId="0" autoUpdateAnimBg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89"/>
          <a:stretch/>
        </p:blipFill>
        <p:spPr>
          <a:xfrm>
            <a:off x="31204" y="725604"/>
            <a:ext cx="9129564" cy="6132396"/>
          </a:xfrm>
          <a:prstGeom prst="rect">
            <a:avLst/>
          </a:prstGeom>
          <a:effectLst>
            <a:softEdge rad="50800"/>
          </a:effectLst>
        </p:spPr>
      </p:pic>
      <p:sp>
        <p:nvSpPr>
          <p:cNvPr id="6" name="Text Box 21">
            <a:hlinkClick r:id="rId4" tooltip="turbine Kaplan"/>
          </p:cNvPr>
          <p:cNvSpPr txBox="1">
            <a:spLocks noChangeArrowheads="1"/>
          </p:cNvSpPr>
          <p:nvPr/>
        </p:nvSpPr>
        <p:spPr bwMode="auto">
          <a:xfrm>
            <a:off x="5076056" y="4725144"/>
            <a:ext cx="1695352" cy="83099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ctr" eaLnBrk="1" hangingPunct="1"/>
            <a:r>
              <a:rPr lang="fr-FR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hlinkClick r:id="rId4" tooltip="Turbine Kaplan"/>
              </a:rPr>
              <a:t>Turbine Kaplan</a:t>
            </a:r>
            <a:endParaRPr lang="fr-FR" sz="2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7" name="Picture 2" descr="C:\Users\Philippe\AppData\Local\Microsoft\Windows\Temporary Internet Files\Content.IE5\89Y5714Z\MC900307646[1].wmf">
            <a:hlinkClick r:id="rId5" tooltip="Les centrales de basse chute.mp4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706874"/>
            <a:ext cx="794717" cy="738050"/>
          </a:xfrm>
          <a:prstGeom prst="rect">
            <a:avLst/>
          </a:prstGeom>
          <a:gradFill flip="none" rotWithShape="1">
            <a:gsLst>
              <a:gs pos="26000">
                <a:srgbClr val="FBA97D"/>
              </a:gs>
              <a:gs pos="84000">
                <a:srgbClr val="F8F8F8">
                  <a:alpha val="36000"/>
                </a:srgbClr>
              </a:gs>
            </a:gsLst>
            <a:path path="shape">
              <a:fillToRect l="50000" t="50000" r="50000" b="50000"/>
            </a:path>
            <a:tileRect/>
          </a:gradFill>
          <a:effectLst>
            <a:glow rad="127000">
              <a:schemeClr val="accent1">
                <a:alpha val="13000"/>
              </a:schemeClr>
            </a:glow>
            <a:softEdge rad="38100"/>
          </a:effectLst>
          <a:extLst/>
        </p:spPr>
      </p:pic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>
          <a:xfrm>
            <a:off x="609600" y="260648"/>
            <a:ext cx="77724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Les centrales hydrauliques </a:t>
            </a:r>
            <a:b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basse chute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69704" y="2492896"/>
            <a:ext cx="4907869" cy="533400"/>
          </a:xfrm>
          <a:effectLst/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fr-FR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Centrales au fil de l’eau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7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9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84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37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62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153" grpId="0"/>
      <p:bldP spid="614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1.bp.blogspot.com/-M3pkO3arN9M/UHKYzMBAu7I/AAAAAAAAAxQ/X-TQ7c2eAMU/s1600/01-accueil_La-Rance_174337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49862" cy="3614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energies2demain.com/wp-content/uploads/2009/07/rance-satellite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569" y="2991148"/>
            <a:ext cx="4698431" cy="3862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9"/>
          <p:cNvSpPr>
            <a:spLocks noGrp="1" noChangeArrowheads="1"/>
          </p:cNvSpPr>
          <p:nvPr>
            <p:ph type="title"/>
          </p:nvPr>
        </p:nvSpPr>
        <p:spPr>
          <a:xfrm>
            <a:off x="609600" y="260648"/>
            <a:ext cx="77724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Les centrales hydrauliques </a:t>
            </a:r>
            <a:b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Marée Motrice (La Rance)</a:t>
            </a:r>
          </a:p>
        </p:txBody>
      </p:sp>
      <p:pic>
        <p:nvPicPr>
          <p:cNvPr id="1030" name="Picture 6" descr="http://com.fr.free.fr/energiemarees/wp-content/groupe-bulbe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36" y="3296816"/>
            <a:ext cx="4309033" cy="3561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21"/>
          <p:cNvSpPr txBox="1">
            <a:spLocks noChangeArrowheads="1"/>
          </p:cNvSpPr>
          <p:nvPr/>
        </p:nvSpPr>
        <p:spPr bwMode="auto">
          <a:xfrm>
            <a:off x="323528" y="6456248"/>
            <a:ext cx="2160240" cy="36933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ctr" eaLnBrk="1" hangingPunct="1"/>
            <a:r>
              <a:rPr lang="fr-FR" sz="1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hlinkClick r:id="rId8" tooltip="groupe bulbe"/>
              </a:rPr>
              <a:t>Turbine Kaplan bulbe</a:t>
            </a:r>
            <a:endParaRPr lang="fr-FR" sz="1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1" name="Picture 2" descr="C:\Users\Philippe\AppData\Local\Microsoft\Windows\Temporary Internet Files\Content.IE5\89Y5714Z\MC900307646[1].wmf">
            <a:hlinkClick r:id="rId9" tooltip="usine maree motrice 45  ans.mp4"/>
          </p:cNvPr>
          <p:cNvPicPr>
            <a:picLocks noChangeAspect="1" noChangeArrowheads="1"/>
          </p:cNvPicPr>
          <p:nvPr/>
        </p:nvPicPr>
        <p:blipFill>
          <a:blip r:embed="rId10" cstate="print">
            <a:lum bright="-100000" contras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86" y="6087530"/>
            <a:ext cx="794717" cy="73805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50000">
                <a:schemeClr val="accent5"/>
              </a:gs>
              <a:gs pos="100000">
                <a:schemeClr val="tx1">
                  <a:alpha val="44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  <a:extLst/>
        </p:spPr>
      </p:pic>
      <p:pic>
        <p:nvPicPr>
          <p:cNvPr id="13" name="Picture 2" descr="C:\Users\Philippe\AppData\Local\Microsoft\Windows\Temporary Internet Files\Content.IE5\89Y5714Z\MC900307646[1].wmf">
            <a:hlinkClick r:id="rId11" tooltip="Usine maree motrice construction.mp4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85" y="5145863"/>
            <a:ext cx="794717" cy="73805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50000">
                <a:schemeClr val="accent5"/>
              </a:gs>
              <a:gs pos="100000">
                <a:schemeClr val="tx1">
                  <a:alpha val="44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xtLst/>
        </p:spPr>
      </p:pic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5004048" y="1340768"/>
            <a:ext cx="4366603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24 groupes Bulbes de10MW </a:t>
            </a:r>
          </a:p>
          <a:p>
            <a:pPr algn="ctr">
              <a:defRPr/>
            </a:pPr>
            <a:r>
              <a:rPr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600 </a:t>
            </a:r>
            <a:r>
              <a:rPr lang="fr-FR" sz="24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GWh</a:t>
            </a: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par </a:t>
            </a:r>
            <a:r>
              <a:rPr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année</a:t>
            </a:r>
          </a:p>
          <a:p>
            <a:pPr algn="ctr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Fonctionnement </a:t>
            </a:r>
            <a:b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marée montante, marée descendante</a:t>
            </a:r>
          </a:p>
          <a:p>
            <a:pPr algn="ctr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écoulement fleuve </a:t>
            </a:r>
            <a:b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Turbinage, pompage</a:t>
            </a:r>
            <a:r>
              <a:rPr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  <a:endParaRPr lang="fr-FR" sz="24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8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2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20"/>
                            </p:stCondLst>
                            <p:childTnLst>
                              <p:par>
                                <p:cTn id="1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102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00578E-6 L -0.24306 -0.2277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53" y="-113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1028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.25 E" pathEditMode="relative" ptsTypes="">
                                      <p:cBhvr>
                                        <p:cTn id="32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1030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-0.25 E" pathEditMode="relative" ptsTypes="">
                                      <p:cBhvr>
                                        <p:cTn id="46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103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4948 -0.2507 L -0.00243 -0.00926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04" y="1206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2000" fill="hold"/>
                                        <p:tgtEl>
                                          <p:spTgt spid="102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4305 -0.228 L 0.00695 0.022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2500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2000" fill="hold"/>
                                        <p:tgtEl>
                                          <p:spTgt spid="102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0208 0.22615 L 0.00521 0.00555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44" y="-11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0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00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0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45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513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77" t="8986" r="21028" b="23664"/>
          <a:stretch/>
        </p:blipFill>
        <p:spPr bwMode="auto">
          <a:xfrm>
            <a:off x="37321" y="44624"/>
            <a:ext cx="9143191" cy="5773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Forme libre 6"/>
          <p:cNvSpPr/>
          <p:nvPr/>
        </p:nvSpPr>
        <p:spPr bwMode="auto">
          <a:xfrm>
            <a:off x="5803900" y="1803400"/>
            <a:ext cx="130456" cy="215900"/>
          </a:xfrm>
          <a:custGeom>
            <a:avLst/>
            <a:gdLst>
              <a:gd name="connsiteX0" fmla="*/ 0 w 130456"/>
              <a:gd name="connsiteY0" fmla="*/ 215900 h 215900"/>
              <a:gd name="connsiteX1" fmla="*/ 114300 w 130456"/>
              <a:gd name="connsiteY1" fmla="*/ 63500 h 215900"/>
              <a:gd name="connsiteX2" fmla="*/ 127000 w 130456"/>
              <a:gd name="connsiteY2" fmla="*/ 0 h 215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456" h="215900">
                <a:moveTo>
                  <a:pt x="0" y="215900"/>
                </a:moveTo>
                <a:cubicBezTo>
                  <a:pt x="46566" y="157691"/>
                  <a:pt x="93133" y="99483"/>
                  <a:pt x="114300" y="63500"/>
                </a:cubicBezTo>
                <a:cubicBezTo>
                  <a:pt x="135467" y="27517"/>
                  <a:pt x="131233" y="13758"/>
                  <a:pt x="127000" y="0"/>
                </a:cubicBezTo>
              </a:path>
            </a:pathLst>
          </a:custGeom>
          <a:noFill/>
          <a:ln w="762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5127925" y="1389473"/>
            <a:ext cx="11544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Barrage</a:t>
            </a:r>
            <a:endParaRPr lang="fr-F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-12396" y="6078869"/>
            <a:ext cx="92407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Barrage des trois gorges sur le Yang Tse </a:t>
            </a:r>
            <a:r>
              <a:rPr lang="fr-FR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Kiang</a:t>
            </a:r>
            <a:r>
              <a:rPr lang="fr-F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en Chine</a:t>
            </a:r>
            <a:endParaRPr lang="fr-F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3076" y="3068960"/>
            <a:ext cx="47147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84,7 TWh d'électricité par an</a:t>
            </a:r>
          </a:p>
        </p:txBody>
      </p:sp>
      <p:sp>
        <p:nvSpPr>
          <p:cNvPr id="5" name="Rectangle 4"/>
          <p:cNvSpPr/>
          <p:nvPr/>
        </p:nvSpPr>
        <p:spPr>
          <a:xfrm>
            <a:off x="69708" y="99788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 générateurs </a:t>
            </a:r>
            <a:r>
              <a:rPr lang="fr-FR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fr-FR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une </a:t>
            </a:r>
            <a:r>
              <a:rPr lang="fr-FR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puissance installée de </a:t>
            </a:r>
            <a:r>
              <a:rPr lang="fr-FR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fr-FR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 </a:t>
            </a:r>
            <a:r>
              <a:rPr lang="fr-FR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 </a:t>
            </a:r>
            <a:r>
              <a:rPr lang="fr-FR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mégawatts </a:t>
            </a:r>
            <a:endParaRPr lang="fr-FR" sz="28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180528" y="5354052"/>
            <a:ext cx="95770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7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Superficie </a:t>
            </a:r>
            <a:r>
              <a:rPr lang="fr-FR" sz="27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1084 </a:t>
            </a:r>
            <a:r>
              <a:rPr lang="fr-FR" sz="27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km²  plus </a:t>
            </a:r>
            <a:r>
              <a:rPr lang="fr-FR" sz="27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39 milliards de mètres </a:t>
            </a:r>
            <a:r>
              <a:rPr lang="fr-FR" sz="27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cubes d’eau</a:t>
            </a:r>
            <a:endParaRPr lang="fr-FR" sz="27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2" descr="C:\Users\Philippe\AppData\Local\Microsoft\Windows\Temporary Internet Files\Content.IE5\GAXKLK0Q\MC900303581[1].wmf">
            <a:hlinkClick r:id="rId4" tooltip="wiki trois gorges"/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3329" y="4565362"/>
            <a:ext cx="794717" cy="788690"/>
          </a:xfrm>
          <a:prstGeom prst="rect">
            <a:avLst/>
          </a:prstGeom>
          <a:gradFill flip="none" rotWithShape="1">
            <a:gsLst>
              <a:gs pos="26000">
                <a:srgbClr val="FBA97D">
                  <a:alpha val="78000"/>
                </a:srgbClr>
              </a:gs>
              <a:gs pos="84000">
                <a:srgbClr val="F8F8F8">
                  <a:alpha val="36000"/>
                </a:srgbClr>
              </a:gs>
            </a:gsLst>
            <a:path path="shape">
              <a:fillToRect l="50000" t="50000" r="50000" b="50000"/>
            </a:path>
            <a:tileRect/>
          </a:gradFill>
          <a:effectLst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val="979131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25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1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175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6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175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725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175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975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3475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3" grpId="0"/>
      <p:bldP spid="4" grpId="0"/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260648"/>
            <a:ext cx="8472003" cy="5616624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-36512" y="6093296"/>
            <a:ext cx="92407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/>
              </a:rPr>
              <a:t>Barrage des trois gorges sur le Yang Tse </a:t>
            </a:r>
            <a:r>
              <a:rPr lang="fr-FR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/>
              </a:rPr>
              <a:t>Kiang</a:t>
            </a:r>
            <a:r>
              <a:rPr lang="fr-F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/>
              </a:rPr>
              <a:t> en Chine</a:t>
            </a:r>
            <a:endParaRPr lang="fr-F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 descr="Barrage des Trois Gorge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118458"/>
            <a:ext cx="8450434" cy="5758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995936" y="719118"/>
            <a:ext cx="47147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84,7 TWh d'électricité par an</a:t>
            </a:r>
          </a:p>
        </p:txBody>
      </p:sp>
      <p:sp>
        <p:nvSpPr>
          <p:cNvPr id="5" name="Rectangle 4"/>
          <p:cNvSpPr/>
          <p:nvPr/>
        </p:nvSpPr>
        <p:spPr>
          <a:xfrm>
            <a:off x="635809" y="1484783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 générateurs </a:t>
            </a: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une </a:t>
            </a:r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puissance installée de </a:t>
            </a: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 </a:t>
            </a:r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 </a:t>
            </a: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mégawatts </a:t>
            </a:r>
            <a:endParaRPr lang="fr-F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71800" y="4899797"/>
            <a:ext cx="616386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Superficie </a:t>
            </a:r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1084 </a:t>
            </a: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km²</a:t>
            </a:r>
          </a:p>
          <a:p>
            <a:pPr algn="ctr"/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plus </a:t>
            </a:r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39 milliards de mètres </a:t>
            </a: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cubes d’eau</a:t>
            </a:r>
            <a:endParaRPr lang="fr-F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2" descr="C:\Users\Philippe\AppData\Local\Microsoft\Windows\Temporary Internet Files\Content.IE5\89Y5714Z\MC900307646[1].wmf">
            <a:hlinkClick r:id="rId6" tooltip="three Gorges Dam.mp4"/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5">
                <a:shade val="45000"/>
                <a:satMod val="135000"/>
              </a:schemeClr>
              <a:prstClr val="white"/>
            </a:duotone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971" y="4530772"/>
            <a:ext cx="794717" cy="738050"/>
          </a:xfrm>
          <a:prstGeom prst="rect">
            <a:avLst/>
          </a:prstGeom>
          <a:gradFill flip="none" rotWithShape="1">
            <a:gsLst>
              <a:gs pos="26000">
                <a:srgbClr val="FBA97D">
                  <a:alpha val="78000"/>
                </a:srgbClr>
              </a:gs>
              <a:gs pos="84000">
                <a:srgbClr val="F8F8F8">
                  <a:alpha val="36000"/>
                </a:srgbClr>
              </a:gs>
            </a:gsLst>
            <a:path path="shape">
              <a:fillToRect l="50000" t="50000" r="50000" b="50000"/>
            </a:path>
            <a:tileRect/>
          </a:gradFill>
          <a:effectLst>
            <a:softEdge rad="38100"/>
          </a:effectLst>
          <a:extLst/>
        </p:spPr>
      </p:pic>
      <p:pic>
        <p:nvPicPr>
          <p:cNvPr id="2050" name="Picture 2" descr="C:\Users\Philippe\AppData\Local\Microsoft\Windows\Temporary Internet Files\Content.IE5\GAXKLK0Q\MC900303581[1].wmf">
            <a:hlinkClick r:id="rId8" tooltip="wiki trois gorges"/>
          </p:cNvPr>
          <p:cNvPicPr>
            <a:picLocks noChangeAspect="1" noChangeArrowheads="1"/>
          </p:cNvPicPr>
          <p:nvPr/>
        </p:nvPicPr>
        <p:blipFill>
          <a:blip r:embed="rId9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971" y="3504406"/>
            <a:ext cx="794717" cy="788690"/>
          </a:xfrm>
          <a:prstGeom prst="rect">
            <a:avLst/>
          </a:prstGeom>
          <a:gradFill flip="none" rotWithShape="1">
            <a:gsLst>
              <a:gs pos="26000">
                <a:srgbClr val="FBA97D">
                  <a:alpha val="78000"/>
                </a:srgbClr>
              </a:gs>
              <a:gs pos="84000">
                <a:srgbClr val="F8F8F8">
                  <a:alpha val="36000"/>
                </a:srgbClr>
              </a:gs>
            </a:gsLst>
            <a:path path="shape">
              <a:fillToRect l="50000" t="50000" r="50000" b="50000"/>
            </a:path>
            <a:tileRect/>
          </a:gradFill>
          <a:effectLst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val="2359650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7" t="25557" r="38291" b="19850"/>
          <a:stretch/>
        </p:blipFill>
        <p:spPr bwMode="auto">
          <a:xfrm>
            <a:off x="685800" y="0"/>
            <a:ext cx="8458200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9" name="Picture 7" descr="D:\cours\003 Gestation\energie\thermiqu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9"/>
          <a:stretch>
            <a:fillRect/>
          </a:stretch>
        </p:blipFill>
        <p:spPr bwMode="auto">
          <a:xfrm>
            <a:off x="685800" y="103584"/>
            <a:ext cx="8458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8" descr="D:\cours\003 Gestation\energie\principetherm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276475"/>
            <a:ext cx="6629400" cy="435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 descr="D:\cours\metier electricite\prod transp dist\ct-havr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425" y="0"/>
            <a:ext cx="66325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75928" y="269776"/>
            <a:ext cx="77724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Centrales thermiques conventionnelles</a:t>
            </a: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685800" y="1743074"/>
            <a:ext cx="4102224" cy="1109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kumimoji="0" lang="fr-FR" sz="3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Centrales </a:t>
            </a:r>
            <a:r>
              <a:rPr kumimoji="0" lang="fr-FR" sz="3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/>
            </a:r>
            <a:br>
              <a:rPr kumimoji="0" lang="fr-FR" sz="3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</a:br>
            <a:r>
              <a:rPr kumimoji="0" lang="fr-FR" sz="3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Charbon, fioul</a:t>
            </a:r>
            <a:r>
              <a:rPr kumimoji="0" lang="fr-FR" sz="3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, gaz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974725" y="3084513"/>
            <a:ext cx="4355680" cy="3046988"/>
          </a:xfrm>
          <a:prstGeom prst="rect">
            <a:avLst/>
          </a:prstGeom>
          <a:solidFill>
            <a:schemeClr val="accent2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-"/>
              <a:defRPr/>
            </a:pPr>
            <a:r>
              <a:rPr lang="fr-FR" sz="2400" dirty="0"/>
              <a:t> </a:t>
            </a: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17 centrales en France:</a:t>
            </a:r>
          </a:p>
          <a:p>
            <a:pPr>
              <a:buFontTx/>
              <a:buChar char="-"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16,5 TWh par an</a:t>
            </a:r>
          </a:p>
          <a:p>
            <a:pPr>
              <a:buFontTx/>
              <a:buChar char="-"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9 </a:t>
            </a: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% production EDF</a:t>
            </a:r>
          </a:p>
          <a:p>
            <a:pPr>
              <a:buFontTx/>
              <a:buChar char="-"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Lavage de fumée</a:t>
            </a:r>
          </a:p>
          <a:p>
            <a:pPr>
              <a:buFontTx/>
              <a:buChar char="-"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Dépoussiérage électrostatique</a:t>
            </a:r>
          </a:p>
          <a:p>
            <a:pPr>
              <a:buFontTx/>
              <a:buChar char="-"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Système de combustion amélioré</a:t>
            </a:r>
          </a:p>
          <a:p>
            <a:pPr>
              <a:buFontTx/>
              <a:buChar char="-"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Cheminées jusqu’à 240m</a:t>
            </a:r>
          </a:p>
          <a:p>
            <a:pPr>
              <a:buFontTx/>
              <a:buChar char="-"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66% de la production mondiale</a:t>
            </a:r>
          </a:p>
        </p:txBody>
      </p:sp>
      <p:pic>
        <p:nvPicPr>
          <p:cNvPr id="9" name="Picture 2" descr="C:\Users\Philippe\AppData\Local\Microsoft\Windows\Temporary Internet Files\Content.IE5\89Y5714Z\MC900307646[1].wmf">
            <a:hlinkClick r:id="rId7" tooltip="centrale thermique a flamme"/>
          </p:cNvPr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5">
                <a:shade val="45000"/>
                <a:satMod val="135000"/>
              </a:schemeClr>
              <a:prstClr val="white"/>
            </a:duotone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148" y="5762476"/>
            <a:ext cx="794717" cy="738050"/>
          </a:xfrm>
          <a:prstGeom prst="rect">
            <a:avLst/>
          </a:prstGeom>
          <a:gradFill flip="none" rotWithShape="1">
            <a:gsLst>
              <a:gs pos="26000">
                <a:srgbClr val="FBA97D">
                  <a:alpha val="78000"/>
                </a:srgbClr>
              </a:gs>
              <a:gs pos="84000">
                <a:srgbClr val="F8F8F8">
                  <a:alpha val="36000"/>
                </a:srgbClr>
              </a:gs>
            </a:gsLst>
            <a:path path="shape">
              <a:fillToRect l="50000" t="50000" r="50000" b="50000"/>
            </a:path>
            <a:tileRect/>
          </a:gradFill>
          <a:effectLst>
            <a:softEdge rad="38100"/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withGroup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33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33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33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33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133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133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133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133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500"/>
                            </p:stCondLst>
                            <p:childTnLst>
                              <p:par>
                                <p:cTn id="65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autoUpdateAnimBg="0"/>
      <p:bldP spid="13316" grpId="0" autoUpdateAnimBg="0"/>
      <p:bldP spid="13318" grpId="0" build="p" animBg="1" autoUpdateAnimBg="0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5" descr="D:\cours\metier electricite\prod transp dist\cn-paluel.jpg"/>
          <p:cNvPicPr>
            <a:picLocks noChangeAspect="1" noChangeArrowheads="1"/>
          </p:cNvPicPr>
          <p:nvPr/>
        </p:nvPicPr>
        <p:blipFill>
          <a:blip r:embed="rId3">
            <a:lum contrast="12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79"/>
          <a:stretch>
            <a:fillRect/>
          </a:stretch>
        </p:blipFill>
        <p:spPr bwMode="auto">
          <a:xfrm>
            <a:off x="35496" y="0"/>
            <a:ext cx="9073070" cy="6878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e 3"/>
          <p:cNvGrpSpPr/>
          <p:nvPr/>
        </p:nvGrpSpPr>
        <p:grpSpPr>
          <a:xfrm>
            <a:off x="35497" y="-7640"/>
            <a:ext cx="9108503" cy="6865640"/>
            <a:chOff x="155574" y="-1012825"/>
            <a:chExt cx="10465097" cy="7236974"/>
          </a:xfrm>
        </p:grpSpPr>
        <p:pic>
          <p:nvPicPr>
            <p:cNvPr id="1028" name="Picture 4" descr="Photo de la centrale nucléaire de Nogent-sur-Seine (Aube)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867"/>
            <a:stretch/>
          </p:blipFill>
          <p:spPr bwMode="auto">
            <a:xfrm>
              <a:off x="155574" y="-1012825"/>
              <a:ext cx="10465097" cy="72369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5025178" y="5675867"/>
              <a:ext cx="464101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dirty="0"/>
                <a:t>Centrale nucléaire de Nogent-sur-Seine (Aube) </a:t>
              </a:r>
            </a:p>
          </p:txBody>
        </p:sp>
      </p:grpSp>
      <p:pic>
        <p:nvPicPr>
          <p:cNvPr id="14380" name="Picture 44" descr="D:\cours\003 Gestation\energie\Prf\coeur nuc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16" y="0"/>
            <a:ext cx="20574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81" name="Text Box 45"/>
          <p:cNvSpPr txBox="1">
            <a:spLocks noChangeArrowheads="1"/>
          </p:cNvSpPr>
          <p:nvPr/>
        </p:nvSpPr>
        <p:spPr bwMode="auto">
          <a:xfrm>
            <a:off x="-36512" y="1600200"/>
            <a:ext cx="2282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Cœur du réacteur</a:t>
            </a:r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791344" y="228600"/>
            <a:ext cx="77724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Centrales thermiques Nucléaires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-15452" y="2330783"/>
            <a:ext cx="8497961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fr-FR" sz="3200" b="1" dirty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19 sites  </a:t>
            </a:r>
          </a:p>
          <a:p>
            <a:pPr>
              <a:defRPr/>
            </a:pPr>
            <a:r>
              <a:rPr kumimoji="0" lang="fr-FR" sz="3200" b="1" dirty="0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78</a:t>
            </a:r>
            <a:r>
              <a:rPr kumimoji="0" lang="fr-FR" sz="3200" b="1" dirty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% de la production </a:t>
            </a:r>
          </a:p>
          <a:p>
            <a:pPr>
              <a:defRPr/>
            </a:pPr>
            <a:r>
              <a:rPr kumimoji="0" lang="fr-FR" sz="3200" b="1" dirty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d’électricité en France</a:t>
            </a:r>
          </a:p>
          <a:p>
            <a:pPr>
              <a:defRPr/>
            </a:pPr>
            <a:endParaRPr kumimoji="0" lang="fr-FR" sz="3200" b="1" dirty="0">
              <a:solidFill>
                <a:srgbClr val="F8F8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>
              <a:buFontTx/>
              <a:buChar char="•"/>
              <a:defRPr/>
            </a:pPr>
            <a:r>
              <a:rPr kumimoji="0" lang="fr-FR" sz="3200" b="1" dirty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34 réacteurs de 900 mégawatts ; </a:t>
            </a:r>
          </a:p>
          <a:p>
            <a:pPr>
              <a:buFontTx/>
              <a:buChar char="•"/>
              <a:defRPr/>
            </a:pPr>
            <a:r>
              <a:rPr kumimoji="0" lang="fr-FR" sz="3200" b="1" dirty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20 réacteurs de 1300 mégawatts ; </a:t>
            </a:r>
          </a:p>
          <a:p>
            <a:pPr>
              <a:buFontTx/>
              <a:buChar char="•"/>
              <a:defRPr/>
            </a:pPr>
            <a:r>
              <a:rPr kumimoji="0" lang="fr-FR" sz="3200" b="1" dirty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  4 réacteurs de 1450 mégawatts</a:t>
            </a:r>
            <a:r>
              <a:rPr kumimoji="0" lang="fr-FR" sz="3200" b="1" dirty="0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.</a:t>
            </a:r>
            <a:endParaRPr kumimoji="0" lang="fr-FR" sz="3200" b="1" dirty="0">
              <a:solidFill>
                <a:srgbClr val="F8F8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pic>
        <p:nvPicPr>
          <p:cNvPr id="11" name="Picture 2" descr="C:\Users\Philippe\AppData\Local\Microsoft\Windows\Temporary Internet Files\Content.IE5\89Y5714Z\MC900307646[1].wmf">
            <a:hlinkClick r:id="rId7" tooltip="EPR 3 Flamanville"/>
          </p:cNvPr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5">
                <a:shade val="45000"/>
                <a:satMod val="135000"/>
              </a:schemeClr>
              <a:prstClr val="white"/>
            </a:duotone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5150" y="5333899"/>
            <a:ext cx="794717" cy="738050"/>
          </a:xfrm>
          <a:prstGeom prst="rect">
            <a:avLst/>
          </a:prstGeom>
          <a:gradFill flip="none" rotWithShape="1">
            <a:gsLst>
              <a:gs pos="26000">
                <a:srgbClr val="FBA97D">
                  <a:alpha val="78000"/>
                </a:srgbClr>
              </a:gs>
              <a:gs pos="84000">
                <a:srgbClr val="F8F8F8">
                  <a:alpha val="36000"/>
                </a:srgbClr>
              </a:gs>
            </a:gsLst>
            <a:path path="shape">
              <a:fillToRect l="50000" t="50000" r="50000" b="50000"/>
            </a:path>
            <a:tileRect/>
          </a:gradFill>
          <a:effectLst>
            <a:softEdge rad="38100"/>
          </a:effectLst>
          <a:extLst/>
        </p:spPr>
      </p:pic>
      <p:pic>
        <p:nvPicPr>
          <p:cNvPr id="12" name="Picture 2" descr="C:\Users\Philippe\AppData\Local\Microsoft\Windows\Temporary Internet Files\Content.IE5\89Y5714Z\MC900307646[1].wmf">
            <a:hlinkClick r:id="rId9" tooltip="centrale thermique nucléaire"/>
          </p:cNvPr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5">
                <a:shade val="45000"/>
                <a:satMod val="135000"/>
              </a:schemeClr>
              <a:prstClr val="white"/>
            </a:duotone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5149" y="4293096"/>
            <a:ext cx="794717" cy="738050"/>
          </a:xfrm>
          <a:prstGeom prst="rect">
            <a:avLst/>
          </a:prstGeom>
          <a:gradFill flip="none" rotWithShape="1">
            <a:gsLst>
              <a:gs pos="26000">
                <a:srgbClr val="FBA97D">
                  <a:alpha val="78000"/>
                </a:srgbClr>
              </a:gs>
              <a:gs pos="84000">
                <a:srgbClr val="F8F8F8">
                  <a:alpha val="36000"/>
                </a:srgbClr>
              </a:gs>
            </a:gsLst>
            <a:path path="shape">
              <a:fillToRect l="50000" t="50000" r="50000" b="50000"/>
            </a:path>
            <a:tileRect/>
          </a:gradFill>
          <a:effectLst>
            <a:softEdge rad="38100"/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6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1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16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3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3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91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4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iterate type="wd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106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06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81" grpId="0" autoUpdateAnimBg="0"/>
      <p:bldP spid="14338" grpId="0"/>
      <p:bldP spid="1434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1367631" y="1916832"/>
            <a:ext cx="7170737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0" lang="fr-FR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En France, EDF </a:t>
            </a:r>
            <a:r>
              <a:rPr kumimoji="0" lang="fr-FR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 produit 13 </a:t>
            </a:r>
            <a:r>
              <a:rPr kumimoji="0" lang="fr-FR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% de son électricité à partir des énergies </a:t>
            </a:r>
            <a:r>
              <a:rPr kumimoji="0" lang="fr-FR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renouvelables en 2011, </a:t>
            </a:r>
            <a:r>
              <a:rPr kumimoji="0" lang="fr-FR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en particulier l'énergie hydraulique. </a:t>
            </a:r>
            <a:endParaRPr kumimoji="0" lang="fr-FR" sz="28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algn="ctr">
              <a:spcBef>
                <a:spcPct val="50000"/>
              </a:spcBef>
              <a:defRPr/>
            </a:pPr>
            <a:endParaRPr kumimoji="0" lang="fr-FR" sz="2800" b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kumimoji="0" lang="fr-FR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D'ici 2020</a:t>
            </a:r>
            <a:r>
              <a:rPr kumimoji="0" lang="fr-FR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, la France a pour objectif que les énergies renouvelables représentent 21% de la consommation française et l'Europe 22% de la consommation européenne.</a:t>
            </a: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1066800" y="188640"/>
            <a:ext cx="7772400" cy="891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defRPr/>
            </a:pPr>
            <a:r>
              <a:rPr kumimoji="0" lang="fr-FR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Énergies renouvelables</a:t>
            </a:r>
          </a:p>
        </p:txBody>
      </p:sp>
      <p:graphicFrame>
        <p:nvGraphicFramePr>
          <p:cNvPr id="4" name="Graphique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3027847"/>
              </p:ext>
            </p:extLst>
          </p:nvPr>
        </p:nvGraphicFramePr>
        <p:xfrm>
          <a:off x="868456" y="1113012"/>
          <a:ext cx="8169088" cy="5744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9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95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/>
      <p:bldP spid="32772" grpId="0"/>
      <p:bldGraphic spid="4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0" name="Rectangle 18"/>
          <p:cNvSpPr>
            <a:spLocks noChangeArrowheads="1"/>
          </p:cNvSpPr>
          <p:nvPr/>
        </p:nvSpPr>
        <p:spPr bwMode="auto">
          <a:xfrm>
            <a:off x="833536" y="1231776"/>
            <a:ext cx="2590800" cy="533400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rgbClr val="76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8211" name="Rectangle 19"/>
          <p:cNvSpPr>
            <a:spLocks noChangeArrowheads="1"/>
          </p:cNvSpPr>
          <p:nvPr/>
        </p:nvSpPr>
        <p:spPr bwMode="auto">
          <a:xfrm>
            <a:off x="833536" y="1841376"/>
            <a:ext cx="2590800" cy="533400"/>
          </a:xfrm>
          <a:prstGeom prst="rect">
            <a:avLst/>
          </a:prstGeom>
          <a:gradFill rotWithShape="0">
            <a:gsLst>
              <a:gs pos="0">
                <a:srgbClr val="0000FF"/>
              </a:gs>
              <a:gs pos="100000">
                <a:srgbClr val="00007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8212" name="Rectangle 20"/>
          <p:cNvSpPr>
            <a:spLocks noChangeArrowheads="1"/>
          </p:cNvSpPr>
          <p:nvPr/>
        </p:nvSpPr>
        <p:spPr bwMode="auto">
          <a:xfrm>
            <a:off x="833536" y="2450976"/>
            <a:ext cx="2590800" cy="533400"/>
          </a:xfrm>
          <a:prstGeom prst="rect">
            <a:avLst/>
          </a:prstGeom>
          <a:gradFill rotWithShape="0">
            <a:gsLst>
              <a:gs pos="0">
                <a:srgbClr val="99CC00"/>
              </a:gs>
              <a:gs pos="100000">
                <a:srgbClr val="475E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372600" cy="764704"/>
          </a:xfrm>
        </p:spPr>
        <p:txBody>
          <a:bodyPr/>
          <a:lstStyle/>
          <a:p>
            <a:pPr eaLnBrk="1" hangingPunct="1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 producteur au consommateur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6024" y="1223392"/>
            <a:ext cx="7772400" cy="2133600"/>
          </a:xfrm>
          <a:noFill/>
        </p:spPr>
        <p:txBody>
          <a:bodyPr/>
          <a:lstStyle/>
          <a:p>
            <a:pPr eaLnBrk="1" hangingPunct="1"/>
            <a:r>
              <a:rPr lang="fr-FR" dirty="0" smtClean="0"/>
              <a:t>Production</a:t>
            </a:r>
          </a:p>
          <a:p>
            <a:pPr eaLnBrk="1" hangingPunct="1"/>
            <a:r>
              <a:rPr lang="fr-FR" dirty="0" smtClean="0"/>
              <a:t>Transport</a:t>
            </a:r>
          </a:p>
          <a:p>
            <a:pPr eaLnBrk="1" hangingPunct="1"/>
            <a:r>
              <a:rPr lang="fr-FR" dirty="0" smtClean="0"/>
              <a:t>Distribution</a:t>
            </a:r>
          </a:p>
        </p:txBody>
      </p:sp>
      <p:pic>
        <p:nvPicPr>
          <p:cNvPr id="8197" name="Picture 5" descr="D:\cours\003 Gestation\energie\Barr.mix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57600"/>
            <a:ext cx="2452688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 descr="D:\cours\003 Gestation\energie\transp3.mix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4863" y="3760788"/>
            <a:ext cx="3305175" cy="110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 descr="D:\cours\003 Gestation\energie\distrib.mix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325" y="4068763"/>
            <a:ext cx="1911350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8" descr="D:\cours\003 Gestation\energie\habitations.mix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3657600"/>
            <a:ext cx="766763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2" name="AutoShape 10"/>
          <p:cNvSpPr>
            <a:spLocks noChangeArrowheads="1"/>
          </p:cNvSpPr>
          <p:nvPr/>
        </p:nvSpPr>
        <p:spPr bwMode="auto">
          <a:xfrm>
            <a:off x="0" y="3429000"/>
            <a:ext cx="1600200" cy="609600"/>
          </a:xfrm>
          <a:prstGeom prst="wedgeEllipseCallout">
            <a:avLst>
              <a:gd name="adj1" fmla="val 3273"/>
              <a:gd name="adj2" fmla="val 156773"/>
            </a:avLst>
          </a:prstGeom>
          <a:gradFill rotWithShape="0">
            <a:gsLst>
              <a:gs pos="0">
                <a:srgbClr val="FF0000"/>
              </a:gs>
              <a:gs pos="100000">
                <a:srgbClr val="FF0000">
                  <a:gamma/>
                  <a:shade val="36078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fr-FR" sz="24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Barrage</a:t>
            </a:r>
          </a:p>
        </p:txBody>
      </p:sp>
      <p:pic>
        <p:nvPicPr>
          <p:cNvPr id="8205" name="Picture 13" descr="D:\cours\003 Gestation\energie\distrib.mix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114800"/>
            <a:ext cx="1911350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4"/>
          <p:cNvSpPr>
            <a:spLocks noChangeArrowheads="1"/>
          </p:cNvSpPr>
          <p:nvPr/>
        </p:nvSpPr>
        <p:spPr bwMode="auto">
          <a:xfrm>
            <a:off x="-4419600" y="-1035496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0573449"/>
              </p:ext>
            </p:extLst>
          </p:nvPr>
        </p:nvGraphicFramePr>
        <p:xfrm>
          <a:off x="3636963" y="980728"/>
          <a:ext cx="5283200" cy="25958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accent5">
                      <a:lumMod val="25000"/>
                    </a:schemeClr>
                  </a:outerShdw>
                </a:effectLst>
                <a:tableStyleId>{5C22544A-7EE6-4342-B048-85BDC9FD1C3A}</a:tableStyleId>
              </a:tblPr>
              <a:tblGrid>
                <a:gridCol w="3671144"/>
                <a:gridCol w="161205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solidFill>
                            <a:schemeClr val="bg2"/>
                          </a:solidFill>
                          <a:effectLst/>
                        </a:rPr>
                        <a:t> W Produite en France2011</a:t>
                      </a:r>
                      <a:endParaRPr lang="fr-FR" sz="1600" b="1" dirty="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0">
                          <a:schemeClr val="tx2">
                            <a:lumMod val="60000"/>
                            <a:lumOff val="40000"/>
                          </a:schemeClr>
                        </a:gs>
                        <a:gs pos="25000">
                          <a:schemeClr val="tx2">
                            <a:lumMod val="60000"/>
                            <a:lumOff val="40000"/>
                          </a:schemeClr>
                        </a:gs>
                        <a:gs pos="75000">
                          <a:schemeClr val="tx2">
                            <a:lumMod val="75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solidFill>
                            <a:schemeClr val="bg2"/>
                          </a:solidFill>
                          <a:effectLst/>
                        </a:rPr>
                        <a:t>562.4 TWh</a:t>
                      </a:r>
                    </a:p>
                  </a:txBody>
                  <a:tcPr>
                    <a:gradFill>
                      <a:gsLst>
                        <a:gs pos="0">
                          <a:schemeClr val="tx2">
                            <a:lumMod val="60000"/>
                            <a:lumOff val="40000"/>
                          </a:schemeClr>
                        </a:gs>
                        <a:gs pos="25000">
                          <a:schemeClr val="tx2">
                            <a:lumMod val="60000"/>
                            <a:lumOff val="40000"/>
                          </a:schemeClr>
                        </a:gs>
                        <a:gs pos="75000">
                          <a:schemeClr val="tx2">
                            <a:lumMod val="75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solidFill>
                            <a:schemeClr val="bg2"/>
                          </a:solidFill>
                          <a:effectLst/>
                        </a:rPr>
                        <a:t>Importations</a:t>
                      </a:r>
                      <a:endParaRPr lang="fr-FR" sz="1600" b="1" dirty="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0">
                          <a:schemeClr val="tx2">
                            <a:lumMod val="60000"/>
                            <a:lumOff val="40000"/>
                          </a:schemeClr>
                        </a:gs>
                        <a:gs pos="25000">
                          <a:schemeClr val="tx2">
                            <a:lumMod val="60000"/>
                            <a:lumOff val="40000"/>
                          </a:schemeClr>
                        </a:gs>
                        <a:gs pos="75000">
                          <a:schemeClr val="tx2">
                            <a:lumMod val="75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solidFill>
                            <a:schemeClr val="bg2"/>
                          </a:solidFill>
                          <a:effectLst/>
                        </a:rPr>
                        <a:t>19.7 TWh</a:t>
                      </a:r>
                      <a:endParaRPr lang="fr-FR" sz="1600" b="1" dirty="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0">
                          <a:schemeClr val="tx2">
                            <a:lumMod val="60000"/>
                            <a:lumOff val="40000"/>
                          </a:schemeClr>
                        </a:gs>
                        <a:gs pos="25000">
                          <a:schemeClr val="tx2">
                            <a:lumMod val="60000"/>
                            <a:lumOff val="40000"/>
                          </a:schemeClr>
                        </a:gs>
                        <a:gs pos="75000">
                          <a:schemeClr val="tx2">
                            <a:lumMod val="75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solidFill>
                            <a:schemeClr val="bg2"/>
                          </a:solidFill>
                          <a:effectLst/>
                        </a:rPr>
                        <a:t>Exportations</a:t>
                      </a:r>
                      <a:endParaRPr lang="fr-FR" sz="1600" b="1" dirty="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0">
                          <a:schemeClr val="tx2">
                            <a:lumMod val="60000"/>
                            <a:lumOff val="40000"/>
                          </a:schemeClr>
                        </a:gs>
                        <a:gs pos="25000">
                          <a:schemeClr val="tx2">
                            <a:lumMod val="60000"/>
                            <a:lumOff val="40000"/>
                          </a:schemeClr>
                        </a:gs>
                        <a:gs pos="75000">
                          <a:schemeClr val="tx2">
                            <a:lumMod val="75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solidFill>
                            <a:schemeClr val="bg2"/>
                          </a:solidFill>
                          <a:effectLst/>
                        </a:rPr>
                        <a:t>75.4 TWh</a:t>
                      </a:r>
                      <a:endParaRPr lang="fr-FR" sz="1600" b="1" dirty="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0">
                          <a:schemeClr val="tx2">
                            <a:lumMod val="60000"/>
                            <a:lumOff val="40000"/>
                          </a:schemeClr>
                        </a:gs>
                        <a:gs pos="25000">
                          <a:schemeClr val="tx2">
                            <a:lumMod val="60000"/>
                            <a:lumOff val="40000"/>
                          </a:schemeClr>
                        </a:gs>
                        <a:gs pos="75000">
                          <a:schemeClr val="tx2">
                            <a:lumMod val="75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solidFill>
                            <a:schemeClr val="bg2"/>
                          </a:solidFill>
                          <a:effectLst/>
                        </a:rPr>
                        <a:t>Bilan échanges</a:t>
                      </a:r>
                      <a:endParaRPr lang="fr-FR" sz="1600" b="1" dirty="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0">
                          <a:schemeClr val="tx2">
                            <a:lumMod val="60000"/>
                            <a:lumOff val="40000"/>
                          </a:schemeClr>
                        </a:gs>
                        <a:gs pos="25000">
                          <a:schemeClr val="tx2">
                            <a:lumMod val="60000"/>
                            <a:lumOff val="40000"/>
                          </a:schemeClr>
                        </a:gs>
                        <a:gs pos="75000">
                          <a:schemeClr val="tx2">
                            <a:lumMod val="75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solidFill>
                            <a:schemeClr val="bg2"/>
                          </a:solidFill>
                          <a:effectLst/>
                        </a:rPr>
                        <a:t>55.7 TWh</a:t>
                      </a:r>
                      <a:endParaRPr lang="fr-FR" sz="1600" b="1" dirty="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0">
                          <a:schemeClr val="tx2">
                            <a:lumMod val="60000"/>
                            <a:lumOff val="40000"/>
                          </a:schemeClr>
                        </a:gs>
                        <a:gs pos="25000">
                          <a:schemeClr val="tx2">
                            <a:lumMod val="60000"/>
                            <a:lumOff val="40000"/>
                          </a:schemeClr>
                        </a:gs>
                        <a:gs pos="75000">
                          <a:schemeClr val="tx2">
                            <a:lumMod val="75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solidFill>
                            <a:schemeClr val="bg2"/>
                          </a:solidFill>
                          <a:effectLst/>
                        </a:rPr>
                        <a:t>Pertes réseau</a:t>
                      </a:r>
                      <a:endParaRPr lang="fr-FR" sz="1600" b="1" dirty="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0">
                          <a:schemeClr val="tx2">
                            <a:lumMod val="60000"/>
                            <a:lumOff val="40000"/>
                          </a:schemeClr>
                        </a:gs>
                        <a:gs pos="25000">
                          <a:schemeClr val="tx2">
                            <a:lumMod val="60000"/>
                            <a:lumOff val="40000"/>
                          </a:schemeClr>
                        </a:gs>
                        <a:gs pos="75000">
                          <a:schemeClr val="tx2">
                            <a:lumMod val="75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solidFill>
                            <a:schemeClr val="bg2"/>
                          </a:solidFill>
                          <a:effectLst/>
                        </a:rPr>
                        <a:t>34.9 TWh</a:t>
                      </a:r>
                      <a:endParaRPr lang="fr-FR" sz="1600" b="1" dirty="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0">
                          <a:schemeClr val="tx2">
                            <a:lumMod val="60000"/>
                            <a:lumOff val="40000"/>
                          </a:schemeClr>
                        </a:gs>
                        <a:gs pos="25000">
                          <a:schemeClr val="tx2">
                            <a:lumMod val="60000"/>
                            <a:lumOff val="40000"/>
                          </a:schemeClr>
                        </a:gs>
                        <a:gs pos="75000">
                          <a:schemeClr val="tx2">
                            <a:lumMod val="75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solidFill>
                            <a:schemeClr val="bg2"/>
                          </a:solidFill>
                          <a:effectLst/>
                        </a:rPr>
                        <a:t>Usage divers</a:t>
                      </a:r>
                      <a:endParaRPr lang="fr-FR" sz="1600" b="1" dirty="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0">
                          <a:schemeClr val="tx2">
                            <a:lumMod val="60000"/>
                            <a:lumOff val="40000"/>
                          </a:schemeClr>
                        </a:gs>
                        <a:gs pos="25000">
                          <a:schemeClr val="tx2">
                            <a:lumMod val="60000"/>
                            <a:lumOff val="40000"/>
                          </a:schemeClr>
                        </a:gs>
                        <a:gs pos="75000">
                          <a:schemeClr val="tx2">
                            <a:lumMod val="75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solidFill>
                            <a:schemeClr val="bg2"/>
                          </a:solidFill>
                          <a:effectLst/>
                        </a:rPr>
                        <a:t>11.0 TWh</a:t>
                      </a:r>
                      <a:endParaRPr lang="fr-FR" sz="1600" b="1" dirty="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0">
                          <a:schemeClr val="tx2">
                            <a:lumMod val="60000"/>
                            <a:lumOff val="40000"/>
                          </a:schemeClr>
                        </a:gs>
                        <a:gs pos="25000">
                          <a:schemeClr val="tx2">
                            <a:lumMod val="60000"/>
                            <a:lumOff val="40000"/>
                          </a:schemeClr>
                        </a:gs>
                        <a:gs pos="75000">
                          <a:schemeClr val="tx2">
                            <a:lumMod val="75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solidFill>
                            <a:schemeClr val="bg2"/>
                          </a:solidFill>
                          <a:effectLst/>
                        </a:rPr>
                        <a:t>Consommation</a:t>
                      </a:r>
                      <a:endParaRPr lang="fr-FR" sz="1600" b="1" dirty="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0">
                          <a:schemeClr val="tx2">
                            <a:lumMod val="60000"/>
                            <a:lumOff val="40000"/>
                          </a:schemeClr>
                        </a:gs>
                        <a:gs pos="25000">
                          <a:schemeClr val="tx2">
                            <a:lumMod val="60000"/>
                            <a:lumOff val="40000"/>
                          </a:schemeClr>
                        </a:gs>
                        <a:gs pos="75000">
                          <a:schemeClr val="tx2">
                            <a:lumMod val="75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solidFill>
                            <a:schemeClr val="bg2"/>
                          </a:solidFill>
                          <a:effectLst/>
                        </a:rPr>
                        <a:t>443.3 TWh</a:t>
                      </a:r>
                      <a:endParaRPr lang="fr-FR" sz="1600" b="1" dirty="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0">
                          <a:schemeClr val="tx2">
                            <a:lumMod val="60000"/>
                            <a:lumOff val="40000"/>
                          </a:schemeClr>
                        </a:gs>
                        <a:gs pos="25000">
                          <a:schemeClr val="tx2">
                            <a:lumMod val="60000"/>
                            <a:lumOff val="40000"/>
                          </a:schemeClr>
                        </a:gs>
                        <a:gs pos="75000">
                          <a:schemeClr val="tx2">
                            <a:lumMod val="75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sp>
        <p:nvSpPr>
          <p:cNvPr id="22" name="AutoShape 1038"/>
          <p:cNvSpPr>
            <a:spLocks noChangeArrowheads="1"/>
          </p:cNvSpPr>
          <p:nvPr/>
        </p:nvSpPr>
        <p:spPr bwMode="auto">
          <a:xfrm>
            <a:off x="4373149" y="5348065"/>
            <a:ext cx="1494995" cy="673224"/>
          </a:xfrm>
          <a:prstGeom prst="wedgeEllipseCallout">
            <a:avLst>
              <a:gd name="adj1" fmla="val 35140"/>
              <a:gd name="adj2" fmla="val -183271"/>
            </a:avLst>
          </a:prstGeom>
          <a:gradFill rotWithShape="0">
            <a:gsLst>
              <a:gs pos="0">
                <a:srgbClr val="0099FF"/>
              </a:gs>
              <a:gs pos="100000">
                <a:srgbClr val="0099FF">
                  <a:gamma/>
                  <a:shade val="36078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Transport</a:t>
            </a:r>
          </a:p>
          <a:p>
            <a:pPr algn="ctr"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63kV</a:t>
            </a:r>
          </a:p>
        </p:txBody>
      </p:sp>
      <p:sp>
        <p:nvSpPr>
          <p:cNvPr id="23" name="AutoShape 1039"/>
          <p:cNvSpPr>
            <a:spLocks noChangeArrowheads="1"/>
          </p:cNvSpPr>
          <p:nvPr/>
        </p:nvSpPr>
        <p:spPr bwMode="auto">
          <a:xfrm>
            <a:off x="7016750" y="5259841"/>
            <a:ext cx="1676400" cy="647020"/>
          </a:xfrm>
          <a:prstGeom prst="wedgeEllipseCallout">
            <a:avLst>
              <a:gd name="adj1" fmla="val 2191"/>
              <a:gd name="adj2" fmla="val -159636"/>
            </a:avLst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36078"/>
                  <a:invGamma/>
                </a:scheme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 anchorCtr="1"/>
          <a:lstStyle/>
          <a:p>
            <a:pPr algn="ctr">
              <a:defRPr/>
            </a:pPr>
            <a:r>
              <a:rPr lang="fr-FR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Distribution 20kV</a:t>
            </a:r>
            <a:endParaRPr lang="fr-FR" b="1" dirty="0">
              <a:solidFill>
                <a:srgbClr val="000000"/>
              </a:solidFill>
            </a:endParaRPr>
          </a:p>
        </p:txBody>
      </p:sp>
      <p:sp>
        <p:nvSpPr>
          <p:cNvPr id="24" name="AutoShape 1040"/>
          <p:cNvSpPr>
            <a:spLocks noChangeArrowheads="1"/>
          </p:cNvSpPr>
          <p:nvPr/>
        </p:nvSpPr>
        <p:spPr bwMode="auto">
          <a:xfrm>
            <a:off x="5640018" y="4770665"/>
            <a:ext cx="1524270" cy="830603"/>
          </a:xfrm>
          <a:prstGeom prst="wedgeEllipseCallout">
            <a:avLst>
              <a:gd name="adj1" fmla="val 29195"/>
              <a:gd name="adj2" fmla="val -80473"/>
            </a:avLst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36078"/>
                  <a:invGamma/>
                </a:scheme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>
              <a:defRPr/>
            </a:pPr>
            <a:r>
              <a:rPr lang="fr-FR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Transfo. 63kV/20kV</a:t>
            </a:r>
            <a:endParaRPr lang="fr-F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AutoShape 1047"/>
          <p:cNvSpPr>
            <a:spLocks noChangeArrowheads="1"/>
          </p:cNvSpPr>
          <p:nvPr/>
        </p:nvSpPr>
        <p:spPr bwMode="auto">
          <a:xfrm>
            <a:off x="7452320" y="5906861"/>
            <a:ext cx="1828800" cy="914400"/>
          </a:xfrm>
          <a:prstGeom prst="wedgeEllipseCallout">
            <a:avLst>
              <a:gd name="adj1" fmla="val 22547"/>
              <a:gd name="adj2" fmla="val -147994"/>
            </a:avLst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36078"/>
                  <a:invGamma/>
                </a:scheme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0" tIns="0" rIns="0" bIns="0" anchor="ctr" anchorCtr="1"/>
          <a:lstStyle/>
          <a:p>
            <a:pPr algn="ctr">
              <a:defRPr/>
            </a:pPr>
            <a:r>
              <a:rPr lang="fr-FR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Distribution</a:t>
            </a:r>
          </a:p>
          <a:p>
            <a:pPr algn="ctr">
              <a:defRPr/>
            </a:pPr>
            <a:r>
              <a:rPr lang="fr-FR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230/400V</a:t>
            </a:r>
          </a:p>
        </p:txBody>
      </p:sp>
      <p:sp>
        <p:nvSpPr>
          <p:cNvPr id="26" name="AutoShape 1034"/>
          <p:cNvSpPr>
            <a:spLocks noChangeArrowheads="1"/>
          </p:cNvSpPr>
          <p:nvPr/>
        </p:nvSpPr>
        <p:spPr bwMode="auto">
          <a:xfrm>
            <a:off x="0" y="5805264"/>
            <a:ext cx="2555776" cy="936104"/>
          </a:xfrm>
          <a:prstGeom prst="wedgeEllipseCallout">
            <a:avLst>
              <a:gd name="adj1" fmla="val 29731"/>
              <a:gd name="adj2" fmla="val -196356"/>
            </a:avLst>
          </a:prstGeom>
          <a:gradFill rotWithShape="0">
            <a:gsLst>
              <a:gs pos="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Transformateur </a:t>
            </a:r>
          </a:p>
          <a:p>
            <a:pPr algn="ctr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20kV / 400 kV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AutoShape 1035"/>
          <p:cNvSpPr>
            <a:spLocks noChangeArrowheads="1"/>
          </p:cNvSpPr>
          <p:nvPr/>
        </p:nvSpPr>
        <p:spPr bwMode="auto">
          <a:xfrm>
            <a:off x="1830062" y="5028294"/>
            <a:ext cx="1818013" cy="1145948"/>
          </a:xfrm>
          <a:prstGeom prst="wedgeEllipseCallout">
            <a:avLst>
              <a:gd name="adj1" fmla="val 24306"/>
              <a:gd name="adj2" fmla="val -112648"/>
            </a:avLst>
          </a:prstGeom>
          <a:gradFill rotWithShape="0">
            <a:gsLst>
              <a:gs pos="0">
                <a:srgbClr val="0099FF"/>
              </a:gs>
              <a:gs pos="100000">
                <a:srgbClr val="0099FF">
                  <a:gamma/>
                  <a:shade val="36078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Transport National</a:t>
            </a:r>
          </a:p>
          <a:p>
            <a:pPr algn="ctr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400 kV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AutoShape 1037"/>
          <p:cNvSpPr>
            <a:spLocks noChangeArrowheads="1"/>
          </p:cNvSpPr>
          <p:nvPr/>
        </p:nvSpPr>
        <p:spPr bwMode="auto">
          <a:xfrm>
            <a:off x="3196495" y="4571094"/>
            <a:ext cx="1908905" cy="914400"/>
          </a:xfrm>
          <a:prstGeom prst="wedgeEllipseCallout">
            <a:avLst>
              <a:gd name="adj1" fmla="val 46441"/>
              <a:gd name="adj2" fmla="val -62974"/>
            </a:avLst>
          </a:prstGeom>
          <a:gradFill rotWithShape="0">
            <a:gsLst>
              <a:gs pos="0">
                <a:srgbClr val="0099FF"/>
              </a:gs>
              <a:gs pos="100000">
                <a:srgbClr val="0099FF">
                  <a:gamma/>
                  <a:shade val="36078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0" tIns="0" rIns="0" bIns="0" anchor="ctr" anchorCtr="1"/>
          <a:lstStyle/>
          <a:p>
            <a:pPr algn="ctr"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Transfo.</a:t>
            </a:r>
          </a:p>
          <a:p>
            <a:pPr algn="ctr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400kV / 63kV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Text Box 1043"/>
          <p:cNvSpPr txBox="1">
            <a:spLocks noChangeArrowheads="1"/>
          </p:cNvSpPr>
          <p:nvPr/>
        </p:nvSpPr>
        <p:spPr bwMode="auto">
          <a:xfrm>
            <a:off x="2998846" y="6021289"/>
            <a:ext cx="398141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ctr" eaLnBrk="1" hangingPunct="1"/>
            <a:r>
              <a:rPr lang="fr-FR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Pour la partie « Transport » il existe aussi </a:t>
            </a:r>
          </a:p>
          <a:p>
            <a:pPr algn="ctr" eaLnBrk="1" hangingPunct="1"/>
            <a:r>
              <a:rPr lang="fr-FR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 lignes à 225; 150 et 90 kV</a:t>
            </a:r>
          </a:p>
          <a:p>
            <a:pPr algn="ctr" eaLnBrk="1" hangingPunct="1"/>
            <a:r>
              <a:rPr lang="fr-FR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Pour la « distribution »  à 10 ; 15 kV</a:t>
            </a:r>
            <a:endParaRPr lang="fr-F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00"/>
                            </p:stCondLst>
                            <p:childTnLst>
                              <p:par>
                                <p:cTn id="7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82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82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500"/>
                            </p:stCondLst>
                            <p:childTnLst>
                              <p:par>
                                <p:cTn id="10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10" grpId="0" animBg="1"/>
      <p:bldP spid="8211" grpId="0" animBg="1"/>
      <p:bldP spid="8212" grpId="0" animBg="1"/>
      <p:bldP spid="8194" grpId="0"/>
      <p:bldP spid="8195" grpId="0" build="p"/>
      <p:bldP spid="8202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eolienne-europe.org/images/energie_champ_eoliennes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93"/>
          <a:stretch/>
        </p:blipFill>
        <p:spPr bwMode="auto">
          <a:xfrm>
            <a:off x="153121" y="-17689"/>
            <a:ext cx="9003581" cy="678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energiesrenouvelables.files.wordpress.com/2009/01/eoliennes-dans-la-baie-de-liverpool-en-angleterre_940x70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93" y="7752"/>
            <a:ext cx="9003581" cy="6756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7" name="Picture 7" descr="D:\cours\metier electricite\prod transp dist\eolie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274" y="-42863"/>
            <a:ext cx="8305800" cy="690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8" descr="D:\cours\metier electricite\métiers elec\trav eo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738" y="7752"/>
            <a:ext cx="66722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Users\Philippe\AppData\Local\Microsoft\Windows\Temporary Internet Files\Content.IE5\89Y5714Z\MC900307646[1].wmf">
            <a:hlinkClick r:id="rId7" tooltip="constitution Eolienne"/>
          </p:cNvPr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5">
                <a:shade val="45000"/>
                <a:satMod val="135000"/>
              </a:schemeClr>
              <a:prstClr val="white"/>
            </a:duotone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5150" y="5803334"/>
            <a:ext cx="794717" cy="738050"/>
          </a:xfrm>
          <a:prstGeom prst="rect">
            <a:avLst/>
          </a:prstGeom>
          <a:gradFill flip="none" rotWithShape="1">
            <a:gsLst>
              <a:gs pos="26000">
                <a:srgbClr val="FBA97D">
                  <a:alpha val="78000"/>
                </a:srgbClr>
              </a:gs>
              <a:gs pos="84000">
                <a:srgbClr val="F8F8F8">
                  <a:alpha val="36000"/>
                </a:srgbClr>
              </a:gs>
            </a:gsLst>
            <a:path path="shape">
              <a:fillToRect l="50000" t="50000" r="50000" b="50000"/>
            </a:path>
            <a:tileRect/>
          </a:gradFill>
          <a:effectLst>
            <a:softEdge rad="38100"/>
          </a:effectLst>
          <a:extLst/>
        </p:spPr>
      </p:pic>
      <p:pic>
        <p:nvPicPr>
          <p:cNvPr id="1026" name="Picture 2" descr="http://www.eco-dr.fr/fichiers_site/a1959pho/contenu_pages/eolienne-11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274" y="-35217"/>
            <a:ext cx="6740062" cy="692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027808" y="6074997"/>
            <a:ext cx="7772400" cy="650776"/>
          </a:xfrm>
        </p:spPr>
        <p:txBody>
          <a:bodyPr/>
          <a:lstStyle/>
          <a:p>
            <a:pPr eaLnBrk="1" hangingPunct="1">
              <a:defRPr/>
            </a:pPr>
            <a:r>
              <a:rPr lang="fr-FR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Énergies renouvelables</a:t>
            </a: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7298623" y="147191"/>
            <a:ext cx="184537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kumimoji="0" lang="fr-FR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Énergie </a:t>
            </a:r>
            <a:endParaRPr kumimoji="0" lang="fr-FR" sz="32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  <a:p>
            <a:pPr>
              <a:defRPr/>
            </a:pPr>
            <a:r>
              <a:rPr kumimoji="0" lang="fr-FR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éolienne</a:t>
            </a:r>
            <a:endParaRPr kumimoji="0" lang="fr-FR" sz="3200" b="1" dirty="0"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8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8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8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66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16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16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916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30" name="Picture 6" descr="D:\cours\metier electricite\prod transp dist\c solair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870" y="1484783"/>
            <a:ext cx="6622634" cy="5418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http://www.greenunivers.com/wp-content/uploads/2011/04/Amonix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56"/>
          <a:stretch/>
        </p:blipFill>
        <p:spPr bwMode="auto">
          <a:xfrm>
            <a:off x="688277" y="-27385"/>
            <a:ext cx="5827939" cy="35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e 2"/>
          <p:cNvGrpSpPr/>
          <p:nvPr/>
        </p:nvGrpSpPr>
        <p:grpSpPr>
          <a:xfrm>
            <a:off x="675501" y="3086878"/>
            <a:ext cx="4870196" cy="3816424"/>
            <a:chOff x="3347864" y="4096616"/>
            <a:chExt cx="10088458" cy="3781425"/>
          </a:xfrm>
        </p:grpSpPr>
        <p:pic>
          <p:nvPicPr>
            <p:cNvPr id="2054" name="Picture 6" descr="http://www.notre-planete.info/actualites/images/energie_solaire/ferme_solaire_Mees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7864" y="4096616"/>
              <a:ext cx="9563100" cy="3781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ZoneTexte 1"/>
            <p:cNvSpPr txBox="1"/>
            <p:nvPr/>
          </p:nvSpPr>
          <p:spPr>
            <a:xfrm>
              <a:off x="3374329" y="6399870"/>
              <a:ext cx="10061993" cy="14332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3200" b="1" dirty="0" smtClean="0"/>
                <a:t>Ferme Photovoltaïque </a:t>
              </a:r>
            </a:p>
            <a:p>
              <a:r>
                <a:rPr lang="fr-FR" sz="3200" b="1" dirty="0" err="1" smtClean="0"/>
                <a:t>Mées</a:t>
              </a:r>
              <a:r>
                <a:rPr lang="fr-FR" sz="3200" b="1" dirty="0" smtClean="0"/>
                <a:t> Alpes de </a:t>
              </a:r>
              <a:r>
                <a:rPr lang="fr-FR" sz="3200" b="1" dirty="0" err="1" smtClean="0"/>
                <a:t>Ht</a:t>
              </a:r>
              <a:r>
                <a:rPr lang="fr-FR" sz="3200" b="1" dirty="0" smtClean="0"/>
                <a:t> Provence</a:t>
              </a:r>
            </a:p>
            <a:p>
              <a:r>
                <a:rPr lang="fr-FR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Ordre de grandeur 1.4 </a:t>
              </a:r>
              <a:r>
                <a:rPr lang="fr-FR" sz="24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kWc</a:t>
              </a:r>
              <a:r>
                <a:rPr lang="fr-FR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pour 10 m</a:t>
              </a:r>
              <a:r>
                <a:rPr lang="fr-FR" sz="2400" b="1" baseline="30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  <a:r>
                <a:rPr lang="fr-FR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5" name="Groupe 4"/>
          <p:cNvGrpSpPr/>
          <p:nvPr/>
        </p:nvGrpSpPr>
        <p:grpSpPr>
          <a:xfrm>
            <a:off x="3799858" y="0"/>
            <a:ext cx="5344143" cy="3719560"/>
            <a:chOff x="683568" y="429520"/>
            <a:chExt cx="8440486" cy="5184576"/>
          </a:xfrm>
        </p:grpSpPr>
        <p:pic>
          <p:nvPicPr>
            <p:cNvPr id="2056" name="Picture 8" descr="http://www.outilssolaires.com/pv/images/millenium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68" y="429520"/>
              <a:ext cx="8440486" cy="51845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ZoneTexte 3"/>
            <p:cNvSpPr txBox="1"/>
            <p:nvPr/>
          </p:nvSpPr>
          <p:spPr>
            <a:xfrm>
              <a:off x="1106980" y="4067270"/>
              <a:ext cx="7322377" cy="13298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Centrale Thermodynamique</a:t>
              </a:r>
              <a:br>
                <a:rPr lang="fr-FR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fr-FR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Séville 302 MW </a:t>
              </a:r>
              <a:endPara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588791" y="14428"/>
            <a:ext cx="7772400" cy="747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defRPr/>
            </a:pPr>
            <a:r>
              <a:rPr kumimoji="0" lang="fr-FR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Énergies renouvelables</a:t>
            </a: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7331560" y="26011"/>
            <a:ext cx="180209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kumimoji="0" lang="fr-FR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Énergie </a:t>
            </a:r>
            <a:endParaRPr kumimoji="0" lang="fr-FR" sz="32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  <a:p>
            <a:pPr>
              <a:defRPr/>
            </a:pPr>
            <a:r>
              <a:rPr kumimoji="0" lang="fr-FR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solaire</a:t>
            </a:r>
            <a:endParaRPr kumimoji="0" lang="fr-FR" sz="3200" b="1" dirty="0"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  <p:sp>
        <p:nvSpPr>
          <p:cNvPr id="6" name="Photo">
            <a:hlinkClick r:id="rId7"/>
          </p:cNvPr>
          <p:cNvSpPr>
            <a:spLocks noEditPoints="1" noChangeArrowheads="1"/>
          </p:cNvSpPr>
          <p:nvPr/>
        </p:nvSpPr>
        <p:spPr bwMode="auto">
          <a:xfrm>
            <a:off x="8532440" y="3272630"/>
            <a:ext cx="529010" cy="340519"/>
          </a:xfrm>
          <a:custGeom>
            <a:avLst/>
            <a:gdLst>
              <a:gd name="T0" fmla="*/ 0 w 21600"/>
              <a:gd name="T1" fmla="*/ 3085 h 21600"/>
              <a:gd name="T2" fmla="*/ 10800 w 21600"/>
              <a:gd name="T3" fmla="*/ 0 h 21600"/>
              <a:gd name="T4" fmla="*/ 21600 w 21600"/>
              <a:gd name="T5" fmla="*/ 3085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800 h 21600"/>
              <a:gd name="T12" fmla="*/ 0 w 21600"/>
              <a:gd name="T13" fmla="*/ 21600 h 21600"/>
              <a:gd name="T14" fmla="*/ 0 w 21600"/>
              <a:gd name="T15" fmla="*/ 10800 h 21600"/>
              <a:gd name="T16" fmla="*/ 761 w 21600"/>
              <a:gd name="T17" fmla="*/ 22454 h 21600"/>
              <a:gd name="T18" fmla="*/ 21069 w 21600"/>
              <a:gd name="T19" fmla="*/ 3028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 extrusionOk="0">
                <a:moveTo>
                  <a:pt x="0" y="21600"/>
                </a:moveTo>
                <a:lnTo>
                  <a:pt x="0" y="3085"/>
                </a:lnTo>
                <a:lnTo>
                  <a:pt x="1542" y="3085"/>
                </a:lnTo>
                <a:lnTo>
                  <a:pt x="1542" y="1028"/>
                </a:lnTo>
                <a:lnTo>
                  <a:pt x="3857" y="1028"/>
                </a:lnTo>
                <a:lnTo>
                  <a:pt x="3857" y="3085"/>
                </a:lnTo>
                <a:lnTo>
                  <a:pt x="5400" y="3085"/>
                </a:lnTo>
                <a:lnTo>
                  <a:pt x="6942" y="0"/>
                </a:lnTo>
                <a:lnTo>
                  <a:pt x="14657" y="0"/>
                </a:lnTo>
                <a:lnTo>
                  <a:pt x="16200" y="3085"/>
                </a:lnTo>
                <a:lnTo>
                  <a:pt x="21600" y="3085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  <a:path w="21600" h="21600" extrusionOk="0">
                <a:moveTo>
                  <a:pt x="0" y="3085"/>
                </a:moveTo>
                <a:lnTo>
                  <a:pt x="21600" y="3085"/>
                </a:lnTo>
                <a:lnTo>
                  <a:pt x="21600" y="21600"/>
                </a:lnTo>
                <a:lnTo>
                  <a:pt x="0" y="21600"/>
                </a:lnTo>
                <a:lnTo>
                  <a:pt x="0" y="3085"/>
                </a:lnTo>
                <a:close/>
              </a:path>
              <a:path w="21600" h="21600" extrusionOk="0">
                <a:moveTo>
                  <a:pt x="10800" y="4800"/>
                </a:moveTo>
                <a:lnTo>
                  <a:pt x="11925" y="4971"/>
                </a:lnTo>
                <a:lnTo>
                  <a:pt x="13017" y="5442"/>
                </a:lnTo>
                <a:lnTo>
                  <a:pt x="14046" y="6128"/>
                </a:lnTo>
                <a:lnTo>
                  <a:pt x="14914" y="7071"/>
                </a:lnTo>
                <a:lnTo>
                  <a:pt x="15621" y="8271"/>
                </a:lnTo>
                <a:lnTo>
                  <a:pt x="16167" y="9514"/>
                </a:lnTo>
                <a:lnTo>
                  <a:pt x="16425" y="11014"/>
                </a:lnTo>
                <a:lnTo>
                  <a:pt x="16585" y="12471"/>
                </a:lnTo>
                <a:lnTo>
                  <a:pt x="16489" y="14014"/>
                </a:lnTo>
                <a:lnTo>
                  <a:pt x="16135" y="15471"/>
                </a:lnTo>
                <a:lnTo>
                  <a:pt x="15621" y="16800"/>
                </a:lnTo>
                <a:lnTo>
                  <a:pt x="14914" y="18000"/>
                </a:lnTo>
                <a:lnTo>
                  <a:pt x="14046" y="18942"/>
                </a:lnTo>
                <a:lnTo>
                  <a:pt x="13050" y="19671"/>
                </a:lnTo>
                <a:lnTo>
                  <a:pt x="11925" y="20057"/>
                </a:lnTo>
                <a:lnTo>
                  <a:pt x="10832" y="20185"/>
                </a:lnTo>
                <a:lnTo>
                  <a:pt x="9675" y="20142"/>
                </a:lnTo>
                <a:lnTo>
                  <a:pt x="8582" y="19628"/>
                </a:lnTo>
                <a:lnTo>
                  <a:pt x="7553" y="18942"/>
                </a:lnTo>
                <a:lnTo>
                  <a:pt x="6717" y="17957"/>
                </a:lnTo>
                <a:lnTo>
                  <a:pt x="5946" y="16842"/>
                </a:lnTo>
                <a:lnTo>
                  <a:pt x="5464" y="15514"/>
                </a:lnTo>
                <a:lnTo>
                  <a:pt x="5078" y="14014"/>
                </a:lnTo>
                <a:lnTo>
                  <a:pt x="5014" y="12514"/>
                </a:lnTo>
                <a:lnTo>
                  <a:pt x="5110" y="11014"/>
                </a:lnTo>
                <a:lnTo>
                  <a:pt x="5528" y="9557"/>
                </a:lnTo>
                <a:lnTo>
                  <a:pt x="6010" y="8228"/>
                </a:lnTo>
                <a:lnTo>
                  <a:pt x="6750" y="7114"/>
                </a:lnTo>
                <a:lnTo>
                  <a:pt x="7650" y="6085"/>
                </a:lnTo>
                <a:lnTo>
                  <a:pt x="8614" y="5400"/>
                </a:lnTo>
                <a:lnTo>
                  <a:pt x="9707" y="4971"/>
                </a:lnTo>
                <a:lnTo>
                  <a:pt x="10800" y="4800"/>
                </a:lnTo>
                <a:close/>
              </a:path>
              <a:path w="21600" h="21600" extrusionOk="0">
                <a:moveTo>
                  <a:pt x="8003" y="8057"/>
                </a:moveTo>
                <a:lnTo>
                  <a:pt x="8807" y="7371"/>
                </a:lnTo>
                <a:lnTo>
                  <a:pt x="9546" y="6985"/>
                </a:lnTo>
                <a:lnTo>
                  <a:pt x="10446" y="6771"/>
                </a:lnTo>
                <a:lnTo>
                  <a:pt x="11217" y="6771"/>
                </a:lnTo>
                <a:lnTo>
                  <a:pt x="12053" y="7028"/>
                </a:lnTo>
                <a:lnTo>
                  <a:pt x="12889" y="7457"/>
                </a:lnTo>
                <a:lnTo>
                  <a:pt x="13628" y="8100"/>
                </a:lnTo>
                <a:lnTo>
                  <a:pt x="14175" y="8871"/>
                </a:lnTo>
                <a:lnTo>
                  <a:pt x="14625" y="9814"/>
                </a:lnTo>
                <a:lnTo>
                  <a:pt x="14978" y="10885"/>
                </a:lnTo>
                <a:lnTo>
                  <a:pt x="15171" y="12042"/>
                </a:lnTo>
                <a:lnTo>
                  <a:pt x="15107" y="13114"/>
                </a:lnTo>
                <a:lnTo>
                  <a:pt x="15042" y="14228"/>
                </a:lnTo>
                <a:lnTo>
                  <a:pt x="14689" y="15257"/>
                </a:lnTo>
                <a:lnTo>
                  <a:pt x="14207" y="16285"/>
                </a:lnTo>
                <a:lnTo>
                  <a:pt x="13596" y="17057"/>
                </a:lnTo>
                <a:lnTo>
                  <a:pt x="12889" y="17657"/>
                </a:lnTo>
                <a:lnTo>
                  <a:pt x="12053" y="18085"/>
                </a:lnTo>
                <a:lnTo>
                  <a:pt x="11185" y="18257"/>
                </a:lnTo>
                <a:lnTo>
                  <a:pt x="10414" y="18214"/>
                </a:lnTo>
                <a:lnTo>
                  <a:pt x="9546" y="18042"/>
                </a:lnTo>
                <a:lnTo>
                  <a:pt x="8742" y="17614"/>
                </a:lnTo>
                <a:lnTo>
                  <a:pt x="8003" y="17014"/>
                </a:lnTo>
                <a:lnTo>
                  <a:pt x="7457" y="16242"/>
                </a:lnTo>
                <a:lnTo>
                  <a:pt x="6975" y="15257"/>
                </a:lnTo>
                <a:lnTo>
                  <a:pt x="6653" y="14142"/>
                </a:lnTo>
                <a:lnTo>
                  <a:pt x="6492" y="13114"/>
                </a:lnTo>
                <a:lnTo>
                  <a:pt x="6525" y="11914"/>
                </a:lnTo>
                <a:lnTo>
                  <a:pt x="6621" y="10842"/>
                </a:lnTo>
                <a:lnTo>
                  <a:pt x="6942" y="9771"/>
                </a:lnTo>
                <a:lnTo>
                  <a:pt x="7457" y="8785"/>
                </a:lnTo>
                <a:lnTo>
                  <a:pt x="8003" y="8057"/>
                </a:lnTo>
                <a:close/>
              </a:path>
            </a:pathLst>
          </a:cu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6" presetClass="emph" presetSubtype="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266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49" presetClass="path" presetSubtype="0" ac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59259E-6 L -0.16527 -0.1576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64" y="-7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6" presetClass="emph" presetSubtype="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20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49" presetClass="path" presetSubtype="0" accel="33500" decel="215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14524E-7 L 0.12605 0.25185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02" y="125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500"/>
                            </p:stCondLst>
                            <p:childTnLst>
                              <p:par>
                                <p:cTn id="41" presetID="6" presetClass="emph" presetSubtype="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56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-0.25 E" pathEditMode="relative" ptsTypes="">
                                      <p:cBhvr>
                                        <p:cTn id="4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45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0"/>
                            </p:stCondLst>
                            <p:childTnLst>
                              <p:par>
                                <p:cTn id="52" presetID="6" presetClass="emph" presetSubtype="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0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1.11111E-6 L -0.16667 0.14074 " pathEditMode="relative" ptsTypes="AA">
                                      <p:cBhvr>
                                        <p:cTn id="5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90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9" grpId="0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D:\cours\003 Gestation\energie\solaire_france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4" r="3334"/>
          <a:stretch>
            <a:fillRect/>
          </a:stretch>
        </p:blipFill>
        <p:spPr bwMode="auto">
          <a:xfrm>
            <a:off x="4471988" y="1946275"/>
            <a:ext cx="4672012" cy="491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4" descr="D:\cours\metier electricite\métiers elec\install solair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30288"/>
            <a:ext cx="4462463" cy="582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974725" y="417513"/>
            <a:ext cx="683763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Production photovoltaïque sur site</a:t>
            </a:r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4572000" y="1066800"/>
            <a:ext cx="430278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Carte de l’énergie moyenne reçue </a:t>
            </a:r>
          </a:p>
          <a:p>
            <a:pPr eaLnBrk="1" hangingPunct="1"/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 an pour 1m</a:t>
            </a:r>
            <a:r>
              <a:rPr lang="fr-FR" sz="2400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3" grpId="0" autoUpdateAnimBg="0"/>
      <p:bldP spid="27654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07" name="AutoShape 23"/>
          <p:cNvSpPr>
            <a:spLocks noChangeArrowheads="1"/>
          </p:cNvSpPr>
          <p:nvPr/>
        </p:nvSpPr>
        <p:spPr bwMode="auto">
          <a:xfrm>
            <a:off x="775980" y="4669518"/>
            <a:ext cx="2735713" cy="685800"/>
          </a:xfrm>
          <a:prstGeom prst="rightArrow">
            <a:avLst>
              <a:gd name="adj1" fmla="val 50000"/>
              <a:gd name="adj2" fmla="val 38889"/>
            </a:avLst>
          </a:prstGeom>
          <a:gradFill rotWithShape="0">
            <a:gsLst>
              <a:gs pos="0">
                <a:srgbClr val="B7290D"/>
              </a:gs>
              <a:gs pos="50000">
                <a:srgbClr val="000000"/>
              </a:gs>
              <a:gs pos="100000">
                <a:srgbClr val="B7290D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772400" cy="747936"/>
          </a:xfrm>
        </p:spPr>
        <p:txBody>
          <a:bodyPr/>
          <a:lstStyle/>
          <a:p>
            <a:pPr eaLnBrk="1" hangingPunct="1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Énergies nouvelles</a:t>
            </a:r>
          </a:p>
        </p:txBody>
      </p:sp>
      <p:sp>
        <p:nvSpPr>
          <p:cNvPr id="16401" name="Text Box 17"/>
          <p:cNvSpPr txBox="1">
            <a:spLocks noChangeArrowheads="1"/>
          </p:cNvSpPr>
          <p:nvPr/>
        </p:nvSpPr>
        <p:spPr bwMode="auto">
          <a:xfrm>
            <a:off x="2627784" y="1529443"/>
            <a:ext cx="652935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just"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Valorisation des déchets organiques, végétaux qui, </a:t>
            </a:r>
          </a:p>
          <a:p>
            <a:pPr algn="just"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en brûlant libèrent de l’énergie utilisée pour produire</a:t>
            </a:r>
          </a:p>
          <a:p>
            <a:pPr algn="just"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de l’électricité, et parfois, simultanément, de l’eau </a:t>
            </a:r>
          </a:p>
          <a:p>
            <a:pPr algn="just"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chaude pour un usage de chauffage collectif, </a:t>
            </a:r>
          </a:p>
          <a:p>
            <a:pPr algn="just"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« Cogénération ». Utilisation du bois.</a:t>
            </a:r>
          </a:p>
        </p:txBody>
      </p:sp>
      <p:sp>
        <p:nvSpPr>
          <p:cNvPr id="16402" name="AutoShape 18"/>
          <p:cNvSpPr>
            <a:spLocks noChangeArrowheads="1"/>
          </p:cNvSpPr>
          <p:nvPr/>
        </p:nvSpPr>
        <p:spPr bwMode="auto">
          <a:xfrm>
            <a:off x="685800" y="2057400"/>
            <a:ext cx="2000672" cy="685800"/>
          </a:xfrm>
          <a:prstGeom prst="rightArrow">
            <a:avLst>
              <a:gd name="adj1" fmla="val 50000"/>
              <a:gd name="adj2" fmla="val 38889"/>
            </a:avLst>
          </a:prstGeom>
          <a:gradFill rotWithShape="0">
            <a:gsLst>
              <a:gs pos="0">
                <a:srgbClr val="B7290D"/>
              </a:gs>
              <a:gs pos="50000">
                <a:srgbClr val="000000"/>
              </a:gs>
              <a:gs pos="100000">
                <a:srgbClr val="B7290D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406" name="Text Box 22"/>
          <p:cNvSpPr txBox="1">
            <a:spLocks noChangeArrowheads="1"/>
          </p:cNvSpPr>
          <p:nvPr/>
        </p:nvSpPr>
        <p:spPr bwMode="auto">
          <a:xfrm>
            <a:off x="685800" y="4740275"/>
            <a:ext cx="226215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kumimoji="0" lang="fr-FR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Hydrolienn</a:t>
            </a:r>
            <a:r>
              <a:rPr kumimoji="0" lang="fr-FR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e</a:t>
            </a:r>
          </a:p>
        </p:txBody>
      </p:sp>
      <p:pic>
        <p:nvPicPr>
          <p:cNvPr id="16410" name="Picture 26" descr="D:\cours\003 Gestation\energie\hydrau.mix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9" r="14546" b="4494"/>
          <a:stretch/>
        </p:blipFill>
        <p:spPr bwMode="auto">
          <a:xfrm>
            <a:off x="5892460" y="3528392"/>
            <a:ext cx="3163887" cy="3274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C:\Users\Philippe\AppData\Local\Microsoft\Windows\Temporary Internet Files\Content.IE5\89Y5714Z\MC900307646[1].wmf">
            <a:hlinkClick r:id="rId4" tooltip="centrale biomasse cogénération"/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78" y="2645784"/>
            <a:ext cx="794717" cy="738050"/>
          </a:xfrm>
          <a:prstGeom prst="rect">
            <a:avLst/>
          </a:prstGeom>
          <a:gradFill flip="none" rotWithShape="1">
            <a:gsLst>
              <a:gs pos="26000">
                <a:srgbClr val="FBA97D">
                  <a:alpha val="78000"/>
                </a:srgbClr>
              </a:gs>
              <a:gs pos="84000">
                <a:srgbClr val="F8F8F8">
                  <a:alpha val="36000"/>
                </a:srgbClr>
              </a:gs>
            </a:gsLst>
            <a:path path="shape">
              <a:fillToRect l="50000" t="50000" r="50000" b="50000"/>
            </a:path>
            <a:tileRect/>
          </a:gradFill>
          <a:effectLst>
            <a:softEdge rad="38100"/>
          </a:effectLst>
          <a:extLst/>
        </p:spPr>
      </p:pic>
      <p:pic>
        <p:nvPicPr>
          <p:cNvPr id="12" name="Picture 2" descr="C:\Users\Philippe\AppData\Local\Microsoft\Windows\Temporary Internet Files\Content.IE5\89Y5714Z\MC900307646[1].wmf">
            <a:hlinkClick r:id="rId6" tooltip="hydroliennes"/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228" y="5355318"/>
            <a:ext cx="794717" cy="738050"/>
          </a:xfrm>
          <a:prstGeom prst="rect">
            <a:avLst/>
          </a:prstGeom>
          <a:gradFill flip="none" rotWithShape="1">
            <a:gsLst>
              <a:gs pos="26000">
                <a:srgbClr val="FBA97D">
                  <a:alpha val="78000"/>
                </a:srgbClr>
              </a:gs>
              <a:gs pos="84000">
                <a:srgbClr val="F8F8F8">
                  <a:alpha val="36000"/>
                </a:srgbClr>
              </a:gs>
            </a:gsLst>
            <a:path path="shape">
              <a:fillToRect l="50000" t="50000" r="50000" b="50000"/>
            </a:path>
            <a:tileRect/>
          </a:gradFill>
          <a:effectLst>
            <a:softEdge rad="38100"/>
          </a:effectLst>
          <a:extLst/>
        </p:spPr>
      </p:pic>
      <p:pic>
        <p:nvPicPr>
          <p:cNvPr id="3076" name="Picture 4" descr="http://effetsdeterre.fr/wp-content/uploads/2010/08/atlantis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526" y="3468435"/>
            <a:ext cx="4419600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www.futura-sciences.com/uploads/tx_oxcsfutura/HydroliennePaimpol_EDF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07"/>
          <a:stretch/>
        </p:blipFill>
        <p:spPr bwMode="auto">
          <a:xfrm>
            <a:off x="3821633" y="3449839"/>
            <a:ext cx="5358879" cy="3384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609600" y="2098675"/>
            <a:ext cx="184377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kumimoji="0" lang="fr-FR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biomasse</a:t>
            </a:r>
          </a:p>
        </p:txBody>
      </p:sp>
      <p:sp>
        <p:nvSpPr>
          <p:cNvPr id="16408" name="Text Box 24"/>
          <p:cNvSpPr txBox="1">
            <a:spLocks noChangeArrowheads="1"/>
          </p:cNvSpPr>
          <p:nvPr/>
        </p:nvSpPr>
        <p:spPr bwMode="auto">
          <a:xfrm>
            <a:off x="1479072" y="5972285"/>
            <a:ext cx="441338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Principe identique aux éoliennes, </a:t>
            </a:r>
          </a:p>
          <a:p>
            <a:pPr eaLnBrk="1" hangingPunct="1"/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mais appliqué aux courants marins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6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6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6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450"/>
                            </p:stCondLst>
                            <p:childTnLst>
                              <p:par>
                                <p:cTn id="40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95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450"/>
                            </p:stCondLst>
                            <p:childTnLst>
                              <p:par>
                                <p:cTn id="51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95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07" grpId="0" animBg="1"/>
      <p:bldP spid="16386" grpId="0"/>
      <p:bldP spid="16401" grpId="0"/>
      <p:bldP spid="16402" grpId="0" animBg="1"/>
      <p:bldP spid="16406" grpId="0"/>
      <p:bldP spid="16388" grpId="0"/>
      <p:bldP spid="1640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4" name="AutoShape 8"/>
          <p:cNvSpPr>
            <a:spLocks noChangeArrowheads="1"/>
          </p:cNvSpPr>
          <p:nvPr/>
        </p:nvSpPr>
        <p:spPr bwMode="auto">
          <a:xfrm>
            <a:off x="755576" y="5334000"/>
            <a:ext cx="2597224" cy="685800"/>
          </a:xfrm>
          <a:prstGeom prst="rightArrow">
            <a:avLst>
              <a:gd name="adj1" fmla="val 50000"/>
              <a:gd name="adj2" fmla="val 38889"/>
            </a:avLst>
          </a:prstGeom>
          <a:gradFill rotWithShape="0">
            <a:gsLst>
              <a:gs pos="0">
                <a:srgbClr val="B7290D"/>
              </a:gs>
              <a:gs pos="50000">
                <a:srgbClr val="000000"/>
              </a:gs>
              <a:gs pos="100000">
                <a:srgbClr val="B7290D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609600" y="5410200"/>
            <a:ext cx="199766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kumimoji="0" lang="fr-FR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Géothermie</a:t>
            </a:r>
          </a:p>
        </p:txBody>
      </p:sp>
      <p:sp>
        <p:nvSpPr>
          <p:cNvPr id="39945" name="Text Box 9"/>
          <p:cNvSpPr txBox="1">
            <a:spLocks noChangeArrowheads="1"/>
          </p:cNvSpPr>
          <p:nvPr/>
        </p:nvSpPr>
        <p:spPr bwMode="auto">
          <a:xfrm>
            <a:off x="3352800" y="4210050"/>
            <a:ext cx="57912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Utilisation des nappes d’eau chaude contenues dans le sol à des profondeurs variables (&gt;100m) pour produire de l’électricité et du chauffage collectif.</a:t>
            </a:r>
          </a:p>
          <a:p>
            <a:pPr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 ne pas confondre avec la géothermie de surface utilisée uniquement dans le chauffage, (inertie thermique du sol).</a:t>
            </a: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755576" y="908720"/>
            <a:ext cx="2785120" cy="747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defRPr/>
            </a:pPr>
            <a:r>
              <a:rPr kumimoji="0" lang="fr-FR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Énergies </a:t>
            </a:r>
            <a:endParaRPr kumimoji="0" lang="fr-FR" sz="44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  <a:p>
            <a:pPr>
              <a:defRPr/>
            </a:pPr>
            <a:r>
              <a:rPr kumimoji="0" lang="fr-FR" sz="4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nouvelles</a:t>
            </a:r>
            <a:endParaRPr kumimoji="0" lang="fr-FR" sz="44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pic>
        <p:nvPicPr>
          <p:cNvPr id="4098" name="Picture 2" descr="http://www.linternaute.com/science/environnement/dossier/energies/geothermi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" y="1772816"/>
            <a:ext cx="2847975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e 15"/>
          <p:cNvGrpSpPr/>
          <p:nvPr/>
        </p:nvGrpSpPr>
        <p:grpSpPr>
          <a:xfrm>
            <a:off x="3378178" y="27881"/>
            <a:ext cx="5970533" cy="4182169"/>
            <a:chOff x="1966913" y="1948160"/>
            <a:chExt cx="8770817" cy="5729897"/>
          </a:xfrm>
        </p:grpSpPr>
        <p:pic>
          <p:nvPicPr>
            <p:cNvPr id="17" name="Picture 8" descr="http://www.ikonet.com/fr/ledictionnairevisuel/images/qc/production-electricite-par-energie-geothermique-500250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1" r="7927" b="55084"/>
            <a:stretch/>
          </p:blipFill>
          <p:spPr bwMode="auto">
            <a:xfrm>
              <a:off x="1966914" y="1948160"/>
              <a:ext cx="8770816" cy="2921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8" descr="http://www.ikonet.com/fr/ledictionnairevisuel/images/qc/production-electricite-par-energie-geothermique-500250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46" t="50000" r="7882" b="6542"/>
            <a:stretch/>
          </p:blipFill>
          <p:spPr bwMode="auto">
            <a:xfrm>
              <a:off x="1966913" y="4851834"/>
              <a:ext cx="8770816" cy="28262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9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875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375"/>
                            </p:stCondLst>
                            <p:childTnLst>
                              <p:par>
                                <p:cTn id="3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5.20231E-7 L -0.19583 0.25364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92" y="12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9583 0.25364 L -0.00677 0.01249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44" y="-120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4" grpId="0" animBg="1"/>
      <p:bldP spid="39941" grpId="0"/>
      <p:bldP spid="39945" grpId="0"/>
      <p:bldP spid="39938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cachan.info/images/stories/cachan/geothermi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61" y="0"/>
            <a:ext cx="8527663" cy="683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e 3"/>
          <p:cNvGrpSpPr/>
          <p:nvPr/>
        </p:nvGrpSpPr>
        <p:grpSpPr>
          <a:xfrm>
            <a:off x="592514" y="6874"/>
            <a:ext cx="8551486" cy="5777384"/>
            <a:chOff x="-3642858" y="3866567"/>
            <a:chExt cx="5609771" cy="3334916"/>
          </a:xfrm>
        </p:grpSpPr>
        <p:pic>
          <p:nvPicPr>
            <p:cNvPr id="4105" name="Picture 9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000" t="27657" r="47191" b="33441"/>
            <a:stretch/>
          </p:blipFill>
          <p:spPr bwMode="auto">
            <a:xfrm>
              <a:off x="-3642858" y="3866567"/>
              <a:ext cx="5609771" cy="33349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ZoneTexte 1"/>
            <p:cNvSpPr txBox="1"/>
            <p:nvPr/>
          </p:nvSpPr>
          <p:spPr>
            <a:xfrm>
              <a:off x="-2323834" y="6657945"/>
              <a:ext cx="282865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NESJAVELLIR en ISLANDE</a:t>
              </a:r>
              <a:endParaRPr lang="fr-FR" dirty="0"/>
            </a:p>
          </p:txBody>
        </p:sp>
      </p:grp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795670" y="5435600"/>
            <a:ext cx="199766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kumimoji="0" lang="fr-FR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Géothermie</a:t>
            </a:r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771847" y="764704"/>
            <a:ext cx="2785120" cy="747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defRPr/>
            </a:pPr>
            <a:r>
              <a:rPr kumimoji="0" lang="fr-FR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Énergies </a:t>
            </a:r>
            <a:endParaRPr kumimoji="0" lang="fr-FR" sz="44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  <a:p>
            <a:pPr>
              <a:defRPr/>
            </a:pPr>
            <a:r>
              <a:rPr kumimoji="0" lang="fr-FR" sz="4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nouvelles</a:t>
            </a:r>
            <a:endParaRPr kumimoji="0" lang="fr-FR" sz="44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717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utoUpdateAnimBg="0"/>
      <p:bldP spid="17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20" name="AutoShape 8"/>
          <p:cNvSpPr>
            <a:spLocks noChangeArrowheads="1"/>
          </p:cNvSpPr>
          <p:nvPr/>
        </p:nvSpPr>
        <p:spPr bwMode="auto">
          <a:xfrm>
            <a:off x="762000" y="1340768"/>
            <a:ext cx="3429000" cy="685800"/>
          </a:xfrm>
          <a:prstGeom prst="rightArrow">
            <a:avLst>
              <a:gd name="adj1" fmla="val 50000"/>
              <a:gd name="adj2" fmla="val 38889"/>
            </a:avLst>
          </a:prstGeom>
          <a:gradFill rotWithShape="0">
            <a:gsLst>
              <a:gs pos="0">
                <a:srgbClr val="B7290D"/>
              </a:gs>
              <a:gs pos="50000">
                <a:srgbClr val="000000"/>
              </a:gs>
              <a:gs pos="100000">
                <a:srgbClr val="B7290D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1066800" y="76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defRPr/>
            </a:pPr>
            <a:r>
              <a:rPr kumimoji="0" lang="fr-FR"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Énergies nouvelles</a:t>
            </a:r>
          </a:p>
        </p:txBody>
      </p:sp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609600" y="1447800"/>
            <a:ext cx="2552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kumimoji="0"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Pile à combustible</a:t>
            </a:r>
          </a:p>
        </p:txBody>
      </p:sp>
      <p:pic>
        <p:nvPicPr>
          <p:cNvPr id="38919" name="Picture 7" descr="D:\cours\003 Gestation\energie\pile à comb.jpg"/>
          <p:cNvPicPr>
            <a:picLocks noChangeAspect="1" noChangeArrowheads="1"/>
          </p:cNvPicPr>
          <p:nvPr/>
        </p:nvPicPr>
        <p:blipFill>
          <a:blip r:embed="rId3">
            <a:lum contrast="6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3204" y="1556792"/>
            <a:ext cx="4305300" cy="529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28" name="Text Box 16"/>
          <p:cNvSpPr txBox="1">
            <a:spLocks noChangeArrowheads="1"/>
          </p:cNvSpPr>
          <p:nvPr/>
        </p:nvSpPr>
        <p:spPr bwMode="auto">
          <a:xfrm>
            <a:off x="683568" y="1916832"/>
            <a:ext cx="4168775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EDF et Gaz de France exploitent une </a:t>
            </a:r>
          </a:p>
          <a:p>
            <a:pPr>
              <a:defRPr/>
            </a:pPr>
            <a:r>
              <a:rPr lang="fr-FR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pile à combustible de grosse puissance </a:t>
            </a:r>
          </a:p>
          <a:p>
            <a:pPr>
              <a:defRPr/>
            </a:pPr>
            <a:r>
              <a:rPr lang="fr-FR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(200 kW) dans la ville de Chelles, en </a:t>
            </a:r>
          </a:p>
          <a:p>
            <a:pPr>
              <a:defRPr/>
            </a:pPr>
            <a:r>
              <a:rPr lang="fr-FR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banlieue parisienne. </a:t>
            </a:r>
          </a:p>
          <a:p>
            <a:pPr>
              <a:defRPr/>
            </a:pPr>
            <a:r>
              <a:rPr lang="fr-FR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Fonctionnant au gaz naturel, elle </a:t>
            </a:r>
          </a:p>
          <a:p>
            <a:pPr>
              <a:defRPr/>
            </a:pPr>
            <a:r>
              <a:rPr lang="fr-FR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fournit de l'électricité et de la chaleur </a:t>
            </a:r>
          </a:p>
          <a:p>
            <a:pPr>
              <a:defRPr/>
            </a:pPr>
            <a:r>
              <a:rPr lang="fr-FR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pour environ 200 foyers. </a:t>
            </a:r>
            <a:r>
              <a:rPr lang="fr-FR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Projet </a:t>
            </a:r>
            <a:r>
              <a:rPr lang="fr-FR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Cellia</a:t>
            </a:r>
            <a:r>
              <a:rPr lang="fr-FR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  <a:r>
              <a:rPr lang="fr-FR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fr-FR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fr-FR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2" t="28579" r="51063" b="19422"/>
          <a:stretch/>
        </p:blipFill>
        <p:spPr bwMode="auto">
          <a:xfrm>
            <a:off x="762000" y="4149080"/>
            <a:ext cx="3299326" cy="270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8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8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73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23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20" grpId="0" animBg="1"/>
      <p:bldP spid="38917" grpId="0" autoUpdateAnimBg="0"/>
      <p:bldP spid="3892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995936" y="2924944"/>
            <a:ext cx="2880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</a:t>
            </a:r>
            <a:endParaRPr lang="fr-FR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5215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19"/>
          <p:cNvSpPr>
            <a:spLocks noChangeArrowheads="1"/>
          </p:cNvSpPr>
          <p:nvPr/>
        </p:nvSpPr>
        <p:spPr bwMode="auto">
          <a:xfrm>
            <a:off x="810072" y="1196752"/>
            <a:ext cx="2590800" cy="533400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rgbClr val="76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052" name="Rectangle 20"/>
          <p:cNvSpPr>
            <a:spLocks noChangeArrowheads="1"/>
          </p:cNvSpPr>
          <p:nvPr/>
        </p:nvSpPr>
        <p:spPr bwMode="auto">
          <a:xfrm>
            <a:off x="810072" y="1806352"/>
            <a:ext cx="2590800" cy="533400"/>
          </a:xfrm>
          <a:prstGeom prst="rect">
            <a:avLst/>
          </a:prstGeom>
          <a:gradFill rotWithShape="0">
            <a:gsLst>
              <a:gs pos="0">
                <a:srgbClr val="0000FF"/>
              </a:gs>
              <a:gs pos="100000">
                <a:srgbClr val="00007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053" name="Rectangle 21"/>
          <p:cNvSpPr>
            <a:spLocks noChangeArrowheads="1"/>
          </p:cNvSpPr>
          <p:nvPr/>
        </p:nvSpPr>
        <p:spPr bwMode="auto">
          <a:xfrm>
            <a:off x="810072" y="2415952"/>
            <a:ext cx="2590800" cy="533400"/>
          </a:xfrm>
          <a:prstGeom prst="rect">
            <a:avLst/>
          </a:prstGeom>
          <a:gradFill rotWithShape="0">
            <a:gsLst>
              <a:gs pos="0">
                <a:srgbClr val="99CC00"/>
              </a:gs>
              <a:gs pos="100000">
                <a:srgbClr val="475E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pic>
        <p:nvPicPr>
          <p:cNvPr id="2054" name="Picture 17" descr="D:\cours\003 Gestation\energie\therm.mix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71800"/>
            <a:ext cx="1819275" cy="202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18" descr="D:\cours\003 Gestation\energie\transp.mix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810000"/>
            <a:ext cx="4495800" cy="103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6512" y="0"/>
            <a:ext cx="9144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defRPr/>
            </a:pPr>
            <a:r>
              <a:rPr kumimoji="0" lang="fr-FR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Du producteur au consommateur</a:t>
            </a:r>
          </a:p>
        </p:txBody>
      </p:sp>
      <p:sp>
        <p:nvSpPr>
          <p:cNvPr id="2057" name="Rectangle 3"/>
          <p:cNvSpPr>
            <a:spLocks noChangeArrowheads="1"/>
          </p:cNvSpPr>
          <p:nvPr/>
        </p:nvSpPr>
        <p:spPr bwMode="auto">
          <a:xfrm>
            <a:off x="611560" y="1196752"/>
            <a:ext cx="77724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FFFF00"/>
              </a:buClr>
              <a:buSzPct val="80000"/>
              <a:buFont typeface="Wingdings" pitchFamily="2" charset="2"/>
              <a:buChar char="®"/>
            </a:pPr>
            <a:r>
              <a:rPr kumimoji="0" lang="fr-FR" sz="3200">
                <a:latin typeface="Arial" pitchFamily="34" charset="0"/>
              </a:rPr>
              <a:t>Production</a:t>
            </a:r>
          </a:p>
          <a:p>
            <a:pPr marL="342900" indent="-342900">
              <a:spcBef>
                <a:spcPct val="20000"/>
              </a:spcBef>
              <a:buClr>
                <a:srgbClr val="FFFF00"/>
              </a:buClr>
              <a:buSzPct val="80000"/>
              <a:buFont typeface="Wingdings" pitchFamily="2" charset="2"/>
              <a:buChar char="®"/>
            </a:pPr>
            <a:r>
              <a:rPr kumimoji="0" lang="fr-FR" sz="3200">
                <a:latin typeface="Arial" pitchFamily="34" charset="0"/>
              </a:rPr>
              <a:t>Transport</a:t>
            </a:r>
          </a:p>
          <a:p>
            <a:pPr marL="342900" indent="-342900">
              <a:spcBef>
                <a:spcPct val="20000"/>
              </a:spcBef>
              <a:buClr>
                <a:srgbClr val="FFFF00"/>
              </a:buClr>
              <a:buSzPct val="80000"/>
              <a:buFont typeface="Wingdings" pitchFamily="2" charset="2"/>
              <a:buChar char="®"/>
            </a:pPr>
            <a:r>
              <a:rPr kumimoji="0" lang="fr-FR" sz="3200">
                <a:latin typeface="Arial" pitchFamily="34" charset="0"/>
              </a:rPr>
              <a:t>Distribution</a:t>
            </a:r>
          </a:p>
        </p:txBody>
      </p:sp>
      <p:pic>
        <p:nvPicPr>
          <p:cNvPr id="2058" name="Picture 7" descr="D:\cours\003 Gestation\energie\distrib.mix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038600"/>
            <a:ext cx="1911350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8" descr="D:\cours\003 Gestation\energie\habitations.mix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3657600"/>
            <a:ext cx="766763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AutoShape 9"/>
          <p:cNvSpPr>
            <a:spLocks noChangeArrowheads="1"/>
          </p:cNvSpPr>
          <p:nvPr/>
        </p:nvSpPr>
        <p:spPr bwMode="auto">
          <a:xfrm>
            <a:off x="1055914" y="2911252"/>
            <a:ext cx="1981200" cy="1066800"/>
          </a:xfrm>
          <a:prstGeom prst="wedgeEllipseCallout">
            <a:avLst>
              <a:gd name="adj1" fmla="val -49555"/>
              <a:gd name="adj2" fmla="val 76975"/>
            </a:avLst>
          </a:prstGeom>
          <a:gradFill rotWithShape="0">
            <a:gsLst>
              <a:gs pos="0">
                <a:srgbClr val="FF0000"/>
              </a:gs>
              <a:gs pos="100000">
                <a:srgbClr val="FF0000">
                  <a:gamma/>
                  <a:shade val="36078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fr-FR" sz="24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Centrale thermique</a:t>
            </a:r>
          </a:p>
        </p:txBody>
      </p:sp>
      <p:pic>
        <p:nvPicPr>
          <p:cNvPr id="2063" name="Picture 12" descr="D:\cours\003 Gestation\energie\distrib.mix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114800"/>
            <a:ext cx="1911350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2" name="Tableau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8468924"/>
              </p:ext>
            </p:extLst>
          </p:nvPr>
        </p:nvGraphicFramePr>
        <p:xfrm>
          <a:off x="3636963" y="980728"/>
          <a:ext cx="5283200" cy="25958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accent5">
                      <a:lumMod val="25000"/>
                    </a:schemeClr>
                  </a:outerShdw>
                </a:effectLst>
                <a:tableStyleId>{5C22544A-7EE6-4342-B048-85BDC9FD1C3A}</a:tableStyleId>
              </a:tblPr>
              <a:tblGrid>
                <a:gridCol w="3671144"/>
                <a:gridCol w="161205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solidFill>
                            <a:schemeClr val="bg2"/>
                          </a:solidFill>
                          <a:effectLst/>
                        </a:rPr>
                        <a:t> W Produite en France2011</a:t>
                      </a:r>
                      <a:endParaRPr lang="fr-FR" sz="1600" b="1" dirty="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0">
                          <a:schemeClr val="tx2">
                            <a:lumMod val="60000"/>
                            <a:lumOff val="40000"/>
                          </a:schemeClr>
                        </a:gs>
                        <a:gs pos="25000">
                          <a:schemeClr val="tx2">
                            <a:lumMod val="60000"/>
                            <a:lumOff val="40000"/>
                          </a:schemeClr>
                        </a:gs>
                        <a:gs pos="75000">
                          <a:schemeClr val="tx2">
                            <a:lumMod val="75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solidFill>
                            <a:schemeClr val="bg2"/>
                          </a:solidFill>
                          <a:effectLst/>
                        </a:rPr>
                        <a:t>562.4 TWh</a:t>
                      </a:r>
                    </a:p>
                  </a:txBody>
                  <a:tcPr>
                    <a:gradFill>
                      <a:gsLst>
                        <a:gs pos="0">
                          <a:schemeClr val="tx2">
                            <a:lumMod val="60000"/>
                            <a:lumOff val="40000"/>
                          </a:schemeClr>
                        </a:gs>
                        <a:gs pos="25000">
                          <a:schemeClr val="tx2">
                            <a:lumMod val="60000"/>
                            <a:lumOff val="40000"/>
                          </a:schemeClr>
                        </a:gs>
                        <a:gs pos="75000">
                          <a:schemeClr val="tx2">
                            <a:lumMod val="75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solidFill>
                            <a:schemeClr val="bg2"/>
                          </a:solidFill>
                          <a:effectLst/>
                        </a:rPr>
                        <a:t>Importations</a:t>
                      </a:r>
                      <a:endParaRPr lang="fr-FR" sz="1600" b="1" dirty="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0">
                          <a:schemeClr val="tx2">
                            <a:lumMod val="60000"/>
                            <a:lumOff val="40000"/>
                          </a:schemeClr>
                        </a:gs>
                        <a:gs pos="25000">
                          <a:schemeClr val="tx2">
                            <a:lumMod val="60000"/>
                            <a:lumOff val="40000"/>
                          </a:schemeClr>
                        </a:gs>
                        <a:gs pos="75000">
                          <a:schemeClr val="tx2">
                            <a:lumMod val="75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solidFill>
                            <a:schemeClr val="bg2"/>
                          </a:solidFill>
                          <a:effectLst/>
                        </a:rPr>
                        <a:t>19.7 TWh</a:t>
                      </a:r>
                      <a:endParaRPr lang="fr-FR" sz="1600" b="1" dirty="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0">
                          <a:schemeClr val="tx2">
                            <a:lumMod val="60000"/>
                            <a:lumOff val="40000"/>
                          </a:schemeClr>
                        </a:gs>
                        <a:gs pos="25000">
                          <a:schemeClr val="tx2">
                            <a:lumMod val="60000"/>
                            <a:lumOff val="40000"/>
                          </a:schemeClr>
                        </a:gs>
                        <a:gs pos="75000">
                          <a:schemeClr val="tx2">
                            <a:lumMod val="75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solidFill>
                            <a:schemeClr val="bg2"/>
                          </a:solidFill>
                          <a:effectLst/>
                        </a:rPr>
                        <a:t>Exportations</a:t>
                      </a:r>
                      <a:endParaRPr lang="fr-FR" sz="1600" b="1" dirty="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0">
                          <a:schemeClr val="tx2">
                            <a:lumMod val="60000"/>
                            <a:lumOff val="40000"/>
                          </a:schemeClr>
                        </a:gs>
                        <a:gs pos="25000">
                          <a:schemeClr val="tx2">
                            <a:lumMod val="60000"/>
                            <a:lumOff val="40000"/>
                          </a:schemeClr>
                        </a:gs>
                        <a:gs pos="75000">
                          <a:schemeClr val="tx2">
                            <a:lumMod val="75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solidFill>
                            <a:schemeClr val="bg2"/>
                          </a:solidFill>
                          <a:effectLst/>
                        </a:rPr>
                        <a:t>75.4 TWh</a:t>
                      </a:r>
                      <a:endParaRPr lang="fr-FR" sz="1600" b="1" dirty="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0">
                          <a:schemeClr val="tx2">
                            <a:lumMod val="60000"/>
                            <a:lumOff val="40000"/>
                          </a:schemeClr>
                        </a:gs>
                        <a:gs pos="25000">
                          <a:schemeClr val="tx2">
                            <a:lumMod val="60000"/>
                            <a:lumOff val="40000"/>
                          </a:schemeClr>
                        </a:gs>
                        <a:gs pos="75000">
                          <a:schemeClr val="tx2">
                            <a:lumMod val="75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solidFill>
                            <a:schemeClr val="bg2"/>
                          </a:solidFill>
                          <a:effectLst/>
                        </a:rPr>
                        <a:t>Bilan échanges</a:t>
                      </a:r>
                      <a:endParaRPr lang="fr-FR" sz="1600" b="1" dirty="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0">
                          <a:schemeClr val="tx2">
                            <a:lumMod val="60000"/>
                            <a:lumOff val="40000"/>
                          </a:schemeClr>
                        </a:gs>
                        <a:gs pos="25000">
                          <a:schemeClr val="tx2">
                            <a:lumMod val="60000"/>
                            <a:lumOff val="40000"/>
                          </a:schemeClr>
                        </a:gs>
                        <a:gs pos="75000">
                          <a:schemeClr val="tx2">
                            <a:lumMod val="75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solidFill>
                            <a:schemeClr val="bg2"/>
                          </a:solidFill>
                          <a:effectLst/>
                        </a:rPr>
                        <a:t>55.7 TWh</a:t>
                      </a:r>
                      <a:endParaRPr lang="fr-FR" sz="1600" b="1" dirty="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0">
                          <a:schemeClr val="tx2">
                            <a:lumMod val="60000"/>
                            <a:lumOff val="40000"/>
                          </a:schemeClr>
                        </a:gs>
                        <a:gs pos="25000">
                          <a:schemeClr val="tx2">
                            <a:lumMod val="60000"/>
                            <a:lumOff val="40000"/>
                          </a:schemeClr>
                        </a:gs>
                        <a:gs pos="75000">
                          <a:schemeClr val="tx2">
                            <a:lumMod val="75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solidFill>
                            <a:schemeClr val="bg2"/>
                          </a:solidFill>
                          <a:effectLst/>
                        </a:rPr>
                        <a:t>Pertes réseau</a:t>
                      </a:r>
                      <a:endParaRPr lang="fr-FR" sz="1600" b="1" dirty="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0">
                          <a:schemeClr val="tx2">
                            <a:lumMod val="60000"/>
                            <a:lumOff val="40000"/>
                          </a:schemeClr>
                        </a:gs>
                        <a:gs pos="25000">
                          <a:schemeClr val="tx2">
                            <a:lumMod val="60000"/>
                            <a:lumOff val="40000"/>
                          </a:schemeClr>
                        </a:gs>
                        <a:gs pos="75000">
                          <a:schemeClr val="tx2">
                            <a:lumMod val="75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solidFill>
                            <a:schemeClr val="bg2"/>
                          </a:solidFill>
                          <a:effectLst/>
                        </a:rPr>
                        <a:t>34.9 TWh</a:t>
                      </a:r>
                      <a:endParaRPr lang="fr-FR" sz="1600" b="1" dirty="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0">
                          <a:schemeClr val="tx2">
                            <a:lumMod val="60000"/>
                            <a:lumOff val="40000"/>
                          </a:schemeClr>
                        </a:gs>
                        <a:gs pos="25000">
                          <a:schemeClr val="tx2">
                            <a:lumMod val="60000"/>
                            <a:lumOff val="40000"/>
                          </a:schemeClr>
                        </a:gs>
                        <a:gs pos="75000">
                          <a:schemeClr val="tx2">
                            <a:lumMod val="75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solidFill>
                            <a:schemeClr val="bg2"/>
                          </a:solidFill>
                          <a:effectLst/>
                        </a:rPr>
                        <a:t>Usage divers</a:t>
                      </a:r>
                      <a:endParaRPr lang="fr-FR" sz="1600" b="1" dirty="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0">
                          <a:schemeClr val="tx2">
                            <a:lumMod val="60000"/>
                            <a:lumOff val="40000"/>
                          </a:schemeClr>
                        </a:gs>
                        <a:gs pos="25000">
                          <a:schemeClr val="tx2">
                            <a:lumMod val="60000"/>
                            <a:lumOff val="40000"/>
                          </a:schemeClr>
                        </a:gs>
                        <a:gs pos="75000">
                          <a:schemeClr val="tx2">
                            <a:lumMod val="75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solidFill>
                            <a:schemeClr val="bg2"/>
                          </a:solidFill>
                          <a:effectLst/>
                        </a:rPr>
                        <a:t>11.0 TWh</a:t>
                      </a:r>
                      <a:endParaRPr lang="fr-FR" sz="1600" b="1" dirty="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0">
                          <a:schemeClr val="tx2">
                            <a:lumMod val="60000"/>
                            <a:lumOff val="40000"/>
                          </a:schemeClr>
                        </a:gs>
                        <a:gs pos="25000">
                          <a:schemeClr val="tx2">
                            <a:lumMod val="60000"/>
                            <a:lumOff val="40000"/>
                          </a:schemeClr>
                        </a:gs>
                        <a:gs pos="75000">
                          <a:schemeClr val="tx2">
                            <a:lumMod val="75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solidFill>
                            <a:schemeClr val="bg2"/>
                          </a:solidFill>
                          <a:effectLst/>
                        </a:rPr>
                        <a:t>Consommation</a:t>
                      </a:r>
                      <a:endParaRPr lang="fr-FR" sz="1600" b="1" dirty="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0">
                          <a:schemeClr val="tx2">
                            <a:lumMod val="60000"/>
                            <a:lumOff val="40000"/>
                          </a:schemeClr>
                        </a:gs>
                        <a:gs pos="25000">
                          <a:schemeClr val="tx2">
                            <a:lumMod val="60000"/>
                            <a:lumOff val="40000"/>
                          </a:schemeClr>
                        </a:gs>
                        <a:gs pos="75000">
                          <a:schemeClr val="tx2">
                            <a:lumMod val="75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solidFill>
                            <a:schemeClr val="bg2"/>
                          </a:solidFill>
                          <a:effectLst/>
                        </a:rPr>
                        <a:t>443.3 TWh</a:t>
                      </a:r>
                      <a:endParaRPr lang="fr-FR" sz="1600" b="1" dirty="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0">
                          <a:schemeClr val="tx2">
                            <a:lumMod val="60000"/>
                            <a:lumOff val="40000"/>
                          </a:schemeClr>
                        </a:gs>
                        <a:gs pos="25000">
                          <a:schemeClr val="tx2">
                            <a:lumMod val="60000"/>
                            <a:lumOff val="40000"/>
                          </a:schemeClr>
                        </a:gs>
                        <a:gs pos="75000">
                          <a:schemeClr val="tx2">
                            <a:lumMod val="75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sp>
        <p:nvSpPr>
          <p:cNvPr id="23" name="AutoShape 1038"/>
          <p:cNvSpPr>
            <a:spLocks noChangeArrowheads="1"/>
          </p:cNvSpPr>
          <p:nvPr/>
        </p:nvSpPr>
        <p:spPr bwMode="auto">
          <a:xfrm>
            <a:off x="4373149" y="5348065"/>
            <a:ext cx="1494995" cy="673224"/>
          </a:xfrm>
          <a:prstGeom prst="wedgeEllipseCallout">
            <a:avLst>
              <a:gd name="adj1" fmla="val 35140"/>
              <a:gd name="adj2" fmla="val -183271"/>
            </a:avLst>
          </a:prstGeom>
          <a:gradFill rotWithShape="0">
            <a:gsLst>
              <a:gs pos="0">
                <a:srgbClr val="0099FF"/>
              </a:gs>
              <a:gs pos="100000">
                <a:srgbClr val="0099FF">
                  <a:gamma/>
                  <a:shade val="36078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Transport</a:t>
            </a:r>
          </a:p>
          <a:p>
            <a:pPr algn="ctr"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63kV</a:t>
            </a:r>
          </a:p>
        </p:txBody>
      </p:sp>
      <p:sp>
        <p:nvSpPr>
          <p:cNvPr id="24" name="AutoShape 1039"/>
          <p:cNvSpPr>
            <a:spLocks noChangeArrowheads="1"/>
          </p:cNvSpPr>
          <p:nvPr/>
        </p:nvSpPr>
        <p:spPr bwMode="auto">
          <a:xfrm>
            <a:off x="7016750" y="5259841"/>
            <a:ext cx="1676400" cy="647020"/>
          </a:xfrm>
          <a:prstGeom prst="wedgeEllipseCallout">
            <a:avLst>
              <a:gd name="adj1" fmla="val 2191"/>
              <a:gd name="adj2" fmla="val -159636"/>
            </a:avLst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36078"/>
                  <a:invGamma/>
                </a:scheme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 anchorCtr="1"/>
          <a:lstStyle/>
          <a:p>
            <a:pPr algn="ctr">
              <a:defRPr/>
            </a:pPr>
            <a:r>
              <a:rPr lang="fr-FR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Distribution 20kV</a:t>
            </a:r>
            <a:endParaRPr lang="fr-FR" b="1" dirty="0">
              <a:solidFill>
                <a:srgbClr val="000000"/>
              </a:solidFill>
            </a:endParaRPr>
          </a:p>
        </p:txBody>
      </p:sp>
      <p:sp>
        <p:nvSpPr>
          <p:cNvPr id="25" name="AutoShape 1040"/>
          <p:cNvSpPr>
            <a:spLocks noChangeArrowheads="1"/>
          </p:cNvSpPr>
          <p:nvPr/>
        </p:nvSpPr>
        <p:spPr bwMode="auto">
          <a:xfrm>
            <a:off x="5640018" y="4770665"/>
            <a:ext cx="1524270" cy="830603"/>
          </a:xfrm>
          <a:prstGeom prst="wedgeEllipseCallout">
            <a:avLst>
              <a:gd name="adj1" fmla="val 29195"/>
              <a:gd name="adj2" fmla="val -80473"/>
            </a:avLst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36078"/>
                  <a:invGamma/>
                </a:scheme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>
              <a:defRPr/>
            </a:pPr>
            <a:r>
              <a:rPr lang="fr-FR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Transfo. 63kV/20kV</a:t>
            </a:r>
            <a:endParaRPr lang="fr-F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AutoShape 1047"/>
          <p:cNvSpPr>
            <a:spLocks noChangeArrowheads="1"/>
          </p:cNvSpPr>
          <p:nvPr/>
        </p:nvSpPr>
        <p:spPr bwMode="auto">
          <a:xfrm>
            <a:off x="7452320" y="5906861"/>
            <a:ext cx="1828800" cy="914400"/>
          </a:xfrm>
          <a:prstGeom prst="wedgeEllipseCallout">
            <a:avLst>
              <a:gd name="adj1" fmla="val 22547"/>
              <a:gd name="adj2" fmla="val -147994"/>
            </a:avLst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36078"/>
                  <a:invGamma/>
                </a:scheme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0" tIns="0" rIns="0" bIns="0" anchor="ctr" anchorCtr="1"/>
          <a:lstStyle/>
          <a:p>
            <a:pPr algn="ctr">
              <a:defRPr/>
            </a:pPr>
            <a:r>
              <a:rPr lang="fr-FR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Distribution</a:t>
            </a:r>
          </a:p>
          <a:p>
            <a:pPr algn="ctr">
              <a:defRPr/>
            </a:pPr>
            <a:r>
              <a:rPr lang="fr-FR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230/400V</a:t>
            </a:r>
          </a:p>
        </p:txBody>
      </p:sp>
      <p:sp>
        <p:nvSpPr>
          <p:cNvPr id="27" name="AutoShape 1034"/>
          <p:cNvSpPr>
            <a:spLocks noChangeArrowheads="1"/>
          </p:cNvSpPr>
          <p:nvPr/>
        </p:nvSpPr>
        <p:spPr bwMode="auto">
          <a:xfrm>
            <a:off x="0" y="5805264"/>
            <a:ext cx="2555776" cy="936104"/>
          </a:xfrm>
          <a:prstGeom prst="wedgeEllipseCallout">
            <a:avLst>
              <a:gd name="adj1" fmla="val 29731"/>
              <a:gd name="adj2" fmla="val -196356"/>
            </a:avLst>
          </a:prstGeom>
          <a:gradFill rotWithShape="0">
            <a:gsLst>
              <a:gs pos="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Transformateur </a:t>
            </a:r>
          </a:p>
          <a:p>
            <a:pPr algn="ctr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20kV / 400 kV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AutoShape 1035"/>
          <p:cNvSpPr>
            <a:spLocks noChangeArrowheads="1"/>
          </p:cNvSpPr>
          <p:nvPr/>
        </p:nvSpPr>
        <p:spPr bwMode="auto">
          <a:xfrm>
            <a:off x="1830062" y="5028294"/>
            <a:ext cx="1818013" cy="1145948"/>
          </a:xfrm>
          <a:prstGeom prst="wedgeEllipseCallout">
            <a:avLst>
              <a:gd name="adj1" fmla="val 24306"/>
              <a:gd name="adj2" fmla="val -112648"/>
            </a:avLst>
          </a:prstGeom>
          <a:gradFill rotWithShape="0">
            <a:gsLst>
              <a:gs pos="0">
                <a:srgbClr val="0099FF"/>
              </a:gs>
              <a:gs pos="100000">
                <a:srgbClr val="0099FF">
                  <a:gamma/>
                  <a:shade val="36078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Transport National</a:t>
            </a:r>
          </a:p>
          <a:p>
            <a:pPr algn="ctr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400 kV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AutoShape 1037"/>
          <p:cNvSpPr>
            <a:spLocks noChangeArrowheads="1"/>
          </p:cNvSpPr>
          <p:nvPr/>
        </p:nvSpPr>
        <p:spPr bwMode="auto">
          <a:xfrm>
            <a:off x="3196495" y="4571094"/>
            <a:ext cx="1908905" cy="914400"/>
          </a:xfrm>
          <a:prstGeom prst="wedgeEllipseCallout">
            <a:avLst>
              <a:gd name="adj1" fmla="val 46441"/>
              <a:gd name="adj2" fmla="val -62974"/>
            </a:avLst>
          </a:prstGeom>
          <a:gradFill rotWithShape="0">
            <a:gsLst>
              <a:gs pos="0">
                <a:srgbClr val="0099FF"/>
              </a:gs>
              <a:gs pos="100000">
                <a:srgbClr val="0099FF">
                  <a:gamma/>
                  <a:shade val="36078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0" tIns="0" rIns="0" bIns="0" anchor="ctr" anchorCtr="1"/>
          <a:lstStyle/>
          <a:p>
            <a:pPr algn="ctr"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Transfo.</a:t>
            </a:r>
          </a:p>
          <a:p>
            <a:pPr algn="ctr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400kV / 63kV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Text Box 1043"/>
          <p:cNvSpPr txBox="1">
            <a:spLocks noChangeArrowheads="1"/>
          </p:cNvSpPr>
          <p:nvPr/>
        </p:nvSpPr>
        <p:spPr bwMode="auto">
          <a:xfrm>
            <a:off x="2998846" y="6021289"/>
            <a:ext cx="398141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ctr" eaLnBrk="1" hangingPunct="1"/>
            <a:r>
              <a:rPr lang="fr-FR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Pour la partie « Transport » il existe aussi </a:t>
            </a:r>
          </a:p>
          <a:p>
            <a:pPr algn="ctr" eaLnBrk="1" hangingPunct="1"/>
            <a:r>
              <a:rPr lang="fr-FR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 lignes à 225; 150 et 90 kV</a:t>
            </a:r>
          </a:p>
          <a:p>
            <a:pPr algn="ctr" eaLnBrk="1" hangingPunct="1"/>
            <a:r>
              <a:rPr lang="fr-FR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Pour la « distribution »  à 10 ; 15 kV</a:t>
            </a:r>
            <a:endParaRPr lang="fr-F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1044"/>
          <p:cNvSpPr>
            <a:spLocks noChangeArrowheads="1"/>
          </p:cNvSpPr>
          <p:nvPr/>
        </p:nvSpPr>
        <p:spPr bwMode="auto">
          <a:xfrm>
            <a:off x="1143000" y="1124744"/>
            <a:ext cx="2590800" cy="533400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rgbClr val="76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076" name="Rectangle 1045"/>
          <p:cNvSpPr>
            <a:spLocks noChangeArrowheads="1"/>
          </p:cNvSpPr>
          <p:nvPr/>
        </p:nvSpPr>
        <p:spPr bwMode="auto">
          <a:xfrm>
            <a:off x="1143000" y="1734344"/>
            <a:ext cx="2590800" cy="533400"/>
          </a:xfrm>
          <a:prstGeom prst="rect">
            <a:avLst/>
          </a:prstGeom>
          <a:gradFill rotWithShape="0">
            <a:gsLst>
              <a:gs pos="0">
                <a:srgbClr val="0000FF"/>
              </a:gs>
              <a:gs pos="100000">
                <a:srgbClr val="00007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077" name="Rectangle 1046"/>
          <p:cNvSpPr>
            <a:spLocks noChangeArrowheads="1"/>
          </p:cNvSpPr>
          <p:nvPr/>
        </p:nvSpPr>
        <p:spPr bwMode="auto">
          <a:xfrm>
            <a:off x="1143000" y="2343944"/>
            <a:ext cx="2590800" cy="533400"/>
          </a:xfrm>
          <a:prstGeom prst="rect">
            <a:avLst/>
          </a:prstGeom>
          <a:gradFill rotWithShape="0">
            <a:gsLst>
              <a:gs pos="0">
                <a:srgbClr val="99CC00"/>
              </a:gs>
              <a:gs pos="100000">
                <a:srgbClr val="475E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pic>
        <p:nvPicPr>
          <p:cNvPr id="3078" name="Picture 1042" descr="D:\cours\003 Gestation\energie\elevtransp2.mix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886200"/>
            <a:ext cx="348615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Rectangle 1028"/>
          <p:cNvSpPr>
            <a:spLocks noChangeArrowheads="1"/>
          </p:cNvSpPr>
          <p:nvPr/>
        </p:nvSpPr>
        <p:spPr bwMode="auto">
          <a:xfrm>
            <a:off x="32320" y="-73496"/>
            <a:ext cx="9220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r>
              <a:rPr kumimoji="0" lang="fr-FR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Du producteur au consommateur</a:t>
            </a:r>
          </a:p>
        </p:txBody>
      </p:sp>
      <p:sp>
        <p:nvSpPr>
          <p:cNvPr id="3080" name="Rectangle 1029"/>
          <p:cNvSpPr>
            <a:spLocks noChangeArrowheads="1"/>
          </p:cNvSpPr>
          <p:nvPr/>
        </p:nvSpPr>
        <p:spPr bwMode="auto">
          <a:xfrm>
            <a:off x="1066800" y="1124744"/>
            <a:ext cx="77724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FFFF00"/>
              </a:buClr>
              <a:buSzPct val="80000"/>
              <a:buFont typeface="Wingdings" pitchFamily="2" charset="2"/>
              <a:buChar char="®"/>
            </a:pPr>
            <a:r>
              <a:rPr kumimoji="0" lang="fr-FR" sz="3200" dirty="0">
                <a:latin typeface="Arial" pitchFamily="34" charset="0"/>
              </a:rPr>
              <a:t>Production</a:t>
            </a:r>
          </a:p>
          <a:p>
            <a:pPr marL="342900" indent="-342900">
              <a:spcBef>
                <a:spcPct val="20000"/>
              </a:spcBef>
              <a:buClr>
                <a:srgbClr val="FFFF00"/>
              </a:buClr>
              <a:buSzPct val="80000"/>
              <a:buFont typeface="Wingdings" pitchFamily="2" charset="2"/>
              <a:buChar char="®"/>
            </a:pPr>
            <a:r>
              <a:rPr kumimoji="0" lang="fr-FR" sz="3200" dirty="0">
                <a:latin typeface="Arial" pitchFamily="34" charset="0"/>
              </a:rPr>
              <a:t>Transport</a:t>
            </a:r>
          </a:p>
          <a:p>
            <a:pPr marL="342900" indent="-342900">
              <a:spcBef>
                <a:spcPct val="20000"/>
              </a:spcBef>
              <a:buClr>
                <a:srgbClr val="FFFF00"/>
              </a:buClr>
              <a:buSzPct val="80000"/>
              <a:buFont typeface="Wingdings" pitchFamily="2" charset="2"/>
              <a:buChar char="®"/>
            </a:pPr>
            <a:r>
              <a:rPr kumimoji="0" lang="fr-FR" sz="3200" dirty="0">
                <a:latin typeface="Arial" pitchFamily="34" charset="0"/>
              </a:rPr>
              <a:t>Distribution</a:t>
            </a:r>
          </a:p>
        </p:txBody>
      </p:sp>
      <p:pic>
        <p:nvPicPr>
          <p:cNvPr id="3081" name="Picture 1031" descr="D:\cours\003 Gestation\energie\distrib.mix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038600"/>
            <a:ext cx="1911350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032" descr="D:\cours\003 Gestation\energie\habitations.mix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3657600"/>
            <a:ext cx="766763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3" name="AutoShape 1033"/>
          <p:cNvSpPr>
            <a:spLocks noChangeArrowheads="1"/>
          </p:cNvSpPr>
          <p:nvPr/>
        </p:nvSpPr>
        <p:spPr bwMode="auto">
          <a:xfrm>
            <a:off x="-457200" y="1676400"/>
            <a:ext cx="1981200" cy="1066800"/>
          </a:xfrm>
          <a:prstGeom prst="wedgeEllipseCallout">
            <a:avLst>
              <a:gd name="adj1" fmla="val 14181"/>
              <a:gd name="adj2" fmla="val 83778"/>
            </a:avLst>
          </a:prstGeom>
          <a:gradFill rotWithShape="0">
            <a:gsLst>
              <a:gs pos="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fr-FR" sz="24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Centrale Nucléaire</a:t>
            </a:r>
          </a:p>
        </p:txBody>
      </p:sp>
      <p:pic>
        <p:nvPicPr>
          <p:cNvPr id="3086" name="Picture 1036" descr="D:\cours\003 Gestation\energie\distrib.mix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4114800"/>
            <a:ext cx="1911350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8" name="AutoShape 1038"/>
          <p:cNvSpPr>
            <a:spLocks noChangeArrowheads="1"/>
          </p:cNvSpPr>
          <p:nvPr/>
        </p:nvSpPr>
        <p:spPr bwMode="auto">
          <a:xfrm>
            <a:off x="4373149" y="5348065"/>
            <a:ext cx="1494995" cy="673224"/>
          </a:xfrm>
          <a:prstGeom prst="wedgeEllipseCallout">
            <a:avLst>
              <a:gd name="adj1" fmla="val 35140"/>
              <a:gd name="adj2" fmla="val -183271"/>
            </a:avLst>
          </a:prstGeom>
          <a:gradFill rotWithShape="0">
            <a:gsLst>
              <a:gs pos="0">
                <a:srgbClr val="0099FF"/>
              </a:gs>
              <a:gs pos="100000">
                <a:srgbClr val="0099FF">
                  <a:gamma/>
                  <a:shade val="36078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Transport</a:t>
            </a:r>
          </a:p>
          <a:p>
            <a:pPr algn="ctr"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63kV</a:t>
            </a:r>
          </a:p>
        </p:txBody>
      </p:sp>
      <p:sp>
        <p:nvSpPr>
          <p:cNvPr id="21519" name="AutoShape 1039"/>
          <p:cNvSpPr>
            <a:spLocks noChangeArrowheads="1"/>
          </p:cNvSpPr>
          <p:nvPr/>
        </p:nvSpPr>
        <p:spPr bwMode="auto">
          <a:xfrm>
            <a:off x="7016750" y="5259841"/>
            <a:ext cx="1676400" cy="647020"/>
          </a:xfrm>
          <a:prstGeom prst="wedgeEllipseCallout">
            <a:avLst>
              <a:gd name="adj1" fmla="val 2191"/>
              <a:gd name="adj2" fmla="val -159636"/>
            </a:avLst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36078"/>
                  <a:invGamma/>
                </a:scheme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 anchorCtr="1"/>
          <a:lstStyle/>
          <a:p>
            <a:pPr algn="ctr">
              <a:defRPr/>
            </a:pPr>
            <a:r>
              <a:rPr lang="fr-FR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Distribution 20kV</a:t>
            </a:r>
            <a:endParaRPr lang="fr-FR" b="1" dirty="0">
              <a:solidFill>
                <a:srgbClr val="000000"/>
              </a:solidFill>
            </a:endParaRPr>
          </a:p>
        </p:txBody>
      </p:sp>
      <p:sp>
        <p:nvSpPr>
          <p:cNvPr id="21520" name="AutoShape 1040"/>
          <p:cNvSpPr>
            <a:spLocks noChangeArrowheads="1"/>
          </p:cNvSpPr>
          <p:nvPr/>
        </p:nvSpPr>
        <p:spPr bwMode="auto">
          <a:xfrm>
            <a:off x="5640018" y="4770665"/>
            <a:ext cx="1524270" cy="830603"/>
          </a:xfrm>
          <a:prstGeom prst="wedgeEllipseCallout">
            <a:avLst>
              <a:gd name="adj1" fmla="val 29195"/>
              <a:gd name="adj2" fmla="val -80473"/>
            </a:avLst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36078"/>
                  <a:invGamma/>
                </a:scheme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>
              <a:defRPr/>
            </a:pPr>
            <a:r>
              <a:rPr lang="fr-FR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Transfo. 63kV/20kV</a:t>
            </a:r>
            <a:endParaRPr lang="fr-F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91" name="Picture 1041" descr="D:\cours\003 Gestation\energie\nucleair.mix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90800"/>
            <a:ext cx="2324100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92" name="Text Box 1043"/>
          <p:cNvSpPr txBox="1">
            <a:spLocks noChangeArrowheads="1"/>
          </p:cNvSpPr>
          <p:nvPr/>
        </p:nvSpPr>
        <p:spPr bwMode="auto">
          <a:xfrm>
            <a:off x="1828800" y="3547864"/>
            <a:ext cx="593143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fr-F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Consommation moyenne d’un particulier = 200 à 400 kWh /mois</a:t>
            </a:r>
          </a:p>
        </p:txBody>
      </p:sp>
      <p:sp>
        <p:nvSpPr>
          <p:cNvPr id="21527" name="AutoShape 1047"/>
          <p:cNvSpPr>
            <a:spLocks noChangeArrowheads="1"/>
          </p:cNvSpPr>
          <p:nvPr/>
        </p:nvSpPr>
        <p:spPr bwMode="auto">
          <a:xfrm>
            <a:off x="7452320" y="5906861"/>
            <a:ext cx="1828800" cy="914400"/>
          </a:xfrm>
          <a:prstGeom prst="wedgeEllipseCallout">
            <a:avLst>
              <a:gd name="adj1" fmla="val 22547"/>
              <a:gd name="adj2" fmla="val -147994"/>
            </a:avLst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36078"/>
                  <a:invGamma/>
                </a:scheme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0" tIns="0" rIns="0" bIns="0" anchor="ctr" anchorCtr="1"/>
          <a:lstStyle/>
          <a:p>
            <a:pPr algn="ctr">
              <a:defRPr/>
            </a:pPr>
            <a:r>
              <a:rPr lang="fr-FR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Distribution</a:t>
            </a:r>
          </a:p>
          <a:p>
            <a:pPr algn="ctr">
              <a:defRPr/>
            </a:pPr>
            <a:r>
              <a:rPr lang="fr-FR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230/400V</a:t>
            </a:r>
          </a:p>
        </p:txBody>
      </p:sp>
      <p:graphicFrame>
        <p:nvGraphicFramePr>
          <p:cNvPr id="23" name="Tableau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3561996"/>
              </p:ext>
            </p:extLst>
          </p:nvPr>
        </p:nvGraphicFramePr>
        <p:xfrm>
          <a:off x="3636963" y="980728"/>
          <a:ext cx="5283200" cy="25958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accent5">
                      <a:lumMod val="25000"/>
                    </a:schemeClr>
                  </a:outerShdw>
                </a:effectLst>
                <a:tableStyleId>{5C22544A-7EE6-4342-B048-85BDC9FD1C3A}</a:tableStyleId>
              </a:tblPr>
              <a:tblGrid>
                <a:gridCol w="3671144"/>
                <a:gridCol w="161205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solidFill>
                            <a:schemeClr val="bg2"/>
                          </a:solidFill>
                          <a:effectLst/>
                        </a:rPr>
                        <a:t> Energie Produite en France 2011</a:t>
                      </a:r>
                      <a:endParaRPr lang="fr-FR" sz="1600" b="1" dirty="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0">
                          <a:schemeClr val="tx2">
                            <a:lumMod val="60000"/>
                            <a:lumOff val="40000"/>
                          </a:schemeClr>
                        </a:gs>
                        <a:gs pos="25000">
                          <a:schemeClr val="tx2">
                            <a:lumMod val="60000"/>
                            <a:lumOff val="40000"/>
                          </a:schemeClr>
                        </a:gs>
                        <a:gs pos="75000">
                          <a:schemeClr val="tx2">
                            <a:lumMod val="75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solidFill>
                            <a:schemeClr val="bg2"/>
                          </a:solidFill>
                          <a:effectLst/>
                        </a:rPr>
                        <a:t>562.4 TWh</a:t>
                      </a:r>
                    </a:p>
                  </a:txBody>
                  <a:tcPr>
                    <a:gradFill>
                      <a:gsLst>
                        <a:gs pos="0">
                          <a:schemeClr val="tx2">
                            <a:lumMod val="60000"/>
                            <a:lumOff val="40000"/>
                          </a:schemeClr>
                        </a:gs>
                        <a:gs pos="25000">
                          <a:schemeClr val="tx2">
                            <a:lumMod val="60000"/>
                            <a:lumOff val="40000"/>
                          </a:schemeClr>
                        </a:gs>
                        <a:gs pos="75000">
                          <a:schemeClr val="tx2">
                            <a:lumMod val="75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solidFill>
                            <a:schemeClr val="bg2"/>
                          </a:solidFill>
                          <a:effectLst/>
                        </a:rPr>
                        <a:t>Importations</a:t>
                      </a:r>
                      <a:endParaRPr lang="fr-FR" sz="1600" b="1" dirty="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0">
                          <a:schemeClr val="tx2">
                            <a:lumMod val="60000"/>
                            <a:lumOff val="40000"/>
                          </a:schemeClr>
                        </a:gs>
                        <a:gs pos="25000">
                          <a:schemeClr val="tx2">
                            <a:lumMod val="60000"/>
                            <a:lumOff val="40000"/>
                          </a:schemeClr>
                        </a:gs>
                        <a:gs pos="75000">
                          <a:schemeClr val="tx2">
                            <a:lumMod val="75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solidFill>
                            <a:schemeClr val="bg2"/>
                          </a:solidFill>
                          <a:effectLst/>
                        </a:rPr>
                        <a:t>19.7 TWh</a:t>
                      </a:r>
                      <a:endParaRPr lang="fr-FR" sz="1600" b="1" dirty="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0">
                          <a:schemeClr val="tx2">
                            <a:lumMod val="60000"/>
                            <a:lumOff val="40000"/>
                          </a:schemeClr>
                        </a:gs>
                        <a:gs pos="25000">
                          <a:schemeClr val="tx2">
                            <a:lumMod val="60000"/>
                            <a:lumOff val="40000"/>
                          </a:schemeClr>
                        </a:gs>
                        <a:gs pos="75000">
                          <a:schemeClr val="tx2">
                            <a:lumMod val="75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solidFill>
                            <a:schemeClr val="bg2"/>
                          </a:solidFill>
                          <a:effectLst/>
                        </a:rPr>
                        <a:t>Exportations</a:t>
                      </a:r>
                      <a:endParaRPr lang="fr-FR" sz="1600" b="1" dirty="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0">
                          <a:schemeClr val="tx2">
                            <a:lumMod val="60000"/>
                            <a:lumOff val="40000"/>
                          </a:schemeClr>
                        </a:gs>
                        <a:gs pos="25000">
                          <a:schemeClr val="tx2">
                            <a:lumMod val="60000"/>
                            <a:lumOff val="40000"/>
                          </a:schemeClr>
                        </a:gs>
                        <a:gs pos="75000">
                          <a:schemeClr val="tx2">
                            <a:lumMod val="75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solidFill>
                            <a:schemeClr val="bg2"/>
                          </a:solidFill>
                          <a:effectLst/>
                        </a:rPr>
                        <a:t>75.4 TWh</a:t>
                      </a:r>
                      <a:endParaRPr lang="fr-FR" sz="1600" b="1" dirty="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0">
                          <a:schemeClr val="tx2">
                            <a:lumMod val="60000"/>
                            <a:lumOff val="40000"/>
                          </a:schemeClr>
                        </a:gs>
                        <a:gs pos="25000">
                          <a:schemeClr val="tx2">
                            <a:lumMod val="60000"/>
                            <a:lumOff val="40000"/>
                          </a:schemeClr>
                        </a:gs>
                        <a:gs pos="75000">
                          <a:schemeClr val="tx2">
                            <a:lumMod val="75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solidFill>
                            <a:schemeClr val="bg2"/>
                          </a:solidFill>
                          <a:effectLst/>
                        </a:rPr>
                        <a:t>Bilan échanges</a:t>
                      </a:r>
                      <a:endParaRPr lang="fr-FR" sz="1600" b="1" dirty="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0">
                          <a:schemeClr val="tx2">
                            <a:lumMod val="60000"/>
                            <a:lumOff val="40000"/>
                          </a:schemeClr>
                        </a:gs>
                        <a:gs pos="25000">
                          <a:schemeClr val="tx2">
                            <a:lumMod val="60000"/>
                            <a:lumOff val="40000"/>
                          </a:schemeClr>
                        </a:gs>
                        <a:gs pos="75000">
                          <a:schemeClr val="tx2">
                            <a:lumMod val="75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solidFill>
                            <a:schemeClr val="bg2"/>
                          </a:solidFill>
                          <a:effectLst/>
                        </a:rPr>
                        <a:t>55.7 TWh</a:t>
                      </a:r>
                      <a:endParaRPr lang="fr-FR" sz="1600" b="1" dirty="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0">
                          <a:schemeClr val="tx2">
                            <a:lumMod val="60000"/>
                            <a:lumOff val="40000"/>
                          </a:schemeClr>
                        </a:gs>
                        <a:gs pos="25000">
                          <a:schemeClr val="tx2">
                            <a:lumMod val="60000"/>
                            <a:lumOff val="40000"/>
                          </a:schemeClr>
                        </a:gs>
                        <a:gs pos="75000">
                          <a:schemeClr val="tx2">
                            <a:lumMod val="75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solidFill>
                            <a:schemeClr val="bg2"/>
                          </a:solidFill>
                          <a:effectLst/>
                        </a:rPr>
                        <a:t>Pertes réseau</a:t>
                      </a:r>
                      <a:endParaRPr lang="fr-FR" sz="1600" b="1" dirty="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0">
                          <a:schemeClr val="tx2">
                            <a:lumMod val="60000"/>
                            <a:lumOff val="40000"/>
                          </a:schemeClr>
                        </a:gs>
                        <a:gs pos="25000">
                          <a:schemeClr val="tx2">
                            <a:lumMod val="60000"/>
                            <a:lumOff val="40000"/>
                          </a:schemeClr>
                        </a:gs>
                        <a:gs pos="75000">
                          <a:schemeClr val="tx2">
                            <a:lumMod val="75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solidFill>
                            <a:schemeClr val="bg2"/>
                          </a:solidFill>
                          <a:effectLst/>
                        </a:rPr>
                        <a:t>34.9 TWh</a:t>
                      </a:r>
                      <a:endParaRPr lang="fr-FR" sz="1600" b="1" dirty="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0">
                          <a:schemeClr val="tx2">
                            <a:lumMod val="60000"/>
                            <a:lumOff val="40000"/>
                          </a:schemeClr>
                        </a:gs>
                        <a:gs pos="25000">
                          <a:schemeClr val="tx2">
                            <a:lumMod val="60000"/>
                            <a:lumOff val="40000"/>
                          </a:schemeClr>
                        </a:gs>
                        <a:gs pos="75000">
                          <a:schemeClr val="tx2">
                            <a:lumMod val="75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solidFill>
                            <a:schemeClr val="bg2"/>
                          </a:solidFill>
                          <a:effectLst/>
                        </a:rPr>
                        <a:t>Usage divers</a:t>
                      </a:r>
                      <a:endParaRPr lang="fr-FR" sz="1600" b="1" dirty="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0">
                          <a:schemeClr val="tx2">
                            <a:lumMod val="60000"/>
                            <a:lumOff val="40000"/>
                          </a:schemeClr>
                        </a:gs>
                        <a:gs pos="25000">
                          <a:schemeClr val="tx2">
                            <a:lumMod val="60000"/>
                            <a:lumOff val="40000"/>
                          </a:schemeClr>
                        </a:gs>
                        <a:gs pos="75000">
                          <a:schemeClr val="tx2">
                            <a:lumMod val="75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solidFill>
                            <a:schemeClr val="bg2"/>
                          </a:solidFill>
                          <a:effectLst/>
                        </a:rPr>
                        <a:t>11.0 TWh</a:t>
                      </a:r>
                      <a:endParaRPr lang="fr-FR" sz="1600" b="1" dirty="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0">
                          <a:schemeClr val="tx2">
                            <a:lumMod val="60000"/>
                            <a:lumOff val="40000"/>
                          </a:schemeClr>
                        </a:gs>
                        <a:gs pos="25000">
                          <a:schemeClr val="tx2">
                            <a:lumMod val="60000"/>
                            <a:lumOff val="40000"/>
                          </a:schemeClr>
                        </a:gs>
                        <a:gs pos="75000">
                          <a:schemeClr val="tx2">
                            <a:lumMod val="75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solidFill>
                            <a:schemeClr val="bg2"/>
                          </a:solidFill>
                          <a:effectLst/>
                        </a:rPr>
                        <a:t>Consommation</a:t>
                      </a:r>
                      <a:endParaRPr lang="fr-FR" sz="1600" b="1" dirty="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0">
                          <a:schemeClr val="tx2">
                            <a:lumMod val="60000"/>
                            <a:lumOff val="40000"/>
                          </a:schemeClr>
                        </a:gs>
                        <a:gs pos="25000">
                          <a:schemeClr val="tx2">
                            <a:lumMod val="60000"/>
                            <a:lumOff val="40000"/>
                          </a:schemeClr>
                        </a:gs>
                        <a:gs pos="75000">
                          <a:schemeClr val="tx2">
                            <a:lumMod val="75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solidFill>
                            <a:schemeClr val="bg2"/>
                          </a:solidFill>
                          <a:effectLst/>
                        </a:rPr>
                        <a:t>443.3 TWh</a:t>
                      </a:r>
                      <a:endParaRPr lang="fr-FR" sz="1600" b="1" dirty="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0">
                          <a:schemeClr val="tx2">
                            <a:lumMod val="60000"/>
                            <a:lumOff val="40000"/>
                          </a:schemeClr>
                        </a:gs>
                        <a:gs pos="25000">
                          <a:schemeClr val="tx2">
                            <a:lumMod val="60000"/>
                            <a:lumOff val="40000"/>
                          </a:schemeClr>
                        </a:gs>
                        <a:gs pos="75000">
                          <a:schemeClr val="tx2">
                            <a:lumMod val="75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sp>
        <p:nvSpPr>
          <p:cNvPr id="21514" name="AutoShape 1034"/>
          <p:cNvSpPr>
            <a:spLocks noChangeArrowheads="1"/>
          </p:cNvSpPr>
          <p:nvPr/>
        </p:nvSpPr>
        <p:spPr bwMode="auto">
          <a:xfrm>
            <a:off x="0" y="5805264"/>
            <a:ext cx="2555776" cy="936104"/>
          </a:xfrm>
          <a:prstGeom prst="wedgeEllipseCallout">
            <a:avLst>
              <a:gd name="adj1" fmla="val 29731"/>
              <a:gd name="adj2" fmla="val -196356"/>
            </a:avLst>
          </a:prstGeom>
          <a:gradFill rotWithShape="0">
            <a:gsLst>
              <a:gs pos="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Transformateur </a:t>
            </a:r>
          </a:p>
          <a:p>
            <a:pPr algn="ctr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20kV / 400 kV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515" name="AutoShape 1035"/>
          <p:cNvSpPr>
            <a:spLocks noChangeArrowheads="1"/>
          </p:cNvSpPr>
          <p:nvPr/>
        </p:nvSpPr>
        <p:spPr bwMode="auto">
          <a:xfrm>
            <a:off x="1830062" y="5028294"/>
            <a:ext cx="1818013" cy="1145948"/>
          </a:xfrm>
          <a:prstGeom prst="wedgeEllipseCallout">
            <a:avLst>
              <a:gd name="adj1" fmla="val 24306"/>
              <a:gd name="adj2" fmla="val -112648"/>
            </a:avLst>
          </a:prstGeom>
          <a:gradFill rotWithShape="0">
            <a:gsLst>
              <a:gs pos="0">
                <a:srgbClr val="0099FF"/>
              </a:gs>
              <a:gs pos="100000">
                <a:srgbClr val="0099FF">
                  <a:gamma/>
                  <a:shade val="36078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Transport National</a:t>
            </a:r>
          </a:p>
          <a:p>
            <a:pPr algn="ctr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400 kV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517" name="AutoShape 1037"/>
          <p:cNvSpPr>
            <a:spLocks noChangeArrowheads="1"/>
          </p:cNvSpPr>
          <p:nvPr/>
        </p:nvSpPr>
        <p:spPr bwMode="auto">
          <a:xfrm>
            <a:off x="3196495" y="4571094"/>
            <a:ext cx="1908905" cy="914400"/>
          </a:xfrm>
          <a:prstGeom prst="wedgeEllipseCallout">
            <a:avLst>
              <a:gd name="adj1" fmla="val 46441"/>
              <a:gd name="adj2" fmla="val -62974"/>
            </a:avLst>
          </a:prstGeom>
          <a:gradFill rotWithShape="0">
            <a:gsLst>
              <a:gs pos="0">
                <a:srgbClr val="0099FF"/>
              </a:gs>
              <a:gs pos="100000">
                <a:srgbClr val="0099FF">
                  <a:gamma/>
                  <a:shade val="36078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0" tIns="0" rIns="0" bIns="0" anchor="ctr" anchorCtr="1"/>
          <a:lstStyle/>
          <a:p>
            <a:pPr algn="ctr"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Transfo.</a:t>
            </a:r>
          </a:p>
          <a:p>
            <a:pPr algn="ctr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400kV / 63kV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Text Box 1043"/>
          <p:cNvSpPr txBox="1">
            <a:spLocks noChangeArrowheads="1"/>
          </p:cNvSpPr>
          <p:nvPr/>
        </p:nvSpPr>
        <p:spPr bwMode="auto">
          <a:xfrm>
            <a:off x="2998846" y="6021289"/>
            <a:ext cx="398141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ctr" eaLnBrk="1" hangingPunct="1"/>
            <a:r>
              <a:rPr lang="fr-FR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Pour la partie « Transport » il existe aussi </a:t>
            </a:r>
          </a:p>
          <a:p>
            <a:pPr algn="ctr" eaLnBrk="1" hangingPunct="1"/>
            <a:r>
              <a:rPr lang="fr-FR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 lignes à 225; 150 et 90 kV</a:t>
            </a:r>
          </a:p>
          <a:p>
            <a:pPr algn="ctr" eaLnBrk="1" hangingPunct="1"/>
            <a:r>
              <a:rPr lang="fr-FR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Pour la « distribution »  à 10 ; 15 kV</a:t>
            </a:r>
            <a:endParaRPr lang="fr-F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60648"/>
            <a:ext cx="3598168" cy="747936"/>
          </a:xfrm>
        </p:spPr>
        <p:txBody>
          <a:bodyPr/>
          <a:lstStyle/>
          <a:p>
            <a:pPr eaLnBrk="1" hangingPunct="1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Production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68760"/>
            <a:ext cx="7772400" cy="2133600"/>
          </a:xfrm>
        </p:spPr>
        <p:txBody>
          <a:bodyPr/>
          <a:lstStyle/>
          <a:p>
            <a:pPr eaLnBrk="1" hangingPunct="1">
              <a:defRPr/>
            </a:pPr>
            <a:r>
              <a:rPr lang="fr-FR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Centrales hydrauliques</a:t>
            </a:r>
          </a:p>
          <a:p>
            <a:pPr eaLnBrk="1" hangingPunct="1">
              <a:defRPr/>
            </a:pPr>
            <a:r>
              <a:rPr lang="fr-FR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Centrales thermiques</a:t>
            </a:r>
          </a:p>
          <a:p>
            <a:pPr eaLnBrk="1" hangingPunct="1">
              <a:defRPr/>
            </a:pPr>
            <a:r>
              <a:rPr lang="fr-FR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Énergies renouvelables</a:t>
            </a:r>
          </a:p>
          <a:p>
            <a:pPr eaLnBrk="1" hangingPunct="1">
              <a:defRPr/>
            </a:pPr>
            <a:r>
              <a:rPr lang="fr-FR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Énergies nouvelles</a:t>
            </a:r>
          </a:p>
        </p:txBody>
      </p:sp>
      <p:sp>
        <p:nvSpPr>
          <p:cNvPr id="4102" name="Rectangle 4"/>
          <p:cNvSpPr>
            <a:spLocks noChangeArrowheads="1"/>
          </p:cNvSpPr>
          <p:nvPr/>
        </p:nvSpPr>
        <p:spPr bwMode="auto">
          <a:xfrm>
            <a:off x="0" y="-4243388"/>
            <a:ext cx="9144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kumimoji="0" lang="fr-FR" sz="2400">
              <a:latin typeface="Times New Roman" pitchFamily="18" charset="0"/>
            </a:endParaRPr>
          </a:p>
          <a:p>
            <a:pPr eaLnBrk="0" hangingPunct="0"/>
            <a:endParaRPr kumimoji="0" lang="fr-FR" sz="2400">
              <a:latin typeface="Times New Roman" pitchFamily="18" charset="0"/>
            </a:endParaRPr>
          </a:p>
        </p:txBody>
      </p:sp>
      <p:sp>
        <p:nvSpPr>
          <p:cNvPr id="4103" name="Rectangle 140"/>
          <p:cNvSpPr>
            <a:spLocks noChangeArrowheads="1"/>
          </p:cNvSpPr>
          <p:nvPr/>
        </p:nvSpPr>
        <p:spPr bwMode="auto">
          <a:xfrm>
            <a:off x="0" y="9915525"/>
            <a:ext cx="91440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kumimoji="0" lang="fr-FR" sz="2400">
                <a:latin typeface="Times New Roman" pitchFamily="18" charset="0"/>
              </a:rPr>
              <a:t/>
            </a:r>
            <a:br>
              <a:rPr kumimoji="0" lang="fr-FR" sz="2400">
                <a:latin typeface="Times New Roman" pitchFamily="18" charset="0"/>
              </a:rPr>
            </a:br>
            <a:endParaRPr kumimoji="0" lang="fr-FR" sz="2400">
              <a:latin typeface="Times New Roman" pitchFamily="18" charset="0"/>
            </a:endParaRPr>
          </a:p>
          <a:p>
            <a:pPr eaLnBrk="0" hangingPunct="0"/>
            <a:endParaRPr kumimoji="0" lang="fr-FR" sz="2400">
              <a:latin typeface="Times New Roman" pitchFamily="18" charset="0"/>
            </a:endParaRPr>
          </a:p>
        </p:txBody>
      </p:sp>
      <p:sp>
        <p:nvSpPr>
          <p:cNvPr id="12437" name="Text Box 149"/>
          <p:cNvSpPr txBox="1">
            <a:spLocks noChangeArrowheads="1"/>
          </p:cNvSpPr>
          <p:nvPr/>
        </p:nvSpPr>
        <p:spPr bwMode="auto">
          <a:xfrm>
            <a:off x="5051425" y="3421063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2400">
                <a:solidFill>
                  <a:schemeClr val="bg2"/>
                </a:solidFill>
              </a:rPr>
              <a:t>.</a:t>
            </a:r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4577371"/>
              </p:ext>
            </p:extLst>
          </p:nvPr>
        </p:nvGraphicFramePr>
        <p:xfrm>
          <a:off x="107504" y="3645024"/>
          <a:ext cx="8964487" cy="317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210"/>
                <a:gridCol w="1440160"/>
                <a:gridCol w="529553"/>
                <a:gridCol w="1846711"/>
                <a:gridCol w="648072"/>
                <a:gridCol w="1800200"/>
                <a:gridCol w="827581"/>
              </a:tblGrid>
              <a:tr h="363096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Type production</a:t>
                      </a:r>
                      <a:endParaRPr lang="fr-FR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Puissance installée TW</a:t>
                      </a:r>
                      <a:endParaRPr lang="fr-FR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%</a:t>
                      </a:r>
                      <a:endParaRPr lang="fr-FR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Energie</a:t>
                      </a:r>
                      <a:r>
                        <a:rPr lang="fr-FR" sz="16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produite TWh</a:t>
                      </a:r>
                      <a:endParaRPr lang="fr-FR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%</a:t>
                      </a:r>
                      <a:endParaRPr lang="fr-FR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Energie potentielle TWh</a:t>
                      </a:r>
                      <a:endParaRPr lang="fr-FR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% </a:t>
                      </a:r>
                      <a:r>
                        <a:rPr lang="fr-FR" sz="16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Util</a:t>
                      </a:r>
                      <a:r>
                        <a:rPr lang="fr-FR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.</a:t>
                      </a:r>
                      <a:endParaRPr lang="fr-FR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Nucléaire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63.13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50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421.1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78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553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76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Thermique </a:t>
                      </a:r>
                      <a:r>
                        <a:rPr lang="fr-FR" sz="1600" b="1" dirty="0" err="1" smtClean="0">
                          <a:effectLst/>
                        </a:rPr>
                        <a:t>conv</a:t>
                      </a:r>
                      <a:r>
                        <a:rPr lang="fr-FR" sz="1600" b="1" dirty="0" smtClean="0">
                          <a:effectLst/>
                        </a:rPr>
                        <a:t>.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27.79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22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51.2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9.4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243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21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Hydraulique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25.40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20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50.3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9.3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223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22.5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Eolien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6.64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5.3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11.9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2.2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58.2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20.5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Photovoltaïque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2.23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1.8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1.8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0.33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19.5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9.2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ENR Autres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1.27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1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5.6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1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11.1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50.5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Total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126.46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100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541.9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100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1107.3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</a:rPr>
                        <a:t>49</a:t>
                      </a:r>
                      <a:endParaRPr lang="fr-FR" sz="16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</a:tbl>
          </a:graphicData>
        </a:graphic>
      </p:graphicFrame>
      <p:graphicFrame>
        <p:nvGraphicFramePr>
          <p:cNvPr id="12" name="Graphique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9353271"/>
              </p:ext>
            </p:extLst>
          </p:nvPr>
        </p:nvGraphicFramePr>
        <p:xfrm>
          <a:off x="4572000" y="0"/>
          <a:ext cx="4555661" cy="3952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1" grpId="0" build="p"/>
      <p:bldGraphic spid="12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ChangeArrowheads="1"/>
          </p:cNvSpPr>
          <p:nvPr/>
        </p:nvSpPr>
        <p:spPr bwMode="auto">
          <a:xfrm>
            <a:off x="683568" y="116632"/>
            <a:ext cx="3361184" cy="891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r>
              <a:rPr kumimoji="0" lang="fr-FR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Production</a:t>
            </a:r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304800" y="1600200"/>
            <a:ext cx="77724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FFFF00"/>
              </a:buClr>
              <a:buSzPct val="80000"/>
              <a:buFont typeface="Wingdings" pitchFamily="2" charset="2"/>
              <a:buChar char="®"/>
              <a:defRPr/>
            </a:pPr>
            <a:r>
              <a:rPr kumimoji="0" lang="fr-FR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Centrales hydrauliques</a:t>
            </a:r>
          </a:p>
          <a:p>
            <a:pPr marL="342900" indent="-342900">
              <a:spcBef>
                <a:spcPct val="20000"/>
              </a:spcBef>
              <a:buClr>
                <a:srgbClr val="FFFF00"/>
              </a:buClr>
              <a:buSzPct val="80000"/>
              <a:buFont typeface="Wingdings" pitchFamily="2" charset="2"/>
              <a:buChar char="®"/>
              <a:defRPr/>
            </a:pPr>
            <a:r>
              <a:rPr kumimoji="0" lang="fr-FR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Centrales thermiques</a:t>
            </a:r>
          </a:p>
          <a:p>
            <a:pPr marL="342900" indent="-342900">
              <a:spcBef>
                <a:spcPct val="20000"/>
              </a:spcBef>
              <a:buClr>
                <a:srgbClr val="FFFF00"/>
              </a:buClr>
              <a:buSzPct val="80000"/>
              <a:buFont typeface="Wingdings" pitchFamily="2" charset="2"/>
              <a:buChar char="®"/>
              <a:defRPr/>
            </a:pPr>
            <a:r>
              <a:rPr kumimoji="0" lang="fr-FR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Énergies renouvelables</a:t>
            </a:r>
          </a:p>
          <a:p>
            <a:pPr marL="342900" indent="-342900">
              <a:spcBef>
                <a:spcPct val="20000"/>
              </a:spcBef>
              <a:buClr>
                <a:srgbClr val="FFFF00"/>
              </a:buClr>
              <a:buSzPct val="80000"/>
              <a:buFont typeface="Wingdings" pitchFamily="2" charset="2"/>
              <a:buChar char="®"/>
              <a:defRPr/>
            </a:pPr>
            <a:r>
              <a:rPr kumimoji="0" lang="fr-FR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Énergies nouvelles</a:t>
            </a:r>
          </a:p>
        </p:txBody>
      </p:sp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15347" y="6046930"/>
            <a:ext cx="567655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Ordre de grandeur</a:t>
            </a:r>
          </a:p>
          <a:p>
            <a:pPr>
              <a:defRPr/>
            </a:pPr>
            <a:r>
              <a:rPr lang="fr-FR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1 éolienne=3 (6) </a:t>
            </a:r>
            <a:r>
              <a:rPr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MW ; 1 réacteur </a:t>
            </a:r>
            <a:r>
              <a:rPr lang="fr-FR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nucléaire =1500 </a:t>
            </a:r>
            <a:r>
              <a:rPr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MW : </a:t>
            </a:r>
            <a:endParaRPr lang="fr-FR" sz="16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>
              <a:defRPr/>
            </a:pPr>
            <a:r>
              <a:rPr lang="fr-FR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1 </a:t>
            </a:r>
            <a:r>
              <a:rPr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unité </a:t>
            </a:r>
            <a:r>
              <a:rPr lang="fr-FR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hydraulique = 30MW; </a:t>
            </a:r>
            <a:r>
              <a:rPr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1 unité </a:t>
            </a:r>
            <a:r>
              <a:rPr lang="fr-FR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thermique = 200MW</a:t>
            </a:r>
            <a:endParaRPr lang="fr-FR" sz="1600" b="1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sp>
        <p:nvSpPr>
          <p:cNvPr id="40967" name="Rectangle 7"/>
          <p:cNvSpPr>
            <a:spLocks noChangeArrowheads="1"/>
          </p:cNvSpPr>
          <p:nvPr/>
        </p:nvSpPr>
        <p:spPr bwMode="auto">
          <a:xfrm>
            <a:off x="2072952" y="4121889"/>
            <a:ext cx="74676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Coût du kWh produit par :</a:t>
            </a:r>
          </a:p>
          <a:p>
            <a:pPr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Wingdings" pitchFamily="2" charset="2"/>
              </a:rPr>
              <a:t>è </a:t>
            </a: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Une centrale hydraulique : 1,5 centimes,</a:t>
            </a:r>
          </a:p>
          <a:p>
            <a:pPr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Wingdings" pitchFamily="2" charset="2"/>
              </a:rPr>
              <a:t>è </a:t>
            </a: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Une centrale nucléaire : 3 centimes,</a:t>
            </a:r>
          </a:p>
          <a:p>
            <a:pPr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Wingdings" pitchFamily="2" charset="2"/>
              </a:rPr>
              <a:t>è </a:t>
            </a: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Une centrale thermique charbon : 4,5 centimes,</a:t>
            </a:r>
          </a:p>
          <a:p>
            <a:pPr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Wingdings" pitchFamily="2" charset="2"/>
              </a:rPr>
              <a:t>è </a:t>
            </a: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Une centrale fuel : 4 centimes.</a:t>
            </a:r>
          </a:p>
        </p:txBody>
      </p:sp>
      <p:graphicFrame>
        <p:nvGraphicFramePr>
          <p:cNvPr id="14" name="Graphique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7476111"/>
              </p:ext>
            </p:extLst>
          </p:nvPr>
        </p:nvGraphicFramePr>
        <p:xfrm>
          <a:off x="4716017" y="-9195"/>
          <a:ext cx="4427984" cy="3952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0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6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6" grpId="0"/>
      <p:bldP spid="40967" grpId="0"/>
      <p:bldGraphic spid="14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971600" y="6219969"/>
            <a:ext cx="760496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Répartition de la production en </a:t>
            </a:r>
            <a:r>
              <a:rPr lang="fr-FR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EUROPE  2011</a:t>
            </a:r>
            <a:endParaRPr lang="fr-FR" sz="32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5" name="Graphique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1622085"/>
              </p:ext>
            </p:extLst>
          </p:nvPr>
        </p:nvGraphicFramePr>
        <p:xfrm>
          <a:off x="66676" y="-625044"/>
          <a:ext cx="9077324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Forme libre 1"/>
          <p:cNvSpPr/>
          <p:nvPr/>
        </p:nvSpPr>
        <p:spPr bwMode="auto">
          <a:xfrm>
            <a:off x="2409825" y="352425"/>
            <a:ext cx="6515100" cy="4025517"/>
          </a:xfrm>
          <a:custGeom>
            <a:avLst/>
            <a:gdLst>
              <a:gd name="connsiteX0" fmla="*/ 0 w 6477000"/>
              <a:gd name="connsiteY0" fmla="*/ 0 h 4025517"/>
              <a:gd name="connsiteX1" fmla="*/ 247650 w 6477000"/>
              <a:gd name="connsiteY1" fmla="*/ 190500 h 4025517"/>
              <a:gd name="connsiteX2" fmla="*/ 514350 w 6477000"/>
              <a:gd name="connsiteY2" fmla="*/ 381000 h 4025517"/>
              <a:gd name="connsiteX3" fmla="*/ 762000 w 6477000"/>
              <a:gd name="connsiteY3" fmla="*/ 1009650 h 4025517"/>
              <a:gd name="connsiteX4" fmla="*/ 1009650 w 6477000"/>
              <a:gd name="connsiteY4" fmla="*/ 1285875 h 4025517"/>
              <a:gd name="connsiteX5" fmla="*/ 1247775 w 6477000"/>
              <a:gd name="connsiteY5" fmla="*/ 1419225 h 4025517"/>
              <a:gd name="connsiteX6" fmla="*/ 1524000 w 6477000"/>
              <a:gd name="connsiteY6" fmla="*/ 1609725 h 4025517"/>
              <a:gd name="connsiteX7" fmla="*/ 1743075 w 6477000"/>
              <a:gd name="connsiteY7" fmla="*/ 1647825 h 4025517"/>
              <a:gd name="connsiteX8" fmla="*/ 1981200 w 6477000"/>
              <a:gd name="connsiteY8" fmla="*/ 1809750 h 4025517"/>
              <a:gd name="connsiteX9" fmla="*/ 2257425 w 6477000"/>
              <a:gd name="connsiteY9" fmla="*/ 1866900 h 4025517"/>
              <a:gd name="connsiteX10" fmla="*/ 2495550 w 6477000"/>
              <a:gd name="connsiteY10" fmla="*/ 1866900 h 4025517"/>
              <a:gd name="connsiteX11" fmla="*/ 2743200 w 6477000"/>
              <a:gd name="connsiteY11" fmla="*/ 1895475 h 4025517"/>
              <a:gd name="connsiteX12" fmla="*/ 2990850 w 6477000"/>
              <a:gd name="connsiteY12" fmla="*/ 1990725 h 4025517"/>
              <a:gd name="connsiteX13" fmla="*/ 3267075 w 6477000"/>
              <a:gd name="connsiteY13" fmla="*/ 2171700 h 4025517"/>
              <a:gd name="connsiteX14" fmla="*/ 3457575 w 6477000"/>
              <a:gd name="connsiteY14" fmla="*/ 2352675 h 4025517"/>
              <a:gd name="connsiteX15" fmla="*/ 3733800 w 6477000"/>
              <a:gd name="connsiteY15" fmla="*/ 2400300 h 4025517"/>
              <a:gd name="connsiteX16" fmla="*/ 3981450 w 6477000"/>
              <a:gd name="connsiteY16" fmla="*/ 2647950 h 4025517"/>
              <a:gd name="connsiteX17" fmla="*/ 4219575 w 6477000"/>
              <a:gd name="connsiteY17" fmla="*/ 2867025 h 4025517"/>
              <a:gd name="connsiteX18" fmla="*/ 4467225 w 6477000"/>
              <a:gd name="connsiteY18" fmla="*/ 2924175 h 4025517"/>
              <a:gd name="connsiteX19" fmla="*/ 4724400 w 6477000"/>
              <a:gd name="connsiteY19" fmla="*/ 3028950 h 4025517"/>
              <a:gd name="connsiteX20" fmla="*/ 4991100 w 6477000"/>
              <a:gd name="connsiteY20" fmla="*/ 3257550 h 4025517"/>
              <a:gd name="connsiteX21" fmla="*/ 5219700 w 6477000"/>
              <a:gd name="connsiteY21" fmla="*/ 3429000 h 4025517"/>
              <a:gd name="connsiteX22" fmla="*/ 5476875 w 6477000"/>
              <a:gd name="connsiteY22" fmla="*/ 3476625 h 4025517"/>
              <a:gd name="connsiteX23" fmla="*/ 5715000 w 6477000"/>
              <a:gd name="connsiteY23" fmla="*/ 3676650 h 4025517"/>
              <a:gd name="connsiteX24" fmla="*/ 5915025 w 6477000"/>
              <a:gd name="connsiteY24" fmla="*/ 3705225 h 4025517"/>
              <a:gd name="connsiteX25" fmla="*/ 6210300 w 6477000"/>
              <a:gd name="connsiteY25" fmla="*/ 3990975 h 4025517"/>
              <a:gd name="connsiteX26" fmla="*/ 6477000 w 6477000"/>
              <a:gd name="connsiteY26" fmla="*/ 4010025 h 4025517"/>
              <a:gd name="connsiteX0" fmla="*/ 0 w 6657975"/>
              <a:gd name="connsiteY0" fmla="*/ 0 h 4031470"/>
              <a:gd name="connsiteX1" fmla="*/ 247650 w 6657975"/>
              <a:gd name="connsiteY1" fmla="*/ 190500 h 4031470"/>
              <a:gd name="connsiteX2" fmla="*/ 514350 w 6657975"/>
              <a:gd name="connsiteY2" fmla="*/ 381000 h 4031470"/>
              <a:gd name="connsiteX3" fmla="*/ 762000 w 6657975"/>
              <a:gd name="connsiteY3" fmla="*/ 1009650 h 4031470"/>
              <a:gd name="connsiteX4" fmla="*/ 1009650 w 6657975"/>
              <a:gd name="connsiteY4" fmla="*/ 1285875 h 4031470"/>
              <a:gd name="connsiteX5" fmla="*/ 1247775 w 6657975"/>
              <a:gd name="connsiteY5" fmla="*/ 1419225 h 4031470"/>
              <a:gd name="connsiteX6" fmla="*/ 1524000 w 6657975"/>
              <a:gd name="connsiteY6" fmla="*/ 1609725 h 4031470"/>
              <a:gd name="connsiteX7" fmla="*/ 1743075 w 6657975"/>
              <a:gd name="connsiteY7" fmla="*/ 1647825 h 4031470"/>
              <a:gd name="connsiteX8" fmla="*/ 1981200 w 6657975"/>
              <a:gd name="connsiteY8" fmla="*/ 1809750 h 4031470"/>
              <a:gd name="connsiteX9" fmla="*/ 2257425 w 6657975"/>
              <a:gd name="connsiteY9" fmla="*/ 1866900 h 4031470"/>
              <a:gd name="connsiteX10" fmla="*/ 2495550 w 6657975"/>
              <a:gd name="connsiteY10" fmla="*/ 1866900 h 4031470"/>
              <a:gd name="connsiteX11" fmla="*/ 2743200 w 6657975"/>
              <a:gd name="connsiteY11" fmla="*/ 1895475 h 4031470"/>
              <a:gd name="connsiteX12" fmla="*/ 2990850 w 6657975"/>
              <a:gd name="connsiteY12" fmla="*/ 1990725 h 4031470"/>
              <a:gd name="connsiteX13" fmla="*/ 3267075 w 6657975"/>
              <a:gd name="connsiteY13" fmla="*/ 2171700 h 4031470"/>
              <a:gd name="connsiteX14" fmla="*/ 3457575 w 6657975"/>
              <a:gd name="connsiteY14" fmla="*/ 2352675 h 4031470"/>
              <a:gd name="connsiteX15" fmla="*/ 3733800 w 6657975"/>
              <a:gd name="connsiteY15" fmla="*/ 2400300 h 4031470"/>
              <a:gd name="connsiteX16" fmla="*/ 3981450 w 6657975"/>
              <a:gd name="connsiteY16" fmla="*/ 2647950 h 4031470"/>
              <a:gd name="connsiteX17" fmla="*/ 4219575 w 6657975"/>
              <a:gd name="connsiteY17" fmla="*/ 2867025 h 4031470"/>
              <a:gd name="connsiteX18" fmla="*/ 4467225 w 6657975"/>
              <a:gd name="connsiteY18" fmla="*/ 2924175 h 4031470"/>
              <a:gd name="connsiteX19" fmla="*/ 4724400 w 6657975"/>
              <a:gd name="connsiteY19" fmla="*/ 3028950 h 4031470"/>
              <a:gd name="connsiteX20" fmla="*/ 4991100 w 6657975"/>
              <a:gd name="connsiteY20" fmla="*/ 3257550 h 4031470"/>
              <a:gd name="connsiteX21" fmla="*/ 5219700 w 6657975"/>
              <a:gd name="connsiteY21" fmla="*/ 3429000 h 4031470"/>
              <a:gd name="connsiteX22" fmla="*/ 5476875 w 6657975"/>
              <a:gd name="connsiteY22" fmla="*/ 3476625 h 4031470"/>
              <a:gd name="connsiteX23" fmla="*/ 5715000 w 6657975"/>
              <a:gd name="connsiteY23" fmla="*/ 3676650 h 4031470"/>
              <a:gd name="connsiteX24" fmla="*/ 5915025 w 6657975"/>
              <a:gd name="connsiteY24" fmla="*/ 3705225 h 4031470"/>
              <a:gd name="connsiteX25" fmla="*/ 6210300 w 6657975"/>
              <a:gd name="connsiteY25" fmla="*/ 3990975 h 4031470"/>
              <a:gd name="connsiteX26" fmla="*/ 6657975 w 6657975"/>
              <a:gd name="connsiteY26" fmla="*/ 4019550 h 4031470"/>
              <a:gd name="connsiteX0" fmla="*/ 0 w 6515100"/>
              <a:gd name="connsiteY0" fmla="*/ 0 h 4025517"/>
              <a:gd name="connsiteX1" fmla="*/ 247650 w 6515100"/>
              <a:gd name="connsiteY1" fmla="*/ 190500 h 4025517"/>
              <a:gd name="connsiteX2" fmla="*/ 514350 w 6515100"/>
              <a:gd name="connsiteY2" fmla="*/ 381000 h 4025517"/>
              <a:gd name="connsiteX3" fmla="*/ 762000 w 6515100"/>
              <a:gd name="connsiteY3" fmla="*/ 1009650 h 4025517"/>
              <a:gd name="connsiteX4" fmla="*/ 1009650 w 6515100"/>
              <a:gd name="connsiteY4" fmla="*/ 1285875 h 4025517"/>
              <a:gd name="connsiteX5" fmla="*/ 1247775 w 6515100"/>
              <a:gd name="connsiteY5" fmla="*/ 1419225 h 4025517"/>
              <a:gd name="connsiteX6" fmla="*/ 1524000 w 6515100"/>
              <a:gd name="connsiteY6" fmla="*/ 1609725 h 4025517"/>
              <a:gd name="connsiteX7" fmla="*/ 1743075 w 6515100"/>
              <a:gd name="connsiteY7" fmla="*/ 1647825 h 4025517"/>
              <a:gd name="connsiteX8" fmla="*/ 1981200 w 6515100"/>
              <a:gd name="connsiteY8" fmla="*/ 1809750 h 4025517"/>
              <a:gd name="connsiteX9" fmla="*/ 2257425 w 6515100"/>
              <a:gd name="connsiteY9" fmla="*/ 1866900 h 4025517"/>
              <a:gd name="connsiteX10" fmla="*/ 2495550 w 6515100"/>
              <a:gd name="connsiteY10" fmla="*/ 1866900 h 4025517"/>
              <a:gd name="connsiteX11" fmla="*/ 2743200 w 6515100"/>
              <a:gd name="connsiteY11" fmla="*/ 1895475 h 4025517"/>
              <a:gd name="connsiteX12" fmla="*/ 2990850 w 6515100"/>
              <a:gd name="connsiteY12" fmla="*/ 1990725 h 4025517"/>
              <a:gd name="connsiteX13" fmla="*/ 3267075 w 6515100"/>
              <a:gd name="connsiteY13" fmla="*/ 2171700 h 4025517"/>
              <a:gd name="connsiteX14" fmla="*/ 3457575 w 6515100"/>
              <a:gd name="connsiteY14" fmla="*/ 2352675 h 4025517"/>
              <a:gd name="connsiteX15" fmla="*/ 3733800 w 6515100"/>
              <a:gd name="connsiteY15" fmla="*/ 2400300 h 4025517"/>
              <a:gd name="connsiteX16" fmla="*/ 3981450 w 6515100"/>
              <a:gd name="connsiteY16" fmla="*/ 2647950 h 4025517"/>
              <a:gd name="connsiteX17" fmla="*/ 4219575 w 6515100"/>
              <a:gd name="connsiteY17" fmla="*/ 2867025 h 4025517"/>
              <a:gd name="connsiteX18" fmla="*/ 4467225 w 6515100"/>
              <a:gd name="connsiteY18" fmla="*/ 2924175 h 4025517"/>
              <a:gd name="connsiteX19" fmla="*/ 4724400 w 6515100"/>
              <a:gd name="connsiteY19" fmla="*/ 3028950 h 4025517"/>
              <a:gd name="connsiteX20" fmla="*/ 4991100 w 6515100"/>
              <a:gd name="connsiteY20" fmla="*/ 3257550 h 4025517"/>
              <a:gd name="connsiteX21" fmla="*/ 5219700 w 6515100"/>
              <a:gd name="connsiteY21" fmla="*/ 3429000 h 4025517"/>
              <a:gd name="connsiteX22" fmla="*/ 5476875 w 6515100"/>
              <a:gd name="connsiteY22" fmla="*/ 3476625 h 4025517"/>
              <a:gd name="connsiteX23" fmla="*/ 5715000 w 6515100"/>
              <a:gd name="connsiteY23" fmla="*/ 3676650 h 4025517"/>
              <a:gd name="connsiteX24" fmla="*/ 5915025 w 6515100"/>
              <a:gd name="connsiteY24" fmla="*/ 3705225 h 4025517"/>
              <a:gd name="connsiteX25" fmla="*/ 6210300 w 6515100"/>
              <a:gd name="connsiteY25" fmla="*/ 3990975 h 4025517"/>
              <a:gd name="connsiteX26" fmla="*/ 6515100 w 6515100"/>
              <a:gd name="connsiteY26" fmla="*/ 4010025 h 4025517"/>
              <a:gd name="connsiteX0" fmla="*/ 0 w 6515100"/>
              <a:gd name="connsiteY0" fmla="*/ 0 h 4025517"/>
              <a:gd name="connsiteX1" fmla="*/ 247650 w 6515100"/>
              <a:gd name="connsiteY1" fmla="*/ 190500 h 4025517"/>
              <a:gd name="connsiteX2" fmla="*/ 514350 w 6515100"/>
              <a:gd name="connsiteY2" fmla="*/ 381000 h 4025517"/>
              <a:gd name="connsiteX3" fmla="*/ 762000 w 6515100"/>
              <a:gd name="connsiteY3" fmla="*/ 1009650 h 4025517"/>
              <a:gd name="connsiteX4" fmla="*/ 1009650 w 6515100"/>
              <a:gd name="connsiteY4" fmla="*/ 1285875 h 4025517"/>
              <a:gd name="connsiteX5" fmla="*/ 1247775 w 6515100"/>
              <a:gd name="connsiteY5" fmla="*/ 1419225 h 4025517"/>
              <a:gd name="connsiteX6" fmla="*/ 1524000 w 6515100"/>
              <a:gd name="connsiteY6" fmla="*/ 1609725 h 4025517"/>
              <a:gd name="connsiteX7" fmla="*/ 1743075 w 6515100"/>
              <a:gd name="connsiteY7" fmla="*/ 1647825 h 4025517"/>
              <a:gd name="connsiteX8" fmla="*/ 1981200 w 6515100"/>
              <a:gd name="connsiteY8" fmla="*/ 1809750 h 4025517"/>
              <a:gd name="connsiteX9" fmla="*/ 2257425 w 6515100"/>
              <a:gd name="connsiteY9" fmla="*/ 1866900 h 4025517"/>
              <a:gd name="connsiteX10" fmla="*/ 2495550 w 6515100"/>
              <a:gd name="connsiteY10" fmla="*/ 1866900 h 4025517"/>
              <a:gd name="connsiteX11" fmla="*/ 2743200 w 6515100"/>
              <a:gd name="connsiteY11" fmla="*/ 1895475 h 4025517"/>
              <a:gd name="connsiteX12" fmla="*/ 2990850 w 6515100"/>
              <a:gd name="connsiteY12" fmla="*/ 1990725 h 4025517"/>
              <a:gd name="connsiteX13" fmla="*/ 3267075 w 6515100"/>
              <a:gd name="connsiteY13" fmla="*/ 2171700 h 4025517"/>
              <a:gd name="connsiteX14" fmla="*/ 3457575 w 6515100"/>
              <a:gd name="connsiteY14" fmla="*/ 2352675 h 4025517"/>
              <a:gd name="connsiteX15" fmla="*/ 3733800 w 6515100"/>
              <a:gd name="connsiteY15" fmla="*/ 2400300 h 4025517"/>
              <a:gd name="connsiteX16" fmla="*/ 3981450 w 6515100"/>
              <a:gd name="connsiteY16" fmla="*/ 2647950 h 4025517"/>
              <a:gd name="connsiteX17" fmla="*/ 4219575 w 6515100"/>
              <a:gd name="connsiteY17" fmla="*/ 2867025 h 4025517"/>
              <a:gd name="connsiteX18" fmla="*/ 4467225 w 6515100"/>
              <a:gd name="connsiteY18" fmla="*/ 2924175 h 4025517"/>
              <a:gd name="connsiteX19" fmla="*/ 4724400 w 6515100"/>
              <a:gd name="connsiteY19" fmla="*/ 3028950 h 4025517"/>
              <a:gd name="connsiteX20" fmla="*/ 4991100 w 6515100"/>
              <a:gd name="connsiteY20" fmla="*/ 3257550 h 4025517"/>
              <a:gd name="connsiteX21" fmla="*/ 5219700 w 6515100"/>
              <a:gd name="connsiteY21" fmla="*/ 3429000 h 4025517"/>
              <a:gd name="connsiteX22" fmla="*/ 5476875 w 6515100"/>
              <a:gd name="connsiteY22" fmla="*/ 3476625 h 4025517"/>
              <a:gd name="connsiteX23" fmla="*/ 5715000 w 6515100"/>
              <a:gd name="connsiteY23" fmla="*/ 3676650 h 4025517"/>
              <a:gd name="connsiteX24" fmla="*/ 5838825 w 6515100"/>
              <a:gd name="connsiteY24" fmla="*/ 3733800 h 4025517"/>
              <a:gd name="connsiteX25" fmla="*/ 5915025 w 6515100"/>
              <a:gd name="connsiteY25" fmla="*/ 3705225 h 4025517"/>
              <a:gd name="connsiteX26" fmla="*/ 6210300 w 6515100"/>
              <a:gd name="connsiteY26" fmla="*/ 3990975 h 4025517"/>
              <a:gd name="connsiteX27" fmla="*/ 6515100 w 6515100"/>
              <a:gd name="connsiteY27" fmla="*/ 4010025 h 4025517"/>
              <a:gd name="connsiteX0" fmla="*/ 0 w 6515100"/>
              <a:gd name="connsiteY0" fmla="*/ 0 h 4025517"/>
              <a:gd name="connsiteX1" fmla="*/ 247650 w 6515100"/>
              <a:gd name="connsiteY1" fmla="*/ 190500 h 4025517"/>
              <a:gd name="connsiteX2" fmla="*/ 514350 w 6515100"/>
              <a:gd name="connsiteY2" fmla="*/ 381000 h 4025517"/>
              <a:gd name="connsiteX3" fmla="*/ 762000 w 6515100"/>
              <a:gd name="connsiteY3" fmla="*/ 1009650 h 4025517"/>
              <a:gd name="connsiteX4" fmla="*/ 1009650 w 6515100"/>
              <a:gd name="connsiteY4" fmla="*/ 1285875 h 4025517"/>
              <a:gd name="connsiteX5" fmla="*/ 1247775 w 6515100"/>
              <a:gd name="connsiteY5" fmla="*/ 1419225 h 4025517"/>
              <a:gd name="connsiteX6" fmla="*/ 1524000 w 6515100"/>
              <a:gd name="connsiteY6" fmla="*/ 1609725 h 4025517"/>
              <a:gd name="connsiteX7" fmla="*/ 1743075 w 6515100"/>
              <a:gd name="connsiteY7" fmla="*/ 1647825 h 4025517"/>
              <a:gd name="connsiteX8" fmla="*/ 1981200 w 6515100"/>
              <a:gd name="connsiteY8" fmla="*/ 1809750 h 4025517"/>
              <a:gd name="connsiteX9" fmla="*/ 2257425 w 6515100"/>
              <a:gd name="connsiteY9" fmla="*/ 1866900 h 4025517"/>
              <a:gd name="connsiteX10" fmla="*/ 2495550 w 6515100"/>
              <a:gd name="connsiteY10" fmla="*/ 1866900 h 4025517"/>
              <a:gd name="connsiteX11" fmla="*/ 2743200 w 6515100"/>
              <a:gd name="connsiteY11" fmla="*/ 1895475 h 4025517"/>
              <a:gd name="connsiteX12" fmla="*/ 2990850 w 6515100"/>
              <a:gd name="connsiteY12" fmla="*/ 1990725 h 4025517"/>
              <a:gd name="connsiteX13" fmla="*/ 3267075 w 6515100"/>
              <a:gd name="connsiteY13" fmla="*/ 2171700 h 4025517"/>
              <a:gd name="connsiteX14" fmla="*/ 3457575 w 6515100"/>
              <a:gd name="connsiteY14" fmla="*/ 2352675 h 4025517"/>
              <a:gd name="connsiteX15" fmla="*/ 3733800 w 6515100"/>
              <a:gd name="connsiteY15" fmla="*/ 2400300 h 4025517"/>
              <a:gd name="connsiteX16" fmla="*/ 3981450 w 6515100"/>
              <a:gd name="connsiteY16" fmla="*/ 2647950 h 4025517"/>
              <a:gd name="connsiteX17" fmla="*/ 4219575 w 6515100"/>
              <a:gd name="connsiteY17" fmla="*/ 2867025 h 4025517"/>
              <a:gd name="connsiteX18" fmla="*/ 4467225 w 6515100"/>
              <a:gd name="connsiteY18" fmla="*/ 2924175 h 4025517"/>
              <a:gd name="connsiteX19" fmla="*/ 4724400 w 6515100"/>
              <a:gd name="connsiteY19" fmla="*/ 3028950 h 4025517"/>
              <a:gd name="connsiteX20" fmla="*/ 4991100 w 6515100"/>
              <a:gd name="connsiteY20" fmla="*/ 3257550 h 4025517"/>
              <a:gd name="connsiteX21" fmla="*/ 5219700 w 6515100"/>
              <a:gd name="connsiteY21" fmla="*/ 3429000 h 4025517"/>
              <a:gd name="connsiteX22" fmla="*/ 5476875 w 6515100"/>
              <a:gd name="connsiteY22" fmla="*/ 3476625 h 4025517"/>
              <a:gd name="connsiteX23" fmla="*/ 5715000 w 6515100"/>
              <a:gd name="connsiteY23" fmla="*/ 3676650 h 4025517"/>
              <a:gd name="connsiteX24" fmla="*/ 5838825 w 6515100"/>
              <a:gd name="connsiteY24" fmla="*/ 3695700 h 4025517"/>
              <a:gd name="connsiteX25" fmla="*/ 5915025 w 6515100"/>
              <a:gd name="connsiteY25" fmla="*/ 3705225 h 4025517"/>
              <a:gd name="connsiteX26" fmla="*/ 6210300 w 6515100"/>
              <a:gd name="connsiteY26" fmla="*/ 3990975 h 4025517"/>
              <a:gd name="connsiteX27" fmla="*/ 6515100 w 6515100"/>
              <a:gd name="connsiteY27" fmla="*/ 4010025 h 4025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6515100" h="4025517">
                <a:moveTo>
                  <a:pt x="0" y="0"/>
                </a:moveTo>
                <a:cubicBezTo>
                  <a:pt x="80962" y="63500"/>
                  <a:pt x="161925" y="127000"/>
                  <a:pt x="247650" y="190500"/>
                </a:cubicBezTo>
                <a:cubicBezTo>
                  <a:pt x="333375" y="254000"/>
                  <a:pt x="428625" y="244475"/>
                  <a:pt x="514350" y="381000"/>
                </a:cubicBezTo>
                <a:cubicBezTo>
                  <a:pt x="600075" y="517525"/>
                  <a:pt x="679450" y="858838"/>
                  <a:pt x="762000" y="1009650"/>
                </a:cubicBezTo>
                <a:cubicBezTo>
                  <a:pt x="844550" y="1160462"/>
                  <a:pt x="928688" y="1217613"/>
                  <a:pt x="1009650" y="1285875"/>
                </a:cubicBezTo>
                <a:cubicBezTo>
                  <a:pt x="1090613" y="1354138"/>
                  <a:pt x="1162050" y="1365250"/>
                  <a:pt x="1247775" y="1419225"/>
                </a:cubicBezTo>
                <a:cubicBezTo>
                  <a:pt x="1333500" y="1473200"/>
                  <a:pt x="1441450" y="1571625"/>
                  <a:pt x="1524000" y="1609725"/>
                </a:cubicBezTo>
                <a:cubicBezTo>
                  <a:pt x="1606550" y="1647825"/>
                  <a:pt x="1666875" y="1614488"/>
                  <a:pt x="1743075" y="1647825"/>
                </a:cubicBezTo>
                <a:cubicBezTo>
                  <a:pt x="1819275" y="1681162"/>
                  <a:pt x="1895475" y="1773238"/>
                  <a:pt x="1981200" y="1809750"/>
                </a:cubicBezTo>
                <a:cubicBezTo>
                  <a:pt x="2066925" y="1846262"/>
                  <a:pt x="2171700" y="1857375"/>
                  <a:pt x="2257425" y="1866900"/>
                </a:cubicBezTo>
                <a:cubicBezTo>
                  <a:pt x="2343150" y="1876425"/>
                  <a:pt x="2414588" y="1862138"/>
                  <a:pt x="2495550" y="1866900"/>
                </a:cubicBezTo>
                <a:cubicBezTo>
                  <a:pt x="2576512" y="1871662"/>
                  <a:pt x="2660650" y="1874838"/>
                  <a:pt x="2743200" y="1895475"/>
                </a:cubicBezTo>
                <a:cubicBezTo>
                  <a:pt x="2825750" y="1916112"/>
                  <a:pt x="2903538" y="1944688"/>
                  <a:pt x="2990850" y="1990725"/>
                </a:cubicBezTo>
                <a:cubicBezTo>
                  <a:pt x="3078162" y="2036762"/>
                  <a:pt x="3189288" y="2111375"/>
                  <a:pt x="3267075" y="2171700"/>
                </a:cubicBezTo>
                <a:cubicBezTo>
                  <a:pt x="3344862" y="2232025"/>
                  <a:pt x="3379788" y="2314575"/>
                  <a:pt x="3457575" y="2352675"/>
                </a:cubicBezTo>
                <a:cubicBezTo>
                  <a:pt x="3535363" y="2390775"/>
                  <a:pt x="3646487" y="2351087"/>
                  <a:pt x="3733800" y="2400300"/>
                </a:cubicBezTo>
                <a:cubicBezTo>
                  <a:pt x="3821113" y="2449513"/>
                  <a:pt x="3900488" y="2570163"/>
                  <a:pt x="3981450" y="2647950"/>
                </a:cubicBezTo>
                <a:cubicBezTo>
                  <a:pt x="4062412" y="2725737"/>
                  <a:pt x="4138613" y="2820988"/>
                  <a:pt x="4219575" y="2867025"/>
                </a:cubicBezTo>
                <a:cubicBezTo>
                  <a:pt x="4300537" y="2913062"/>
                  <a:pt x="4383088" y="2897188"/>
                  <a:pt x="4467225" y="2924175"/>
                </a:cubicBezTo>
                <a:cubicBezTo>
                  <a:pt x="4551362" y="2951162"/>
                  <a:pt x="4637088" y="2973388"/>
                  <a:pt x="4724400" y="3028950"/>
                </a:cubicBezTo>
                <a:cubicBezTo>
                  <a:pt x="4811712" y="3084512"/>
                  <a:pt x="4908550" y="3190875"/>
                  <a:pt x="4991100" y="3257550"/>
                </a:cubicBezTo>
                <a:cubicBezTo>
                  <a:pt x="5073650" y="3324225"/>
                  <a:pt x="5138738" y="3392488"/>
                  <a:pt x="5219700" y="3429000"/>
                </a:cubicBezTo>
                <a:cubicBezTo>
                  <a:pt x="5300662" y="3465512"/>
                  <a:pt x="5394325" y="3435350"/>
                  <a:pt x="5476875" y="3476625"/>
                </a:cubicBezTo>
                <a:cubicBezTo>
                  <a:pt x="5559425" y="3517900"/>
                  <a:pt x="5654675" y="3640138"/>
                  <a:pt x="5715000" y="3676650"/>
                </a:cubicBezTo>
                <a:cubicBezTo>
                  <a:pt x="5775325" y="3713162"/>
                  <a:pt x="5805488" y="3690938"/>
                  <a:pt x="5838825" y="3695700"/>
                </a:cubicBezTo>
                <a:cubicBezTo>
                  <a:pt x="5872162" y="3700462"/>
                  <a:pt x="5853113" y="3656013"/>
                  <a:pt x="5915025" y="3705225"/>
                </a:cubicBezTo>
                <a:cubicBezTo>
                  <a:pt x="5976937" y="3754437"/>
                  <a:pt x="6110287" y="3940175"/>
                  <a:pt x="6210300" y="3990975"/>
                </a:cubicBezTo>
                <a:cubicBezTo>
                  <a:pt x="6310313" y="4041775"/>
                  <a:pt x="6428581" y="4025900"/>
                  <a:pt x="6515100" y="4010025"/>
                </a:cubicBezTo>
              </a:path>
            </a:pathLst>
          </a:custGeom>
          <a:noFill/>
          <a:ln w="57150" cap="flat" cmpd="sng" algn="ctr">
            <a:solidFill>
              <a:srgbClr val="D49C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4" name="Pensées 3"/>
          <p:cNvSpPr/>
          <p:nvPr/>
        </p:nvSpPr>
        <p:spPr bwMode="auto">
          <a:xfrm>
            <a:off x="4861148" y="764704"/>
            <a:ext cx="2592288" cy="1440160"/>
          </a:xfrm>
          <a:prstGeom prst="cloudCallou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Limite production </a:t>
            </a:r>
            <a:b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gaz à effet de serre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CO2</a:t>
            </a:r>
            <a:endParaRPr kumimoji="1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8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55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/>
      <p:bldGraphic spid="5" grpId="0">
        <p:bldAsOne/>
      </p:bldGraphic>
      <p:bldP spid="2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'Unité de Production Centre est rattachée à la Division Production Ingénierie Hydraulique qui elle-même dépend de la Direction Production Ingénierie d'EDF.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2" y="24339"/>
            <a:ext cx="9145016" cy="6858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696640" y="0"/>
            <a:ext cx="7772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defRPr/>
            </a:pPr>
            <a:r>
              <a:rPr kumimoji="0" lang="fr-FR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Les centrales hydrauliques </a:t>
            </a:r>
          </a:p>
        </p:txBody>
      </p:sp>
      <p:sp>
        <p:nvSpPr>
          <p:cNvPr id="43019" name="Text Box 11"/>
          <p:cNvSpPr txBox="1">
            <a:spLocks noChangeArrowheads="1"/>
          </p:cNvSpPr>
          <p:nvPr/>
        </p:nvSpPr>
        <p:spPr bwMode="auto">
          <a:xfrm>
            <a:off x="35496" y="4710043"/>
            <a:ext cx="9034264" cy="2031325"/>
          </a:xfrm>
          <a:prstGeom prst="rect">
            <a:avLst/>
          </a:prstGeom>
          <a:solidFill>
            <a:srgbClr val="92D050">
              <a:alpha val="64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fr-F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OHXQRO+TradeGothic-BoldTwo" charset="0"/>
              </a:rPr>
              <a:t>Souple et rapide </a:t>
            </a:r>
          </a:p>
          <a:p>
            <a:pPr algn="ctr">
              <a:spcBef>
                <a:spcPct val="50000"/>
              </a:spcBef>
              <a:defRPr/>
            </a:pPr>
            <a:r>
              <a:rPr lang="fr-F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FBIHI+TradeGothic-Light" charset="0"/>
              </a:rPr>
              <a:t>Grâce à la réserve d’eau stockée par les barrages, une centrale hydraulique à l’arrêt peut, en quelques minutes, atteindre sa puissance maximale et ajuster ainsi la production aux brusques variations de la demande d’électricité.</a:t>
            </a:r>
          </a:p>
        </p:txBody>
      </p:sp>
      <p:sp>
        <p:nvSpPr>
          <p:cNvPr id="2" name="Rectangle 1"/>
          <p:cNvSpPr/>
          <p:nvPr/>
        </p:nvSpPr>
        <p:spPr>
          <a:xfrm>
            <a:off x="17264" y="1899989"/>
            <a:ext cx="525435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640 barrages, </a:t>
            </a:r>
            <a:endParaRPr lang="fr-F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150 </a:t>
            </a:r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de plus </a:t>
            </a:r>
            <a:endParaRPr lang="fr-F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de  20 mètres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3212976"/>
            <a:ext cx="29991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Puissance </a:t>
            </a: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25.4 </a:t>
            </a:r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TW</a:t>
            </a:r>
          </a:p>
          <a:p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Production 2011: </a:t>
            </a:r>
            <a:endParaRPr lang="fr-F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50.4 TWh</a:t>
            </a:r>
            <a:endParaRPr lang="fr-F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1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3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3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/>
      <p:bldP spid="43019" grpId="0" animBg="1"/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8" r="-1305" b="30038"/>
          <a:stretch/>
        </p:blipFill>
        <p:spPr bwMode="auto">
          <a:xfrm>
            <a:off x="0" y="47290"/>
            <a:ext cx="9252520" cy="5173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0" y="5221209"/>
            <a:ext cx="9144000" cy="1631216"/>
          </a:xfrm>
          <a:prstGeom prst="rect">
            <a:avLst/>
          </a:prstGeom>
          <a:solidFill>
            <a:srgbClr val="99CCFF">
              <a:alpha val="76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OHXQRO+TradeGothic-BoldTwo" charset="0"/>
              </a:rPr>
              <a:t>L’usine hydroélectrique française la plus </a:t>
            </a:r>
            <a:r>
              <a:rPr lang="fr-FR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puissante</a:t>
            </a:r>
            <a:r>
              <a:rPr lang="fr-FR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OHXQRO+TradeGothic-BoldTwo" charset="0"/>
              </a:rPr>
              <a:t> </a:t>
            </a:r>
            <a:r>
              <a:rPr lang="fr-FR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FBIHI+TradeGothic-Light" charset="0"/>
              </a:rPr>
              <a:t>est la STEP (Station de Transfert d’Énergie par Pompage) </a:t>
            </a:r>
          </a:p>
          <a:p>
            <a:pPr algn="ctr">
              <a:defRPr/>
            </a:pPr>
            <a:r>
              <a:rPr lang="fr-FR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FBIHI+TradeGothic-Light" charset="0"/>
              </a:rPr>
              <a:t>de </a:t>
            </a:r>
            <a:r>
              <a:rPr lang="fr-FR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FBIHI+TradeGothic-Light" charset="0"/>
              </a:rPr>
              <a:t>Grand </a:t>
            </a:r>
            <a:r>
              <a:rPr lang="fr-FR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FBIHI+TradeGothic-Light" charset="0"/>
              </a:rPr>
              <a:t>Maison, construite en Isère, en 1985. </a:t>
            </a:r>
          </a:p>
          <a:p>
            <a:pPr algn="ctr">
              <a:defRPr/>
            </a:pPr>
            <a:r>
              <a:rPr lang="fr-FR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FBIHI+TradeGothic-Light" charset="0"/>
              </a:rPr>
              <a:t>Elle développe une puissance de 1800 MW</a:t>
            </a:r>
            <a:r>
              <a:rPr lang="fr-FR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FBIHI+TradeGothic-Light" charset="0"/>
              </a:rPr>
              <a:t>, avec 12 groupes et 920 m de chute </a:t>
            </a:r>
            <a:r>
              <a:rPr lang="fr-FR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FBIHI+TradeGothic-Light" charset="0"/>
              </a:rPr>
              <a:t>soit l’équivalent de deux réacteurs nucléaires.</a:t>
            </a:r>
            <a:endParaRPr lang="fr-FR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OHXQRO+TradeGothic-BoldTwo" charset="0"/>
            </a:endParaRPr>
          </a:p>
        </p:txBody>
      </p:sp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685800" y="749425"/>
            <a:ext cx="7772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kumimoji="0" lang="fr-FR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Les centrales hydrauliques STEP</a:t>
            </a:r>
          </a:p>
        </p:txBody>
      </p:sp>
      <p:pic>
        <p:nvPicPr>
          <p:cNvPr id="1026" name="Picture 2" descr="C:\Users\Philippe\AppData\Local\Microsoft\Windows\Temporary Internet Files\Content.IE5\89Y5714Z\MC900307646[1].wmf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5667792"/>
            <a:ext cx="794717" cy="73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animBg="1"/>
      <p:bldP spid="4403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cff23f7322b81c35836dcfee8c8aea41faed14"/>
  <p:tag name="ISPRING_ULTRA_SCORM_DESCRIPTION" val="les différents moyens de production d'énergie électrique chiffres, et principes."/>
  <p:tag name="ISPRING_ULTRA_SCORM_COURCE_TITLE" val="Production d’énergie électrique 5"/>
  <p:tag name="ISPRING_ULTRA_SCORM_LESSON_TITLE" val="Production d’énergie électrique 5"/>
  <p:tag name="GENSWF_OUTPUT_FILE_NAME" val="Production d’énergie électrique 5"/>
</p:tagLst>
</file>

<file path=ppt/theme/theme1.xml><?xml version="1.0" encoding="utf-8"?>
<a:theme xmlns:a="http://schemas.openxmlformats.org/drawingml/2006/main" name="Usine">
  <a:themeElements>
    <a:clrScheme name="Usine 1">
      <a:dk1>
        <a:srgbClr val="000054"/>
      </a:dk1>
      <a:lt1>
        <a:srgbClr val="EAEAEA"/>
      </a:lt1>
      <a:dk2>
        <a:srgbClr val="00007A"/>
      </a:dk2>
      <a:lt2>
        <a:srgbClr val="EBD189"/>
      </a:lt2>
      <a:accent1>
        <a:srgbClr val="FCAB40"/>
      </a:accent1>
      <a:accent2>
        <a:srgbClr val="555BAD"/>
      </a:accent2>
      <a:accent3>
        <a:srgbClr val="AAAABE"/>
      </a:accent3>
      <a:accent4>
        <a:srgbClr val="C8C8C8"/>
      </a:accent4>
      <a:accent5>
        <a:srgbClr val="FDD2AF"/>
      </a:accent5>
      <a:accent6>
        <a:srgbClr val="4C529C"/>
      </a:accent6>
      <a:hlink>
        <a:srgbClr val="B97C01"/>
      </a:hlink>
      <a:folHlink>
        <a:srgbClr val="CCFF33"/>
      </a:folHlink>
    </a:clrScheme>
    <a:fontScheme name="Usin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Usine 1">
        <a:dk1>
          <a:srgbClr val="000054"/>
        </a:dk1>
        <a:lt1>
          <a:srgbClr val="EAEAEA"/>
        </a:lt1>
        <a:dk2>
          <a:srgbClr val="00007A"/>
        </a:dk2>
        <a:lt2>
          <a:srgbClr val="EBD189"/>
        </a:lt2>
        <a:accent1>
          <a:srgbClr val="FCAB40"/>
        </a:accent1>
        <a:accent2>
          <a:srgbClr val="555BAD"/>
        </a:accent2>
        <a:accent3>
          <a:srgbClr val="AAAABE"/>
        </a:accent3>
        <a:accent4>
          <a:srgbClr val="C8C8C8"/>
        </a:accent4>
        <a:accent5>
          <a:srgbClr val="FDD2AF"/>
        </a:accent5>
        <a:accent6>
          <a:srgbClr val="4C529C"/>
        </a:accent6>
        <a:hlink>
          <a:srgbClr val="B97C01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sine 2">
        <a:dk1>
          <a:srgbClr val="000000"/>
        </a:dk1>
        <a:lt1>
          <a:srgbClr val="FFFFCC"/>
        </a:lt1>
        <a:dk2>
          <a:srgbClr val="993300"/>
        </a:dk2>
        <a:lt2>
          <a:srgbClr val="EDE1AF"/>
        </a:lt2>
        <a:accent1>
          <a:srgbClr val="CAC0E2"/>
        </a:accent1>
        <a:accent2>
          <a:srgbClr val="DFC977"/>
        </a:accent2>
        <a:accent3>
          <a:srgbClr val="FFFFE2"/>
        </a:accent3>
        <a:accent4>
          <a:srgbClr val="000000"/>
        </a:accent4>
        <a:accent5>
          <a:srgbClr val="E1DCEE"/>
        </a:accent5>
        <a:accent6>
          <a:srgbClr val="CAB66B"/>
        </a:accent6>
        <a:hlink>
          <a:srgbClr val="660033"/>
        </a:hlink>
        <a:folHlink>
          <a:srgbClr val="99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ine 3">
        <a:dk1>
          <a:srgbClr val="000000"/>
        </a:dk1>
        <a:lt1>
          <a:srgbClr val="FFFFFF"/>
        </a:lt1>
        <a:dk2>
          <a:srgbClr val="000000"/>
        </a:dk2>
        <a:lt2>
          <a:srgbClr val="EAEAEA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ine 4">
        <a:dk1>
          <a:srgbClr val="481800"/>
        </a:dk1>
        <a:lt1>
          <a:srgbClr val="EAEAEA"/>
        </a:lt1>
        <a:dk2>
          <a:srgbClr val="762700"/>
        </a:dk2>
        <a:lt2>
          <a:srgbClr val="EBD189"/>
        </a:lt2>
        <a:accent1>
          <a:srgbClr val="FCAB40"/>
        </a:accent1>
        <a:accent2>
          <a:srgbClr val="AD717F"/>
        </a:accent2>
        <a:accent3>
          <a:srgbClr val="BDACAA"/>
        </a:accent3>
        <a:accent4>
          <a:srgbClr val="C8C8C8"/>
        </a:accent4>
        <a:accent5>
          <a:srgbClr val="FDD2AF"/>
        </a:accent5>
        <a:accent6>
          <a:srgbClr val="9C6672"/>
        </a:accent6>
        <a:hlink>
          <a:srgbClr val="FFFF99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sine 5">
        <a:dk1>
          <a:srgbClr val="330066"/>
        </a:dk1>
        <a:lt1>
          <a:srgbClr val="EAEAEA"/>
        </a:lt1>
        <a:dk2>
          <a:srgbClr val="4E009C"/>
        </a:dk2>
        <a:lt2>
          <a:srgbClr val="EBD189"/>
        </a:lt2>
        <a:accent1>
          <a:srgbClr val="FCAB40"/>
        </a:accent1>
        <a:accent2>
          <a:srgbClr val="8871BB"/>
        </a:accent2>
        <a:accent3>
          <a:srgbClr val="B2AACB"/>
        </a:accent3>
        <a:accent4>
          <a:srgbClr val="C8C8C8"/>
        </a:accent4>
        <a:accent5>
          <a:srgbClr val="FDD2AF"/>
        </a:accent5>
        <a:accent6>
          <a:srgbClr val="7B66A9"/>
        </a:accent6>
        <a:hlink>
          <a:srgbClr val="99CC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sine 6">
        <a:dk1>
          <a:srgbClr val="454425"/>
        </a:dk1>
        <a:lt1>
          <a:srgbClr val="EAEAEA"/>
        </a:lt1>
        <a:dk2>
          <a:srgbClr val="4D6A2A"/>
        </a:dk2>
        <a:lt2>
          <a:srgbClr val="EBD189"/>
        </a:lt2>
        <a:accent1>
          <a:srgbClr val="FCAB40"/>
        </a:accent1>
        <a:accent2>
          <a:srgbClr val="A59E79"/>
        </a:accent2>
        <a:accent3>
          <a:srgbClr val="B2B9AC"/>
        </a:accent3>
        <a:accent4>
          <a:srgbClr val="C8C8C8"/>
        </a:accent4>
        <a:accent5>
          <a:srgbClr val="FDD2AF"/>
        </a:accent5>
        <a:accent6>
          <a:srgbClr val="958F6D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sine 7">
        <a:dk1>
          <a:srgbClr val="3C2924"/>
        </a:dk1>
        <a:lt1>
          <a:srgbClr val="EAEAEA"/>
        </a:lt1>
        <a:dk2>
          <a:srgbClr val="0D0A46"/>
        </a:dk2>
        <a:lt2>
          <a:srgbClr val="EBD189"/>
        </a:lt2>
        <a:accent1>
          <a:srgbClr val="FCAB40"/>
        </a:accent1>
        <a:accent2>
          <a:srgbClr val="633D4E"/>
        </a:accent2>
        <a:accent3>
          <a:srgbClr val="AAAAB0"/>
        </a:accent3>
        <a:accent4>
          <a:srgbClr val="C8C8C8"/>
        </a:accent4>
        <a:accent5>
          <a:srgbClr val="FDD2AF"/>
        </a:accent5>
        <a:accent6>
          <a:srgbClr val="593646"/>
        </a:accent6>
        <a:hlink>
          <a:srgbClr val="FFCC66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Designs\Usine.pot</Template>
  <TotalTime>9234</TotalTime>
  <Words>1053</Words>
  <Application>Microsoft Office PowerPoint</Application>
  <PresentationFormat>Affichage à l'écran (4:3)</PresentationFormat>
  <Paragraphs>332</Paragraphs>
  <Slides>27</Slides>
  <Notes>27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28" baseType="lpstr">
      <vt:lpstr>Usine</vt:lpstr>
      <vt:lpstr>L’énergie électrique</vt:lpstr>
      <vt:lpstr>Du producteur au consommateur</vt:lpstr>
      <vt:lpstr>Présentation PowerPoint</vt:lpstr>
      <vt:lpstr>Présentation PowerPoint</vt:lpstr>
      <vt:lpstr>Production</vt:lpstr>
      <vt:lpstr>Présentation PowerPoint</vt:lpstr>
      <vt:lpstr>Présentation PowerPoint</vt:lpstr>
      <vt:lpstr>Présentation PowerPoint</vt:lpstr>
      <vt:lpstr>Présentation PowerPoint</vt:lpstr>
      <vt:lpstr>Les centrales hydrauliques  haute chute</vt:lpstr>
      <vt:lpstr>Les centrales hydrauliques  moyenne chute</vt:lpstr>
      <vt:lpstr>Les centrales hydrauliques  moyenne chute</vt:lpstr>
      <vt:lpstr>Les centrales hydrauliques  basse chute</vt:lpstr>
      <vt:lpstr>Les centrales hydrauliques  Marée Motrice (La Rance)</vt:lpstr>
      <vt:lpstr>Présentation PowerPoint</vt:lpstr>
      <vt:lpstr>Présentation PowerPoint</vt:lpstr>
      <vt:lpstr>Centrales thermiques conventionnelles</vt:lpstr>
      <vt:lpstr>Centrales thermiques Nucléaires</vt:lpstr>
      <vt:lpstr>Présentation PowerPoint</vt:lpstr>
      <vt:lpstr>Énergies renouvelables</vt:lpstr>
      <vt:lpstr>Présentation PowerPoint</vt:lpstr>
      <vt:lpstr>Présentation PowerPoint</vt:lpstr>
      <vt:lpstr>Énergies nouvelles</vt:lpstr>
      <vt:lpstr>Présentation PowerPoint</vt:lpstr>
      <vt:lpstr>Présentation PowerPoint</vt:lpstr>
      <vt:lpstr>Présentation PowerPoint</vt:lpstr>
      <vt:lpstr>Présentation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L’énergie électrique F</dc:title>
  <dc:creator>phil</dc:creator>
  <cp:lastModifiedBy>Philippe</cp:lastModifiedBy>
  <cp:revision>118</cp:revision>
  <dcterms:created xsi:type="dcterms:W3CDTF">2006-10-03T15:26:50Z</dcterms:created>
  <dcterms:modified xsi:type="dcterms:W3CDTF">2012-12-13T20:06:26Z</dcterms:modified>
</cp:coreProperties>
</file>