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4" r:id="rId3"/>
    <p:sldId id="280" r:id="rId4"/>
    <p:sldId id="279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</p:sldIdLst>
  <p:sldSz cx="9144000" cy="6858000" type="screen4x3"/>
  <p:notesSz cx="6888163" cy="9623425"/>
  <p:custDataLst>
    <p:tags r:id="rId16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FC08"/>
    <a:srgbClr val="663300"/>
    <a:srgbClr val="460081"/>
    <a:srgbClr val="420079"/>
    <a:srgbClr val="CC0000"/>
    <a:srgbClr val="390069"/>
    <a:srgbClr val="CCCC00"/>
    <a:srgbClr val="B2B2B2"/>
    <a:srgbClr val="86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75" d="100"/>
          <a:sy n="75" d="100"/>
        </p:scale>
        <p:origin x="-169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9" d="100"/>
          <a:sy n="39" d="100"/>
        </p:scale>
        <p:origin x="-1393" y="-3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98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0"/>
            <a:ext cx="298608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608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4575" y="728663"/>
            <a:ext cx="4797425" cy="35956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570413"/>
            <a:ext cx="5051425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8" y="9142413"/>
            <a:ext cx="29860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142413"/>
            <a:ext cx="29860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20750">
              <a:defRPr sz="1000" i="1" smtClean="0"/>
            </a:lvl1pPr>
          </a:lstStyle>
          <a:p>
            <a:pPr>
              <a:defRPr/>
            </a:pPr>
            <a:fld id="{2FE05E8F-CDF0-48F9-8FA9-85203530F8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162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8788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7575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7950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36738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20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BC7A8ED5-E18B-4671-BC25-3F2EC4018C29}" type="slidenum">
              <a:rPr lang="fr-FR" sz="1000"/>
              <a:pPr/>
              <a:t>1</a:t>
            </a:fld>
            <a:endParaRPr lang="fr-FR" sz="10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6163" y="728663"/>
            <a:ext cx="4794250" cy="3595687"/>
          </a:xfrm>
          <a:ln cap="flat"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84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0957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908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20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10F46001-6854-4F14-8C9A-74FC1C9AF1E5}" type="slidenum">
              <a:rPr lang="fr-FR" sz="1000"/>
              <a:pPr/>
              <a:t>2</a:t>
            </a:fld>
            <a:endParaRPr lang="fr-FR" sz="10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6163" y="728663"/>
            <a:ext cx="4794250" cy="3595687"/>
          </a:xfrm>
          <a:ln cap="flat"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187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431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507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590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537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793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516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52400" y="2286000"/>
            <a:ext cx="1463675" cy="2182813"/>
            <a:chOff x="96" y="1440"/>
            <a:chExt cx="922" cy="1375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96" y="1440"/>
              <a:ext cx="913" cy="1375"/>
              <a:chOff x="96" y="1440"/>
              <a:chExt cx="913" cy="1375"/>
            </a:xfrm>
          </p:grpSpPr>
          <p:sp>
            <p:nvSpPr>
              <p:cNvPr id="11" name="Freeform 2"/>
              <p:cNvSpPr>
                <a:spLocks/>
              </p:cNvSpPr>
              <p:nvPr/>
            </p:nvSpPr>
            <p:spPr bwMode="ltGray">
              <a:xfrm>
                <a:off x="181" y="1574"/>
                <a:ext cx="742" cy="1110"/>
              </a:xfrm>
              <a:custGeom>
                <a:avLst/>
                <a:gdLst>
                  <a:gd name="T0" fmla="*/ 370 w 742"/>
                  <a:gd name="T1" fmla="*/ 0 h 1110"/>
                  <a:gd name="T2" fmla="*/ 0 w 742"/>
                  <a:gd name="T3" fmla="*/ 554 h 1110"/>
                  <a:gd name="T4" fmla="*/ 370 w 742"/>
                  <a:gd name="T5" fmla="*/ 1109 h 1110"/>
                  <a:gd name="T6" fmla="*/ 741 w 742"/>
                  <a:gd name="T7" fmla="*/ 554 h 1110"/>
                  <a:gd name="T8" fmla="*/ 370 w 742"/>
                  <a:gd name="T9" fmla="*/ 0 h 11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42" h="1110">
                    <a:moveTo>
                      <a:pt x="370" y="0"/>
                    </a:moveTo>
                    <a:lnTo>
                      <a:pt x="0" y="554"/>
                    </a:lnTo>
                    <a:lnTo>
                      <a:pt x="370" y="1109"/>
                    </a:lnTo>
                    <a:lnTo>
                      <a:pt x="741" y="554"/>
                    </a:lnTo>
                    <a:lnTo>
                      <a:pt x="370" y="0"/>
                    </a:lnTo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2" name="Group 5"/>
              <p:cNvGrpSpPr>
                <a:grpSpLocks/>
              </p:cNvGrpSpPr>
              <p:nvPr/>
            </p:nvGrpSpPr>
            <p:grpSpPr bwMode="auto">
              <a:xfrm>
                <a:off x="96" y="1440"/>
                <a:ext cx="913" cy="688"/>
                <a:chOff x="96" y="1440"/>
                <a:chExt cx="913" cy="688"/>
              </a:xfrm>
            </p:grpSpPr>
            <p:sp>
              <p:nvSpPr>
                <p:cNvPr id="16" name="Freeform 3"/>
                <p:cNvSpPr>
                  <a:spLocks/>
                </p:cNvSpPr>
                <p:nvPr/>
              </p:nvSpPr>
              <p:spPr bwMode="ltGray">
                <a:xfrm>
                  <a:off x="552" y="1440"/>
                  <a:ext cx="457" cy="688"/>
                </a:xfrm>
                <a:custGeom>
                  <a:avLst/>
                  <a:gdLst>
                    <a:gd name="T0" fmla="*/ 0 w 457"/>
                    <a:gd name="T1" fmla="*/ 136 h 688"/>
                    <a:gd name="T2" fmla="*/ 0 w 457"/>
                    <a:gd name="T3" fmla="*/ 0 h 688"/>
                    <a:gd name="T4" fmla="*/ 456 w 457"/>
                    <a:gd name="T5" fmla="*/ 687 h 688"/>
                    <a:gd name="T6" fmla="*/ 365 w 457"/>
                    <a:gd name="T7" fmla="*/ 687 h 688"/>
                    <a:gd name="T8" fmla="*/ 0 w 457"/>
                    <a:gd name="T9" fmla="*/ 136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0" y="136"/>
                      </a:moveTo>
                      <a:lnTo>
                        <a:pt x="0" y="0"/>
                      </a:lnTo>
                      <a:lnTo>
                        <a:pt x="456" y="687"/>
                      </a:lnTo>
                      <a:lnTo>
                        <a:pt x="365" y="687"/>
                      </a:lnTo>
                      <a:lnTo>
                        <a:pt x="0" y="136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" name="Freeform 4"/>
                <p:cNvSpPr>
                  <a:spLocks/>
                </p:cNvSpPr>
                <p:nvPr/>
              </p:nvSpPr>
              <p:spPr bwMode="ltGray">
                <a:xfrm>
                  <a:off x="96" y="1440"/>
                  <a:ext cx="457" cy="688"/>
                </a:xfrm>
                <a:custGeom>
                  <a:avLst/>
                  <a:gdLst>
                    <a:gd name="T0" fmla="*/ 456 w 457"/>
                    <a:gd name="T1" fmla="*/ 0 h 688"/>
                    <a:gd name="T2" fmla="*/ 456 w 457"/>
                    <a:gd name="T3" fmla="*/ 136 h 688"/>
                    <a:gd name="T4" fmla="*/ 90 w 457"/>
                    <a:gd name="T5" fmla="*/ 687 h 688"/>
                    <a:gd name="T6" fmla="*/ 0 w 457"/>
                    <a:gd name="T7" fmla="*/ 687 h 688"/>
                    <a:gd name="T8" fmla="*/ 456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456" y="0"/>
                      </a:moveTo>
                      <a:lnTo>
                        <a:pt x="456" y="136"/>
                      </a:lnTo>
                      <a:lnTo>
                        <a:pt x="90" y="687"/>
                      </a:lnTo>
                      <a:lnTo>
                        <a:pt x="0" y="687"/>
                      </a:lnTo>
                      <a:lnTo>
                        <a:pt x="456" y="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3" name="Group 8"/>
              <p:cNvGrpSpPr>
                <a:grpSpLocks/>
              </p:cNvGrpSpPr>
              <p:nvPr/>
            </p:nvGrpSpPr>
            <p:grpSpPr bwMode="auto">
              <a:xfrm>
                <a:off x="96" y="2127"/>
                <a:ext cx="913" cy="688"/>
                <a:chOff x="96" y="2127"/>
                <a:chExt cx="913" cy="688"/>
              </a:xfrm>
            </p:grpSpPr>
            <p:sp>
              <p:nvSpPr>
                <p:cNvPr id="14" name="Freeform 6"/>
                <p:cNvSpPr>
                  <a:spLocks/>
                </p:cNvSpPr>
                <p:nvPr/>
              </p:nvSpPr>
              <p:spPr bwMode="ltGray">
                <a:xfrm>
                  <a:off x="552" y="2127"/>
                  <a:ext cx="457" cy="688"/>
                </a:xfrm>
                <a:custGeom>
                  <a:avLst/>
                  <a:gdLst>
                    <a:gd name="T0" fmla="*/ 365 w 457"/>
                    <a:gd name="T1" fmla="*/ 0 h 688"/>
                    <a:gd name="T2" fmla="*/ 456 w 457"/>
                    <a:gd name="T3" fmla="*/ 0 h 688"/>
                    <a:gd name="T4" fmla="*/ 0 w 457"/>
                    <a:gd name="T5" fmla="*/ 687 h 688"/>
                    <a:gd name="T6" fmla="*/ 0 w 457"/>
                    <a:gd name="T7" fmla="*/ 550 h 688"/>
                    <a:gd name="T8" fmla="*/ 365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365" y="0"/>
                      </a:moveTo>
                      <a:lnTo>
                        <a:pt x="456" y="0"/>
                      </a:lnTo>
                      <a:lnTo>
                        <a:pt x="0" y="687"/>
                      </a:lnTo>
                      <a:lnTo>
                        <a:pt x="0" y="550"/>
                      </a:lnTo>
                      <a:lnTo>
                        <a:pt x="365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5" name="Freeform 7"/>
                <p:cNvSpPr>
                  <a:spLocks/>
                </p:cNvSpPr>
                <p:nvPr/>
              </p:nvSpPr>
              <p:spPr bwMode="ltGray">
                <a:xfrm>
                  <a:off x="96" y="2127"/>
                  <a:ext cx="457" cy="688"/>
                </a:xfrm>
                <a:custGeom>
                  <a:avLst/>
                  <a:gdLst>
                    <a:gd name="T0" fmla="*/ 90 w 457"/>
                    <a:gd name="T1" fmla="*/ 0 h 688"/>
                    <a:gd name="T2" fmla="*/ 456 w 457"/>
                    <a:gd name="T3" fmla="*/ 550 h 688"/>
                    <a:gd name="T4" fmla="*/ 456 w 457"/>
                    <a:gd name="T5" fmla="*/ 687 h 688"/>
                    <a:gd name="T6" fmla="*/ 0 w 457"/>
                    <a:gd name="T7" fmla="*/ 0 h 688"/>
                    <a:gd name="T8" fmla="*/ 90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90" y="0"/>
                      </a:moveTo>
                      <a:lnTo>
                        <a:pt x="456" y="550"/>
                      </a:lnTo>
                      <a:lnTo>
                        <a:pt x="456" y="687"/>
                      </a:lnTo>
                      <a:lnTo>
                        <a:pt x="0" y="0"/>
                      </a:lnTo>
                      <a:lnTo>
                        <a:pt x="90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93" y="1555"/>
              <a:ext cx="525" cy="480"/>
              <a:chOff x="493" y="1555"/>
              <a:chExt cx="525" cy="480"/>
            </a:xfrm>
          </p:grpSpPr>
          <p:sp>
            <p:nvSpPr>
              <p:cNvPr id="7" name="Freeform 10"/>
              <p:cNvSpPr>
                <a:spLocks/>
              </p:cNvSpPr>
              <p:nvPr/>
            </p:nvSpPr>
            <p:spPr bwMode="gray">
              <a:xfrm>
                <a:off x="493" y="1555"/>
                <a:ext cx="525" cy="480"/>
              </a:xfrm>
              <a:custGeom>
                <a:avLst/>
                <a:gdLst>
                  <a:gd name="T0" fmla="*/ 225 w 525"/>
                  <a:gd name="T1" fmla="*/ 217 h 480"/>
                  <a:gd name="T2" fmla="*/ 133 w 525"/>
                  <a:gd name="T3" fmla="*/ 0 h 480"/>
                  <a:gd name="T4" fmla="*/ 263 w 525"/>
                  <a:gd name="T5" fmla="*/ 193 h 480"/>
                  <a:gd name="T6" fmla="*/ 393 w 525"/>
                  <a:gd name="T7" fmla="*/ 0 h 480"/>
                  <a:gd name="T8" fmla="*/ 299 w 525"/>
                  <a:gd name="T9" fmla="*/ 217 h 480"/>
                  <a:gd name="T10" fmla="*/ 524 w 525"/>
                  <a:gd name="T11" fmla="*/ 240 h 480"/>
                  <a:gd name="T12" fmla="*/ 298 w 525"/>
                  <a:gd name="T13" fmla="*/ 262 h 480"/>
                  <a:gd name="T14" fmla="*/ 393 w 525"/>
                  <a:gd name="T15" fmla="*/ 479 h 480"/>
                  <a:gd name="T16" fmla="*/ 263 w 525"/>
                  <a:gd name="T17" fmla="*/ 286 h 480"/>
                  <a:gd name="T18" fmla="*/ 133 w 525"/>
                  <a:gd name="T19" fmla="*/ 479 h 480"/>
                  <a:gd name="T20" fmla="*/ 224 w 525"/>
                  <a:gd name="T21" fmla="*/ 263 h 480"/>
                  <a:gd name="T22" fmla="*/ 0 w 525"/>
                  <a:gd name="T23" fmla="*/ 240 h 480"/>
                  <a:gd name="T24" fmla="*/ 225 w 525"/>
                  <a:gd name="T25" fmla="*/ 217 h 4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5" h="480">
                    <a:moveTo>
                      <a:pt x="225" y="217"/>
                    </a:moveTo>
                    <a:lnTo>
                      <a:pt x="133" y="0"/>
                    </a:lnTo>
                    <a:lnTo>
                      <a:pt x="263" y="193"/>
                    </a:lnTo>
                    <a:lnTo>
                      <a:pt x="393" y="0"/>
                    </a:lnTo>
                    <a:lnTo>
                      <a:pt x="299" y="217"/>
                    </a:lnTo>
                    <a:lnTo>
                      <a:pt x="524" y="240"/>
                    </a:lnTo>
                    <a:lnTo>
                      <a:pt x="298" y="262"/>
                    </a:lnTo>
                    <a:lnTo>
                      <a:pt x="393" y="479"/>
                    </a:lnTo>
                    <a:lnTo>
                      <a:pt x="263" y="286"/>
                    </a:lnTo>
                    <a:lnTo>
                      <a:pt x="133" y="479"/>
                    </a:lnTo>
                    <a:lnTo>
                      <a:pt x="224" y="263"/>
                    </a:lnTo>
                    <a:lnTo>
                      <a:pt x="0" y="240"/>
                    </a:lnTo>
                    <a:lnTo>
                      <a:pt x="225" y="217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" name="Freeform 11"/>
              <p:cNvSpPr>
                <a:spLocks/>
              </p:cNvSpPr>
              <p:nvPr/>
            </p:nvSpPr>
            <p:spPr bwMode="gray">
              <a:xfrm>
                <a:off x="565" y="1620"/>
                <a:ext cx="382" cy="350"/>
              </a:xfrm>
              <a:custGeom>
                <a:avLst/>
                <a:gdLst>
                  <a:gd name="T0" fmla="*/ 153 w 382"/>
                  <a:gd name="T1" fmla="*/ 153 h 350"/>
                  <a:gd name="T2" fmla="*/ 95 w 382"/>
                  <a:gd name="T3" fmla="*/ 0 h 350"/>
                  <a:gd name="T4" fmla="*/ 191 w 382"/>
                  <a:gd name="T5" fmla="*/ 128 h 350"/>
                  <a:gd name="T6" fmla="*/ 284 w 382"/>
                  <a:gd name="T7" fmla="*/ 0 h 350"/>
                  <a:gd name="T8" fmla="*/ 227 w 382"/>
                  <a:gd name="T9" fmla="*/ 153 h 350"/>
                  <a:gd name="T10" fmla="*/ 381 w 382"/>
                  <a:gd name="T11" fmla="*/ 175 h 350"/>
                  <a:gd name="T12" fmla="*/ 226 w 382"/>
                  <a:gd name="T13" fmla="*/ 196 h 350"/>
                  <a:gd name="T14" fmla="*/ 284 w 382"/>
                  <a:gd name="T15" fmla="*/ 349 h 350"/>
                  <a:gd name="T16" fmla="*/ 191 w 382"/>
                  <a:gd name="T17" fmla="*/ 221 h 350"/>
                  <a:gd name="T18" fmla="*/ 95 w 382"/>
                  <a:gd name="T19" fmla="*/ 349 h 350"/>
                  <a:gd name="T20" fmla="*/ 152 w 382"/>
                  <a:gd name="T21" fmla="*/ 198 h 350"/>
                  <a:gd name="T22" fmla="*/ 0 w 382"/>
                  <a:gd name="T23" fmla="*/ 175 h 350"/>
                  <a:gd name="T24" fmla="*/ 153 w 382"/>
                  <a:gd name="T25" fmla="*/ 153 h 3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82" h="350">
                    <a:moveTo>
                      <a:pt x="153" y="153"/>
                    </a:moveTo>
                    <a:lnTo>
                      <a:pt x="95" y="0"/>
                    </a:lnTo>
                    <a:lnTo>
                      <a:pt x="191" y="128"/>
                    </a:lnTo>
                    <a:lnTo>
                      <a:pt x="284" y="0"/>
                    </a:lnTo>
                    <a:lnTo>
                      <a:pt x="227" y="153"/>
                    </a:lnTo>
                    <a:lnTo>
                      <a:pt x="381" y="175"/>
                    </a:lnTo>
                    <a:lnTo>
                      <a:pt x="226" y="196"/>
                    </a:lnTo>
                    <a:lnTo>
                      <a:pt x="284" y="349"/>
                    </a:lnTo>
                    <a:lnTo>
                      <a:pt x="191" y="221"/>
                    </a:lnTo>
                    <a:lnTo>
                      <a:pt x="95" y="349"/>
                    </a:lnTo>
                    <a:lnTo>
                      <a:pt x="152" y="198"/>
                    </a:lnTo>
                    <a:lnTo>
                      <a:pt x="0" y="175"/>
                    </a:lnTo>
                    <a:lnTo>
                      <a:pt x="153" y="15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" name="Freeform 12"/>
              <p:cNvSpPr>
                <a:spLocks/>
              </p:cNvSpPr>
              <p:nvPr/>
            </p:nvSpPr>
            <p:spPr bwMode="gray">
              <a:xfrm>
                <a:off x="621" y="1629"/>
                <a:ext cx="270" cy="332"/>
              </a:xfrm>
              <a:custGeom>
                <a:avLst/>
                <a:gdLst>
                  <a:gd name="T0" fmla="*/ 0 w 270"/>
                  <a:gd name="T1" fmla="*/ 84 h 332"/>
                  <a:gd name="T2" fmla="*/ 122 w 270"/>
                  <a:gd name="T3" fmla="*/ 143 h 332"/>
                  <a:gd name="T4" fmla="*/ 135 w 270"/>
                  <a:gd name="T5" fmla="*/ 0 h 332"/>
                  <a:gd name="T6" fmla="*/ 147 w 270"/>
                  <a:gd name="T7" fmla="*/ 143 h 332"/>
                  <a:gd name="T8" fmla="*/ 268 w 270"/>
                  <a:gd name="T9" fmla="*/ 82 h 332"/>
                  <a:gd name="T10" fmla="*/ 159 w 270"/>
                  <a:gd name="T11" fmla="*/ 166 h 332"/>
                  <a:gd name="T12" fmla="*/ 269 w 270"/>
                  <a:gd name="T13" fmla="*/ 249 h 332"/>
                  <a:gd name="T14" fmla="*/ 147 w 270"/>
                  <a:gd name="T15" fmla="*/ 189 h 332"/>
                  <a:gd name="T16" fmla="*/ 135 w 270"/>
                  <a:gd name="T17" fmla="*/ 331 h 332"/>
                  <a:gd name="T18" fmla="*/ 122 w 270"/>
                  <a:gd name="T19" fmla="*/ 189 h 332"/>
                  <a:gd name="T20" fmla="*/ 0 w 270"/>
                  <a:gd name="T21" fmla="*/ 249 h 332"/>
                  <a:gd name="T22" fmla="*/ 110 w 270"/>
                  <a:gd name="T23" fmla="*/ 166 h 332"/>
                  <a:gd name="T24" fmla="*/ 0 w 270"/>
                  <a:gd name="T25" fmla="*/ 84 h 3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0" h="332">
                    <a:moveTo>
                      <a:pt x="0" y="84"/>
                    </a:moveTo>
                    <a:lnTo>
                      <a:pt x="122" y="143"/>
                    </a:lnTo>
                    <a:lnTo>
                      <a:pt x="135" y="0"/>
                    </a:lnTo>
                    <a:lnTo>
                      <a:pt x="147" y="143"/>
                    </a:lnTo>
                    <a:lnTo>
                      <a:pt x="268" y="82"/>
                    </a:lnTo>
                    <a:lnTo>
                      <a:pt x="159" y="166"/>
                    </a:lnTo>
                    <a:lnTo>
                      <a:pt x="269" y="249"/>
                    </a:lnTo>
                    <a:lnTo>
                      <a:pt x="147" y="189"/>
                    </a:lnTo>
                    <a:lnTo>
                      <a:pt x="135" y="331"/>
                    </a:lnTo>
                    <a:lnTo>
                      <a:pt x="122" y="189"/>
                    </a:lnTo>
                    <a:lnTo>
                      <a:pt x="0" y="249"/>
                    </a:lnTo>
                    <a:lnTo>
                      <a:pt x="110" y="166"/>
                    </a:lnTo>
                    <a:lnTo>
                      <a:pt x="0" y="84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" name="Freeform 13"/>
              <p:cNvSpPr>
                <a:spLocks/>
              </p:cNvSpPr>
              <p:nvPr/>
            </p:nvSpPr>
            <p:spPr bwMode="gray">
              <a:xfrm>
                <a:off x="722" y="1752"/>
                <a:ext cx="68" cy="85"/>
              </a:xfrm>
              <a:custGeom>
                <a:avLst/>
                <a:gdLst>
                  <a:gd name="T0" fmla="*/ 0 w 68"/>
                  <a:gd name="T1" fmla="*/ 20 h 85"/>
                  <a:gd name="T2" fmla="*/ 27 w 68"/>
                  <a:gd name="T3" fmla="*/ 30 h 85"/>
                  <a:gd name="T4" fmla="*/ 33 w 68"/>
                  <a:gd name="T5" fmla="*/ 0 h 85"/>
                  <a:gd name="T6" fmla="*/ 39 w 68"/>
                  <a:gd name="T7" fmla="*/ 30 h 85"/>
                  <a:gd name="T8" fmla="*/ 67 w 68"/>
                  <a:gd name="T9" fmla="*/ 20 h 85"/>
                  <a:gd name="T10" fmla="*/ 45 w 68"/>
                  <a:gd name="T11" fmla="*/ 42 h 85"/>
                  <a:gd name="T12" fmla="*/ 67 w 68"/>
                  <a:gd name="T13" fmla="*/ 62 h 85"/>
                  <a:gd name="T14" fmla="*/ 39 w 68"/>
                  <a:gd name="T15" fmla="*/ 52 h 85"/>
                  <a:gd name="T16" fmla="*/ 33 w 68"/>
                  <a:gd name="T17" fmla="*/ 84 h 85"/>
                  <a:gd name="T18" fmla="*/ 27 w 68"/>
                  <a:gd name="T19" fmla="*/ 52 h 85"/>
                  <a:gd name="T20" fmla="*/ 0 w 68"/>
                  <a:gd name="T21" fmla="*/ 62 h 85"/>
                  <a:gd name="T22" fmla="*/ 21 w 68"/>
                  <a:gd name="T23" fmla="*/ 42 h 85"/>
                  <a:gd name="T24" fmla="*/ 0 w 68"/>
                  <a:gd name="T25" fmla="*/ 20 h 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8" h="85">
                    <a:moveTo>
                      <a:pt x="0" y="20"/>
                    </a:moveTo>
                    <a:lnTo>
                      <a:pt x="27" y="30"/>
                    </a:lnTo>
                    <a:lnTo>
                      <a:pt x="33" y="0"/>
                    </a:lnTo>
                    <a:lnTo>
                      <a:pt x="39" y="30"/>
                    </a:lnTo>
                    <a:lnTo>
                      <a:pt x="67" y="20"/>
                    </a:lnTo>
                    <a:lnTo>
                      <a:pt x="45" y="42"/>
                    </a:lnTo>
                    <a:lnTo>
                      <a:pt x="67" y="62"/>
                    </a:lnTo>
                    <a:lnTo>
                      <a:pt x="39" y="52"/>
                    </a:lnTo>
                    <a:lnTo>
                      <a:pt x="33" y="84"/>
                    </a:lnTo>
                    <a:lnTo>
                      <a:pt x="27" y="52"/>
                    </a:lnTo>
                    <a:lnTo>
                      <a:pt x="0" y="62"/>
                    </a:lnTo>
                    <a:lnTo>
                      <a:pt x="21" y="4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0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370013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Cliquez pour modifier le style du titre du masque</a:t>
            </a: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fr-FR" noProof="0" smtClean="0"/>
              <a:t>Cliquez pour modifier le style du sous-titre du masque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>
          <a:xfrm>
            <a:off x="1370013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808413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7413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65640C-B5D3-4948-89DF-475203BF32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16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4A491-F779-4CCB-950A-0CD7DF5E45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1399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476250"/>
            <a:ext cx="19431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476250"/>
            <a:ext cx="56769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ADD3C-D86A-4AB6-BFEF-2C8EC43095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056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476250"/>
            <a:ext cx="7086600" cy="12763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graphique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EC685-D8E5-4669-BED8-830F5A0BB3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974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DE171-A7F8-4848-AD71-4DD1A5CFD5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79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0FEF1-7C18-4D06-A8AB-E4539DF4C0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87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31B61-A7FB-4A21-9569-4C2FF55DC9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815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E864A-E467-44F0-AD02-A1645A5D03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6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CC7BC-5B7D-4CE3-A6CE-D6B2B9EA956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350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D77F7-E0CC-4F52-B3F7-5955F4F93C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956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77E2C-2D38-4675-AEE6-96A213B60B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17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9BBFC-6AE8-420A-9A82-085E4131787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84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203200" y="276225"/>
            <a:ext cx="1260475" cy="1601788"/>
            <a:chOff x="128" y="174"/>
            <a:chExt cx="794" cy="1009"/>
          </a:xfrm>
        </p:grpSpPr>
        <p:grpSp>
          <p:nvGrpSpPr>
            <p:cNvPr id="1032" name="Group 9"/>
            <p:cNvGrpSpPr>
              <a:grpSpLocks/>
            </p:cNvGrpSpPr>
            <p:nvPr/>
          </p:nvGrpSpPr>
          <p:grpSpPr bwMode="auto">
            <a:xfrm>
              <a:off x="128" y="174"/>
              <a:ext cx="737" cy="1009"/>
              <a:chOff x="128" y="174"/>
              <a:chExt cx="737" cy="1009"/>
            </a:xfrm>
          </p:grpSpPr>
          <p:sp>
            <p:nvSpPr>
              <p:cNvPr id="1038" name="Freeform 2"/>
              <p:cNvSpPr>
                <a:spLocks/>
              </p:cNvSpPr>
              <p:nvPr/>
            </p:nvSpPr>
            <p:spPr bwMode="ltGray">
              <a:xfrm>
                <a:off x="197" y="272"/>
                <a:ext cx="599" cy="815"/>
              </a:xfrm>
              <a:custGeom>
                <a:avLst/>
                <a:gdLst>
                  <a:gd name="T0" fmla="*/ 299 w 599"/>
                  <a:gd name="T1" fmla="*/ 0 h 815"/>
                  <a:gd name="T2" fmla="*/ 0 w 599"/>
                  <a:gd name="T3" fmla="*/ 407 h 815"/>
                  <a:gd name="T4" fmla="*/ 299 w 599"/>
                  <a:gd name="T5" fmla="*/ 814 h 815"/>
                  <a:gd name="T6" fmla="*/ 598 w 599"/>
                  <a:gd name="T7" fmla="*/ 407 h 815"/>
                  <a:gd name="T8" fmla="*/ 299 w 599"/>
                  <a:gd name="T9" fmla="*/ 0 h 8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9" h="815">
                    <a:moveTo>
                      <a:pt x="299" y="0"/>
                    </a:moveTo>
                    <a:lnTo>
                      <a:pt x="0" y="407"/>
                    </a:lnTo>
                    <a:lnTo>
                      <a:pt x="299" y="814"/>
                    </a:lnTo>
                    <a:lnTo>
                      <a:pt x="598" y="407"/>
                    </a:lnTo>
                    <a:lnTo>
                      <a:pt x="299" y="0"/>
                    </a:lnTo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039" name="Group 5"/>
              <p:cNvGrpSpPr>
                <a:grpSpLocks/>
              </p:cNvGrpSpPr>
              <p:nvPr/>
            </p:nvGrpSpPr>
            <p:grpSpPr bwMode="auto">
              <a:xfrm>
                <a:off x="128" y="174"/>
                <a:ext cx="737" cy="505"/>
                <a:chOff x="128" y="174"/>
                <a:chExt cx="737" cy="505"/>
              </a:xfrm>
            </p:grpSpPr>
            <p:sp>
              <p:nvSpPr>
                <p:cNvPr id="2" name="Freeform 3"/>
                <p:cNvSpPr>
                  <a:spLocks/>
                </p:cNvSpPr>
                <p:nvPr/>
              </p:nvSpPr>
              <p:spPr bwMode="ltGray">
                <a:xfrm>
                  <a:off x="496" y="174"/>
                  <a:ext cx="369" cy="505"/>
                </a:xfrm>
                <a:custGeom>
                  <a:avLst/>
                  <a:gdLst>
                    <a:gd name="T0" fmla="*/ 0 w 369"/>
                    <a:gd name="T1" fmla="*/ 100 h 505"/>
                    <a:gd name="T2" fmla="*/ 0 w 369"/>
                    <a:gd name="T3" fmla="*/ 0 h 505"/>
                    <a:gd name="T4" fmla="*/ 368 w 369"/>
                    <a:gd name="T5" fmla="*/ 504 h 505"/>
                    <a:gd name="T6" fmla="*/ 295 w 369"/>
                    <a:gd name="T7" fmla="*/ 504 h 505"/>
                    <a:gd name="T8" fmla="*/ 0 w 369"/>
                    <a:gd name="T9" fmla="*/ 10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0" y="100"/>
                      </a:moveTo>
                      <a:lnTo>
                        <a:pt x="0" y="0"/>
                      </a:lnTo>
                      <a:lnTo>
                        <a:pt x="368" y="504"/>
                      </a:lnTo>
                      <a:lnTo>
                        <a:pt x="295" y="504"/>
                      </a:lnTo>
                      <a:lnTo>
                        <a:pt x="0" y="10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" name="Freeform 4"/>
                <p:cNvSpPr>
                  <a:spLocks/>
                </p:cNvSpPr>
                <p:nvPr/>
              </p:nvSpPr>
              <p:spPr bwMode="ltGray">
                <a:xfrm>
                  <a:off x="128" y="174"/>
                  <a:ext cx="369" cy="505"/>
                </a:xfrm>
                <a:custGeom>
                  <a:avLst/>
                  <a:gdLst>
                    <a:gd name="T0" fmla="*/ 368 w 369"/>
                    <a:gd name="T1" fmla="*/ 0 h 505"/>
                    <a:gd name="T2" fmla="*/ 368 w 369"/>
                    <a:gd name="T3" fmla="*/ 100 h 505"/>
                    <a:gd name="T4" fmla="*/ 73 w 369"/>
                    <a:gd name="T5" fmla="*/ 504 h 505"/>
                    <a:gd name="T6" fmla="*/ 0 w 369"/>
                    <a:gd name="T7" fmla="*/ 504 h 505"/>
                    <a:gd name="T8" fmla="*/ 368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368" y="0"/>
                      </a:moveTo>
                      <a:lnTo>
                        <a:pt x="368" y="100"/>
                      </a:lnTo>
                      <a:lnTo>
                        <a:pt x="73" y="504"/>
                      </a:lnTo>
                      <a:lnTo>
                        <a:pt x="0" y="504"/>
                      </a:lnTo>
                      <a:lnTo>
                        <a:pt x="368" y="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128" y="678"/>
                <a:ext cx="737" cy="505"/>
                <a:chOff x="128" y="678"/>
                <a:chExt cx="737" cy="505"/>
              </a:xfrm>
            </p:grpSpPr>
            <p:sp>
              <p:nvSpPr>
                <p:cNvPr id="1041" name="Freeform 6"/>
                <p:cNvSpPr>
                  <a:spLocks/>
                </p:cNvSpPr>
                <p:nvPr/>
              </p:nvSpPr>
              <p:spPr bwMode="ltGray">
                <a:xfrm>
                  <a:off x="496" y="678"/>
                  <a:ext cx="369" cy="505"/>
                </a:xfrm>
                <a:custGeom>
                  <a:avLst/>
                  <a:gdLst>
                    <a:gd name="T0" fmla="*/ 295 w 369"/>
                    <a:gd name="T1" fmla="*/ 0 h 505"/>
                    <a:gd name="T2" fmla="*/ 368 w 369"/>
                    <a:gd name="T3" fmla="*/ 0 h 505"/>
                    <a:gd name="T4" fmla="*/ 0 w 369"/>
                    <a:gd name="T5" fmla="*/ 504 h 505"/>
                    <a:gd name="T6" fmla="*/ 0 w 369"/>
                    <a:gd name="T7" fmla="*/ 404 h 505"/>
                    <a:gd name="T8" fmla="*/ 295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295" y="0"/>
                      </a:moveTo>
                      <a:lnTo>
                        <a:pt x="368" y="0"/>
                      </a:lnTo>
                      <a:lnTo>
                        <a:pt x="0" y="504"/>
                      </a:lnTo>
                      <a:lnTo>
                        <a:pt x="0" y="404"/>
                      </a:lnTo>
                      <a:lnTo>
                        <a:pt x="295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" name="Freeform 7"/>
                <p:cNvSpPr>
                  <a:spLocks/>
                </p:cNvSpPr>
                <p:nvPr/>
              </p:nvSpPr>
              <p:spPr bwMode="ltGray">
                <a:xfrm>
                  <a:off x="128" y="678"/>
                  <a:ext cx="369" cy="505"/>
                </a:xfrm>
                <a:custGeom>
                  <a:avLst/>
                  <a:gdLst>
                    <a:gd name="T0" fmla="*/ 73 w 369"/>
                    <a:gd name="T1" fmla="*/ 0 h 505"/>
                    <a:gd name="T2" fmla="*/ 368 w 369"/>
                    <a:gd name="T3" fmla="*/ 404 h 505"/>
                    <a:gd name="T4" fmla="*/ 368 w 369"/>
                    <a:gd name="T5" fmla="*/ 504 h 505"/>
                    <a:gd name="T6" fmla="*/ 0 w 369"/>
                    <a:gd name="T7" fmla="*/ 0 h 505"/>
                    <a:gd name="T8" fmla="*/ 73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73" y="0"/>
                      </a:moveTo>
                      <a:lnTo>
                        <a:pt x="368" y="404"/>
                      </a:lnTo>
                      <a:lnTo>
                        <a:pt x="368" y="504"/>
                      </a:lnTo>
                      <a:lnTo>
                        <a:pt x="0" y="0"/>
                      </a:lnTo>
                      <a:lnTo>
                        <a:pt x="73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33" name="Group 14"/>
            <p:cNvGrpSpPr>
              <a:grpSpLocks/>
            </p:cNvGrpSpPr>
            <p:nvPr/>
          </p:nvGrpSpPr>
          <p:grpSpPr bwMode="auto">
            <a:xfrm>
              <a:off x="397" y="211"/>
              <a:ext cx="525" cy="480"/>
              <a:chOff x="397" y="211"/>
              <a:chExt cx="525" cy="480"/>
            </a:xfrm>
          </p:grpSpPr>
          <p:sp>
            <p:nvSpPr>
              <p:cNvPr id="1034" name="Freeform 10"/>
              <p:cNvSpPr>
                <a:spLocks/>
              </p:cNvSpPr>
              <p:nvPr/>
            </p:nvSpPr>
            <p:spPr bwMode="gray">
              <a:xfrm>
                <a:off x="397" y="211"/>
                <a:ext cx="525" cy="480"/>
              </a:xfrm>
              <a:custGeom>
                <a:avLst/>
                <a:gdLst>
                  <a:gd name="T0" fmla="*/ 225 w 525"/>
                  <a:gd name="T1" fmla="*/ 217 h 480"/>
                  <a:gd name="T2" fmla="*/ 133 w 525"/>
                  <a:gd name="T3" fmla="*/ 0 h 480"/>
                  <a:gd name="T4" fmla="*/ 263 w 525"/>
                  <a:gd name="T5" fmla="*/ 193 h 480"/>
                  <a:gd name="T6" fmla="*/ 393 w 525"/>
                  <a:gd name="T7" fmla="*/ 0 h 480"/>
                  <a:gd name="T8" fmla="*/ 299 w 525"/>
                  <a:gd name="T9" fmla="*/ 217 h 480"/>
                  <a:gd name="T10" fmla="*/ 524 w 525"/>
                  <a:gd name="T11" fmla="*/ 240 h 480"/>
                  <a:gd name="T12" fmla="*/ 298 w 525"/>
                  <a:gd name="T13" fmla="*/ 262 h 480"/>
                  <a:gd name="T14" fmla="*/ 393 w 525"/>
                  <a:gd name="T15" fmla="*/ 479 h 480"/>
                  <a:gd name="T16" fmla="*/ 263 w 525"/>
                  <a:gd name="T17" fmla="*/ 286 h 480"/>
                  <a:gd name="T18" fmla="*/ 133 w 525"/>
                  <a:gd name="T19" fmla="*/ 479 h 480"/>
                  <a:gd name="T20" fmla="*/ 224 w 525"/>
                  <a:gd name="T21" fmla="*/ 263 h 480"/>
                  <a:gd name="T22" fmla="*/ 0 w 525"/>
                  <a:gd name="T23" fmla="*/ 240 h 480"/>
                  <a:gd name="T24" fmla="*/ 225 w 525"/>
                  <a:gd name="T25" fmla="*/ 217 h 4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5" h="480">
                    <a:moveTo>
                      <a:pt x="225" y="217"/>
                    </a:moveTo>
                    <a:lnTo>
                      <a:pt x="133" y="0"/>
                    </a:lnTo>
                    <a:lnTo>
                      <a:pt x="263" y="193"/>
                    </a:lnTo>
                    <a:lnTo>
                      <a:pt x="393" y="0"/>
                    </a:lnTo>
                    <a:lnTo>
                      <a:pt x="299" y="217"/>
                    </a:lnTo>
                    <a:lnTo>
                      <a:pt x="524" y="240"/>
                    </a:lnTo>
                    <a:lnTo>
                      <a:pt x="298" y="262"/>
                    </a:lnTo>
                    <a:lnTo>
                      <a:pt x="393" y="479"/>
                    </a:lnTo>
                    <a:lnTo>
                      <a:pt x="263" y="286"/>
                    </a:lnTo>
                    <a:lnTo>
                      <a:pt x="133" y="479"/>
                    </a:lnTo>
                    <a:lnTo>
                      <a:pt x="224" y="263"/>
                    </a:lnTo>
                    <a:lnTo>
                      <a:pt x="0" y="240"/>
                    </a:lnTo>
                    <a:lnTo>
                      <a:pt x="225" y="217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5" name="Freeform 11"/>
              <p:cNvSpPr>
                <a:spLocks/>
              </p:cNvSpPr>
              <p:nvPr/>
            </p:nvSpPr>
            <p:spPr bwMode="gray">
              <a:xfrm>
                <a:off x="469" y="276"/>
                <a:ext cx="382" cy="350"/>
              </a:xfrm>
              <a:custGeom>
                <a:avLst/>
                <a:gdLst>
                  <a:gd name="T0" fmla="*/ 153 w 382"/>
                  <a:gd name="T1" fmla="*/ 153 h 350"/>
                  <a:gd name="T2" fmla="*/ 95 w 382"/>
                  <a:gd name="T3" fmla="*/ 0 h 350"/>
                  <a:gd name="T4" fmla="*/ 191 w 382"/>
                  <a:gd name="T5" fmla="*/ 128 h 350"/>
                  <a:gd name="T6" fmla="*/ 284 w 382"/>
                  <a:gd name="T7" fmla="*/ 0 h 350"/>
                  <a:gd name="T8" fmla="*/ 227 w 382"/>
                  <a:gd name="T9" fmla="*/ 153 h 350"/>
                  <a:gd name="T10" fmla="*/ 381 w 382"/>
                  <a:gd name="T11" fmla="*/ 175 h 350"/>
                  <a:gd name="T12" fmla="*/ 226 w 382"/>
                  <a:gd name="T13" fmla="*/ 196 h 350"/>
                  <a:gd name="T14" fmla="*/ 284 w 382"/>
                  <a:gd name="T15" fmla="*/ 349 h 350"/>
                  <a:gd name="T16" fmla="*/ 191 w 382"/>
                  <a:gd name="T17" fmla="*/ 221 h 350"/>
                  <a:gd name="T18" fmla="*/ 95 w 382"/>
                  <a:gd name="T19" fmla="*/ 349 h 350"/>
                  <a:gd name="T20" fmla="*/ 152 w 382"/>
                  <a:gd name="T21" fmla="*/ 198 h 350"/>
                  <a:gd name="T22" fmla="*/ 0 w 382"/>
                  <a:gd name="T23" fmla="*/ 175 h 350"/>
                  <a:gd name="T24" fmla="*/ 153 w 382"/>
                  <a:gd name="T25" fmla="*/ 153 h 3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82" h="350">
                    <a:moveTo>
                      <a:pt x="153" y="153"/>
                    </a:moveTo>
                    <a:lnTo>
                      <a:pt x="95" y="0"/>
                    </a:lnTo>
                    <a:lnTo>
                      <a:pt x="191" y="128"/>
                    </a:lnTo>
                    <a:lnTo>
                      <a:pt x="284" y="0"/>
                    </a:lnTo>
                    <a:lnTo>
                      <a:pt x="227" y="153"/>
                    </a:lnTo>
                    <a:lnTo>
                      <a:pt x="381" y="175"/>
                    </a:lnTo>
                    <a:lnTo>
                      <a:pt x="226" y="196"/>
                    </a:lnTo>
                    <a:lnTo>
                      <a:pt x="284" y="349"/>
                    </a:lnTo>
                    <a:lnTo>
                      <a:pt x="191" y="221"/>
                    </a:lnTo>
                    <a:lnTo>
                      <a:pt x="95" y="349"/>
                    </a:lnTo>
                    <a:lnTo>
                      <a:pt x="152" y="198"/>
                    </a:lnTo>
                    <a:lnTo>
                      <a:pt x="0" y="175"/>
                    </a:lnTo>
                    <a:lnTo>
                      <a:pt x="153" y="15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6" name="Freeform 12"/>
              <p:cNvSpPr>
                <a:spLocks/>
              </p:cNvSpPr>
              <p:nvPr/>
            </p:nvSpPr>
            <p:spPr bwMode="gray">
              <a:xfrm>
                <a:off x="525" y="285"/>
                <a:ext cx="270" cy="332"/>
              </a:xfrm>
              <a:custGeom>
                <a:avLst/>
                <a:gdLst>
                  <a:gd name="T0" fmla="*/ 0 w 270"/>
                  <a:gd name="T1" fmla="*/ 84 h 332"/>
                  <a:gd name="T2" fmla="*/ 122 w 270"/>
                  <a:gd name="T3" fmla="*/ 143 h 332"/>
                  <a:gd name="T4" fmla="*/ 135 w 270"/>
                  <a:gd name="T5" fmla="*/ 0 h 332"/>
                  <a:gd name="T6" fmla="*/ 147 w 270"/>
                  <a:gd name="T7" fmla="*/ 143 h 332"/>
                  <a:gd name="T8" fmla="*/ 268 w 270"/>
                  <a:gd name="T9" fmla="*/ 82 h 332"/>
                  <a:gd name="T10" fmla="*/ 159 w 270"/>
                  <a:gd name="T11" fmla="*/ 166 h 332"/>
                  <a:gd name="T12" fmla="*/ 269 w 270"/>
                  <a:gd name="T13" fmla="*/ 249 h 332"/>
                  <a:gd name="T14" fmla="*/ 147 w 270"/>
                  <a:gd name="T15" fmla="*/ 189 h 332"/>
                  <a:gd name="T16" fmla="*/ 135 w 270"/>
                  <a:gd name="T17" fmla="*/ 331 h 332"/>
                  <a:gd name="T18" fmla="*/ 122 w 270"/>
                  <a:gd name="T19" fmla="*/ 189 h 332"/>
                  <a:gd name="T20" fmla="*/ 0 w 270"/>
                  <a:gd name="T21" fmla="*/ 249 h 332"/>
                  <a:gd name="T22" fmla="*/ 110 w 270"/>
                  <a:gd name="T23" fmla="*/ 166 h 332"/>
                  <a:gd name="T24" fmla="*/ 0 w 270"/>
                  <a:gd name="T25" fmla="*/ 84 h 3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0" h="332">
                    <a:moveTo>
                      <a:pt x="0" y="84"/>
                    </a:moveTo>
                    <a:lnTo>
                      <a:pt x="122" y="143"/>
                    </a:lnTo>
                    <a:lnTo>
                      <a:pt x="135" y="0"/>
                    </a:lnTo>
                    <a:lnTo>
                      <a:pt x="147" y="143"/>
                    </a:lnTo>
                    <a:lnTo>
                      <a:pt x="268" y="82"/>
                    </a:lnTo>
                    <a:lnTo>
                      <a:pt x="159" y="166"/>
                    </a:lnTo>
                    <a:lnTo>
                      <a:pt x="269" y="249"/>
                    </a:lnTo>
                    <a:lnTo>
                      <a:pt x="147" y="189"/>
                    </a:lnTo>
                    <a:lnTo>
                      <a:pt x="135" y="331"/>
                    </a:lnTo>
                    <a:lnTo>
                      <a:pt x="122" y="189"/>
                    </a:lnTo>
                    <a:lnTo>
                      <a:pt x="0" y="249"/>
                    </a:lnTo>
                    <a:lnTo>
                      <a:pt x="110" y="166"/>
                    </a:lnTo>
                    <a:lnTo>
                      <a:pt x="0" y="84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7" name="Freeform 13"/>
              <p:cNvSpPr>
                <a:spLocks/>
              </p:cNvSpPr>
              <p:nvPr/>
            </p:nvSpPr>
            <p:spPr bwMode="gray">
              <a:xfrm>
                <a:off x="626" y="408"/>
                <a:ext cx="68" cy="85"/>
              </a:xfrm>
              <a:custGeom>
                <a:avLst/>
                <a:gdLst>
                  <a:gd name="T0" fmla="*/ 0 w 68"/>
                  <a:gd name="T1" fmla="*/ 20 h 85"/>
                  <a:gd name="T2" fmla="*/ 27 w 68"/>
                  <a:gd name="T3" fmla="*/ 30 h 85"/>
                  <a:gd name="T4" fmla="*/ 33 w 68"/>
                  <a:gd name="T5" fmla="*/ 0 h 85"/>
                  <a:gd name="T6" fmla="*/ 39 w 68"/>
                  <a:gd name="T7" fmla="*/ 30 h 85"/>
                  <a:gd name="T8" fmla="*/ 67 w 68"/>
                  <a:gd name="T9" fmla="*/ 20 h 85"/>
                  <a:gd name="T10" fmla="*/ 45 w 68"/>
                  <a:gd name="T11" fmla="*/ 42 h 85"/>
                  <a:gd name="T12" fmla="*/ 67 w 68"/>
                  <a:gd name="T13" fmla="*/ 62 h 85"/>
                  <a:gd name="T14" fmla="*/ 39 w 68"/>
                  <a:gd name="T15" fmla="*/ 52 h 85"/>
                  <a:gd name="T16" fmla="*/ 33 w 68"/>
                  <a:gd name="T17" fmla="*/ 84 h 85"/>
                  <a:gd name="T18" fmla="*/ 27 w 68"/>
                  <a:gd name="T19" fmla="*/ 52 h 85"/>
                  <a:gd name="T20" fmla="*/ 0 w 68"/>
                  <a:gd name="T21" fmla="*/ 62 h 85"/>
                  <a:gd name="T22" fmla="*/ 21 w 68"/>
                  <a:gd name="T23" fmla="*/ 42 h 85"/>
                  <a:gd name="T24" fmla="*/ 0 w 68"/>
                  <a:gd name="T25" fmla="*/ 20 h 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8" h="85">
                    <a:moveTo>
                      <a:pt x="0" y="20"/>
                    </a:moveTo>
                    <a:lnTo>
                      <a:pt x="27" y="30"/>
                    </a:lnTo>
                    <a:lnTo>
                      <a:pt x="33" y="0"/>
                    </a:lnTo>
                    <a:lnTo>
                      <a:pt x="39" y="30"/>
                    </a:lnTo>
                    <a:lnTo>
                      <a:pt x="67" y="20"/>
                    </a:lnTo>
                    <a:lnTo>
                      <a:pt x="45" y="42"/>
                    </a:lnTo>
                    <a:lnTo>
                      <a:pt x="67" y="62"/>
                    </a:lnTo>
                    <a:lnTo>
                      <a:pt x="39" y="52"/>
                    </a:lnTo>
                    <a:lnTo>
                      <a:pt x="33" y="84"/>
                    </a:lnTo>
                    <a:lnTo>
                      <a:pt x="27" y="52"/>
                    </a:lnTo>
                    <a:lnTo>
                      <a:pt x="0" y="62"/>
                    </a:lnTo>
                    <a:lnTo>
                      <a:pt x="21" y="4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040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476250"/>
            <a:ext cx="70866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de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2E46099-F99E-44A8-9987-B41CE7EC657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 pitchFamily="2" charset="2"/>
        <a:buChar char="u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microsoft.com/office/2007/relationships/hdphoto" Target="../media/hdphoto19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microsoft.com/office/2007/relationships/hdphoto" Target="../media/hdphoto18.wdp"/><Relationship Id="rId4" Type="http://schemas.microsoft.com/office/2007/relationships/hdphoto" Target="../media/hdphoto15.wdp"/><Relationship Id="rId9" Type="http://schemas.openxmlformats.org/officeDocument/2006/relationships/image" Target="../media/image20.png"/><Relationship Id="rId14" Type="http://schemas.microsoft.com/office/2007/relationships/hdphoto" Target="../media/hdphoto20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openxmlformats.org/officeDocument/2006/relationships/image" Target="../media/image28.png"/><Relationship Id="rId18" Type="http://schemas.microsoft.com/office/2007/relationships/hdphoto" Target="../media/hdphoto28.wdp"/><Relationship Id="rId3" Type="http://schemas.openxmlformats.org/officeDocument/2006/relationships/image" Target="../media/image23.png"/><Relationship Id="rId21" Type="http://schemas.openxmlformats.org/officeDocument/2006/relationships/image" Target="../media/image32.gif"/><Relationship Id="rId7" Type="http://schemas.openxmlformats.org/officeDocument/2006/relationships/image" Target="../media/image25.png"/><Relationship Id="rId12" Type="http://schemas.microsoft.com/office/2007/relationships/hdphoto" Target="../media/hdphoto25.wdp"/><Relationship Id="rId17" Type="http://schemas.openxmlformats.org/officeDocument/2006/relationships/image" Target="../media/image30.png"/><Relationship Id="rId25" Type="http://schemas.microsoft.com/office/2007/relationships/hdphoto" Target="../media/hdphoto31.wdp"/><Relationship Id="rId2" Type="http://schemas.openxmlformats.org/officeDocument/2006/relationships/notesSlide" Target="../notesSlides/notesSlide11.xml"/><Relationship Id="rId16" Type="http://schemas.microsoft.com/office/2007/relationships/hdphoto" Target="../media/hdphoto27.wdp"/><Relationship Id="rId20" Type="http://schemas.microsoft.com/office/2007/relationships/hdphoto" Target="../media/hdphoto29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2.wdp"/><Relationship Id="rId11" Type="http://schemas.openxmlformats.org/officeDocument/2006/relationships/image" Target="../media/image27.png"/><Relationship Id="rId24" Type="http://schemas.openxmlformats.org/officeDocument/2006/relationships/image" Target="../media/image34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23" Type="http://schemas.microsoft.com/office/2007/relationships/hdphoto" Target="../media/hdphoto30.wdp"/><Relationship Id="rId10" Type="http://schemas.microsoft.com/office/2007/relationships/hdphoto" Target="../media/hdphoto24.wdp"/><Relationship Id="rId19" Type="http://schemas.openxmlformats.org/officeDocument/2006/relationships/image" Target="../media/image31.png"/><Relationship Id="rId4" Type="http://schemas.microsoft.com/office/2007/relationships/hdphoto" Target="../media/hdphoto21.wdp"/><Relationship Id="rId9" Type="http://schemas.openxmlformats.org/officeDocument/2006/relationships/image" Target="../media/image26.png"/><Relationship Id="rId14" Type="http://schemas.microsoft.com/office/2007/relationships/hdphoto" Target="../media/hdphoto26.wdp"/><Relationship Id="rId22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13" Type="http://schemas.openxmlformats.org/officeDocument/2006/relationships/image" Target="../media/image42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12" Type="http://schemas.microsoft.com/office/2007/relationships/hdphoto" Target="../media/hdphoto34.wdp"/><Relationship Id="rId2" Type="http://schemas.openxmlformats.org/officeDocument/2006/relationships/notesSlide" Target="../notesSlides/notesSlide12.xml"/><Relationship Id="rId16" Type="http://schemas.microsoft.com/office/2007/relationships/hdphoto" Target="../media/hdphoto3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1.png"/><Relationship Id="rId5" Type="http://schemas.openxmlformats.org/officeDocument/2006/relationships/image" Target="../media/image37.gif"/><Relationship Id="rId15" Type="http://schemas.openxmlformats.org/officeDocument/2006/relationships/image" Target="../media/image43.png"/><Relationship Id="rId10" Type="http://schemas.microsoft.com/office/2007/relationships/hdphoto" Target="../media/hdphoto33.wdp"/><Relationship Id="rId4" Type="http://schemas.openxmlformats.org/officeDocument/2006/relationships/image" Target="../media/image36.gif"/><Relationship Id="rId9" Type="http://schemas.openxmlformats.org/officeDocument/2006/relationships/image" Target="../media/image40.png"/><Relationship Id="rId14" Type="http://schemas.microsoft.com/office/2007/relationships/hdphoto" Target="../media/hdphoto3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9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microsoft.com/office/2007/relationships/hdphoto" Target="../media/hdphoto14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microsoft.com/office/2007/relationships/hdphoto" Target="../media/hdphoto13.wdp"/><Relationship Id="rId4" Type="http://schemas.microsoft.com/office/2007/relationships/hdphoto" Target="../media/hdphoto10.wdp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105150"/>
            <a:ext cx="8609013" cy="1143000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r>
              <a:rPr lang="fr-FR" sz="8000" b="1" dirty="0" smtClean="0"/>
              <a:t>Les systèmes</a:t>
            </a:r>
            <a:br>
              <a:rPr lang="fr-FR" sz="8000" b="1" dirty="0" smtClean="0"/>
            </a:br>
            <a:r>
              <a:rPr lang="fr-FR" sz="8000" b="1" dirty="0" smtClean="0"/>
              <a:t> industriels</a:t>
            </a:r>
            <a:br>
              <a:rPr lang="fr-FR" sz="8000" b="1" dirty="0" smtClean="0"/>
            </a:br>
            <a:endParaRPr lang="fr-FR" sz="8000" b="1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-36512" y="4869160"/>
            <a:ext cx="9310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Schéma Partie Opérative PO, Partie Commande PC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75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autoUpdateAnimBg="0" advAuto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360303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49" y="905999"/>
              <a:ext cx="2539245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245450" y="1004615"/>
              <a:ext cx="1740927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Fin </a:t>
              </a:r>
              <a:r>
                <a:rPr lang="fr-FR" sz="1600" b="1" dirty="0">
                  <a:solidFill>
                    <a:schemeClr val="bg2"/>
                  </a:solidFill>
                </a:rPr>
                <a:t>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100" name="Picture 4" descr="http://fr.farnell.com/productimages/farnell/standard/4242041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6500" l="4377" r="898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020111" flipH="1">
            <a:off x="5091442" y="-462838"/>
            <a:ext cx="4073525" cy="274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atecfrance.fr/images/prod/Interrupteurs-fin-course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7" b="98400" l="10000" r="95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10426">
            <a:off x="963927" y="-368711"/>
            <a:ext cx="5195140" cy="389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img854.imageshack.us/img854/959/contacteurmano.gif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556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08408" y="3197144"/>
            <a:ext cx="3358864" cy="363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www.mtd-mesures.fr/upload/produits/pressostat-a-differentiel-reglable-raccord-14-g-male-185-fr-visuel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717" r="991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1760" y="3555401"/>
            <a:ext cx="3659886" cy="393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img.directindustry.fr/images_di/photo-m/thermostat-a-bulbe-et-capillaire-65817-2758687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24" l="0" r="100000">
                        <a14:foregroundMark x1="18750" y1="10476" x2="38125" y2="5714"/>
                        <a14:foregroundMark x1="625" y1="11905" x2="35000" y2="952"/>
                        <a14:foregroundMark x1="58125" y1="27143" x2="43750" y2="952"/>
                        <a14:foregroundMark x1="66250" y1="26190" x2="96875" y2="78095"/>
                        <a14:backgroundMark x1="3750" y1="7143" x2="18125" y2="3810"/>
                        <a14:backgroundMark x1="24375" y1="1429" x2="28750" y2="952"/>
                        <a14:backgroundMark x1="1250" y1="10476" x2="35000" y2="0"/>
                        <a14:backgroundMark x1="60000" y1="25714" x2="71250" y2="43333"/>
                        <a14:backgroundMark x1="88125" y1="57143" x2="98750" y2="7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23059">
            <a:off x="-662203" y="2102618"/>
            <a:ext cx="3247924" cy="426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hellopro.fr/images/produit-2/7/5/5/sonde-de-temperature-964557.jp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7797" l="0" r="989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8968021">
            <a:off x="5526054" y="2600228"/>
            <a:ext cx="4196929" cy="319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Connecteur droit avec flèche 45"/>
          <p:cNvCxnSpPr/>
          <p:nvPr/>
        </p:nvCxnSpPr>
        <p:spPr bwMode="auto">
          <a:xfrm flipH="1">
            <a:off x="4078675" y="1412776"/>
            <a:ext cx="2044473" cy="864096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9" name="Connecteur droit avec flèche 48"/>
          <p:cNvCxnSpPr/>
          <p:nvPr/>
        </p:nvCxnSpPr>
        <p:spPr bwMode="auto">
          <a:xfrm flipV="1">
            <a:off x="7545997" y="577917"/>
            <a:ext cx="78521" cy="93474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2" name="Connecteur droit avec flèche 51"/>
          <p:cNvCxnSpPr/>
          <p:nvPr/>
        </p:nvCxnSpPr>
        <p:spPr bwMode="auto">
          <a:xfrm>
            <a:off x="7874161" y="1983921"/>
            <a:ext cx="291572" cy="135334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6" name="Connecteur droit avec flèche 55"/>
          <p:cNvCxnSpPr/>
          <p:nvPr/>
        </p:nvCxnSpPr>
        <p:spPr bwMode="auto">
          <a:xfrm flipH="1">
            <a:off x="6449113" y="2730381"/>
            <a:ext cx="211119" cy="102137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8" name="Connecteur droit avec flèche 57"/>
          <p:cNvCxnSpPr/>
          <p:nvPr/>
        </p:nvCxnSpPr>
        <p:spPr bwMode="auto">
          <a:xfrm flipH="1">
            <a:off x="4283968" y="2730381"/>
            <a:ext cx="2131280" cy="163965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1" name="Connecteur droit avec flèche 60"/>
          <p:cNvCxnSpPr/>
          <p:nvPr/>
        </p:nvCxnSpPr>
        <p:spPr bwMode="auto">
          <a:xfrm flipH="1">
            <a:off x="1471774" y="2348880"/>
            <a:ext cx="4684402" cy="1849615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12463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837597" y="3305428"/>
              <a:ext cx="299665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Thermiques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Filtres,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…….</a:t>
              </a:r>
              <a:endParaRPr lang="fr-FR" sz="160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  <p:pic>
        <p:nvPicPr>
          <p:cNvPr id="1030" name="Picture 6" descr="http://www.batiproduits.com/moniteur/files/ProduitPhoto/128939473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1164" y="-218099"/>
            <a:ext cx="2904910" cy="410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zoneindustrie.com/var/plain_site/storage/images/entreprises/sermes_electric_systems/disjoncteurs_moteurs/1131611-10-fre-FR/disjoncteurs_moteurs_large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" b="95000" l="6186" r="96564">
                        <a14:foregroundMark x1="15808" y1="13667" x2="17182" y2="16000"/>
                        <a14:foregroundMark x1="66667" y1="15333" x2="67698" y2="29333"/>
                        <a14:foregroundMark x1="72852" y1="32333" x2="89347" y2="40333"/>
                        <a14:foregroundMark x1="90034" y1="40333" x2="89691" y2="59333"/>
                        <a14:foregroundMark x1="52921" y1="91000" x2="57388" y2="93333"/>
                        <a14:foregroundMark x1="58076" y1="92000" x2="88316" y2="76667"/>
                        <a14:foregroundMark x1="89003" y1="77000" x2="89347" y2="6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243" y="-276999"/>
            <a:ext cx="3505836" cy="361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installations-electriques.net/Apelm/NF332.gif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86" b="97714" l="9143" r="92000">
                        <a14:foregroundMark x1="30857" y1="6286" x2="64571" y2="5143"/>
                        <a14:foregroundMark x1="66857" y1="4571" x2="76571" y2="7429"/>
                        <a14:foregroundMark x1="77714" y1="9714" x2="80000" y2="22286"/>
                        <a14:foregroundMark x1="82286" y1="26286" x2="85143" y2="30286"/>
                        <a14:foregroundMark x1="86286" y1="32000" x2="86286" y2="34857"/>
                        <a14:foregroundMark x1="86286" y1="35429" x2="86286" y2="37714"/>
                        <a14:foregroundMark x1="86857" y1="37143" x2="86857" y2="4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999"/>
            <a:ext cx="3231197" cy="323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produits-btp.batiproduits.com/moniteur/files/ProduitPhoto/1000734697.jpg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364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78675" y="-112915"/>
            <a:ext cx="4229998" cy="328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materielelectrique.com/images/schneider/H405731_web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" b="97333" l="10000" r="90000">
                        <a14:foregroundMark x1="43000" y1="11667" x2="44000" y2="11667"/>
                        <a14:foregroundMark x1="29667" y1="37000" x2="55333" y2="39333"/>
                        <a14:foregroundMark x1="61000" y1="37333" x2="70000" y2="3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7148" y="58752"/>
            <a:ext cx="3232998" cy="323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cef-fr.com/produits/22001/photos/22001-44233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833" b="98000" l="2000" r="9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057" y="3555403"/>
            <a:ext cx="3014859" cy="302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img.directindustry.fr/images_di/photo-m2/filtres-antiparasitage-cem-triphases-12410-2265977.jpg"/>
          <p:cNvPicPr>
            <a:picLocks noChangeAspect="1" noChangeArrowheads="1"/>
          </p:cNvPicPr>
          <p:nvPr/>
        </p:nvPicPr>
        <p:blipFill rotWithShape="1"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2692" l="6000" r="96000">
                        <a14:foregroundMark x1="20667" y1="13462" x2="52667" y2="1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0489" y="4170672"/>
            <a:ext cx="3546150" cy="30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g.directindustry.fr/images_di/photo-m2/filtres-emi-de-puissance-triphases-92781-2892579.jpg"/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99" b="97101" l="1938" r="98450">
                        <a14:foregroundMark x1="39535" y1="30435" x2="60853" y2="40580"/>
                        <a14:foregroundMark x1="44961" y1="28986" x2="60853" y2="25362"/>
                        <a14:foregroundMark x1="10853" y1="70290" x2="3488" y2="71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03007" y="4218623"/>
            <a:ext cx="3632941" cy="19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lamaintenance.fr/wp-content/uploads/elec/rt.jp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000" b="96000" l="5500" r="96000">
                        <a14:foregroundMark x1="35500" y1="32000" x2="92500" y2="32500"/>
                        <a14:foregroundMark x1="94000" y1="39000" x2="94000" y2="47000"/>
                        <a14:foregroundMark x1="94000" y1="53500" x2="91500" y2="77500"/>
                        <a14:foregroundMark x1="88000" y1="78500" x2="87000" y2="7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0326" y="4276787"/>
            <a:ext cx="2838415" cy="283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www.hellopro.fr/images/produit-2/7/4/1/c-s-relais-thermiques-648147.gif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3099953"/>
            <a:ext cx="2622674" cy="24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cdvi.com/var/ezflow_site/storage/images/internet/catalogue/gamme/alimentations/transformateurs/ca1r/6927-5-fre-FR/CA1R.jp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685" b="99772" l="8824" r="93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998" y="4250974"/>
            <a:ext cx="2190754" cy="256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telsa.fr/telsa_transformateurs/telsa_transfoL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017" b="97993" l="9970" r="89426">
                        <a14:foregroundMark x1="58006" y1="9365" x2="59819" y2="11037"/>
                        <a14:foregroundMark x1="59215" y1="8696" x2="60121" y2="10033"/>
                        <a14:foregroundMark x1="14502" y1="52843" x2="16918" y2="52174"/>
                        <a14:foregroundMark x1="55891" y1="10033" x2="59517" y2="7692"/>
                        <a14:backgroundMark x1="40785" y1="85619" x2="46526" y2="92642"/>
                        <a14:backgroundMark x1="76435" y1="66221" x2="82477" y2="71572"/>
                        <a14:backgroundMark x1="15106" y1="54849" x2="17523" y2="57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9986" y="4413104"/>
            <a:ext cx="3371192" cy="304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Connecteur droit avec flèche 52"/>
          <p:cNvCxnSpPr/>
          <p:nvPr/>
        </p:nvCxnSpPr>
        <p:spPr bwMode="auto">
          <a:xfrm flipH="1" flipV="1">
            <a:off x="3513298" y="2708921"/>
            <a:ext cx="895350" cy="72008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9" name="Connecteur droit avec flèche 58"/>
          <p:cNvCxnSpPr/>
          <p:nvPr/>
        </p:nvCxnSpPr>
        <p:spPr bwMode="auto">
          <a:xfrm flipV="1">
            <a:off x="5817908" y="2708921"/>
            <a:ext cx="375766" cy="729318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1" name="Connecteur droit avec flèche 60"/>
          <p:cNvCxnSpPr/>
          <p:nvPr/>
        </p:nvCxnSpPr>
        <p:spPr bwMode="auto">
          <a:xfrm>
            <a:off x="6542248" y="4011159"/>
            <a:ext cx="835025" cy="57785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5" name="Connecteur droit avec flèche 64"/>
          <p:cNvCxnSpPr/>
          <p:nvPr/>
        </p:nvCxnSpPr>
        <p:spPr bwMode="auto">
          <a:xfrm>
            <a:off x="5602448" y="4210391"/>
            <a:ext cx="0" cy="883787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2" name="Connecteur droit avec flèche 71"/>
          <p:cNvCxnSpPr/>
          <p:nvPr/>
        </p:nvCxnSpPr>
        <p:spPr bwMode="auto">
          <a:xfrm flipH="1">
            <a:off x="3052923" y="4011159"/>
            <a:ext cx="1025753" cy="830262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82482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Thermiques</a:t>
              </a:r>
              <a:r>
                <a:rPr lang="fr-FR" sz="1600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  <p:pic>
        <p:nvPicPr>
          <p:cNvPr id="2066" name="Picture 18" descr="http://kitandco.free.fr/tete_hid1_fichiers/schem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2620" y="2134058"/>
            <a:ext cx="4575952" cy="22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://daniel.robert9.pagesperso-orange.fr/Digit/images/Logigramme_d_un_decodeur_4_vers_7_de_type_7447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5786" y="1150949"/>
            <a:ext cx="2924812" cy="343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://www-ipst.u-strasbg.fr/pat/autom/moe-gr10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3298" y="108637"/>
            <a:ext cx="2970596" cy="31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t2.ftcdn.net/jpg/00/13/55/67/400_F_13556764_UHPJD9kJUmM6RCIE9re7b2c0DNk42S0M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05586" y="3053249"/>
            <a:ext cx="3810000" cy="156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http://www.amc-dz.com/produits/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373" l="1235" r="969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21497" flipH="1">
            <a:off x="6223746" y="765144"/>
            <a:ext cx="2788754" cy="332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euromedindustries.com/image/automate-programmable-22971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36" b="96516" l="0" r="970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3251" y="62148"/>
            <a:ext cx="2852940" cy="222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http://www.at-mix.de/images/glossar/relais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4" b="100000" l="7234" r="982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28164" y="2656"/>
            <a:ext cx="1925376" cy="206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www.mem57.fr/images/interface_operateur.jp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051" b="100000" l="0" r="100000">
                        <a14:foregroundMark x1="67568" y1="27946" x2="84054" y2="28283"/>
                        <a14:foregroundMark x1="65946" y1="48485" x2="85946" y2="49158"/>
                        <a14:foregroundMark x1="66486" y1="54209" x2="72162" y2="57576"/>
                        <a14:foregroundMark x1="80811" y1="70370" x2="22162" y2="69360"/>
                        <a14:foregroundMark x1="80000" y1="78114" x2="59730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8067" y="1909621"/>
            <a:ext cx="3522575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pos-industry.com/ILC%20150%20ETH%20page%20site%20POS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8966" b="100000" l="262" r="99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1948" y="-857178"/>
            <a:ext cx="363855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Connecteur droit avec flèche 56"/>
          <p:cNvCxnSpPr/>
          <p:nvPr/>
        </p:nvCxnSpPr>
        <p:spPr bwMode="auto">
          <a:xfrm flipV="1">
            <a:off x="7575174" y="4300877"/>
            <a:ext cx="321929" cy="64849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0" name="Connecteur droit avec flèche 59"/>
          <p:cNvCxnSpPr/>
          <p:nvPr/>
        </p:nvCxnSpPr>
        <p:spPr bwMode="auto">
          <a:xfrm flipV="1">
            <a:off x="5566510" y="2841624"/>
            <a:ext cx="997963" cy="189692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3" name="Connecteur droit avec flèche 62"/>
          <p:cNvCxnSpPr/>
          <p:nvPr/>
        </p:nvCxnSpPr>
        <p:spPr bwMode="auto">
          <a:xfrm flipV="1">
            <a:off x="3917710" y="2940131"/>
            <a:ext cx="160964" cy="1674189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4" name="Connecteur droit avec flèche 63"/>
          <p:cNvCxnSpPr/>
          <p:nvPr/>
        </p:nvCxnSpPr>
        <p:spPr bwMode="auto">
          <a:xfrm flipH="1" flipV="1">
            <a:off x="2672620" y="1709011"/>
            <a:ext cx="1088328" cy="292286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0" name="Connecteur droit avec flèche 69"/>
          <p:cNvCxnSpPr/>
          <p:nvPr/>
        </p:nvCxnSpPr>
        <p:spPr bwMode="auto">
          <a:xfrm flipV="1">
            <a:off x="4626376" y="3861934"/>
            <a:ext cx="296182" cy="1708632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2" name="Connecteur droit avec flèche 71"/>
          <p:cNvCxnSpPr/>
          <p:nvPr/>
        </p:nvCxnSpPr>
        <p:spPr bwMode="auto">
          <a:xfrm flipH="1" flipV="1">
            <a:off x="1887593" y="4210391"/>
            <a:ext cx="322128" cy="171356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80904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1054100" y="188640"/>
            <a:ext cx="7454900" cy="30353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rgbClr val="FF3300"/>
              </a:gs>
              <a:gs pos="100000">
                <a:schemeClr val="bg2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965325" y="285478"/>
            <a:ext cx="52752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fr-FR" sz="32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PARTIE OPERATIVE  (P.O.)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1073150" y="4044950"/>
            <a:ext cx="7150100" cy="21209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chemeClr val="bg2"/>
              </a:gs>
              <a:gs pos="100000">
                <a:srgbClr val="FF33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041525" y="4008438"/>
            <a:ext cx="53657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fr-FR" sz="32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PARTIE COMMANDE  (P.C.)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825875" y="1004615"/>
            <a:ext cx="2501900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3790950" y="1169715"/>
            <a:ext cx="2662238" cy="18002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CCC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>
                <a:solidFill>
                  <a:schemeClr val="bg2"/>
                </a:solidFill>
              </a:rPr>
              <a:t>Système Physique</a:t>
            </a:r>
          </a:p>
          <a:p>
            <a:pPr algn="ctr"/>
            <a:endParaRPr lang="fr-FR" sz="2800" b="1">
              <a:solidFill>
                <a:schemeClr val="bg2"/>
              </a:solidFill>
            </a:endParaRPr>
          </a:p>
          <a:p>
            <a:pPr algn="ctr"/>
            <a:r>
              <a:rPr lang="fr-FR" sz="2800" b="1">
                <a:solidFill>
                  <a:schemeClr val="bg2"/>
                </a:solidFill>
              </a:rPr>
              <a:t>EFFECTEURS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2424113" y="1004615"/>
            <a:ext cx="1317625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 rot="16200000">
            <a:off x="1869281" y="1821385"/>
            <a:ext cx="2486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>
                <a:solidFill>
                  <a:schemeClr val="bg2"/>
                </a:solidFill>
              </a:rPr>
              <a:t>Actionneurs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1149350" y="1004615"/>
            <a:ext cx="1208088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 rot="16200000">
            <a:off x="430212" y="1572941"/>
            <a:ext cx="24860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>
                <a:solidFill>
                  <a:schemeClr val="bg2"/>
                </a:solidFill>
              </a:rPr>
              <a:t>Pré-</a:t>
            </a:r>
          </a:p>
          <a:p>
            <a:pPr algn="ctr"/>
            <a:r>
              <a:rPr lang="fr-FR" sz="2800" b="1">
                <a:solidFill>
                  <a:schemeClr val="bg2"/>
                </a:solidFill>
              </a:rPr>
              <a:t>actionneurs</a:t>
            </a:r>
          </a:p>
        </p:txBody>
      </p:sp>
      <p:sp>
        <p:nvSpPr>
          <p:cNvPr id="8204" name="Freeform 12"/>
          <p:cNvSpPr>
            <a:spLocks/>
          </p:cNvSpPr>
          <p:nvPr/>
        </p:nvSpPr>
        <p:spPr bwMode="auto">
          <a:xfrm>
            <a:off x="190500" y="1981200"/>
            <a:ext cx="1087438" cy="4268788"/>
          </a:xfrm>
          <a:custGeom>
            <a:avLst/>
            <a:gdLst>
              <a:gd name="T0" fmla="*/ 685800 w 685"/>
              <a:gd name="T1" fmla="*/ 0 h 2689"/>
              <a:gd name="T2" fmla="*/ 1085850 w 685"/>
              <a:gd name="T3" fmla="*/ 495300 h 2689"/>
              <a:gd name="T4" fmla="*/ 723900 w 685"/>
              <a:gd name="T5" fmla="*/ 838200 h 2689"/>
              <a:gd name="T6" fmla="*/ 723900 w 685"/>
              <a:gd name="T7" fmla="*/ 628650 h 2689"/>
              <a:gd name="T8" fmla="*/ 571500 w 685"/>
              <a:gd name="T9" fmla="*/ 647700 h 2689"/>
              <a:gd name="T10" fmla="*/ 495300 w 685"/>
              <a:gd name="T11" fmla="*/ 762000 h 2689"/>
              <a:gd name="T12" fmla="*/ 438150 w 685"/>
              <a:gd name="T13" fmla="*/ 895350 h 2689"/>
              <a:gd name="T14" fmla="*/ 400050 w 685"/>
              <a:gd name="T15" fmla="*/ 1314450 h 2689"/>
              <a:gd name="T16" fmla="*/ 514350 w 685"/>
              <a:gd name="T17" fmla="*/ 2438400 h 2689"/>
              <a:gd name="T18" fmla="*/ 590550 w 685"/>
              <a:gd name="T19" fmla="*/ 2552700 h 2689"/>
              <a:gd name="T20" fmla="*/ 838200 w 685"/>
              <a:gd name="T21" fmla="*/ 2609850 h 2689"/>
              <a:gd name="T22" fmla="*/ 838200 w 685"/>
              <a:gd name="T23" fmla="*/ 4267200 h 2689"/>
              <a:gd name="T24" fmla="*/ 495300 w 685"/>
              <a:gd name="T25" fmla="*/ 4229100 h 2689"/>
              <a:gd name="T26" fmla="*/ 228600 w 685"/>
              <a:gd name="T27" fmla="*/ 4095750 h 2689"/>
              <a:gd name="T28" fmla="*/ 57150 w 685"/>
              <a:gd name="T29" fmla="*/ 3924300 h 2689"/>
              <a:gd name="T30" fmla="*/ 0 w 685"/>
              <a:gd name="T31" fmla="*/ 3695700 h 2689"/>
              <a:gd name="T32" fmla="*/ 114300 w 685"/>
              <a:gd name="T33" fmla="*/ 723900 h 2689"/>
              <a:gd name="T34" fmla="*/ 171450 w 685"/>
              <a:gd name="T35" fmla="*/ 609600 h 2689"/>
              <a:gd name="T36" fmla="*/ 247650 w 685"/>
              <a:gd name="T37" fmla="*/ 457200 h 2689"/>
              <a:gd name="T38" fmla="*/ 381000 w 685"/>
              <a:gd name="T39" fmla="*/ 381000 h 2689"/>
              <a:gd name="T40" fmla="*/ 685800 w 685"/>
              <a:gd name="T41" fmla="*/ 361950 h 2689"/>
              <a:gd name="T42" fmla="*/ 685800 w 685"/>
              <a:gd name="T43" fmla="*/ 76200 h 268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685" h="2689">
                <a:moveTo>
                  <a:pt x="432" y="0"/>
                </a:moveTo>
                <a:lnTo>
                  <a:pt x="684" y="312"/>
                </a:lnTo>
                <a:lnTo>
                  <a:pt x="456" y="528"/>
                </a:lnTo>
                <a:lnTo>
                  <a:pt x="456" y="396"/>
                </a:lnTo>
                <a:lnTo>
                  <a:pt x="360" y="408"/>
                </a:lnTo>
                <a:lnTo>
                  <a:pt x="312" y="480"/>
                </a:lnTo>
                <a:lnTo>
                  <a:pt x="276" y="564"/>
                </a:lnTo>
                <a:lnTo>
                  <a:pt x="252" y="828"/>
                </a:lnTo>
                <a:lnTo>
                  <a:pt x="324" y="1536"/>
                </a:lnTo>
                <a:lnTo>
                  <a:pt x="372" y="1608"/>
                </a:lnTo>
                <a:lnTo>
                  <a:pt x="528" y="1644"/>
                </a:lnTo>
                <a:lnTo>
                  <a:pt x="528" y="2688"/>
                </a:lnTo>
                <a:lnTo>
                  <a:pt x="312" y="2664"/>
                </a:lnTo>
                <a:lnTo>
                  <a:pt x="144" y="2580"/>
                </a:lnTo>
                <a:lnTo>
                  <a:pt x="36" y="2472"/>
                </a:lnTo>
                <a:lnTo>
                  <a:pt x="0" y="2328"/>
                </a:lnTo>
                <a:lnTo>
                  <a:pt x="72" y="456"/>
                </a:lnTo>
                <a:lnTo>
                  <a:pt x="108" y="384"/>
                </a:lnTo>
                <a:lnTo>
                  <a:pt x="156" y="288"/>
                </a:lnTo>
                <a:lnTo>
                  <a:pt x="240" y="240"/>
                </a:lnTo>
                <a:lnTo>
                  <a:pt x="432" y="228"/>
                </a:lnTo>
                <a:lnTo>
                  <a:pt x="432" y="48"/>
                </a:lnTo>
              </a:path>
            </a:pathLst>
          </a:custGeom>
          <a:gradFill rotWithShape="0">
            <a:gsLst>
              <a:gs pos="0">
                <a:srgbClr val="CC2900"/>
              </a:gs>
              <a:gs pos="100000">
                <a:srgbClr val="FF3300"/>
              </a:gs>
            </a:gsLst>
            <a:lin ang="5400000" scaled="1"/>
          </a:gradFill>
          <a:ln w="127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 rot="-5400000">
            <a:off x="-244475" y="4357688"/>
            <a:ext cx="145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fr-FR" b="1"/>
              <a:t>ORDRES</a:t>
            </a: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6407150" y="1004615"/>
            <a:ext cx="1282700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 rot="16200000">
            <a:off x="5834856" y="1807097"/>
            <a:ext cx="2486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>
                <a:solidFill>
                  <a:schemeClr val="bg2"/>
                </a:solidFill>
              </a:rPr>
              <a:t>Capteurs</a:t>
            </a:r>
          </a:p>
        </p:txBody>
      </p:sp>
      <p:sp>
        <p:nvSpPr>
          <p:cNvPr id="8208" name="Freeform 16"/>
          <p:cNvSpPr>
            <a:spLocks/>
          </p:cNvSpPr>
          <p:nvPr/>
        </p:nvSpPr>
        <p:spPr bwMode="auto">
          <a:xfrm>
            <a:off x="7904163" y="1123950"/>
            <a:ext cx="1087437" cy="4421188"/>
          </a:xfrm>
          <a:custGeom>
            <a:avLst/>
            <a:gdLst>
              <a:gd name="T0" fmla="*/ 400050 w 685"/>
              <a:gd name="T1" fmla="*/ 4419600 h 2785"/>
              <a:gd name="T2" fmla="*/ 0 w 685"/>
              <a:gd name="T3" fmla="*/ 3905250 h 2785"/>
              <a:gd name="T4" fmla="*/ 361950 w 685"/>
              <a:gd name="T5" fmla="*/ 3551238 h 2785"/>
              <a:gd name="T6" fmla="*/ 361950 w 685"/>
              <a:gd name="T7" fmla="*/ 3767138 h 2785"/>
              <a:gd name="T8" fmla="*/ 514350 w 685"/>
              <a:gd name="T9" fmla="*/ 3748088 h 2785"/>
              <a:gd name="T10" fmla="*/ 590550 w 685"/>
              <a:gd name="T11" fmla="*/ 3629025 h 2785"/>
              <a:gd name="T12" fmla="*/ 647700 w 685"/>
              <a:gd name="T13" fmla="*/ 3490913 h 2785"/>
              <a:gd name="T14" fmla="*/ 685800 w 685"/>
              <a:gd name="T15" fmla="*/ 3057525 h 2785"/>
              <a:gd name="T16" fmla="*/ 571500 w 685"/>
              <a:gd name="T17" fmla="*/ 1893888 h 2785"/>
              <a:gd name="T18" fmla="*/ 495300 w 685"/>
              <a:gd name="T19" fmla="*/ 1774825 h 2785"/>
              <a:gd name="T20" fmla="*/ 247650 w 685"/>
              <a:gd name="T21" fmla="*/ 1716088 h 2785"/>
              <a:gd name="T22" fmla="*/ 247650 w 685"/>
              <a:gd name="T23" fmla="*/ 0 h 2785"/>
              <a:gd name="T24" fmla="*/ 590550 w 685"/>
              <a:gd name="T25" fmla="*/ 38100 h 2785"/>
              <a:gd name="T26" fmla="*/ 857250 w 685"/>
              <a:gd name="T27" fmla="*/ 176213 h 2785"/>
              <a:gd name="T28" fmla="*/ 1028700 w 685"/>
              <a:gd name="T29" fmla="*/ 354013 h 2785"/>
              <a:gd name="T30" fmla="*/ 1085850 w 685"/>
              <a:gd name="T31" fmla="*/ 590550 h 2785"/>
              <a:gd name="T32" fmla="*/ 971550 w 685"/>
              <a:gd name="T33" fmla="*/ 3668713 h 2785"/>
              <a:gd name="T34" fmla="*/ 914400 w 685"/>
              <a:gd name="T35" fmla="*/ 3787775 h 2785"/>
              <a:gd name="T36" fmla="*/ 838200 w 685"/>
              <a:gd name="T37" fmla="*/ 3944938 h 2785"/>
              <a:gd name="T38" fmla="*/ 704850 w 685"/>
              <a:gd name="T39" fmla="*/ 4024313 h 2785"/>
              <a:gd name="T40" fmla="*/ 400050 w 685"/>
              <a:gd name="T41" fmla="*/ 4043363 h 2785"/>
              <a:gd name="T42" fmla="*/ 400050 w 685"/>
              <a:gd name="T43" fmla="*/ 4340225 h 278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685" h="2785">
                <a:moveTo>
                  <a:pt x="252" y="2784"/>
                </a:moveTo>
                <a:lnTo>
                  <a:pt x="0" y="2460"/>
                </a:lnTo>
                <a:lnTo>
                  <a:pt x="228" y="2237"/>
                </a:lnTo>
                <a:lnTo>
                  <a:pt x="228" y="2373"/>
                </a:lnTo>
                <a:lnTo>
                  <a:pt x="324" y="2361"/>
                </a:lnTo>
                <a:lnTo>
                  <a:pt x="372" y="2286"/>
                </a:lnTo>
                <a:lnTo>
                  <a:pt x="408" y="2199"/>
                </a:lnTo>
                <a:lnTo>
                  <a:pt x="432" y="1926"/>
                </a:lnTo>
                <a:lnTo>
                  <a:pt x="360" y="1193"/>
                </a:lnTo>
                <a:lnTo>
                  <a:pt x="312" y="1118"/>
                </a:lnTo>
                <a:lnTo>
                  <a:pt x="156" y="1081"/>
                </a:lnTo>
                <a:lnTo>
                  <a:pt x="156" y="0"/>
                </a:lnTo>
                <a:lnTo>
                  <a:pt x="372" y="24"/>
                </a:lnTo>
                <a:lnTo>
                  <a:pt x="540" y="111"/>
                </a:lnTo>
                <a:lnTo>
                  <a:pt x="648" y="223"/>
                </a:lnTo>
                <a:lnTo>
                  <a:pt x="684" y="372"/>
                </a:lnTo>
                <a:lnTo>
                  <a:pt x="612" y="2311"/>
                </a:lnTo>
                <a:lnTo>
                  <a:pt x="576" y="2386"/>
                </a:lnTo>
                <a:lnTo>
                  <a:pt x="528" y="2485"/>
                </a:lnTo>
                <a:lnTo>
                  <a:pt x="444" y="2535"/>
                </a:lnTo>
                <a:lnTo>
                  <a:pt x="252" y="2547"/>
                </a:lnTo>
                <a:lnTo>
                  <a:pt x="252" y="2734"/>
                </a:lnTo>
              </a:path>
            </a:pathLst>
          </a:custGeom>
          <a:gradFill rotWithShape="0">
            <a:gsLst>
              <a:gs pos="0">
                <a:srgbClr val="390069"/>
              </a:gs>
              <a:gs pos="100000">
                <a:srgbClr val="CC0000"/>
              </a:gs>
            </a:gsLst>
            <a:lin ang="5400000" scaled="1"/>
          </a:gradFill>
          <a:ln w="127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 rot="16200000" flipH="1">
            <a:off x="7439025" y="2935288"/>
            <a:ext cx="2622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fr-FR" b="1"/>
              <a:t>INFORMATIONS</a:t>
            </a: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6883400" y="4654550"/>
            <a:ext cx="768350" cy="141605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 rot="-5400000">
            <a:off x="6521450" y="5078413"/>
            <a:ext cx="1504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1800" b="1">
                <a:solidFill>
                  <a:schemeClr val="bg2"/>
                </a:solidFill>
              </a:rPr>
              <a:t>Interface </a:t>
            </a:r>
          </a:p>
          <a:p>
            <a:pPr algn="ctr"/>
            <a:r>
              <a:rPr lang="fr-FR" sz="1800" b="1">
                <a:solidFill>
                  <a:schemeClr val="bg2"/>
                </a:solidFill>
              </a:rPr>
              <a:t>d’entrée</a:t>
            </a:r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2282825" y="4664075"/>
            <a:ext cx="4311650" cy="38735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2305050" y="4629150"/>
            <a:ext cx="426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>
                <a:solidFill>
                  <a:schemeClr val="bg2"/>
                </a:solidFill>
              </a:rPr>
              <a:t>Technologie de la PC</a:t>
            </a: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2901950" y="5264150"/>
            <a:ext cx="3111500" cy="8255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2879725" y="5394325"/>
            <a:ext cx="313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fr-FR" b="1">
                <a:solidFill>
                  <a:schemeClr val="bg2"/>
                </a:solidFill>
              </a:rPr>
              <a:t>Logique de commande</a:t>
            </a:r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1111250" y="4652963"/>
            <a:ext cx="882650" cy="111125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 rot="-5400000">
            <a:off x="914400" y="4919663"/>
            <a:ext cx="1174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1800" b="1">
                <a:solidFill>
                  <a:schemeClr val="bg2"/>
                </a:solidFill>
              </a:rPr>
              <a:t>Interface </a:t>
            </a:r>
          </a:p>
          <a:p>
            <a:pPr algn="ctr"/>
            <a:r>
              <a:rPr lang="fr-FR" sz="1800" b="1">
                <a:solidFill>
                  <a:schemeClr val="bg2"/>
                </a:solidFill>
              </a:rPr>
              <a:t>de sortie</a:t>
            </a:r>
          </a:p>
        </p:txBody>
      </p:sp>
      <p:sp>
        <p:nvSpPr>
          <p:cNvPr id="8218" name="AutoShape 26"/>
          <p:cNvSpPr>
            <a:spLocks noChangeArrowheads="1"/>
          </p:cNvSpPr>
          <p:nvPr/>
        </p:nvSpPr>
        <p:spPr bwMode="auto">
          <a:xfrm>
            <a:off x="6445250" y="4806950"/>
            <a:ext cx="520700" cy="215900"/>
          </a:xfrm>
          <a:prstGeom prst="leftArrow">
            <a:avLst>
              <a:gd name="adj1" fmla="val 50000"/>
              <a:gd name="adj2" fmla="val 120577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5264150" y="5035550"/>
            <a:ext cx="3683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>
            <a:off x="3359150" y="5016500"/>
            <a:ext cx="368300" cy="292100"/>
          </a:xfrm>
          <a:prstGeom prst="upArrow">
            <a:avLst>
              <a:gd name="adj1" fmla="val 50000"/>
              <a:gd name="adj2" fmla="val 49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1" name="AutoShape 29"/>
          <p:cNvSpPr>
            <a:spLocks noChangeArrowheads="1"/>
          </p:cNvSpPr>
          <p:nvPr/>
        </p:nvSpPr>
        <p:spPr bwMode="auto">
          <a:xfrm>
            <a:off x="1816100" y="4730750"/>
            <a:ext cx="520700" cy="215900"/>
          </a:xfrm>
          <a:prstGeom prst="leftArrow">
            <a:avLst>
              <a:gd name="adj1" fmla="val 50000"/>
              <a:gd name="adj2" fmla="val 120577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2" name="Freeform 30"/>
          <p:cNvSpPr>
            <a:spLocks/>
          </p:cNvSpPr>
          <p:nvPr/>
        </p:nvSpPr>
        <p:spPr bwMode="auto">
          <a:xfrm>
            <a:off x="2514600" y="5924550"/>
            <a:ext cx="1925638" cy="782638"/>
          </a:xfrm>
          <a:custGeom>
            <a:avLst/>
            <a:gdLst>
              <a:gd name="T0" fmla="*/ 0 w 1213"/>
              <a:gd name="T1" fmla="*/ 0 h 493"/>
              <a:gd name="T2" fmla="*/ 209550 w 1213"/>
              <a:gd name="T3" fmla="*/ 190500 h 493"/>
              <a:gd name="T4" fmla="*/ 590550 w 1213"/>
              <a:gd name="T5" fmla="*/ 381000 h 493"/>
              <a:gd name="T6" fmla="*/ 990600 w 1213"/>
              <a:gd name="T7" fmla="*/ 514350 h 493"/>
              <a:gd name="T8" fmla="*/ 1314450 w 1213"/>
              <a:gd name="T9" fmla="*/ 514350 h 493"/>
              <a:gd name="T10" fmla="*/ 1562100 w 1213"/>
              <a:gd name="T11" fmla="*/ 457200 h 493"/>
              <a:gd name="T12" fmla="*/ 1657350 w 1213"/>
              <a:gd name="T13" fmla="*/ 342900 h 493"/>
              <a:gd name="T14" fmla="*/ 1524000 w 1213"/>
              <a:gd name="T15" fmla="*/ 342900 h 493"/>
              <a:gd name="T16" fmla="*/ 1733550 w 1213"/>
              <a:gd name="T17" fmla="*/ 247650 h 493"/>
              <a:gd name="T18" fmla="*/ 1924050 w 1213"/>
              <a:gd name="T19" fmla="*/ 361950 h 493"/>
              <a:gd name="T20" fmla="*/ 1771650 w 1213"/>
              <a:gd name="T21" fmla="*/ 361950 h 493"/>
              <a:gd name="T22" fmla="*/ 1695450 w 1213"/>
              <a:gd name="T23" fmla="*/ 609600 h 493"/>
              <a:gd name="T24" fmla="*/ 1562100 w 1213"/>
              <a:gd name="T25" fmla="*/ 723900 h 493"/>
              <a:gd name="T26" fmla="*/ 1162050 w 1213"/>
              <a:gd name="T27" fmla="*/ 781050 h 493"/>
              <a:gd name="T28" fmla="*/ 590550 w 1213"/>
              <a:gd name="T29" fmla="*/ 742950 h 493"/>
              <a:gd name="T30" fmla="*/ 133350 w 1213"/>
              <a:gd name="T31" fmla="*/ 723900 h 493"/>
              <a:gd name="T32" fmla="*/ 0 w 1213"/>
              <a:gd name="T33" fmla="*/ 723900 h 493"/>
              <a:gd name="T34" fmla="*/ 0 w 1213"/>
              <a:gd name="T35" fmla="*/ 0 h 49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13" h="493">
                <a:moveTo>
                  <a:pt x="0" y="0"/>
                </a:moveTo>
                <a:lnTo>
                  <a:pt x="132" y="120"/>
                </a:lnTo>
                <a:lnTo>
                  <a:pt x="372" y="240"/>
                </a:lnTo>
                <a:lnTo>
                  <a:pt x="624" y="324"/>
                </a:lnTo>
                <a:lnTo>
                  <a:pt x="828" y="324"/>
                </a:lnTo>
                <a:lnTo>
                  <a:pt x="984" y="288"/>
                </a:lnTo>
                <a:lnTo>
                  <a:pt x="1044" y="216"/>
                </a:lnTo>
                <a:lnTo>
                  <a:pt x="960" y="216"/>
                </a:lnTo>
                <a:lnTo>
                  <a:pt x="1092" y="156"/>
                </a:lnTo>
                <a:lnTo>
                  <a:pt x="1212" y="228"/>
                </a:lnTo>
                <a:lnTo>
                  <a:pt x="1116" y="228"/>
                </a:lnTo>
                <a:lnTo>
                  <a:pt x="1068" y="384"/>
                </a:lnTo>
                <a:lnTo>
                  <a:pt x="984" y="456"/>
                </a:lnTo>
                <a:lnTo>
                  <a:pt x="732" y="492"/>
                </a:lnTo>
                <a:lnTo>
                  <a:pt x="372" y="468"/>
                </a:lnTo>
                <a:lnTo>
                  <a:pt x="84" y="456"/>
                </a:lnTo>
                <a:lnTo>
                  <a:pt x="0" y="45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3300"/>
              </a:gs>
            </a:gsLst>
            <a:lin ang="0" scaled="1"/>
          </a:gradFill>
          <a:ln w="12700" cap="rnd" cmpd="sng">
            <a:solidFill>
              <a:schemeClr val="bg2"/>
            </a:solidFill>
            <a:prstDash val="solid"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223" name="AutoShape 31"/>
          <p:cNvSpPr>
            <a:spLocks noChangeArrowheads="1"/>
          </p:cNvSpPr>
          <p:nvPr/>
        </p:nvSpPr>
        <p:spPr bwMode="auto">
          <a:xfrm>
            <a:off x="158750" y="5797550"/>
            <a:ext cx="2864644" cy="9779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rgbClr val="FF3300"/>
              </a:gs>
              <a:gs pos="100000">
                <a:srgbClr val="FF856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4" name="Rectangle 32"/>
          <p:cNvSpPr>
            <a:spLocks noChangeArrowheads="1"/>
          </p:cNvSpPr>
          <p:nvPr/>
        </p:nvSpPr>
        <p:spPr bwMode="auto">
          <a:xfrm>
            <a:off x="97673" y="5715383"/>
            <a:ext cx="2818143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/>
            <a:r>
              <a:rPr lang="fr-FR" b="1" dirty="0" smtClean="0">
                <a:solidFill>
                  <a:schemeClr val="bg2"/>
                </a:solidFill>
              </a:rPr>
              <a:t>IHM: </a:t>
            </a: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Interface (Dialogue) </a:t>
            </a:r>
            <a:endParaRPr lang="fr-FR" b="1" dirty="0">
              <a:solidFill>
                <a:schemeClr val="bg2"/>
              </a:solidFill>
            </a:endParaRPr>
          </a:p>
          <a:p>
            <a:pPr algn="ctr"/>
            <a:r>
              <a:rPr lang="fr-FR" b="1" dirty="0">
                <a:solidFill>
                  <a:schemeClr val="bg2"/>
                </a:solidFill>
              </a:rPr>
              <a:t>Homme machine</a:t>
            </a:r>
          </a:p>
        </p:txBody>
      </p:sp>
      <p:sp>
        <p:nvSpPr>
          <p:cNvPr id="37" name="Freeform 30"/>
          <p:cNvSpPr>
            <a:spLocks/>
          </p:cNvSpPr>
          <p:nvPr/>
        </p:nvSpPr>
        <p:spPr bwMode="auto">
          <a:xfrm rot="700146" flipH="1">
            <a:off x="1758765" y="3161362"/>
            <a:ext cx="2294475" cy="782638"/>
          </a:xfrm>
          <a:custGeom>
            <a:avLst/>
            <a:gdLst>
              <a:gd name="T0" fmla="*/ 0 w 1213"/>
              <a:gd name="T1" fmla="*/ 0 h 493"/>
              <a:gd name="T2" fmla="*/ 209550 w 1213"/>
              <a:gd name="T3" fmla="*/ 190500 h 493"/>
              <a:gd name="T4" fmla="*/ 590550 w 1213"/>
              <a:gd name="T5" fmla="*/ 381000 h 493"/>
              <a:gd name="T6" fmla="*/ 990600 w 1213"/>
              <a:gd name="T7" fmla="*/ 514350 h 493"/>
              <a:gd name="T8" fmla="*/ 1314450 w 1213"/>
              <a:gd name="T9" fmla="*/ 514350 h 493"/>
              <a:gd name="T10" fmla="*/ 1562100 w 1213"/>
              <a:gd name="T11" fmla="*/ 457200 h 493"/>
              <a:gd name="T12" fmla="*/ 1657350 w 1213"/>
              <a:gd name="T13" fmla="*/ 342900 h 493"/>
              <a:gd name="T14" fmla="*/ 1524000 w 1213"/>
              <a:gd name="T15" fmla="*/ 342900 h 493"/>
              <a:gd name="T16" fmla="*/ 1733550 w 1213"/>
              <a:gd name="T17" fmla="*/ 247650 h 493"/>
              <a:gd name="T18" fmla="*/ 1924050 w 1213"/>
              <a:gd name="T19" fmla="*/ 361950 h 493"/>
              <a:gd name="T20" fmla="*/ 1771650 w 1213"/>
              <a:gd name="T21" fmla="*/ 361950 h 493"/>
              <a:gd name="T22" fmla="*/ 1695450 w 1213"/>
              <a:gd name="T23" fmla="*/ 609600 h 493"/>
              <a:gd name="T24" fmla="*/ 1562100 w 1213"/>
              <a:gd name="T25" fmla="*/ 723900 h 493"/>
              <a:gd name="T26" fmla="*/ 1162050 w 1213"/>
              <a:gd name="T27" fmla="*/ 781050 h 493"/>
              <a:gd name="T28" fmla="*/ 590550 w 1213"/>
              <a:gd name="T29" fmla="*/ 742950 h 493"/>
              <a:gd name="T30" fmla="*/ 133350 w 1213"/>
              <a:gd name="T31" fmla="*/ 723900 h 493"/>
              <a:gd name="T32" fmla="*/ 0 w 1213"/>
              <a:gd name="T33" fmla="*/ 723900 h 493"/>
              <a:gd name="T34" fmla="*/ 0 w 1213"/>
              <a:gd name="T35" fmla="*/ 0 h 49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13" h="493">
                <a:moveTo>
                  <a:pt x="0" y="0"/>
                </a:moveTo>
                <a:lnTo>
                  <a:pt x="132" y="120"/>
                </a:lnTo>
                <a:lnTo>
                  <a:pt x="372" y="240"/>
                </a:lnTo>
                <a:lnTo>
                  <a:pt x="624" y="324"/>
                </a:lnTo>
                <a:lnTo>
                  <a:pt x="828" y="324"/>
                </a:lnTo>
                <a:lnTo>
                  <a:pt x="984" y="288"/>
                </a:lnTo>
                <a:lnTo>
                  <a:pt x="1044" y="216"/>
                </a:lnTo>
                <a:lnTo>
                  <a:pt x="960" y="216"/>
                </a:lnTo>
                <a:lnTo>
                  <a:pt x="1092" y="156"/>
                </a:lnTo>
                <a:lnTo>
                  <a:pt x="1212" y="228"/>
                </a:lnTo>
                <a:lnTo>
                  <a:pt x="1116" y="228"/>
                </a:lnTo>
                <a:lnTo>
                  <a:pt x="1068" y="384"/>
                </a:lnTo>
                <a:lnTo>
                  <a:pt x="984" y="456"/>
                </a:lnTo>
                <a:lnTo>
                  <a:pt x="732" y="492"/>
                </a:lnTo>
                <a:lnTo>
                  <a:pt x="372" y="468"/>
                </a:lnTo>
                <a:lnTo>
                  <a:pt x="84" y="456"/>
                </a:lnTo>
                <a:lnTo>
                  <a:pt x="0" y="45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3300"/>
              </a:gs>
            </a:gsLst>
            <a:lin ang="0" scaled="1"/>
          </a:gradFill>
          <a:ln w="12700" cap="rnd" cmpd="sng">
            <a:solidFill>
              <a:schemeClr val="bg2"/>
            </a:solidFill>
            <a:prstDash val="solid"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3" name="AutoShape 31"/>
          <p:cNvSpPr>
            <a:spLocks noChangeArrowheads="1"/>
          </p:cNvSpPr>
          <p:nvPr/>
        </p:nvSpPr>
        <p:spPr bwMode="auto">
          <a:xfrm>
            <a:off x="3943350" y="3229770"/>
            <a:ext cx="2501900" cy="9779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rgbClr val="FF3300"/>
              </a:gs>
              <a:gs pos="100000">
                <a:srgbClr val="FF856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3929544" y="3461457"/>
            <a:ext cx="2442656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fr-FR" b="1" dirty="0" smtClean="0">
                <a:solidFill>
                  <a:schemeClr val="bg2"/>
                </a:solidFill>
              </a:rPr>
              <a:t>W: Alimentation </a:t>
            </a: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en </a:t>
            </a:r>
            <a:r>
              <a:rPr lang="fr-FR" b="1" dirty="0" err="1" smtClean="0">
                <a:solidFill>
                  <a:schemeClr val="bg2"/>
                </a:solidFill>
              </a:rPr>
              <a:t>energie</a:t>
            </a:r>
            <a:endParaRPr lang="fr-FR" b="1" dirty="0">
              <a:solidFill>
                <a:schemeClr val="bg2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7500"/>
                            </p:stCondLst>
                            <p:childTnLst>
                              <p:par>
                                <p:cTn id="3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withGroup">
                            <p:stCondLst>
                              <p:cond delay="87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withGroup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11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withGroup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withGroup">
                            <p:stCondLst>
                              <p:cond delay="1375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with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withGroup">
                            <p:stCondLst>
                              <p:cond delay="16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withGroup">
                            <p:stCondLst>
                              <p:cond delay="17500"/>
                            </p:stCondLst>
                            <p:childTnLst>
                              <p:par>
                                <p:cTn id="63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withGroup">
                            <p:stCondLst>
                              <p:cond delay="18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withGroup">
                            <p:stCondLst>
                              <p:cond delay="20000"/>
                            </p:stCondLst>
                            <p:childTnLst>
                              <p:par>
                                <p:cTn id="7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withGroup">
                            <p:stCondLst>
                              <p:cond delay="2125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withGroup">
                            <p:stCondLst>
                              <p:cond delay="22500"/>
                            </p:stCondLst>
                            <p:childTnLst>
                              <p:par>
                                <p:cTn id="78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withGroup">
                            <p:stCondLst>
                              <p:cond delay="2375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with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withGroup">
                            <p:stCondLst>
                              <p:cond delay="2625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withGroup">
                            <p:stCondLst>
                              <p:cond delay="27500"/>
                            </p:stCondLst>
                            <p:childTnLst>
                              <p:par>
                                <p:cTn id="93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5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withGroup">
                            <p:stCondLst>
                              <p:cond delay="287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withGroup">
                            <p:stCondLst>
                              <p:cond delay="30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1250"/>
                            </p:stCondLst>
                            <p:childTnLst>
                              <p:par>
                                <p:cTn id="107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9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withGroup">
                            <p:stCondLst>
                              <p:cond delay="32500"/>
                            </p:stCondLst>
                            <p:childTnLst>
                              <p:par>
                                <p:cTn id="11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3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withGroup">
                            <p:stCondLst>
                              <p:cond delay="3375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000"/>
                            </p:stCondLst>
                            <p:childTnLst>
                              <p:par>
                                <p:cTn id="12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3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withGroup">
                            <p:stCondLst>
                              <p:cond delay="36250"/>
                            </p:stCondLst>
                            <p:childTnLst>
                              <p:par>
                                <p:cTn id="125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7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withGroup">
                            <p:stCondLst>
                              <p:cond delay="37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8750"/>
                            </p:stCondLst>
                            <p:childTnLst>
                              <p:par>
                                <p:cTn id="133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1250"/>
                            </p:stCondLst>
                            <p:childTnLst>
                              <p:par>
                                <p:cTn id="14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autoUpdateAnimBg="0"/>
      <p:bldP spid="8196" grpId="0" animBg="1"/>
      <p:bldP spid="8197" grpId="0" autoUpdateAnimBg="0"/>
      <p:bldP spid="8198" grpId="0" animBg="1"/>
      <p:bldP spid="8199" grpId="0" autoUpdateAnimBg="0"/>
      <p:bldP spid="8200" grpId="0" animBg="1"/>
      <p:bldP spid="8201" grpId="0" autoUpdateAnimBg="0"/>
      <p:bldP spid="8202" grpId="0" animBg="1"/>
      <p:bldP spid="8203" grpId="0" autoUpdateAnimBg="0"/>
      <p:bldP spid="8204" grpId="0" animBg="1"/>
      <p:bldP spid="8205" grpId="0" autoUpdateAnimBg="0"/>
      <p:bldP spid="8206" grpId="0" animBg="1"/>
      <p:bldP spid="8207" grpId="0" autoUpdateAnimBg="0"/>
      <p:bldP spid="8208" grpId="0" animBg="1"/>
      <p:bldP spid="8209" grpId="0" autoUpdateAnimBg="0"/>
      <p:bldP spid="8210" grpId="0" animBg="1"/>
      <p:bldP spid="8211" grpId="0" autoUpdateAnimBg="0"/>
      <p:bldP spid="8212" grpId="0" animBg="1"/>
      <p:bldP spid="8213" grpId="0" autoUpdateAnimBg="0"/>
      <p:bldP spid="8214" grpId="0" animBg="1"/>
      <p:bldP spid="8215" grpId="0" autoUpdateAnimBg="0"/>
      <p:bldP spid="8216" grpId="0" animBg="1"/>
      <p:bldP spid="8217" grpId="0" autoUpdateAnimBg="0"/>
      <p:bldP spid="8218" grpId="0" animBg="1"/>
      <p:bldP spid="8219" grpId="0" animBg="1"/>
      <p:bldP spid="8220" grpId="0" animBg="1"/>
      <p:bldP spid="8221" grpId="0" animBg="1"/>
      <p:bldP spid="8222" grpId="0" animBg="1"/>
      <p:bldP spid="8223" grpId="0" animBg="1"/>
      <p:bldP spid="8224" grpId="0" autoUpdateAnimBg="0"/>
      <p:bldP spid="37" grpId="0" animBg="1"/>
      <p:bldP spid="33" grpId="0" animBg="1"/>
      <p:bldP spid="3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Système Physique</a:t>
              </a:r>
            </a:p>
            <a:p>
              <a:pPr algn="ctr"/>
              <a:endParaRPr lang="fr-FR" sz="2800" b="1">
                <a:solidFill>
                  <a:schemeClr val="bg2"/>
                </a:solidFill>
              </a:endParaRP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énergie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37" name="AutoShape 35"/>
          <p:cNvSpPr>
            <a:spLocks noChangeArrowheads="1"/>
          </p:cNvSpPr>
          <p:nvPr/>
        </p:nvSpPr>
        <p:spPr bwMode="auto">
          <a:xfrm>
            <a:off x="787400" y="63119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" name="AutoShape 36"/>
          <p:cNvSpPr>
            <a:spLocks noChangeArrowheads="1"/>
          </p:cNvSpPr>
          <p:nvPr/>
        </p:nvSpPr>
        <p:spPr bwMode="auto">
          <a:xfrm>
            <a:off x="1892300" y="62928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" name="AutoShape 37"/>
          <p:cNvSpPr>
            <a:spLocks noChangeArrowheads="1"/>
          </p:cNvSpPr>
          <p:nvPr/>
        </p:nvSpPr>
        <p:spPr bwMode="auto">
          <a:xfrm rot="300000">
            <a:off x="2692400" y="63500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0" name="AutoShape 38"/>
          <p:cNvSpPr>
            <a:spLocks noChangeArrowheads="1"/>
          </p:cNvSpPr>
          <p:nvPr/>
        </p:nvSpPr>
        <p:spPr bwMode="auto">
          <a:xfrm>
            <a:off x="3511550" y="64452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" name="AutoShape 39"/>
          <p:cNvSpPr>
            <a:spLocks noChangeArrowheads="1"/>
          </p:cNvSpPr>
          <p:nvPr/>
        </p:nvSpPr>
        <p:spPr bwMode="auto">
          <a:xfrm rot="18420000">
            <a:off x="3987800" y="61976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2" name="AutoShape 40"/>
          <p:cNvSpPr>
            <a:spLocks noChangeArrowheads="1"/>
          </p:cNvSpPr>
          <p:nvPr/>
        </p:nvSpPr>
        <p:spPr bwMode="auto">
          <a:xfrm rot="19320000">
            <a:off x="4521200" y="57975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" name="AutoShape 41"/>
          <p:cNvSpPr>
            <a:spLocks noChangeArrowheads="1"/>
          </p:cNvSpPr>
          <p:nvPr/>
        </p:nvSpPr>
        <p:spPr bwMode="auto">
          <a:xfrm rot="13620000">
            <a:off x="4575175" y="5402263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" name="AutoShape 42"/>
          <p:cNvSpPr>
            <a:spLocks noChangeArrowheads="1"/>
          </p:cNvSpPr>
          <p:nvPr/>
        </p:nvSpPr>
        <p:spPr bwMode="auto">
          <a:xfrm rot="10980000">
            <a:off x="4137025" y="528796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5" name="AutoShape 43"/>
          <p:cNvSpPr>
            <a:spLocks noChangeArrowheads="1"/>
          </p:cNvSpPr>
          <p:nvPr/>
        </p:nvSpPr>
        <p:spPr bwMode="auto">
          <a:xfrm rot="8220000">
            <a:off x="3660775" y="54213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6" name="AutoShape 44"/>
          <p:cNvSpPr>
            <a:spLocks noChangeArrowheads="1"/>
          </p:cNvSpPr>
          <p:nvPr/>
        </p:nvSpPr>
        <p:spPr bwMode="auto">
          <a:xfrm rot="2940000">
            <a:off x="3698875" y="57642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" name="AutoShape 45"/>
          <p:cNvSpPr>
            <a:spLocks noChangeArrowheads="1"/>
          </p:cNvSpPr>
          <p:nvPr/>
        </p:nvSpPr>
        <p:spPr bwMode="auto">
          <a:xfrm rot="7620000">
            <a:off x="3968750" y="61976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" name="AutoShape 46"/>
          <p:cNvSpPr>
            <a:spLocks noChangeArrowheads="1"/>
          </p:cNvSpPr>
          <p:nvPr/>
        </p:nvSpPr>
        <p:spPr bwMode="auto">
          <a:xfrm>
            <a:off x="3530600" y="6464300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9" name="AutoShape 47"/>
          <p:cNvSpPr>
            <a:spLocks noChangeArrowheads="1"/>
          </p:cNvSpPr>
          <p:nvPr/>
        </p:nvSpPr>
        <p:spPr bwMode="auto">
          <a:xfrm rot="240000" flipH="1">
            <a:off x="2654300" y="63309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" name="AutoShape 48"/>
          <p:cNvSpPr>
            <a:spLocks noChangeArrowheads="1"/>
          </p:cNvSpPr>
          <p:nvPr/>
        </p:nvSpPr>
        <p:spPr bwMode="auto">
          <a:xfrm>
            <a:off x="1892300" y="62928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1" name="AutoShape 49"/>
          <p:cNvSpPr>
            <a:spLocks noChangeArrowheads="1"/>
          </p:cNvSpPr>
          <p:nvPr/>
        </p:nvSpPr>
        <p:spPr bwMode="auto">
          <a:xfrm>
            <a:off x="730250" y="62928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2" name="AutoShape 50"/>
          <p:cNvSpPr>
            <a:spLocks noChangeArrowheads="1"/>
          </p:cNvSpPr>
          <p:nvPr/>
        </p:nvSpPr>
        <p:spPr bwMode="auto">
          <a:xfrm>
            <a:off x="1073150" y="62738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3" name="AutoShape 51"/>
          <p:cNvSpPr>
            <a:spLocks noChangeArrowheads="1"/>
          </p:cNvSpPr>
          <p:nvPr/>
        </p:nvSpPr>
        <p:spPr bwMode="auto">
          <a:xfrm>
            <a:off x="1949450" y="62547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4" name="AutoShape 52"/>
          <p:cNvSpPr>
            <a:spLocks noChangeArrowheads="1"/>
          </p:cNvSpPr>
          <p:nvPr/>
        </p:nvSpPr>
        <p:spPr bwMode="auto">
          <a:xfrm rot="300000">
            <a:off x="2730500" y="63119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5" name="AutoShape 53"/>
          <p:cNvSpPr>
            <a:spLocks noChangeArrowheads="1"/>
          </p:cNvSpPr>
          <p:nvPr/>
        </p:nvSpPr>
        <p:spPr bwMode="auto">
          <a:xfrm>
            <a:off x="3549650" y="64071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6" name="AutoShape 54"/>
          <p:cNvSpPr>
            <a:spLocks noChangeArrowheads="1"/>
          </p:cNvSpPr>
          <p:nvPr/>
        </p:nvSpPr>
        <p:spPr bwMode="auto">
          <a:xfrm rot="18420000">
            <a:off x="4025900" y="61595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7" name="AutoShape 55"/>
          <p:cNvSpPr>
            <a:spLocks noChangeArrowheads="1"/>
          </p:cNvSpPr>
          <p:nvPr/>
        </p:nvSpPr>
        <p:spPr bwMode="auto">
          <a:xfrm rot="19320000">
            <a:off x="4559300" y="57594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" name="AutoShape 56"/>
          <p:cNvSpPr>
            <a:spLocks noChangeArrowheads="1"/>
          </p:cNvSpPr>
          <p:nvPr/>
        </p:nvSpPr>
        <p:spPr bwMode="auto">
          <a:xfrm rot="13620000">
            <a:off x="4613275" y="5364163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9" name="AutoShape 57"/>
          <p:cNvSpPr>
            <a:spLocks noChangeArrowheads="1"/>
          </p:cNvSpPr>
          <p:nvPr/>
        </p:nvSpPr>
        <p:spPr bwMode="auto">
          <a:xfrm rot="10980000">
            <a:off x="4175125" y="524986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" name="AutoShape 58"/>
          <p:cNvSpPr>
            <a:spLocks noChangeArrowheads="1"/>
          </p:cNvSpPr>
          <p:nvPr/>
        </p:nvSpPr>
        <p:spPr bwMode="auto">
          <a:xfrm rot="8220000">
            <a:off x="3698875" y="53832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1" name="AutoShape 59"/>
          <p:cNvSpPr>
            <a:spLocks noChangeArrowheads="1"/>
          </p:cNvSpPr>
          <p:nvPr/>
        </p:nvSpPr>
        <p:spPr bwMode="auto">
          <a:xfrm rot="2940000">
            <a:off x="3736975" y="57261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" name="AutoShape 60"/>
          <p:cNvSpPr>
            <a:spLocks noChangeArrowheads="1"/>
          </p:cNvSpPr>
          <p:nvPr/>
        </p:nvSpPr>
        <p:spPr bwMode="auto">
          <a:xfrm rot="7620000">
            <a:off x="4006850" y="61595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3" name="AutoShape 61"/>
          <p:cNvSpPr>
            <a:spLocks noChangeArrowheads="1"/>
          </p:cNvSpPr>
          <p:nvPr/>
        </p:nvSpPr>
        <p:spPr bwMode="auto">
          <a:xfrm>
            <a:off x="3568700" y="6426200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4" name="AutoShape 62"/>
          <p:cNvSpPr>
            <a:spLocks noChangeArrowheads="1"/>
          </p:cNvSpPr>
          <p:nvPr/>
        </p:nvSpPr>
        <p:spPr bwMode="auto">
          <a:xfrm rot="240000" flipH="1">
            <a:off x="2692400" y="62928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" name="AutoShape 63"/>
          <p:cNvSpPr>
            <a:spLocks noChangeArrowheads="1"/>
          </p:cNvSpPr>
          <p:nvPr/>
        </p:nvSpPr>
        <p:spPr bwMode="auto">
          <a:xfrm>
            <a:off x="1854200" y="62547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6" name="AutoShape 64"/>
          <p:cNvSpPr>
            <a:spLocks noChangeArrowheads="1"/>
          </p:cNvSpPr>
          <p:nvPr/>
        </p:nvSpPr>
        <p:spPr bwMode="auto">
          <a:xfrm>
            <a:off x="1073150" y="62547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" name="ZoneTexte 66"/>
          <p:cNvSpPr txBox="1"/>
          <p:nvPr/>
        </p:nvSpPr>
        <p:spPr>
          <a:xfrm>
            <a:off x="4193338" y="6297661"/>
            <a:ext cx="5022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Le « Dialogue Homme-Machine » permettra de définir </a:t>
            </a:r>
          </a:p>
          <a:p>
            <a:r>
              <a:rPr lang="fr-FR" sz="1600" b="1" dirty="0" smtClean="0"/>
              <a:t>le fonctionnement attendu du système et de le contrôler</a:t>
            </a:r>
            <a:endParaRPr lang="fr-FR" sz="1600" b="1" dirty="0"/>
          </a:p>
        </p:txBody>
      </p:sp>
      <p:sp>
        <p:nvSpPr>
          <p:cNvPr id="69" name="AutoShape 35"/>
          <p:cNvSpPr>
            <a:spLocks noChangeArrowheads="1"/>
          </p:cNvSpPr>
          <p:nvPr/>
        </p:nvSpPr>
        <p:spPr bwMode="auto">
          <a:xfrm>
            <a:off x="740718" y="63147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0" name="AutoShape 36"/>
          <p:cNvSpPr>
            <a:spLocks noChangeArrowheads="1"/>
          </p:cNvSpPr>
          <p:nvPr/>
        </p:nvSpPr>
        <p:spPr bwMode="auto">
          <a:xfrm>
            <a:off x="1845618" y="62956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" name="AutoShape 37"/>
          <p:cNvSpPr>
            <a:spLocks noChangeArrowheads="1"/>
          </p:cNvSpPr>
          <p:nvPr/>
        </p:nvSpPr>
        <p:spPr bwMode="auto">
          <a:xfrm rot="300000">
            <a:off x="2645718" y="63528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2" name="AutoShape 38"/>
          <p:cNvSpPr>
            <a:spLocks noChangeArrowheads="1"/>
          </p:cNvSpPr>
          <p:nvPr/>
        </p:nvSpPr>
        <p:spPr bwMode="auto">
          <a:xfrm>
            <a:off x="3464868" y="64480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3" name="AutoShape 39"/>
          <p:cNvSpPr>
            <a:spLocks noChangeArrowheads="1"/>
          </p:cNvSpPr>
          <p:nvPr/>
        </p:nvSpPr>
        <p:spPr bwMode="auto">
          <a:xfrm rot="18420000">
            <a:off x="3941118" y="62004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4" name="AutoShape 40"/>
          <p:cNvSpPr>
            <a:spLocks noChangeArrowheads="1"/>
          </p:cNvSpPr>
          <p:nvPr/>
        </p:nvSpPr>
        <p:spPr bwMode="auto">
          <a:xfrm rot="19320000">
            <a:off x="4474518" y="58003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5" name="AutoShape 41"/>
          <p:cNvSpPr>
            <a:spLocks noChangeArrowheads="1"/>
          </p:cNvSpPr>
          <p:nvPr/>
        </p:nvSpPr>
        <p:spPr bwMode="auto">
          <a:xfrm rot="13620000">
            <a:off x="4528493" y="5405082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6" name="AutoShape 42"/>
          <p:cNvSpPr>
            <a:spLocks noChangeArrowheads="1"/>
          </p:cNvSpPr>
          <p:nvPr/>
        </p:nvSpPr>
        <p:spPr bwMode="auto">
          <a:xfrm rot="10980000">
            <a:off x="4090343" y="529078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" name="AutoShape 43"/>
          <p:cNvSpPr>
            <a:spLocks noChangeArrowheads="1"/>
          </p:cNvSpPr>
          <p:nvPr/>
        </p:nvSpPr>
        <p:spPr bwMode="auto">
          <a:xfrm rot="8220000">
            <a:off x="3614093" y="54241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8" name="AutoShape 44"/>
          <p:cNvSpPr>
            <a:spLocks noChangeArrowheads="1"/>
          </p:cNvSpPr>
          <p:nvPr/>
        </p:nvSpPr>
        <p:spPr bwMode="auto">
          <a:xfrm rot="2940000">
            <a:off x="3652193" y="57670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9" name="AutoShape 45"/>
          <p:cNvSpPr>
            <a:spLocks noChangeArrowheads="1"/>
          </p:cNvSpPr>
          <p:nvPr/>
        </p:nvSpPr>
        <p:spPr bwMode="auto">
          <a:xfrm rot="7620000">
            <a:off x="3922068" y="62004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0" name="AutoShape 46"/>
          <p:cNvSpPr>
            <a:spLocks noChangeArrowheads="1"/>
          </p:cNvSpPr>
          <p:nvPr/>
        </p:nvSpPr>
        <p:spPr bwMode="auto">
          <a:xfrm>
            <a:off x="3483918" y="6467119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" name="AutoShape 47"/>
          <p:cNvSpPr>
            <a:spLocks noChangeArrowheads="1"/>
          </p:cNvSpPr>
          <p:nvPr/>
        </p:nvSpPr>
        <p:spPr bwMode="auto">
          <a:xfrm rot="240000" flipH="1">
            <a:off x="2607618" y="63337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" name="AutoShape 48"/>
          <p:cNvSpPr>
            <a:spLocks noChangeArrowheads="1"/>
          </p:cNvSpPr>
          <p:nvPr/>
        </p:nvSpPr>
        <p:spPr bwMode="auto">
          <a:xfrm>
            <a:off x="1845618" y="62956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3" name="AutoShape 49"/>
          <p:cNvSpPr>
            <a:spLocks noChangeArrowheads="1"/>
          </p:cNvSpPr>
          <p:nvPr/>
        </p:nvSpPr>
        <p:spPr bwMode="auto">
          <a:xfrm>
            <a:off x="683568" y="62956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4" name="AutoShape 50"/>
          <p:cNvSpPr>
            <a:spLocks noChangeArrowheads="1"/>
          </p:cNvSpPr>
          <p:nvPr/>
        </p:nvSpPr>
        <p:spPr bwMode="auto">
          <a:xfrm>
            <a:off x="1026468" y="62766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5" name="AutoShape 51"/>
          <p:cNvSpPr>
            <a:spLocks noChangeArrowheads="1"/>
          </p:cNvSpPr>
          <p:nvPr/>
        </p:nvSpPr>
        <p:spPr bwMode="auto">
          <a:xfrm>
            <a:off x="1902768" y="62575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6" name="AutoShape 52"/>
          <p:cNvSpPr>
            <a:spLocks noChangeArrowheads="1"/>
          </p:cNvSpPr>
          <p:nvPr/>
        </p:nvSpPr>
        <p:spPr bwMode="auto">
          <a:xfrm rot="300000">
            <a:off x="2683818" y="63147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7" name="AutoShape 53"/>
          <p:cNvSpPr>
            <a:spLocks noChangeArrowheads="1"/>
          </p:cNvSpPr>
          <p:nvPr/>
        </p:nvSpPr>
        <p:spPr bwMode="auto">
          <a:xfrm>
            <a:off x="3502968" y="64099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8" name="AutoShape 54"/>
          <p:cNvSpPr>
            <a:spLocks noChangeArrowheads="1"/>
          </p:cNvSpPr>
          <p:nvPr/>
        </p:nvSpPr>
        <p:spPr bwMode="auto">
          <a:xfrm rot="18420000">
            <a:off x="3979218" y="61623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9" name="AutoShape 55"/>
          <p:cNvSpPr>
            <a:spLocks noChangeArrowheads="1"/>
          </p:cNvSpPr>
          <p:nvPr/>
        </p:nvSpPr>
        <p:spPr bwMode="auto">
          <a:xfrm rot="19320000">
            <a:off x="4512618" y="57622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0" name="AutoShape 56"/>
          <p:cNvSpPr>
            <a:spLocks noChangeArrowheads="1"/>
          </p:cNvSpPr>
          <p:nvPr/>
        </p:nvSpPr>
        <p:spPr bwMode="auto">
          <a:xfrm rot="13620000">
            <a:off x="4566593" y="5366982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1" name="AutoShape 57"/>
          <p:cNvSpPr>
            <a:spLocks noChangeArrowheads="1"/>
          </p:cNvSpPr>
          <p:nvPr/>
        </p:nvSpPr>
        <p:spPr bwMode="auto">
          <a:xfrm rot="10980000">
            <a:off x="4128443" y="525268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2" name="AutoShape 58"/>
          <p:cNvSpPr>
            <a:spLocks noChangeArrowheads="1"/>
          </p:cNvSpPr>
          <p:nvPr/>
        </p:nvSpPr>
        <p:spPr bwMode="auto">
          <a:xfrm rot="8220000">
            <a:off x="3652193" y="53860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3" name="AutoShape 59"/>
          <p:cNvSpPr>
            <a:spLocks noChangeArrowheads="1"/>
          </p:cNvSpPr>
          <p:nvPr/>
        </p:nvSpPr>
        <p:spPr bwMode="auto">
          <a:xfrm rot="2940000">
            <a:off x="3690293" y="57289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" name="AutoShape 60"/>
          <p:cNvSpPr>
            <a:spLocks noChangeArrowheads="1"/>
          </p:cNvSpPr>
          <p:nvPr/>
        </p:nvSpPr>
        <p:spPr bwMode="auto">
          <a:xfrm rot="7620000">
            <a:off x="3960168" y="61623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5" name="AutoShape 61"/>
          <p:cNvSpPr>
            <a:spLocks noChangeArrowheads="1"/>
          </p:cNvSpPr>
          <p:nvPr/>
        </p:nvSpPr>
        <p:spPr bwMode="auto">
          <a:xfrm>
            <a:off x="3522018" y="6429019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6" name="AutoShape 62"/>
          <p:cNvSpPr>
            <a:spLocks noChangeArrowheads="1"/>
          </p:cNvSpPr>
          <p:nvPr/>
        </p:nvSpPr>
        <p:spPr bwMode="auto">
          <a:xfrm rot="240000" flipH="1">
            <a:off x="2645718" y="62956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7" name="AutoShape 63"/>
          <p:cNvSpPr>
            <a:spLocks noChangeArrowheads="1"/>
          </p:cNvSpPr>
          <p:nvPr/>
        </p:nvSpPr>
        <p:spPr bwMode="auto">
          <a:xfrm>
            <a:off x="1807518" y="62575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8" name="AutoShape 64"/>
          <p:cNvSpPr>
            <a:spLocks noChangeArrowheads="1"/>
          </p:cNvSpPr>
          <p:nvPr/>
        </p:nvSpPr>
        <p:spPr bwMode="auto">
          <a:xfrm>
            <a:off x="1026468" y="62575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71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5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5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15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3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5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6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9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5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35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65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8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95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1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4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55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7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85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15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3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45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6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75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9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05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2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735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765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8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95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1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25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4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855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87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885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/>
          <p:cNvGrpSpPr/>
          <p:nvPr/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2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Système Physique</a:t>
              </a:r>
            </a:p>
            <a:p>
              <a:pPr algn="ctr"/>
              <a:endParaRPr lang="fr-FR" sz="2800" b="1">
                <a:solidFill>
                  <a:schemeClr val="bg2"/>
                </a:solidFill>
              </a:endParaRP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INFORMATIONS</a:t>
              </a: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26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énergie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97" name="AutoShape 34"/>
          <p:cNvSpPr>
            <a:spLocks noChangeArrowheads="1"/>
          </p:cNvSpPr>
          <p:nvPr/>
        </p:nvSpPr>
        <p:spPr bwMode="auto">
          <a:xfrm>
            <a:off x="7531100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8" name="AutoShape 35"/>
          <p:cNvSpPr>
            <a:spLocks noChangeArrowheads="1"/>
          </p:cNvSpPr>
          <p:nvPr/>
        </p:nvSpPr>
        <p:spPr bwMode="auto">
          <a:xfrm rot="3000000">
            <a:off x="8274050" y="2540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9" name="AutoShape 36"/>
          <p:cNvSpPr>
            <a:spLocks noChangeArrowheads="1"/>
          </p:cNvSpPr>
          <p:nvPr/>
        </p:nvSpPr>
        <p:spPr bwMode="auto">
          <a:xfrm rot="5160000">
            <a:off x="8405813" y="31305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0" name="AutoShape 37"/>
          <p:cNvSpPr>
            <a:spLocks noChangeArrowheads="1"/>
          </p:cNvSpPr>
          <p:nvPr/>
        </p:nvSpPr>
        <p:spPr bwMode="auto">
          <a:xfrm rot="5520000">
            <a:off x="8405813" y="40259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1" name="AutoShape 38"/>
          <p:cNvSpPr>
            <a:spLocks noChangeArrowheads="1"/>
          </p:cNvSpPr>
          <p:nvPr/>
        </p:nvSpPr>
        <p:spPr bwMode="auto">
          <a:xfrm rot="5880000">
            <a:off x="8348663" y="45402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" name="AutoShape 39"/>
          <p:cNvSpPr>
            <a:spLocks noChangeArrowheads="1"/>
          </p:cNvSpPr>
          <p:nvPr/>
        </p:nvSpPr>
        <p:spPr bwMode="auto">
          <a:xfrm rot="10440000">
            <a:off x="7853363" y="48831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" name="AutoShape 40"/>
          <p:cNvSpPr>
            <a:spLocks noChangeArrowheads="1"/>
          </p:cNvSpPr>
          <p:nvPr/>
        </p:nvSpPr>
        <p:spPr bwMode="auto">
          <a:xfrm rot="10980000">
            <a:off x="7186613" y="48641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4" name="AutoShape 41"/>
          <p:cNvSpPr>
            <a:spLocks noChangeArrowheads="1"/>
          </p:cNvSpPr>
          <p:nvPr/>
        </p:nvSpPr>
        <p:spPr bwMode="auto">
          <a:xfrm rot="10980000">
            <a:off x="6481763" y="47688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5" name="AutoShape 42"/>
          <p:cNvSpPr>
            <a:spLocks noChangeArrowheads="1"/>
          </p:cNvSpPr>
          <p:nvPr/>
        </p:nvSpPr>
        <p:spPr bwMode="auto">
          <a:xfrm>
            <a:off x="5681663" y="46926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6" name="AutoShape 43"/>
          <p:cNvSpPr>
            <a:spLocks noChangeArrowheads="1"/>
          </p:cNvSpPr>
          <p:nvPr/>
        </p:nvSpPr>
        <p:spPr bwMode="auto">
          <a:xfrm>
            <a:off x="46910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7" name="AutoShape 44"/>
          <p:cNvSpPr>
            <a:spLocks noChangeArrowheads="1"/>
          </p:cNvSpPr>
          <p:nvPr/>
        </p:nvSpPr>
        <p:spPr bwMode="auto">
          <a:xfrm>
            <a:off x="3681413" y="46545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8" name="AutoShape 45"/>
          <p:cNvSpPr>
            <a:spLocks noChangeArrowheads="1"/>
          </p:cNvSpPr>
          <p:nvPr/>
        </p:nvSpPr>
        <p:spPr bwMode="auto">
          <a:xfrm rot="16320000">
            <a:off x="2976563" y="50165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9" name="AutoShape 48"/>
          <p:cNvSpPr>
            <a:spLocks noChangeArrowheads="1"/>
          </p:cNvSpPr>
          <p:nvPr/>
        </p:nvSpPr>
        <p:spPr bwMode="auto">
          <a:xfrm>
            <a:off x="5300663" y="4826000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0" name="AutoShape 49"/>
          <p:cNvSpPr>
            <a:spLocks noChangeArrowheads="1"/>
          </p:cNvSpPr>
          <p:nvPr/>
        </p:nvSpPr>
        <p:spPr bwMode="auto">
          <a:xfrm rot="60000">
            <a:off x="43291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1" name="AutoShape 50"/>
          <p:cNvSpPr>
            <a:spLocks noChangeArrowheads="1"/>
          </p:cNvSpPr>
          <p:nvPr/>
        </p:nvSpPr>
        <p:spPr bwMode="auto">
          <a:xfrm rot="60000">
            <a:off x="30337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2" name="AutoShape 51"/>
          <p:cNvSpPr>
            <a:spLocks noChangeArrowheads="1"/>
          </p:cNvSpPr>
          <p:nvPr/>
        </p:nvSpPr>
        <p:spPr bwMode="auto">
          <a:xfrm>
            <a:off x="23669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3" name="AutoShape 52"/>
          <p:cNvSpPr>
            <a:spLocks noChangeArrowheads="1"/>
          </p:cNvSpPr>
          <p:nvPr/>
        </p:nvSpPr>
        <p:spPr bwMode="auto">
          <a:xfrm>
            <a:off x="1662113" y="46450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4" name="AutoShape 53"/>
          <p:cNvSpPr>
            <a:spLocks noChangeArrowheads="1"/>
          </p:cNvSpPr>
          <p:nvPr/>
        </p:nvSpPr>
        <p:spPr bwMode="auto">
          <a:xfrm>
            <a:off x="928688" y="46640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5" name="AutoShape 54"/>
          <p:cNvSpPr>
            <a:spLocks noChangeArrowheads="1"/>
          </p:cNvSpPr>
          <p:nvPr/>
        </p:nvSpPr>
        <p:spPr bwMode="auto">
          <a:xfrm rot="2160000">
            <a:off x="280988" y="44164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6" name="AutoShape 55"/>
          <p:cNvSpPr>
            <a:spLocks noChangeArrowheads="1"/>
          </p:cNvSpPr>
          <p:nvPr/>
        </p:nvSpPr>
        <p:spPr bwMode="auto">
          <a:xfrm rot="5460000">
            <a:off x="122238" y="3730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" name="AutoShape 56"/>
          <p:cNvSpPr>
            <a:spLocks noChangeArrowheads="1"/>
          </p:cNvSpPr>
          <p:nvPr/>
        </p:nvSpPr>
        <p:spPr bwMode="auto">
          <a:xfrm rot="5460000">
            <a:off x="141288" y="2968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8" name="AutoShape 57"/>
          <p:cNvSpPr>
            <a:spLocks noChangeArrowheads="1"/>
          </p:cNvSpPr>
          <p:nvPr/>
        </p:nvSpPr>
        <p:spPr bwMode="auto">
          <a:xfrm rot="8940000">
            <a:off x="436563" y="23399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9" name="AutoShape 58"/>
          <p:cNvSpPr>
            <a:spLocks noChangeArrowheads="1"/>
          </p:cNvSpPr>
          <p:nvPr/>
        </p:nvSpPr>
        <p:spPr bwMode="auto">
          <a:xfrm>
            <a:off x="11128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0" name="AutoShape 59"/>
          <p:cNvSpPr>
            <a:spLocks noChangeArrowheads="1"/>
          </p:cNvSpPr>
          <p:nvPr/>
        </p:nvSpPr>
        <p:spPr bwMode="auto">
          <a:xfrm>
            <a:off x="18653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1" name="AutoShape 60"/>
          <p:cNvSpPr>
            <a:spLocks noChangeArrowheads="1"/>
          </p:cNvSpPr>
          <p:nvPr/>
        </p:nvSpPr>
        <p:spPr bwMode="auto">
          <a:xfrm>
            <a:off x="26463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2" name="AutoShape 61"/>
          <p:cNvSpPr>
            <a:spLocks noChangeArrowheads="1"/>
          </p:cNvSpPr>
          <p:nvPr/>
        </p:nvSpPr>
        <p:spPr bwMode="auto">
          <a:xfrm>
            <a:off x="34369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3" name="AutoShape 62"/>
          <p:cNvSpPr>
            <a:spLocks noChangeArrowheads="1"/>
          </p:cNvSpPr>
          <p:nvPr/>
        </p:nvSpPr>
        <p:spPr bwMode="auto">
          <a:xfrm>
            <a:off x="42275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4" name="AutoShape 63"/>
          <p:cNvSpPr>
            <a:spLocks noChangeArrowheads="1"/>
          </p:cNvSpPr>
          <p:nvPr/>
        </p:nvSpPr>
        <p:spPr bwMode="auto">
          <a:xfrm>
            <a:off x="50466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5" name="AutoShape 64"/>
          <p:cNvSpPr>
            <a:spLocks noChangeArrowheads="1"/>
          </p:cNvSpPr>
          <p:nvPr/>
        </p:nvSpPr>
        <p:spPr bwMode="auto">
          <a:xfrm>
            <a:off x="58562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6" name="AutoShape 65"/>
          <p:cNvSpPr>
            <a:spLocks noChangeArrowheads="1"/>
          </p:cNvSpPr>
          <p:nvPr/>
        </p:nvSpPr>
        <p:spPr bwMode="auto">
          <a:xfrm>
            <a:off x="66944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7" name="AutoShape 66"/>
          <p:cNvSpPr>
            <a:spLocks noChangeArrowheads="1"/>
          </p:cNvSpPr>
          <p:nvPr/>
        </p:nvSpPr>
        <p:spPr bwMode="auto">
          <a:xfrm>
            <a:off x="7512050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8" name="AutoShape 67"/>
          <p:cNvSpPr>
            <a:spLocks noChangeArrowheads="1"/>
          </p:cNvSpPr>
          <p:nvPr/>
        </p:nvSpPr>
        <p:spPr bwMode="auto">
          <a:xfrm rot="3000000">
            <a:off x="8255000" y="2540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9" name="AutoShape 68"/>
          <p:cNvSpPr>
            <a:spLocks noChangeArrowheads="1"/>
          </p:cNvSpPr>
          <p:nvPr/>
        </p:nvSpPr>
        <p:spPr bwMode="auto">
          <a:xfrm rot="5160000">
            <a:off x="8386763" y="31305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0" name="AutoShape 69"/>
          <p:cNvSpPr>
            <a:spLocks noChangeArrowheads="1"/>
          </p:cNvSpPr>
          <p:nvPr/>
        </p:nvSpPr>
        <p:spPr bwMode="auto">
          <a:xfrm rot="5520000">
            <a:off x="8386763" y="40259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1" name="AutoShape 70"/>
          <p:cNvSpPr>
            <a:spLocks noChangeArrowheads="1"/>
          </p:cNvSpPr>
          <p:nvPr/>
        </p:nvSpPr>
        <p:spPr bwMode="auto">
          <a:xfrm rot="5880000">
            <a:off x="8329613" y="45402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" name="AutoShape 71"/>
          <p:cNvSpPr>
            <a:spLocks noChangeArrowheads="1"/>
          </p:cNvSpPr>
          <p:nvPr/>
        </p:nvSpPr>
        <p:spPr bwMode="auto">
          <a:xfrm rot="10440000">
            <a:off x="7834313" y="48831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" name="AutoShape 72"/>
          <p:cNvSpPr>
            <a:spLocks noChangeArrowheads="1"/>
          </p:cNvSpPr>
          <p:nvPr/>
        </p:nvSpPr>
        <p:spPr bwMode="auto">
          <a:xfrm rot="10980000">
            <a:off x="7167563" y="48641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4" name="AutoShape 73"/>
          <p:cNvSpPr>
            <a:spLocks noChangeArrowheads="1"/>
          </p:cNvSpPr>
          <p:nvPr/>
        </p:nvSpPr>
        <p:spPr bwMode="auto">
          <a:xfrm rot="10980000">
            <a:off x="6462713" y="47688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5" name="AutoShape 74"/>
          <p:cNvSpPr>
            <a:spLocks noChangeArrowheads="1"/>
          </p:cNvSpPr>
          <p:nvPr/>
        </p:nvSpPr>
        <p:spPr bwMode="auto">
          <a:xfrm>
            <a:off x="5662613" y="46926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6" name="AutoShape 75"/>
          <p:cNvSpPr>
            <a:spLocks noChangeArrowheads="1"/>
          </p:cNvSpPr>
          <p:nvPr/>
        </p:nvSpPr>
        <p:spPr bwMode="auto">
          <a:xfrm>
            <a:off x="46720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7" name="AutoShape 76"/>
          <p:cNvSpPr>
            <a:spLocks noChangeArrowheads="1"/>
          </p:cNvSpPr>
          <p:nvPr/>
        </p:nvSpPr>
        <p:spPr bwMode="auto">
          <a:xfrm>
            <a:off x="3662363" y="46545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8" name="AutoShape 77"/>
          <p:cNvSpPr>
            <a:spLocks noChangeArrowheads="1"/>
          </p:cNvSpPr>
          <p:nvPr/>
        </p:nvSpPr>
        <p:spPr bwMode="auto">
          <a:xfrm rot="16320000">
            <a:off x="2957513" y="50165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9" name="AutoShape 80"/>
          <p:cNvSpPr>
            <a:spLocks noChangeArrowheads="1"/>
          </p:cNvSpPr>
          <p:nvPr/>
        </p:nvSpPr>
        <p:spPr bwMode="auto">
          <a:xfrm>
            <a:off x="5281613" y="4826000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0" name="AutoShape 81"/>
          <p:cNvSpPr>
            <a:spLocks noChangeArrowheads="1"/>
          </p:cNvSpPr>
          <p:nvPr/>
        </p:nvSpPr>
        <p:spPr bwMode="auto">
          <a:xfrm rot="60000">
            <a:off x="43100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1" name="AutoShape 82"/>
          <p:cNvSpPr>
            <a:spLocks noChangeArrowheads="1"/>
          </p:cNvSpPr>
          <p:nvPr/>
        </p:nvSpPr>
        <p:spPr bwMode="auto">
          <a:xfrm rot="60000">
            <a:off x="30146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2" name="AutoShape 83"/>
          <p:cNvSpPr>
            <a:spLocks noChangeArrowheads="1"/>
          </p:cNvSpPr>
          <p:nvPr/>
        </p:nvSpPr>
        <p:spPr bwMode="auto">
          <a:xfrm>
            <a:off x="23479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" name="AutoShape 84"/>
          <p:cNvSpPr>
            <a:spLocks noChangeArrowheads="1"/>
          </p:cNvSpPr>
          <p:nvPr/>
        </p:nvSpPr>
        <p:spPr bwMode="auto">
          <a:xfrm>
            <a:off x="1643063" y="46450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4" name="AutoShape 85"/>
          <p:cNvSpPr>
            <a:spLocks noChangeArrowheads="1"/>
          </p:cNvSpPr>
          <p:nvPr/>
        </p:nvSpPr>
        <p:spPr bwMode="auto">
          <a:xfrm>
            <a:off x="909638" y="46640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" name="AutoShape 86"/>
          <p:cNvSpPr>
            <a:spLocks noChangeArrowheads="1"/>
          </p:cNvSpPr>
          <p:nvPr/>
        </p:nvSpPr>
        <p:spPr bwMode="auto">
          <a:xfrm rot="2160000">
            <a:off x="261938" y="44164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6" name="AutoShape 87"/>
          <p:cNvSpPr>
            <a:spLocks noChangeArrowheads="1"/>
          </p:cNvSpPr>
          <p:nvPr/>
        </p:nvSpPr>
        <p:spPr bwMode="auto">
          <a:xfrm rot="5460000">
            <a:off x="103188" y="3730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7" name="AutoShape 88"/>
          <p:cNvSpPr>
            <a:spLocks noChangeArrowheads="1"/>
          </p:cNvSpPr>
          <p:nvPr/>
        </p:nvSpPr>
        <p:spPr bwMode="auto">
          <a:xfrm rot="5460000">
            <a:off x="122238" y="2968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8" name="AutoShape 89"/>
          <p:cNvSpPr>
            <a:spLocks noChangeArrowheads="1"/>
          </p:cNvSpPr>
          <p:nvPr/>
        </p:nvSpPr>
        <p:spPr bwMode="auto">
          <a:xfrm rot="8940000">
            <a:off x="417513" y="23399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9" name="AutoShape 90"/>
          <p:cNvSpPr>
            <a:spLocks noChangeArrowheads="1"/>
          </p:cNvSpPr>
          <p:nvPr/>
        </p:nvSpPr>
        <p:spPr bwMode="auto">
          <a:xfrm>
            <a:off x="10937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0" name="AutoShape 91"/>
          <p:cNvSpPr>
            <a:spLocks noChangeArrowheads="1"/>
          </p:cNvSpPr>
          <p:nvPr/>
        </p:nvSpPr>
        <p:spPr bwMode="auto">
          <a:xfrm>
            <a:off x="18462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1" name="AutoShape 92"/>
          <p:cNvSpPr>
            <a:spLocks noChangeArrowheads="1"/>
          </p:cNvSpPr>
          <p:nvPr/>
        </p:nvSpPr>
        <p:spPr bwMode="auto">
          <a:xfrm>
            <a:off x="26273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2" name="AutoShape 93"/>
          <p:cNvSpPr>
            <a:spLocks noChangeArrowheads="1"/>
          </p:cNvSpPr>
          <p:nvPr/>
        </p:nvSpPr>
        <p:spPr bwMode="auto">
          <a:xfrm>
            <a:off x="34178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3" name="AutoShape 94"/>
          <p:cNvSpPr>
            <a:spLocks noChangeArrowheads="1"/>
          </p:cNvSpPr>
          <p:nvPr/>
        </p:nvSpPr>
        <p:spPr bwMode="auto">
          <a:xfrm>
            <a:off x="42084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4" name="AutoShape 95"/>
          <p:cNvSpPr>
            <a:spLocks noChangeArrowheads="1"/>
          </p:cNvSpPr>
          <p:nvPr/>
        </p:nvSpPr>
        <p:spPr bwMode="auto">
          <a:xfrm>
            <a:off x="50276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5" name="AutoShape 96"/>
          <p:cNvSpPr>
            <a:spLocks noChangeArrowheads="1"/>
          </p:cNvSpPr>
          <p:nvPr/>
        </p:nvSpPr>
        <p:spPr bwMode="auto">
          <a:xfrm>
            <a:off x="58372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6" name="AutoShape 97"/>
          <p:cNvSpPr>
            <a:spLocks noChangeArrowheads="1"/>
          </p:cNvSpPr>
          <p:nvPr/>
        </p:nvSpPr>
        <p:spPr bwMode="auto">
          <a:xfrm>
            <a:off x="66754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8" name="AutoShape 34"/>
          <p:cNvSpPr>
            <a:spLocks noChangeArrowheads="1"/>
          </p:cNvSpPr>
          <p:nvPr/>
        </p:nvSpPr>
        <p:spPr bwMode="auto">
          <a:xfrm>
            <a:off x="7557230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9" name="AutoShape 35"/>
          <p:cNvSpPr>
            <a:spLocks noChangeArrowheads="1"/>
          </p:cNvSpPr>
          <p:nvPr/>
        </p:nvSpPr>
        <p:spPr bwMode="auto">
          <a:xfrm rot="3000000">
            <a:off x="8300180" y="2513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0" name="AutoShape 36"/>
          <p:cNvSpPr>
            <a:spLocks noChangeArrowheads="1"/>
          </p:cNvSpPr>
          <p:nvPr/>
        </p:nvSpPr>
        <p:spPr bwMode="auto">
          <a:xfrm rot="5160000">
            <a:off x="8431943" y="31044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" name="AutoShape 37"/>
          <p:cNvSpPr>
            <a:spLocks noChangeArrowheads="1"/>
          </p:cNvSpPr>
          <p:nvPr/>
        </p:nvSpPr>
        <p:spPr bwMode="auto">
          <a:xfrm rot="5520000">
            <a:off x="8431943" y="39997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2" name="AutoShape 38"/>
          <p:cNvSpPr>
            <a:spLocks noChangeArrowheads="1"/>
          </p:cNvSpPr>
          <p:nvPr/>
        </p:nvSpPr>
        <p:spPr bwMode="auto">
          <a:xfrm rot="5880000">
            <a:off x="8374793" y="45141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3" name="AutoShape 39"/>
          <p:cNvSpPr>
            <a:spLocks noChangeArrowheads="1"/>
          </p:cNvSpPr>
          <p:nvPr/>
        </p:nvSpPr>
        <p:spPr bwMode="auto">
          <a:xfrm rot="10440000">
            <a:off x="7879493" y="48570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" name="AutoShape 40"/>
          <p:cNvSpPr>
            <a:spLocks noChangeArrowheads="1"/>
          </p:cNvSpPr>
          <p:nvPr/>
        </p:nvSpPr>
        <p:spPr bwMode="auto">
          <a:xfrm rot="10980000">
            <a:off x="7212743" y="48379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5" name="AutoShape 41"/>
          <p:cNvSpPr>
            <a:spLocks noChangeArrowheads="1"/>
          </p:cNvSpPr>
          <p:nvPr/>
        </p:nvSpPr>
        <p:spPr bwMode="auto">
          <a:xfrm rot="10980000">
            <a:off x="6507893" y="47427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6" name="AutoShape 42"/>
          <p:cNvSpPr>
            <a:spLocks noChangeArrowheads="1"/>
          </p:cNvSpPr>
          <p:nvPr/>
        </p:nvSpPr>
        <p:spPr bwMode="auto">
          <a:xfrm>
            <a:off x="5707793" y="46665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7" name="AutoShape 43"/>
          <p:cNvSpPr>
            <a:spLocks noChangeArrowheads="1"/>
          </p:cNvSpPr>
          <p:nvPr/>
        </p:nvSpPr>
        <p:spPr bwMode="auto">
          <a:xfrm>
            <a:off x="47171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8" name="AutoShape 44"/>
          <p:cNvSpPr>
            <a:spLocks noChangeArrowheads="1"/>
          </p:cNvSpPr>
          <p:nvPr/>
        </p:nvSpPr>
        <p:spPr bwMode="auto">
          <a:xfrm>
            <a:off x="3707543" y="46284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9" name="AutoShape 45"/>
          <p:cNvSpPr>
            <a:spLocks noChangeArrowheads="1"/>
          </p:cNvSpPr>
          <p:nvPr/>
        </p:nvSpPr>
        <p:spPr bwMode="auto">
          <a:xfrm rot="16320000">
            <a:off x="3002693" y="49903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0" name="AutoShape 48"/>
          <p:cNvSpPr>
            <a:spLocks noChangeArrowheads="1"/>
          </p:cNvSpPr>
          <p:nvPr/>
        </p:nvSpPr>
        <p:spPr bwMode="auto">
          <a:xfrm>
            <a:off x="5326793" y="4799856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1" name="AutoShape 49"/>
          <p:cNvSpPr>
            <a:spLocks noChangeArrowheads="1"/>
          </p:cNvSpPr>
          <p:nvPr/>
        </p:nvSpPr>
        <p:spPr bwMode="auto">
          <a:xfrm rot="60000">
            <a:off x="43552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2" name="AutoShape 50"/>
          <p:cNvSpPr>
            <a:spLocks noChangeArrowheads="1"/>
          </p:cNvSpPr>
          <p:nvPr/>
        </p:nvSpPr>
        <p:spPr bwMode="auto">
          <a:xfrm rot="60000">
            <a:off x="30598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3" name="AutoShape 51"/>
          <p:cNvSpPr>
            <a:spLocks noChangeArrowheads="1"/>
          </p:cNvSpPr>
          <p:nvPr/>
        </p:nvSpPr>
        <p:spPr bwMode="auto">
          <a:xfrm>
            <a:off x="23930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" name="AutoShape 52"/>
          <p:cNvSpPr>
            <a:spLocks noChangeArrowheads="1"/>
          </p:cNvSpPr>
          <p:nvPr/>
        </p:nvSpPr>
        <p:spPr bwMode="auto">
          <a:xfrm>
            <a:off x="1688243" y="46188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" name="AutoShape 53"/>
          <p:cNvSpPr>
            <a:spLocks noChangeArrowheads="1"/>
          </p:cNvSpPr>
          <p:nvPr/>
        </p:nvSpPr>
        <p:spPr bwMode="auto">
          <a:xfrm>
            <a:off x="954818" y="46379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6" name="AutoShape 54"/>
          <p:cNvSpPr>
            <a:spLocks noChangeArrowheads="1"/>
          </p:cNvSpPr>
          <p:nvPr/>
        </p:nvSpPr>
        <p:spPr bwMode="auto">
          <a:xfrm rot="2160000">
            <a:off x="307118" y="43902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" name="AutoShape 55"/>
          <p:cNvSpPr>
            <a:spLocks noChangeArrowheads="1"/>
          </p:cNvSpPr>
          <p:nvPr/>
        </p:nvSpPr>
        <p:spPr bwMode="auto">
          <a:xfrm rot="5460000">
            <a:off x="148368" y="3704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8" name="AutoShape 56"/>
          <p:cNvSpPr>
            <a:spLocks noChangeArrowheads="1"/>
          </p:cNvSpPr>
          <p:nvPr/>
        </p:nvSpPr>
        <p:spPr bwMode="auto">
          <a:xfrm rot="5460000">
            <a:off x="167418" y="2942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9" name="AutoShape 57"/>
          <p:cNvSpPr>
            <a:spLocks noChangeArrowheads="1"/>
          </p:cNvSpPr>
          <p:nvPr/>
        </p:nvSpPr>
        <p:spPr bwMode="auto">
          <a:xfrm rot="8940000">
            <a:off x="462693" y="23138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0" name="AutoShape 58"/>
          <p:cNvSpPr>
            <a:spLocks noChangeArrowheads="1"/>
          </p:cNvSpPr>
          <p:nvPr/>
        </p:nvSpPr>
        <p:spPr bwMode="auto">
          <a:xfrm>
            <a:off x="11389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1" name="AutoShape 59"/>
          <p:cNvSpPr>
            <a:spLocks noChangeArrowheads="1"/>
          </p:cNvSpPr>
          <p:nvPr/>
        </p:nvSpPr>
        <p:spPr bwMode="auto">
          <a:xfrm>
            <a:off x="18914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2" name="AutoShape 60"/>
          <p:cNvSpPr>
            <a:spLocks noChangeArrowheads="1"/>
          </p:cNvSpPr>
          <p:nvPr/>
        </p:nvSpPr>
        <p:spPr bwMode="auto">
          <a:xfrm>
            <a:off x="26724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3" name="AutoShape 61"/>
          <p:cNvSpPr>
            <a:spLocks noChangeArrowheads="1"/>
          </p:cNvSpPr>
          <p:nvPr/>
        </p:nvSpPr>
        <p:spPr bwMode="auto">
          <a:xfrm>
            <a:off x="34630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4" name="AutoShape 62"/>
          <p:cNvSpPr>
            <a:spLocks noChangeArrowheads="1"/>
          </p:cNvSpPr>
          <p:nvPr/>
        </p:nvSpPr>
        <p:spPr bwMode="auto">
          <a:xfrm>
            <a:off x="42536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5" name="AutoShape 63"/>
          <p:cNvSpPr>
            <a:spLocks noChangeArrowheads="1"/>
          </p:cNvSpPr>
          <p:nvPr/>
        </p:nvSpPr>
        <p:spPr bwMode="auto">
          <a:xfrm>
            <a:off x="50727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6" name="AutoShape 64"/>
          <p:cNvSpPr>
            <a:spLocks noChangeArrowheads="1"/>
          </p:cNvSpPr>
          <p:nvPr/>
        </p:nvSpPr>
        <p:spPr bwMode="auto">
          <a:xfrm>
            <a:off x="58824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7" name="AutoShape 65"/>
          <p:cNvSpPr>
            <a:spLocks noChangeArrowheads="1"/>
          </p:cNvSpPr>
          <p:nvPr/>
        </p:nvSpPr>
        <p:spPr bwMode="auto">
          <a:xfrm>
            <a:off x="67206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8" name="AutoShape 66"/>
          <p:cNvSpPr>
            <a:spLocks noChangeArrowheads="1"/>
          </p:cNvSpPr>
          <p:nvPr/>
        </p:nvSpPr>
        <p:spPr bwMode="auto">
          <a:xfrm>
            <a:off x="7538180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9" name="AutoShape 67"/>
          <p:cNvSpPr>
            <a:spLocks noChangeArrowheads="1"/>
          </p:cNvSpPr>
          <p:nvPr/>
        </p:nvSpPr>
        <p:spPr bwMode="auto">
          <a:xfrm rot="3000000">
            <a:off x="8281130" y="2513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0" name="AutoShape 68"/>
          <p:cNvSpPr>
            <a:spLocks noChangeArrowheads="1"/>
          </p:cNvSpPr>
          <p:nvPr/>
        </p:nvSpPr>
        <p:spPr bwMode="auto">
          <a:xfrm rot="5160000">
            <a:off x="8412893" y="31044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1" name="AutoShape 69"/>
          <p:cNvSpPr>
            <a:spLocks noChangeArrowheads="1"/>
          </p:cNvSpPr>
          <p:nvPr/>
        </p:nvSpPr>
        <p:spPr bwMode="auto">
          <a:xfrm rot="5520000">
            <a:off x="8412893" y="39997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2" name="AutoShape 70"/>
          <p:cNvSpPr>
            <a:spLocks noChangeArrowheads="1"/>
          </p:cNvSpPr>
          <p:nvPr/>
        </p:nvSpPr>
        <p:spPr bwMode="auto">
          <a:xfrm rot="5880000">
            <a:off x="8355743" y="45141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3" name="AutoShape 71"/>
          <p:cNvSpPr>
            <a:spLocks noChangeArrowheads="1"/>
          </p:cNvSpPr>
          <p:nvPr/>
        </p:nvSpPr>
        <p:spPr bwMode="auto">
          <a:xfrm rot="10440000">
            <a:off x="7860443" y="48570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" name="AutoShape 72"/>
          <p:cNvSpPr>
            <a:spLocks noChangeArrowheads="1"/>
          </p:cNvSpPr>
          <p:nvPr/>
        </p:nvSpPr>
        <p:spPr bwMode="auto">
          <a:xfrm rot="10980000">
            <a:off x="7193693" y="48379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" name="AutoShape 73"/>
          <p:cNvSpPr>
            <a:spLocks noChangeArrowheads="1"/>
          </p:cNvSpPr>
          <p:nvPr/>
        </p:nvSpPr>
        <p:spPr bwMode="auto">
          <a:xfrm rot="10980000">
            <a:off x="6488843" y="47427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6" name="AutoShape 74"/>
          <p:cNvSpPr>
            <a:spLocks noChangeArrowheads="1"/>
          </p:cNvSpPr>
          <p:nvPr/>
        </p:nvSpPr>
        <p:spPr bwMode="auto">
          <a:xfrm>
            <a:off x="5688743" y="46665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7" name="AutoShape 75"/>
          <p:cNvSpPr>
            <a:spLocks noChangeArrowheads="1"/>
          </p:cNvSpPr>
          <p:nvPr/>
        </p:nvSpPr>
        <p:spPr bwMode="auto">
          <a:xfrm>
            <a:off x="46981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8" name="AutoShape 76"/>
          <p:cNvSpPr>
            <a:spLocks noChangeArrowheads="1"/>
          </p:cNvSpPr>
          <p:nvPr/>
        </p:nvSpPr>
        <p:spPr bwMode="auto">
          <a:xfrm>
            <a:off x="3688493" y="46284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9" name="AutoShape 77"/>
          <p:cNvSpPr>
            <a:spLocks noChangeArrowheads="1"/>
          </p:cNvSpPr>
          <p:nvPr/>
        </p:nvSpPr>
        <p:spPr bwMode="auto">
          <a:xfrm rot="16320000">
            <a:off x="2983643" y="49903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0" name="AutoShape 80"/>
          <p:cNvSpPr>
            <a:spLocks noChangeArrowheads="1"/>
          </p:cNvSpPr>
          <p:nvPr/>
        </p:nvSpPr>
        <p:spPr bwMode="auto">
          <a:xfrm>
            <a:off x="5307743" y="4799856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1" name="AutoShape 81"/>
          <p:cNvSpPr>
            <a:spLocks noChangeArrowheads="1"/>
          </p:cNvSpPr>
          <p:nvPr/>
        </p:nvSpPr>
        <p:spPr bwMode="auto">
          <a:xfrm rot="60000">
            <a:off x="43361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2" name="AutoShape 82"/>
          <p:cNvSpPr>
            <a:spLocks noChangeArrowheads="1"/>
          </p:cNvSpPr>
          <p:nvPr/>
        </p:nvSpPr>
        <p:spPr bwMode="auto">
          <a:xfrm rot="60000">
            <a:off x="30407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3" name="AutoShape 83"/>
          <p:cNvSpPr>
            <a:spLocks noChangeArrowheads="1"/>
          </p:cNvSpPr>
          <p:nvPr/>
        </p:nvSpPr>
        <p:spPr bwMode="auto">
          <a:xfrm>
            <a:off x="23740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" name="AutoShape 84"/>
          <p:cNvSpPr>
            <a:spLocks noChangeArrowheads="1"/>
          </p:cNvSpPr>
          <p:nvPr/>
        </p:nvSpPr>
        <p:spPr bwMode="auto">
          <a:xfrm>
            <a:off x="1669193" y="46188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" name="AutoShape 85"/>
          <p:cNvSpPr>
            <a:spLocks noChangeArrowheads="1"/>
          </p:cNvSpPr>
          <p:nvPr/>
        </p:nvSpPr>
        <p:spPr bwMode="auto">
          <a:xfrm>
            <a:off x="935768" y="46379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6" name="AutoShape 86"/>
          <p:cNvSpPr>
            <a:spLocks noChangeArrowheads="1"/>
          </p:cNvSpPr>
          <p:nvPr/>
        </p:nvSpPr>
        <p:spPr bwMode="auto">
          <a:xfrm rot="2160000">
            <a:off x="288068" y="43902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7" name="AutoShape 87"/>
          <p:cNvSpPr>
            <a:spLocks noChangeArrowheads="1"/>
          </p:cNvSpPr>
          <p:nvPr/>
        </p:nvSpPr>
        <p:spPr bwMode="auto">
          <a:xfrm rot="5460000">
            <a:off x="129318" y="3704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8" name="AutoShape 88"/>
          <p:cNvSpPr>
            <a:spLocks noChangeArrowheads="1"/>
          </p:cNvSpPr>
          <p:nvPr/>
        </p:nvSpPr>
        <p:spPr bwMode="auto">
          <a:xfrm rot="5460000">
            <a:off x="148368" y="2942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9" name="AutoShape 89"/>
          <p:cNvSpPr>
            <a:spLocks noChangeArrowheads="1"/>
          </p:cNvSpPr>
          <p:nvPr/>
        </p:nvSpPr>
        <p:spPr bwMode="auto">
          <a:xfrm rot="8940000">
            <a:off x="443643" y="23138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0" name="AutoShape 90"/>
          <p:cNvSpPr>
            <a:spLocks noChangeArrowheads="1"/>
          </p:cNvSpPr>
          <p:nvPr/>
        </p:nvSpPr>
        <p:spPr bwMode="auto">
          <a:xfrm>
            <a:off x="11199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1" name="AutoShape 91"/>
          <p:cNvSpPr>
            <a:spLocks noChangeArrowheads="1"/>
          </p:cNvSpPr>
          <p:nvPr/>
        </p:nvSpPr>
        <p:spPr bwMode="auto">
          <a:xfrm>
            <a:off x="18723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2" name="AutoShape 92"/>
          <p:cNvSpPr>
            <a:spLocks noChangeArrowheads="1"/>
          </p:cNvSpPr>
          <p:nvPr/>
        </p:nvSpPr>
        <p:spPr bwMode="auto">
          <a:xfrm>
            <a:off x="26534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3" name="AutoShape 93"/>
          <p:cNvSpPr>
            <a:spLocks noChangeArrowheads="1"/>
          </p:cNvSpPr>
          <p:nvPr/>
        </p:nvSpPr>
        <p:spPr bwMode="auto">
          <a:xfrm>
            <a:off x="34440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4" name="AutoShape 94"/>
          <p:cNvSpPr>
            <a:spLocks noChangeArrowheads="1"/>
          </p:cNvSpPr>
          <p:nvPr/>
        </p:nvSpPr>
        <p:spPr bwMode="auto">
          <a:xfrm>
            <a:off x="42345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5" name="AutoShape 95"/>
          <p:cNvSpPr>
            <a:spLocks noChangeArrowheads="1"/>
          </p:cNvSpPr>
          <p:nvPr/>
        </p:nvSpPr>
        <p:spPr bwMode="auto">
          <a:xfrm>
            <a:off x="50537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6" name="AutoShape 96"/>
          <p:cNvSpPr>
            <a:spLocks noChangeArrowheads="1"/>
          </p:cNvSpPr>
          <p:nvPr/>
        </p:nvSpPr>
        <p:spPr bwMode="auto">
          <a:xfrm>
            <a:off x="58633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7" name="AutoShape 97"/>
          <p:cNvSpPr>
            <a:spLocks noChangeArrowheads="1"/>
          </p:cNvSpPr>
          <p:nvPr/>
        </p:nvSpPr>
        <p:spPr bwMode="auto">
          <a:xfrm>
            <a:off x="67015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7" name="ZoneTexte 156"/>
          <p:cNvSpPr txBox="1"/>
          <p:nvPr/>
        </p:nvSpPr>
        <p:spPr>
          <a:xfrm>
            <a:off x="3477419" y="5260975"/>
            <a:ext cx="5495790" cy="1569660"/>
          </a:xfrm>
          <a:prstGeom prst="rect">
            <a:avLst/>
          </a:prstGeom>
          <a:solidFill>
            <a:srgbClr val="46008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Les ordres sont ensuite générés par la partie commande</a:t>
            </a:r>
          </a:p>
          <a:p>
            <a:r>
              <a:rPr lang="fr-FR" sz="1600" b="1" dirty="0" smtClean="0"/>
              <a:t>en fonction de la logique de commande, des informations et de la demande venant du dialogue homme-machine.</a:t>
            </a:r>
          </a:p>
          <a:p>
            <a:r>
              <a:rPr lang="fr-FR" sz="1600" b="1" dirty="0" smtClean="0"/>
              <a:t>Ils sont envoyés à la partie opérative sur les </a:t>
            </a:r>
            <a:r>
              <a:rPr lang="fr-FR" sz="1600" b="1" dirty="0" err="1" smtClean="0"/>
              <a:t>préactionneurs</a:t>
            </a:r>
            <a:r>
              <a:rPr lang="fr-FR" sz="1600" b="1" dirty="0" smtClean="0"/>
              <a:t> qui auront pour rôle de piloter l’énergie nécessaire aux différents actionneurs.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115223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5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5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15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3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5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6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9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5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35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65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8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95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1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4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55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7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85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15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3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45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6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75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9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05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2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735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765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8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95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1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25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4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855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87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885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915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93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945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6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975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99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5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2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35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65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8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95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11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125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140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155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17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185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2150"/>
                            </p:stCondLst>
                            <p:childTnLst>
                              <p:par>
                                <p:cTn id="2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23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245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26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275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29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305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32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335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1365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38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395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41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1425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44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455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47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1485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515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53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545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56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575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59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605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62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635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65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665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68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695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71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74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755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77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785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1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60"/>
          <p:cNvGrpSpPr/>
          <p:nvPr/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62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3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64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66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7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Système Physique</a:t>
              </a:r>
            </a:p>
            <a:p>
              <a:pPr algn="ctr"/>
              <a:endParaRPr lang="fr-FR" sz="2800" b="1">
                <a:solidFill>
                  <a:schemeClr val="bg2"/>
                </a:solidFill>
              </a:endParaRP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68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9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70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1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72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74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5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76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78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9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80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1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82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3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84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5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86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8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93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94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</a:t>
              </a:r>
              <a:r>
                <a:rPr lang="fr-FR" b="1" dirty="0" err="1" smtClean="0">
                  <a:solidFill>
                    <a:schemeClr val="bg2"/>
                  </a:solidFill>
                </a:rPr>
                <a:t>energie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3348" name="Group 36"/>
          <p:cNvGrpSpPr>
            <a:grpSpLocks/>
          </p:cNvGrpSpPr>
          <p:nvPr/>
        </p:nvGrpSpPr>
        <p:grpSpPr bwMode="auto">
          <a:xfrm>
            <a:off x="2162332" y="540457"/>
            <a:ext cx="5492750" cy="2921000"/>
            <a:chOff x="1228" y="868"/>
            <a:chExt cx="3460" cy="1840"/>
          </a:xfrm>
        </p:grpSpPr>
        <p:sp>
          <p:nvSpPr>
            <p:cNvPr id="9244" name="AutoShape 34" descr="Marbre blanc"/>
            <p:cNvSpPr>
              <a:spLocks noChangeArrowheads="1"/>
            </p:cNvSpPr>
            <p:nvPr/>
          </p:nvSpPr>
          <p:spPr bwMode="auto">
            <a:xfrm rot="120000">
              <a:off x="1228" y="868"/>
              <a:ext cx="3460" cy="1840"/>
            </a:xfrm>
            <a:prstGeom prst="leftArrow">
              <a:avLst>
                <a:gd name="adj1" fmla="val 75009"/>
                <a:gd name="adj2" fmla="val 94013"/>
              </a:avLst>
            </a:prstGeom>
            <a:blipFill dpi="0" rotWithShape="0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47" name="Rectangle 35"/>
            <p:cNvSpPr>
              <a:spLocks noChangeArrowheads="1"/>
            </p:cNvSpPr>
            <p:nvPr/>
          </p:nvSpPr>
          <p:spPr bwMode="auto">
            <a:xfrm rot="120000">
              <a:off x="1794" y="1377"/>
              <a:ext cx="2820" cy="75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DE 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PREACTIONNEURS</a:t>
              </a:r>
            </a:p>
          </p:txBody>
        </p:sp>
      </p:grpSp>
      <p:grpSp>
        <p:nvGrpSpPr>
          <p:cNvPr id="13351" name="Group 39"/>
          <p:cNvGrpSpPr>
            <a:grpSpLocks/>
          </p:cNvGrpSpPr>
          <p:nvPr/>
        </p:nvGrpSpPr>
        <p:grpSpPr bwMode="auto">
          <a:xfrm>
            <a:off x="2936874" y="1784344"/>
            <a:ext cx="6207126" cy="5264150"/>
            <a:chOff x="-71" y="-361"/>
            <a:chExt cx="3910" cy="3316"/>
          </a:xfrm>
        </p:grpSpPr>
        <p:sp>
          <p:nvSpPr>
            <p:cNvPr id="9242" name="AutoShape 37" descr="Marbre blanc"/>
            <p:cNvSpPr>
              <a:spLocks noChangeArrowheads="1"/>
            </p:cNvSpPr>
            <p:nvPr/>
          </p:nvSpPr>
          <p:spPr bwMode="auto">
            <a:xfrm rot="1560000">
              <a:off x="-71" y="-361"/>
              <a:ext cx="3515" cy="1314"/>
            </a:xfrm>
            <a:prstGeom prst="leftArrow">
              <a:avLst>
                <a:gd name="adj1" fmla="val 75009"/>
                <a:gd name="adj2" fmla="val 93911"/>
              </a:avLst>
            </a:prstGeom>
            <a:blipFill dpi="0" rotWithShape="0">
              <a:blip r:embed="rId5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fr-FR" sz="3600" dirty="0" smtClean="0"/>
                <a:t> </a:t>
              </a: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 ACTIONNEURS</a:t>
              </a:r>
            </a:p>
            <a:p>
              <a:endParaRPr lang="fr-FR" dirty="0"/>
            </a:p>
          </p:txBody>
        </p:sp>
        <p:sp>
          <p:nvSpPr>
            <p:cNvPr id="13350" name="Rectangle 38"/>
            <p:cNvSpPr>
              <a:spLocks noChangeArrowheads="1"/>
            </p:cNvSpPr>
            <p:nvPr/>
          </p:nvSpPr>
          <p:spPr bwMode="auto">
            <a:xfrm rot="1920000">
              <a:off x="3722" y="2547"/>
              <a:ext cx="117" cy="408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9240" name="AutoShape 40" descr="Marbre blanc"/>
          <p:cNvSpPr>
            <a:spLocks noChangeArrowheads="1"/>
          </p:cNvSpPr>
          <p:nvPr/>
        </p:nvSpPr>
        <p:spPr bwMode="auto">
          <a:xfrm>
            <a:off x="3112293" y="2690137"/>
            <a:ext cx="5037138" cy="2862263"/>
          </a:xfrm>
          <a:prstGeom prst="upArrow">
            <a:avLst>
              <a:gd name="adj1" fmla="val 75009"/>
              <a:gd name="adj2" fmla="val 44898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fr-FR" sz="3600" dirty="0" smtClean="0"/>
              <a:t> 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 EFFECTEURS</a:t>
            </a:r>
          </a:p>
          <a:p>
            <a:endParaRPr lang="fr-FR" dirty="0"/>
          </a:p>
        </p:txBody>
      </p:sp>
      <p:grpSp>
        <p:nvGrpSpPr>
          <p:cNvPr id="13357" name="Group 45"/>
          <p:cNvGrpSpPr>
            <a:grpSpLocks/>
          </p:cNvGrpSpPr>
          <p:nvPr/>
        </p:nvGrpSpPr>
        <p:grpSpPr bwMode="auto">
          <a:xfrm>
            <a:off x="3141662" y="2158729"/>
            <a:ext cx="5081588" cy="2330450"/>
            <a:chOff x="4179" y="-139"/>
            <a:chExt cx="3201" cy="1468"/>
          </a:xfrm>
        </p:grpSpPr>
        <p:sp>
          <p:nvSpPr>
            <p:cNvPr id="9238" name="AutoShape 43" descr="Marbre blanc"/>
            <p:cNvSpPr>
              <a:spLocks noChangeArrowheads="1"/>
            </p:cNvSpPr>
            <p:nvPr/>
          </p:nvSpPr>
          <p:spPr bwMode="auto">
            <a:xfrm rot="20040000" flipH="1">
              <a:off x="4179" y="-139"/>
              <a:ext cx="3201" cy="1468"/>
            </a:xfrm>
            <a:prstGeom prst="leftArrow">
              <a:avLst>
                <a:gd name="adj1" fmla="val 75009"/>
                <a:gd name="adj2" fmla="val 93911"/>
              </a:avLst>
            </a:prstGeom>
            <a:blipFill dpi="0" rotWithShape="0">
              <a:blip r:embed="rId5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fr-FR" sz="3600" b="1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</a:t>
              </a: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DE CAPTEURS</a:t>
              </a:r>
            </a:p>
            <a:p>
              <a:endParaRPr lang="fr-FR" sz="3600" dirty="0"/>
            </a:p>
          </p:txBody>
        </p:sp>
        <p:sp>
          <p:nvSpPr>
            <p:cNvPr id="13356" name="Rectangle 44"/>
            <p:cNvSpPr>
              <a:spLocks noChangeArrowheads="1"/>
            </p:cNvSpPr>
            <p:nvPr/>
          </p:nvSpPr>
          <p:spPr bwMode="auto">
            <a:xfrm rot="19680000" flipH="1">
              <a:off x="5383" y="429"/>
              <a:ext cx="117" cy="408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13360" name="Group 48"/>
          <p:cNvGrpSpPr>
            <a:grpSpLocks/>
          </p:cNvGrpSpPr>
          <p:nvPr/>
        </p:nvGrpSpPr>
        <p:grpSpPr bwMode="auto">
          <a:xfrm>
            <a:off x="2146300" y="2628225"/>
            <a:ext cx="7294563" cy="2924175"/>
            <a:chOff x="-1607" y="671"/>
            <a:chExt cx="4595" cy="1842"/>
          </a:xfrm>
        </p:grpSpPr>
        <p:sp>
          <p:nvSpPr>
            <p:cNvPr id="9236" name="AutoShape 46" descr="Marbre blanc"/>
            <p:cNvSpPr>
              <a:spLocks noChangeArrowheads="1"/>
            </p:cNvSpPr>
            <p:nvPr/>
          </p:nvSpPr>
          <p:spPr bwMode="auto">
            <a:xfrm rot="2100000" flipH="1">
              <a:off x="-1607" y="671"/>
              <a:ext cx="3460" cy="1842"/>
            </a:xfrm>
            <a:prstGeom prst="leftArrow">
              <a:avLst>
                <a:gd name="adj1" fmla="val 75009"/>
                <a:gd name="adj2" fmla="val 93911"/>
              </a:avLst>
            </a:prstGeom>
            <a:blipFill dpi="0" rotWithShape="0">
              <a:blip r:embed="rId5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fr-FR" dirty="0" smtClean="0"/>
                <a:t> </a:t>
              </a: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D’INTERFACES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D’ENTREES</a:t>
              </a:r>
            </a:p>
            <a:p>
              <a:endParaRPr lang="fr-FR" dirty="0"/>
            </a:p>
          </p:txBody>
        </p:sp>
        <p:sp>
          <p:nvSpPr>
            <p:cNvPr id="13359" name="Rectangle 47"/>
            <p:cNvSpPr>
              <a:spLocks noChangeArrowheads="1"/>
            </p:cNvSpPr>
            <p:nvPr/>
          </p:nvSpPr>
          <p:spPr bwMode="auto">
            <a:xfrm rot="2040000" flipH="1">
              <a:off x="2871" y="1720"/>
              <a:ext cx="117" cy="408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13363" name="Group 51"/>
          <p:cNvGrpSpPr>
            <a:grpSpLocks/>
          </p:cNvGrpSpPr>
          <p:nvPr/>
        </p:nvGrpSpPr>
        <p:grpSpPr bwMode="auto">
          <a:xfrm>
            <a:off x="1783556" y="2697162"/>
            <a:ext cx="9636125" cy="5384800"/>
            <a:chOff x="-3461" y="-725"/>
            <a:chExt cx="6070" cy="3392"/>
          </a:xfrm>
        </p:grpSpPr>
        <p:sp>
          <p:nvSpPr>
            <p:cNvPr id="9234" name="AutoShape 49" descr="Marbre blanc"/>
            <p:cNvSpPr>
              <a:spLocks noChangeArrowheads="1"/>
            </p:cNvSpPr>
            <p:nvPr/>
          </p:nvSpPr>
          <p:spPr bwMode="auto">
            <a:xfrm>
              <a:off x="-3461" y="-725"/>
              <a:ext cx="3173" cy="1803"/>
            </a:xfrm>
            <a:prstGeom prst="downArrow">
              <a:avLst>
                <a:gd name="adj1" fmla="val 75009"/>
                <a:gd name="adj2" fmla="val 44907"/>
              </a:avLst>
            </a:prstGeom>
            <a:blipFill dpi="0" rotWithShape="0">
              <a:blip r:embed="rId5"/>
              <a:srcRect/>
              <a:stretch>
                <a:fillRect/>
              </a:stretch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36000" tIns="324000" rIns="36000" bIns="36000" anchor="ctr"/>
            <a:lstStyle/>
            <a:p>
              <a:pPr algn="ctr">
                <a:defRPr/>
              </a:pPr>
              <a:r>
                <a:rPr lang="fr-FR" sz="3600" dirty="0" smtClean="0"/>
                <a:t> </a:t>
              </a: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DE LOGIQUE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DE COMMANDE</a:t>
              </a:r>
            </a:p>
            <a:p>
              <a:endParaRPr lang="fr-FR" sz="3600" dirty="0"/>
            </a:p>
          </p:txBody>
        </p:sp>
        <p:sp>
          <p:nvSpPr>
            <p:cNvPr id="13362" name="Rectangle 50"/>
            <p:cNvSpPr>
              <a:spLocks noChangeArrowheads="1"/>
            </p:cNvSpPr>
            <p:nvPr/>
          </p:nvSpPr>
          <p:spPr bwMode="auto">
            <a:xfrm rot="21540000">
              <a:off x="2563" y="2083"/>
              <a:ext cx="46" cy="584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324000" rIns="36000" bIns="36000">
              <a:spAutoFit/>
            </a:bodyPr>
            <a:lstStyle/>
            <a:p>
              <a:pPr algn="ctr">
                <a:defRPr/>
              </a:pP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9232" name="AutoShape 52" descr="Marbre blanc"/>
          <p:cNvSpPr>
            <a:spLocks noChangeArrowheads="1"/>
          </p:cNvSpPr>
          <p:nvPr/>
        </p:nvSpPr>
        <p:spPr bwMode="auto">
          <a:xfrm>
            <a:off x="1753394" y="1395412"/>
            <a:ext cx="5067301" cy="3190876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sz="36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DE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TECHNOLOGIE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</a:t>
            </a:r>
          </a:p>
          <a:p>
            <a:endParaRPr lang="fr-FR" dirty="0"/>
          </a:p>
        </p:txBody>
      </p:sp>
      <p:sp>
        <p:nvSpPr>
          <p:cNvPr id="9230" name="AutoShape 55" descr="Marbre blanc"/>
          <p:cNvSpPr>
            <a:spLocks noChangeArrowheads="1"/>
          </p:cNvSpPr>
          <p:nvPr/>
        </p:nvSpPr>
        <p:spPr bwMode="auto">
          <a:xfrm rot="7435565" flipH="1" flipV="1">
            <a:off x="1306313" y="2616118"/>
            <a:ext cx="5920013" cy="2121059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tIns="72000" anchor="ctr">
            <a:spAutoFit/>
          </a:bodyPr>
          <a:lstStyle/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DIALOGUES</a:t>
            </a:r>
          </a:p>
          <a:p>
            <a:pPr algn="r"/>
            <a:endParaRPr lang="fr-FR" dirty="0"/>
          </a:p>
        </p:txBody>
      </p:sp>
      <p:sp>
        <p:nvSpPr>
          <p:cNvPr id="13368" name="Rectangle 56"/>
          <p:cNvSpPr>
            <a:spLocks noChangeArrowheads="1"/>
          </p:cNvSpPr>
          <p:nvPr/>
        </p:nvSpPr>
        <p:spPr bwMode="auto">
          <a:xfrm rot="19440000">
            <a:off x="-9556959" y="5545138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28" name="AutoShape 58" descr="Marbre blanc"/>
          <p:cNvSpPr>
            <a:spLocks noChangeArrowheads="1"/>
          </p:cNvSpPr>
          <p:nvPr/>
        </p:nvSpPr>
        <p:spPr bwMode="auto">
          <a:xfrm rot="19500000">
            <a:off x="1370066" y="1876414"/>
            <a:ext cx="5715399" cy="2924175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anchor="ctr"/>
          <a:lstStyle/>
          <a:p>
            <a:pPr algn="r">
              <a:defRPr/>
            </a:pPr>
            <a:r>
              <a:rPr lang="fr-FR" dirty="0" smtClean="0"/>
              <a:t>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D’INTERFACES</a:t>
            </a: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SORTIES</a:t>
            </a:r>
          </a:p>
          <a:p>
            <a:pPr algn="r"/>
            <a:endParaRPr lang="fr-FR" dirty="0"/>
          </a:p>
        </p:txBody>
      </p:sp>
      <p:sp>
        <p:nvSpPr>
          <p:cNvPr id="13371" name="Rectangle 59"/>
          <p:cNvSpPr>
            <a:spLocks noChangeArrowheads="1"/>
          </p:cNvSpPr>
          <p:nvPr/>
        </p:nvSpPr>
        <p:spPr bwMode="auto">
          <a:xfrm rot="19560000">
            <a:off x="10307205" y="3763963"/>
            <a:ext cx="179229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7" name="AutoShape 58" descr="Marbre blanc"/>
          <p:cNvSpPr>
            <a:spLocks noChangeArrowheads="1"/>
          </p:cNvSpPr>
          <p:nvPr/>
        </p:nvSpPr>
        <p:spPr bwMode="auto">
          <a:xfrm rot="19500000">
            <a:off x="1296262" y="1872325"/>
            <a:ext cx="6492543" cy="2331184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anchor="ctr">
            <a:spAutoFit/>
          </a:bodyPr>
          <a:lstStyle/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Sorties </a:t>
            </a: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TOR</a:t>
            </a:r>
          </a:p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Sorties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Analogiques</a:t>
            </a: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Borniers</a:t>
            </a:r>
          </a:p>
        </p:txBody>
      </p:sp>
      <p:sp>
        <p:nvSpPr>
          <p:cNvPr id="107" name="AutoShape 55" descr="Marbre blanc"/>
          <p:cNvSpPr>
            <a:spLocks noChangeArrowheads="1"/>
          </p:cNvSpPr>
          <p:nvPr/>
        </p:nvSpPr>
        <p:spPr bwMode="auto">
          <a:xfrm rot="7435565" flipH="1" flipV="1">
            <a:off x="1156321" y="1951056"/>
            <a:ext cx="6602758" cy="2857222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tIns="72000" anchor="ctr">
            <a:spAutoFit/>
          </a:bodyPr>
          <a:lstStyle/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</a:rPr>
              <a:t>Bouton  poussoir</a:t>
            </a:r>
          </a:p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Sélecteur, Voyants </a:t>
            </a:r>
          </a:p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Supervision …..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endParaRPr lang="fr-FR" dirty="0"/>
          </a:p>
        </p:txBody>
      </p:sp>
      <p:sp>
        <p:nvSpPr>
          <p:cNvPr id="109" name="AutoShape 52" descr="Marbre blanc"/>
          <p:cNvSpPr>
            <a:spLocks noChangeArrowheads="1"/>
          </p:cNvSpPr>
          <p:nvPr/>
        </p:nvSpPr>
        <p:spPr bwMode="auto">
          <a:xfrm>
            <a:off x="1200149" y="622096"/>
            <a:ext cx="6153015" cy="3885486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spAutoFit/>
          </a:bodyPr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API Automate 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Programmable Industriel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Relais  électriques, 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pneumatiques;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Carte électronique, 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portes logiques…  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110" name="AutoShape 49" descr="Marbre blanc"/>
          <p:cNvSpPr>
            <a:spLocks noChangeArrowheads="1"/>
          </p:cNvSpPr>
          <p:nvPr/>
        </p:nvSpPr>
        <p:spPr bwMode="auto">
          <a:xfrm>
            <a:off x="1934547" y="2736822"/>
            <a:ext cx="5037138" cy="2862263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tIns="396000" anchor="ctr"/>
          <a:lstStyle/>
          <a:p>
            <a:pPr algn="ctr">
              <a:defRPr/>
            </a:pPr>
            <a:r>
              <a:rPr lang="fr-FR" sz="3600" dirty="0" smtClean="0"/>
              <a:t> </a:t>
            </a: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Logique 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programmée,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Logique câblée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sz="3600" dirty="0"/>
          </a:p>
        </p:txBody>
      </p:sp>
      <p:sp>
        <p:nvSpPr>
          <p:cNvPr id="111" name="AutoShape 46" descr="Marbre blanc"/>
          <p:cNvSpPr>
            <a:spLocks noChangeArrowheads="1"/>
          </p:cNvSpPr>
          <p:nvPr/>
        </p:nvSpPr>
        <p:spPr bwMode="auto">
          <a:xfrm rot="2100000" flipH="1">
            <a:off x="1933014" y="2191209"/>
            <a:ext cx="5492750" cy="2924175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Entrées TOR,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Entrée Analogique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Bornier…. 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112" name="AutoShape 34" descr="Marbre blanc"/>
          <p:cNvSpPr>
            <a:spLocks noChangeArrowheads="1"/>
          </p:cNvSpPr>
          <p:nvPr/>
        </p:nvSpPr>
        <p:spPr bwMode="auto">
          <a:xfrm rot="120000">
            <a:off x="2103641" y="523760"/>
            <a:ext cx="6387152" cy="3067348"/>
          </a:xfrm>
          <a:prstGeom prst="leftArrow">
            <a:avLst>
              <a:gd name="adj1" fmla="val 75009"/>
              <a:gd name="adj2" fmla="val 94013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r>
              <a:rPr lang="fr-FR" sz="3600" b="1" dirty="0" smtClean="0">
                <a:solidFill>
                  <a:schemeClr val="bg2"/>
                </a:solidFill>
              </a:rPr>
              <a:t> Contacteurs, </a:t>
            </a:r>
          </a:p>
          <a:p>
            <a:r>
              <a:rPr lang="fr-FR" sz="3600" b="1" dirty="0" smtClean="0">
                <a:solidFill>
                  <a:schemeClr val="bg2"/>
                </a:solidFill>
              </a:rPr>
              <a:t>Variateurs,</a:t>
            </a:r>
          </a:p>
          <a:p>
            <a:r>
              <a:rPr lang="fr-FR" sz="3600" b="1" dirty="0" smtClean="0">
                <a:solidFill>
                  <a:schemeClr val="bg2"/>
                </a:solidFill>
              </a:rPr>
              <a:t>Distributeur </a:t>
            </a:r>
          </a:p>
          <a:p>
            <a:r>
              <a:rPr lang="fr-FR" sz="1800" b="1" dirty="0" smtClean="0">
                <a:solidFill>
                  <a:schemeClr val="bg2"/>
                </a:solidFill>
              </a:rPr>
              <a:t>(interface puissance </a:t>
            </a:r>
          </a:p>
          <a:p>
            <a:r>
              <a:rPr lang="fr-FR" sz="1800" b="1" dirty="0" smtClean="0">
                <a:solidFill>
                  <a:schemeClr val="bg2"/>
                </a:solidFill>
              </a:rPr>
              <a:t>électrique pneumatique Hydraulique) ….</a:t>
            </a:r>
            <a:endParaRPr lang="fr-FR" sz="1800" b="1" dirty="0">
              <a:solidFill>
                <a:schemeClr val="bg2"/>
              </a:solidFill>
            </a:endParaRPr>
          </a:p>
        </p:txBody>
      </p:sp>
      <p:sp>
        <p:nvSpPr>
          <p:cNvPr id="113" name="AutoShape 43" descr="Marbre blanc"/>
          <p:cNvSpPr>
            <a:spLocks noChangeArrowheads="1"/>
          </p:cNvSpPr>
          <p:nvPr/>
        </p:nvSpPr>
        <p:spPr bwMode="auto">
          <a:xfrm rot="20040000" flipH="1">
            <a:off x="3085635" y="2429339"/>
            <a:ext cx="4765295" cy="2576572"/>
          </a:xfrm>
          <a:prstGeom prst="leftArrow">
            <a:avLst>
              <a:gd name="adj1" fmla="val 75009"/>
              <a:gd name="adj2" fmla="val 61914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Fin de course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fr-FR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Thermostat, pressostat…</a:t>
            </a:r>
            <a:endParaRPr lang="fr-FR" b="1" dirty="0">
              <a:solidFill>
                <a:schemeClr val="bg2"/>
              </a:solidFill>
            </a:endParaRPr>
          </a:p>
        </p:txBody>
      </p:sp>
      <p:sp>
        <p:nvSpPr>
          <p:cNvPr id="114" name="AutoShape 40" descr="Marbre blanc"/>
          <p:cNvSpPr>
            <a:spLocks noChangeArrowheads="1"/>
          </p:cNvSpPr>
          <p:nvPr/>
        </p:nvSpPr>
        <p:spPr bwMode="auto">
          <a:xfrm>
            <a:off x="2628781" y="1910544"/>
            <a:ext cx="5393846" cy="3998357"/>
          </a:xfrm>
          <a:prstGeom prst="upArrow">
            <a:avLst>
              <a:gd name="adj1" fmla="val 75009"/>
              <a:gd name="adj2" fmla="val 44898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r>
              <a:rPr lang="fr-FR" b="1" dirty="0" smtClean="0">
                <a:solidFill>
                  <a:schemeClr val="bg2"/>
                </a:solidFill>
              </a:rPr>
              <a:t> Mandrin, forêt, perceuse,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 tube, bac, plaque chauffante,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Pales, hélice….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Toute partie mécanique utile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à une fonction du système 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(lien physique entre 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l’actionneur et le capteur)</a:t>
            </a:r>
            <a:endParaRPr lang="fr-FR" b="1" dirty="0">
              <a:solidFill>
                <a:schemeClr val="bg2"/>
              </a:solidFill>
            </a:endParaRPr>
          </a:p>
        </p:txBody>
      </p:sp>
      <p:sp>
        <p:nvSpPr>
          <p:cNvPr id="116" name="AutoShape 37" descr="Marbre blanc"/>
          <p:cNvSpPr>
            <a:spLocks noChangeArrowheads="1"/>
          </p:cNvSpPr>
          <p:nvPr/>
        </p:nvSpPr>
        <p:spPr bwMode="auto">
          <a:xfrm rot="1560000">
            <a:off x="3258170" y="693691"/>
            <a:ext cx="4380261" cy="3926205"/>
          </a:xfrm>
          <a:prstGeom prst="leftArrow">
            <a:avLst>
              <a:gd name="adj1" fmla="val 80227"/>
              <a:gd name="adj2" fmla="val 42599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0" tIns="0" rIns="0" bIns="0" anchor="ctr">
            <a:spAutoFit/>
          </a:bodyPr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Moteur…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Résistance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Lampe,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Vérins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Tout ce qui transforme 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électrique, pneumatique, 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hydraulique en une action 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utile au système</a:t>
            </a:r>
            <a:endParaRPr lang="fr-FR" sz="18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117" name="AutoShape 58" descr="Marbre blanc"/>
          <p:cNvSpPr>
            <a:spLocks noChangeArrowheads="1"/>
          </p:cNvSpPr>
          <p:nvPr/>
        </p:nvSpPr>
        <p:spPr bwMode="auto">
          <a:xfrm rot="19500000">
            <a:off x="4482095" y="893795"/>
            <a:ext cx="5202492" cy="2331184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0" anchor="ctr">
            <a:spAutoFit/>
          </a:bodyPr>
          <a:lstStyle/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W: exemples 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 en énergie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8" name="AutoShape 58" descr="Marbre blanc"/>
          <p:cNvSpPr>
            <a:spLocks noChangeArrowheads="1"/>
          </p:cNvSpPr>
          <p:nvPr/>
        </p:nvSpPr>
        <p:spPr bwMode="auto">
          <a:xfrm rot="19500000">
            <a:off x="4902170" y="1375899"/>
            <a:ext cx="4676835" cy="1595021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anchor="ctr">
            <a:spAutoFit/>
          </a:bodyPr>
          <a:lstStyle/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Disjoncteurs, Sectionneurs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Transformateurs, Filtres,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Thermiques…….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9" name="Rectangle 41"/>
          <p:cNvSpPr>
            <a:spLocks noChangeArrowheads="1"/>
          </p:cNvSpPr>
          <p:nvPr/>
        </p:nvSpPr>
        <p:spPr bwMode="auto">
          <a:xfrm rot="21540000">
            <a:off x="10287674" y="6700503"/>
            <a:ext cx="186013" cy="646973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562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13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13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0" grpId="0" animBg="1"/>
      <p:bldP spid="9240" grpId="1" animBg="1"/>
      <p:bldP spid="9232" grpId="0" animBg="1"/>
      <p:bldP spid="9232" grpId="1" animBg="1"/>
      <p:bldP spid="9230" grpId="0" animBg="1"/>
      <p:bldP spid="9230" grpId="1" animBg="1"/>
      <p:bldP spid="9228" grpId="0" animBg="1"/>
      <p:bldP spid="9228" grpId="1" animBg="1"/>
      <p:bldP spid="97" grpId="0" animBg="1"/>
      <p:bldP spid="97" grpId="1" animBg="1"/>
      <p:bldP spid="107" grpId="0" animBg="1"/>
      <p:bldP spid="107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953496"/>
              <a:ext cx="1317625" cy="225675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Lampe, Vérins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Moteur</a:t>
              </a: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Tout ce qui </a:t>
              </a: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Thermiques</a:t>
              </a:r>
              <a:r>
                <a:rPr lang="fr-FR" sz="1600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45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662238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</a:t>
              </a:r>
              <a:r>
                <a:rPr lang="fr-FR" sz="1600" b="1" dirty="0" err="1" smtClean="0">
                  <a:solidFill>
                    <a:schemeClr val="bg2"/>
                  </a:solidFill>
                </a:rPr>
                <a:t>helice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….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</a:t>
              </a:r>
              <a:r>
                <a:rPr lang="fr-FR" sz="1600" b="1" dirty="0" err="1" smtClean="0">
                  <a:solidFill>
                    <a:schemeClr val="bg2"/>
                  </a:solidFill>
                </a:rPr>
                <a:t>utileà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50000">
                  <a:srgbClr val="FFFF66"/>
                </a:gs>
                <a:gs pos="100000">
                  <a:srgbClr val="FFC0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30" name="Picture 6" descr="http://s1.e-monsite.com/2009/02/06/02/79769677variateurs-de-vitesse-000001710-4-jpg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62" l="1404" r="98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1759" y="27243"/>
            <a:ext cx="3598724" cy="531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amaintenance.fr/wp-content/uploads/elec/contacteur.pn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30300" y="107063"/>
            <a:ext cx="2838971" cy="388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.directindustry.fr/images_di/photo-m2/distributeurs-electro-pneumatiques-19937-2738487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237">
                        <a14:backgroundMark x1="12977" y1="17486" x2="12977" y2="17486"/>
                        <a14:backgroundMark x1="3053" y1="90164" x2="3053" y2="90164"/>
                        <a14:backgroundMark x1="80916" y1="96175" x2="80916" y2="96175"/>
                        <a14:backgroundMark x1="93130" y1="25137" x2="93130" y2="25137"/>
                        <a14:backgroundMark x1="382" y1="57377" x2="13740" y2="52459"/>
                        <a14:backgroundMark x1="13740" y1="52459" x2="13740" y2="46448"/>
                        <a14:backgroundMark x1="13740" y1="46448" x2="23282" y2="44262"/>
                        <a14:backgroundMark x1="24427" y1="44262" x2="24427" y2="12022"/>
                        <a14:backgroundMark x1="70229" y1="0" x2="24427" y2="13661"/>
                        <a14:backgroundMark x1="75191" y1="1093" x2="78626" y2="3825"/>
                        <a14:backgroundMark x1="78626" y1="3825" x2="83588" y2="13115"/>
                        <a14:backgroundMark x1="83588" y1="13115" x2="83588" y2="15301"/>
                        <a14:backgroundMark x1="83588" y1="15301" x2="87786" y2="19672"/>
                        <a14:backgroundMark x1="88168" y1="20219" x2="88168" y2="30055"/>
                        <a14:backgroundMark x1="87786" y1="30601" x2="91603" y2="36066"/>
                        <a14:backgroundMark x1="91985" y1="37158" x2="91603" y2="40984"/>
                        <a14:backgroundMark x1="91985" y1="40984" x2="91603" y2="42077"/>
                        <a14:backgroundMark x1="91603" y1="42077" x2="98473" y2="51913"/>
                        <a14:backgroundMark x1="95802" y1="42077" x2="95802" y2="42077"/>
                        <a14:backgroundMark x1="97710" y1="74863" x2="26336" y2="99454"/>
                        <a14:backgroundMark x1="382" y1="74863" x2="382" y2="74863"/>
                        <a14:backgroundMark x1="0" y1="74863" x2="17557" y2="99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21728" y="3198170"/>
            <a:ext cx="5183182" cy="364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hellopro.fr/images/produit-2/7/6/4/distributeurs-et-electrodistributeurs-montage-sur-embases-serie-70-96467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387" b="95798" l="4412" r="95722">
                        <a14:foregroundMark x1="10294" y1="38992" x2="12299" y2="42185"/>
                        <a14:foregroundMark x1="9225" y1="38319" x2="11497" y2="43361"/>
                        <a14:foregroundMark x1="9358" y1="42857" x2="10963" y2="42857"/>
                        <a14:foregroundMark x1="22059" y1="53782" x2="20989" y2="55798"/>
                        <a14:foregroundMark x1="23663" y1="58655" x2="21390" y2="57983"/>
                        <a14:foregroundMark x1="34893" y1="67395" x2="34358" y2="69076"/>
                        <a14:foregroundMark x1="31952" y1="66050" x2="32754" y2="68403"/>
                        <a14:foregroundMark x1="32754" y1="70084" x2="32754" y2="70084"/>
                        <a14:foregroundMark x1="33957" y1="65714" x2="31952" y2="64370"/>
                        <a14:foregroundMark x1="31150" y1="66050" x2="31150" y2="67395"/>
                        <a14:foregroundMark x1="31551" y1="68908" x2="31551" y2="68908"/>
                        <a14:foregroundMark x1="31016" y1="65042" x2="31016" y2="65042"/>
                        <a14:foregroundMark x1="50936" y1="85882" x2="49599" y2="83697"/>
                        <a14:foregroundMark x1="51471" y1="86723" x2="52807" y2="86891"/>
                        <a14:foregroundMark x1="51337" y1="87563" x2="51337" y2="87563"/>
                        <a14:foregroundMark x1="52406" y1="88403" x2="52406" y2="88403"/>
                        <a14:foregroundMark x1="51471" y1="81513" x2="49332" y2="81513"/>
                        <a14:foregroundMark x1="85829" y1="58992" x2="83155" y2="55966"/>
                        <a14:foregroundMark x1="34358" y1="19832" x2="42781" y2="14958"/>
                        <a14:backgroundMark x1="2273" y1="59832" x2="2273" y2="59832"/>
                        <a14:backgroundMark x1="11497" y1="67227" x2="11497" y2="67227"/>
                        <a14:backgroundMark x1="34626" y1="12941" x2="34626" y2="12941"/>
                        <a14:backgroundMark x1="91043" y1="51765" x2="91043" y2="51765"/>
                        <a14:backgroundMark x1="93984" y1="91429" x2="93984" y2="91429"/>
                        <a14:backgroundMark x1="28209" y1="90588" x2="28209" y2="90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9773" y="2666545"/>
            <a:ext cx="59150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Connecteur droit avec flèche 36"/>
          <p:cNvCxnSpPr/>
          <p:nvPr/>
        </p:nvCxnSpPr>
        <p:spPr bwMode="auto">
          <a:xfrm flipV="1">
            <a:off x="2376967" y="1346532"/>
            <a:ext cx="1136331" cy="28637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7" name="Connecteur droit avec flèche 46"/>
          <p:cNvCxnSpPr/>
          <p:nvPr/>
        </p:nvCxnSpPr>
        <p:spPr bwMode="auto">
          <a:xfrm flipV="1">
            <a:off x="2257812" y="1489717"/>
            <a:ext cx="3898364" cy="36929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0" name="Connecteur droit avec flèche 49"/>
          <p:cNvCxnSpPr/>
          <p:nvPr/>
        </p:nvCxnSpPr>
        <p:spPr bwMode="auto">
          <a:xfrm>
            <a:off x="2394111" y="2204864"/>
            <a:ext cx="4029075" cy="1965809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5" name="Connecteur droit avec flèche 54"/>
          <p:cNvCxnSpPr/>
          <p:nvPr/>
        </p:nvCxnSpPr>
        <p:spPr bwMode="auto">
          <a:xfrm>
            <a:off x="2425226" y="2204864"/>
            <a:ext cx="519906" cy="191345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180105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662238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</a:t>
              </a:r>
              <a:r>
                <a:rPr lang="fr-FR" sz="1600" b="1" dirty="0" err="1" smtClean="0">
                  <a:solidFill>
                    <a:schemeClr val="bg2"/>
                  </a:solidFill>
                </a:rPr>
                <a:t>helice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….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</a:t>
              </a:r>
              <a:r>
                <a:rPr lang="fr-FR" sz="1600" b="1" dirty="0" err="1" smtClean="0">
                  <a:solidFill>
                    <a:schemeClr val="bg2"/>
                  </a:solidFill>
                </a:rPr>
                <a:t>utileà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4" name="Picture 6" descr="http://www.vulcanic.fr/Images/Solutions/Produits/FR/RESISTANCE_ENVIROLE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06" b="96471" l="894" r="99106">
                        <a14:foregroundMark x1="3220" y1="20000" x2="18784" y2="19412"/>
                        <a14:foregroundMark x1="13059" y1="29412" x2="18426" y2="21176"/>
                        <a14:foregroundMark x1="15206" y1="30000" x2="16995" y2="22941"/>
                        <a14:foregroundMark x1="1789" y1="73529" x2="13417" y2="65882"/>
                        <a14:foregroundMark x1="14132" y1="66471" x2="18426" y2="75882"/>
                        <a14:foregroundMark x1="14490" y1="78235" x2="10733" y2="78235"/>
                        <a14:foregroundMark x1="9839" y1="79412" x2="2683" y2="723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2434343" y="2398194"/>
            <a:ext cx="6846061" cy="20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aci-resistance.com/images/resistance%20formable%20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1" b="98658" l="0" r="995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6958787">
            <a:off x="-956648" y="1064806"/>
            <a:ext cx="5485492" cy="3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vigipiscine.com/images-piscines/MAT005167S00-lampe-chauffante-electrique-algarve-1300w-a-infrarouge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184457">
            <a:off x="741503" y="3618857"/>
            <a:ext cx="5461914" cy="266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2394111" y="956217"/>
            <a:ext cx="1317625" cy="2256759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/>
          <a:lstStyle/>
          <a:p>
            <a:pPr algn="ctr">
              <a:defRPr/>
            </a:pPr>
            <a:endParaRPr lang="fr-FR" sz="1600" b="1" u="sng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Actionneurs</a:t>
            </a:r>
            <a:endParaRPr lang="fr-FR" sz="1600" b="1" u="sng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600" dirty="0" smtClean="0"/>
              <a:t> </a:t>
            </a:r>
            <a:r>
              <a:rPr lang="fr-FR" sz="1600" b="1" dirty="0" smtClean="0">
                <a:solidFill>
                  <a:schemeClr val="bg2"/>
                </a:solidFill>
              </a:rPr>
              <a:t>Résistance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Lampe, Vérins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Moteur</a:t>
            </a: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Tout ce qui </a:t>
            </a: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transforme </a:t>
            </a:r>
            <a:endParaRPr lang="fr-FR" sz="1200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>
                <a:solidFill>
                  <a:schemeClr val="bg2"/>
                </a:solidFill>
              </a:rPr>
              <a:t>l’énergie électrique, </a:t>
            </a:r>
            <a:endParaRPr lang="fr-FR" sz="1200" b="1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pneumatique</a:t>
            </a:r>
            <a:r>
              <a:rPr lang="fr-FR" sz="1200" b="1" dirty="0">
                <a:solidFill>
                  <a:schemeClr val="bg2"/>
                </a:solidFill>
              </a:rPr>
              <a:t>, </a:t>
            </a:r>
          </a:p>
          <a:p>
            <a:pPr algn="ctr">
              <a:defRPr/>
            </a:pPr>
            <a:r>
              <a:rPr lang="fr-FR" sz="1200" b="1" dirty="0">
                <a:solidFill>
                  <a:schemeClr val="bg2"/>
                </a:solidFill>
              </a:rPr>
              <a:t>hydraulique en une </a:t>
            </a:r>
            <a:endParaRPr lang="fr-FR" sz="1200" b="1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Action utile </a:t>
            </a:r>
            <a:r>
              <a:rPr lang="fr-FR" sz="1200" b="1" dirty="0">
                <a:solidFill>
                  <a:schemeClr val="bg2"/>
                </a:solidFill>
              </a:rPr>
              <a:t>au </a:t>
            </a:r>
            <a:endParaRPr lang="fr-FR" sz="1200" b="1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système</a:t>
            </a:r>
            <a:endParaRPr lang="fr-FR" sz="1200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sz="1200" dirty="0"/>
          </a:p>
        </p:txBody>
      </p:sp>
      <p:pic>
        <p:nvPicPr>
          <p:cNvPr id="2052" name="Picture 4" descr="http://pneumatique-fr.timmer-pneumatik.de/artikel/artbild/maxi/ZHO-DZ5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21" b="98965" l="1000" r="99400">
                        <a14:foregroundMark x1="7100" y1="61491" x2="9200" y2="650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88408">
            <a:off x="3926332" y="-5557"/>
            <a:ext cx="5131980" cy="247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zoneindustrie.com/var/plain_site/storage/images/entreprises/sermes/moteur_electrique_pour_zone_poussiere_21_et_22/1119791-2-fre-FR/moteur_electrique_pour_zone_poussiere_21_et_22_large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13" b="98054" l="3667" r="97000">
                        <a14:foregroundMark x1="8000" y1="64591" x2="22333" y2="614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3195" y="2063282"/>
            <a:ext cx="5787356" cy="495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Connecteur droit avec flèche 44"/>
          <p:cNvCxnSpPr/>
          <p:nvPr/>
        </p:nvCxnSpPr>
        <p:spPr bwMode="auto">
          <a:xfrm flipH="1">
            <a:off x="1522574" y="1346532"/>
            <a:ext cx="962024" cy="42024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9" name="Connecteur droit avec flèche 48"/>
          <p:cNvCxnSpPr/>
          <p:nvPr/>
        </p:nvCxnSpPr>
        <p:spPr bwMode="auto">
          <a:xfrm flipH="1">
            <a:off x="368468" y="1346532"/>
            <a:ext cx="2116130" cy="2239955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9" name="Connecteur droit avec flèche 58"/>
          <p:cNvCxnSpPr/>
          <p:nvPr/>
        </p:nvCxnSpPr>
        <p:spPr bwMode="auto">
          <a:xfrm flipH="1">
            <a:off x="2067482" y="1737891"/>
            <a:ext cx="417116" cy="2124043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2" name="Connecteur droit avec flèche 51"/>
          <p:cNvCxnSpPr/>
          <p:nvPr/>
        </p:nvCxnSpPr>
        <p:spPr bwMode="auto">
          <a:xfrm flipV="1">
            <a:off x="3795873" y="1346533"/>
            <a:ext cx="1500566" cy="210119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4" name="Connecteur droit avec flèche 73"/>
          <p:cNvCxnSpPr/>
          <p:nvPr/>
        </p:nvCxnSpPr>
        <p:spPr bwMode="auto">
          <a:xfrm>
            <a:off x="3447417" y="1855334"/>
            <a:ext cx="1849022" cy="98629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83765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662238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>
                  <a:solidFill>
                    <a:schemeClr val="bg2"/>
                  </a:solidFill>
                </a:rPr>
                <a:t>bac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, </a:t>
              </a:r>
              <a:r>
                <a:rPr lang="fr-FR" sz="1600" b="1" dirty="0">
                  <a:solidFill>
                    <a:schemeClr val="bg2"/>
                  </a:solidFill>
                </a:rPr>
                <a:t>tube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, </a:t>
              </a:r>
              <a:r>
                <a:rPr lang="fr-FR" sz="1600" b="1" dirty="0">
                  <a:solidFill>
                    <a:schemeClr val="bg2"/>
                  </a:solidFill>
                </a:rPr>
                <a:t>Pales, hélice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plaque chauffante, ….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Lampe, 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91196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6" name="Picture 4" descr="http://img.directindustry.fr/images_di/photo-m2/mandrins-de-percage-cnc-35051-246338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0" b="92333" l="0" r="98333">
                        <a14:foregroundMark x1="44667" y1="25000" x2="50667" y2="30000"/>
                        <a14:foregroundMark x1="38667" y1="23667" x2="42667" y2="21000"/>
                        <a14:foregroundMark x1="43000" y1="21333" x2="45333" y2="22667"/>
                        <a14:foregroundMark x1="66667" y1="49333" x2="73333" y2="57333"/>
                        <a14:foregroundMark x1="61000" y1="53000" x2="69333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875516">
            <a:off x="4893786" y="-1094229"/>
            <a:ext cx="4610751" cy="461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ieces-electromenagers.com/images/plaque%20chauffante%20diam%20145%20filaire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57" b="90000" l="3467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29811" y="2839791"/>
            <a:ext cx="6038535" cy="450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.ebayimg.com/05/%21CE4DE9Q%212k%7E$%28KGrHqR,%21jIE1NRr,kN%21BNTWi9h9c%21%7E%7E_35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817" r="975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3687" y="3971289"/>
            <a:ext cx="4580990" cy="290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planet-biogas.fr/media/mediaview.php?id=e89314e5-dc11-a874-1d99-bb277fd61efd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58" b="100000" l="0" r="100000">
                        <a14:foregroundMark x1="49077" y1="36842" x2="47232" y2="3684"/>
                        <a14:foregroundMark x1="47601" y1="81053" x2="48339" y2="99474"/>
                        <a14:foregroundMark x1="43911" y1="77895" x2="44649" y2="88947"/>
                        <a14:foregroundMark x1="52030" y1="93684" x2="52768" y2="72632"/>
                        <a14:foregroundMark x1="40590" y1="42632" x2="40959" y2="51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827391">
            <a:off x="4941364" y="2160047"/>
            <a:ext cx="5865595" cy="41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pompes-h2o.com/2088-large/reservoir-a-vessie-horizontal-elbi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61" b="93939" l="758" r="988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6358" y="-228404"/>
            <a:ext cx="3783806" cy="378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Connecteur droit avec flèche 44"/>
          <p:cNvCxnSpPr/>
          <p:nvPr/>
        </p:nvCxnSpPr>
        <p:spPr bwMode="auto">
          <a:xfrm flipV="1">
            <a:off x="5234148" y="789584"/>
            <a:ext cx="749300" cy="44143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7" name="Connecteur droit avec flèche 46"/>
          <p:cNvCxnSpPr/>
          <p:nvPr/>
        </p:nvCxnSpPr>
        <p:spPr bwMode="auto">
          <a:xfrm>
            <a:off x="5797183" y="1709011"/>
            <a:ext cx="651930" cy="204274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0" name="Connecteur droit avec flèche 49"/>
          <p:cNvCxnSpPr/>
          <p:nvPr/>
        </p:nvCxnSpPr>
        <p:spPr bwMode="auto">
          <a:xfrm flipH="1">
            <a:off x="3403688" y="1927830"/>
            <a:ext cx="392185" cy="193410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5" name="Connecteur droit avec flèche 54"/>
          <p:cNvCxnSpPr/>
          <p:nvPr/>
        </p:nvCxnSpPr>
        <p:spPr bwMode="auto">
          <a:xfrm flipH="1" flipV="1">
            <a:off x="2849724" y="847721"/>
            <a:ext cx="946149" cy="659182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306081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41cf3a40c6f2833a63df1f8aff4a687310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3|1.2|1.4|1.4|1.4|1.4|1.4|1.2|1.3|1.3|1.1|1.2|1.2|1.1|1.2|1|1.2|1.2|1|1|0.9|0.9|1|1|1|1|0.9|1.1|1.2|1.1|1|1.1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3|3.6|3|6.4|4.7|5.3"/>
</p:tagLst>
</file>

<file path=ppt/theme/theme1.xml><?xml version="1.0" encoding="utf-8"?>
<a:theme xmlns:a="http://schemas.openxmlformats.org/drawingml/2006/main" name="Petills">
  <a:themeElements>
    <a:clrScheme name="Petills.pot 1">
      <a:dk1>
        <a:srgbClr val="2A004E"/>
      </a:dk1>
      <a:lt1>
        <a:srgbClr val="FFFFFF"/>
      </a:lt1>
      <a:dk2>
        <a:srgbClr val="500093"/>
      </a:dk2>
      <a:lt2>
        <a:srgbClr val="00CCCC"/>
      </a:lt2>
      <a:accent1>
        <a:srgbClr val="D60093"/>
      </a:accent1>
      <a:accent2>
        <a:srgbClr val="0000FF"/>
      </a:accent2>
      <a:accent3>
        <a:srgbClr val="B3AAC8"/>
      </a:accent3>
      <a:accent4>
        <a:srgbClr val="DADADA"/>
      </a:accent4>
      <a:accent5>
        <a:srgbClr val="E8AAC8"/>
      </a:accent5>
      <a:accent6>
        <a:srgbClr val="0000E7"/>
      </a:accent6>
      <a:hlink>
        <a:srgbClr val="FFFF00"/>
      </a:hlink>
      <a:folHlink>
        <a:srgbClr val="7500D7"/>
      </a:folHlink>
    </a:clrScheme>
    <a:fontScheme name="Petills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etills.pot 1">
        <a:dk1>
          <a:srgbClr val="2A004E"/>
        </a:dk1>
        <a:lt1>
          <a:srgbClr val="FFFFFF"/>
        </a:lt1>
        <a:dk2>
          <a:srgbClr val="500093"/>
        </a:dk2>
        <a:lt2>
          <a:srgbClr val="00CCCC"/>
        </a:lt2>
        <a:accent1>
          <a:srgbClr val="D60093"/>
        </a:accent1>
        <a:accent2>
          <a:srgbClr val="0000FF"/>
        </a:accent2>
        <a:accent3>
          <a:srgbClr val="B3AAC8"/>
        </a:accent3>
        <a:accent4>
          <a:srgbClr val="DADADA"/>
        </a:accent4>
        <a:accent5>
          <a:srgbClr val="E8AAC8"/>
        </a:accent5>
        <a:accent6>
          <a:srgbClr val="0000E7"/>
        </a:accent6>
        <a:hlink>
          <a:srgbClr val="FFFF00"/>
        </a:hlink>
        <a:folHlink>
          <a:srgbClr val="7500D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CC99FF"/>
        </a:accent1>
        <a:accent2>
          <a:srgbClr val="3366FF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2D5CE7"/>
        </a:accent6>
        <a:hlink>
          <a:srgbClr val="00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777777"/>
        </a:accent1>
        <a:accent2>
          <a:srgbClr val="CBCBCB"/>
        </a:accent2>
        <a:accent3>
          <a:srgbClr val="FFFFFF"/>
        </a:accent3>
        <a:accent4>
          <a:srgbClr val="000000"/>
        </a:accent4>
        <a:accent5>
          <a:srgbClr val="BDBDBD"/>
        </a:accent5>
        <a:accent6>
          <a:srgbClr val="B8B8B8"/>
        </a:accent6>
        <a:hlink>
          <a:srgbClr val="4D4D4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4">
        <a:dk1>
          <a:srgbClr val="000000"/>
        </a:dk1>
        <a:lt1>
          <a:srgbClr val="00CCCC"/>
        </a:lt1>
        <a:dk2>
          <a:srgbClr val="FFFFCC"/>
        </a:dk2>
        <a:lt2>
          <a:srgbClr val="009999"/>
        </a:lt2>
        <a:accent1>
          <a:srgbClr val="CC99FF"/>
        </a:accent1>
        <a:accent2>
          <a:srgbClr val="3366FF"/>
        </a:accent2>
        <a:accent3>
          <a:srgbClr val="AAE2E2"/>
        </a:accent3>
        <a:accent4>
          <a:srgbClr val="000000"/>
        </a:accent4>
        <a:accent5>
          <a:srgbClr val="E2CAFF"/>
        </a:accent5>
        <a:accent6>
          <a:srgbClr val="2D5CE7"/>
        </a:accent6>
        <a:hlink>
          <a:srgbClr val="00CCFF"/>
        </a:hlink>
        <a:folHlink>
          <a:srgbClr val="00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5">
        <a:dk1>
          <a:srgbClr val="003300"/>
        </a:dk1>
        <a:lt1>
          <a:srgbClr val="FFFFFF"/>
        </a:lt1>
        <a:dk2>
          <a:srgbClr val="669900"/>
        </a:dk2>
        <a:lt2>
          <a:srgbClr val="FFCC66"/>
        </a:lt2>
        <a:accent1>
          <a:srgbClr val="990033"/>
        </a:accent1>
        <a:accent2>
          <a:srgbClr val="FF9933"/>
        </a:accent2>
        <a:accent3>
          <a:srgbClr val="B8CAAA"/>
        </a:accent3>
        <a:accent4>
          <a:srgbClr val="DADADA"/>
        </a:accent4>
        <a:accent5>
          <a:srgbClr val="CAAAAD"/>
        </a:accent5>
        <a:accent6>
          <a:srgbClr val="E78A2D"/>
        </a:accent6>
        <a:hlink>
          <a:srgbClr val="CCCC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6">
        <a:dk1>
          <a:srgbClr val="663300"/>
        </a:dk1>
        <a:lt1>
          <a:srgbClr val="FFFFFF"/>
        </a:lt1>
        <a:dk2>
          <a:srgbClr val="CC6600"/>
        </a:dk2>
        <a:lt2>
          <a:srgbClr val="FFCC00"/>
        </a:lt2>
        <a:accent1>
          <a:srgbClr val="990033"/>
        </a:accent1>
        <a:accent2>
          <a:srgbClr val="FF0033"/>
        </a:accent2>
        <a:accent3>
          <a:srgbClr val="E2B8AA"/>
        </a:accent3>
        <a:accent4>
          <a:srgbClr val="DADADA"/>
        </a:accent4>
        <a:accent5>
          <a:srgbClr val="CAAAAD"/>
        </a:accent5>
        <a:accent6>
          <a:srgbClr val="E7002D"/>
        </a:accent6>
        <a:hlink>
          <a:srgbClr val="CC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7">
        <a:dk1>
          <a:srgbClr val="660033"/>
        </a:dk1>
        <a:lt1>
          <a:srgbClr val="FFFFFF"/>
        </a:lt1>
        <a:dk2>
          <a:srgbClr val="990066"/>
        </a:dk2>
        <a:lt2>
          <a:srgbClr val="FFFF66"/>
        </a:lt2>
        <a:accent1>
          <a:srgbClr val="9933FF"/>
        </a:accent1>
        <a:accent2>
          <a:srgbClr val="00CCCC"/>
        </a:accent2>
        <a:accent3>
          <a:srgbClr val="CAAAB8"/>
        </a:accent3>
        <a:accent4>
          <a:srgbClr val="DADADA"/>
        </a:accent4>
        <a:accent5>
          <a:srgbClr val="CAADFF"/>
        </a:accent5>
        <a:accent6>
          <a:srgbClr val="00B9B9"/>
        </a:accent6>
        <a:hlink>
          <a:srgbClr val="CC66FF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tills.pot 1">
    <a:dk1>
      <a:srgbClr val="2A004E"/>
    </a:dk1>
    <a:lt1>
      <a:srgbClr val="FFFFFF"/>
    </a:lt1>
    <a:dk2>
      <a:srgbClr val="500093"/>
    </a:dk2>
    <a:lt2>
      <a:srgbClr val="00CCCC"/>
    </a:lt2>
    <a:accent1>
      <a:srgbClr val="D60093"/>
    </a:accent1>
    <a:accent2>
      <a:srgbClr val="0000FF"/>
    </a:accent2>
    <a:accent3>
      <a:srgbClr val="B3AAC8"/>
    </a:accent3>
    <a:accent4>
      <a:srgbClr val="DADADA"/>
    </a:accent4>
    <a:accent5>
      <a:srgbClr val="E8AAC8"/>
    </a:accent5>
    <a:accent6>
      <a:srgbClr val="0000E7"/>
    </a:accent6>
    <a:hlink>
      <a:srgbClr val="FFFF00"/>
    </a:hlink>
    <a:folHlink>
      <a:srgbClr val="7500D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C:\MSOffice\Modeles\Modèles de présentation\Petills.pot</Template>
  <TotalTime>1743</TotalTime>
  <Words>1597</Words>
  <Application>Microsoft Office PowerPoint</Application>
  <PresentationFormat>Affichage à l'écran (4:3)</PresentationFormat>
  <Paragraphs>615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Petills</vt:lpstr>
      <vt:lpstr>Les systèmes  industriels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Schéma PO_PC 5</dc:title>
  <dc:creator>toto</dc:creator>
  <cp:lastModifiedBy>Philippe</cp:lastModifiedBy>
  <cp:revision>61</cp:revision>
  <cp:lastPrinted>1998-01-22T03:17:40Z</cp:lastPrinted>
  <dcterms:created xsi:type="dcterms:W3CDTF">1995-06-02T22:06:36Z</dcterms:created>
  <dcterms:modified xsi:type="dcterms:W3CDTF">2012-11-27T16:20:47Z</dcterms:modified>
</cp:coreProperties>
</file>