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4" r:id="rId2"/>
  </p:sldMasterIdLst>
  <p:notesMasterIdLst>
    <p:notesMasterId r:id="rId11"/>
  </p:notesMasterIdLst>
  <p:handoutMasterIdLst>
    <p:handoutMasterId r:id="rId12"/>
  </p:handoutMasterIdLst>
  <p:sldIdLst>
    <p:sldId id="256" r:id="rId3"/>
    <p:sldId id="283" r:id="rId4"/>
    <p:sldId id="284" r:id="rId5"/>
    <p:sldId id="285" r:id="rId6"/>
    <p:sldId id="286" r:id="rId7"/>
    <p:sldId id="287" r:id="rId8"/>
    <p:sldId id="288" r:id="rId9"/>
    <p:sldId id="289" r:id="rId10"/>
  </p:sldIdLst>
  <p:sldSz cx="9144000" cy="6858000" type="screen4x3"/>
  <p:notesSz cx="6888163" cy="9623425"/>
  <p:custDataLst>
    <p:tags r:id="rId13"/>
  </p:custDataLst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0FC08"/>
    <a:srgbClr val="663300"/>
    <a:srgbClr val="460081"/>
    <a:srgbClr val="420079"/>
    <a:srgbClr val="CC0000"/>
    <a:srgbClr val="390069"/>
    <a:srgbClr val="CCCC00"/>
    <a:srgbClr val="B2B2B2"/>
    <a:srgbClr val="86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5" d="100"/>
          <a:sy n="75" d="100"/>
        </p:scale>
        <p:origin x="-169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9" d="100"/>
          <a:sy n="39" d="100"/>
        </p:scale>
        <p:origin x="-1393" y="-3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986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6088" cy="481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44575" y="728663"/>
            <a:ext cx="4797425" cy="35956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570413"/>
            <a:ext cx="5051425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920750">
              <a:defRPr sz="1000" i="1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2413"/>
            <a:ext cx="2986088" cy="48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920750">
              <a:defRPr sz="1000" i="1" smtClean="0"/>
            </a:lvl1pPr>
          </a:lstStyle>
          <a:p>
            <a:pPr>
              <a:defRPr/>
            </a:pPr>
            <a:fld id="{2FE05E8F-CDF0-48F9-8FA9-85203530F8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162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878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7575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7950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36738" algn="l" defTabSz="920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defTabSz="920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defTabSz="92075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BC7A8ED5-E18B-4671-BC25-3F2EC4018C29}" type="slidenum">
              <a:rPr lang="fr-FR" sz="1000"/>
              <a:pPr/>
              <a:t>1</a:t>
            </a:fld>
            <a:endParaRPr lang="fr-FR" sz="10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46163" y="728663"/>
            <a:ext cx="4794250" cy="3595687"/>
          </a:xfrm>
          <a:ln cap="flat"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1590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537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67930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516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84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0957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046163" y="728663"/>
            <a:ext cx="4794250" cy="3595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E05E8F-CDF0-48F9-8FA9-85203530F810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908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2400" y="2286000"/>
            <a:ext cx="1463675" cy="2182813"/>
            <a:chOff x="96" y="1440"/>
            <a:chExt cx="922" cy="1375"/>
          </a:xfrm>
        </p:grpSpPr>
        <p:grpSp>
          <p:nvGrpSpPr>
            <p:cNvPr id="5" name="Group 9"/>
            <p:cNvGrpSpPr>
              <a:grpSpLocks/>
            </p:cNvGrpSpPr>
            <p:nvPr/>
          </p:nvGrpSpPr>
          <p:grpSpPr bwMode="auto">
            <a:xfrm>
              <a:off x="96" y="1440"/>
              <a:ext cx="913" cy="1375"/>
              <a:chOff x="96" y="1440"/>
              <a:chExt cx="913" cy="1375"/>
            </a:xfrm>
          </p:grpSpPr>
          <p:sp>
            <p:nvSpPr>
              <p:cNvPr id="11" name="Freeform 2"/>
              <p:cNvSpPr>
                <a:spLocks/>
              </p:cNvSpPr>
              <p:nvPr/>
            </p:nvSpPr>
            <p:spPr bwMode="ltGray">
              <a:xfrm>
                <a:off x="181" y="1574"/>
                <a:ext cx="742" cy="1110"/>
              </a:xfrm>
              <a:custGeom>
                <a:avLst/>
                <a:gdLst>
                  <a:gd name="T0" fmla="*/ 370 w 742"/>
                  <a:gd name="T1" fmla="*/ 0 h 1110"/>
                  <a:gd name="T2" fmla="*/ 0 w 742"/>
                  <a:gd name="T3" fmla="*/ 554 h 1110"/>
                  <a:gd name="T4" fmla="*/ 370 w 742"/>
                  <a:gd name="T5" fmla="*/ 1109 h 1110"/>
                  <a:gd name="T6" fmla="*/ 741 w 742"/>
                  <a:gd name="T7" fmla="*/ 554 h 1110"/>
                  <a:gd name="T8" fmla="*/ 370 w 742"/>
                  <a:gd name="T9" fmla="*/ 0 h 111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742" h="1110">
                    <a:moveTo>
                      <a:pt x="370" y="0"/>
                    </a:moveTo>
                    <a:lnTo>
                      <a:pt x="0" y="554"/>
                    </a:lnTo>
                    <a:lnTo>
                      <a:pt x="370" y="1109"/>
                    </a:lnTo>
                    <a:lnTo>
                      <a:pt x="741" y="554"/>
                    </a:lnTo>
                    <a:lnTo>
                      <a:pt x="370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2" name="Group 5"/>
              <p:cNvGrpSpPr>
                <a:grpSpLocks/>
              </p:cNvGrpSpPr>
              <p:nvPr/>
            </p:nvGrpSpPr>
            <p:grpSpPr bwMode="auto">
              <a:xfrm>
                <a:off x="96" y="1440"/>
                <a:ext cx="913" cy="688"/>
                <a:chOff x="96" y="1440"/>
                <a:chExt cx="913" cy="688"/>
              </a:xfrm>
            </p:grpSpPr>
            <p:sp>
              <p:nvSpPr>
                <p:cNvPr id="16" name="Freeform 3"/>
                <p:cNvSpPr>
                  <a:spLocks/>
                </p:cNvSpPr>
                <p:nvPr/>
              </p:nvSpPr>
              <p:spPr bwMode="ltGray">
                <a:xfrm>
                  <a:off x="552" y="1440"/>
                  <a:ext cx="457" cy="688"/>
                </a:xfrm>
                <a:custGeom>
                  <a:avLst/>
                  <a:gdLst>
                    <a:gd name="T0" fmla="*/ 0 w 457"/>
                    <a:gd name="T1" fmla="*/ 136 h 688"/>
                    <a:gd name="T2" fmla="*/ 0 w 457"/>
                    <a:gd name="T3" fmla="*/ 0 h 688"/>
                    <a:gd name="T4" fmla="*/ 456 w 457"/>
                    <a:gd name="T5" fmla="*/ 687 h 688"/>
                    <a:gd name="T6" fmla="*/ 365 w 457"/>
                    <a:gd name="T7" fmla="*/ 687 h 688"/>
                    <a:gd name="T8" fmla="*/ 0 w 457"/>
                    <a:gd name="T9" fmla="*/ 136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0" y="136"/>
                      </a:moveTo>
                      <a:lnTo>
                        <a:pt x="0" y="0"/>
                      </a:lnTo>
                      <a:lnTo>
                        <a:pt x="456" y="687"/>
                      </a:lnTo>
                      <a:lnTo>
                        <a:pt x="365" y="687"/>
                      </a:lnTo>
                      <a:lnTo>
                        <a:pt x="0" y="136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7" name="Freeform 4"/>
                <p:cNvSpPr>
                  <a:spLocks/>
                </p:cNvSpPr>
                <p:nvPr/>
              </p:nvSpPr>
              <p:spPr bwMode="ltGray">
                <a:xfrm>
                  <a:off x="96" y="1440"/>
                  <a:ext cx="457" cy="688"/>
                </a:xfrm>
                <a:custGeom>
                  <a:avLst/>
                  <a:gdLst>
                    <a:gd name="T0" fmla="*/ 456 w 457"/>
                    <a:gd name="T1" fmla="*/ 0 h 688"/>
                    <a:gd name="T2" fmla="*/ 456 w 457"/>
                    <a:gd name="T3" fmla="*/ 136 h 688"/>
                    <a:gd name="T4" fmla="*/ 90 w 457"/>
                    <a:gd name="T5" fmla="*/ 687 h 688"/>
                    <a:gd name="T6" fmla="*/ 0 w 457"/>
                    <a:gd name="T7" fmla="*/ 687 h 688"/>
                    <a:gd name="T8" fmla="*/ 456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456" y="0"/>
                      </a:moveTo>
                      <a:lnTo>
                        <a:pt x="456" y="136"/>
                      </a:lnTo>
                      <a:lnTo>
                        <a:pt x="90" y="687"/>
                      </a:lnTo>
                      <a:lnTo>
                        <a:pt x="0" y="687"/>
                      </a:lnTo>
                      <a:lnTo>
                        <a:pt x="456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3" name="Group 8"/>
              <p:cNvGrpSpPr>
                <a:grpSpLocks/>
              </p:cNvGrpSpPr>
              <p:nvPr/>
            </p:nvGrpSpPr>
            <p:grpSpPr bwMode="auto">
              <a:xfrm>
                <a:off x="96" y="2127"/>
                <a:ext cx="913" cy="688"/>
                <a:chOff x="96" y="2127"/>
                <a:chExt cx="913" cy="688"/>
              </a:xfrm>
            </p:grpSpPr>
            <p:sp>
              <p:nvSpPr>
                <p:cNvPr id="14" name="Freeform 6"/>
                <p:cNvSpPr>
                  <a:spLocks/>
                </p:cNvSpPr>
                <p:nvPr/>
              </p:nvSpPr>
              <p:spPr bwMode="ltGray">
                <a:xfrm>
                  <a:off x="552" y="2127"/>
                  <a:ext cx="457" cy="688"/>
                </a:xfrm>
                <a:custGeom>
                  <a:avLst/>
                  <a:gdLst>
                    <a:gd name="T0" fmla="*/ 365 w 457"/>
                    <a:gd name="T1" fmla="*/ 0 h 688"/>
                    <a:gd name="T2" fmla="*/ 456 w 457"/>
                    <a:gd name="T3" fmla="*/ 0 h 688"/>
                    <a:gd name="T4" fmla="*/ 0 w 457"/>
                    <a:gd name="T5" fmla="*/ 687 h 688"/>
                    <a:gd name="T6" fmla="*/ 0 w 457"/>
                    <a:gd name="T7" fmla="*/ 550 h 688"/>
                    <a:gd name="T8" fmla="*/ 365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365" y="0"/>
                      </a:moveTo>
                      <a:lnTo>
                        <a:pt x="456" y="0"/>
                      </a:lnTo>
                      <a:lnTo>
                        <a:pt x="0" y="687"/>
                      </a:lnTo>
                      <a:lnTo>
                        <a:pt x="0" y="550"/>
                      </a:lnTo>
                      <a:lnTo>
                        <a:pt x="36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ltGray">
                <a:xfrm>
                  <a:off x="96" y="2127"/>
                  <a:ext cx="457" cy="688"/>
                </a:xfrm>
                <a:custGeom>
                  <a:avLst/>
                  <a:gdLst>
                    <a:gd name="T0" fmla="*/ 90 w 457"/>
                    <a:gd name="T1" fmla="*/ 0 h 688"/>
                    <a:gd name="T2" fmla="*/ 456 w 457"/>
                    <a:gd name="T3" fmla="*/ 550 h 688"/>
                    <a:gd name="T4" fmla="*/ 456 w 457"/>
                    <a:gd name="T5" fmla="*/ 687 h 688"/>
                    <a:gd name="T6" fmla="*/ 0 w 457"/>
                    <a:gd name="T7" fmla="*/ 0 h 688"/>
                    <a:gd name="T8" fmla="*/ 90 w 457"/>
                    <a:gd name="T9" fmla="*/ 0 h 6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57" h="688">
                      <a:moveTo>
                        <a:pt x="90" y="0"/>
                      </a:moveTo>
                      <a:lnTo>
                        <a:pt x="456" y="550"/>
                      </a:lnTo>
                      <a:lnTo>
                        <a:pt x="456" y="687"/>
                      </a:lnTo>
                      <a:lnTo>
                        <a:pt x="0" y="0"/>
                      </a:lnTo>
                      <a:lnTo>
                        <a:pt x="90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93" y="1555"/>
              <a:ext cx="525" cy="480"/>
              <a:chOff x="493" y="1555"/>
              <a:chExt cx="525" cy="480"/>
            </a:xfrm>
          </p:grpSpPr>
          <p:sp>
            <p:nvSpPr>
              <p:cNvPr id="7" name="Freeform 10"/>
              <p:cNvSpPr>
                <a:spLocks/>
              </p:cNvSpPr>
              <p:nvPr/>
            </p:nvSpPr>
            <p:spPr bwMode="gray">
              <a:xfrm>
                <a:off x="493" y="1555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Freeform 11"/>
              <p:cNvSpPr>
                <a:spLocks/>
              </p:cNvSpPr>
              <p:nvPr/>
            </p:nvSpPr>
            <p:spPr bwMode="gray">
              <a:xfrm>
                <a:off x="565" y="1620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Freeform 12"/>
              <p:cNvSpPr>
                <a:spLocks/>
              </p:cNvSpPr>
              <p:nvPr/>
            </p:nvSpPr>
            <p:spPr bwMode="gray">
              <a:xfrm>
                <a:off x="621" y="1629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Freeform 13"/>
              <p:cNvSpPr>
                <a:spLocks/>
              </p:cNvSpPr>
              <p:nvPr/>
            </p:nvSpPr>
            <p:spPr bwMode="gray">
              <a:xfrm>
                <a:off x="722" y="1752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308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370013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Cliquez pour modifier le style du titre du masque</a:t>
            </a:r>
          </a:p>
        </p:txBody>
      </p:sp>
      <p:sp>
        <p:nvSpPr>
          <p:cNvPr id="308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pPr lvl="0"/>
            <a:r>
              <a:rPr lang="fr-FR" noProof="0" smtClean="0"/>
              <a:t>Cliquez pour modifier le style du sous-titre du masque</a:t>
            </a: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808413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>
          <a:xfrm>
            <a:off x="-9376" y="6500192"/>
            <a:ext cx="1905000" cy="457200"/>
          </a:xfr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lvl1pPr>
              <a:defRPr sz="1800" b="1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9000" y="6500192"/>
            <a:ext cx="1905000" cy="457200"/>
          </a:xfrm>
        </p:spPr>
        <p:txBody>
          <a:bodyPr/>
          <a:lstStyle>
            <a:lvl1pPr>
              <a:defRPr sz="1800" b="1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r>
              <a:rPr lang="fr-FR" smtClean="0"/>
              <a:t>Techphil.fr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516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4A491-F779-4CCB-950A-0CD7DF5E45F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399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476250"/>
            <a:ext cx="1943100" cy="561975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476250"/>
            <a:ext cx="5676900" cy="56197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ADD3C-D86A-4AB6-BFEF-2C8EC43095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30566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re. Text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71600" y="476250"/>
            <a:ext cx="7086600" cy="12763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EC685-D8E5-4669-BED8-830F5A0BB30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9974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85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32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333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701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658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087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2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DE171-A7F8-4848-AD71-4DD1A5CFD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7990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645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9755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692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75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0FEF1-7C18-4D06-A8AB-E4539DF4C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8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31B61-A7FB-4A21-9569-4C2FF55DC9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815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E864A-E467-44F0-AD02-A1645A5D03E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66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CC7BC-5B7D-4CE3-A6CE-D6B2B9EA956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350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D77F7-E0CC-4F52-B3F7-5955F4F93CC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8956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77E2C-2D38-4675-AEE6-96A213B60BB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317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BBFC-6AE8-420A-9A82-085E4131787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84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203200" y="276225"/>
            <a:ext cx="1260475" cy="1601788"/>
            <a:chOff x="128" y="174"/>
            <a:chExt cx="794" cy="1009"/>
          </a:xfrm>
        </p:grpSpPr>
        <p:grpSp>
          <p:nvGrpSpPr>
            <p:cNvPr id="1032" name="Group 9"/>
            <p:cNvGrpSpPr>
              <a:grpSpLocks/>
            </p:cNvGrpSpPr>
            <p:nvPr/>
          </p:nvGrpSpPr>
          <p:grpSpPr bwMode="auto">
            <a:xfrm>
              <a:off x="128" y="174"/>
              <a:ext cx="737" cy="1009"/>
              <a:chOff x="128" y="174"/>
              <a:chExt cx="737" cy="1009"/>
            </a:xfrm>
          </p:grpSpPr>
          <p:sp>
            <p:nvSpPr>
              <p:cNvPr id="1038" name="Freeform 2"/>
              <p:cNvSpPr>
                <a:spLocks/>
              </p:cNvSpPr>
              <p:nvPr/>
            </p:nvSpPr>
            <p:spPr bwMode="ltGray">
              <a:xfrm>
                <a:off x="197" y="272"/>
                <a:ext cx="599" cy="815"/>
              </a:xfrm>
              <a:custGeom>
                <a:avLst/>
                <a:gdLst>
                  <a:gd name="T0" fmla="*/ 299 w 599"/>
                  <a:gd name="T1" fmla="*/ 0 h 815"/>
                  <a:gd name="T2" fmla="*/ 0 w 599"/>
                  <a:gd name="T3" fmla="*/ 407 h 815"/>
                  <a:gd name="T4" fmla="*/ 299 w 599"/>
                  <a:gd name="T5" fmla="*/ 814 h 815"/>
                  <a:gd name="T6" fmla="*/ 598 w 599"/>
                  <a:gd name="T7" fmla="*/ 407 h 815"/>
                  <a:gd name="T8" fmla="*/ 299 w 599"/>
                  <a:gd name="T9" fmla="*/ 0 h 8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599" h="815">
                    <a:moveTo>
                      <a:pt x="299" y="0"/>
                    </a:moveTo>
                    <a:lnTo>
                      <a:pt x="0" y="407"/>
                    </a:lnTo>
                    <a:lnTo>
                      <a:pt x="299" y="814"/>
                    </a:lnTo>
                    <a:lnTo>
                      <a:pt x="598" y="407"/>
                    </a:lnTo>
                    <a:lnTo>
                      <a:pt x="299" y="0"/>
                    </a:lnTo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039" name="Group 5"/>
              <p:cNvGrpSpPr>
                <a:grpSpLocks/>
              </p:cNvGrpSpPr>
              <p:nvPr/>
            </p:nvGrpSpPr>
            <p:grpSpPr bwMode="auto">
              <a:xfrm>
                <a:off x="128" y="174"/>
                <a:ext cx="737" cy="505"/>
                <a:chOff x="128" y="174"/>
                <a:chExt cx="737" cy="505"/>
              </a:xfrm>
            </p:grpSpPr>
            <p:sp>
              <p:nvSpPr>
                <p:cNvPr id="2" name="Freeform 3"/>
                <p:cNvSpPr>
                  <a:spLocks/>
                </p:cNvSpPr>
                <p:nvPr/>
              </p:nvSpPr>
              <p:spPr bwMode="ltGray">
                <a:xfrm>
                  <a:off x="496" y="174"/>
                  <a:ext cx="369" cy="505"/>
                </a:xfrm>
                <a:custGeom>
                  <a:avLst/>
                  <a:gdLst>
                    <a:gd name="T0" fmla="*/ 0 w 369"/>
                    <a:gd name="T1" fmla="*/ 100 h 505"/>
                    <a:gd name="T2" fmla="*/ 0 w 369"/>
                    <a:gd name="T3" fmla="*/ 0 h 505"/>
                    <a:gd name="T4" fmla="*/ 368 w 369"/>
                    <a:gd name="T5" fmla="*/ 504 h 505"/>
                    <a:gd name="T6" fmla="*/ 295 w 369"/>
                    <a:gd name="T7" fmla="*/ 504 h 505"/>
                    <a:gd name="T8" fmla="*/ 0 w 369"/>
                    <a:gd name="T9" fmla="*/ 10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0" y="100"/>
                      </a:moveTo>
                      <a:lnTo>
                        <a:pt x="0" y="0"/>
                      </a:lnTo>
                      <a:lnTo>
                        <a:pt x="368" y="504"/>
                      </a:lnTo>
                      <a:lnTo>
                        <a:pt x="295" y="504"/>
                      </a:lnTo>
                      <a:lnTo>
                        <a:pt x="0" y="10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" name="Freeform 4"/>
                <p:cNvSpPr>
                  <a:spLocks/>
                </p:cNvSpPr>
                <p:nvPr/>
              </p:nvSpPr>
              <p:spPr bwMode="ltGray">
                <a:xfrm>
                  <a:off x="128" y="174"/>
                  <a:ext cx="369" cy="505"/>
                </a:xfrm>
                <a:custGeom>
                  <a:avLst/>
                  <a:gdLst>
                    <a:gd name="T0" fmla="*/ 368 w 369"/>
                    <a:gd name="T1" fmla="*/ 0 h 505"/>
                    <a:gd name="T2" fmla="*/ 368 w 369"/>
                    <a:gd name="T3" fmla="*/ 100 h 505"/>
                    <a:gd name="T4" fmla="*/ 73 w 369"/>
                    <a:gd name="T5" fmla="*/ 504 h 505"/>
                    <a:gd name="T6" fmla="*/ 0 w 369"/>
                    <a:gd name="T7" fmla="*/ 504 h 505"/>
                    <a:gd name="T8" fmla="*/ 368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368" y="0"/>
                      </a:moveTo>
                      <a:lnTo>
                        <a:pt x="368" y="100"/>
                      </a:lnTo>
                      <a:lnTo>
                        <a:pt x="73" y="504"/>
                      </a:lnTo>
                      <a:lnTo>
                        <a:pt x="0" y="504"/>
                      </a:lnTo>
                      <a:lnTo>
                        <a:pt x="368" y="0"/>
                      </a:ln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128" y="678"/>
                <a:ext cx="737" cy="505"/>
                <a:chOff x="128" y="678"/>
                <a:chExt cx="737" cy="505"/>
              </a:xfrm>
            </p:grpSpPr>
            <p:sp>
              <p:nvSpPr>
                <p:cNvPr id="1041" name="Freeform 6"/>
                <p:cNvSpPr>
                  <a:spLocks/>
                </p:cNvSpPr>
                <p:nvPr/>
              </p:nvSpPr>
              <p:spPr bwMode="ltGray">
                <a:xfrm>
                  <a:off x="496" y="678"/>
                  <a:ext cx="369" cy="505"/>
                </a:xfrm>
                <a:custGeom>
                  <a:avLst/>
                  <a:gdLst>
                    <a:gd name="T0" fmla="*/ 295 w 369"/>
                    <a:gd name="T1" fmla="*/ 0 h 505"/>
                    <a:gd name="T2" fmla="*/ 368 w 369"/>
                    <a:gd name="T3" fmla="*/ 0 h 505"/>
                    <a:gd name="T4" fmla="*/ 0 w 369"/>
                    <a:gd name="T5" fmla="*/ 504 h 505"/>
                    <a:gd name="T6" fmla="*/ 0 w 369"/>
                    <a:gd name="T7" fmla="*/ 404 h 505"/>
                    <a:gd name="T8" fmla="*/ 295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295" y="0"/>
                      </a:moveTo>
                      <a:lnTo>
                        <a:pt x="368" y="0"/>
                      </a:lnTo>
                      <a:lnTo>
                        <a:pt x="0" y="504"/>
                      </a:lnTo>
                      <a:lnTo>
                        <a:pt x="0" y="404"/>
                      </a:lnTo>
                      <a:lnTo>
                        <a:pt x="295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" name="Freeform 7"/>
                <p:cNvSpPr>
                  <a:spLocks/>
                </p:cNvSpPr>
                <p:nvPr/>
              </p:nvSpPr>
              <p:spPr bwMode="ltGray">
                <a:xfrm>
                  <a:off x="128" y="678"/>
                  <a:ext cx="369" cy="505"/>
                </a:xfrm>
                <a:custGeom>
                  <a:avLst/>
                  <a:gdLst>
                    <a:gd name="T0" fmla="*/ 73 w 369"/>
                    <a:gd name="T1" fmla="*/ 0 h 505"/>
                    <a:gd name="T2" fmla="*/ 368 w 369"/>
                    <a:gd name="T3" fmla="*/ 404 h 505"/>
                    <a:gd name="T4" fmla="*/ 368 w 369"/>
                    <a:gd name="T5" fmla="*/ 504 h 505"/>
                    <a:gd name="T6" fmla="*/ 0 w 369"/>
                    <a:gd name="T7" fmla="*/ 0 h 505"/>
                    <a:gd name="T8" fmla="*/ 73 w 369"/>
                    <a:gd name="T9" fmla="*/ 0 h 50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9" h="505">
                      <a:moveTo>
                        <a:pt x="73" y="0"/>
                      </a:moveTo>
                      <a:lnTo>
                        <a:pt x="368" y="404"/>
                      </a:lnTo>
                      <a:lnTo>
                        <a:pt x="368" y="504"/>
                      </a:lnTo>
                      <a:lnTo>
                        <a:pt x="0" y="0"/>
                      </a:lnTo>
                      <a:lnTo>
                        <a:pt x="73" y="0"/>
                      </a:lnTo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33" name="Group 14"/>
            <p:cNvGrpSpPr>
              <a:grpSpLocks/>
            </p:cNvGrpSpPr>
            <p:nvPr/>
          </p:nvGrpSpPr>
          <p:grpSpPr bwMode="auto">
            <a:xfrm>
              <a:off x="397" y="211"/>
              <a:ext cx="525" cy="480"/>
              <a:chOff x="397" y="211"/>
              <a:chExt cx="525" cy="480"/>
            </a:xfrm>
          </p:grpSpPr>
          <p:sp>
            <p:nvSpPr>
              <p:cNvPr id="1034" name="Freeform 10"/>
              <p:cNvSpPr>
                <a:spLocks/>
              </p:cNvSpPr>
              <p:nvPr/>
            </p:nvSpPr>
            <p:spPr bwMode="gray">
              <a:xfrm>
                <a:off x="397" y="211"/>
                <a:ext cx="525" cy="480"/>
              </a:xfrm>
              <a:custGeom>
                <a:avLst/>
                <a:gdLst>
                  <a:gd name="T0" fmla="*/ 225 w 525"/>
                  <a:gd name="T1" fmla="*/ 217 h 480"/>
                  <a:gd name="T2" fmla="*/ 133 w 525"/>
                  <a:gd name="T3" fmla="*/ 0 h 480"/>
                  <a:gd name="T4" fmla="*/ 263 w 525"/>
                  <a:gd name="T5" fmla="*/ 193 h 480"/>
                  <a:gd name="T6" fmla="*/ 393 w 525"/>
                  <a:gd name="T7" fmla="*/ 0 h 480"/>
                  <a:gd name="T8" fmla="*/ 299 w 525"/>
                  <a:gd name="T9" fmla="*/ 217 h 480"/>
                  <a:gd name="T10" fmla="*/ 524 w 525"/>
                  <a:gd name="T11" fmla="*/ 240 h 480"/>
                  <a:gd name="T12" fmla="*/ 298 w 525"/>
                  <a:gd name="T13" fmla="*/ 262 h 480"/>
                  <a:gd name="T14" fmla="*/ 393 w 525"/>
                  <a:gd name="T15" fmla="*/ 479 h 480"/>
                  <a:gd name="T16" fmla="*/ 263 w 525"/>
                  <a:gd name="T17" fmla="*/ 286 h 480"/>
                  <a:gd name="T18" fmla="*/ 133 w 525"/>
                  <a:gd name="T19" fmla="*/ 479 h 480"/>
                  <a:gd name="T20" fmla="*/ 224 w 525"/>
                  <a:gd name="T21" fmla="*/ 263 h 480"/>
                  <a:gd name="T22" fmla="*/ 0 w 525"/>
                  <a:gd name="T23" fmla="*/ 240 h 480"/>
                  <a:gd name="T24" fmla="*/ 225 w 525"/>
                  <a:gd name="T25" fmla="*/ 217 h 4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25" h="480">
                    <a:moveTo>
                      <a:pt x="225" y="217"/>
                    </a:moveTo>
                    <a:lnTo>
                      <a:pt x="133" y="0"/>
                    </a:lnTo>
                    <a:lnTo>
                      <a:pt x="263" y="193"/>
                    </a:lnTo>
                    <a:lnTo>
                      <a:pt x="393" y="0"/>
                    </a:lnTo>
                    <a:lnTo>
                      <a:pt x="299" y="217"/>
                    </a:lnTo>
                    <a:lnTo>
                      <a:pt x="524" y="240"/>
                    </a:lnTo>
                    <a:lnTo>
                      <a:pt x="298" y="262"/>
                    </a:lnTo>
                    <a:lnTo>
                      <a:pt x="393" y="479"/>
                    </a:lnTo>
                    <a:lnTo>
                      <a:pt x="263" y="286"/>
                    </a:lnTo>
                    <a:lnTo>
                      <a:pt x="133" y="479"/>
                    </a:lnTo>
                    <a:lnTo>
                      <a:pt x="224" y="263"/>
                    </a:lnTo>
                    <a:lnTo>
                      <a:pt x="0" y="240"/>
                    </a:lnTo>
                    <a:lnTo>
                      <a:pt x="225" y="217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5" name="Freeform 11"/>
              <p:cNvSpPr>
                <a:spLocks/>
              </p:cNvSpPr>
              <p:nvPr/>
            </p:nvSpPr>
            <p:spPr bwMode="gray">
              <a:xfrm>
                <a:off x="469" y="276"/>
                <a:ext cx="382" cy="350"/>
              </a:xfrm>
              <a:custGeom>
                <a:avLst/>
                <a:gdLst>
                  <a:gd name="T0" fmla="*/ 153 w 382"/>
                  <a:gd name="T1" fmla="*/ 153 h 350"/>
                  <a:gd name="T2" fmla="*/ 95 w 382"/>
                  <a:gd name="T3" fmla="*/ 0 h 350"/>
                  <a:gd name="T4" fmla="*/ 191 w 382"/>
                  <a:gd name="T5" fmla="*/ 128 h 350"/>
                  <a:gd name="T6" fmla="*/ 284 w 382"/>
                  <a:gd name="T7" fmla="*/ 0 h 350"/>
                  <a:gd name="T8" fmla="*/ 227 w 382"/>
                  <a:gd name="T9" fmla="*/ 153 h 350"/>
                  <a:gd name="T10" fmla="*/ 381 w 382"/>
                  <a:gd name="T11" fmla="*/ 175 h 350"/>
                  <a:gd name="T12" fmla="*/ 226 w 382"/>
                  <a:gd name="T13" fmla="*/ 196 h 350"/>
                  <a:gd name="T14" fmla="*/ 284 w 382"/>
                  <a:gd name="T15" fmla="*/ 349 h 350"/>
                  <a:gd name="T16" fmla="*/ 191 w 382"/>
                  <a:gd name="T17" fmla="*/ 221 h 350"/>
                  <a:gd name="T18" fmla="*/ 95 w 382"/>
                  <a:gd name="T19" fmla="*/ 349 h 350"/>
                  <a:gd name="T20" fmla="*/ 152 w 382"/>
                  <a:gd name="T21" fmla="*/ 198 h 350"/>
                  <a:gd name="T22" fmla="*/ 0 w 382"/>
                  <a:gd name="T23" fmla="*/ 175 h 350"/>
                  <a:gd name="T24" fmla="*/ 153 w 382"/>
                  <a:gd name="T25" fmla="*/ 153 h 35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82" h="350">
                    <a:moveTo>
                      <a:pt x="153" y="153"/>
                    </a:moveTo>
                    <a:lnTo>
                      <a:pt x="95" y="0"/>
                    </a:lnTo>
                    <a:lnTo>
                      <a:pt x="191" y="128"/>
                    </a:lnTo>
                    <a:lnTo>
                      <a:pt x="284" y="0"/>
                    </a:lnTo>
                    <a:lnTo>
                      <a:pt x="227" y="153"/>
                    </a:lnTo>
                    <a:lnTo>
                      <a:pt x="381" y="175"/>
                    </a:lnTo>
                    <a:lnTo>
                      <a:pt x="226" y="196"/>
                    </a:lnTo>
                    <a:lnTo>
                      <a:pt x="284" y="349"/>
                    </a:lnTo>
                    <a:lnTo>
                      <a:pt x="191" y="221"/>
                    </a:lnTo>
                    <a:lnTo>
                      <a:pt x="95" y="349"/>
                    </a:lnTo>
                    <a:lnTo>
                      <a:pt x="152" y="198"/>
                    </a:lnTo>
                    <a:lnTo>
                      <a:pt x="0" y="175"/>
                    </a:lnTo>
                    <a:lnTo>
                      <a:pt x="153" y="153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6" name="Freeform 12"/>
              <p:cNvSpPr>
                <a:spLocks/>
              </p:cNvSpPr>
              <p:nvPr/>
            </p:nvSpPr>
            <p:spPr bwMode="gray">
              <a:xfrm>
                <a:off x="525" y="285"/>
                <a:ext cx="270" cy="332"/>
              </a:xfrm>
              <a:custGeom>
                <a:avLst/>
                <a:gdLst>
                  <a:gd name="T0" fmla="*/ 0 w 270"/>
                  <a:gd name="T1" fmla="*/ 84 h 332"/>
                  <a:gd name="T2" fmla="*/ 122 w 270"/>
                  <a:gd name="T3" fmla="*/ 143 h 332"/>
                  <a:gd name="T4" fmla="*/ 135 w 270"/>
                  <a:gd name="T5" fmla="*/ 0 h 332"/>
                  <a:gd name="T6" fmla="*/ 147 w 270"/>
                  <a:gd name="T7" fmla="*/ 143 h 332"/>
                  <a:gd name="T8" fmla="*/ 268 w 270"/>
                  <a:gd name="T9" fmla="*/ 82 h 332"/>
                  <a:gd name="T10" fmla="*/ 159 w 270"/>
                  <a:gd name="T11" fmla="*/ 166 h 332"/>
                  <a:gd name="T12" fmla="*/ 269 w 270"/>
                  <a:gd name="T13" fmla="*/ 249 h 332"/>
                  <a:gd name="T14" fmla="*/ 147 w 270"/>
                  <a:gd name="T15" fmla="*/ 189 h 332"/>
                  <a:gd name="T16" fmla="*/ 135 w 270"/>
                  <a:gd name="T17" fmla="*/ 331 h 332"/>
                  <a:gd name="T18" fmla="*/ 122 w 270"/>
                  <a:gd name="T19" fmla="*/ 189 h 332"/>
                  <a:gd name="T20" fmla="*/ 0 w 270"/>
                  <a:gd name="T21" fmla="*/ 249 h 332"/>
                  <a:gd name="T22" fmla="*/ 110 w 270"/>
                  <a:gd name="T23" fmla="*/ 166 h 332"/>
                  <a:gd name="T24" fmla="*/ 0 w 270"/>
                  <a:gd name="T25" fmla="*/ 84 h 33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70" h="332">
                    <a:moveTo>
                      <a:pt x="0" y="84"/>
                    </a:moveTo>
                    <a:lnTo>
                      <a:pt x="122" y="143"/>
                    </a:lnTo>
                    <a:lnTo>
                      <a:pt x="135" y="0"/>
                    </a:lnTo>
                    <a:lnTo>
                      <a:pt x="147" y="143"/>
                    </a:lnTo>
                    <a:lnTo>
                      <a:pt x="268" y="82"/>
                    </a:lnTo>
                    <a:lnTo>
                      <a:pt x="159" y="166"/>
                    </a:lnTo>
                    <a:lnTo>
                      <a:pt x="269" y="249"/>
                    </a:lnTo>
                    <a:lnTo>
                      <a:pt x="147" y="189"/>
                    </a:lnTo>
                    <a:lnTo>
                      <a:pt x="135" y="331"/>
                    </a:lnTo>
                    <a:lnTo>
                      <a:pt x="122" y="189"/>
                    </a:lnTo>
                    <a:lnTo>
                      <a:pt x="0" y="249"/>
                    </a:lnTo>
                    <a:lnTo>
                      <a:pt x="110" y="166"/>
                    </a:lnTo>
                    <a:lnTo>
                      <a:pt x="0" y="84"/>
                    </a:lnTo>
                  </a:path>
                </a:pathLst>
              </a:custGeom>
              <a:gradFill rotWithShape="0">
                <a:gsLst>
                  <a:gs pos="0">
                    <a:srgbClr val="FFFFFF"/>
                  </a:gs>
                  <a:gs pos="100000">
                    <a:schemeClr val="bg1"/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37" name="Freeform 13"/>
              <p:cNvSpPr>
                <a:spLocks/>
              </p:cNvSpPr>
              <p:nvPr/>
            </p:nvSpPr>
            <p:spPr bwMode="gray">
              <a:xfrm>
                <a:off x="626" y="408"/>
                <a:ext cx="68" cy="85"/>
              </a:xfrm>
              <a:custGeom>
                <a:avLst/>
                <a:gdLst>
                  <a:gd name="T0" fmla="*/ 0 w 68"/>
                  <a:gd name="T1" fmla="*/ 20 h 85"/>
                  <a:gd name="T2" fmla="*/ 27 w 68"/>
                  <a:gd name="T3" fmla="*/ 30 h 85"/>
                  <a:gd name="T4" fmla="*/ 33 w 68"/>
                  <a:gd name="T5" fmla="*/ 0 h 85"/>
                  <a:gd name="T6" fmla="*/ 39 w 68"/>
                  <a:gd name="T7" fmla="*/ 30 h 85"/>
                  <a:gd name="T8" fmla="*/ 67 w 68"/>
                  <a:gd name="T9" fmla="*/ 20 h 85"/>
                  <a:gd name="T10" fmla="*/ 45 w 68"/>
                  <a:gd name="T11" fmla="*/ 42 h 85"/>
                  <a:gd name="T12" fmla="*/ 67 w 68"/>
                  <a:gd name="T13" fmla="*/ 62 h 85"/>
                  <a:gd name="T14" fmla="*/ 39 w 68"/>
                  <a:gd name="T15" fmla="*/ 52 h 85"/>
                  <a:gd name="T16" fmla="*/ 33 w 68"/>
                  <a:gd name="T17" fmla="*/ 84 h 85"/>
                  <a:gd name="T18" fmla="*/ 27 w 68"/>
                  <a:gd name="T19" fmla="*/ 52 h 85"/>
                  <a:gd name="T20" fmla="*/ 0 w 68"/>
                  <a:gd name="T21" fmla="*/ 62 h 85"/>
                  <a:gd name="T22" fmla="*/ 21 w 68"/>
                  <a:gd name="T23" fmla="*/ 42 h 85"/>
                  <a:gd name="T24" fmla="*/ 0 w 68"/>
                  <a:gd name="T25" fmla="*/ 20 h 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8" h="85">
                    <a:moveTo>
                      <a:pt x="0" y="20"/>
                    </a:moveTo>
                    <a:lnTo>
                      <a:pt x="27" y="30"/>
                    </a:lnTo>
                    <a:lnTo>
                      <a:pt x="33" y="0"/>
                    </a:lnTo>
                    <a:lnTo>
                      <a:pt x="39" y="30"/>
                    </a:lnTo>
                    <a:lnTo>
                      <a:pt x="67" y="20"/>
                    </a:lnTo>
                    <a:lnTo>
                      <a:pt x="45" y="42"/>
                    </a:lnTo>
                    <a:lnTo>
                      <a:pt x="67" y="62"/>
                    </a:lnTo>
                    <a:lnTo>
                      <a:pt x="39" y="52"/>
                    </a:lnTo>
                    <a:lnTo>
                      <a:pt x="33" y="84"/>
                    </a:lnTo>
                    <a:lnTo>
                      <a:pt x="27" y="52"/>
                    </a:lnTo>
                    <a:lnTo>
                      <a:pt x="0" y="62"/>
                    </a:lnTo>
                    <a:lnTo>
                      <a:pt x="21" y="42"/>
                    </a:lnTo>
                    <a:lnTo>
                      <a:pt x="0" y="20"/>
                    </a:lnTo>
                  </a:path>
                </a:pathLst>
              </a:custGeom>
              <a:solidFill>
                <a:srgbClr val="F9F9F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040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476250"/>
            <a:ext cx="70866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de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2E46099-F99E-44A8-9987-B41CE7EC657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1" name="Rectangle 18"/>
          <p:cNvSpPr txBox="1">
            <a:spLocks noChangeArrowheads="1"/>
          </p:cNvSpPr>
          <p:nvPr userDrawn="1"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0"/>
          <p:cNvSpPr txBox="1">
            <a:spLocks noChangeArrowheads="1"/>
          </p:cNvSpPr>
          <p:nvPr userDrawn="1"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pitchFamily="2" charset="2"/>
        <a:buChar char="u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pitchFamily="2" charset="2"/>
        <a:buChar char="u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0FD58-8D7B-4ACD-A81F-6C5662593B3F}" type="datetimeFigureOut">
              <a:rPr lang="fr-FR" smtClean="0"/>
              <a:t>16/06/2013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8D09F-8C30-4E11-A7FE-A07F2F1D4A4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60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1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13.wdp"/><Relationship Id="rId4" Type="http://schemas.microsoft.com/office/2007/relationships/hdphoto" Target="../media/hdphoto10.wdp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19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6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18.wdp"/><Relationship Id="rId4" Type="http://schemas.microsoft.com/office/2007/relationships/hdphoto" Target="../media/hdphoto15.wdp"/><Relationship Id="rId9" Type="http://schemas.openxmlformats.org/officeDocument/2006/relationships/image" Target="../media/image18.png"/><Relationship Id="rId14" Type="http://schemas.microsoft.com/office/2007/relationships/hdphoto" Target="../media/hdphoto20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3.wdp"/><Relationship Id="rId13" Type="http://schemas.openxmlformats.org/officeDocument/2006/relationships/image" Target="../media/image26.png"/><Relationship Id="rId18" Type="http://schemas.microsoft.com/office/2007/relationships/hdphoto" Target="../media/hdphoto28.wdp"/><Relationship Id="rId3" Type="http://schemas.openxmlformats.org/officeDocument/2006/relationships/image" Target="../media/image21.png"/><Relationship Id="rId21" Type="http://schemas.openxmlformats.org/officeDocument/2006/relationships/image" Target="../media/image30.gif"/><Relationship Id="rId7" Type="http://schemas.openxmlformats.org/officeDocument/2006/relationships/image" Target="../media/image23.png"/><Relationship Id="rId12" Type="http://schemas.microsoft.com/office/2007/relationships/hdphoto" Target="../media/hdphoto25.wdp"/><Relationship Id="rId17" Type="http://schemas.openxmlformats.org/officeDocument/2006/relationships/image" Target="../media/image28.png"/><Relationship Id="rId25" Type="http://schemas.microsoft.com/office/2007/relationships/hdphoto" Target="../media/hdphoto31.wdp"/><Relationship Id="rId2" Type="http://schemas.openxmlformats.org/officeDocument/2006/relationships/notesSlide" Target="../notesSlides/notesSlide7.xml"/><Relationship Id="rId16" Type="http://schemas.microsoft.com/office/2007/relationships/hdphoto" Target="../media/hdphoto27.wdp"/><Relationship Id="rId20" Type="http://schemas.microsoft.com/office/2007/relationships/hdphoto" Target="../media/hdphoto29.wdp"/><Relationship Id="rId1" Type="http://schemas.openxmlformats.org/officeDocument/2006/relationships/slideLayout" Target="../slideLayouts/slideLayout7.xml"/><Relationship Id="rId6" Type="http://schemas.microsoft.com/office/2007/relationships/hdphoto" Target="../media/hdphoto22.wdp"/><Relationship Id="rId11" Type="http://schemas.openxmlformats.org/officeDocument/2006/relationships/image" Target="../media/image25.png"/><Relationship Id="rId24" Type="http://schemas.openxmlformats.org/officeDocument/2006/relationships/image" Target="../media/image32.png"/><Relationship Id="rId5" Type="http://schemas.openxmlformats.org/officeDocument/2006/relationships/image" Target="../media/image22.png"/><Relationship Id="rId15" Type="http://schemas.openxmlformats.org/officeDocument/2006/relationships/image" Target="../media/image27.png"/><Relationship Id="rId23" Type="http://schemas.microsoft.com/office/2007/relationships/hdphoto" Target="../media/hdphoto30.wdp"/><Relationship Id="rId10" Type="http://schemas.microsoft.com/office/2007/relationships/hdphoto" Target="../media/hdphoto24.wdp"/><Relationship Id="rId19" Type="http://schemas.openxmlformats.org/officeDocument/2006/relationships/image" Target="../media/image29.png"/><Relationship Id="rId4" Type="http://schemas.microsoft.com/office/2007/relationships/hdphoto" Target="../media/hdphoto21.wdp"/><Relationship Id="rId9" Type="http://schemas.openxmlformats.org/officeDocument/2006/relationships/image" Target="../media/image24.png"/><Relationship Id="rId14" Type="http://schemas.microsoft.com/office/2007/relationships/hdphoto" Target="../media/hdphoto26.wdp"/><Relationship Id="rId22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2.wdp"/><Relationship Id="rId13" Type="http://schemas.openxmlformats.org/officeDocument/2006/relationships/image" Target="../media/image40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12" Type="http://schemas.microsoft.com/office/2007/relationships/hdphoto" Target="../media/hdphoto34.wdp"/><Relationship Id="rId2" Type="http://schemas.openxmlformats.org/officeDocument/2006/relationships/notesSlide" Target="../notesSlides/notesSlide8.xml"/><Relationship Id="rId16" Type="http://schemas.microsoft.com/office/2007/relationships/hdphoto" Target="../media/hdphoto36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39.png"/><Relationship Id="rId5" Type="http://schemas.openxmlformats.org/officeDocument/2006/relationships/image" Target="../media/image35.gif"/><Relationship Id="rId15" Type="http://schemas.openxmlformats.org/officeDocument/2006/relationships/image" Target="../media/image41.png"/><Relationship Id="rId10" Type="http://schemas.microsoft.com/office/2007/relationships/hdphoto" Target="../media/hdphoto33.wdp"/><Relationship Id="rId4" Type="http://schemas.openxmlformats.org/officeDocument/2006/relationships/image" Target="../media/image34.gif"/><Relationship Id="rId9" Type="http://schemas.openxmlformats.org/officeDocument/2006/relationships/image" Target="../media/image38.png"/><Relationship Id="rId14" Type="http://schemas.microsoft.com/office/2007/relationships/hdphoto" Target="../media/hdphoto3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105150"/>
            <a:ext cx="8609013" cy="1143000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8000" b="1" dirty="0" smtClean="0"/>
              <a:t>Les systèmes</a:t>
            </a:r>
            <a:br>
              <a:rPr lang="fr-FR" sz="8000" b="1" dirty="0" smtClean="0"/>
            </a:br>
            <a:r>
              <a:rPr lang="fr-FR" sz="8000" b="1" dirty="0" smtClean="0"/>
              <a:t> industriels</a:t>
            </a:r>
            <a:br>
              <a:rPr lang="fr-FR" sz="8000" b="1" dirty="0" smtClean="0"/>
            </a:br>
            <a:endParaRPr lang="fr-FR" sz="8000" b="1" dirty="0" smtClean="0"/>
          </a:p>
        </p:txBody>
      </p:sp>
      <p:sp>
        <p:nvSpPr>
          <p:cNvPr id="2" name="ZoneTexte 1"/>
          <p:cNvSpPr txBox="1"/>
          <p:nvPr/>
        </p:nvSpPr>
        <p:spPr>
          <a:xfrm>
            <a:off x="-58042" y="4869160"/>
            <a:ext cx="93105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Schéma Partie Opérative PO, Partie Commande </a:t>
            </a:r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</a:t>
            </a:r>
          </a:p>
          <a:p>
            <a:pPr algn="ctr"/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>
          <a:xfrm>
            <a:off x="-9376" y="6500192"/>
            <a:ext cx="1905000" cy="457200"/>
          </a:xfrm>
          <a:prstGeom prst="rect">
            <a:avLst/>
          </a:prstGeom>
          <a:effectLst>
            <a:outerShdw blurRad="279400" dist="50800" dir="5400000" sx="26000" sy="26000" algn="ctr" rotWithShape="0">
              <a:schemeClr val="tx1">
                <a:alpha val="91000"/>
              </a:schemeClr>
            </a:outerShdw>
          </a:effectLst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 smtClean="0">
                <a:solidFill>
                  <a:schemeClr val="bg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20"/>
          <p:cNvSpPr txBox="1">
            <a:spLocks noChangeArrowheads="1"/>
          </p:cNvSpPr>
          <p:nvPr/>
        </p:nvSpPr>
        <p:spPr>
          <a:xfrm>
            <a:off x="7884368" y="6525344"/>
            <a:ext cx="1905000" cy="457200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 smtClean="0">
                <a:solidFill>
                  <a:schemeClr val="bg2">
                    <a:lumMod val="75000"/>
                    <a:lumOff val="25000"/>
                  </a:schemeClr>
                </a:solidFill>
                <a:latin typeface="Times New Roman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Techphil.fr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75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 autoUpdateAnimBg="0" advAuto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953496"/>
              <a:ext cx="1317625" cy="225675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6000" tIns="36000" rIns="36000" bIns="36000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Moteur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Tout ce qui </a:t>
              </a: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45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helice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utileà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rgbClr val="FFC000"/>
                </a:gs>
                <a:gs pos="50000">
                  <a:srgbClr val="FFFF66"/>
                </a:gs>
                <a:gs pos="100000">
                  <a:srgbClr val="FFC0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30" name="Picture 6" descr="http://s1.e-monsite.com/2009/02/06/02/79769677variateurs-de-vitesse-000001710-4-jpg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762" l="1404" r="989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1759" y="27243"/>
            <a:ext cx="3598724" cy="531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amaintenance.fr/wp-content/uploads/elec/contacteur.pn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6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30300" y="107063"/>
            <a:ext cx="2838971" cy="388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.directindustry.fr/images_di/photo-m2/distributeurs-electro-pneumatiques-19937-2738487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237">
                        <a14:backgroundMark x1="12977" y1="17486" x2="12977" y2="17486"/>
                        <a14:backgroundMark x1="3053" y1="90164" x2="3053" y2="90164"/>
                        <a14:backgroundMark x1="80916" y1="96175" x2="80916" y2="96175"/>
                        <a14:backgroundMark x1="93130" y1="25137" x2="93130" y2="25137"/>
                        <a14:backgroundMark x1="382" y1="57377" x2="13740" y2="52459"/>
                        <a14:backgroundMark x1="13740" y1="52459" x2="13740" y2="46448"/>
                        <a14:backgroundMark x1="13740" y1="46448" x2="23282" y2="44262"/>
                        <a14:backgroundMark x1="24427" y1="44262" x2="24427" y2="12022"/>
                        <a14:backgroundMark x1="70229" y1="0" x2="24427" y2="13661"/>
                        <a14:backgroundMark x1="75191" y1="1093" x2="78626" y2="3825"/>
                        <a14:backgroundMark x1="78626" y1="3825" x2="83588" y2="13115"/>
                        <a14:backgroundMark x1="83588" y1="13115" x2="83588" y2="15301"/>
                        <a14:backgroundMark x1="83588" y1="15301" x2="87786" y2="19672"/>
                        <a14:backgroundMark x1="88168" y1="20219" x2="88168" y2="30055"/>
                        <a14:backgroundMark x1="87786" y1="30601" x2="91603" y2="36066"/>
                        <a14:backgroundMark x1="91985" y1="37158" x2="91603" y2="40984"/>
                        <a14:backgroundMark x1="91985" y1="40984" x2="91603" y2="42077"/>
                        <a14:backgroundMark x1="91603" y1="42077" x2="98473" y2="51913"/>
                        <a14:backgroundMark x1="95802" y1="42077" x2="95802" y2="42077"/>
                        <a14:backgroundMark x1="97710" y1="74863" x2="26336" y2="99454"/>
                        <a14:backgroundMark x1="382" y1="74863" x2="382" y2="74863"/>
                        <a14:backgroundMark x1="0" y1="74863" x2="17557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1728" y="3198170"/>
            <a:ext cx="5183182" cy="3642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hellopro.fr/images/produit-2/7/6/4/distributeurs-et-electrodistributeurs-montage-sur-embases-serie-70-96467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387" b="95798" l="4412" r="95722">
                        <a14:foregroundMark x1="10294" y1="38992" x2="12299" y2="42185"/>
                        <a14:foregroundMark x1="9225" y1="38319" x2="11497" y2="43361"/>
                        <a14:foregroundMark x1="9358" y1="42857" x2="10963" y2="42857"/>
                        <a14:foregroundMark x1="22059" y1="53782" x2="20989" y2="55798"/>
                        <a14:foregroundMark x1="23663" y1="58655" x2="21390" y2="57983"/>
                        <a14:foregroundMark x1="34893" y1="67395" x2="34358" y2="69076"/>
                        <a14:foregroundMark x1="31952" y1="66050" x2="32754" y2="68403"/>
                        <a14:foregroundMark x1="32754" y1="70084" x2="32754" y2="70084"/>
                        <a14:foregroundMark x1="33957" y1="65714" x2="31952" y2="64370"/>
                        <a14:foregroundMark x1="31150" y1="66050" x2="31150" y2="67395"/>
                        <a14:foregroundMark x1="31551" y1="68908" x2="31551" y2="68908"/>
                        <a14:foregroundMark x1="31016" y1="65042" x2="31016" y2="65042"/>
                        <a14:foregroundMark x1="50936" y1="85882" x2="49599" y2="83697"/>
                        <a14:foregroundMark x1="51471" y1="86723" x2="52807" y2="86891"/>
                        <a14:foregroundMark x1="51337" y1="87563" x2="51337" y2="87563"/>
                        <a14:foregroundMark x1="52406" y1="88403" x2="52406" y2="88403"/>
                        <a14:foregroundMark x1="51471" y1="81513" x2="49332" y2="81513"/>
                        <a14:foregroundMark x1="85829" y1="58992" x2="83155" y2="55966"/>
                        <a14:foregroundMark x1="34358" y1="19832" x2="42781" y2="14958"/>
                        <a14:backgroundMark x1="2273" y1="59832" x2="2273" y2="59832"/>
                        <a14:backgroundMark x1="11497" y1="67227" x2="11497" y2="67227"/>
                        <a14:backgroundMark x1="34626" y1="12941" x2="34626" y2="12941"/>
                        <a14:backgroundMark x1="91043" y1="51765" x2="91043" y2="51765"/>
                        <a14:backgroundMark x1="93984" y1="91429" x2="93984" y2="91429"/>
                        <a14:backgroundMark x1="28209" y1="90588" x2="28209" y2="905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59773" y="2666545"/>
            <a:ext cx="5915025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Connecteur droit avec flèche 36"/>
          <p:cNvCxnSpPr/>
          <p:nvPr/>
        </p:nvCxnSpPr>
        <p:spPr bwMode="auto">
          <a:xfrm flipV="1">
            <a:off x="2376967" y="1346532"/>
            <a:ext cx="1136331" cy="28637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/>
        </p:nvCxnSpPr>
        <p:spPr bwMode="auto">
          <a:xfrm flipV="1">
            <a:off x="2257812" y="1489717"/>
            <a:ext cx="3898364" cy="36929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/>
        </p:nvCxnSpPr>
        <p:spPr bwMode="auto">
          <a:xfrm>
            <a:off x="2394111" y="2204864"/>
            <a:ext cx="4029075" cy="196580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/>
        </p:nvCxnSpPr>
        <p:spPr bwMode="auto">
          <a:xfrm>
            <a:off x="2425226" y="2204864"/>
            <a:ext cx="519906" cy="191345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180105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helice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</a:t>
              </a:r>
              <a:r>
                <a:rPr lang="fr-FR" sz="1600" b="1" dirty="0" err="1" smtClean="0">
                  <a:solidFill>
                    <a:schemeClr val="bg2"/>
                  </a:solidFill>
                </a:rPr>
                <a:t>utileà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54" name="Picture 6" descr="http://www.vulcanic.fr/Images/Solutions/Produits/FR/RESISTANCE_ENVIROLEE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06" b="96471" l="894" r="99106">
                        <a14:foregroundMark x1="3220" y1="20000" x2="18784" y2="19412"/>
                        <a14:foregroundMark x1="13059" y1="29412" x2="18426" y2="21176"/>
                        <a14:foregroundMark x1="15206" y1="30000" x2="16995" y2="22941"/>
                        <a14:foregroundMark x1="1789" y1="73529" x2="13417" y2="65882"/>
                        <a14:foregroundMark x1="14132" y1="66471" x2="18426" y2="75882"/>
                        <a14:foregroundMark x1="14490" y1="78235" x2="10733" y2="78235"/>
                        <a14:foregroundMark x1="9839" y1="79412" x2="2683" y2="723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2434343" y="2398194"/>
            <a:ext cx="6846061" cy="2081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aci-resistance.com/images/resistance%20formable%201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71" b="98658" l="0" r="99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6958787">
            <a:off x="-956648" y="1064806"/>
            <a:ext cx="5485492" cy="3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vigipiscine.com/images-piscines/MAT005167S00-lampe-chauffante-electrique-algarve-1300w-a-infrarouge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6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184457">
            <a:off x="741503" y="3618857"/>
            <a:ext cx="5461914" cy="266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394111" y="956217"/>
            <a:ext cx="1317625" cy="2256759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 anchor="ctr"/>
          <a:lstStyle/>
          <a:p>
            <a:pPr algn="ctr">
              <a:defRPr/>
            </a:pPr>
            <a:endParaRPr lang="fr-FR" sz="1600" b="1" u="sng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Actionneurs</a:t>
            </a:r>
            <a:endParaRPr lang="fr-FR" sz="1600" b="1" u="sng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600" dirty="0" smtClean="0"/>
              <a:t> </a:t>
            </a:r>
            <a:r>
              <a:rPr lang="fr-FR" sz="1600" b="1" dirty="0" smtClean="0">
                <a:solidFill>
                  <a:schemeClr val="bg2"/>
                </a:solidFill>
              </a:rPr>
              <a:t>Résistance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Lampe, Vérins</a:t>
            </a:r>
          </a:p>
          <a:p>
            <a:pPr algn="ctr"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Moteur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Tout ce qui </a:t>
            </a: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transforme </a:t>
            </a:r>
            <a:endParaRPr lang="fr-FR" sz="1200" b="1" dirty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l’énergie électrique,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pneumatique</a:t>
            </a:r>
            <a:r>
              <a:rPr lang="fr-FR" sz="1200" b="1" dirty="0">
                <a:solidFill>
                  <a:schemeClr val="bg2"/>
                </a:solidFill>
              </a:rPr>
              <a:t>, </a:t>
            </a:r>
          </a:p>
          <a:p>
            <a:pPr algn="ctr">
              <a:defRPr/>
            </a:pPr>
            <a:r>
              <a:rPr lang="fr-FR" sz="1200" b="1" dirty="0">
                <a:solidFill>
                  <a:schemeClr val="bg2"/>
                </a:solidFill>
              </a:rPr>
              <a:t>hydraulique en une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Action utile </a:t>
            </a:r>
            <a:r>
              <a:rPr lang="fr-FR" sz="1200" b="1" dirty="0">
                <a:solidFill>
                  <a:schemeClr val="bg2"/>
                </a:solidFill>
              </a:rPr>
              <a:t>au </a:t>
            </a:r>
            <a:endParaRPr lang="fr-FR" sz="1200" b="1" dirty="0" smtClean="0">
              <a:solidFill>
                <a:schemeClr val="bg2"/>
              </a:solidFill>
            </a:endParaRPr>
          </a:p>
          <a:p>
            <a:pPr algn="ctr">
              <a:defRPr/>
            </a:pPr>
            <a:r>
              <a:rPr lang="fr-FR" sz="1200" b="1" dirty="0" smtClean="0">
                <a:solidFill>
                  <a:schemeClr val="bg2"/>
                </a:solidFill>
              </a:rPr>
              <a:t>système</a:t>
            </a:r>
            <a:endParaRPr lang="fr-FR" sz="1200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sz="1200" dirty="0"/>
          </a:p>
        </p:txBody>
      </p:sp>
      <p:pic>
        <p:nvPicPr>
          <p:cNvPr id="2052" name="Picture 4" descr="http://pneumatique-fr.timmer-pneumatik.de/artikel/artbild/maxi/ZHO-DZ5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21" b="98965" l="1000" r="99400">
                        <a14:foregroundMark x1="7100" y1="61491" x2="9200" y2="650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88408">
            <a:off x="3926332" y="-5557"/>
            <a:ext cx="5131980" cy="247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zoneindustrie.com/var/plain_site/storage/images/entreprises/sermes/moteur_electrique_pour_zone_poussiere_21_et_22/1119791-2-fre-FR/moteur_electrique_pour_zone_poussiere_21_et_22_large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13" b="98054" l="3667" r="97000">
                        <a14:foregroundMark x1="8000" y1="64591" x2="22333" y2="614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3195" y="2063282"/>
            <a:ext cx="5787356" cy="495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/>
        </p:nvCxnSpPr>
        <p:spPr bwMode="auto">
          <a:xfrm flipH="1">
            <a:off x="1522574" y="1346532"/>
            <a:ext cx="962024" cy="42024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/>
        </p:nvCxnSpPr>
        <p:spPr bwMode="auto">
          <a:xfrm flipH="1">
            <a:off x="368468" y="1346532"/>
            <a:ext cx="2116130" cy="223995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/>
        </p:nvCxnSpPr>
        <p:spPr bwMode="auto">
          <a:xfrm flipH="1">
            <a:off x="2067482" y="1737891"/>
            <a:ext cx="417116" cy="2124043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/>
        </p:nvCxnSpPr>
        <p:spPr bwMode="auto">
          <a:xfrm flipV="1">
            <a:off x="3795873" y="1346533"/>
            <a:ext cx="1500566" cy="21011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4" name="Connecteur droit avec flèche 73"/>
          <p:cNvCxnSpPr/>
          <p:nvPr/>
        </p:nvCxnSpPr>
        <p:spPr bwMode="auto">
          <a:xfrm>
            <a:off x="3447417" y="1855334"/>
            <a:ext cx="1849022" cy="98629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376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5019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662238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>
                  <a:solidFill>
                    <a:schemeClr val="bg2"/>
                  </a:solidFill>
                </a:rPr>
                <a:t>bac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tube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, </a:t>
              </a:r>
              <a:r>
                <a:rPr lang="fr-FR" sz="1600" b="1" dirty="0">
                  <a:solidFill>
                    <a:schemeClr val="bg2"/>
                  </a:solidFill>
                </a:rPr>
                <a:t>Pales, hélice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plaque chauffante, ….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Lampe, 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91196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076" name="Picture 4" descr="http://img.directindustry.fr/images_di/photo-m2/mandrins-de-percage-cnc-35051-246338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00" b="92333" l="0" r="98333">
                        <a14:foregroundMark x1="44667" y1="25000" x2="50667" y2="30000"/>
                        <a14:foregroundMark x1="38667" y1="23667" x2="42667" y2="21000"/>
                        <a14:foregroundMark x1="43000" y1="21333" x2="45333" y2="22667"/>
                        <a14:foregroundMark x1="66667" y1="49333" x2="73333" y2="57333"/>
                        <a14:foregroundMark x1="61000" y1="53000" x2="69333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875516">
            <a:off x="4893786" y="-1094229"/>
            <a:ext cx="4610751" cy="461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ieces-electromenagers.com/images/plaque%20chauffante%20diam%20145%20filair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57" b="90000" l="3467" r="97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329811" y="2839791"/>
            <a:ext cx="6038535" cy="450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.ebayimg.com/05/%21CE4DE9Q%212k%7E$%28KGrHqR,%21jIE1NRr,kN%21BNTWi9h9c%21%7E%7E_35.JPG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2817" r="975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3687" y="3971289"/>
            <a:ext cx="4580990" cy="290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lanet-biogas.fr/media/mediaview.php?id=e89314e5-dc11-a874-1d99-bb277fd61efd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58" b="100000" l="0" r="100000">
                        <a14:foregroundMark x1="49077" y1="36842" x2="47232" y2="3684"/>
                        <a14:foregroundMark x1="47601" y1="81053" x2="48339" y2="99474"/>
                        <a14:foregroundMark x1="43911" y1="77895" x2="44649" y2="88947"/>
                        <a14:foregroundMark x1="52030" y1="93684" x2="52768" y2="72632"/>
                        <a14:foregroundMark x1="40590" y1="42632" x2="40959" y2="510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827391">
            <a:off x="4941364" y="2160047"/>
            <a:ext cx="5865595" cy="410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pompes-h2o.com/2088-large/reservoir-a-vessie-horizontal-elbi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061" b="93939" l="758" r="988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6358" y="-228404"/>
            <a:ext cx="3783806" cy="378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Connecteur droit avec flèche 44"/>
          <p:cNvCxnSpPr/>
          <p:nvPr/>
        </p:nvCxnSpPr>
        <p:spPr bwMode="auto">
          <a:xfrm flipV="1">
            <a:off x="5234148" y="789584"/>
            <a:ext cx="749300" cy="44143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7" name="Connecteur droit avec flèche 46"/>
          <p:cNvCxnSpPr/>
          <p:nvPr/>
        </p:nvCxnSpPr>
        <p:spPr bwMode="auto">
          <a:xfrm>
            <a:off x="5797183" y="1709011"/>
            <a:ext cx="651930" cy="204274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0" name="Connecteur droit avec flèche 49"/>
          <p:cNvCxnSpPr/>
          <p:nvPr/>
        </p:nvCxnSpPr>
        <p:spPr bwMode="auto">
          <a:xfrm flipH="1">
            <a:off x="3403688" y="1927830"/>
            <a:ext cx="392185" cy="193410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5" name="Connecteur droit avec flèche 54"/>
          <p:cNvCxnSpPr/>
          <p:nvPr/>
        </p:nvCxnSpPr>
        <p:spPr bwMode="auto">
          <a:xfrm flipH="1" flipV="1">
            <a:off x="2849724" y="847721"/>
            <a:ext cx="946149" cy="65918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306081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360303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49" y="905999"/>
              <a:ext cx="2539245" cy="2308966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245450" y="1004615"/>
              <a:ext cx="1740927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Fin </a:t>
              </a:r>
              <a:r>
                <a:rPr lang="fr-FR" sz="1600" b="1" dirty="0">
                  <a:solidFill>
                    <a:schemeClr val="bg2"/>
                  </a:solidFill>
                </a:rPr>
                <a:t>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Thermiques…….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100" name="Picture 4" descr="http://fr.farnell.com/productimages/farnell/standard/4242041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6500" l="4377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020111" flipH="1">
            <a:off x="5091442" y="-462838"/>
            <a:ext cx="4073525" cy="274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atecfrance.fr/images/prod/Interrupteurs-fin-cours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7" b="98400" l="10000" r="95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10426">
            <a:off x="963927" y="-368711"/>
            <a:ext cx="5195140" cy="38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img854.imageshack.us/img854/959/contacteurmano.gif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556" r="98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08408" y="3197144"/>
            <a:ext cx="3358864" cy="363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www.mtd-mesures.fr/upload/produits/pressostat-a-differentiel-reglable-raccord-14-g-male-185-fr-visuel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717" r="991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1760" y="3555401"/>
            <a:ext cx="3659886" cy="393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img.directindustry.fr/images_di/photo-m/thermostat-a-bulbe-et-capillaire-65817-2758687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524" l="0" r="100000">
                        <a14:foregroundMark x1="18750" y1="10476" x2="38125" y2="5714"/>
                        <a14:foregroundMark x1="625" y1="11905" x2="35000" y2="952"/>
                        <a14:foregroundMark x1="58125" y1="27143" x2="43750" y2="952"/>
                        <a14:foregroundMark x1="66250" y1="26190" x2="96875" y2="78095"/>
                        <a14:backgroundMark x1="3750" y1="7143" x2="18125" y2="3810"/>
                        <a14:backgroundMark x1="24375" y1="1429" x2="28750" y2="952"/>
                        <a14:backgroundMark x1="1250" y1="10476" x2="35000" y2="0"/>
                        <a14:backgroundMark x1="60000" y1="25714" x2="71250" y2="43333"/>
                        <a14:backgroundMark x1="88125" y1="57143" x2="98750" y2="7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23059">
            <a:off x="-662203" y="2102618"/>
            <a:ext cx="3247924" cy="426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hellopro.fr/images/produit-2/7/5/5/sonde-de-temperature-964557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7797" l="0" r="989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8968021">
            <a:off x="5526054" y="2600228"/>
            <a:ext cx="4196929" cy="3196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6" name="Connecteur droit avec flèche 45"/>
          <p:cNvCxnSpPr/>
          <p:nvPr/>
        </p:nvCxnSpPr>
        <p:spPr bwMode="auto">
          <a:xfrm flipH="1">
            <a:off x="4078675" y="1412776"/>
            <a:ext cx="2044473" cy="864096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49" name="Connecteur droit avec flèche 48"/>
          <p:cNvCxnSpPr/>
          <p:nvPr/>
        </p:nvCxnSpPr>
        <p:spPr bwMode="auto">
          <a:xfrm flipV="1">
            <a:off x="7545997" y="577917"/>
            <a:ext cx="78521" cy="9347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2" name="Connecteur droit avec flèche 51"/>
          <p:cNvCxnSpPr/>
          <p:nvPr/>
        </p:nvCxnSpPr>
        <p:spPr bwMode="auto">
          <a:xfrm>
            <a:off x="7874161" y="1983921"/>
            <a:ext cx="291572" cy="135334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6" name="Connecteur droit avec flèche 55"/>
          <p:cNvCxnSpPr/>
          <p:nvPr/>
        </p:nvCxnSpPr>
        <p:spPr bwMode="auto">
          <a:xfrm flipH="1">
            <a:off x="6449113" y="2730381"/>
            <a:ext cx="211119" cy="1021371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8" name="Connecteur droit avec flèche 57"/>
          <p:cNvCxnSpPr/>
          <p:nvPr/>
        </p:nvCxnSpPr>
        <p:spPr bwMode="auto">
          <a:xfrm flipH="1">
            <a:off x="4283968" y="2730381"/>
            <a:ext cx="2131280" cy="163965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/>
        </p:nvCxnSpPr>
        <p:spPr bwMode="auto">
          <a:xfrm flipH="1">
            <a:off x="1471774" y="2348880"/>
            <a:ext cx="4684402" cy="1849615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12463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837597" y="3305428"/>
              <a:ext cx="299665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</a:t>
              </a:r>
              <a:r>
                <a:rPr lang="fr-FR" sz="1600" b="1" dirty="0" smtClean="0">
                  <a:solidFill>
                    <a:schemeClr val="bg2"/>
                  </a:solidFill>
                </a:rPr>
                <a:t>Thermiques</a:t>
              </a:r>
            </a:p>
            <a:p>
              <a:pPr algn="ctr">
                <a:defRPr/>
              </a:pPr>
              <a:r>
                <a:rPr lang="fr-FR" sz="1600" b="1" dirty="0" smtClean="0">
                  <a:solidFill>
                    <a:schemeClr val="bg2"/>
                  </a:solidFill>
                </a:rPr>
                <a:t>Filtres,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  <a:endParaRPr lang="fr-FR" sz="1600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1030" name="Picture 6" descr="http://www.batiproduits.com/moniteur/files/ProduitPhoto/1289394735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1164" y="-218099"/>
            <a:ext cx="2904910" cy="410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zoneindustrie.com/var/plain_site/storage/images/entreprises/sermes_electric_systems/disjoncteurs_moteurs/1131611-10-fre-FR/disjoncteurs_moteurs_large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" b="95000" l="6186" r="96564">
                        <a14:foregroundMark x1="15808" y1="13667" x2="17182" y2="16000"/>
                        <a14:foregroundMark x1="66667" y1="15333" x2="67698" y2="29333"/>
                        <a14:foregroundMark x1="72852" y1="32333" x2="89347" y2="40333"/>
                        <a14:foregroundMark x1="90034" y1="40333" x2="89691" y2="59333"/>
                        <a14:foregroundMark x1="52921" y1="91000" x2="57388" y2="93333"/>
                        <a14:foregroundMark x1="58076" y1="92000" x2="88316" y2="76667"/>
                        <a14:foregroundMark x1="89003" y1="77000" x2="89347" y2="6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243" y="-276999"/>
            <a:ext cx="3505836" cy="361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installations-electriques.net/Apelm/NF332.gif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286" b="97714" l="9143" r="92000">
                        <a14:foregroundMark x1="30857" y1="6286" x2="64571" y2="5143"/>
                        <a14:foregroundMark x1="66857" y1="4571" x2="76571" y2="7429"/>
                        <a14:foregroundMark x1="77714" y1="9714" x2="80000" y2="22286"/>
                        <a14:foregroundMark x1="82286" y1="26286" x2="85143" y2="30286"/>
                        <a14:foregroundMark x1="86286" y1="32000" x2="86286" y2="34857"/>
                        <a14:foregroundMark x1="86286" y1="35429" x2="86286" y2="37714"/>
                        <a14:foregroundMark x1="86857" y1="37143" x2="86857" y2="4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999"/>
            <a:ext cx="3231197" cy="323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roduits-btp.batiproduits.com/moniteur/files/ProduitPhoto/1000734697.jpg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1364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78675" y="-112915"/>
            <a:ext cx="4229998" cy="328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materielelectrique.com/images/schneider/H405731_web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" b="97333" l="10000" r="90000">
                        <a14:foregroundMark x1="43000" y1="11667" x2="44000" y2="11667"/>
                        <a14:foregroundMark x1="29667" y1="37000" x2="55333" y2="39333"/>
                        <a14:foregroundMark x1="61000" y1="37333" x2="70000" y2="36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7148" y="58752"/>
            <a:ext cx="3232998" cy="3232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ef-fr.com/produits/22001/photos/22001-44233.jpg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833" b="98000" l="2000" r="97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057" y="3555403"/>
            <a:ext cx="3014859" cy="302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://img.directindustry.fr/images_di/photo-m2/filtres-antiparasitage-cem-triphases-12410-2265977.jpg"/>
          <p:cNvPicPr>
            <a:picLocks noChangeAspect="1" noChangeArrowheads="1"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2692" l="6000" r="96000">
                        <a14:foregroundMark x1="20667" y1="13462" x2="52667" y2="18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80489" y="4170672"/>
            <a:ext cx="3546150" cy="30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.directindustry.fr/images_di/photo-m2/filtres-emi-de-puissance-triphases-92781-2892579.jpg"/>
          <p:cNvPicPr>
            <a:picLocks noChangeAspect="1" noChangeArrowheads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899" b="97101" l="1938" r="98450">
                        <a14:foregroundMark x1="39535" y1="30435" x2="60853" y2="40580"/>
                        <a14:foregroundMark x1="44961" y1="28986" x2="60853" y2="25362"/>
                        <a14:foregroundMark x1="10853" y1="70290" x2="3488" y2="71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03007" y="4218623"/>
            <a:ext cx="3632941" cy="19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://lamaintenance.fr/wp-content/uploads/elec/rt.jp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000" b="96000" l="5500" r="96000">
                        <a14:foregroundMark x1="35500" y1="32000" x2="92500" y2="32500"/>
                        <a14:foregroundMark x1="94000" y1="39000" x2="94000" y2="47000"/>
                        <a14:foregroundMark x1="94000" y1="53500" x2="91500" y2="77500"/>
                        <a14:foregroundMark x1="88000" y1="78500" x2="87000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0326" y="4276787"/>
            <a:ext cx="2838415" cy="283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www.hellopro.fr/images/produit-2/7/4/1/c-s-relais-thermiques-648147.gif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0232" y="3099953"/>
            <a:ext cx="2622674" cy="243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www.cdvi.com/var/ezflow_site/storage/images/internet/catalogue/gamme/alimentations/transformateurs/ca1r/6927-5-fre-FR/CA1R.jpg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685" b="99772" l="8824" r="93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998" y="4250974"/>
            <a:ext cx="2190754" cy="256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telsa.fr/telsa_transformateurs/telsa_transfoL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5017" b="97993" l="9970" r="89426">
                        <a14:foregroundMark x1="58006" y1="9365" x2="59819" y2="11037"/>
                        <a14:foregroundMark x1="59215" y1="8696" x2="60121" y2="10033"/>
                        <a14:foregroundMark x1="14502" y1="52843" x2="16918" y2="52174"/>
                        <a14:foregroundMark x1="55891" y1="10033" x2="59517" y2="7692"/>
                        <a14:backgroundMark x1="40785" y1="85619" x2="46526" y2="92642"/>
                        <a14:backgroundMark x1="76435" y1="66221" x2="82477" y2="71572"/>
                        <a14:backgroundMark x1="15106" y1="54849" x2="17523" y2="57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9986" y="4413104"/>
            <a:ext cx="3371192" cy="304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Connecteur droit avec flèche 52"/>
          <p:cNvCxnSpPr/>
          <p:nvPr/>
        </p:nvCxnSpPr>
        <p:spPr bwMode="auto">
          <a:xfrm flipH="1" flipV="1">
            <a:off x="3513298" y="2708921"/>
            <a:ext cx="895350" cy="72008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59" name="Connecteur droit avec flèche 58"/>
          <p:cNvCxnSpPr/>
          <p:nvPr/>
        </p:nvCxnSpPr>
        <p:spPr bwMode="auto">
          <a:xfrm flipV="1">
            <a:off x="5817908" y="2708921"/>
            <a:ext cx="375766" cy="729318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1" name="Connecteur droit avec flèche 60"/>
          <p:cNvCxnSpPr/>
          <p:nvPr/>
        </p:nvCxnSpPr>
        <p:spPr bwMode="auto">
          <a:xfrm>
            <a:off x="6542248" y="4011159"/>
            <a:ext cx="835025" cy="57785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5" name="Connecteur droit avec flèche 64"/>
          <p:cNvCxnSpPr/>
          <p:nvPr/>
        </p:nvCxnSpPr>
        <p:spPr bwMode="auto">
          <a:xfrm>
            <a:off x="5602448" y="4210391"/>
            <a:ext cx="0" cy="883787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/>
        </p:nvCxnSpPr>
        <p:spPr bwMode="auto">
          <a:xfrm flipH="1">
            <a:off x="3052923" y="4011159"/>
            <a:ext cx="1025753" cy="83026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28248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7671" y="191361"/>
            <a:ext cx="8893927" cy="6670858"/>
            <a:chOff x="97673" y="188640"/>
            <a:chExt cx="8893927" cy="6670858"/>
          </a:xfrm>
        </p:grpSpPr>
        <p:sp>
          <p:nvSpPr>
            <p:cNvPr id="3" name="AutoShape 2"/>
            <p:cNvSpPr>
              <a:spLocks noChangeArrowheads="1"/>
            </p:cNvSpPr>
            <p:nvPr/>
          </p:nvSpPr>
          <p:spPr bwMode="auto">
            <a:xfrm>
              <a:off x="1054100" y="188640"/>
              <a:ext cx="7454900" cy="30353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chemeClr val="bg2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965325" y="285478"/>
              <a:ext cx="5275263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OPERATIVE  (P.O.)</a:t>
              </a:r>
            </a:p>
          </p:txBody>
        </p:sp>
        <p:sp>
          <p:nvSpPr>
            <p:cNvPr id="5" name="AutoShape 4"/>
            <p:cNvSpPr>
              <a:spLocks noChangeArrowheads="1"/>
            </p:cNvSpPr>
            <p:nvPr/>
          </p:nvSpPr>
          <p:spPr bwMode="auto">
            <a:xfrm>
              <a:off x="1073150" y="4044950"/>
              <a:ext cx="7150100" cy="2120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chemeClr val="bg2"/>
                </a:gs>
                <a:gs pos="100000">
                  <a:srgbClr val="FF3300"/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2041525" y="4008438"/>
              <a:ext cx="5365750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fr-FR" sz="3200" b="1" i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PARTIE COMMANDE  (P.C.)</a:t>
              </a: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825875" y="1004615"/>
              <a:ext cx="228829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3790950" y="905999"/>
              <a:ext cx="2323220" cy="2288694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rgbClr val="CCCC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72000" rIns="0" bIns="0">
              <a:spAutoFit/>
            </a:bodyPr>
            <a:lstStyle/>
            <a:p>
              <a:r>
                <a:rPr lang="fr-FR" sz="1600" b="1" u="sng" dirty="0" smtClean="0">
                  <a:solidFill>
                    <a:schemeClr val="bg2"/>
                  </a:solidFill>
                </a:rPr>
                <a:t>EFFECTEURS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Mandrin, forêt, perceuse,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 tube, bac, plaque chauffante, Pales, hélice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Toute partie mécanique utile à une fonction du système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(lien physique entre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l’actionneur et le capteur)</a:t>
              </a:r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2424113" y="1004615"/>
              <a:ext cx="1317625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fr-FR" sz="1600" b="1" u="sng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  <a:endParaRPr lang="fr-FR" sz="1600" b="1" u="sng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600" dirty="0" smtClean="0"/>
                <a:t> </a:t>
              </a:r>
              <a:r>
                <a:rPr lang="fr-FR" sz="1600" b="1" dirty="0">
                  <a:solidFill>
                    <a:schemeClr val="bg2"/>
                  </a:solidFill>
                </a:rPr>
                <a:t>Résistance</a:t>
              </a:r>
            </a:p>
            <a:p>
              <a:pPr algn="ctr">
                <a:defRPr/>
              </a:pPr>
              <a:r>
                <a:rPr lang="fr-FR" sz="1600" b="1" dirty="0" err="1" smtClean="0">
                  <a:solidFill>
                    <a:schemeClr val="bg2"/>
                  </a:solidFill>
                </a:rPr>
                <a:t>Lampe,Vérins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Tout ce qui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transforme 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l’énergie électrique,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pneumatique</a:t>
              </a:r>
              <a:r>
                <a:rPr lang="fr-FR" sz="1200" b="1" dirty="0">
                  <a:solidFill>
                    <a:schemeClr val="bg2"/>
                  </a:solidFill>
                </a:rPr>
                <a:t>, 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hydraulique en une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Action utile </a:t>
              </a:r>
              <a:r>
                <a:rPr lang="fr-FR" sz="1200" b="1" dirty="0">
                  <a:solidFill>
                    <a:schemeClr val="bg2"/>
                  </a:solidFill>
                </a:rPr>
                <a:t>au </a:t>
              </a:r>
              <a:endParaRPr lang="fr-FR" sz="1200" b="1" dirty="0" smtClean="0">
                <a:solidFill>
                  <a:schemeClr val="bg2"/>
                </a:solidFill>
              </a:endParaRPr>
            </a:p>
            <a:p>
              <a:pPr algn="ctr">
                <a:defRPr/>
              </a:pPr>
              <a:r>
                <a:rPr lang="fr-FR" sz="1200" b="1" dirty="0" smtClean="0">
                  <a:solidFill>
                    <a:schemeClr val="bg2"/>
                  </a:solidFill>
                </a:rPr>
                <a:t>système</a:t>
              </a:r>
              <a:endParaRPr lang="fr-FR" sz="1200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200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149350" y="1004615"/>
              <a:ext cx="1208088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 sz="1600" dirty="0" smtClean="0"/>
            </a:p>
            <a:p>
              <a:pPr algn="ctr"/>
              <a:endParaRPr lang="fr-FR" sz="1600" dirty="0"/>
            </a:p>
            <a:p>
              <a:pPr algn="ctr"/>
              <a:r>
                <a:rPr lang="fr-FR" sz="1600" u="sng" dirty="0" smtClean="0"/>
                <a:t> </a:t>
              </a:r>
              <a:r>
                <a:rPr lang="fr-FR" sz="1600" b="1" u="sng" dirty="0" smtClean="0">
                  <a:solidFill>
                    <a:schemeClr val="bg2"/>
                  </a:solidFill>
                </a:rPr>
                <a:t>Pré-</a:t>
              </a:r>
            </a:p>
            <a:p>
              <a:pPr algn="ctr"/>
              <a:r>
                <a:rPr lang="fr-FR" sz="1600" b="1" u="sng" dirty="0" smtClean="0">
                  <a:solidFill>
                    <a:schemeClr val="bg2"/>
                  </a:solidFill>
                </a:rPr>
                <a:t>Actionneurs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Contacteurs, 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Variateurs,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Distributeur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(interface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puissance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électrique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pneumatique </a:t>
              </a:r>
            </a:p>
            <a:p>
              <a:r>
                <a:rPr lang="fr-FR" sz="1200" b="1" dirty="0" smtClean="0">
                  <a:solidFill>
                    <a:schemeClr val="bg2"/>
                  </a:solidFill>
                </a:rPr>
                <a:t>Hydraulique) ….</a:t>
              </a:r>
            </a:p>
            <a:p>
              <a:pPr algn="ctr"/>
              <a:endParaRPr lang="fr-FR" sz="1600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sz="1600" dirty="0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rot="16200000">
              <a:off x="430212" y="1784085"/>
              <a:ext cx="2486025" cy="5238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2800" b="1" dirty="0">
                <a:solidFill>
                  <a:schemeClr val="bg2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0500" y="1981200"/>
              <a:ext cx="1087438" cy="4268788"/>
            </a:xfrm>
            <a:custGeom>
              <a:avLst/>
              <a:gdLst>
                <a:gd name="T0" fmla="*/ 685800 w 685"/>
                <a:gd name="T1" fmla="*/ 0 h 2689"/>
                <a:gd name="T2" fmla="*/ 1085850 w 685"/>
                <a:gd name="T3" fmla="*/ 495300 h 2689"/>
                <a:gd name="T4" fmla="*/ 723900 w 685"/>
                <a:gd name="T5" fmla="*/ 838200 h 2689"/>
                <a:gd name="T6" fmla="*/ 723900 w 685"/>
                <a:gd name="T7" fmla="*/ 628650 h 2689"/>
                <a:gd name="T8" fmla="*/ 571500 w 685"/>
                <a:gd name="T9" fmla="*/ 647700 h 2689"/>
                <a:gd name="T10" fmla="*/ 495300 w 685"/>
                <a:gd name="T11" fmla="*/ 762000 h 2689"/>
                <a:gd name="T12" fmla="*/ 438150 w 685"/>
                <a:gd name="T13" fmla="*/ 895350 h 2689"/>
                <a:gd name="T14" fmla="*/ 400050 w 685"/>
                <a:gd name="T15" fmla="*/ 1314450 h 2689"/>
                <a:gd name="T16" fmla="*/ 514350 w 685"/>
                <a:gd name="T17" fmla="*/ 2438400 h 2689"/>
                <a:gd name="T18" fmla="*/ 590550 w 685"/>
                <a:gd name="T19" fmla="*/ 2552700 h 2689"/>
                <a:gd name="T20" fmla="*/ 838200 w 685"/>
                <a:gd name="T21" fmla="*/ 2609850 h 2689"/>
                <a:gd name="T22" fmla="*/ 838200 w 685"/>
                <a:gd name="T23" fmla="*/ 4267200 h 2689"/>
                <a:gd name="T24" fmla="*/ 495300 w 685"/>
                <a:gd name="T25" fmla="*/ 4229100 h 2689"/>
                <a:gd name="T26" fmla="*/ 228600 w 685"/>
                <a:gd name="T27" fmla="*/ 4095750 h 2689"/>
                <a:gd name="T28" fmla="*/ 57150 w 685"/>
                <a:gd name="T29" fmla="*/ 3924300 h 2689"/>
                <a:gd name="T30" fmla="*/ 0 w 685"/>
                <a:gd name="T31" fmla="*/ 3695700 h 2689"/>
                <a:gd name="T32" fmla="*/ 114300 w 685"/>
                <a:gd name="T33" fmla="*/ 723900 h 2689"/>
                <a:gd name="T34" fmla="*/ 171450 w 685"/>
                <a:gd name="T35" fmla="*/ 609600 h 2689"/>
                <a:gd name="T36" fmla="*/ 247650 w 685"/>
                <a:gd name="T37" fmla="*/ 457200 h 2689"/>
                <a:gd name="T38" fmla="*/ 381000 w 685"/>
                <a:gd name="T39" fmla="*/ 381000 h 2689"/>
                <a:gd name="T40" fmla="*/ 685800 w 685"/>
                <a:gd name="T41" fmla="*/ 361950 h 2689"/>
                <a:gd name="T42" fmla="*/ 685800 w 685"/>
                <a:gd name="T43" fmla="*/ 76200 h 268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689">
                  <a:moveTo>
                    <a:pt x="432" y="0"/>
                  </a:moveTo>
                  <a:lnTo>
                    <a:pt x="684" y="312"/>
                  </a:lnTo>
                  <a:lnTo>
                    <a:pt x="456" y="528"/>
                  </a:lnTo>
                  <a:lnTo>
                    <a:pt x="456" y="396"/>
                  </a:lnTo>
                  <a:lnTo>
                    <a:pt x="360" y="408"/>
                  </a:lnTo>
                  <a:lnTo>
                    <a:pt x="312" y="480"/>
                  </a:lnTo>
                  <a:lnTo>
                    <a:pt x="276" y="564"/>
                  </a:lnTo>
                  <a:lnTo>
                    <a:pt x="252" y="828"/>
                  </a:lnTo>
                  <a:lnTo>
                    <a:pt x="324" y="1536"/>
                  </a:lnTo>
                  <a:lnTo>
                    <a:pt x="372" y="1608"/>
                  </a:lnTo>
                  <a:lnTo>
                    <a:pt x="528" y="1644"/>
                  </a:lnTo>
                  <a:lnTo>
                    <a:pt x="528" y="2688"/>
                  </a:lnTo>
                  <a:lnTo>
                    <a:pt x="312" y="2664"/>
                  </a:lnTo>
                  <a:lnTo>
                    <a:pt x="144" y="2580"/>
                  </a:lnTo>
                  <a:lnTo>
                    <a:pt x="36" y="2472"/>
                  </a:lnTo>
                  <a:lnTo>
                    <a:pt x="0" y="2328"/>
                  </a:lnTo>
                  <a:lnTo>
                    <a:pt x="72" y="456"/>
                  </a:lnTo>
                  <a:lnTo>
                    <a:pt x="108" y="384"/>
                  </a:lnTo>
                  <a:lnTo>
                    <a:pt x="156" y="288"/>
                  </a:lnTo>
                  <a:lnTo>
                    <a:pt x="240" y="240"/>
                  </a:lnTo>
                  <a:lnTo>
                    <a:pt x="432" y="228"/>
                  </a:lnTo>
                  <a:lnTo>
                    <a:pt x="432" y="48"/>
                  </a:lnTo>
                </a:path>
              </a:pathLst>
            </a:custGeom>
            <a:gradFill rotWithShape="0">
              <a:gsLst>
                <a:gs pos="0">
                  <a:srgbClr val="CC2900"/>
                </a:gs>
                <a:gs pos="100000">
                  <a:srgbClr val="FF33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 rot="16200000">
              <a:off x="-244475" y="4357688"/>
              <a:ext cx="14541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/>
                <a:t>ORDRES</a:t>
              </a: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6407150" y="1004615"/>
              <a:ext cx="1282700" cy="21209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 b="1" dirty="0" smtClean="0">
                <a:solidFill>
                  <a:schemeClr val="bg2"/>
                </a:solidFill>
              </a:endParaRPr>
            </a:p>
            <a:p>
              <a:pPr>
                <a:defRPr/>
              </a:pPr>
              <a:r>
                <a:rPr lang="fr-FR" sz="1600" b="1" u="sng" dirty="0" smtClean="0">
                  <a:solidFill>
                    <a:schemeClr val="bg2"/>
                  </a:solidFill>
                </a:rPr>
                <a:t>Capteurs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Fin de course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Détecteur proximité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Sonde température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Capteur de débit</a:t>
              </a:r>
            </a:p>
            <a:p>
              <a:r>
                <a:rPr lang="fr-FR" sz="1600" b="1" dirty="0" smtClean="0">
                  <a:solidFill>
                    <a:schemeClr val="bg2"/>
                  </a:solidFill>
                </a:rPr>
                <a:t>Thermostat</a:t>
              </a:r>
              <a:r>
                <a:rPr lang="fr-FR" b="1" dirty="0" smtClean="0">
                  <a:solidFill>
                    <a:schemeClr val="bg2"/>
                  </a:solidFill>
                </a:rPr>
                <a:t>, pressostat…</a:t>
              </a:r>
            </a:p>
            <a:p>
              <a:pPr>
                <a:defRPr/>
              </a:pPr>
              <a:endParaRPr lang="fr-FR" b="1" dirty="0">
                <a:solidFill>
                  <a:schemeClr val="bg2"/>
                </a:solidFill>
              </a:endParaRPr>
            </a:p>
            <a:p>
              <a:pPr>
                <a:defRPr/>
              </a:pPr>
              <a:endParaRPr lang="fr-FR" dirty="0"/>
            </a:p>
          </p:txBody>
        </p:sp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5805487" y="1004615"/>
              <a:ext cx="2486025" cy="339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/>
              <a:endParaRPr lang="fr-FR" sz="1600" b="1" dirty="0">
                <a:solidFill>
                  <a:schemeClr val="bg2"/>
                </a:solidFill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7904163" y="1123950"/>
              <a:ext cx="1087437" cy="4421188"/>
            </a:xfrm>
            <a:custGeom>
              <a:avLst/>
              <a:gdLst>
                <a:gd name="T0" fmla="*/ 400050 w 685"/>
                <a:gd name="T1" fmla="*/ 4419600 h 2785"/>
                <a:gd name="T2" fmla="*/ 0 w 685"/>
                <a:gd name="T3" fmla="*/ 3905250 h 2785"/>
                <a:gd name="T4" fmla="*/ 361950 w 685"/>
                <a:gd name="T5" fmla="*/ 3551238 h 2785"/>
                <a:gd name="T6" fmla="*/ 361950 w 685"/>
                <a:gd name="T7" fmla="*/ 3767138 h 2785"/>
                <a:gd name="T8" fmla="*/ 514350 w 685"/>
                <a:gd name="T9" fmla="*/ 3748088 h 2785"/>
                <a:gd name="T10" fmla="*/ 590550 w 685"/>
                <a:gd name="T11" fmla="*/ 3629025 h 2785"/>
                <a:gd name="T12" fmla="*/ 647700 w 685"/>
                <a:gd name="T13" fmla="*/ 3490913 h 2785"/>
                <a:gd name="T14" fmla="*/ 685800 w 685"/>
                <a:gd name="T15" fmla="*/ 3057525 h 2785"/>
                <a:gd name="T16" fmla="*/ 571500 w 685"/>
                <a:gd name="T17" fmla="*/ 1893888 h 2785"/>
                <a:gd name="T18" fmla="*/ 495300 w 685"/>
                <a:gd name="T19" fmla="*/ 1774825 h 2785"/>
                <a:gd name="T20" fmla="*/ 247650 w 685"/>
                <a:gd name="T21" fmla="*/ 1716088 h 2785"/>
                <a:gd name="T22" fmla="*/ 247650 w 685"/>
                <a:gd name="T23" fmla="*/ 0 h 2785"/>
                <a:gd name="T24" fmla="*/ 590550 w 685"/>
                <a:gd name="T25" fmla="*/ 38100 h 2785"/>
                <a:gd name="T26" fmla="*/ 857250 w 685"/>
                <a:gd name="T27" fmla="*/ 176213 h 2785"/>
                <a:gd name="T28" fmla="*/ 1028700 w 685"/>
                <a:gd name="T29" fmla="*/ 354013 h 2785"/>
                <a:gd name="T30" fmla="*/ 1085850 w 685"/>
                <a:gd name="T31" fmla="*/ 590550 h 2785"/>
                <a:gd name="T32" fmla="*/ 971550 w 685"/>
                <a:gd name="T33" fmla="*/ 3668713 h 2785"/>
                <a:gd name="T34" fmla="*/ 914400 w 685"/>
                <a:gd name="T35" fmla="*/ 3787775 h 2785"/>
                <a:gd name="T36" fmla="*/ 838200 w 685"/>
                <a:gd name="T37" fmla="*/ 3944938 h 2785"/>
                <a:gd name="T38" fmla="*/ 704850 w 685"/>
                <a:gd name="T39" fmla="*/ 4024313 h 2785"/>
                <a:gd name="T40" fmla="*/ 400050 w 685"/>
                <a:gd name="T41" fmla="*/ 4043363 h 2785"/>
                <a:gd name="T42" fmla="*/ 400050 w 685"/>
                <a:gd name="T43" fmla="*/ 4340225 h 278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685" h="2785">
                  <a:moveTo>
                    <a:pt x="252" y="2784"/>
                  </a:moveTo>
                  <a:lnTo>
                    <a:pt x="0" y="2460"/>
                  </a:lnTo>
                  <a:lnTo>
                    <a:pt x="228" y="2237"/>
                  </a:lnTo>
                  <a:lnTo>
                    <a:pt x="228" y="2373"/>
                  </a:lnTo>
                  <a:lnTo>
                    <a:pt x="324" y="2361"/>
                  </a:lnTo>
                  <a:lnTo>
                    <a:pt x="372" y="2286"/>
                  </a:lnTo>
                  <a:lnTo>
                    <a:pt x="408" y="2199"/>
                  </a:lnTo>
                  <a:lnTo>
                    <a:pt x="432" y="1926"/>
                  </a:lnTo>
                  <a:lnTo>
                    <a:pt x="360" y="1193"/>
                  </a:lnTo>
                  <a:lnTo>
                    <a:pt x="312" y="1118"/>
                  </a:lnTo>
                  <a:lnTo>
                    <a:pt x="156" y="1081"/>
                  </a:lnTo>
                  <a:lnTo>
                    <a:pt x="156" y="0"/>
                  </a:lnTo>
                  <a:lnTo>
                    <a:pt x="372" y="24"/>
                  </a:lnTo>
                  <a:lnTo>
                    <a:pt x="540" y="111"/>
                  </a:lnTo>
                  <a:lnTo>
                    <a:pt x="648" y="223"/>
                  </a:lnTo>
                  <a:lnTo>
                    <a:pt x="684" y="372"/>
                  </a:lnTo>
                  <a:lnTo>
                    <a:pt x="612" y="2311"/>
                  </a:lnTo>
                  <a:lnTo>
                    <a:pt x="576" y="2386"/>
                  </a:lnTo>
                  <a:lnTo>
                    <a:pt x="528" y="2485"/>
                  </a:lnTo>
                  <a:lnTo>
                    <a:pt x="444" y="2535"/>
                  </a:lnTo>
                  <a:lnTo>
                    <a:pt x="252" y="2547"/>
                  </a:lnTo>
                  <a:lnTo>
                    <a:pt x="252" y="2734"/>
                  </a:lnTo>
                </a:path>
              </a:pathLst>
            </a:custGeom>
            <a:gradFill rotWithShape="0">
              <a:gsLst>
                <a:gs pos="0">
                  <a:srgbClr val="390069"/>
                </a:gs>
                <a:gs pos="100000">
                  <a:srgbClr val="CC0000"/>
                </a:gs>
              </a:gsLst>
              <a:lin ang="5400000" scaled="1"/>
            </a:gradFill>
            <a:ln w="12700" cap="rnd" cmpd="sng">
              <a:solidFill>
                <a:schemeClr val="bg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 rot="16200000" flipH="1">
              <a:off x="7439025" y="2935288"/>
              <a:ext cx="262255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/>
                <a:t>INFORMATIONS</a:t>
              </a:r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6781590" y="4654550"/>
              <a:ext cx="916756" cy="14160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 rot="16200000">
              <a:off x="6476690" y="4860158"/>
              <a:ext cx="1504950" cy="1077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Entrées TOR,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Entrée Analogique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Bornier…. </a:t>
              </a: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2282825" y="4664075"/>
              <a:ext cx="4311650" cy="3873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2305050" y="4629150"/>
              <a:ext cx="4267200" cy="462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</a:rPr>
                <a:t>API Automate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Programmable Industriel, Relais  </a:t>
              </a:r>
              <a:r>
                <a:rPr lang="fr-FR" sz="1200" b="1" dirty="0">
                  <a:solidFill>
                    <a:schemeClr val="bg2"/>
                  </a:solidFill>
                </a:rPr>
                <a:t>électriques, </a:t>
              </a:r>
              <a:r>
                <a:rPr lang="fr-FR" sz="1200" b="1" dirty="0" err="1" smtClean="0">
                  <a:solidFill>
                    <a:schemeClr val="bg2"/>
                  </a:solidFill>
                </a:rPr>
                <a:t>pneumatiques;,Carte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</a:t>
              </a:r>
              <a:r>
                <a:rPr lang="fr-FR" sz="1200" b="1" dirty="0">
                  <a:solidFill>
                    <a:schemeClr val="bg2"/>
                  </a:solidFill>
                </a:rPr>
                <a:t>électronique, </a:t>
              </a:r>
              <a:r>
                <a:rPr lang="fr-FR" sz="1200" b="1" dirty="0" smtClean="0">
                  <a:solidFill>
                    <a:schemeClr val="bg2"/>
                  </a:solidFill>
                </a:rPr>
                <a:t> portes </a:t>
              </a:r>
              <a:r>
                <a:rPr lang="fr-FR" sz="1200" b="1" dirty="0">
                  <a:solidFill>
                    <a:schemeClr val="bg2"/>
                  </a:solidFill>
                </a:rPr>
                <a:t>logiques…  </a:t>
              </a: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2901950" y="5264150"/>
              <a:ext cx="3111500" cy="82550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4" name="Rectangle 23"/>
            <p:cNvSpPr>
              <a:spLocks noChangeArrowheads="1"/>
            </p:cNvSpPr>
            <p:nvPr/>
          </p:nvSpPr>
          <p:spPr bwMode="auto">
            <a:xfrm>
              <a:off x="2879725" y="5154471"/>
              <a:ext cx="3161122" cy="1324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fr-FR" b="1" dirty="0">
                  <a:solidFill>
                    <a:schemeClr val="bg2"/>
                  </a:solidFill>
                </a:rPr>
                <a:t>Logique de </a:t>
              </a:r>
              <a:r>
                <a:rPr lang="fr-FR" b="1" dirty="0" smtClean="0">
                  <a:solidFill>
                    <a:schemeClr val="bg2"/>
                  </a:solidFill>
                </a:rPr>
                <a:t>commande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programmée,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Logique </a:t>
              </a:r>
              <a:r>
                <a:rPr lang="fr-FR" sz="1600" b="1" dirty="0" err="1">
                  <a:solidFill>
                    <a:schemeClr val="bg2"/>
                  </a:solidFill>
                </a:rPr>
                <a:t>cablée</a:t>
              </a:r>
              <a:endParaRPr lang="fr-FR" sz="1600" b="1" dirty="0">
                <a:solidFill>
                  <a:schemeClr val="bg2"/>
                </a:solidFill>
              </a:endParaRPr>
            </a:p>
            <a:p>
              <a:endParaRPr lang="fr-FR" b="1" dirty="0">
                <a:solidFill>
                  <a:schemeClr val="bg2"/>
                </a:solidFill>
              </a:endParaRPr>
            </a:p>
          </p:txBody>
        </p:sp>
        <p:sp>
          <p:nvSpPr>
            <p:cNvPr id="25" name="Rectangle 24"/>
            <p:cNvSpPr>
              <a:spLocks noChangeArrowheads="1"/>
            </p:cNvSpPr>
            <p:nvPr/>
          </p:nvSpPr>
          <p:spPr bwMode="auto">
            <a:xfrm>
              <a:off x="1111250" y="4652963"/>
              <a:ext cx="882650" cy="1111250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69804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69804"/>
                    <a:invGamma/>
                  </a:schemeClr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6" name="Rectangle 25"/>
            <p:cNvSpPr>
              <a:spLocks noChangeArrowheads="1"/>
            </p:cNvSpPr>
            <p:nvPr/>
          </p:nvSpPr>
          <p:spPr bwMode="auto">
            <a:xfrm rot="16200000">
              <a:off x="914400" y="4824519"/>
              <a:ext cx="1174750" cy="831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TOR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Sorties Analogiques</a:t>
              </a:r>
            </a:p>
            <a:p>
              <a:pPr algn="ctr">
                <a:defRPr/>
              </a:pPr>
              <a:r>
                <a:rPr lang="fr-FR" sz="1200" b="1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Borniers</a:t>
              </a:r>
            </a:p>
          </p:txBody>
        </p:sp>
        <p:sp>
          <p:nvSpPr>
            <p:cNvPr id="27" name="AutoShape 26"/>
            <p:cNvSpPr>
              <a:spLocks noChangeArrowheads="1"/>
            </p:cNvSpPr>
            <p:nvPr/>
          </p:nvSpPr>
          <p:spPr bwMode="auto">
            <a:xfrm>
              <a:off x="6445250" y="4646612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" name="AutoShape 27"/>
            <p:cNvSpPr>
              <a:spLocks noChangeArrowheads="1"/>
            </p:cNvSpPr>
            <p:nvPr/>
          </p:nvSpPr>
          <p:spPr bwMode="auto">
            <a:xfrm>
              <a:off x="5264150" y="5035550"/>
              <a:ext cx="368300" cy="292100"/>
            </a:xfrm>
            <a:prstGeom prst="downArrow">
              <a:avLst>
                <a:gd name="adj1" fmla="val 50000"/>
                <a:gd name="adj2" fmla="val 5000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" name="AutoShape 28"/>
            <p:cNvSpPr>
              <a:spLocks noChangeArrowheads="1"/>
            </p:cNvSpPr>
            <p:nvPr/>
          </p:nvSpPr>
          <p:spPr bwMode="auto">
            <a:xfrm>
              <a:off x="3359150" y="5016500"/>
              <a:ext cx="368300" cy="292100"/>
            </a:xfrm>
            <a:prstGeom prst="upArrow">
              <a:avLst>
                <a:gd name="adj1" fmla="val 50000"/>
                <a:gd name="adj2" fmla="val 49995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" name="AutoShape 29"/>
            <p:cNvSpPr>
              <a:spLocks noChangeArrowheads="1"/>
            </p:cNvSpPr>
            <p:nvPr/>
          </p:nvSpPr>
          <p:spPr bwMode="auto">
            <a:xfrm>
              <a:off x="1816100" y="4730750"/>
              <a:ext cx="520700" cy="215900"/>
            </a:xfrm>
            <a:prstGeom prst="leftArrow">
              <a:avLst>
                <a:gd name="adj1" fmla="val 50000"/>
                <a:gd name="adj2" fmla="val 120577"/>
              </a:avLst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2514600" y="5924550"/>
              <a:ext cx="1925638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2" name="AutoShape 31"/>
            <p:cNvSpPr>
              <a:spLocks noChangeArrowheads="1"/>
            </p:cNvSpPr>
            <p:nvPr/>
          </p:nvSpPr>
          <p:spPr bwMode="auto">
            <a:xfrm>
              <a:off x="158750" y="5797550"/>
              <a:ext cx="2864644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" name="Rectangle 32"/>
            <p:cNvSpPr>
              <a:spLocks noChangeArrowheads="1"/>
            </p:cNvSpPr>
            <p:nvPr/>
          </p:nvSpPr>
          <p:spPr bwMode="auto">
            <a:xfrm>
              <a:off x="97673" y="5658527"/>
              <a:ext cx="2818143" cy="1200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pPr algn="ctr"/>
              <a:r>
                <a:rPr lang="fr-FR" b="1" dirty="0" smtClean="0">
                  <a:solidFill>
                    <a:schemeClr val="bg2"/>
                  </a:solidFill>
                </a:rPr>
                <a:t>IHM: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Bouton  poussoir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Sélecteur, Voyants 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Supervision …..</a:t>
              </a: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rot="700146" flipH="1">
              <a:off x="1758765" y="3161362"/>
              <a:ext cx="2294475" cy="782638"/>
            </a:xfrm>
            <a:custGeom>
              <a:avLst/>
              <a:gdLst>
                <a:gd name="T0" fmla="*/ 0 w 1213"/>
                <a:gd name="T1" fmla="*/ 0 h 493"/>
                <a:gd name="T2" fmla="*/ 209550 w 1213"/>
                <a:gd name="T3" fmla="*/ 190500 h 493"/>
                <a:gd name="T4" fmla="*/ 590550 w 1213"/>
                <a:gd name="T5" fmla="*/ 381000 h 493"/>
                <a:gd name="T6" fmla="*/ 990600 w 1213"/>
                <a:gd name="T7" fmla="*/ 514350 h 493"/>
                <a:gd name="T8" fmla="*/ 1314450 w 1213"/>
                <a:gd name="T9" fmla="*/ 514350 h 493"/>
                <a:gd name="T10" fmla="*/ 1562100 w 1213"/>
                <a:gd name="T11" fmla="*/ 457200 h 493"/>
                <a:gd name="T12" fmla="*/ 1657350 w 1213"/>
                <a:gd name="T13" fmla="*/ 342900 h 493"/>
                <a:gd name="T14" fmla="*/ 1524000 w 1213"/>
                <a:gd name="T15" fmla="*/ 342900 h 493"/>
                <a:gd name="T16" fmla="*/ 1733550 w 1213"/>
                <a:gd name="T17" fmla="*/ 247650 h 493"/>
                <a:gd name="T18" fmla="*/ 1924050 w 1213"/>
                <a:gd name="T19" fmla="*/ 361950 h 493"/>
                <a:gd name="T20" fmla="*/ 1771650 w 1213"/>
                <a:gd name="T21" fmla="*/ 361950 h 493"/>
                <a:gd name="T22" fmla="*/ 1695450 w 1213"/>
                <a:gd name="T23" fmla="*/ 609600 h 493"/>
                <a:gd name="T24" fmla="*/ 1562100 w 1213"/>
                <a:gd name="T25" fmla="*/ 723900 h 493"/>
                <a:gd name="T26" fmla="*/ 1162050 w 1213"/>
                <a:gd name="T27" fmla="*/ 781050 h 493"/>
                <a:gd name="T28" fmla="*/ 590550 w 1213"/>
                <a:gd name="T29" fmla="*/ 742950 h 493"/>
                <a:gd name="T30" fmla="*/ 133350 w 1213"/>
                <a:gd name="T31" fmla="*/ 723900 h 493"/>
                <a:gd name="T32" fmla="*/ 0 w 1213"/>
                <a:gd name="T33" fmla="*/ 723900 h 493"/>
                <a:gd name="T34" fmla="*/ 0 w 1213"/>
                <a:gd name="T35" fmla="*/ 0 h 49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213" h="493">
                  <a:moveTo>
                    <a:pt x="0" y="0"/>
                  </a:moveTo>
                  <a:lnTo>
                    <a:pt x="132" y="120"/>
                  </a:lnTo>
                  <a:lnTo>
                    <a:pt x="372" y="240"/>
                  </a:lnTo>
                  <a:lnTo>
                    <a:pt x="624" y="324"/>
                  </a:lnTo>
                  <a:lnTo>
                    <a:pt x="828" y="324"/>
                  </a:lnTo>
                  <a:lnTo>
                    <a:pt x="984" y="288"/>
                  </a:lnTo>
                  <a:lnTo>
                    <a:pt x="1044" y="216"/>
                  </a:lnTo>
                  <a:lnTo>
                    <a:pt x="960" y="216"/>
                  </a:lnTo>
                  <a:lnTo>
                    <a:pt x="1092" y="156"/>
                  </a:lnTo>
                  <a:lnTo>
                    <a:pt x="1212" y="228"/>
                  </a:lnTo>
                  <a:lnTo>
                    <a:pt x="1116" y="228"/>
                  </a:lnTo>
                  <a:lnTo>
                    <a:pt x="1068" y="384"/>
                  </a:lnTo>
                  <a:lnTo>
                    <a:pt x="984" y="456"/>
                  </a:lnTo>
                  <a:lnTo>
                    <a:pt x="732" y="492"/>
                  </a:lnTo>
                  <a:lnTo>
                    <a:pt x="372" y="468"/>
                  </a:lnTo>
                  <a:lnTo>
                    <a:pt x="84" y="456"/>
                  </a:lnTo>
                  <a:lnTo>
                    <a:pt x="0" y="456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FF3300"/>
                </a:gs>
              </a:gsLst>
              <a:lin ang="0" scaled="1"/>
            </a:gradFill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endParaRPr lang="fr-FR"/>
            </a:p>
          </p:txBody>
        </p:sp>
        <p:sp>
          <p:nvSpPr>
            <p:cNvPr id="35" name="AutoShape 31"/>
            <p:cNvSpPr>
              <a:spLocks noChangeArrowheads="1"/>
            </p:cNvSpPr>
            <p:nvPr/>
          </p:nvSpPr>
          <p:spPr bwMode="auto">
            <a:xfrm>
              <a:off x="3943350" y="3229770"/>
              <a:ext cx="3022600" cy="977900"/>
            </a:xfrm>
            <a:prstGeom prst="cube">
              <a:avLst>
                <a:gd name="adj" fmla="val 24995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FF8566"/>
                </a:gs>
              </a:gsLst>
              <a:lin ang="5400000" scaled="1"/>
            </a:gra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3909605" y="3210255"/>
              <a:ext cx="2996654" cy="954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pPr algn="ctr">
                <a:defRPr/>
              </a:pPr>
              <a:r>
                <a:rPr lang="fr-FR" b="1" dirty="0" smtClean="0">
                  <a:solidFill>
                    <a:schemeClr val="bg2"/>
                  </a:solidFill>
                </a:rPr>
                <a:t>W: </a:t>
              </a:r>
              <a:r>
                <a:rPr lang="fr-FR" sz="1600" b="1" dirty="0">
                  <a:solidFill>
                    <a:schemeClr val="bg2"/>
                  </a:solidFill>
                </a:rPr>
                <a:t>Disjoncteurs, Sectionneurs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Transformateurs, Filtres,</a:t>
              </a:r>
            </a:p>
            <a:p>
              <a:pPr algn="ctr">
                <a:defRPr/>
              </a:pPr>
              <a:r>
                <a:rPr lang="fr-FR" sz="1600" b="1" dirty="0">
                  <a:solidFill>
                    <a:schemeClr val="bg2"/>
                  </a:solidFill>
                </a:rPr>
                <a:t>Thermiques</a:t>
              </a:r>
              <a:r>
                <a:rPr lang="fr-FR" sz="1600" dirty="0">
                  <a:solidFill>
                    <a:schemeClr val="bg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…….</a:t>
              </a:r>
            </a:p>
          </p:txBody>
        </p:sp>
      </p:grpSp>
      <p:sp>
        <p:nvSpPr>
          <p:cNvPr id="42" name="Rectangle 38"/>
          <p:cNvSpPr>
            <a:spLocks noChangeArrowheads="1"/>
          </p:cNvSpPr>
          <p:nvPr/>
        </p:nvSpPr>
        <p:spPr bwMode="auto">
          <a:xfrm rot="1920000">
            <a:off x="9950028" y="4046185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8" name="Rectangle 44"/>
          <p:cNvSpPr>
            <a:spLocks noChangeArrowheads="1"/>
          </p:cNvSpPr>
          <p:nvPr/>
        </p:nvSpPr>
        <p:spPr bwMode="auto">
          <a:xfrm rot="19680000" flipH="1">
            <a:off x="5453942" y="251777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" name="Rectangle 47"/>
          <p:cNvSpPr>
            <a:spLocks noChangeArrowheads="1"/>
          </p:cNvSpPr>
          <p:nvPr/>
        </p:nvSpPr>
        <p:spPr bwMode="auto">
          <a:xfrm rot="2040000" flipH="1">
            <a:off x="8814957" y="465734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Rectangle 50"/>
          <p:cNvSpPr>
            <a:spLocks noChangeArrowheads="1"/>
          </p:cNvSpPr>
          <p:nvPr/>
        </p:nvSpPr>
        <p:spPr bwMode="auto">
          <a:xfrm rot="21540000">
            <a:off x="8460752" y="4141579"/>
            <a:ext cx="185738" cy="6477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>
              <a:defRPr/>
            </a:pPr>
            <a:endParaRPr lang="fr-FR" sz="3600" b="1" dirty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156176" y="1007336"/>
            <a:ext cx="1740927" cy="21209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9804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defRPr/>
            </a:pPr>
            <a:endParaRPr lang="fr-FR" b="1" dirty="0" smtClean="0">
              <a:solidFill>
                <a:schemeClr val="bg2"/>
              </a:solidFill>
            </a:endParaRPr>
          </a:p>
          <a:p>
            <a:pPr>
              <a:defRPr/>
            </a:pPr>
            <a:r>
              <a:rPr lang="fr-FR" sz="1600" b="1" u="sng" dirty="0" smtClean="0">
                <a:solidFill>
                  <a:schemeClr val="bg2"/>
                </a:solidFill>
              </a:rPr>
              <a:t>Capteurs</a:t>
            </a:r>
          </a:p>
          <a:p>
            <a:pPr>
              <a:defRPr/>
            </a:pPr>
            <a:r>
              <a:rPr lang="fr-FR" sz="1600" b="1" dirty="0" smtClean="0">
                <a:solidFill>
                  <a:schemeClr val="bg2"/>
                </a:solidFill>
              </a:rPr>
              <a:t>Fin </a:t>
            </a:r>
            <a:r>
              <a:rPr lang="fr-FR" sz="1600" b="1" dirty="0">
                <a:solidFill>
                  <a:schemeClr val="bg2"/>
                </a:solidFill>
              </a:rPr>
              <a:t>de course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Détecteur proximité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Sonde température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Capteur de débit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Thermostat,</a:t>
            </a:r>
          </a:p>
          <a:p>
            <a:r>
              <a:rPr lang="fr-FR" sz="1600" b="1" dirty="0" smtClean="0">
                <a:solidFill>
                  <a:schemeClr val="bg2"/>
                </a:solidFill>
              </a:rPr>
              <a:t> pressostat…</a:t>
            </a:r>
          </a:p>
          <a:p>
            <a:pPr>
              <a:defRPr/>
            </a:pPr>
            <a:endParaRPr lang="fr-FR" b="1" dirty="0">
              <a:solidFill>
                <a:schemeClr val="bg2"/>
              </a:solidFill>
            </a:endParaRPr>
          </a:p>
          <a:p>
            <a:pPr>
              <a:defRPr/>
            </a:pPr>
            <a:endParaRPr lang="fr-FR" dirty="0"/>
          </a:p>
        </p:txBody>
      </p:sp>
      <p:pic>
        <p:nvPicPr>
          <p:cNvPr id="2066" name="Picture 18" descr="http://kitandco.free.fr/tete_hid1_fichiers/schem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72620" y="2134058"/>
            <a:ext cx="4575952" cy="2235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daniel.robert9.pagesperso-orange.fr/Digit/images/Logigramme_d_un_decodeur_4_vers_7_de_type_7447.gif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35786" y="1150949"/>
            <a:ext cx="2924812" cy="3438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http://www-ipst.u-strasbg.fr/pat/autom/moe-gr10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3298" y="108637"/>
            <a:ext cx="2970596" cy="31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t2.ftcdn.net/jpg/00/13/55/67/400_F_13556764_UHPJD9kJUmM6RCIE9re7b2c0DNk42S0M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05586" y="3053249"/>
            <a:ext cx="3810000" cy="156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http://www.amc-dz.com/produits/9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373" l="1235" r="969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21497" flipH="1">
            <a:off x="6223746" y="765144"/>
            <a:ext cx="2788754" cy="332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euromedindustries.com/image/automate-programmable-22971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136" b="96516" l="0" r="9701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251" y="62148"/>
            <a:ext cx="2852940" cy="222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http://www.at-mix.de/images/glossar/relais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94" b="100000" l="7234" r="9829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28164" y="2656"/>
            <a:ext cx="1925376" cy="2067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mem57.fr/images/interface_operateur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51" b="100000" l="0" r="100000">
                        <a14:foregroundMark x1="67568" y1="27946" x2="84054" y2="28283"/>
                        <a14:foregroundMark x1="65946" y1="48485" x2="85946" y2="49158"/>
                        <a14:foregroundMark x1="66486" y1="54209" x2="72162" y2="57576"/>
                        <a14:foregroundMark x1="80811" y1="70370" x2="22162" y2="69360"/>
                        <a14:foregroundMark x1="80000" y1="78114" x2="59730" y2="77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18067" y="1909621"/>
            <a:ext cx="3522575" cy="282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www.pos-industry.com/ILC%20150%20ETH%20page%20site%20PO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8966" b="100000" l="262" r="994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1948" y="-857178"/>
            <a:ext cx="3638550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Connecteur droit avec flèche 56"/>
          <p:cNvCxnSpPr/>
          <p:nvPr/>
        </p:nvCxnSpPr>
        <p:spPr bwMode="auto">
          <a:xfrm flipV="1">
            <a:off x="7575174" y="4300877"/>
            <a:ext cx="321929" cy="64849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0" name="Connecteur droit avec flèche 59"/>
          <p:cNvCxnSpPr/>
          <p:nvPr/>
        </p:nvCxnSpPr>
        <p:spPr bwMode="auto">
          <a:xfrm flipV="1">
            <a:off x="5566510" y="2841624"/>
            <a:ext cx="997963" cy="189692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3" name="Connecteur droit avec flèche 62"/>
          <p:cNvCxnSpPr/>
          <p:nvPr/>
        </p:nvCxnSpPr>
        <p:spPr bwMode="auto">
          <a:xfrm flipV="1">
            <a:off x="3917710" y="2940131"/>
            <a:ext cx="160964" cy="1674189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64" name="Connecteur droit avec flèche 63"/>
          <p:cNvCxnSpPr/>
          <p:nvPr/>
        </p:nvCxnSpPr>
        <p:spPr bwMode="auto">
          <a:xfrm flipH="1" flipV="1">
            <a:off x="2672620" y="1709011"/>
            <a:ext cx="1088328" cy="2922860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0" name="Connecteur droit avec flèche 69"/>
          <p:cNvCxnSpPr/>
          <p:nvPr/>
        </p:nvCxnSpPr>
        <p:spPr bwMode="auto">
          <a:xfrm flipV="1">
            <a:off x="4626376" y="3861934"/>
            <a:ext cx="296182" cy="1708632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  <p:cxnSp>
        <p:nvCxnSpPr>
          <p:cNvPr id="72" name="Connecteur droit avec flèche 71"/>
          <p:cNvCxnSpPr/>
          <p:nvPr/>
        </p:nvCxnSpPr>
        <p:spPr bwMode="auto">
          <a:xfrm flipH="1" flipV="1">
            <a:off x="1887593" y="4210391"/>
            <a:ext cx="322128" cy="1713564"/>
          </a:xfrm>
          <a:prstGeom prst="straightConnector1">
            <a:avLst/>
          </a:prstGeom>
          <a:solidFill>
            <a:schemeClr val="accent1"/>
          </a:solidFill>
          <a:ln w="101600" cap="flat" cmpd="sng" algn="ctr">
            <a:solidFill>
              <a:srgbClr val="10FC08"/>
            </a:solidFill>
            <a:prstDash val="solid"/>
            <a:round/>
            <a:headEnd type="none" w="sm" len="sm"/>
            <a:tailEnd type="arrow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/>
        </p:spPr>
      </p:cxnSp>
    </p:spTree>
    <p:extLst>
      <p:ext uri="{BB962C8B-B14F-4D97-AF65-F5344CB8AC3E}">
        <p14:creationId xmlns:p14="http://schemas.microsoft.com/office/powerpoint/2010/main" val="80904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d242f3b62885feab569d97d11364b28fd4f8e8b"/>
  <p:tag name="ISPRING_ULTRA_SCORM_COURCE_TITLE" val="Schéma PO_P2- 5"/>
  <p:tag name="ISPRING_ULTRA_SCORM_LESSON_TITLE" val="Schéma PO_PC2-5"/>
</p:tagLst>
</file>

<file path=ppt/theme/theme1.xml><?xml version="1.0" encoding="utf-8"?>
<a:theme xmlns:a="http://schemas.openxmlformats.org/drawingml/2006/main" name="Petills">
  <a:themeElements>
    <a:clrScheme name="Petills.pot 1">
      <a:dk1>
        <a:srgbClr val="2A004E"/>
      </a:dk1>
      <a:lt1>
        <a:srgbClr val="FFFFFF"/>
      </a:lt1>
      <a:dk2>
        <a:srgbClr val="500093"/>
      </a:dk2>
      <a:lt2>
        <a:srgbClr val="00CCCC"/>
      </a:lt2>
      <a:accent1>
        <a:srgbClr val="D60093"/>
      </a:accent1>
      <a:accent2>
        <a:srgbClr val="0000FF"/>
      </a:accent2>
      <a:accent3>
        <a:srgbClr val="B3AAC8"/>
      </a:accent3>
      <a:accent4>
        <a:srgbClr val="DADADA"/>
      </a:accent4>
      <a:accent5>
        <a:srgbClr val="E8AAC8"/>
      </a:accent5>
      <a:accent6>
        <a:srgbClr val="0000E7"/>
      </a:accent6>
      <a:hlink>
        <a:srgbClr val="FFFF00"/>
      </a:hlink>
      <a:folHlink>
        <a:srgbClr val="7500D7"/>
      </a:folHlink>
    </a:clrScheme>
    <a:fontScheme name="Petills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etills.pot 1">
        <a:dk1>
          <a:srgbClr val="2A004E"/>
        </a:dk1>
        <a:lt1>
          <a:srgbClr val="FFFFFF"/>
        </a:lt1>
        <a:dk2>
          <a:srgbClr val="500093"/>
        </a:dk2>
        <a:lt2>
          <a:srgbClr val="00CCCC"/>
        </a:lt2>
        <a:accent1>
          <a:srgbClr val="D60093"/>
        </a:accent1>
        <a:accent2>
          <a:srgbClr val="0000FF"/>
        </a:accent2>
        <a:accent3>
          <a:srgbClr val="B3AAC8"/>
        </a:accent3>
        <a:accent4>
          <a:srgbClr val="DADADA"/>
        </a:accent4>
        <a:accent5>
          <a:srgbClr val="E8AAC8"/>
        </a:accent5>
        <a:accent6>
          <a:srgbClr val="0000E7"/>
        </a:accent6>
        <a:hlink>
          <a:srgbClr val="FFFF00"/>
        </a:hlink>
        <a:folHlink>
          <a:srgbClr val="7500D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CC99FF"/>
        </a:accent1>
        <a:accent2>
          <a:srgbClr val="3366FF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777777"/>
        </a:accent1>
        <a:accent2>
          <a:srgbClr val="CBCBCB"/>
        </a:accent2>
        <a:accent3>
          <a:srgbClr val="FFFFFF"/>
        </a:accent3>
        <a:accent4>
          <a:srgbClr val="000000"/>
        </a:accent4>
        <a:accent5>
          <a:srgbClr val="BDBDBD"/>
        </a:accent5>
        <a:accent6>
          <a:srgbClr val="B8B8B8"/>
        </a:accent6>
        <a:hlink>
          <a:srgbClr val="4D4D4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4">
        <a:dk1>
          <a:srgbClr val="000000"/>
        </a:dk1>
        <a:lt1>
          <a:srgbClr val="00CCCC"/>
        </a:lt1>
        <a:dk2>
          <a:srgbClr val="FFFFCC"/>
        </a:dk2>
        <a:lt2>
          <a:srgbClr val="009999"/>
        </a:lt2>
        <a:accent1>
          <a:srgbClr val="CC99FF"/>
        </a:accent1>
        <a:accent2>
          <a:srgbClr val="3366FF"/>
        </a:accent2>
        <a:accent3>
          <a:srgbClr val="AAE2E2"/>
        </a:accent3>
        <a:accent4>
          <a:srgbClr val="000000"/>
        </a:accent4>
        <a:accent5>
          <a:srgbClr val="E2CAFF"/>
        </a:accent5>
        <a:accent6>
          <a:srgbClr val="2D5CE7"/>
        </a:accent6>
        <a:hlink>
          <a:srgbClr val="00CCFF"/>
        </a:hlink>
        <a:folHlink>
          <a:srgbClr val="00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ills.pot 5">
        <a:dk1>
          <a:srgbClr val="003300"/>
        </a:dk1>
        <a:lt1>
          <a:srgbClr val="FFFFFF"/>
        </a:lt1>
        <a:dk2>
          <a:srgbClr val="669900"/>
        </a:dk2>
        <a:lt2>
          <a:srgbClr val="FFCC66"/>
        </a:lt2>
        <a:accent1>
          <a:srgbClr val="990033"/>
        </a:accent1>
        <a:accent2>
          <a:srgbClr val="FF9933"/>
        </a:accent2>
        <a:accent3>
          <a:srgbClr val="B8CAAA"/>
        </a:accent3>
        <a:accent4>
          <a:srgbClr val="DADADA"/>
        </a:accent4>
        <a:accent5>
          <a:srgbClr val="CAAAAD"/>
        </a:accent5>
        <a:accent6>
          <a:srgbClr val="E78A2D"/>
        </a:accent6>
        <a:hlink>
          <a:srgbClr val="CCCC00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6">
        <a:dk1>
          <a:srgbClr val="663300"/>
        </a:dk1>
        <a:lt1>
          <a:srgbClr val="FFFFFF"/>
        </a:lt1>
        <a:dk2>
          <a:srgbClr val="CC6600"/>
        </a:dk2>
        <a:lt2>
          <a:srgbClr val="FFCC00"/>
        </a:lt2>
        <a:accent1>
          <a:srgbClr val="990033"/>
        </a:accent1>
        <a:accent2>
          <a:srgbClr val="FF0033"/>
        </a:accent2>
        <a:accent3>
          <a:srgbClr val="E2B8AA"/>
        </a:accent3>
        <a:accent4>
          <a:srgbClr val="DADADA"/>
        </a:accent4>
        <a:accent5>
          <a:srgbClr val="CAAAAD"/>
        </a:accent5>
        <a:accent6>
          <a:srgbClr val="E7002D"/>
        </a:accent6>
        <a:hlink>
          <a:srgbClr val="CC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ills.pot 7">
        <a:dk1>
          <a:srgbClr val="660033"/>
        </a:dk1>
        <a:lt1>
          <a:srgbClr val="FFFFFF"/>
        </a:lt1>
        <a:dk2>
          <a:srgbClr val="990066"/>
        </a:dk2>
        <a:lt2>
          <a:srgbClr val="FFFF66"/>
        </a:lt2>
        <a:accent1>
          <a:srgbClr val="9933FF"/>
        </a:accent1>
        <a:accent2>
          <a:srgbClr val="00CCCC"/>
        </a:accent2>
        <a:accent3>
          <a:srgbClr val="CAAAB8"/>
        </a:accent3>
        <a:accent4>
          <a:srgbClr val="DADADA"/>
        </a:accent4>
        <a:accent5>
          <a:srgbClr val="CAADFF"/>
        </a:accent5>
        <a:accent6>
          <a:srgbClr val="00B9B9"/>
        </a:accent6>
        <a:hlink>
          <a:srgbClr val="CC66FF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tills.pot 1">
    <a:dk1>
      <a:srgbClr val="2A004E"/>
    </a:dk1>
    <a:lt1>
      <a:srgbClr val="FFFFFF"/>
    </a:lt1>
    <a:dk2>
      <a:srgbClr val="500093"/>
    </a:dk2>
    <a:lt2>
      <a:srgbClr val="00CCCC"/>
    </a:lt2>
    <a:accent1>
      <a:srgbClr val="D60093"/>
    </a:accent1>
    <a:accent2>
      <a:srgbClr val="0000FF"/>
    </a:accent2>
    <a:accent3>
      <a:srgbClr val="B3AAC8"/>
    </a:accent3>
    <a:accent4>
      <a:srgbClr val="DADADA"/>
    </a:accent4>
    <a:accent5>
      <a:srgbClr val="E8AAC8"/>
    </a:accent5>
    <a:accent6>
      <a:srgbClr val="0000E7"/>
    </a:accent6>
    <a:hlink>
      <a:srgbClr val="FFFF00"/>
    </a:hlink>
    <a:folHlink>
      <a:srgbClr val="7500D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C:\MSOffice\Modeles\Modèles de présentation\Petills.pot</Template>
  <TotalTime>1758</TotalTime>
  <Words>1185</Words>
  <Application>Microsoft Office PowerPoint</Application>
  <PresentationFormat>Affichage à l'écran (4:3)</PresentationFormat>
  <Paragraphs>451</Paragraphs>
  <Slides>8</Slides>
  <Notes>8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Petills</vt:lpstr>
      <vt:lpstr>Conception personnalisée</vt:lpstr>
      <vt:lpstr>Les systèmes  industriels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 PO_PC2- F</dc:title>
  <dc:creator>toto</dc:creator>
  <cp:lastModifiedBy>Philippe</cp:lastModifiedBy>
  <cp:revision>66</cp:revision>
  <cp:lastPrinted>1998-01-22T03:17:40Z</cp:lastPrinted>
  <dcterms:created xsi:type="dcterms:W3CDTF">1995-06-02T22:06:36Z</dcterms:created>
  <dcterms:modified xsi:type="dcterms:W3CDTF">2013-06-16T21:54:38Z</dcterms:modified>
</cp:coreProperties>
</file>