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80" r:id="rId4"/>
    <p:sldId id="279" r:id="rId5"/>
    <p:sldId id="282" r:id="rId6"/>
    <p:sldId id="284" r:id="rId7"/>
    <p:sldId id="283" r:id="rId8"/>
    <p:sldId id="285" r:id="rId9"/>
  </p:sldIdLst>
  <p:sldSz cx="9144000" cy="6858000" type="screen4x3"/>
  <p:notesSz cx="6888163" cy="9623425"/>
  <p:custDataLst>
    <p:tags r:id="rId12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FC08"/>
    <a:srgbClr val="663300"/>
    <a:srgbClr val="460081"/>
    <a:srgbClr val="420079"/>
    <a:srgbClr val="CC0000"/>
    <a:srgbClr val="390069"/>
    <a:srgbClr val="CCCC00"/>
    <a:srgbClr val="B2B2B2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66" d="100"/>
          <a:sy n="66" d="100"/>
        </p:scale>
        <p:origin x="-1974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393" y="-3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9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4575" y="728663"/>
            <a:ext cx="4797425" cy="35956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1425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fld id="{2FE05E8F-CDF0-48F9-8FA9-85203530F8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162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878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7575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7950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3673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BC7A8ED5-E18B-4671-BC25-3F2EC4018C29}" type="slidenum">
              <a:rPr lang="fr-FR" sz="1000"/>
              <a:pPr/>
              <a:t>1</a:t>
            </a:fld>
            <a:endParaRPr lang="fr-FR" sz="10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10F46001-6854-4F14-8C9A-74FC1C9AF1E5}" type="slidenum">
              <a:rPr lang="fr-FR" sz="1000"/>
              <a:pPr/>
              <a:t>2</a:t>
            </a:fld>
            <a:endParaRPr lang="fr-FR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8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431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507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7507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590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83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2400" y="2286000"/>
            <a:ext cx="1463675" cy="2182813"/>
            <a:chOff x="96" y="1440"/>
            <a:chExt cx="922" cy="137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6" y="1440"/>
              <a:ext cx="913" cy="1375"/>
              <a:chOff x="96" y="1440"/>
              <a:chExt cx="913" cy="1375"/>
            </a:xfrm>
          </p:grpSpPr>
          <p:sp>
            <p:nvSpPr>
              <p:cNvPr id="11" name="Freeform 2"/>
              <p:cNvSpPr>
                <a:spLocks/>
              </p:cNvSpPr>
              <p:nvPr/>
            </p:nvSpPr>
            <p:spPr bwMode="ltGray">
              <a:xfrm>
                <a:off x="181" y="1574"/>
                <a:ext cx="742" cy="1110"/>
              </a:xfrm>
              <a:custGeom>
                <a:avLst/>
                <a:gdLst>
                  <a:gd name="T0" fmla="*/ 370 w 742"/>
                  <a:gd name="T1" fmla="*/ 0 h 1110"/>
                  <a:gd name="T2" fmla="*/ 0 w 742"/>
                  <a:gd name="T3" fmla="*/ 554 h 1110"/>
                  <a:gd name="T4" fmla="*/ 370 w 742"/>
                  <a:gd name="T5" fmla="*/ 1109 h 1110"/>
                  <a:gd name="T6" fmla="*/ 741 w 742"/>
                  <a:gd name="T7" fmla="*/ 554 h 1110"/>
                  <a:gd name="T8" fmla="*/ 370 w 742"/>
                  <a:gd name="T9" fmla="*/ 0 h 1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42" h="1110">
                    <a:moveTo>
                      <a:pt x="370" y="0"/>
                    </a:moveTo>
                    <a:lnTo>
                      <a:pt x="0" y="554"/>
                    </a:lnTo>
                    <a:lnTo>
                      <a:pt x="370" y="1109"/>
                    </a:lnTo>
                    <a:lnTo>
                      <a:pt x="741" y="554"/>
                    </a:lnTo>
                    <a:lnTo>
                      <a:pt x="370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96" y="1440"/>
                <a:ext cx="913" cy="688"/>
                <a:chOff x="96" y="1440"/>
                <a:chExt cx="913" cy="688"/>
              </a:xfrm>
            </p:grpSpPr>
            <p:sp>
              <p:nvSpPr>
                <p:cNvPr id="16" name="Freeform 3"/>
                <p:cNvSpPr>
                  <a:spLocks/>
                </p:cNvSpPr>
                <p:nvPr/>
              </p:nvSpPr>
              <p:spPr bwMode="ltGray">
                <a:xfrm>
                  <a:off x="552" y="1440"/>
                  <a:ext cx="457" cy="688"/>
                </a:xfrm>
                <a:custGeom>
                  <a:avLst/>
                  <a:gdLst>
                    <a:gd name="T0" fmla="*/ 0 w 457"/>
                    <a:gd name="T1" fmla="*/ 136 h 688"/>
                    <a:gd name="T2" fmla="*/ 0 w 457"/>
                    <a:gd name="T3" fmla="*/ 0 h 688"/>
                    <a:gd name="T4" fmla="*/ 456 w 457"/>
                    <a:gd name="T5" fmla="*/ 687 h 688"/>
                    <a:gd name="T6" fmla="*/ 365 w 457"/>
                    <a:gd name="T7" fmla="*/ 687 h 688"/>
                    <a:gd name="T8" fmla="*/ 0 w 457"/>
                    <a:gd name="T9" fmla="*/ 136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0" y="136"/>
                      </a:moveTo>
                      <a:lnTo>
                        <a:pt x="0" y="0"/>
                      </a:lnTo>
                      <a:lnTo>
                        <a:pt x="456" y="687"/>
                      </a:lnTo>
                      <a:lnTo>
                        <a:pt x="365" y="687"/>
                      </a:lnTo>
                      <a:lnTo>
                        <a:pt x="0" y="136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" name="Freeform 4"/>
                <p:cNvSpPr>
                  <a:spLocks/>
                </p:cNvSpPr>
                <p:nvPr/>
              </p:nvSpPr>
              <p:spPr bwMode="ltGray">
                <a:xfrm>
                  <a:off x="96" y="1440"/>
                  <a:ext cx="457" cy="688"/>
                </a:xfrm>
                <a:custGeom>
                  <a:avLst/>
                  <a:gdLst>
                    <a:gd name="T0" fmla="*/ 456 w 457"/>
                    <a:gd name="T1" fmla="*/ 0 h 688"/>
                    <a:gd name="T2" fmla="*/ 456 w 457"/>
                    <a:gd name="T3" fmla="*/ 136 h 688"/>
                    <a:gd name="T4" fmla="*/ 90 w 457"/>
                    <a:gd name="T5" fmla="*/ 687 h 688"/>
                    <a:gd name="T6" fmla="*/ 0 w 457"/>
                    <a:gd name="T7" fmla="*/ 687 h 688"/>
                    <a:gd name="T8" fmla="*/ 456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456" y="0"/>
                      </a:moveTo>
                      <a:lnTo>
                        <a:pt x="456" y="136"/>
                      </a:lnTo>
                      <a:lnTo>
                        <a:pt x="90" y="687"/>
                      </a:lnTo>
                      <a:lnTo>
                        <a:pt x="0" y="687"/>
                      </a:lnTo>
                      <a:lnTo>
                        <a:pt x="456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3" name="Group 8"/>
              <p:cNvGrpSpPr>
                <a:grpSpLocks/>
              </p:cNvGrpSpPr>
              <p:nvPr/>
            </p:nvGrpSpPr>
            <p:grpSpPr bwMode="auto">
              <a:xfrm>
                <a:off x="96" y="2127"/>
                <a:ext cx="913" cy="688"/>
                <a:chOff x="96" y="2127"/>
                <a:chExt cx="913" cy="688"/>
              </a:xfrm>
            </p:grpSpPr>
            <p:sp>
              <p:nvSpPr>
                <p:cNvPr id="14" name="Freeform 6"/>
                <p:cNvSpPr>
                  <a:spLocks/>
                </p:cNvSpPr>
                <p:nvPr/>
              </p:nvSpPr>
              <p:spPr bwMode="ltGray">
                <a:xfrm>
                  <a:off x="552" y="2127"/>
                  <a:ext cx="457" cy="688"/>
                </a:xfrm>
                <a:custGeom>
                  <a:avLst/>
                  <a:gdLst>
                    <a:gd name="T0" fmla="*/ 365 w 457"/>
                    <a:gd name="T1" fmla="*/ 0 h 688"/>
                    <a:gd name="T2" fmla="*/ 456 w 457"/>
                    <a:gd name="T3" fmla="*/ 0 h 688"/>
                    <a:gd name="T4" fmla="*/ 0 w 457"/>
                    <a:gd name="T5" fmla="*/ 687 h 688"/>
                    <a:gd name="T6" fmla="*/ 0 w 457"/>
                    <a:gd name="T7" fmla="*/ 550 h 688"/>
                    <a:gd name="T8" fmla="*/ 365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365" y="0"/>
                      </a:moveTo>
                      <a:lnTo>
                        <a:pt x="456" y="0"/>
                      </a:lnTo>
                      <a:lnTo>
                        <a:pt x="0" y="687"/>
                      </a:lnTo>
                      <a:lnTo>
                        <a:pt x="0" y="550"/>
                      </a:lnTo>
                      <a:lnTo>
                        <a:pt x="36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ltGray">
                <a:xfrm>
                  <a:off x="96" y="2127"/>
                  <a:ext cx="457" cy="688"/>
                </a:xfrm>
                <a:custGeom>
                  <a:avLst/>
                  <a:gdLst>
                    <a:gd name="T0" fmla="*/ 90 w 457"/>
                    <a:gd name="T1" fmla="*/ 0 h 688"/>
                    <a:gd name="T2" fmla="*/ 456 w 457"/>
                    <a:gd name="T3" fmla="*/ 550 h 688"/>
                    <a:gd name="T4" fmla="*/ 456 w 457"/>
                    <a:gd name="T5" fmla="*/ 687 h 688"/>
                    <a:gd name="T6" fmla="*/ 0 w 457"/>
                    <a:gd name="T7" fmla="*/ 0 h 688"/>
                    <a:gd name="T8" fmla="*/ 90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90" y="0"/>
                      </a:moveTo>
                      <a:lnTo>
                        <a:pt x="456" y="550"/>
                      </a:lnTo>
                      <a:lnTo>
                        <a:pt x="456" y="687"/>
                      </a:lnTo>
                      <a:lnTo>
                        <a:pt x="0" y="0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93" y="1555"/>
              <a:ext cx="525" cy="480"/>
              <a:chOff x="493" y="1555"/>
              <a:chExt cx="525" cy="480"/>
            </a:xfrm>
          </p:grpSpPr>
          <p:sp>
            <p:nvSpPr>
              <p:cNvPr id="7" name="Freeform 10"/>
              <p:cNvSpPr>
                <a:spLocks/>
              </p:cNvSpPr>
              <p:nvPr/>
            </p:nvSpPr>
            <p:spPr bwMode="gray">
              <a:xfrm>
                <a:off x="493" y="1555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Freeform 11"/>
              <p:cNvSpPr>
                <a:spLocks/>
              </p:cNvSpPr>
              <p:nvPr/>
            </p:nvSpPr>
            <p:spPr bwMode="gray">
              <a:xfrm>
                <a:off x="565" y="1620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Freeform 12"/>
              <p:cNvSpPr>
                <a:spLocks/>
              </p:cNvSpPr>
              <p:nvPr/>
            </p:nvSpPr>
            <p:spPr bwMode="gray">
              <a:xfrm>
                <a:off x="621" y="1629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Freeform 13"/>
              <p:cNvSpPr>
                <a:spLocks/>
              </p:cNvSpPr>
              <p:nvPr/>
            </p:nvSpPr>
            <p:spPr bwMode="gray">
              <a:xfrm>
                <a:off x="722" y="1752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0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du sous-titre du masque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xfrm>
            <a:off x="13700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808413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7413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65640C-B5D3-4948-89DF-475203BF32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1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51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4A491-F779-4CCB-950A-0CD7DF5E45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1399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476250"/>
            <a:ext cx="19431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76250"/>
            <a:ext cx="56769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ADD3C-D86A-4AB6-BFEF-2C8EC43095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3056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476250"/>
            <a:ext cx="7086600" cy="12763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C685-D8E5-4669-BED8-830F5A0BB3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9974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DE171-A7F8-4848-AD71-4DD1A5CFD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7799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FEF1-7C18-4D06-A8AB-E4539DF4C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9872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31B61-A7FB-4A21-9569-4C2FF55DC9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81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E864A-E467-44F0-AD02-A1645A5D03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664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CC7BC-5B7D-4CE3-A6CE-D6B2B9EA95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5350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D77F7-E0CC-4F52-B3F7-5955F4F93C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8956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77E2C-2D38-4675-AEE6-96A213B60B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17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BBFC-6AE8-420A-9A82-085E413178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845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203200" y="276225"/>
            <a:ext cx="1260475" cy="1601788"/>
            <a:chOff x="128" y="174"/>
            <a:chExt cx="794" cy="1009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128" y="174"/>
              <a:ext cx="737" cy="1009"/>
              <a:chOff x="128" y="174"/>
              <a:chExt cx="737" cy="1009"/>
            </a:xfrm>
          </p:grpSpPr>
          <p:sp>
            <p:nvSpPr>
              <p:cNvPr id="1038" name="Freeform 2"/>
              <p:cNvSpPr>
                <a:spLocks/>
              </p:cNvSpPr>
              <p:nvPr/>
            </p:nvSpPr>
            <p:spPr bwMode="ltGray">
              <a:xfrm>
                <a:off x="197" y="272"/>
                <a:ext cx="599" cy="815"/>
              </a:xfrm>
              <a:custGeom>
                <a:avLst/>
                <a:gdLst>
                  <a:gd name="T0" fmla="*/ 299 w 599"/>
                  <a:gd name="T1" fmla="*/ 0 h 815"/>
                  <a:gd name="T2" fmla="*/ 0 w 599"/>
                  <a:gd name="T3" fmla="*/ 407 h 815"/>
                  <a:gd name="T4" fmla="*/ 299 w 599"/>
                  <a:gd name="T5" fmla="*/ 814 h 815"/>
                  <a:gd name="T6" fmla="*/ 598 w 599"/>
                  <a:gd name="T7" fmla="*/ 407 h 815"/>
                  <a:gd name="T8" fmla="*/ 299 w 599"/>
                  <a:gd name="T9" fmla="*/ 0 h 8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9" h="815">
                    <a:moveTo>
                      <a:pt x="299" y="0"/>
                    </a:moveTo>
                    <a:lnTo>
                      <a:pt x="0" y="407"/>
                    </a:lnTo>
                    <a:lnTo>
                      <a:pt x="299" y="814"/>
                    </a:lnTo>
                    <a:lnTo>
                      <a:pt x="598" y="407"/>
                    </a:lnTo>
                    <a:lnTo>
                      <a:pt x="299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039" name="Group 5"/>
              <p:cNvGrpSpPr>
                <a:grpSpLocks/>
              </p:cNvGrpSpPr>
              <p:nvPr/>
            </p:nvGrpSpPr>
            <p:grpSpPr bwMode="auto">
              <a:xfrm>
                <a:off x="128" y="174"/>
                <a:ext cx="737" cy="505"/>
                <a:chOff x="128" y="174"/>
                <a:chExt cx="737" cy="505"/>
              </a:xfrm>
            </p:grpSpPr>
            <p:sp>
              <p:nvSpPr>
                <p:cNvPr id="2" name="Freeform 3"/>
                <p:cNvSpPr>
                  <a:spLocks/>
                </p:cNvSpPr>
                <p:nvPr/>
              </p:nvSpPr>
              <p:spPr bwMode="ltGray">
                <a:xfrm>
                  <a:off x="496" y="174"/>
                  <a:ext cx="369" cy="505"/>
                </a:xfrm>
                <a:custGeom>
                  <a:avLst/>
                  <a:gdLst>
                    <a:gd name="T0" fmla="*/ 0 w 369"/>
                    <a:gd name="T1" fmla="*/ 100 h 505"/>
                    <a:gd name="T2" fmla="*/ 0 w 369"/>
                    <a:gd name="T3" fmla="*/ 0 h 505"/>
                    <a:gd name="T4" fmla="*/ 368 w 369"/>
                    <a:gd name="T5" fmla="*/ 504 h 505"/>
                    <a:gd name="T6" fmla="*/ 295 w 369"/>
                    <a:gd name="T7" fmla="*/ 504 h 505"/>
                    <a:gd name="T8" fmla="*/ 0 w 369"/>
                    <a:gd name="T9" fmla="*/ 10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0" y="100"/>
                      </a:moveTo>
                      <a:lnTo>
                        <a:pt x="0" y="0"/>
                      </a:lnTo>
                      <a:lnTo>
                        <a:pt x="368" y="504"/>
                      </a:lnTo>
                      <a:lnTo>
                        <a:pt x="295" y="504"/>
                      </a:lnTo>
                      <a:lnTo>
                        <a:pt x="0" y="10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" name="Freeform 4"/>
                <p:cNvSpPr>
                  <a:spLocks/>
                </p:cNvSpPr>
                <p:nvPr/>
              </p:nvSpPr>
              <p:spPr bwMode="ltGray">
                <a:xfrm>
                  <a:off x="128" y="174"/>
                  <a:ext cx="369" cy="505"/>
                </a:xfrm>
                <a:custGeom>
                  <a:avLst/>
                  <a:gdLst>
                    <a:gd name="T0" fmla="*/ 368 w 369"/>
                    <a:gd name="T1" fmla="*/ 0 h 505"/>
                    <a:gd name="T2" fmla="*/ 368 w 369"/>
                    <a:gd name="T3" fmla="*/ 100 h 505"/>
                    <a:gd name="T4" fmla="*/ 73 w 369"/>
                    <a:gd name="T5" fmla="*/ 504 h 505"/>
                    <a:gd name="T6" fmla="*/ 0 w 369"/>
                    <a:gd name="T7" fmla="*/ 504 h 505"/>
                    <a:gd name="T8" fmla="*/ 368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368" y="0"/>
                      </a:moveTo>
                      <a:lnTo>
                        <a:pt x="368" y="100"/>
                      </a:lnTo>
                      <a:lnTo>
                        <a:pt x="73" y="504"/>
                      </a:lnTo>
                      <a:lnTo>
                        <a:pt x="0" y="504"/>
                      </a:lnTo>
                      <a:lnTo>
                        <a:pt x="368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28" y="678"/>
                <a:ext cx="737" cy="505"/>
                <a:chOff x="128" y="678"/>
                <a:chExt cx="737" cy="505"/>
              </a:xfrm>
            </p:grpSpPr>
            <p:sp>
              <p:nvSpPr>
                <p:cNvPr id="1041" name="Freeform 6"/>
                <p:cNvSpPr>
                  <a:spLocks/>
                </p:cNvSpPr>
                <p:nvPr/>
              </p:nvSpPr>
              <p:spPr bwMode="ltGray">
                <a:xfrm>
                  <a:off x="496" y="678"/>
                  <a:ext cx="369" cy="505"/>
                </a:xfrm>
                <a:custGeom>
                  <a:avLst/>
                  <a:gdLst>
                    <a:gd name="T0" fmla="*/ 295 w 369"/>
                    <a:gd name="T1" fmla="*/ 0 h 505"/>
                    <a:gd name="T2" fmla="*/ 368 w 369"/>
                    <a:gd name="T3" fmla="*/ 0 h 505"/>
                    <a:gd name="T4" fmla="*/ 0 w 369"/>
                    <a:gd name="T5" fmla="*/ 504 h 505"/>
                    <a:gd name="T6" fmla="*/ 0 w 369"/>
                    <a:gd name="T7" fmla="*/ 404 h 505"/>
                    <a:gd name="T8" fmla="*/ 295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295" y="0"/>
                      </a:moveTo>
                      <a:lnTo>
                        <a:pt x="368" y="0"/>
                      </a:lnTo>
                      <a:lnTo>
                        <a:pt x="0" y="504"/>
                      </a:lnTo>
                      <a:lnTo>
                        <a:pt x="0" y="404"/>
                      </a:lnTo>
                      <a:lnTo>
                        <a:pt x="29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Freeform 7"/>
                <p:cNvSpPr>
                  <a:spLocks/>
                </p:cNvSpPr>
                <p:nvPr/>
              </p:nvSpPr>
              <p:spPr bwMode="ltGray">
                <a:xfrm>
                  <a:off x="128" y="678"/>
                  <a:ext cx="369" cy="505"/>
                </a:xfrm>
                <a:custGeom>
                  <a:avLst/>
                  <a:gdLst>
                    <a:gd name="T0" fmla="*/ 73 w 369"/>
                    <a:gd name="T1" fmla="*/ 0 h 505"/>
                    <a:gd name="T2" fmla="*/ 368 w 369"/>
                    <a:gd name="T3" fmla="*/ 404 h 505"/>
                    <a:gd name="T4" fmla="*/ 368 w 369"/>
                    <a:gd name="T5" fmla="*/ 504 h 505"/>
                    <a:gd name="T6" fmla="*/ 0 w 369"/>
                    <a:gd name="T7" fmla="*/ 0 h 505"/>
                    <a:gd name="T8" fmla="*/ 73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73" y="0"/>
                      </a:moveTo>
                      <a:lnTo>
                        <a:pt x="368" y="404"/>
                      </a:lnTo>
                      <a:lnTo>
                        <a:pt x="368" y="504"/>
                      </a:lnTo>
                      <a:lnTo>
                        <a:pt x="0" y="0"/>
                      </a:lnTo>
                      <a:lnTo>
                        <a:pt x="73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33" name="Group 14"/>
            <p:cNvGrpSpPr>
              <a:grpSpLocks/>
            </p:cNvGrpSpPr>
            <p:nvPr/>
          </p:nvGrpSpPr>
          <p:grpSpPr bwMode="auto">
            <a:xfrm>
              <a:off x="397" y="211"/>
              <a:ext cx="525" cy="480"/>
              <a:chOff x="397" y="211"/>
              <a:chExt cx="525" cy="480"/>
            </a:xfrm>
          </p:grpSpPr>
          <p:sp>
            <p:nvSpPr>
              <p:cNvPr id="1034" name="Freeform 10"/>
              <p:cNvSpPr>
                <a:spLocks/>
              </p:cNvSpPr>
              <p:nvPr/>
            </p:nvSpPr>
            <p:spPr bwMode="gray">
              <a:xfrm>
                <a:off x="397" y="211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gray">
              <a:xfrm>
                <a:off x="469" y="276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gray">
              <a:xfrm>
                <a:off x="525" y="285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gray">
              <a:xfrm>
                <a:off x="626" y="408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76250"/>
            <a:ext cx="70866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2E46099-F99E-44A8-9987-B41CE7EC657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1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105150"/>
            <a:ext cx="8609013" cy="11430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8000" b="1" dirty="0" smtClean="0"/>
              <a:t>Les systèmes</a:t>
            </a:r>
            <a:br>
              <a:rPr lang="fr-FR" sz="8000" b="1" dirty="0" smtClean="0"/>
            </a:br>
            <a:r>
              <a:rPr lang="fr-FR" sz="8000" b="1" dirty="0" smtClean="0"/>
              <a:t> industriels</a:t>
            </a:r>
            <a:br>
              <a:rPr lang="fr-FR" sz="8000" b="1" dirty="0" smtClean="0"/>
            </a:br>
            <a:endParaRPr lang="fr-FR" sz="8000" b="1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325457" y="4994012"/>
            <a:ext cx="794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Partie   Opérative   PO ,   Partie   Commande  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20"/>
          <p:cNvSpPr txBox="1">
            <a:spLocks noChangeArrowheads="1"/>
          </p:cNvSpPr>
          <p:nvPr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75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 advAuto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1054100" y="188640"/>
            <a:ext cx="7454900" cy="30353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chemeClr val="bg2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965325" y="285478"/>
            <a:ext cx="52752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PARTIE OPERATIVE  (P.O.)</a:t>
            </a: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1073150" y="4044950"/>
            <a:ext cx="7150100" cy="2120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chemeClr val="bg2"/>
              </a:gs>
              <a:gs pos="100000">
                <a:srgbClr val="FF33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041525" y="4008438"/>
            <a:ext cx="53657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>
              <a:defRPr/>
            </a:pPr>
            <a:r>
              <a:rPr lang="fr-FR" sz="32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PARTIE COMMANDE  (P.C.)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825875" y="1004615"/>
            <a:ext cx="25019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3790950" y="1169715"/>
            <a:ext cx="2662238" cy="180022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CCCC0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Système Physique</a:t>
            </a:r>
          </a:p>
          <a:p>
            <a:pPr algn="ctr"/>
            <a:endParaRPr lang="fr-FR" sz="2800" b="1">
              <a:solidFill>
                <a:schemeClr val="bg2"/>
              </a:solidFill>
            </a:endParaRPr>
          </a:p>
          <a:p>
            <a:pPr algn="ctr"/>
            <a:r>
              <a:rPr lang="fr-FR" sz="2800" b="1">
                <a:solidFill>
                  <a:schemeClr val="bg2"/>
                </a:solidFill>
              </a:rPr>
              <a:t>EFFECTEURS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2424113" y="1004615"/>
            <a:ext cx="1317625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 rot="16200000">
            <a:off x="1869281" y="1821385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149350" y="1004615"/>
            <a:ext cx="1208088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 rot="16200000">
            <a:off x="430212" y="1572941"/>
            <a:ext cx="24860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>
                <a:solidFill>
                  <a:schemeClr val="bg2"/>
                </a:solidFill>
              </a:rPr>
              <a:t>Pré-</a:t>
            </a:r>
          </a:p>
          <a:p>
            <a:pPr algn="ctr"/>
            <a:r>
              <a:rPr lang="fr-FR" sz="2800" b="1" dirty="0">
                <a:solidFill>
                  <a:schemeClr val="bg2"/>
                </a:solidFill>
              </a:rPr>
              <a:t>actionneurs</a:t>
            </a:r>
          </a:p>
        </p:txBody>
      </p:sp>
      <p:sp>
        <p:nvSpPr>
          <p:cNvPr id="8204" name="Freeform 12"/>
          <p:cNvSpPr>
            <a:spLocks/>
          </p:cNvSpPr>
          <p:nvPr/>
        </p:nvSpPr>
        <p:spPr bwMode="auto">
          <a:xfrm>
            <a:off x="190500" y="1981200"/>
            <a:ext cx="1087438" cy="4268788"/>
          </a:xfrm>
          <a:custGeom>
            <a:avLst/>
            <a:gdLst>
              <a:gd name="T0" fmla="*/ 685800 w 685"/>
              <a:gd name="T1" fmla="*/ 0 h 2689"/>
              <a:gd name="T2" fmla="*/ 1085850 w 685"/>
              <a:gd name="T3" fmla="*/ 495300 h 2689"/>
              <a:gd name="T4" fmla="*/ 723900 w 685"/>
              <a:gd name="T5" fmla="*/ 838200 h 2689"/>
              <a:gd name="T6" fmla="*/ 723900 w 685"/>
              <a:gd name="T7" fmla="*/ 628650 h 2689"/>
              <a:gd name="T8" fmla="*/ 571500 w 685"/>
              <a:gd name="T9" fmla="*/ 647700 h 2689"/>
              <a:gd name="T10" fmla="*/ 495300 w 685"/>
              <a:gd name="T11" fmla="*/ 762000 h 2689"/>
              <a:gd name="T12" fmla="*/ 438150 w 685"/>
              <a:gd name="T13" fmla="*/ 895350 h 2689"/>
              <a:gd name="T14" fmla="*/ 400050 w 685"/>
              <a:gd name="T15" fmla="*/ 1314450 h 2689"/>
              <a:gd name="T16" fmla="*/ 514350 w 685"/>
              <a:gd name="T17" fmla="*/ 2438400 h 2689"/>
              <a:gd name="T18" fmla="*/ 590550 w 685"/>
              <a:gd name="T19" fmla="*/ 2552700 h 2689"/>
              <a:gd name="T20" fmla="*/ 838200 w 685"/>
              <a:gd name="T21" fmla="*/ 2609850 h 2689"/>
              <a:gd name="T22" fmla="*/ 838200 w 685"/>
              <a:gd name="T23" fmla="*/ 4267200 h 2689"/>
              <a:gd name="T24" fmla="*/ 495300 w 685"/>
              <a:gd name="T25" fmla="*/ 4229100 h 2689"/>
              <a:gd name="T26" fmla="*/ 228600 w 685"/>
              <a:gd name="T27" fmla="*/ 4095750 h 2689"/>
              <a:gd name="T28" fmla="*/ 57150 w 685"/>
              <a:gd name="T29" fmla="*/ 3924300 h 2689"/>
              <a:gd name="T30" fmla="*/ 0 w 685"/>
              <a:gd name="T31" fmla="*/ 3695700 h 2689"/>
              <a:gd name="T32" fmla="*/ 114300 w 685"/>
              <a:gd name="T33" fmla="*/ 723900 h 2689"/>
              <a:gd name="T34" fmla="*/ 171450 w 685"/>
              <a:gd name="T35" fmla="*/ 609600 h 2689"/>
              <a:gd name="T36" fmla="*/ 247650 w 685"/>
              <a:gd name="T37" fmla="*/ 457200 h 2689"/>
              <a:gd name="T38" fmla="*/ 381000 w 685"/>
              <a:gd name="T39" fmla="*/ 381000 h 2689"/>
              <a:gd name="T40" fmla="*/ 685800 w 685"/>
              <a:gd name="T41" fmla="*/ 361950 h 2689"/>
              <a:gd name="T42" fmla="*/ 685800 w 685"/>
              <a:gd name="T43" fmla="*/ 76200 h 268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689">
                <a:moveTo>
                  <a:pt x="432" y="0"/>
                </a:moveTo>
                <a:lnTo>
                  <a:pt x="684" y="312"/>
                </a:lnTo>
                <a:lnTo>
                  <a:pt x="456" y="528"/>
                </a:lnTo>
                <a:lnTo>
                  <a:pt x="456" y="396"/>
                </a:lnTo>
                <a:lnTo>
                  <a:pt x="360" y="408"/>
                </a:lnTo>
                <a:lnTo>
                  <a:pt x="312" y="480"/>
                </a:lnTo>
                <a:lnTo>
                  <a:pt x="276" y="564"/>
                </a:lnTo>
                <a:lnTo>
                  <a:pt x="252" y="828"/>
                </a:lnTo>
                <a:lnTo>
                  <a:pt x="324" y="1536"/>
                </a:lnTo>
                <a:lnTo>
                  <a:pt x="372" y="1608"/>
                </a:lnTo>
                <a:lnTo>
                  <a:pt x="528" y="1644"/>
                </a:lnTo>
                <a:lnTo>
                  <a:pt x="528" y="2688"/>
                </a:lnTo>
                <a:lnTo>
                  <a:pt x="312" y="2664"/>
                </a:lnTo>
                <a:lnTo>
                  <a:pt x="144" y="2580"/>
                </a:lnTo>
                <a:lnTo>
                  <a:pt x="36" y="2472"/>
                </a:lnTo>
                <a:lnTo>
                  <a:pt x="0" y="2328"/>
                </a:lnTo>
                <a:lnTo>
                  <a:pt x="72" y="456"/>
                </a:lnTo>
                <a:lnTo>
                  <a:pt x="108" y="384"/>
                </a:lnTo>
                <a:lnTo>
                  <a:pt x="156" y="288"/>
                </a:lnTo>
                <a:lnTo>
                  <a:pt x="240" y="240"/>
                </a:lnTo>
                <a:lnTo>
                  <a:pt x="432" y="228"/>
                </a:lnTo>
                <a:lnTo>
                  <a:pt x="432" y="48"/>
                </a:lnTo>
              </a:path>
            </a:pathLst>
          </a:custGeom>
          <a:gradFill rotWithShape="0">
            <a:gsLst>
              <a:gs pos="0">
                <a:srgbClr val="CC2900"/>
              </a:gs>
              <a:gs pos="100000">
                <a:srgbClr val="FF33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 rot="-5400000">
            <a:off x="-244475" y="4357688"/>
            <a:ext cx="145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/>
              <a:t>ORDRES</a:t>
            </a: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6407150" y="1004615"/>
            <a:ext cx="1282700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07" name="Rectangle 15"/>
          <p:cNvSpPr>
            <a:spLocks noChangeArrowheads="1"/>
          </p:cNvSpPr>
          <p:nvPr/>
        </p:nvSpPr>
        <p:spPr bwMode="auto">
          <a:xfrm rot="16200000">
            <a:off x="5834856" y="1807097"/>
            <a:ext cx="24860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2800" b="1" dirty="0">
                <a:solidFill>
                  <a:schemeClr val="bg2"/>
                </a:solidFill>
              </a:rPr>
              <a:t>Capteurs</a:t>
            </a:r>
          </a:p>
        </p:txBody>
      </p:sp>
      <p:sp>
        <p:nvSpPr>
          <p:cNvPr id="8208" name="Freeform 16"/>
          <p:cNvSpPr>
            <a:spLocks/>
          </p:cNvSpPr>
          <p:nvPr/>
        </p:nvSpPr>
        <p:spPr bwMode="auto">
          <a:xfrm>
            <a:off x="7904163" y="1123950"/>
            <a:ext cx="1087437" cy="4421188"/>
          </a:xfrm>
          <a:custGeom>
            <a:avLst/>
            <a:gdLst>
              <a:gd name="T0" fmla="*/ 400050 w 685"/>
              <a:gd name="T1" fmla="*/ 4419600 h 2785"/>
              <a:gd name="T2" fmla="*/ 0 w 685"/>
              <a:gd name="T3" fmla="*/ 3905250 h 2785"/>
              <a:gd name="T4" fmla="*/ 361950 w 685"/>
              <a:gd name="T5" fmla="*/ 3551238 h 2785"/>
              <a:gd name="T6" fmla="*/ 361950 w 685"/>
              <a:gd name="T7" fmla="*/ 3767138 h 2785"/>
              <a:gd name="T8" fmla="*/ 514350 w 685"/>
              <a:gd name="T9" fmla="*/ 3748088 h 2785"/>
              <a:gd name="T10" fmla="*/ 590550 w 685"/>
              <a:gd name="T11" fmla="*/ 3629025 h 2785"/>
              <a:gd name="T12" fmla="*/ 647700 w 685"/>
              <a:gd name="T13" fmla="*/ 3490913 h 2785"/>
              <a:gd name="T14" fmla="*/ 685800 w 685"/>
              <a:gd name="T15" fmla="*/ 3057525 h 2785"/>
              <a:gd name="T16" fmla="*/ 571500 w 685"/>
              <a:gd name="T17" fmla="*/ 1893888 h 2785"/>
              <a:gd name="T18" fmla="*/ 495300 w 685"/>
              <a:gd name="T19" fmla="*/ 1774825 h 2785"/>
              <a:gd name="T20" fmla="*/ 247650 w 685"/>
              <a:gd name="T21" fmla="*/ 1716088 h 2785"/>
              <a:gd name="T22" fmla="*/ 247650 w 685"/>
              <a:gd name="T23" fmla="*/ 0 h 2785"/>
              <a:gd name="T24" fmla="*/ 590550 w 685"/>
              <a:gd name="T25" fmla="*/ 38100 h 2785"/>
              <a:gd name="T26" fmla="*/ 857250 w 685"/>
              <a:gd name="T27" fmla="*/ 176213 h 2785"/>
              <a:gd name="T28" fmla="*/ 1028700 w 685"/>
              <a:gd name="T29" fmla="*/ 354013 h 2785"/>
              <a:gd name="T30" fmla="*/ 1085850 w 685"/>
              <a:gd name="T31" fmla="*/ 590550 h 2785"/>
              <a:gd name="T32" fmla="*/ 971550 w 685"/>
              <a:gd name="T33" fmla="*/ 3668713 h 2785"/>
              <a:gd name="T34" fmla="*/ 914400 w 685"/>
              <a:gd name="T35" fmla="*/ 3787775 h 2785"/>
              <a:gd name="T36" fmla="*/ 838200 w 685"/>
              <a:gd name="T37" fmla="*/ 3944938 h 2785"/>
              <a:gd name="T38" fmla="*/ 704850 w 685"/>
              <a:gd name="T39" fmla="*/ 4024313 h 2785"/>
              <a:gd name="T40" fmla="*/ 400050 w 685"/>
              <a:gd name="T41" fmla="*/ 4043363 h 2785"/>
              <a:gd name="T42" fmla="*/ 400050 w 685"/>
              <a:gd name="T43" fmla="*/ 4340225 h 278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85" h="2785">
                <a:moveTo>
                  <a:pt x="252" y="2784"/>
                </a:moveTo>
                <a:lnTo>
                  <a:pt x="0" y="2460"/>
                </a:lnTo>
                <a:lnTo>
                  <a:pt x="228" y="2237"/>
                </a:lnTo>
                <a:lnTo>
                  <a:pt x="228" y="2373"/>
                </a:lnTo>
                <a:lnTo>
                  <a:pt x="324" y="2361"/>
                </a:lnTo>
                <a:lnTo>
                  <a:pt x="372" y="2286"/>
                </a:lnTo>
                <a:lnTo>
                  <a:pt x="408" y="2199"/>
                </a:lnTo>
                <a:lnTo>
                  <a:pt x="432" y="1926"/>
                </a:lnTo>
                <a:lnTo>
                  <a:pt x="360" y="1193"/>
                </a:lnTo>
                <a:lnTo>
                  <a:pt x="312" y="1118"/>
                </a:lnTo>
                <a:lnTo>
                  <a:pt x="156" y="1081"/>
                </a:lnTo>
                <a:lnTo>
                  <a:pt x="156" y="0"/>
                </a:lnTo>
                <a:lnTo>
                  <a:pt x="372" y="24"/>
                </a:lnTo>
                <a:lnTo>
                  <a:pt x="540" y="111"/>
                </a:lnTo>
                <a:lnTo>
                  <a:pt x="648" y="223"/>
                </a:lnTo>
                <a:lnTo>
                  <a:pt x="684" y="372"/>
                </a:lnTo>
                <a:lnTo>
                  <a:pt x="612" y="2311"/>
                </a:lnTo>
                <a:lnTo>
                  <a:pt x="576" y="2386"/>
                </a:lnTo>
                <a:lnTo>
                  <a:pt x="528" y="2485"/>
                </a:lnTo>
                <a:lnTo>
                  <a:pt x="444" y="2535"/>
                </a:lnTo>
                <a:lnTo>
                  <a:pt x="252" y="2547"/>
                </a:lnTo>
                <a:lnTo>
                  <a:pt x="252" y="2734"/>
                </a:lnTo>
              </a:path>
            </a:pathLst>
          </a:custGeom>
          <a:gradFill rotWithShape="0">
            <a:gsLst>
              <a:gs pos="0">
                <a:srgbClr val="390069"/>
              </a:gs>
              <a:gs pos="100000">
                <a:srgbClr val="CC0000"/>
              </a:gs>
            </a:gsLst>
            <a:lin ang="5400000" scaled="1"/>
          </a:gradFill>
          <a:ln w="12700" cap="rnd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09" name="Rectangle 17"/>
          <p:cNvSpPr>
            <a:spLocks noChangeArrowheads="1"/>
          </p:cNvSpPr>
          <p:nvPr/>
        </p:nvSpPr>
        <p:spPr bwMode="auto">
          <a:xfrm rot="16200000" flipH="1">
            <a:off x="7439025" y="2935288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/>
              <a:t>INFORMATIONS</a:t>
            </a: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6883400" y="4654550"/>
            <a:ext cx="768350" cy="14160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1" name="Rectangle 19"/>
          <p:cNvSpPr>
            <a:spLocks noChangeArrowheads="1"/>
          </p:cNvSpPr>
          <p:nvPr/>
        </p:nvSpPr>
        <p:spPr bwMode="auto">
          <a:xfrm rot="-5400000">
            <a:off x="6521450" y="5078413"/>
            <a:ext cx="1504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d’entrée</a:t>
            </a:r>
          </a:p>
        </p:txBody>
      </p:sp>
      <p:sp>
        <p:nvSpPr>
          <p:cNvPr id="8212" name="Rectangle 20"/>
          <p:cNvSpPr>
            <a:spLocks noChangeArrowheads="1"/>
          </p:cNvSpPr>
          <p:nvPr/>
        </p:nvSpPr>
        <p:spPr bwMode="auto">
          <a:xfrm>
            <a:off x="2282825" y="4664075"/>
            <a:ext cx="4311650" cy="3873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3" name="Rectangle 21"/>
          <p:cNvSpPr>
            <a:spLocks noChangeArrowheads="1"/>
          </p:cNvSpPr>
          <p:nvPr/>
        </p:nvSpPr>
        <p:spPr bwMode="auto">
          <a:xfrm>
            <a:off x="2305050" y="462915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b="1">
                <a:solidFill>
                  <a:schemeClr val="bg2"/>
                </a:solidFill>
              </a:rPr>
              <a:t>Technologie de la PC</a:t>
            </a:r>
          </a:p>
        </p:txBody>
      </p:sp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2901950" y="5264150"/>
            <a:ext cx="3111500" cy="8255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2879725" y="5394325"/>
            <a:ext cx="313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fr-FR" b="1">
                <a:solidFill>
                  <a:schemeClr val="bg2"/>
                </a:solidFill>
              </a:rPr>
              <a:t>Logique de commande</a:t>
            </a:r>
          </a:p>
        </p:txBody>
      </p:sp>
      <p:sp>
        <p:nvSpPr>
          <p:cNvPr id="8216" name="Rectangle 24"/>
          <p:cNvSpPr>
            <a:spLocks noChangeArrowheads="1"/>
          </p:cNvSpPr>
          <p:nvPr/>
        </p:nvSpPr>
        <p:spPr bwMode="auto">
          <a:xfrm>
            <a:off x="1111250" y="4652963"/>
            <a:ext cx="882650" cy="111125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 rot="-5400000">
            <a:off x="914400" y="4919663"/>
            <a:ext cx="1174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fr-FR" sz="1800" b="1">
                <a:solidFill>
                  <a:schemeClr val="bg2"/>
                </a:solidFill>
              </a:rPr>
              <a:t>Interface </a:t>
            </a:r>
          </a:p>
          <a:p>
            <a:pPr algn="ctr"/>
            <a:r>
              <a:rPr lang="fr-FR" sz="1800" b="1">
                <a:solidFill>
                  <a:schemeClr val="bg2"/>
                </a:solidFill>
              </a:rPr>
              <a:t>de sortie</a:t>
            </a:r>
          </a:p>
        </p:txBody>
      </p:sp>
      <p:sp>
        <p:nvSpPr>
          <p:cNvPr id="8218" name="AutoShape 26"/>
          <p:cNvSpPr>
            <a:spLocks noChangeArrowheads="1"/>
          </p:cNvSpPr>
          <p:nvPr/>
        </p:nvSpPr>
        <p:spPr bwMode="auto">
          <a:xfrm>
            <a:off x="6445250" y="48069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5264150" y="5035550"/>
            <a:ext cx="3683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3359150" y="5016500"/>
            <a:ext cx="368300" cy="292100"/>
          </a:xfrm>
          <a:prstGeom prst="upArrow">
            <a:avLst>
              <a:gd name="adj1" fmla="val 50000"/>
              <a:gd name="adj2" fmla="val 49995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1816100" y="4730750"/>
            <a:ext cx="520700" cy="215900"/>
          </a:xfrm>
          <a:prstGeom prst="leftArrow">
            <a:avLst>
              <a:gd name="adj1" fmla="val 50000"/>
              <a:gd name="adj2" fmla="val 120577"/>
            </a:avLst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2" name="Freeform 30"/>
          <p:cNvSpPr>
            <a:spLocks/>
          </p:cNvSpPr>
          <p:nvPr/>
        </p:nvSpPr>
        <p:spPr bwMode="auto">
          <a:xfrm>
            <a:off x="2514600" y="5924550"/>
            <a:ext cx="1925638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223" name="AutoShape 31"/>
          <p:cNvSpPr>
            <a:spLocks noChangeArrowheads="1"/>
          </p:cNvSpPr>
          <p:nvPr/>
        </p:nvSpPr>
        <p:spPr bwMode="auto">
          <a:xfrm>
            <a:off x="158750" y="5797550"/>
            <a:ext cx="2864644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24" name="Rectangle 32"/>
          <p:cNvSpPr>
            <a:spLocks noChangeArrowheads="1"/>
          </p:cNvSpPr>
          <p:nvPr/>
        </p:nvSpPr>
        <p:spPr bwMode="auto">
          <a:xfrm>
            <a:off x="97673" y="5715383"/>
            <a:ext cx="2818143" cy="1200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IHM: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Interface (Dialogue) </a:t>
            </a:r>
            <a:endParaRPr lang="fr-FR" b="1" dirty="0">
              <a:solidFill>
                <a:schemeClr val="bg2"/>
              </a:solidFill>
            </a:endParaRPr>
          </a:p>
          <a:p>
            <a:pPr algn="ctr"/>
            <a:r>
              <a:rPr lang="fr-FR" b="1" dirty="0">
                <a:solidFill>
                  <a:schemeClr val="bg2"/>
                </a:solidFill>
              </a:rPr>
              <a:t>Homme machine</a:t>
            </a:r>
          </a:p>
        </p:txBody>
      </p:sp>
      <p:sp>
        <p:nvSpPr>
          <p:cNvPr id="37" name="Freeform 30"/>
          <p:cNvSpPr>
            <a:spLocks/>
          </p:cNvSpPr>
          <p:nvPr/>
        </p:nvSpPr>
        <p:spPr bwMode="auto">
          <a:xfrm rot="700146" flipH="1">
            <a:off x="1758765" y="3161362"/>
            <a:ext cx="2294475" cy="782638"/>
          </a:xfrm>
          <a:custGeom>
            <a:avLst/>
            <a:gdLst>
              <a:gd name="T0" fmla="*/ 0 w 1213"/>
              <a:gd name="T1" fmla="*/ 0 h 493"/>
              <a:gd name="T2" fmla="*/ 209550 w 1213"/>
              <a:gd name="T3" fmla="*/ 190500 h 493"/>
              <a:gd name="T4" fmla="*/ 590550 w 1213"/>
              <a:gd name="T5" fmla="*/ 381000 h 493"/>
              <a:gd name="T6" fmla="*/ 990600 w 1213"/>
              <a:gd name="T7" fmla="*/ 514350 h 493"/>
              <a:gd name="T8" fmla="*/ 1314450 w 1213"/>
              <a:gd name="T9" fmla="*/ 514350 h 493"/>
              <a:gd name="T10" fmla="*/ 1562100 w 1213"/>
              <a:gd name="T11" fmla="*/ 457200 h 493"/>
              <a:gd name="T12" fmla="*/ 1657350 w 1213"/>
              <a:gd name="T13" fmla="*/ 342900 h 493"/>
              <a:gd name="T14" fmla="*/ 1524000 w 1213"/>
              <a:gd name="T15" fmla="*/ 342900 h 493"/>
              <a:gd name="T16" fmla="*/ 1733550 w 1213"/>
              <a:gd name="T17" fmla="*/ 247650 h 493"/>
              <a:gd name="T18" fmla="*/ 1924050 w 1213"/>
              <a:gd name="T19" fmla="*/ 361950 h 493"/>
              <a:gd name="T20" fmla="*/ 1771650 w 1213"/>
              <a:gd name="T21" fmla="*/ 361950 h 493"/>
              <a:gd name="T22" fmla="*/ 1695450 w 1213"/>
              <a:gd name="T23" fmla="*/ 609600 h 493"/>
              <a:gd name="T24" fmla="*/ 1562100 w 1213"/>
              <a:gd name="T25" fmla="*/ 723900 h 493"/>
              <a:gd name="T26" fmla="*/ 1162050 w 1213"/>
              <a:gd name="T27" fmla="*/ 781050 h 493"/>
              <a:gd name="T28" fmla="*/ 590550 w 1213"/>
              <a:gd name="T29" fmla="*/ 742950 h 493"/>
              <a:gd name="T30" fmla="*/ 133350 w 1213"/>
              <a:gd name="T31" fmla="*/ 723900 h 493"/>
              <a:gd name="T32" fmla="*/ 0 w 1213"/>
              <a:gd name="T33" fmla="*/ 723900 h 493"/>
              <a:gd name="T34" fmla="*/ 0 w 1213"/>
              <a:gd name="T35" fmla="*/ 0 h 49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13" h="493">
                <a:moveTo>
                  <a:pt x="0" y="0"/>
                </a:moveTo>
                <a:lnTo>
                  <a:pt x="132" y="120"/>
                </a:lnTo>
                <a:lnTo>
                  <a:pt x="372" y="240"/>
                </a:lnTo>
                <a:lnTo>
                  <a:pt x="624" y="324"/>
                </a:lnTo>
                <a:lnTo>
                  <a:pt x="828" y="324"/>
                </a:lnTo>
                <a:lnTo>
                  <a:pt x="984" y="288"/>
                </a:lnTo>
                <a:lnTo>
                  <a:pt x="1044" y="216"/>
                </a:lnTo>
                <a:lnTo>
                  <a:pt x="960" y="216"/>
                </a:lnTo>
                <a:lnTo>
                  <a:pt x="1092" y="156"/>
                </a:lnTo>
                <a:lnTo>
                  <a:pt x="1212" y="228"/>
                </a:lnTo>
                <a:lnTo>
                  <a:pt x="1116" y="228"/>
                </a:lnTo>
                <a:lnTo>
                  <a:pt x="1068" y="384"/>
                </a:lnTo>
                <a:lnTo>
                  <a:pt x="984" y="456"/>
                </a:lnTo>
                <a:lnTo>
                  <a:pt x="732" y="492"/>
                </a:lnTo>
                <a:lnTo>
                  <a:pt x="372" y="468"/>
                </a:lnTo>
                <a:lnTo>
                  <a:pt x="84" y="456"/>
                </a:lnTo>
                <a:lnTo>
                  <a:pt x="0" y="45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3300"/>
              </a:gs>
            </a:gsLst>
            <a:lin ang="0" scaled="1"/>
          </a:gradFill>
          <a:ln w="12700" cap="rnd" cmpd="sng">
            <a:solidFill>
              <a:schemeClr val="bg2"/>
            </a:solidFill>
            <a:prstDash val="solid"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AutoShape 31"/>
          <p:cNvSpPr>
            <a:spLocks noChangeArrowheads="1"/>
          </p:cNvSpPr>
          <p:nvPr/>
        </p:nvSpPr>
        <p:spPr bwMode="auto">
          <a:xfrm>
            <a:off x="3943350" y="3229770"/>
            <a:ext cx="2501900" cy="977900"/>
          </a:xfrm>
          <a:prstGeom prst="cube">
            <a:avLst>
              <a:gd name="adj" fmla="val 24995"/>
            </a:avLst>
          </a:prstGeom>
          <a:gradFill rotWithShape="0">
            <a:gsLst>
              <a:gs pos="0">
                <a:srgbClr val="FF3300"/>
              </a:gs>
              <a:gs pos="100000">
                <a:srgbClr val="FF8566"/>
              </a:gs>
            </a:gsLst>
            <a:lin ang="54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3851920" y="3461457"/>
            <a:ext cx="2442656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fr-FR" b="1" dirty="0" smtClean="0">
                <a:solidFill>
                  <a:schemeClr val="bg2"/>
                </a:solidFill>
              </a:rPr>
              <a:t>W: Alimentation </a:t>
            </a:r>
          </a:p>
          <a:p>
            <a:pPr algn="ctr"/>
            <a:r>
              <a:rPr lang="fr-FR" b="1" dirty="0" smtClean="0">
                <a:solidFill>
                  <a:schemeClr val="bg2"/>
                </a:solidFill>
              </a:rPr>
              <a:t>en </a:t>
            </a:r>
            <a:r>
              <a:rPr lang="fr-FR" b="1" dirty="0" err="1" smtClean="0">
                <a:solidFill>
                  <a:schemeClr val="bg2"/>
                </a:solidFill>
              </a:rPr>
              <a:t>energie</a:t>
            </a:r>
            <a:endParaRPr lang="fr-FR" b="1" dirty="0">
              <a:solidFill>
                <a:schemeClr val="bg2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6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3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8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100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11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125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1375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16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withGroup">
                            <p:stCondLst>
                              <p:cond delay="17500"/>
                            </p:stCondLst>
                            <p:childTnLst>
                              <p:par>
                                <p:cTn id="6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withGroup">
                            <p:stCondLst>
                              <p:cond delay="18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withGroup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2125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withGroup">
                            <p:stCondLst>
                              <p:cond delay="22500"/>
                            </p:stCondLst>
                            <p:childTnLst>
                              <p:par>
                                <p:cTn id="78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0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withGroup">
                            <p:stCondLst>
                              <p:cond delay="237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with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withGroup">
                            <p:stCondLst>
                              <p:cond delay="2625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withGroup">
                            <p:stCondLst>
                              <p:cond delay="27500"/>
                            </p:stCondLst>
                            <p:childTnLst>
                              <p:par>
                                <p:cTn id="9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withGroup">
                            <p:stCondLst>
                              <p:cond delay="287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withGroup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250"/>
                            </p:stCondLst>
                            <p:childTnLst>
                              <p:par>
                                <p:cTn id="107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9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withGroup">
                            <p:stCondLst>
                              <p:cond delay="32500"/>
                            </p:stCondLst>
                            <p:childTnLst>
                              <p:par>
                                <p:cTn id="11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3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withGroup">
                            <p:stCondLst>
                              <p:cond delay="3375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3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withGroup">
                            <p:stCondLst>
                              <p:cond delay="36250"/>
                            </p:stCondLst>
                            <p:childTnLst>
                              <p:par>
                                <p:cTn id="125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withGroup">
                            <p:stCondLst>
                              <p:cond delay="37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8750"/>
                            </p:stCondLst>
                            <p:childTnLst>
                              <p:par>
                                <p:cTn id="133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41250"/>
                            </p:stCondLst>
                            <p:childTnLst>
                              <p:par>
                                <p:cTn id="141" presetID="4" presetClass="entr" presetSubtype="32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utoUpdateAnimBg="0"/>
      <p:bldP spid="8196" grpId="0" animBg="1"/>
      <p:bldP spid="8197" grpId="0" autoUpdateAnimBg="0"/>
      <p:bldP spid="8198" grpId="0" animBg="1"/>
      <p:bldP spid="8199" grpId="0" autoUpdateAnimBg="0"/>
      <p:bldP spid="8200" grpId="0" animBg="1"/>
      <p:bldP spid="8201" grpId="0" autoUpdateAnimBg="0"/>
      <p:bldP spid="8202" grpId="0" animBg="1"/>
      <p:bldP spid="8203" grpId="0" autoUpdateAnimBg="0"/>
      <p:bldP spid="8204" grpId="0" animBg="1"/>
      <p:bldP spid="8205" grpId="0" autoUpdateAnimBg="0"/>
      <p:bldP spid="8206" grpId="0" animBg="1"/>
      <p:bldP spid="8207" grpId="0" autoUpdateAnimBg="0"/>
      <p:bldP spid="8208" grpId="0" animBg="1"/>
      <p:bldP spid="8209" grpId="0" autoUpdateAnimBg="0"/>
      <p:bldP spid="8210" grpId="0" animBg="1"/>
      <p:bldP spid="8211" grpId="0" autoUpdateAnimBg="0"/>
      <p:bldP spid="8212" grpId="0" animBg="1"/>
      <p:bldP spid="8213" grpId="0" autoUpdateAnimBg="0"/>
      <p:bldP spid="8214" grpId="0" animBg="1"/>
      <p:bldP spid="8215" grpId="0" autoUpdateAnimBg="0"/>
      <p:bldP spid="8216" grpId="0" animBg="1"/>
      <p:bldP spid="8217" grpId="0" autoUpdateAnimBg="0"/>
      <p:bldP spid="8218" grpId="0" animBg="1"/>
      <p:bldP spid="8219" grpId="0" animBg="1"/>
      <p:bldP spid="8220" grpId="0" animBg="1"/>
      <p:bldP spid="8221" grpId="0" animBg="1"/>
      <p:bldP spid="8222" grpId="0" animBg="1"/>
      <p:bldP spid="8223" grpId="0" animBg="1"/>
      <p:bldP spid="8224" grpId="0" autoUpdateAnimBg="0"/>
      <p:bldP spid="37" grpId="0" animBg="1"/>
      <p:bldP spid="33" grpId="0" animBg="1"/>
      <p:bldP spid="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37" name="AutoShape 35"/>
          <p:cNvSpPr>
            <a:spLocks noChangeArrowheads="1"/>
          </p:cNvSpPr>
          <p:nvPr/>
        </p:nvSpPr>
        <p:spPr bwMode="auto">
          <a:xfrm>
            <a:off x="7874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8" name="AutoShape 36"/>
          <p:cNvSpPr>
            <a:spLocks noChangeArrowheads="1"/>
          </p:cNvSpPr>
          <p:nvPr/>
        </p:nvSpPr>
        <p:spPr bwMode="auto">
          <a:xfrm>
            <a:off x="18923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39" name="AutoShape 37"/>
          <p:cNvSpPr>
            <a:spLocks noChangeArrowheads="1"/>
          </p:cNvSpPr>
          <p:nvPr/>
        </p:nvSpPr>
        <p:spPr bwMode="auto">
          <a:xfrm rot="300000">
            <a:off x="2692400" y="63500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0" name="AutoShape 38"/>
          <p:cNvSpPr>
            <a:spLocks noChangeArrowheads="1"/>
          </p:cNvSpPr>
          <p:nvPr/>
        </p:nvSpPr>
        <p:spPr bwMode="auto">
          <a:xfrm>
            <a:off x="3511550" y="64452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AutoShape 39"/>
          <p:cNvSpPr>
            <a:spLocks noChangeArrowheads="1"/>
          </p:cNvSpPr>
          <p:nvPr/>
        </p:nvSpPr>
        <p:spPr bwMode="auto">
          <a:xfrm rot="18420000">
            <a:off x="398780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2" name="AutoShape 40"/>
          <p:cNvSpPr>
            <a:spLocks noChangeArrowheads="1"/>
          </p:cNvSpPr>
          <p:nvPr/>
        </p:nvSpPr>
        <p:spPr bwMode="auto">
          <a:xfrm rot="19320000">
            <a:off x="4521200" y="57975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" name="AutoShape 41"/>
          <p:cNvSpPr>
            <a:spLocks noChangeArrowheads="1"/>
          </p:cNvSpPr>
          <p:nvPr/>
        </p:nvSpPr>
        <p:spPr bwMode="auto">
          <a:xfrm rot="13620000">
            <a:off x="4575175" y="54022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" name="AutoShape 42"/>
          <p:cNvSpPr>
            <a:spLocks noChangeArrowheads="1"/>
          </p:cNvSpPr>
          <p:nvPr/>
        </p:nvSpPr>
        <p:spPr bwMode="auto">
          <a:xfrm rot="10980000">
            <a:off x="4137025" y="52879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5" name="AutoShape 43"/>
          <p:cNvSpPr>
            <a:spLocks noChangeArrowheads="1"/>
          </p:cNvSpPr>
          <p:nvPr/>
        </p:nvSpPr>
        <p:spPr bwMode="auto">
          <a:xfrm rot="8220000">
            <a:off x="3660775" y="54213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6" name="AutoShape 44"/>
          <p:cNvSpPr>
            <a:spLocks noChangeArrowheads="1"/>
          </p:cNvSpPr>
          <p:nvPr/>
        </p:nvSpPr>
        <p:spPr bwMode="auto">
          <a:xfrm rot="2940000">
            <a:off x="3698875" y="5764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" name="AutoShape 45"/>
          <p:cNvSpPr>
            <a:spLocks noChangeArrowheads="1"/>
          </p:cNvSpPr>
          <p:nvPr/>
        </p:nvSpPr>
        <p:spPr bwMode="auto">
          <a:xfrm rot="7620000">
            <a:off x="3968750" y="61976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8" name="AutoShape 46"/>
          <p:cNvSpPr>
            <a:spLocks noChangeArrowheads="1"/>
          </p:cNvSpPr>
          <p:nvPr/>
        </p:nvSpPr>
        <p:spPr bwMode="auto">
          <a:xfrm>
            <a:off x="3530600" y="64643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9" name="AutoShape 47"/>
          <p:cNvSpPr>
            <a:spLocks noChangeArrowheads="1"/>
          </p:cNvSpPr>
          <p:nvPr/>
        </p:nvSpPr>
        <p:spPr bwMode="auto">
          <a:xfrm rot="240000" flipH="1">
            <a:off x="2654300" y="63309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" name="AutoShape 48"/>
          <p:cNvSpPr>
            <a:spLocks noChangeArrowheads="1"/>
          </p:cNvSpPr>
          <p:nvPr/>
        </p:nvSpPr>
        <p:spPr bwMode="auto">
          <a:xfrm>
            <a:off x="189230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1" name="AutoShape 49"/>
          <p:cNvSpPr>
            <a:spLocks noChangeArrowheads="1"/>
          </p:cNvSpPr>
          <p:nvPr/>
        </p:nvSpPr>
        <p:spPr bwMode="auto">
          <a:xfrm>
            <a:off x="730250" y="62928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2" name="AutoShape 50"/>
          <p:cNvSpPr>
            <a:spLocks noChangeArrowheads="1"/>
          </p:cNvSpPr>
          <p:nvPr/>
        </p:nvSpPr>
        <p:spPr bwMode="auto">
          <a:xfrm>
            <a:off x="1073150" y="62738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3" name="AutoShape 51"/>
          <p:cNvSpPr>
            <a:spLocks noChangeArrowheads="1"/>
          </p:cNvSpPr>
          <p:nvPr/>
        </p:nvSpPr>
        <p:spPr bwMode="auto">
          <a:xfrm>
            <a:off x="1949450" y="62547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4" name="AutoShape 52"/>
          <p:cNvSpPr>
            <a:spLocks noChangeArrowheads="1"/>
          </p:cNvSpPr>
          <p:nvPr/>
        </p:nvSpPr>
        <p:spPr bwMode="auto">
          <a:xfrm rot="300000">
            <a:off x="2730500" y="631190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5" name="AutoShape 53"/>
          <p:cNvSpPr>
            <a:spLocks noChangeArrowheads="1"/>
          </p:cNvSpPr>
          <p:nvPr/>
        </p:nvSpPr>
        <p:spPr bwMode="auto">
          <a:xfrm>
            <a:off x="3549650" y="64071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6" name="AutoShape 54"/>
          <p:cNvSpPr>
            <a:spLocks noChangeArrowheads="1"/>
          </p:cNvSpPr>
          <p:nvPr/>
        </p:nvSpPr>
        <p:spPr bwMode="auto">
          <a:xfrm rot="18420000">
            <a:off x="402590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7" name="AutoShape 55"/>
          <p:cNvSpPr>
            <a:spLocks noChangeArrowheads="1"/>
          </p:cNvSpPr>
          <p:nvPr/>
        </p:nvSpPr>
        <p:spPr bwMode="auto">
          <a:xfrm rot="19320000">
            <a:off x="4559300" y="575945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" name="AutoShape 56"/>
          <p:cNvSpPr>
            <a:spLocks noChangeArrowheads="1"/>
          </p:cNvSpPr>
          <p:nvPr/>
        </p:nvSpPr>
        <p:spPr bwMode="auto">
          <a:xfrm rot="13620000">
            <a:off x="4613275" y="5364163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9" name="AutoShape 57"/>
          <p:cNvSpPr>
            <a:spLocks noChangeArrowheads="1"/>
          </p:cNvSpPr>
          <p:nvPr/>
        </p:nvSpPr>
        <p:spPr bwMode="auto">
          <a:xfrm rot="10980000">
            <a:off x="4175125" y="524986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" name="AutoShape 58"/>
          <p:cNvSpPr>
            <a:spLocks noChangeArrowheads="1"/>
          </p:cNvSpPr>
          <p:nvPr/>
        </p:nvSpPr>
        <p:spPr bwMode="auto">
          <a:xfrm rot="8220000">
            <a:off x="3698875" y="53832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1" name="AutoShape 59"/>
          <p:cNvSpPr>
            <a:spLocks noChangeArrowheads="1"/>
          </p:cNvSpPr>
          <p:nvPr/>
        </p:nvSpPr>
        <p:spPr bwMode="auto">
          <a:xfrm rot="2940000">
            <a:off x="3736975" y="5726113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" name="AutoShape 60"/>
          <p:cNvSpPr>
            <a:spLocks noChangeArrowheads="1"/>
          </p:cNvSpPr>
          <p:nvPr/>
        </p:nvSpPr>
        <p:spPr bwMode="auto">
          <a:xfrm rot="7620000">
            <a:off x="4006850" y="6159500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3" name="AutoShape 61"/>
          <p:cNvSpPr>
            <a:spLocks noChangeArrowheads="1"/>
          </p:cNvSpPr>
          <p:nvPr/>
        </p:nvSpPr>
        <p:spPr bwMode="auto">
          <a:xfrm>
            <a:off x="3568700" y="6426200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4" name="AutoShape 62"/>
          <p:cNvSpPr>
            <a:spLocks noChangeArrowheads="1"/>
          </p:cNvSpPr>
          <p:nvPr/>
        </p:nvSpPr>
        <p:spPr bwMode="auto">
          <a:xfrm rot="240000" flipH="1">
            <a:off x="2692400" y="6292850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" name="AutoShape 63"/>
          <p:cNvSpPr>
            <a:spLocks noChangeArrowheads="1"/>
          </p:cNvSpPr>
          <p:nvPr/>
        </p:nvSpPr>
        <p:spPr bwMode="auto">
          <a:xfrm>
            <a:off x="185420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6" name="AutoShape 64"/>
          <p:cNvSpPr>
            <a:spLocks noChangeArrowheads="1"/>
          </p:cNvSpPr>
          <p:nvPr/>
        </p:nvSpPr>
        <p:spPr bwMode="auto">
          <a:xfrm>
            <a:off x="1073150" y="6254750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 useBgFill="1">
        <p:nvSpPr>
          <p:cNvPr id="67" name="ZoneTexte 66"/>
          <p:cNvSpPr txBox="1"/>
          <p:nvPr/>
        </p:nvSpPr>
        <p:spPr>
          <a:xfrm>
            <a:off x="482600" y="4489782"/>
            <a:ext cx="5328331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Le « Dialogue Homme-Machine » permettra de définir </a:t>
            </a:r>
          </a:p>
          <a:p>
            <a:pPr algn="ctr"/>
            <a:r>
              <a:rPr lang="fr-FR" sz="1600" b="1" dirty="0" smtClean="0"/>
              <a:t>le fonctionnement attendu du système et de le contrôler</a:t>
            </a:r>
            <a:endParaRPr lang="fr-FR" sz="1600" b="1" dirty="0"/>
          </a:p>
        </p:txBody>
      </p:sp>
      <p:sp>
        <p:nvSpPr>
          <p:cNvPr id="69" name="AutoShape 35"/>
          <p:cNvSpPr>
            <a:spLocks noChangeArrowheads="1"/>
          </p:cNvSpPr>
          <p:nvPr/>
        </p:nvSpPr>
        <p:spPr bwMode="auto">
          <a:xfrm>
            <a:off x="7407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0" name="AutoShape 36"/>
          <p:cNvSpPr>
            <a:spLocks noChangeArrowheads="1"/>
          </p:cNvSpPr>
          <p:nvPr/>
        </p:nvSpPr>
        <p:spPr bwMode="auto">
          <a:xfrm>
            <a:off x="18456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1" name="AutoShape 37"/>
          <p:cNvSpPr>
            <a:spLocks noChangeArrowheads="1"/>
          </p:cNvSpPr>
          <p:nvPr/>
        </p:nvSpPr>
        <p:spPr bwMode="auto">
          <a:xfrm rot="300000">
            <a:off x="2645718" y="63528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2" name="AutoShape 38"/>
          <p:cNvSpPr>
            <a:spLocks noChangeArrowheads="1"/>
          </p:cNvSpPr>
          <p:nvPr/>
        </p:nvSpPr>
        <p:spPr bwMode="auto">
          <a:xfrm>
            <a:off x="3464868" y="64480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 rot="18420000">
            <a:off x="394111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4" name="AutoShape 40"/>
          <p:cNvSpPr>
            <a:spLocks noChangeArrowheads="1"/>
          </p:cNvSpPr>
          <p:nvPr/>
        </p:nvSpPr>
        <p:spPr bwMode="auto">
          <a:xfrm rot="19320000">
            <a:off x="4474518" y="58003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5" name="AutoShape 41"/>
          <p:cNvSpPr>
            <a:spLocks noChangeArrowheads="1"/>
          </p:cNvSpPr>
          <p:nvPr/>
        </p:nvSpPr>
        <p:spPr bwMode="auto">
          <a:xfrm rot="13620000">
            <a:off x="4528493" y="54050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6" name="AutoShape 42"/>
          <p:cNvSpPr>
            <a:spLocks noChangeArrowheads="1"/>
          </p:cNvSpPr>
          <p:nvPr/>
        </p:nvSpPr>
        <p:spPr bwMode="auto">
          <a:xfrm rot="10980000">
            <a:off x="4090343" y="52907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" name="AutoShape 43"/>
          <p:cNvSpPr>
            <a:spLocks noChangeArrowheads="1"/>
          </p:cNvSpPr>
          <p:nvPr/>
        </p:nvSpPr>
        <p:spPr bwMode="auto">
          <a:xfrm rot="8220000">
            <a:off x="3614093" y="54241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8" name="AutoShape 44"/>
          <p:cNvSpPr>
            <a:spLocks noChangeArrowheads="1"/>
          </p:cNvSpPr>
          <p:nvPr/>
        </p:nvSpPr>
        <p:spPr bwMode="auto">
          <a:xfrm rot="2940000">
            <a:off x="3652193" y="5767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9" name="AutoShape 45"/>
          <p:cNvSpPr>
            <a:spLocks noChangeArrowheads="1"/>
          </p:cNvSpPr>
          <p:nvPr/>
        </p:nvSpPr>
        <p:spPr bwMode="auto">
          <a:xfrm rot="7620000">
            <a:off x="3922068" y="62004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0" name="AutoShape 46"/>
          <p:cNvSpPr>
            <a:spLocks noChangeArrowheads="1"/>
          </p:cNvSpPr>
          <p:nvPr/>
        </p:nvSpPr>
        <p:spPr bwMode="auto">
          <a:xfrm>
            <a:off x="3483918" y="64671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1" name="AutoShape 47"/>
          <p:cNvSpPr>
            <a:spLocks noChangeArrowheads="1"/>
          </p:cNvSpPr>
          <p:nvPr/>
        </p:nvSpPr>
        <p:spPr bwMode="auto">
          <a:xfrm rot="240000" flipH="1">
            <a:off x="2607618" y="63337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2" name="AutoShape 48"/>
          <p:cNvSpPr>
            <a:spLocks noChangeArrowheads="1"/>
          </p:cNvSpPr>
          <p:nvPr/>
        </p:nvSpPr>
        <p:spPr bwMode="auto">
          <a:xfrm>
            <a:off x="184561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3" name="AutoShape 49"/>
          <p:cNvSpPr>
            <a:spLocks noChangeArrowheads="1"/>
          </p:cNvSpPr>
          <p:nvPr/>
        </p:nvSpPr>
        <p:spPr bwMode="auto">
          <a:xfrm>
            <a:off x="683568" y="62956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4" name="AutoShape 50"/>
          <p:cNvSpPr>
            <a:spLocks noChangeArrowheads="1"/>
          </p:cNvSpPr>
          <p:nvPr/>
        </p:nvSpPr>
        <p:spPr bwMode="auto">
          <a:xfrm>
            <a:off x="1026468" y="62766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5" name="AutoShape 51"/>
          <p:cNvSpPr>
            <a:spLocks noChangeArrowheads="1"/>
          </p:cNvSpPr>
          <p:nvPr/>
        </p:nvSpPr>
        <p:spPr bwMode="auto">
          <a:xfrm>
            <a:off x="1902768" y="62575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6" name="AutoShape 52"/>
          <p:cNvSpPr>
            <a:spLocks noChangeArrowheads="1"/>
          </p:cNvSpPr>
          <p:nvPr/>
        </p:nvSpPr>
        <p:spPr bwMode="auto">
          <a:xfrm rot="300000">
            <a:off x="2683818" y="631471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7" name="AutoShape 53"/>
          <p:cNvSpPr>
            <a:spLocks noChangeArrowheads="1"/>
          </p:cNvSpPr>
          <p:nvPr/>
        </p:nvSpPr>
        <p:spPr bwMode="auto">
          <a:xfrm>
            <a:off x="3502968" y="64099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8" name="AutoShape 54"/>
          <p:cNvSpPr>
            <a:spLocks noChangeArrowheads="1"/>
          </p:cNvSpPr>
          <p:nvPr/>
        </p:nvSpPr>
        <p:spPr bwMode="auto">
          <a:xfrm rot="18420000">
            <a:off x="397921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89" name="AutoShape 55"/>
          <p:cNvSpPr>
            <a:spLocks noChangeArrowheads="1"/>
          </p:cNvSpPr>
          <p:nvPr/>
        </p:nvSpPr>
        <p:spPr bwMode="auto">
          <a:xfrm rot="19320000">
            <a:off x="4512618" y="576226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0" name="AutoShape 56"/>
          <p:cNvSpPr>
            <a:spLocks noChangeArrowheads="1"/>
          </p:cNvSpPr>
          <p:nvPr/>
        </p:nvSpPr>
        <p:spPr bwMode="auto">
          <a:xfrm rot="13620000">
            <a:off x="4566593" y="5366982"/>
            <a:ext cx="449263" cy="166687"/>
          </a:xfrm>
          <a:prstGeom prst="rightArrow">
            <a:avLst>
              <a:gd name="adj1" fmla="val 50000"/>
              <a:gd name="adj2" fmla="val 1347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1" name="AutoShape 57"/>
          <p:cNvSpPr>
            <a:spLocks noChangeArrowheads="1"/>
          </p:cNvSpPr>
          <p:nvPr/>
        </p:nvSpPr>
        <p:spPr bwMode="auto">
          <a:xfrm rot="10980000">
            <a:off x="4128443" y="525268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2" name="AutoShape 58"/>
          <p:cNvSpPr>
            <a:spLocks noChangeArrowheads="1"/>
          </p:cNvSpPr>
          <p:nvPr/>
        </p:nvSpPr>
        <p:spPr bwMode="auto">
          <a:xfrm rot="8220000">
            <a:off x="3652193" y="53860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3" name="AutoShape 59"/>
          <p:cNvSpPr>
            <a:spLocks noChangeArrowheads="1"/>
          </p:cNvSpPr>
          <p:nvPr/>
        </p:nvSpPr>
        <p:spPr bwMode="auto">
          <a:xfrm rot="2940000">
            <a:off x="3690293" y="5728932"/>
            <a:ext cx="450850" cy="165100"/>
          </a:xfrm>
          <a:prstGeom prst="rightArrow">
            <a:avLst>
              <a:gd name="adj1" fmla="val 50000"/>
              <a:gd name="adj2" fmla="val 13655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" name="AutoShape 60"/>
          <p:cNvSpPr>
            <a:spLocks noChangeArrowheads="1"/>
          </p:cNvSpPr>
          <p:nvPr/>
        </p:nvSpPr>
        <p:spPr bwMode="auto">
          <a:xfrm rot="7620000">
            <a:off x="3960168" y="6162319"/>
            <a:ext cx="501650" cy="196850"/>
          </a:xfrm>
          <a:prstGeom prst="rightArrow">
            <a:avLst>
              <a:gd name="adj1" fmla="val 50000"/>
              <a:gd name="adj2" fmla="val 127431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5" name="AutoShape 61"/>
          <p:cNvSpPr>
            <a:spLocks noChangeArrowheads="1"/>
          </p:cNvSpPr>
          <p:nvPr/>
        </p:nvSpPr>
        <p:spPr bwMode="auto">
          <a:xfrm>
            <a:off x="3522018" y="6429019"/>
            <a:ext cx="501650" cy="196850"/>
          </a:xfrm>
          <a:prstGeom prst="leftArrow">
            <a:avLst>
              <a:gd name="adj1" fmla="val 50000"/>
              <a:gd name="adj2" fmla="val 127408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6" name="AutoShape 62"/>
          <p:cNvSpPr>
            <a:spLocks noChangeArrowheads="1"/>
          </p:cNvSpPr>
          <p:nvPr/>
        </p:nvSpPr>
        <p:spPr bwMode="auto">
          <a:xfrm rot="240000" flipH="1">
            <a:off x="2645718" y="6295669"/>
            <a:ext cx="711200" cy="311150"/>
          </a:xfrm>
          <a:prstGeom prst="rightArrow">
            <a:avLst>
              <a:gd name="adj1" fmla="val 50000"/>
              <a:gd name="adj2" fmla="val 114296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7" name="AutoShape 63"/>
          <p:cNvSpPr>
            <a:spLocks noChangeArrowheads="1"/>
          </p:cNvSpPr>
          <p:nvPr/>
        </p:nvSpPr>
        <p:spPr bwMode="auto">
          <a:xfrm>
            <a:off x="180751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64"/>
          <p:cNvSpPr>
            <a:spLocks noChangeArrowheads="1"/>
          </p:cNvSpPr>
          <p:nvPr/>
        </p:nvSpPr>
        <p:spPr bwMode="auto">
          <a:xfrm>
            <a:off x="1026468" y="6257569"/>
            <a:ext cx="711200" cy="311150"/>
          </a:xfrm>
          <a:prstGeom prst="leftArrow">
            <a:avLst>
              <a:gd name="adj1" fmla="val 50000"/>
              <a:gd name="adj2" fmla="val 114275"/>
            </a:avLst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71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35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INFORMATIONS</a:t>
              </a: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3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énergie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7" name="AutoShape 34"/>
          <p:cNvSpPr>
            <a:spLocks noChangeArrowheads="1"/>
          </p:cNvSpPr>
          <p:nvPr/>
        </p:nvSpPr>
        <p:spPr bwMode="auto">
          <a:xfrm>
            <a:off x="753110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8" name="AutoShape 35"/>
          <p:cNvSpPr>
            <a:spLocks noChangeArrowheads="1"/>
          </p:cNvSpPr>
          <p:nvPr/>
        </p:nvSpPr>
        <p:spPr bwMode="auto">
          <a:xfrm rot="3000000">
            <a:off x="827405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9" name="AutoShape 36"/>
          <p:cNvSpPr>
            <a:spLocks noChangeArrowheads="1"/>
          </p:cNvSpPr>
          <p:nvPr/>
        </p:nvSpPr>
        <p:spPr bwMode="auto">
          <a:xfrm rot="5160000">
            <a:off x="840581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0" name="AutoShape 37"/>
          <p:cNvSpPr>
            <a:spLocks noChangeArrowheads="1"/>
          </p:cNvSpPr>
          <p:nvPr/>
        </p:nvSpPr>
        <p:spPr bwMode="auto">
          <a:xfrm rot="5520000">
            <a:off x="840581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1" name="AutoShape 38"/>
          <p:cNvSpPr>
            <a:spLocks noChangeArrowheads="1"/>
          </p:cNvSpPr>
          <p:nvPr/>
        </p:nvSpPr>
        <p:spPr bwMode="auto">
          <a:xfrm rot="5880000">
            <a:off x="834866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" name="AutoShape 39"/>
          <p:cNvSpPr>
            <a:spLocks noChangeArrowheads="1"/>
          </p:cNvSpPr>
          <p:nvPr/>
        </p:nvSpPr>
        <p:spPr bwMode="auto">
          <a:xfrm rot="10440000">
            <a:off x="785336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3" name="AutoShape 40"/>
          <p:cNvSpPr>
            <a:spLocks noChangeArrowheads="1"/>
          </p:cNvSpPr>
          <p:nvPr/>
        </p:nvSpPr>
        <p:spPr bwMode="auto">
          <a:xfrm rot="10980000">
            <a:off x="718661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4" name="AutoShape 41"/>
          <p:cNvSpPr>
            <a:spLocks noChangeArrowheads="1"/>
          </p:cNvSpPr>
          <p:nvPr/>
        </p:nvSpPr>
        <p:spPr bwMode="auto">
          <a:xfrm rot="10980000">
            <a:off x="648176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5" name="AutoShape 42"/>
          <p:cNvSpPr>
            <a:spLocks noChangeArrowheads="1"/>
          </p:cNvSpPr>
          <p:nvPr/>
        </p:nvSpPr>
        <p:spPr bwMode="auto">
          <a:xfrm>
            <a:off x="568166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6" name="AutoShape 43"/>
          <p:cNvSpPr>
            <a:spLocks noChangeArrowheads="1"/>
          </p:cNvSpPr>
          <p:nvPr/>
        </p:nvSpPr>
        <p:spPr bwMode="auto">
          <a:xfrm>
            <a:off x="4691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7" name="AutoShape 44"/>
          <p:cNvSpPr>
            <a:spLocks noChangeArrowheads="1"/>
          </p:cNvSpPr>
          <p:nvPr/>
        </p:nvSpPr>
        <p:spPr bwMode="auto">
          <a:xfrm>
            <a:off x="368141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8" name="AutoShape 45"/>
          <p:cNvSpPr>
            <a:spLocks noChangeArrowheads="1"/>
          </p:cNvSpPr>
          <p:nvPr/>
        </p:nvSpPr>
        <p:spPr bwMode="auto">
          <a:xfrm rot="16320000">
            <a:off x="297656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9" name="AutoShape 48"/>
          <p:cNvSpPr>
            <a:spLocks noChangeArrowheads="1"/>
          </p:cNvSpPr>
          <p:nvPr/>
        </p:nvSpPr>
        <p:spPr bwMode="auto">
          <a:xfrm>
            <a:off x="530066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0" name="AutoShape 49"/>
          <p:cNvSpPr>
            <a:spLocks noChangeArrowheads="1"/>
          </p:cNvSpPr>
          <p:nvPr/>
        </p:nvSpPr>
        <p:spPr bwMode="auto">
          <a:xfrm rot="60000">
            <a:off x="43291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1" name="AutoShape 50"/>
          <p:cNvSpPr>
            <a:spLocks noChangeArrowheads="1"/>
          </p:cNvSpPr>
          <p:nvPr/>
        </p:nvSpPr>
        <p:spPr bwMode="auto">
          <a:xfrm rot="60000">
            <a:off x="30337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2" name="AutoShape 51"/>
          <p:cNvSpPr>
            <a:spLocks noChangeArrowheads="1"/>
          </p:cNvSpPr>
          <p:nvPr/>
        </p:nvSpPr>
        <p:spPr bwMode="auto">
          <a:xfrm>
            <a:off x="23669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3" name="AutoShape 52"/>
          <p:cNvSpPr>
            <a:spLocks noChangeArrowheads="1"/>
          </p:cNvSpPr>
          <p:nvPr/>
        </p:nvSpPr>
        <p:spPr bwMode="auto">
          <a:xfrm>
            <a:off x="166211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4" name="AutoShape 53"/>
          <p:cNvSpPr>
            <a:spLocks noChangeArrowheads="1"/>
          </p:cNvSpPr>
          <p:nvPr/>
        </p:nvSpPr>
        <p:spPr bwMode="auto">
          <a:xfrm>
            <a:off x="92868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5" name="AutoShape 54"/>
          <p:cNvSpPr>
            <a:spLocks noChangeArrowheads="1"/>
          </p:cNvSpPr>
          <p:nvPr/>
        </p:nvSpPr>
        <p:spPr bwMode="auto">
          <a:xfrm rot="2160000">
            <a:off x="28098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6" name="AutoShape 55"/>
          <p:cNvSpPr>
            <a:spLocks noChangeArrowheads="1"/>
          </p:cNvSpPr>
          <p:nvPr/>
        </p:nvSpPr>
        <p:spPr bwMode="auto">
          <a:xfrm rot="5460000">
            <a:off x="12223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" name="AutoShape 56"/>
          <p:cNvSpPr>
            <a:spLocks noChangeArrowheads="1"/>
          </p:cNvSpPr>
          <p:nvPr/>
        </p:nvSpPr>
        <p:spPr bwMode="auto">
          <a:xfrm rot="5460000">
            <a:off x="14128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8" name="AutoShape 57"/>
          <p:cNvSpPr>
            <a:spLocks noChangeArrowheads="1"/>
          </p:cNvSpPr>
          <p:nvPr/>
        </p:nvSpPr>
        <p:spPr bwMode="auto">
          <a:xfrm rot="8940000">
            <a:off x="43656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9" name="AutoShape 58"/>
          <p:cNvSpPr>
            <a:spLocks noChangeArrowheads="1"/>
          </p:cNvSpPr>
          <p:nvPr/>
        </p:nvSpPr>
        <p:spPr bwMode="auto">
          <a:xfrm>
            <a:off x="11128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0" name="AutoShape 59"/>
          <p:cNvSpPr>
            <a:spLocks noChangeArrowheads="1"/>
          </p:cNvSpPr>
          <p:nvPr/>
        </p:nvSpPr>
        <p:spPr bwMode="auto">
          <a:xfrm>
            <a:off x="1865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1" name="AutoShape 60"/>
          <p:cNvSpPr>
            <a:spLocks noChangeArrowheads="1"/>
          </p:cNvSpPr>
          <p:nvPr/>
        </p:nvSpPr>
        <p:spPr bwMode="auto">
          <a:xfrm>
            <a:off x="26463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2" name="AutoShape 61"/>
          <p:cNvSpPr>
            <a:spLocks noChangeArrowheads="1"/>
          </p:cNvSpPr>
          <p:nvPr/>
        </p:nvSpPr>
        <p:spPr bwMode="auto">
          <a:xfrm>
            <a:off x="34369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3" name="AutoShape 62"/>
          <p:cNvSpPr>
            <a:spLocks noChangeArrowheads="1"/>
          </p:cNvSpPr>
          <p:nvPr/>
        </p:nvSpPr>
        <p:spPr bwMode="auto">
          <a:xfrm>
            <a:off x="42275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4" name="AutoShape 63"/>
          <p:cNvSpPr>
            <a:spLocks noChangeArrowheads="1"/>
          </p:cNvSpPr>
          <p:nvPr/>
        </p:nvSpPr>
        <p:spPr bwMode="auto">
          <a:xfrm>
            <a:off x="50466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" name="AutoShape 64"/>
          <p:cNvSpPr>
            <a:spLocks noChangeArrowheads="1"/>
          </p:cNvSpPr>
          <p:nvPr/>
        </p:nvSpPr>
        <p:spPr bwMode="auto">
          <a:xfrm>
            <a:off x="58562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6" name="AutoShape 65"/>
          <p:cNvSpPr>
            <a:spLocks noChangeArrowheads="1"/>
          </p:cNvSpPr>
          <p:nvPr/>
        </p:nvSpPr>
        <p:spPr bwMode="auto">
          <a:xfrm>
            <a:off x="66944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7" name="AutoShape 66"/>
          <p:cNvSpPr>
            <a:spLocks noChangeArrowheads="1"/>
          </p:cNvSpPr>
          <p:nvPr/>
        </p:nvSpPr>
        <p:spPr bwMode="auto">
          <a:xfrm>
            <a:off x="7512050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8" name="AutoShape 67"/>
          <p:cNvSpPr>
            <a:spLocks noChangeArrowheads="1"/>
          </p:cNvSpPr>
          <p:nvPr/>
        </p:nvSpPr>
        <p:spPr bwMode="auto">
          <a:xfrm rot="3000000">
            <a:off x="8255000" y="2540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9" name="AutoShape 68"/>
          <p:cNvSpPr>
            <a:spLocks noChangeArrowheads="1"/>
          </p:cNvSpPr>
          <p:nvPr/>
        </p:nvSpPr>
        <p:spPr bwMode="auto">
          <a:xfrm rot="5160000">
            <a:off x="8386763" y="31305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0" name="AutoShape 69"/>
          <p:cNvSpPr>
            <a:spLocks noChangeArrowheads="1"/>
          </p:cNvSpPr>
          <p:nvPr/>
        </p:nvSpPr>
        <p:spPr bwMode="auto">
          <a:xfrm rot="5520000">
            <a:off x="8386763" y="40259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1" name="AutoShape 70"/>
          <p:cNvSpPr>
            <a:spLocks noChangeArrowheads="1"/>
          </p:cNvSpPr>
          <p:nvPr/>
        </p:nvSpPr>
        <p:spPr bwMode="auto">
          <a:xfrm rot="5880000">
            <a:off x="8329613" y="45402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" name="AutoShape 71"/>
          <p:cNvSpPr>
            <a:spLocks noChangeArrowheads="1"/>
          </p:cNvSpPr>
          <p:nvPr/>
        </p:nvSpPr>
        <p:spPr bwMode="auto">
          <a:xfrm rot="10440000">
            <a:off x="7834313" y="48831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3" name="AutoShape 72"/>
          <p:cNvSpPr>
            <a:spLocks noChangeArrowheads="1"/>
          </p:cNvSpPr>
          <p:nvPr/>
        </p:nvSpPr>
        <p:spPr bwMode="auto">
          <a:xfrm rot="10980000">
            <a:off x="7167563" y="48641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4" name="AutoShape 73"/>
          <p:cNvSpPr>
            <a:spLocks noChangeArrowheads="1"/>
          </p:cNvSpPr>
          <p:nvPr/>
        </p:nvSpPr>
        <p:spPr bwMode="auto">
          <a:xfrm rot="10980000">
            <a:off x="6462713" y="476885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5" name="AutoShape 74"/>
          <p:cNvSpPr>
            <a:spLocks noChangeArrowheads="1"/>
          </p:cNvSpPr>
          <p:nvPr/>
        </p:nvSpPr>
        <p:spPr bwMode="auto">
          <a:xfrm>
            <a:off x="5662613" y="46926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6" name="AutoShape 75"/>
          <p:cNvSpPr>
            <a:spLocks noChangeArrowheads="1"/>
          </p:cNvSpPr>
          <p:nvPr/>
        </p:nvSpPr>
        <p:spPr bwMode="auto">
          <a:xfrm>
            <a:off x="46720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7" name="AutoShape 76"/>
          <p:cNvSpPr>
            <a:spLocks noChangeArrowheads="1"/>
          </p:cNvSpPr>
          <p:nvPr/>
        </p:nvSpPr>
        <p:spPr bwMode="auto">
          <a:xfrm>
            <a:off x="3662363" y="465455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8" name="AutoShape 77"/>
          <p:cNvSpPr>
            <a:spLocks noChangeArrowheads="1"/>
          </p:cNvSpPr>
          <p:nvPr/>
        </p:nvSpPr>
        <p:spPr bwMode="auto">
          <a:xfrm rot="16320000">
            <a:off x="2957513" y="50165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9" name="AutoShape 80"/>
          <p:cNvSpPr>
            <a:spLocks noChangeArrowheads="1"/>
          </p:cNvSpPr>
          <p:nvPr/>
        </p:nvSpPr>
        <p:spPr bwMode="auto">
          <a:xfrm>
            <a:off x="5281613" y="4826000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0" name="AutoShape 81"/>
          <p:cNvSpPr>
            <a:spLocks noChangeArrowheads="1"/>
          </p:cNvSpPr>
          <p:nvPr/>
        </p:nvSpPr>
        <p:spPr bwMode="auto">
          <a:xfrm rot="60000">
            <a:off x="43100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1" name="AutoShape 82"/>
          <p:cNvSpPr>
            <a:spLocks noChangeArrowheads="1"/>
          </p:cNvSpPr>
          <p:nvPr/>
        </p:nvSpPr>
        <p:spPr bwMode="auto">
          <a:xfrm rot="60000">
            <a:off x="301466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2" name="AutoShape 83"/>
          <p:cNvSpPr>
            <a:spLocks noChangeArrowheads="1"/>
          </p:cNvSpPr>
          <p:nvPr/>
        </p:nvSpPr>
        <p:spPr bwMode="auto">
          <a:xfrm>
            <a:off x="2347913" y="4673600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3" name="AutoShape 84"/>
          <p:cNvSpPr>
            <a:spLocks noChangeArrowheads="1"/>
          </p:cNvSpPr>
          <p:nvPr/>
        </p:nvSpPr>
        <p:spPr bwMode="auto">
          <a:xfrm>
            <a:off x="1643063" y="46450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4" name="AutoShape 85"/>
          <p:cNvSpPr>
            <a:spLocks noChangeArrowheads="1"/>
          </p:cNvSpPr>
          <p:nvPr/>
        </p:nvSpPr>
        <p:spPr bwMode="auto">
          <a:xfrm>
            <a:off x="909638" y="46640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" name="AutoShape 86"/>
          <p:cNvSpPr>
            <a:spLocks noChangeArrowheads="1"/>
          </p:cNvSpPr>
          <p:nvPr/>
        </p:nvSpPr>
        <p:spPr bwMode="auto">
          <a:xfrm rot="2160000">
            <a:off x="261938" y="44164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6" name="AutoShape 87"/>
          <p:cNvSpPr>
            <a:spLocks noChangeArrowheads="1"/>
          </p:cNvSpPr>
          <p:nvPr/>
        </p:nvSpPr>
        <p:spPr bwMode="auto">
          <a:xfrm rot="5460000">
            <a:off x="103188" y="3730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7" name="AutoShape 88"/>
          <p:cNvSpPr>
            <a:spLocks noChangeArrowheads="1"/>
          </p:cNvSpPr>
          <p:nvPr/>
        </p:nvSpPr>
        <p:spPr bwMode="auto">
          <a:xfrm rot="5460000">
            <a:off x="122238" y="296862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8" name="AutoShape 89"/>
          <p:cNvSpPr>
            <a:spLocks noChangeArrowheads="1"/>
          </p:cNvSpPr>
          <p:nvPr/>
        </p:nvSpPr>
        <p:spPr bwMode="auto">
          <a:xfrm rot="8940000">
            <a:off x="417513" y="2339975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9" name="AutoShape 90"/>
          <p:cNvSpPr>
            <a:spLocks noChangeArrowheads="1"/>
          </p:cNvSpPr>
          <p:nvPr/>
        </p:nvSpPr>
        <p:spPr bwMode="auto">
          <a:xfrm>
            <a:off x="10937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0" name="AutoShape 91"/>
          <p:cNvSpPr>
            <a:spLocks noChangeArrowheads="1"/>
          </p:cNvSpPr>
          <p:nvPr/>
        </p:nvSpPr>
        <p:spPr bwMode="auto">
          <a:xfrm>
            <a:off x="18462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1" name="AutoShape 92"/>
          <p:cNvSpPr>
            <a:spLocks noChangeArrowheads="1"/>
          </p:cNvSpPr>
          <p:nvPr/>
        </p:nvSpPr>
        <p:spPr bwMode="auto">
          <a:xfrm>
            <a:off x="26273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2" name="AutoShape 93"/>
          <p:cNvSpPr>
            <a:spLocks noChangeArrowheads="1"/>
          </p:cNvSpPr>
          <p:nvPr/>
        </p:nvSpPr>
        <p:spPr bwMode="auto">
          <a:xfrm>
            <a:off x="341788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3" name="AutoShape 94"/>
          <p:cNvSpPr>
            <a:spLocks noChangeArrowheads="1"/>
          </p:cNvSpPr>
          <p:nvPr/>
        </p:nvSpPr>
        <p:spPr bwMode="auto">
          <a:xfrm>
            <a:off x="420846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4" name="AutoShape 95"/>
          <p:cNvSpPr>
            <a:spLocks noChangeArrowheads="1"/>
          </p:cNvSpPr>
          <p:nvPr/>
        </p:nvSpPr>
        <p:spPr bwMode="auto">
          <a:xfrm>
            <a:off x="5027613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5" name="AutoShape 96"/>
          <p:cNvSpPr>
            <a:spLocks noChangeArrowheads="1"/>
          </p:cNvSpPr>
          <p:nvPr/>
        </p:nvSpPr>
        <p:spPr bwMode="auto">
          <a:xfrm>
            <a:off x="58372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6" name="AutoShape 97"/>
          <p:cNvSpPr>
            <a:spLocks noChangeArrowheads="1"/>
          </p:cNvSpPr>
          <p:nvPr/>
        </p:nvSpPr>
        <p:spPr bwMode="auto">
          <a:xfrm>
            <a:off x="6675438" y="2159000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8" name="AutoShape 34"/>
          <p:cNvSpPr>
            <a:spLocks noChangeArrowheads="1"/>
          </p:cNvSpPr>
          <p:nvPr/>
        </p:nvSpPr>
        <p:spPr bwMode="auto">
          <a:xfrm>
            <a:off x="755723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9" name="AutoShape 35"/>
          <p:cNvSpPr>
            <a:spLocks noChangeArrowheads="1"/>
          </p:cNvSpPr>
          <p:nvPr/>
        </p:nvSpPr>
        <p:spPr bwMode="auto">
          <a:xfrm rot="3000000">
            <a:off x="830018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0" name="AutoShape 36"/>
          <p:cNvSpPr>
            <a:spLocks noChangeArrowheads="1"/>
          </p:cNvSpPr>
          <p:nvPr/>
        </p:nvSpPr>
        <p:spPr bwMode="auto">
          <a:xfrm rot="5160000">
            <a:off x="843194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" name="AutoShape 37"/>
          <p:cNvSpPr>
            <a:spLocks noChangeArrowheads="1"/>
          </p:cNvSpPr>
          <p:nvPr/>
        </p:nvSpPr>
        <p:spPr bwMode="auto">
          <a:xfrm rot="5520000">
            <a:off x="843194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2" name="AutoShape 38"/>
          <p:cNvSpPr>
            <a:spLocks noChangeArrowheads="1"/>
          </p:cNvSpPr>
          <p:nvPr/>
        </p:nvSpPr>
        <p:spPr bwMode="auto">
          <a:xfrm rot="5880000">
            <a:off x="837479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3" name="AutoShape 39"/>
          <p:cNvSpPr>
            <a:spLocks noChangeArrowheads="1"/>
          </p:cNvSpPr>
          <p:nvPr/>
        </p:nvSpPr>
        <p:spPr bwMode="auto">
          <a:xfrm rot="10440000">
            <a:off x="787949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4" name="AutoShape 40"/>
          <p:cNvSpPr>
            <a:spLocks noChangeArrowheads="1"/>
          </p:cNvSpPr>
          <p:nvPr/>
        </p:nvSpPr>
        <p:spPr bwMode="auto">
          <a:xfrm rot="10980000">
            <a:off x="721274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5" name="AutoShape 41"/>
          <p:cNvSpPr>
            <a:spLocks noChangeArrowheads="1"/>
          </p:cNvSpPr>
          <p:nvPr/>
        </p:nvSpPr>
        <p:spPr bwMode="auto">
          <a:xfrm rot="10980000">
            <a:off x="650789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6" name="AutoShape 42"/>
          <p:cNvSpPr>
            <a:spLocks noChangeArrowheads="1"/>
          </p:cNvSpPr>
          <p:nvPr/>
        </p:nvSpPr>
        <p:spPr bwMode="auto">
          <a:xfrm>
            <a:off x="570779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7" name="AutoShape 43"/>
          <p:cNvSpPr>
            <a:spLocks noChangeArrowheads="1"/>
          </p:cNvSpPr>
          <p:nvPr/>
        </p:nvSpPr>
        <p:spPr bwMode="auto">
          <a:xfrm>
            <a:off x="4717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8" name="AutoShape 44"/>
          <p:cNvSpPr>
            <a:spLocks noChangeArrowheads="1"/>
          </p:cNvSpPr>
          <p:nvPr/>
        </p:nvSpPr>
        <p:spPr bwMode="auto">
          <a:xfrm>
            <a:off x="370754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9" name="AutoShape 45"/>
          <p:cNvSpPr>
            <a:spLocks noChangeArrowheads="1"/>
          </p:cNvSpPr>
          <p:nvPr/>
        </p:nvSpPr>
        <p:spPr bwMode="auto">
          <a:xfrm rot="16320000">
            <a:off x="300269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0" name="AutoShape 48"/>
          <p:cNvSpPr>
            <a:spLocks noChangeArrowheads="1"/>
          </p:cNvSpPr>
          <p:nvPr/>
        </p:nvSpPr>
        <p:spPr bwMode="auto">
          <a:xfrm>
            <a:off x="532679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1" name="AutoShape 49"/>
          <p:cNvSpPr>
            <a:spLocks noChangeArrowheads="1"/>
          </p:cNvSpPr>
          <p:nvPr/>
        </p:nvSpPr>
        <p:spPr bwMode="auto">
          <a:xfrm rot="60000">
            <a:off x="43552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2" name="AutoShape 50"/>
          <p:cNvSpPr>
            <a:spLocks noChangeArrowheads="1"/>
          </p:cNvSpPr>
          <p:nvPr/>
        </p:nvSpPr>
        <p:spPr bwMode="auto">
          <a:xfrm rot="60000">
            <a:off x="30598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3" name="AutoShape 51"/>
          <p:cNvSpPr>
            <a:spLocks noChangeArrowheads="1"/>
          </p:cNvSpPr>
          <p:nvPr/>
        </p:nvSpPr>
        <p:spPr bwMode="auto">
          <a:xfrm>
            <a:off x="23930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" name="AutoShape 52"/>
          <p:cNvSpPr>
            <a:spLocks noChangeArrowheads="1"/>
          </p:cNvSpPr>
          <p:nvPr/>
        </p:nvSpPr>
        <p:spPr bwMode="auto">
          <a:xfrm>
            <a:off x="168824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5" name="AutoShape 53"/>
          <p:cNvSpPr>
            <a:spLocks noChangeArrowheads="1"/>
          </p:cNvSpPr>
          <p:nvPr/>
        </p:nvSpPr>
        <p:spPr bwMode="auto">
          <a:xfrm>
            <a:off x="95481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6" name="AutoShape 54"/>
          <p:cNvSpPr>
            <a:spLocks noChangeArrowheads="1"/>
          </p:cNvSpPr>
          <p:nvPr/>
        </p:nvSpPr>
        <p:spPr bwMode="auto">
          <a:xfrm rot="2160000">
            <a:off x="30711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" name="AutoShape 55"/>
          <p:cNvSpPr>
            <a:spLocks noChangeArrowheads="1"/>
          </p:cNvSpPr>
          <p:nvPr/>
        </p:nvSpPr>
        <p:spPr bwMode="auto">
          <a:xfrm rot="5460000">
            <a:off x="14836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8" name="AutoShape 56"/>
          <p:cNvSpPr>
            <a:spLocks noChangeArrowheads="1"/>
          </p:cNvSpPr>
          <p:nvPr/>
        </p:nvSpPr>
        <p:spPr bwMode="auto">
          <a:xfrm rot="5460000">
            <a:off x="16741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9" name="AutoShape 57"/>
          <p:cNvSpPr>
            <a:spLocks noChangeArrowheads="1"/>
          </p:cNvSpPr>
          <p:nvPr/>
        </p:nvSpPr>
        <p:spPr bwMode="auto">
          <a:xfrm rot="8940000">
            <a:off x="46269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0" name="AutoShape 58"/>
          <p:cNvSpPr>
            <a:spLocks noChangeArrowheads="1"/>
          </p:cNvSpPr>
          <p:nvPr/>
        </p:nvSpPr>
        <p:spPr bwMode="auto">
          <a:xfrm>
            <a:off x="11389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1" name="AutoShape 59"/>
          <p:cNvSpPr>
            <a:spLocks noChangeArrowheads="1"/>
          </p:cNvSpPr>
          <p:nvPr/>
        </p:nvSpPr>
        <p:spPr bwMode="auto">
          <a:xfrm>
            <a:off x="1891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2" name="AutoShape 60"/>
          <p:cNvSpPr>
            <a:spLocks noChangeArrowheads="1"/>
          </p:cNvSpPr>
          <p:nvPr/>
        </p:nvSpPr>
        <p:spPr bwMode="auto">
          <a:xfrm>
            <a:off x="26724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3" name="AutoShape 61"/>
          <p:cNvSpPr>
            <a:spLocks noChangeArrowheads="1"/>
          </p:cNvSpPr>
          <p:nvPr/>
        </p:nvSpPr>
        <p:spPr bwMode="auto">
          <a:xfrm>
            <a:off x="34630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4" name="AutoShape 62"/>
          <p:cNvSpPr>
            <a:spLocks noChangeArrowheads="1"/>
          </p:cNvSpPr>
          <p:nvPr/>
        </p:nvSpPr>
        <p:spPr bwMode="auto">
          <a:xfrm>
            <a:off x="42536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5" name="AutoShape 63"/>
          <p:cNvSpPr>
            <a:spLocks noChangeArrowheads="1"/>
          </p:cNvSpPr>
          <p:nvPr/>
        </p:nvSpPr>
        <p:spPr bwMode="auto">
          <a:xfrm>
            <a:off x="50727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6" name="AutoShape 64"/>
          <p:cNvSpPr>
            <a:spLocks noChangeArrowheads="1"/>
          </p:cNvSpPr>
          <p:nvPr/>
        </p:nvSpPr>
        <p:spPr bwMode="auto">
          <a:xfrm>
            <a:off x="58824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7" name="AutoShape 65"/>
          <p:cNvSpPr>
            <a:spLocks noChangeArrowheads="1"/>
          </p:cNvSpPr>
          <p:nvPr/>
        </p:nvSpPr>
        <p:spPr bwMode="auto">
          <a:xfrm>
            <a:off x="67206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8" name="AutoShape 66"/>
          <p:cNvSpPr>
            <a:spLocks noChangeArrowheads="1"/>
          </p:cNvSpPr>
          <p:nvPr/>
        </p:nvSpPr>
        <p:spPr bwMode="auto">
          <a:xfrm>
            <a:off x="7538180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9" name="AutoShape 67"/>
          <p:cNvSpPr>
            <a:spLocks noChangeArrowheads="1"/>
          </p:cNvSpPr>
          <p:nvPr/>
        </p:nvSpPr>
        <p:spPr bwMode="auto">
          <a:xfrm rot="3000000">
            <a:off x="8281130" y="2513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0" name="AutoShape 68"/>
          <p:cNvSpPr>
            <a:spLocks noChangeArrowheads="1"/>
          </p:cNvSpPr>
          <p:nvPr/>
        </p:nvSpPr>
        <p:spPr bwMode="auto">
          <a:xfrm rot="5160000">
            <a:off x="8412893" y="31044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1" name="AutoShape 69"/>
          <p:cNvSpPr>
            <a:spLocks noChangeArrowheads="1"/>
          </p:cNvSpPr>
          <p:nvPr/>
        </p:nvSpPr>
        <p:spPr bwMode="auto">
          <a:xfrm rot="5520000">
            <a:off x="8412893" y="39997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2" name="AutoShape 70"/>
          <p:cNvSpPr>
            <a:spLocks noChangeArrowheads="1"/>
          </p:cNvSpPr>
          <p:nvPr/>
        </p:nvSpPr>
        <p:spPr bwMode="auto">
          <a:xfrm rot="5880000">
            <a:off x="8355743" y="45141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3" name="AutoShape 71"/>
          <p:cNvSpPr>
            <a:spLocks noChangeArrowheads="1"/>
          </p:cNvSpPr>
          <p:nvPr/>
        </p:nvSpPr>
        <p:spPr bwMode="auto">
          <a:xfrm rot="10440000">
            <a:off x="7860443" y="48570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4" name="AutoShape 72"/>
          <p:cNvSpPr>
            <a:spLocks noChangeArrowheads="1"/>
          </p:cNvSpPr>
          <p:nvPr/>
        </p:nvSpPr>
        <p:spPr bwMode="auto">
          <a:xfrm rot="10980000">
            <a:off x="7193693" y="48379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5" name="AutoShape 73"/>
          <p:cNvSpPr>
            <a:spLocks noChangeArrowheads="1"/>
          </p:cNvSpPr>
          <p:nvPr/>
        </p:nvSpPr>
        <p:spPr bwMode="auto">
          <a:xfrm rot="10980000">
            <a:off x="6488843" y="474270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6" name="AutoShape 74"/>
          <p:cNvSpPr>
            <a:spLocks noChangeArrowheads="1"/>
          </p:cNvSpPr>
          <p:nvPr/>
        </p:nvSpPr>
        <p:spPr bwMode="auto">
          <a:xfrm>
            <a:off x="5688743" y="46665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7" name="AutoShape 75"/>
          <p:cNvSpPr>
            <a:spLocks noChangeArrowheads="1"/>
          </p:cNvSpPr>
          <p:nvPr/>
        </p:nvSpPr>
        <p:spPr bwMode="auto">
          <a:xfrm>
            <a:off x="46981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8" name="AutoShape 76"/>
          <p:cNvSpPr>
            <a:spLocks noChangeArrowheads="1"/>
          </p:cNvSpPr>
          <p:nvPr/>
        </p:nvSpPr>
        <p:spPr bwMode="auto">
          <a:xfrm>
            <a:off x="3688493" y="462840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99" name="AutoShape 77"/>
          <p:cNvSpPr>
            <a:spLocks noChangeArrowheads="1"/>
          </p:cNvSpPr>
          <p:nvPr/>
        </p:nvSpPr>
        <p:spPr bwMode="auto">
          <a:xfrm rot="16320000">
            <a:off x="2983643" y="49903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0" name="AutoShape 80"/>
          <p:cNvSpPr>
            <a:spLocks noChangeArrowheads="1"/>
          </p:cNvSpPr>
          <p:nvPr/>
        </p:nvSpPr>
        <p:spPr bwMode="auto">
          <a:xfrm>
            <a:off x="5307743" y="4799856"/>
            <a:ext cx="349250" cy="692150"/>
          </a:xfrm>
          <a:prstGeom prst="up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1" name="AutoShape 81"/>
          <p:cNvSpPr>
            <a:spLocks noChangeArrowheads="1"/>
          </p:cNvSpPr>
          <p:nvPr/>
        </p:nvSpPr>
        <p:spPr bwMode="auto">
          <a:xfrm rot="60000">
            <a:off x="43361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2" name="AutoShape 82"/>
          <p:cNvSpPr>
            <a:spLocks noChangeArrowheads="1"/>
          </p:cNvSpPr>
          <p:nvPr/>
        </p:nvSpPr>
        <p:spPr bwMode="auto">
          <a:xfrm rot="60000">
            <a:off x="304079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3" name="AutoShape 83"/>
          <p:cNvSpPr>
            <a:spLocks noChangeArrowheads="1"/>
          </p:cNvSpPr>
          <p:nvPr/>
        </p:nvSpPr>
        <p:spPr bwMode="auto">
          <a:xfrm>
            <a:off x="2374043" y="4647456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" name="AutoShape 84"/>
          <p:cNvSpPr>
            <a:spLocks noChangeArrowheads="1"/>
          </p:cNvSpPr>
          <p:nvPr/>
        </p:nvSpPr>
        <p:spPr bwMode="auto">
          <a:xfrm>
            <a:off x="1669193" y="46188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" name="AutoShape 85"/>
          <p:cNvSpPr>
            <a:spLocks noChangeArrowheads="1"/>
          </p:cNvSpPr>
          <p:nvPr/>
        </p:nvSpPr>
        <p:spPr bwMode="auto">
          <a:xfrm>
            <a:off x="935768" y="46379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" name="AutoShape 86"/>
          <p:cNvSpPr>
            <a:spLocks noChangeArrowheads="1"/>
          </p:cNvSpPr>
          <p:nvPr/>
        </p:nvSpPr>
        <p:spPr bwMode="auto">
          <a:xfrm rot="2160000">
            <a:off x="288068" y="43902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7" name="AutoShape 87"/>
          <p:cNvSpPr>
            <a:spLocks noChangeArrowheads="1"/>
          </p:cNvSpPr>
          <p:nvPr/>
        </p:nvSpPr>
        <p:spPr bwMode="auto">
          <a:xfrm rot="5460000">
            <a:off x="129318" y="3704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8" name="AutoShape 88"/>
          <p:cNvSpPr>
            <a:spLocks noChangeArrowheads="1"/>
          </p:cNvSpPr>
          <p:nvPr/>
        </p:nvSpPr>
        <p:spPr bwMode="auto">
          <a:xfrm rot="5460000">
            <a:off x="148368" y="294248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9" name="AutoShape 89"/>
          <p:cNvSpPr>
            <a:spLocks noChangeArrowheads="1"/>
          </p:cNvSpPr>
          <p:nvPr/>
        </p:nvSpPr>
        <p:spPr bwMode="auto">
          <a:xfrm rot="8940000">
            <a:off x="443643" y="2313831"/>
            <a:ext cx="692150" cy="349250"/>
          </a:xfrm>
          <a:prstGeom prst="leftArrow">
            <a:avLst>
              <a:gd name="adj1" fmla="val 50000"/>
              <a:gd name="adj2" fmla="val 99082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0" name="AutoShape 90"/>
          <p:cNvSpPr>
            <a:spLocks noChangeArrowheads="1"/>
          </p:cNvSpPr>
          <p:nvPr/>
        </p:nvSpPr>
        <p:spPr bwMode="auto">
          <a:xfrm>
            <a:off x="11199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1" name="AutoShape 91"/>
          <p:cNvSpPr>
            <a:spLocks noChangeArrowheads="1"/>
          </p:cNvSpPr>
          <p:nvPr/>
        </p:nvSpPr>
        <p:spPr bwMode="auto">
          <a:xfrm>
            <a:off x="18723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2" name="AutoShape 92"/>
          <p:cNvSpPr>
            <a:spLocks noChangeArrowheads="1"/>
          </p:cNvSpPr>
          <p:nvPr/>
        </p:nvSpPr>
        <p:spPr bwMode="auto">
          <a:xfrm>
            <a:off x="26534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3" name="AutoShape 93"/>
          <p:cNvSpPr>
            <a:spLocks noChangeArrowheads="1"/>
          </p:cNvSpPr>
          <p:nvPr/>
        </p:nvSpPr>
        <p:spPr bwMode="auto">
          <a:xfrm>
            <a:off x="344401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4" name="AutoShape 94"/>
          <p:cNvSpPr>
            <a:spLocks noChangeArrowheads="1"/>
          </p:cNvSpPr>
          <p:nvPr/>
        </p:nvSpPr>
        <p:spPr bwMode="auto">
          <a:xfrm>
            <a:off x="423459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5" name="AutoShape 95"/>
          <p:cNvSpPr>
            <a:spLocks noChangeArrowheads="1"/>
          </p:cNvSpPr>
          <p:nvPr/>
        </p:nvSpPr>
        <p:spPr bwMode="auto">
          <a:xfrm>
            <a:off x="5053743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6" name="AutoShape 96"/>
          <p:cNvSpPr>
            <a:spLocks noChangeArrowheads="1"/>
          </p:cNvSpPr>
          <p:nvPr/>
        </p:nvSpPr>
        <p:spPr bwMode="auto">
          <a:xfrm>
            <a:off x="58633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17" name="AutoShape 97"/>
          <p:cNvSpPr>
            <a:spLocks noChangeArrowheads="1"/>
          </p:cNvSpPr>
          <p:nvPr/>
        </p:nvSpPr>
        <p:spPr bwMode="auto">
          <a:xfrm>
            <a:off x="6701568" y="2132856"/>
            <a:ext cx="692150" cy="349250"/>
          </a:xfrm>
          <a:prstGeom prst="rightArrow">
            <a:avLst>
              <a:gd name="adj1" fmla="val 50000"/>
              <a:gd name="adj2" fmla="val 99100"/>
            </a:avLst>
          </a:prstGeom>
          <a:solidFill>
            <a:srgbClr val="10FC08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57" name="ZoneTexte 156"/>
          <p:cNvSpPr txBox="1"/>
          <p:nvPr/>
        </p:nvSpPr>
        <p:spPr>
          <a:xfrm>
            <a:off x="0" y="5733256"/>
            <a:ext cx="9121247" cy="1077218"/>
          </a:xfrm>
          <a:prstGeom prst="rect">
            <a:avLst/>
          </a:prstGeom>
          <a:solidFill>
            <a:srgbClr val="46008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Les ordres sont ensuite générés par la partie commande</a:t>
            </a:r>
          </a:p>
          <a:p>
            <a:pPr algn="ctr"/>
            <a:r>
              <a:rPr lang="fr-FR" sz="1600" b="1" dirty="0" smtClean="0"/>
              <a:t>en fonction de la logique , des informations, et de la demande venant du dialogue homme-machine.</a:t>
            </a:r>
          </a:p>
          <a:p>
            <a:pPr algn="ctr"/>
            <a:r>
              <a:rPr lang="fr-FR" sz="1600" b="1" dirty="0" smtClean="0"/>
              <a:t>Ils sont envoyés à la partie opérative sur les pré-actionneurs qui auront pour rôle de piloter l’énergie nécessaire aux différents actionneurs.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1522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5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5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1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3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9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5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35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65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95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1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4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5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7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85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15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3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645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66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75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9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705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2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35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7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7650"/>
                            </p:stCondLst>
                            <p:childTnLst>
                              <p:par>
                                <p:cTn id="1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7800"/>
                            </p:stCondLst>
                            <p:childTnLst>
                              <p:par>
                                <p:cTn id="1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950"/>
                            </p:stCondLst>
                            <p:childTnLst>
                              <p:par>
                                <p:cTn id="1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8100"/>
                            </p:stCondLst>
                            <p:childTnLst>
                              <p:par>
                                <p:cTn id="1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8250"/>
                            </p:stCondLst>
                            <p:childTnLst>
                              <p:par>
                                <p:cTn id="1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8400"/>
                            </p:stCondLst>
                            <p:childTnLst>
                              <p:par>
                                <p:cTn id="1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8550"/>
                            </p:stCondLst>
                            <p:childTnLst>
                              <p:par>
                                <p:cTn id="1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8700"/>
                            </p:stCondLst>
                            <p:childTnLst>
                              <p:par>
                                <p:cTn id="1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850"/>
                            </p:stCondLst>
                            <p:childTnLst>
                              <p:par>
                                <p:cTn id="1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9150"/>
                            </p:stCondLst>
                            <p:childTnLst>
                              <p:par>
                                <p:cTn id="1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9300"/>
                            </p:stCondLst>
                            <p:childTnLst>
                              <p:par>
                                <p:cTn id="1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9450"/>
                            </p:stCondLst>
                            <p:childTnLst>
                              <p:par>
                                <p:cTn id="1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9600"/>
                            </p:stCondLst>
                            <p:childTnLst>
                              <p:par>
                                <p:cTn id="2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975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9900"/>
                            </p:stCondLst>
                            <p:childTnLst>
                              <p:par>
                                <p:cTn id="2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50"/>
                            </p:stCondLst>
                            <p:childTnLst>
                              <p:par>
                                <p:cTn id="2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350"/>
                            </p:stCondLst>
                            <p:childTnLst>
                              <p:par>
                                <p:cTn id="2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650"/>
                            </p:stCondLst>
                            <p:childTnLst>
                              <p:par>
                                <p:cTn id="2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800"/>
                            </p:stCondLst>
                            <p:childTnLst>
                              <p:par>
                                <p:cTn id="2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950"/>
                            </p:stCondLst>
                            <p:childTnLst>
                              <p:par>
                                <p:cTn id="2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1100"/>
                            </p:stCondLst>
                            <p:childTnLst>
                              <p:par>
                                <p:cTn id="2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1250"/>
                            </p:stCondLst>
                            <p:childTnLst>
                              <p:par>
                                <p:cTn id="2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1550"/>
                            </p:stCondLst>
                            <p:childTnLst>
                              <p:par>
                                <p:cTn id="2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11700"/>
                            </p:stCondLst>
                            <p:childTnLst>
                              <p:par>
                                <p:cTn id="2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1850"/>
                            </p:stCondLst>
                            <p:childTnLst>
                              <p:par>
                                <p:cTn id="2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2150"/>
                            </p:stCondLst>
                            <p:childTnLst>
                              <p:par>
                                <p:cTn id="2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2300"/>
                            </p:stCondLst>
                            <p:childTnLst>
                              <p:par>
                                <p:cTn id="2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2450"/>
                            </p:stCondLst>
                            <p:childTnLst>
                              <p:par>
                                <p:cTn id="25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2600"/>
                            </p:stCondLst>
                            <p:childTnLst>
                              <p:par>
                                <p:cTn id="26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2900"/>
                            </p:stCondLst>
                            <p:childTnLst>
                              <p:par>
                                <p:cTn id="26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3050"/>
                            </p:stCondLst>
                            <p:childTnLst>
                              <p:par>
                                <p:cTn id="26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3200"/>
                            </p:stCondLst>
                            <p:childTnLst>
                              <p:par>
                                <p:cTn id="27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3350"/>
                            </p:stCondLst>
                            <p:childTnLst>
                              <p:par>
                                <p:cTn id="27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7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3650"/>
                            </p:stCondLst>
                            <p:childTnLst>
                              <p:par>
                                <p:cTn id="28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3800"/>
                            </p:stCondLst>
                            <p:childTnLst>
                              <p:par>
                                <p:cTn id="28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13950"/>
                            </p:stCondLst>
                            <p:childTnLst>
                              <p:par>
                                <p:cTn id="28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4100"/>
                            </p:stCondLst>
                            <p:childTnLst>
                              <p:par>
                                <p:cTn id="29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4250"/>
                            </p:stCondLst>
                            <p:childTnLst>
                              <p:par>
                                <p:cTn id="29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14400"/>
                            </p:stCondLst>
                            <p:childTnLst>
                              <p:par>
                                <p:cTn id="29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4550"/>
                            </p:stCondLst>
                            <p:childTnLst>
                              <p:par>
                                <p:cTn id="29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14700"/>
                            </p:stCondLst>
                            <p:childTnLst>
                              <p:par>
                                <p:cTn id="30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14850"/>
                            </p:stCondLst>
                            <p:childTnLst>
                              <p:par>
                                <p:cTn id="30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5150"/>
                            </p:stCondLst>
                            <p:childTnLst>
                              <p:par>
                                <p:cTn id="3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15300"/>
                            </p:stCondLst>
                            <p:childTnLst>
                              <p:par>
                                <p:cTn id="3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15450"/>
                            </p:stCondLst>
                            <p:childTnLst>
                              <p:par>
                                <p:cTn id="3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15600"/>
                            </p:stCondLst>
                            <p:childTnLst>
                              <p:par>
                                <p:cTn id="3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15750"/>
                            </p:stCondLst>
                            <p:childTnLst>
                              <p:par>
                                <p:cTn id="3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15900"/>
                            </p:stCondLst>
                            <p:childTnLst>
                              <p:par>
                                <p:cTn id="3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6050"/>
                            </p:stCondLst>
                            <p:childTnLst>
                              <p:par>
                                <p:cTn id="3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16200"/>
                            </p:stCondLst>
                            <p:childTnLst>
                              <p:par>
                                <p:cTn id="3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6350"/>
                            </p:stCondLst>
                            <p:childTnLst>
                              <p:par>
                                <p:cTn id="3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6650"/>
                            </p:stCondLst>
                            <p:childTnLst>
                              <p:par>
                                <p:cTn id="3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16800"/>
                            </p:stCondLst>
                            <p:childTnLst>
                              <p:par>
                                <p:cTn id="3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6950"/>
                            </p:stCondLst>
                            <p:childTnLst>
                              <p:par>
                                <p:cTn id="3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>
                            <p:stCondLst>
                              <p:cond delay="17100"/>
                            </p:stCondLst>
                            <p:childTnLst>
                              <p:par>
                                <p:cTn id="3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17400"/>
                            </p:stCondLst>
                            <p:childTnLst>
                              <p:par>
                                <p:cTn id="3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8" fill="hold">
                            <p:stCondLst>
                              <p:cond delay="17550"/>
                            </p:stCondLst>
                            <p:childTnLst>
                              <p:par>
                                <p:cTn id="3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>
                            <p:stCondLst>
                              <p:cond delay="17700"/>
                            </p:stCondLst>
                            <p:childTnLst>
                              <p:par>
                                <p:cTn id="3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17850"/>
                            </p:stCondLst>
                            <p:childTnLst>
                              <p:par>
                                <p:cTn id="3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1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6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6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6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7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7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7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8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8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9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</a:t>
              </a:r>
              <a:r>
                <a:rPr lang="fr-FR" b="1" dirty="0" err="1" smtClean="0">
                  <a:solidFill>
                    <a:schemeClr val="bg2"/>
                  </a:solidFill>
                </a:rPr>
                <a:t>energie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230" name="AutoShape 55" descr="Marbre blanc"/>
          <p:cNvSpPr>
            <a:spLocks noChangeArrowheads="1"/>
          </p:cNvSpPr>
          <p:nvPr/>
        </p:nvSpPr>
        <p:spPr bwMode="auto">
          <a:xfrm rot="7435565" flipH="1" flipV="1">
            <a:off x="753124" y="2598662"/>
            <a:ext cx="5920013" cy="2121059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DIALOGUES</a:t>
            </a:r>
          </a:p>
          <a:p>
            <a:pPr algn="r"/>
            <a:endParaRPr lang="fr-FR" dirty="0"/>
          </a:p>
        </p:txBody>
      </p:sp>
      <p:sp>
        <p:nvSpPr>
          <p:cNvPr id="107" name="AutoShape 55" descr="Marbre blanc"/>
          <p:cNvSpPr>
            <a:spLocks noChangeArrowheads="1"/>
          </p:cNvSpPr>
          <p:nvPr/>
        </p:nvSpPr>
        <p:spPr bwMode="auto">
          <a:xfrm rot="7435565" flipH="1" flipV="1">
            <a:off x="636594" y="1860418"/>
            <a:ext cx="6602758" cy="2857222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tIns="72000" anchor="ctr">
            <a:spAutoFit/>
          </a:bodyPr>
          <a:lstStyle/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</a:rPr>
              <a:t>Bouton  poussoir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Sélecteur, Voyants 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Supervision …..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r"/>
            <a:endParaRPr lang="fr-FR" dirty="0"/>
          </a:p>
        </p:txBody>
      </p:sp>
      <p:sp>
        <p:nvSpPr>
          <p:cNvPr id="9234" name="AutoShape 49" descr="Marbre blanc"/>
          <p:cNvSpPr>
            <a:spLocks noChangeArrowheads="1"/>
          </p:cNvSpPr>
          <p:nvPr/>
        </p:nvSpPr>
        <p:spPr bwMode="auto">
          <a:xfrm>
            <a:off x="1890713" y="2500312"/>
            <a:ext cx="5037138" cy="2862263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4"/>
            <a:srcRect/>
            <a:stretch>
              <a:fillRect/>
            </a:stretch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36000" tIns="324000" rIns="36000" bIns="36000" anchor="ctr"/>
          <a:lstStyle/>
          <a:p>
            <a:pPr algn="ctr">
              <a:defRPr/>
            </a:pPr>
            <a:r>
              <a:rPr lang="fr-FR" sz="3600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LOGIQUE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</a:t>
            </a:r>
          </a:p>
          <a:p>
            <a:endParaRPr lang="fr-FR" sz="3600" dirty="0"/>
          </a:p>
        </p:txBody>
      </p:sp>
      <p:sp>
        <p:nvSpPr>
          <p:cNvPr id="110" name="AutoShape 49" descr="Marbre blanc"/>
          <p:cNvSpPr>
            <a:spLocks noChangeArrowheads="1"/>
          </p:cNvSpPr>
          <p:nvPr/>
        </p:nvSpPr>
        <p:spPr bwMode="auto">
          <a:xfrm>
            <a:off x="1890713" y="2469901"/>
            <a:ext cx="5037138" cy="2862263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tIns="396000" anchor="ctr"/>
          <a:lstStyle/>
          <a:p>
            <a:pPr algn="ctr">
              <a:defRPr/>
            </a:pPr>
            <a:r>
              <a:rPr lang="fr-FR" sz="3600" dirty="0" smtClean="0"/>
              <a:t>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programmée,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Logique câblée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sz="3600" dirty="0"/>
          </a:p>
        </p:txBody>
      </p:sp>
      <p:sp>
        <p:nvSpPr>
          <p:cNvPr id="9232" name="AutoShape 52" descr="Marbre blanc"/>
          <p:cNvSpPr>
            <a:spLocks noChangeArrowheads="1"/>
          </p:cNvSpPr>
          <p:nvPr/>
        </p:nvSpPr>
        <p:spPr bwMode="auto">
          <a:xfrm>
            <a:off x="1819274" y="1464673"/>
            <a:ext cx="5067301" cy="319087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sz="36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DE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TECHNOLOGIE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</a:t>
            </a:r>
          </a:p>
          <a:p>
            <a:endParaRPr lang="fr-FR" dirty="0"/>
          </a:p>
        </p:txBody>
      </p:sp>
      <p:sp>
        <p:nvSpPr>
          <p:cNvPr id="109" name="AutoShape 52" descr="Marbre blanc"/>
          <p:cNvSpPr>
            <a:spLocks noChangeArrowheads="1"/>
          </p:cNvSpPr>
          <p:nvPr/>
        </p:nvSpPr>
        <p:spPr bwMode="auto">
          <a:xfrm>
            <a:off x="1277938" y="743664"/>
            <a:ext cx="6153015" cy="3885486"/>
          </a:xfrm>
          <a:prstGeom prst="downArrow">
            <a:avLst>
              <a:gd name="adj1" fmla="val 75009"/>
              <a:gd name="adj2" fmla="val 44907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API Automate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Programmable Industriel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Relais  électriques,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pneumatiques;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Carte électronique, </a:t>
            </a:r>
          </a:p>
          <a:p>
            <a:pPr algn="ctr">
              <a:defRPr/>
            </a:pPr>
            <a:r>
              <a:rPr lang="fr-FR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portes logiques…  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9228" name="AutoShape 58" descr="Marbre blanc"/>
          <p:cNvSpPr>
            <a:spLocks noChangeArrowheads="1"/>
          </p:cNvSpPr>
          <p:nvPr/>
        </p:nvSpPr>
        <p:spPr bwMode="auto">
          <a:xfrm rot="19500000">
            <a:off x="1314505" y="1771731"/>
            <a:ext cx="5715399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/>
          <a:lstStyle/>
          <a:p>
            <a:pPr algn="r">
              <a:defRPr/>
            </a:pPr>
            <a:r>
              <a:rPr lang="fr-FR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D’INTERFACES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SORTIES</a:t>
            </a:r>
          </a:p>
          <a:p>
            <a:pPr algn="r"/>
            <a:endParaRPr lang="fr-FR" dirty="0"/>
          </a:p>
        </p:txBody>
      </p:sp>
      <p:sp>
        <p:nvSpPr>
          <p:cNvPr id="97" name="AutoShape 58" descr="Marbre blanc"/>
          <p:cNvSpPr>
            <a:spLocks noChangeArrowheads="1"/>
          </p:cNvSpPr>
          <p:nvPr/>
        </p:nvSpPr>
        <p:spPr bwMode="auto">
          <a:xfrm rot="19500000">
            <a:off x="1135574" y="1827813"/>
            <a:ext cx="6492543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8000" anchor="ctr">
            <a:spAutoFit/>
          </a:bodyPr>
          <a:lstStyle/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TOR</a:t>
            </a:r>
          </a:p>
          <a:p>
            <a:pPr algn="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Sorties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Analogiques</a:t>
            </a:r>
          </a:p>
          <a:p>
            <a:pPr algn="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Borniers</a:t>
            </a:r>
          </a:p>
        </p:txBody>
      </p:sp>
      <p:sp>
        <p:nvSpPr>
          <p:cNvPr id="9236" name="AutoShape 46" descr="Marbre blanc"/>
          <p:cNvSpPr>
            <a:spLocks noChangeArrowheads="1"/>
          </p:cNvSpPr>
          <p:nvPr/>
        </p:nvSpPr>
        <p:spPr bwMode="auto">
          <a:xfrm rot="2100000" flipH="1">
            <a:off x="2011671" y="1663427"/>
            <a:ext cx="5492750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D’INTERFACES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D’ENTREES</a:t>
            </a:r>
          </a:p>
          <a:p>
            <a:endParaRPr lang="fr-FR" dirty="0"/>
          </a:p>
        </p:txBody>
      </p:sp>
      <p:sp>
        <p:nvSpPr>
          <p:cNvPr id="111" name="AutoShape 46" descr="Marbre blanc"/>
          <p:cNvSpPr>
            <a:spLocks noChangeArrowheads="1"/>
          </p:cNvSpPr>
          <p:nvPr/>
        </p:nvSpPr>
        <p:spPr bwMode="auto">
          <a:xfrm rot="2100000" flipH="1">
            <a:off x="2035174" y="1761852"/>
            <a:ext cx="5492750" cy="29241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Entrées TOR,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Entrée Analogique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Bornier….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62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0" grpId="0" animBg="1"/>
      <p:bldP spid="9230" grpId="1" animBg="1"/>
      <p:bldP spid="9230" grpId="2" animBg="1"/>
      <p:bldP spid="107" grpId="0" animBg="1"/>
      <p:bldP spid="107" grpId="1" animBg="1"/>
      <p:bldP spid="107" grpId="2" animBg="1"/>
      <p:bldP spid="9234" grpId="0" animBg="1"/>
      <p:bldP spid="9234" grpId="1" animBg="1"/>
      <p:bldP spid="9234" grpId="2" animBg="1"/>
      <p:bldP spid="110" grpId="0" animBg="1"/>
      <p:bldP spid="110" grpId="1" animBg="1"/>
      <p:bldP spid="110" grpId="2" animBg="1"/>
      <p:bldP spid="9232" grpId="0" animBg="1"/>
      <p:bldP spid="9232" grpId="1" animBg="1"/>
      <p:bldP spid="9232" grpId="2" animBg="1"/>
      <p:bldP spid="109" grpId="0" animBg="1"/>
      <p:bldP spid="109" grpId="1" animBg="1"/>
      <p:bldP spid="109" grpId="2" animBg="1"/>
      <p:bldP spid="9228" grpId="0" animBg="1"/>
      <p:bldP spid="9228" grpId="1" animBg="1"/>
      <p:bldP spid="9228" grpId="2" animBg="1"/>
      <p:bldP spid="97" grpId="0" animBg="1"/>
      <p:bldP spid="97" grpId="1" animBg="1"/>
      <p:bldP spid="97" grpId="2" animBg="1"/>
      <p:bldP spid="9236" grpId="0" animBg="1"/>
      <p:bldP spid="9236" grpId="1" animBg="1"/>
      <p:bldP spid="1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e 60"/>
          <p:cNvGrpSpPr/>
          <p:nvPr/>
        </p:nvGrpSpPr>
        <p:grpSpPr>
          <a:xfrm>
            <a:off x="97673" y="188640"/>
            <a:ext cx="8893927" cy="6727714"/>
            <a:chOff x="97673" y="188640"/>
            <a:chExt cx="8893927" cy="6727714"/>
          </a:xfrm>
        </p:grpSpPr>
        <p:sp>
          <p:nvSpPr>
            <p:cNvPr id="62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3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64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66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7" name="Rectangle 7"/>
            <p:cNvSpPr>
              <a:spLocks noChangeArrowheads="1"/>
            </p:cNvSpPr>
            <p:nvPr/>
          </p:nvSpPr>
          <p:spPr bwMode="auto">
            <a:xfrm>
              <a:off x="3790950" y="1169715"/>
              <a:ext cx="2662238" cy="1800225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Système Physique</a:t>
              </a:r>
            </a:p>
            <a:p>
              <a:pPr algn="ctr"/>
              <a:endParaRPr lang="fr-FR" sz="2800" b="1">
                <a:solidFill>
                  <a:schemeClr val="bg2"/>
                </a:solidFill>
              </a:endParaRPr>
            </a:p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EFFECTEURS</a:t>
              </a:r>
            </a:p>
          </p:txBody>
        </p:sp>
        <p:sp>
          <p:nvSpPr>
            <p:cNvPr id="68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9" name="Rectangle 9"/>
            <p:cNvSpPr>
              <a:spLocks noChangeArrowheads="1"/>
            </p:cNvSpPr>
            <p:nvPr/>
          </p:nvSpPr>
          <p:spPr bwMode="auto">
            <a:xfrm rot="16200000">
              <a:off x="1869281" y="1821385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0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1" name="Rectangle 11"/>
            <p:cNvSpPr>
              <a:spLocks noChangeArrowheads="1"/>
            </p:cNvSpPr>
            <p:nvPr/>
          </p:nvSpPr>
          <p:spPr bwMode="auto">
            <a:xfrm rot="16200000">
              <a:off x="430212" y="1572941"/>
              <a:ext cx="2486025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2800" b="1" dirty="0">
                  <a:solidFill>
                    <a:schemeClr val="bg2"/>
                  </a:solidFill>
                </a:rPr>
                <a:t>actionneurs</a:t>
              </a:r>
            </a:p>
          </p:txBody>
        </p:sp>
        <p:sp>
          <p:nvSpPr>
            <p:cNvPr id="72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3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74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5" name="Rectangle 15"/>
            <p:cNvSpPr>
              <a:spLocks noChangeArrowheads="1"/>
            </p:cNvSpPr>
            <p:nvPr/>
          </p:nvSpPr>
          <p:spPr bwMode="auto">
            <a:xfrm rot="16200000">
              <a:off x="5834856" y="1807097"/>
              <a:ext cx="248602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2800" b="1">
                  <a:solidFill>
                    <a:schemeClr val="bg2"/>
                  </a:solidFill>
                </a:rPr>
                <a:t>Capteurs</a:t>
              </a:r>
            </a:p>
          </p:txBody>
        </p:sp>
        <p:sp>
          <p:nvSpPr>
            <p:cNvPr id="76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78" name="Rectangle 18"/>
            <p:cNvSpPr>
              <a:spLocks noChangeArrowheads="1"/>
            </p:cNvSpPr>
            <p:nvPr/>
          </p:nvSpPr>
          <p:spPr bwMode="auto">
            <a:xfrm>
              <a:off x="6883400" y="4654550"/>
              <a:ext cx="768350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9" name="Rectangle 19"/>
            <p:cNvSpPr>
              <a:spLocks noChangeArrowheads="1"/>
            </p:cNvSpPr>
            <p:nvPr/>
          </p:nvSpPr>
          <p:spPr bwMode="auto">
            <a:xfrm rot="16200000">
              <a:off x="6521450" y="5078413"/>
              <a:ext cx="15049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d’entrée</a:t>
              </a:r>
            </a:p>
          </p:txBody>
        </p:sp>
        <p:sp>
          <p:nvSpPr>
            <p:cNvPr id="80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1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b="1">
                  <a:solidFill>
                    <a:schemeClr val="bg2"/>
                  </a:solidFill>
                </a:rPr>
                <a:t>Technologie de la PC</a:t>
              </a:r>
            </a:p>
          </p:txBody>
        </p:sp>
        <p:sp>
          <p:nvSpPr>
            <p:cNvPr id="82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3" name="Rectangle 23"/>
            <p:cNvSpPr>
              <a:spLocks noChangeArrowheads="1"/>
            </p:cNvSpPr>
            <p:nvPr/>
          </p:nvSpPr>
          <p:spPr bwMode="auto">
            <a:xfrm>
              <a:off x="2879725" y="5394325"/>
              <a:ext cx="3130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>
                  <a:solidFill>
                    <a:schemeClr val="bg2"/>
                  </a:solidFill>
                </a:rPr>
                <a:t>Logique de commande</a:t>
              </a:r>
            </a:p>
          </p:txBody>
        </p:sp>
        <p:sp>
          <p:nvSpPr>
            <p:cNvPr id="84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5" name="Rectangle 25"/>
            <p:cNvSpPr>
              <a:spLocks noChangeArrowheads="1"/>
            </p:cNvSpPr>
            <p:nvPr/>
          </p:nvSpPr>
          <p:spPr bwMode="auto">
            <a:xfrm rot="16200000">
              <a:off x="914400" y="4919663"/>
              <a:ext cx="1174750" cy="641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Interface </a:t>
              </a:r>
            </a:p>
            <a:p>
              <a:pPr algn="ctr"/>
              <a:r>
                <a:rPr lang="fr-FR" sz="1800" b="1">
                  <a:solidFill>
                    <a:schemeClr val="bg2"/>
                  </a:solidFill>
                </a:rPr>
                <a:t>de sortie</a:t>
              </a:r>
            </a:p>
          </p:txBody>
        </p:sp>
        <p:sp>
          <p:nvSpPr>
            <p:cNvPr id="86" name="AutoShape 26"/>
            <p:cNvSpPr>
              <a:spLocks noChangeArrowheads="1"/>
            </p:cNvSpPr>
            <p:nvPr/>
          </p:nvSpPr>
          <p:spPr bwMode="auto">
            <a:xfrm>
              <a:off x="6445250" y="48069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7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8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9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0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1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" name="Rectangle 32"/>
            <p:cNvSpPr>
              <a:spLocks noChangeArrowheads="1"/>
            </p:cNvSpPr>
            <p:nvPr/>
          </p:nvSpPr>
          <p:spPr bwMode="auto">
            <a:xfrm>
              <a:off x="97673" y="5715383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Interface (Dialogue) </a:t>
              </a:r>
              <a:endParaRPr lang="fr-FR" b="1" dirty="0">
                <a:solidFill>
                  <a:schemeClr val="bg2"/>
                </a:solidFill>
              </a:endParaRPr>
            </a:p>
            <a:p>
              <a:pPr algn="ctr"/>
              <a:r>
                <a:rPr lang="fr-FR" b="1" dirty="0">
                  <a:solidFill>
                    <a:schemeClr val="bg2"/>
                  </a:solidFill>
                </a:rPr>
                <a:t>Homme machine</a:t>
              </a:r>
            </a:p>
          </p:txBody>
        </p:sp>
        <p:sp>
          <p:nvSpPr>
            <p:cNvPr id="93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25019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5" name="Rectangle 32"/>
            <p:cNvSpPr>
              <a:spLocks noChangeArrowheads="1"/>
            </p:cNvSpPr>
            <p:nvPr/>
          </p:nvSpPr>
          <p:spPr bwMode="auto">
            <a:xfrm>
              <a:off x="3929544" y="3461457"/>
              <a:ext cx="2442656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W: Alimentation </a:t>
              </a:r>
            </a:p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en </a:t>
              </a:r>
              <a:r>
                <a:rPr lang="fr-FR" b="1" dirty="0" err="1" smtClean="0">
                  <a:solidFill>
                    <a:schemeClr val="bg2"/>
                  </a:solidFill>
                </a:rPr>
                <a:t>energie</a:t>
              </a:r>
              <a:endParaRPr lang="fr-FR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244" name="AutoShape 34" descr="Marbre blanc"/>
          <p:cNvSpPr>
            <a:spLocks noChangeArrowheads="1"/>
          </p:cNvSpPr>
          <p:nvPr/>
        </p:nvSpPr>
        <p:spPr bwMode="auto">
          <a:xfrm rot="120000">
            <a:off x="2082983" y="1806275"/>
            <a:ext cx="5757735" cy="1595021"/>
          </a:xfrm>
          <a:prstGeom prst="leftArrow">
            <a:avLst>
              <a:gd name="adj1" fmla="val 75009"/>
              <a:gd name="adj2" fmla="val 94013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DE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PRE-ACTIONNEURS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" name="AutoShape 34" descr="Marbre blanc"/>
          <p:cNvSpPr>
            <a:spLocks noChangeArrowheads="1"/>
          </p:cNvSpPr>
          <p:nvPr/>
        </p:nvSpPr>
        <p:spPr bwMode="auto">
          <a:xfrm rot="120000">
            <a:off x="2062943" y="1120247"/>
            <a:ext cx="6387152" cy="3067348"/>
          </a:xfrm>
          <a:prstGeom prst="leftArrow">
            <a:avLst>
              <a:gd name="adj1" fmla="val 75009"/>
              <a:gd name="adj2" fmla="val 94013"/>
            </a:avLst>
          </a:prstGeom>
          <a:blipFill dpi="0" rotWithShape="0">
            <a:blip r:embed="rId4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sz="3600" b="1" dirty="0" smtClean="0">
                <a:solidFill>
                  <a:schemeClr val="bg2"/>
                </a:solidFill>
              </a:rPr>
              <a:t> Contacteurs, 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Variateurs,</a:t>
            </a:r>
          </a:p>
          <a:p>
            <a:r>
              <a:rPr lang="fr-FR" sz="3600" b="1" dirty="0" smtClean="0">
                <a:solidFill>
                  <a:schemeClr val="bg2"/>
                </a:solidFill>
              </a:rPr>
              <a:t>Distributeur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(interface puissance </a:t>
            </a:r>
          </a:p>
          <a:p>
            <a:r>
              <a:rPr lang="fr-FR" sz="1800" b="1" dirty="0" smtClean="0">
                <a:solidFill>
                  <a:schemeClr val="bg2"/>
                </a:solidFill>
              </a:rPr>
              <a:t>électrique pneumatique Hydraulique) ….</a:t>
            </a:r>
            <a:endParaRPr lang="fr-FR" sz="1800" b="1" dirty="0">
              <a:solidFill>
                <a:schemeClr val="bg2"/>
              </a:solidFill>
            </a:endParaRPr>
          </a:p>
        </p:txBody>
      </p:sp>
      <p:sp>
        <p:nvSpPr>
          <p:cNvPr id="9242" name="AutoShape 37" descr="Marbre blanc"/>
          <p:cNvSpPr>
            <a:spLocks noChangeArrowheads="1"/>
          </p:cNvSpPr>
          <p:nvPr/>
        </p:nvSpPr>
        <p:spPr bwMode="auto">
          <a:xfrm rot="1560000">
            <a:off x="3198242" y="1692709"/>
            <a:ext cx="5580063" cy="2085975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sz="3600" dirty="0" smtClean="0"/>
              <a:t>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 ACTIONNEURS</a:t>
            </a:r>
          </a:p>
          <a:p>
            <a:endParaRPr lang="fr-FR" dirty="0"/>
          </a:p>
        </p:txBody>
      </p:sp>
      <p:sp>
        <p:nvSpPr>
          <p:cNvPr id="116" name="AutoShape 37" descr="Marbre blanc"/>
          <p:cNvSpPr>
            <a:spLocks noChangeArrowheads="1"/>
          </p:cNvSpPr>
          <p:nvPr/>
        </p:nvSpPr>
        <p:spPr bwMode="auto">
          <a:xfrm rot="1560000">
            <a:off x="3258168" y="430384"/>
            <a:ext cx="4380261" cy="3926205"/>
          </a:xfrm>
          <a:prstGeom prst="leftArrow">
            <a:avLst>
              <a:gd name="adj1" fmla="val 80227"/>
              <a:gd name="adj2" fmla="val 42599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tIns="0" rIns="0" bIns="0" anchor="ctr">
            <a:spAutoFit/>
          </a:bodyPr>
          <a:lstStyle/>
          <a:p>
            <a:pPr algn="ctr">
              <a:defRPr/>
            </a:pPr>
            <a:r>
              <a:rPr lang="fr-FR" dirty="0" smtClean="0"/>
              <a:t> 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Moteur…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Résistance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Lampe,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Vérins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Tout ce qui transforme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électrique, pneumatique,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hydraulique en une action </a:t>
            </a:r>
          </a:p>
          <a:p>
            <a:pPr algn="ctr"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utile au système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fr-FR" dirty="0"/>
          </a:p>
        </p:txBody>
      </p:sp>
      <p:sp>
        <p:nvSpPr>
          <p:cNvPr id="9240" name="AutoShape 40" descr="Marbre blanc"/>
          <p:cNvSpPr>
            <a:spLocks noChangeArrowheads="1"/>
          </p:cNvSpPr>
          <p:nvPr/>
        </p:nvSpPr>
        <p:spPr bwMode="auto">
          <a:xfrm>
            <a:off x="1867694" y="2976886"/>
            <a:ext cx="5037138" cy="2862263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fr-FR" sz="3600" dirty="0" smtClean="0"/>
              <a:t>  </a:t>
            </a: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D’ EFFECTEURS</a:t>
            </a:r>
          </a:p>
          <a:p>
            <a:endParaRPr lang="fr-FR" dirty="0"/>
          </a:p>
        </p:txBody>
      </p:sp>
      <p:sp>
        <p:nvSpPr>
          <p:cNvPr id="114" name="AutoShape 40" descr="Marbre blanc"/>
          <p:cNvSpPr>
            <a:spLocks noChangeArrowheads="1"/>
          </p:cNvSpPr>
          <p:nvPr/>
        </p:nvSpPr>
        <p:spPr bwMode="auto">
          <a:xfrm>
            <a:off x="1748077" y="2959035"/>
            <a:ext cx="5393846" cy="3998357"/>
          </a:xfrm>
          <a:prstGeom prst="upArrow">
            <a:avLst>
              <a:gd name="adj1" fmla="val 75009"/>
              <a:gd name="adj2" fmla="val 44898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r>
              <a:rPr lang="fr-FR" b="1" dirty="0" smtClean="0">
                <a:solidFill>
                  <a:schemeClr val="bg2"/>
                </a:solidFill>
              </a:rPr>
              <a:t> Mandrin, forêt, perceuse,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 tube, bac, plaque chauffante,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Pales, hélice….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Toute partie mécanique utile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à une fonction du système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(lien physique entre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l’actionneur et le capteur)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9238" name="AutoShape 43" descr="Marbre blanc"/>
          <p:cNvSpPr>
            <a:spLocks noChangeArrowheads="1"/>
          </p:cNvSpPr>
          <p:nvPr/>
        </p:nvSpPr>
        <p:spPr bwMode="auto">
          <a:xfrm rot="20040000" flipH="1">
            <a:off x="2155955" y="2437880"/>
            <a:ext cx="5081588" cy="2330450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EXEMPLES  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fr-FR" sz="36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CAPTEURS</a:t>
            </a:r>
          </a:p>
          <a:p>
            <a:endParaRPr lang="fr-FR" sz="3600" dirty="0"/>
          </a:p>
        </p:txBody>
      </p:sp>
      <p:sp>
        <p:nvSpPr>
          <p:cNvPr id="113" name="AutoShape 43" descr="Marbre blanc"/>
          <p:cNvSpPr>
            <a:spLocks noChangeArrowheads="1"/>
          </p:cNvSpPr>
          <p:nvPr/>
        </p:nvSpPr>
        <p:spPr bwMode="auto">
          <a:xfrm rot="20040000" flipH="1">
            <a:off x="2380687" y="2328125"/>
            <a:ext cx="4765295" cy="2576572"/>
          </a:xfrm>
          <a:prstGeom prst="leftArrow">
            <a:avLst>
              <a:gd name="adj1" fmla="val 75009"/>
              <a:gd name="adj2" fmla="val 61914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Fin de course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Thermostat, pressostat…</a:t>
            </a:r>
            <a:endParaRPr lang="fr-FR" b="1" dirty="0">
              <a:solidFill>
                <a:schemeClr val="bg2"/>
              </a:solidFill>
            </a:endParaRPr>
          </a:p>
        </p:txBody>
      </p:sp>
      <p:sp>
        <p:nvSpPr>
          <p:cNvPr id="117" name="AutoShape 58" descr="Marbre blanc"/>
          <p:cNvSpPr>
            <a:spLocks noChangeArrowheads="1"/>
          </p:cNvSpPr>
          <p:nvPr/>
        </p:nvSpPr>
        <p:spPr bwMode="auto">
          <a:xfrm rot="19500000">
            <a:off x="4584390" y="1302497"/>
            <a:ext cx="5202492" cy="2331184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0" anchor="ctr">
            <a:spAutoFit/>
          </a:bodyPr>
          <a:lstStyle/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W: exemples </a:t>
            </a:r>
          </a:p>
          <a:p>
            <a:pPr algn="ctr">
              <a:defRPr/>
            </a:pPr>
            <a:r>
              <a:rPr lang="fr-FR" sz="36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en énergie</a:t>
            </a: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8" name="AutoShape 58" descr="Marbre blanc"/>
          <p:cNvSpPr>
            <a:spLocks noChangeArrowheads="1"/>
          </p:cNvSpPr>
          <p:nvPr/>
        </p:nvSpPr>
        <p:spPr bwMode="auto">
          <a:xfrm rot="19500000">
            <a:off x="4710082" y="1751606"/>
            <a:ext cx="4676835" cy="1595021"/>
          </a:xfrm>
          <a:prstGeom prst="leftArrow">
            <a:avLst>
              <a:gd name="adj1" fmla="val 75009"/>
              <a:gd name="adj2" fmla="val 93911"/>
            </a:avLst>
          </a:prstGeom>
          <a:blipFill dpi="0" rotWithShape="0">
            <a:blip r:embed="rId5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0" anchor="ctr">
            <a:spAutoFit/>
          </a:bodyPr>
          <a:lstStyle/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Disjoncteurs, Sectionneurs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Transformateurs, Filtres,</a:t>
            </a:r>
          </a:p>
          <a:p>
            <a:pPr algn="ctr"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Thermiques…….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463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4" grpId="0" animBg="1"/>
      <p:bldP spid="9244" grpId="1" animBg="1"/>
      <p:bldP spid="9244" grpId="2" animBg="1"/>
      <p:bldP spid="112" grpId="0" animBg="1"/>
      <p:bldP spid="112" grpId="1" animBg="1"/>
      <p:bldP spid="112" grpId="2" animBg="1"/>
      <p:bldP spid="9242" grpId="0" animBg="1"/>
      <p:bldP spid="9242" grpId="1" animBg="1"/>
      <p:bldP spid="9242" grpId="2" animBg="1"/>
      <p:bldP spid="116" grpId="0" animBg="1"/>
      <p:bldP spid="116" grpId="1" animBg="1"/>
      <p:bldP spid="116" grpId="2" animBg="1"/>
      <p:bldP spid="9240" grpId="0" animBg="1"/>
      <p:bldP spid="9240" grpId="1" animBg="1"/>
      <p:bldP spid="9240" grpId="2" animBg="1"/>
      <p:bldP spid="114" grpId="0" animBg="1"/>
      <p:bldP spid="114" grpId="1" animBg="1"/>
      <p:bldP spid="114" grpId="2" animBg="1"/>
      <p:bldP spid="9238" grpId="0" animBg="1"/>
      <p:bldP spid="9238" grpId="1" animBg="1"/>
      <p:bldP spid="9238" grpId="2" animBg="1"/>
      <p:bldP spid="113" grpId="0" animBg="1"/>
      <p:bldP spid="113" grpId="1" animBg="1"/>
      <p:bldP spid="113" grpId="2" animBg="1"/>
      <p:bldP spid="117" grpId="0" animBg="1"/>
      <p:bldP spid="117" grpId="1" animBg="1"/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953496"/>
              <a:ext cx="1317625" cy="225675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Moteur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Tout ce qui 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7824" y="3152001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/>
              <a:t>Fin  1</a:t>
            </a:r>
            <a:r>
              <a:rPr lang="fr-FR" sz="3600" b="1" baseline="30000" dirty="0" smtClean="0"/>
              <a:t>ère</a:t>
            </a:r>
            <a:r>
              <a:rPr lang="fr-FR" sz="3600" b="1" dirty="0" smtClean="0"/>
              <a:t>  partie  / 2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53997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15386d78b695d65f88ea80dbacbbf8dca21b32"/>
  <p:tag name="ISPRING_ULTRA_SCORM_COURCE_TITLE" val="Schéma PO_PC1-5"/>
  <p:tag name="ISPRING_ULTRA_SCORM_LESSON_TITLE" val="Schéma PO_PC1-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3|1.2|1.4|1.4|1.4|1.4|1.4|1.2|1.3|1.3|1.1|1.2|1.2|1.1|1.2|1|1.2|1.2|1|1|0.9|0.9|1|1|1|1|0.9|1.1|1.2|1.1|1|1.1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3.6|3|6.4|4.7|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4.3|3.6|3|6.4|4.7|5.3"/>
</p:tagLst>
</file>

<file path=ppt/theme/theme1.xml><?xml version="1.0" encoding="utf-8"?>
<a:theme xmlns:a="http://schemas.openxmlformats.org/drawingml/2006/main" name="Petills">
  <a:themeElements>
    <a:clrScheme name="Petills.pot 1">
      <a:dk1>
        <a:srgbClr val="2A004E"/>
      </a:dk1>
      <a:lt1>
        <a:srgbClr val="FFFFFF"/>
      </a:lt1>
      <a:dk2>
        <a:srgbClr val="500093"/>
      </a:dk2>
      <a:lt2>
        <a:srgbClr val="00CCCC"/>
      </a:lt2>
      <a:accent1>
        <a:srgbClr val="D60093"/>
      </a:accent1>
      <a:accent2>
        <a:srgbClr val="0000FF"/>
      </a:accent2>
      <a:accent3>
        <a:srgbClr val="B3AAC8"/>
      </a:accent3>
      <a:accent4>
        <a:srgbClr val="DADADA"/>
      </a:accent4>
      <a:accent5>
        <a:srgbClr val="E8AAC8"/>
      </a:accent5>
      <a:accent6>
        <a:srgbClr val="0000E7"/>
      </a:accent6>
      <a:hlink>
        <a:srgbClr val="FFFF00"/>
      </a:hlink>
      <a:folHlink>
        <a:srgbClr val="7500D7"/>
      </a:folHlink>
    </a:clrScheme>
    <a:fontScheme name="Petills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etills.pot 1">
        <a:dk1>
          <a:srgbClr val="2A004E"/>
        </a:dk1>
        <a:lt1>
          <a:srgbClr val="FFFFFF"/>
        </a:lt1>
        <a:dk2>
          <a:srgbClr val="500093"/>
        </a:dk2>
        <a:lt2>
          <a:srgbClr val="00CCCC"/>
        </a:lt2>
        <a:accent1>
          <a:srgbClr val="D60093"/>
        </a:accent1>
        <a:accent2>
          <a:srgbClr val="0000FF"/>
        </a:accent2>
        <a:accent3>
          <a:srgbClr val="B3AAC8"/>
        </a:accent3>
        <a:accent4>
          <a:srgbClr val="DADADA"/>
        </a:accent4>
        <a:accent5>
          <a:srgbClr val="E8AAC8"/>
        </a:accent5>
        <a:accent6>
          <a:srgbClr val="0000E7"/>
        </a:accent6>
        <a:hlink>
          <a:srgbClr val="FFFF00"/>
        </a:hlink>
        <a:folHlink>
          <a:srgbClr val="7500D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CC99FF"/>
        </a:accent1>
        <a:accent2>
          <a:srgbClr val="3366FF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777777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BDBDBD"/>
        </a:accent5>
        <a:accent6>
          <a:srgbClr val="B8B8B8"/>
        </a:accent6>
        <a:hlink>
          <a:srgbClr val="4D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4">
        <a:dk1>
          <a:srgbClr val="000000"/>
        </a:dk1>
        <a:lt1>
          <a:srgbClr val="00CCCC"/>
        </a:lt1>
        <a:dk2>
          <a:srgbClr val="FFFFCC"/>
        </a:dk2>
        <a:lt2>
          <a:srgbClr val="009999"/>
        </a:lt2>
        <a:accent1>
          <a:srgbClr val="CC99FF"/>
        </a:accent1>
        <a:accent2>
          <a:srgbClr val="3366FF"/>
        </a:accent2>
        <a:accent3>
          <a:srgbClr val="AAE2E2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00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5">
        <a:dk1>
          <a:srgbClr val="003300"/>
        </a:dk1>
        <a:lt1>
          <a:srgbClr val="FFFFFF"/>
        </a:lt1>
        <a:dk2>
          <a:srgbClr val="669900"/>
        </a:dk2>
        <a:lt2>
          <a:srgbClr val="FFCC66"/>
        </a:lt2>
        <a:accent1>
          <a:srgbClr val="990033"/>
        </a:accent1>
        <a:accent2>
          <a:srgbClr val="FF9933"/>
        </a:accent2>
        <a:accent3>
          <a:srgbClr val="B8CAAA"/>
        </a:accent3>
        <a:accent4>
          <a:srgbClr val="DADADA"/>
        </a:accent4>
        <a:accent5>
          <a:srgbClr val="CAAAAD"/>
        </a:accent5>
        <a:accent6>
          <a:srgbClr val="E78A2D"/>
        </a:accent6>
        <a:hlink>
          <a:srgbClr val="CCCC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6">
        <a:dk1>
          <a:srgbClr val="663300"/>
        </a:dk1>
        <a:lt1>
          <a:srgbClr val="FFFFFF"/>
        </a:lt1>
        <a:dk2>
          <a:srgbClr val="CC6600"/>
        </a:dk2>
        <a:lt2>
          <a:srgbClr val="FFCC00"/>
        </a:lt2>
        <a:accent1>
          <a:srgbClr val="990033"/>
        </a:accent1>
        <a:accent2>
          <a:srgbClr val="FF0033"/>
        </a:accent2>
        <a:accent3>
          <a:srgbClr val="E2B8AA"/>
        </a:accent3>
        <a:accent4>
          <a:srgbClr val="DADADA"/>
        </a:accent4>
        <a:accent5>
          <a:srgbClr val="CAAAAD"/>
        </a:accent5>
        <a:accent6>
          <a:srgbClr val="E7002D"/>
        </a:accent6>
        <a:hlink>
          <a:srgbClr val="CC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7">
        <a:dk1>
          <a:srgbClr val="660033"/>
        </a:dk1>
        <a:lt1>
          <a:srgbClr val="FFFFFF"/>
        </a:lt1>
        <a:dk2>
          <a:srgbClr val="990066"/>
        </a:dk2>
        <a:lt2>
          <a:srgbClr val="FFFF66"/>
        </a:lt2>
        <a:accent1>
          <a:srgbClr val="9933FF"/>
        </a:accent1>
        <a:accent2>
          <a:srgbClr val="00CCCC"/>
        </a:accent2>
        <a:accent3>
          <a:srgbClr val="CAAAB8"/>
        </a:accent3>
        <a:accent4>
          <a:srgbClr val="DADADA"/>
        </a:accent4>
        <a:accent5>
          <a:srgbClr val="CAADFF"/>
        </a:accent5>
        <a:accent6>
          <a:srgbClr val="00B9B9"/>
        </a:accent6>
        <a:hlink>
          <a:srgbClr val="CC66FF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tills.pot 1">
    <a:dk1>
      <a:srgbClr val="2A004E"/>
    </a:dk1>
    <a:lt1>
      <a:srgbClr val="FFFFFF"/>
    </a:lt1>
    <a:dk2>
      <a:srgbClr val="500093"/>
    </a:dk2>
    <a:lt2>
      <a:srgbClr val="00CCCC"/>
    </a:lt2>
    <a:accent1>
      <a:srgbClr val="D60093"/>
    </a:accent1>
    <a:accent2>
      <a:srgbClr val="0000FF"/>
    </a:accent2>
    <a:accent3>
      <a:srgbClr val="B3AAC8"/>
    </a:accent3>
    <a:accent4>
      <a:srgbClr val="DADADA"/>
    </a:accent4>
    <a:accent5>
      <a:srgbClr val="E8AAC8"/>
    </a:accent5>
    <a:accent6>
      <a:srgbClr val="0000E7"/>
    </a:accent6>
    <a:hlink>
      <a:srgbClr val="FFFF00"/>
    </a:hlink>
    <a:folHlink>
      <a:srgbClr val="7500D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présentation\Petills.pot</Template>
  <TotalTime>2029</TotalTime>
  <Words>657</Words>
  <Application>Microsoft Office PowerPoint</Application>
  <PresentationFormat>Affichage à l'écran (4:3)</PresentationFormat>
  <Paragraphs>264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Petills</vt:lpstr>
      <vt:lpstr>Les systèmes  industriels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 PO_PC1-5</dc:title>
  <dc:creator>toto</dc:creator>
  <cp:lastModifiedBy>Philippe</cp:lastModifiedBy>
  <cp:revision>83</cp:revision>
  <cp:lastPrinted>1998-01-22T03:17:40Z</cp:lastPrinted>
  <dcterms:created xsi:type="dcterms:W3CDTF">1995-06-02T22:06:36Z</dcterms:created>
  <dcterms:modified xsi:type="dcterms:W3CDTF">2013-06-26T21:35:10Z</dcterms:modified>
</cp:coreProperties>
</file>