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6" r:id="rId2"/>
    <p:sldId id="259" r:id="rId3"/>
    <p:sldId id="260" r:id="rId4"/>
    <p:sldId id="265" r:id="rId5"/>
    <p:sldId id="270" r:id="rId6"/>
    <p:sldId id="268" r:id="rId7"/>
    <p:sldId id="269" r:id="rId8"/>
    <p:sldId id="258" r:id="rId9"/>
    <p:sldId id="271" r:id="rId10"/>
    <p:sldId id="257" r:id="rId11"/>
  </p:sldIdLst>
  <p:sldSz cx="9144000" cy="6858000" type="screen4x3"/>
  <p:notesSz cx="6858000" cy="9144000"/>
  <p:custDataLst>
    <p:tags r:id="rId13"/>
  </p:custDataLst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45D3A"/>
    <a:srgbClr val="726A42"/>
    <a:srgbClr val="7F764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5821" autoAdjust="0"/>
  </p:normalViewPr>
  <p:slideViewPr>
    <p:cSldViewPr>
      <p:cViewPr>
        <p:scale>
          <a:sx n="87" d="100"/>
          <a:sy n="87" d="100"/>
        </p:scale>
        <p:origin x="-588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gs" Target="tags/tag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A16619F-A86F-45E7-81F6-A9E09934E6AD}" type="datetimeFigureOut">
              <a:rPr lang="fr-FR" smtClean="0"/>
              <a:t>27/01/2016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2A0CA14-782B-4B4C-93FD-F6BFD4D7304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817898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A0CA14-782B-4B4C-93FD-F6BFD4D73040}" type="slidenum">
              <a:rPr lang="fr-FR" smtClean="0"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654041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A0CA14-782B-4B4C-93FD-F6BFD4D73040}" type="slidenum">
              <a:rPr lang="fr-FR" smtClean="0"/>
              <a:t>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6540411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A0CA14-782B-4B4C-93FD-F6BFD4D73040}" type="slidenum">
              <a:rPr lang="fr-FR" smtClean="0"/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6540411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A0CA14-782B-4B4C-93FD-F6BFD4D73040}" type="slidenum">
              <a:rPr lang="fr-FR" smtClean="0"/>
              <a:t>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654041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dirty="0" smtClean="0"/>
              <a:t>Modifiez le style des sous-titres du masque</a:t>
            </a:r>
            <a:endParaRPr lang="fr-FR" dirty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80337D-D3B3-4C06-8199-8566CB3E7647}" type="datetimeFigureOut">
              <a:rPr lang="fr-FR" smtClean="0"/>
              <a:t>27/01/2016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C99884-04E0-474B-B193-14585195724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720370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80337D-D3B3-4C06-8199-8566CB3E7647}" type="datetimeFigureOut">
              <a:rPr lang="fr-FR" smtClean="0"/>
              <a:t>27/01/2016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C99884-04E0-474B-B193-14585195724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713517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80337D-D3B3-4C06-8199-8566CB3E7647}" type="datetimeFigureOut">
              <a:rPr lang="fr-FR" smtClean="0"/>
              <a:t>27/01/2016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C99884-04E0-474B-B193-14585195724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62278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80337D-D3B3-4C06-8199-8566CB3E7647}" type="datetimeFigureOut">
              <a:rPr lang="fr-FR" smtClean="0"/>
              <a:t>27/01/2016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C99884-04E0-474B-B193-14585195724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241420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solidFill>
            <a:schemeClr val="bg2">
              <a:lumMod val="10000"/>
              <a:alpha val="54000"/>
            </a:schemeClr>
          </a:solidFill>
          <a:effectLst>
            <a:softEdge rad="63500"/>
          </a:effectLst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solidFill>
            <a:schemeClr val="bg2">
              <a:lumMod val="10000"/>
              <a:alpha val="54000"/>
            </a:schemeClr>
          </a:solidFill>
          <a:effectLst>
            <a:softEdge rad="63500"/>
          </a:effectLst>
        </p:spPr>
        <p:txBody>
          <a:bodyPr anchor="b"/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80337D-D3B3-4C06-8199-8566CB3E7647}" type="datetimeFigureOut">
              <a:rPr lang="fr-FR" smtClean="0"/>
              <a:t>27/01/2016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C99884-04E0-474B-B193-14585195724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931940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80337D-D3B3-4C06-8199-8566CB3E7647}" type="datetimeFigureOut">
              <a:rPr lang="fr-FR" smtClean="0"/>
              <a:t>27/01/2016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C99884-04E0-474B-B193-14585195724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234000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80337D-D3B3-4C06-8199-8566CB3E7647}" type="datetimeFigureOut">
              <a:rPr lang="fr-FR" smtClean="0"/>
              <a:t>27/01/2016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C99884-04E0-474B-B193-14585195724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301057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80337D-D3B3-4C06-8199-8566CB3E7647}" type="datetimeFigureOut">
              <a:rPr lang="fr-FR" smtClean="0"/>
              <a:t>27/01/2016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C99884-04E0-474B-B193-14585195724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432472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80337D-D3B3-4C06-8199-8566CB3E7647}" type="datetimeFigureOut">
              <a:rPr lang="fr-FR" smtClean="0"/>
              <a:t>27/01/2016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C99884-04E0-474B-B193-14585195724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133346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80337D-D3B3-4C06-8199-8566CB3E7647}" type="datetimeFigureOut">
              <a:rPr lang="fr-FR" smtClean="0"/>
              <a:t>27/01/2016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C99884-04E0-474B-B193-14585195724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111507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80337D-D3B3-4C06-8199-8566CB3E7647}" type="datetimeFigureOut">
              <a:rPr lang="fr-FR" smtClean="0"/>
              <a:t>27/01/2016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C99884-04E0-474B-B193-14585195724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717872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solidFill>
            <a:schemeClr val="bg2">
              <a:lumMod val="10000"/>
              <a:alpha val="51000"/>
            </a:schemeClr>
          </a:solidFill>
          <a:effectLst>
            <a:softEdge rad="63500"/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 smtClean="0"/>
              <a:t>Modifiez le style du titre</a:t>
            </a:r>
            <a:endParaRPr lang="fr-FR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67544" y="1700808"/>
            <a:ext cx="8229600" cy="4525963"/>
          </a:xfrm>
          <a:prstGeom prst="rect">
            <a:avLst/>
          </a:prstGeom>
          <a:solidFill>
            <a:schemeClr val="bg2">
              <a:lumMod val="10000"/>
              <a:alpha val="51000"/>
            </a:schemeClr>
          </a:solidFill>
          <a:effectLst>
            <a:softEdge rad="63500"/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 smtClean="0"/>
              <a:t>Modifiez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4"/>
            <a:r>
              <a:rPr lang="fr-FR" dirty="0" smtClean="0"/>
              <a:t>Cinquième niveau</a:t>
            </a:r>
            <a:endParaRPr lang="fr-FR" dirty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-8991" y="6483913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fr-FR" smtClean="0"/>
              <a:t>Ph. Dutour</a:t>
            </a:r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C99884-04E0-474B-B193-14585195724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148466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bg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b="1" kern="1200">
          <a:solidFill>
            <a:schemeClr val="bg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b="1" kern="1200">
          <a:solidFill>
            <a:schemeClr val="bg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b="1" kern="1200">
          <a:solidFill>
            <a:schemeClr val="bg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b="1" kern="1200">
          <a:solidFill>
            <a:schemeClr val="bg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b="1" kern="1200">
          <a:solidFill>
            <a:schemeClr val="bg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7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slide" Target="slide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6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slide" Target="slide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slide" Target="slide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slide" Target="slide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scene3d>
            <a:camera prst="orthographicFront"/>
            <a:lightRig rig="threePt" dir="t"/>
          </a:scene3d>
          <a:sp3d>
            <a:bevelT prst="relaxedInset"/>
          </a:sp3d>
        </p:spPr>
        <p:txBody>
          <a:bodyPr/>
          <a:lstStyle/>
          <a:p>
            <a:r>
              <a:rPr lang="fr-FR" dirty="0" smtClean="0"/>
              <a:t>Les moteurs électriques</a:t>
            </a: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717032"/>
            <a:ext cx="6224736" cy="1728192"/>
          </a:xfrm>
          <a:scene3d>
            <a:camera prst="orthographicFront"/>
            <a:lightRig rig="threePt" dir="t"/>
          </a:scene3d>
          <a:sp3d>
            <a:bevelT prst="relaxedInset"/>
          </a:sp3d>
        </p:spPr>
        <p:txBody>
          <a:bodyPr anchor="ctr">
            <a:normAutofit fontScale="85000" lnSpcReduction="20000"/>
          </a:bodyPr>
          <a:lstStyle/>
          <a:p>
            <a:r>
              <a:rPr lang="fr-FR" dirty="0" smtClean="0"/>
              <a:t>En alternatif (le champ tournant)</a:t>
            </a:r>
          </a:p>
          <a:p>
            <a:r>
              <a:rPr lang="fr-FR" dirty="0" smtClean="0"/>
              <a:t>En continu (</a:t>
            </a:r>
            <a:r>
              <a:rPr lang="fr-FR" dirty="0" err="1" smtClean="0"/>
              <a:t>lenz</a:t>
            </a:r>
            <a:r>
              <a:rPr lang="fr-FR" dirty="0" smtClean="0"/>
              <a:t>)</a:t>
            </a:r>
          </a:p>
          <a:p>
            <a:r>
              <a:rPr lang="fr-FR" dirty="0" smtClean="0"/>
              <a:t>Les moteurs universels</a:t>
            </a:r>
          </a:p>
          <a:p>
            <a:r>
              <a:rPr lang="fr-FR" dirty="0" smtClean="0"/>
              <a:t>Les moteurs pas à pas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86668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démarche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Principe fonctionnement</a:t>
            </a:r>
          </a:p>
          <a:p>
            <a:r>
              <a:rPr lang="fr-FR" dirty="0" smtClean="0"/>
              <a:t>Les défauts</a:t>
            </a:r>
          </a:p>
          <a:p>
            <a:r>
              <a:rPr lang="fr-FR" dirty="0" smtClean="0"/>
              <a:t>Les lois</a:t>
            </a:r>
          </a:p>
          <a:p>
            <a:r>
              <a:rPr lang="fr-FR" dirty="0" smtClean="0"/>
              <a:t>Les différents types, les symboles les schémas, le </a:t>
            </a:r>
            <a:r>
              <a:rPr lang="fr-FR" dirty="0" err="1" smtClean="0"/>
              <a:t>cablage</a:t>
            </a:r>
            <a:r>
              <a:rPr lang="fr-FR" dirty="0" smtClean="0"/>
              <a:t>.</a:t>
            </a:r>
          </a:p>
          <a:p>
            <a:r>
              <a:rPr lang="fr-FR" dirty="0" smtClean="0"/>
              <a:t>exercices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441453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Les moteurs électriques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67544" y="1855365"/>
            <a:ext cx="8229600" cy="4237931"/>
          </a:xfrm>
        </p:spPr>
        <p:txBody>
          <a:bodyPr anchor="t">
            <a:normAutofit fontScale="77500" lnSpcReduction="20000"/>
          </a:bodyPr>
          <a:lstStyle/>
          <a:p>
            <a:pPr marL="0" indent="0" algn="ctr">
              <a:buNone/>
            </a:pPr>
            <a:endParaRPr lang="fr-FR" dirty="0" smtClean="0"/>
          </a:p>
          <a:p>
            <a:pPr marL="0" indent="0" algn="ctr">
              <a:buNone/>
            </a:pPr>
            <a:r>
              <a:rPr lang="fr-FR" dirty="0" smtClean="0"/>
              <a:t>Le principe de fonctionnement de tout moteur électrique repose sur l’effet magnétique produit par un courant électrique dans des bobines (self, inductance…).</a:t>
            </a:r>
          </a:p>
          <a:p>
            <a:pPr marL="0" indent="0" algn="ctr">
              <a:buNone/>
            </a:pPr>
            <a:endParaRPr lang="fr-FR" dirty="0" smtClean="0"/>
          </a:p>
          <a:p>
            <a:pPr marL="0" indent="0" algn="ctr">
              <a:buNone/>
            </a:pPr>
            <a:r>
              <a:rPr lang="fr-FR" dirty="0" smtClean="0"/>
              <a:t>Ce champ magnétique si il est produit par un courant continu engendrera un mouvement par rapport à un aimant, ou plus généralement un autre champ magnétique.</a:t>
            </a:r>
          </a:p>
          <a:p>
            <a:pPr marL="0" indent="0" algn="ctr">
              <a:buNone/>
            </a:pPr>
            <a:r>
              <a:rPr lang="fr-FR" dirty="0" smtClean="0"/>
              <a:t>Ce champ magnétique produit par un courant alternatif sera vu comme un champ tournant entrainant dans sa rotation un aimant ou plus généralement un champ magnétique.</a:t>
            </a:r>
          </a:p>
          <a:p>
            <a:pPr marL="0" indent="0" algn="ctr"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298487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Les moteurs Courant Continu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17672" y="1669125"/>
            <a:ext cx="8887968" cy="1615859"/>
          </a:xfrm>
        </p:spPr>
        <p:txBody>
          <a:bodyPr anchor="t">
            <a:normAutofit/>
          </a:bodyPr>
          <a:lstStyle/>
          <a:p>
            <a:pPr marL="0" indent="0" algn="ctr">
              <a:buNone/>
            </a:pPr>
            <a:endParaRPr lang="fr-FR" sz="2000" dirty="0" smtClean="0"/>
          </a:p>
          <a:p>
            <a:pPr marL="0" indent="0" algn="ctr">
              <a:buNone/>
            </a:pPr>
            <a:r>
              <a:rPr lang="fr-FR" sz="2000" dirty="0" smtClean="0"/>
              <a:t>Le principe de fonctionnement du moteur courant continu.</a:t>
            </a:r>
          </a:p>
          <a:p>
            <a:pPr marL="0" indent="0" algn="ctr">
              <a:buNone/>
            </a:pPr>
            <a:r>
              <a:rPr lang="fr-FR" sz="2000" dirty="0" smtClean="0"/>
              <a:t>Un conducteur parcouru par un courant et soumis à un champ magnétique est soumis à une force qui tend à le faire déplacer. C’est la loi de </a:t>
            </a:r>
            <a:r>
              <a:rPr lang="fr-FR" sz="2000" dirty="0" smtClean="0"/>
              <a:t>Lenz.</a:t>
            </a:r>
            <a:endParaRPr lang="fr-FR" sz="2000" dirty="0" smtClean="0"/>
          </a:p>
          <a:p>
            <a:pPr marL="0" indent="0" algn="ctr">
              <a:buNone/>
            </a:pPr>
            <a:endParaRPr lang="fr-FR" sz="2000" dirty="0" smtClean="0"/>
          </a:p>
          <a:p>
            <a:pPr marL="0" indent="0" algn="ctr">
              <a:buNone/>
            </a:pPr>
            <a:endParaRPr lang="fr-FR" sz="2000" dirty="0" smtClean="0"/>
          </a:p>
        </p:txBody>
      </p:sp>
      <p:sp>
        <p:nvSpPr>
          <p:cNvPr id="5" name="Espace réservé du contenu 2"/>
          <p:cNvSpPr txBox="1">
            <a:spLocks/>
          </p:cNvSpPr>
          <p:nvPr/>
        </p:nvSpPr>
        <p:spPr>
          <a:xfrm>
            <a:off x="0" y="3645024"/>
            <a:ext cx="6768752" cy="2952328"/>
          </a:xfrm>
          <a:prstGeom prst="rect">
            <a:avLst/>
          </a:prstGeom>
          <a:solidFill>
            <a:schemeClr val="bg2">
              <a:lumMod val="10000"/>
              <a:alpha val="51000"/>
            </a:schemeClr>
          </a:solidFill>
          <a:effectLst>
            <a:softEdge rad="63500"/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txBody>
          <a:bodyPr vert="horz" lIns="91440" tIns="45720" rIns="91440" bIns="45720" rtlCol="0" anchor="t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b="1" kern="12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b="1" kern="12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b="1" kern="12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b="1" kern="12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b="1" kern="12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endParaRPr lang="fr-FR" sz="2000" dirty="0" smtClean="0"/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fr-FR" sz="2000" dirty="0" smtClean="0"/>
              <a:t>Le déplacement est orienté suivant la règle des </a:t>
            </a:r>
            <a:br>
              <a:rPr lang="fr-FR" sz="2000" dirty="0" smtClean="0"/>
            </a:br>
            <a:r>
              <a:rPr lang="fr-FR" sz="2000" dirty="0" smtClean="0"/>
              <a:t>trois doigts de la main droite.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fr-FR" sz="2000" dirty="0" smtClean="0"/>
              <a:t>L’Index dans le sens du courant (I).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fr-FR" sz="2000" dirty="0" smtClean="0"/>
              <a:t>Le Majeur dans le sens du champ Magnétique (M).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fr-FR" sz="2000" dirty="0" smtClean="0"/>
              <a:t>Le pouce indiquera le sens du déplacement </a:t>
            </a:r>
            <a:br>
              <a:rPr lang="fr-FR" sz="2000" dirty="0" smtClean="0"/>
            </a:br>
            <a:r>
              <a:rPr lang="fr-FR" sz="2000" dirty="0" smtClean="0"/>
              <a:t>(le plus fort des doigts pour la force). 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fr-FR" sz="2000" dirty="0" smtClean="0"/>
              <a:t>Les trois doigts sont disposés à 90°les uns des autres.</a:t>
            </a:r>
          </a:p>
          <a:p>
            <a:pPr marL="0" indent="0" algn="ctr">
              <a:buFont typeface="Arial" panose="020B0604020202020204" pitchFamily="34" charset="0"/>
              <a:buNone/>
            </a:pPr>
            <a:endParaRPr lang="fr-FR" sz="2000" dirty="0" smtClean="0"/>
          </a:p>
          <a:p>
            <a:pPr marL="0" indent="0" algn="ctr">
              <a:buFont typeface="Arial" panose="020B0604020202020204" pitchFamily="34" charset="0"/>
              <a:buNone/>
            </a:pPr>
            <a:endParaRPr lang="fr-FR" sz="2000" dirty="0" smtClean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9758" l="10000" r="90000">
                        <a14:foregroundMark x1="42273" y1="16963" x2="42727" y2="18498"/>
                        <a14:foregroundMark x1="46182" y1="19548" x2="46909" y2="21002"/>
                        <a14:foregroundMark x1="38318" y1="20355" x2="22727" y2="31826"/>
                        <a14:foregroundMark x1="33818" y1="21002" x2="26091" y2="18659"/>
                        <a14:foregroundMark x1="21682" y1="28837" x2="15227" y2="22456"/>
                        <a14:foregroundMark x1="23591" y1="54200" x2="14409" y2="49596"/>
                        <a14:foregroundMark x1="13682" y1="45315" x2="12636" y2="13813"/>
                        <a14:backgroundMark x1="58818" y1="22698" x2="61091" y2="34733"/>
                        <a14:backgroundMark x1="23455" y1="14620" x2="44045" y2="3473"/>
                        <a14:backgroundMark x1="26909" y1="16559" x2="33682" y2="13570"/>
                        <a14:backgroundMark x1="34773" y1="14863" x2="44273" y2="11309"/>
                        <a14:backgroundMark x1="24773" y1="15913" x2="22136" y2="15509"/>
                        <a14:backgroundMark x1="18818" y1="12116" x2="22500" y2="17851"/>
                        <a14:backgroundMark x1="46409" y1="17447" x2="45818" y2="9370"/>
                        <a14:backgroundMark x1="47364" y1="19063" x2="46545" y2="15913"/>
                        <a14:backgroundMark x1="48091" y1="20194" x2="47500" y2="18013"/>
                        <a14:backgroundMark x1="32636" y1="81987" x2="41409" y2="97819"/>
                        <a14:backgroundMark x1="54636" y1="96527" x2="60955" y2="8109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007439">
            <a:off x="4593404" y="2848404"/>
            <a:ext cx="5179115" cy="2913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7686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Forme libre 59"/>
          <p:cNvSpPr/>
          <p:nvPr/>
        </p:nvSpPr>
        <p:spPr>
          <a:xfrm>
            <a:off x="7668344" y="4748003"/>
            <a:ext cx="767035" cy="1382287"/>
          </a:xfrm>
          <a:custGeom>
            <a:avLst/>
            <a:gdLst>
              <a:gd name="connsiteX0" fmla="*/ 0 w 771212"/>
              <a:gd name="connsiteY0" fmla="*/ 4943 h 1380353"/>
              <a:gd name="connsiteX1" fmla="*/ 358140 w 771212"/>
              <a:gd name="connsiteY1" fmla="*/ 27803 h 1380353"/>
              <a:gd name="connsiteX2" fmla="*/ 704850 w 771212"/>
              <a:gd name="connsiteY2" fmla="*/ 218303 h 1380353"/>
              <a:gd name="connsiteX3" fmla="*/ 765810 w 771212"/>
              <a:gd name="connsiteY3" fmla="*/ 854573 h 1380353"/>
              <a:gd name="connsiteX4" fmla="*/ 628650 w 771212"/>
              <a:gd name="connsiteY4" fmla="*/ 1201283 h 1380353"/>
              <a:gd name="connsiteX5" fmla="*/ 243840 w 771212"/>
              <a:gd name="connsiteY5" fmla="*/ 1380353 h 1380353"/>
              <a:gd name="connsiteX0" fmla="*/ 0 w 771212"/>
              <a:gd name="connsiteY0" fmla="*/ 2502 h 1377912"/>
              <a:gd name="connsiteX1" fmla="*/ 358140 w 771212"/>
              <a:gd name="connsiteY1" fmla="*/ 25362 h 1377912"/>
              <a:gd name="connsiteX2" fmla="*/ 704850 w 771212"/>
              <a:gd name="connsiteY2" fmla="*/ 215862 h 1377912"/>
              <a:gd name="connsiteX3" fmla="*/ 765810 w 771212"/>
              <a:gd name="connsiteY3" fmla="*/ 852132 h 1377912"/>
              <a:gd name="connsiteX4" fmla="*/ 628650 w 771212"/>
              <a:gd name="connsiteY4" fmla="*/ 1198842 h 1377912"/>
              <a:gd name="connsiteX5" fmla="*/ 243840 w 771212"/>
              <a:gd name="connsiteY5" fmla="*/ 1377912 h 1377912"/>
              <a:gd name="connsiteX0" fmla="*/ 0 w 770349"/>
              <a:gd name="connsiteY0" fmla="*/ 6877 h 1382287"/>
              <a:gd name="connsiteX1" fmla="*/ 358140 w 770349"/>
              <a:gd name="connsiteY1" fmla="*/ 29737 h 1382287"/>
              <a:gd name="connsiteX2" fmla="*/ 701040 w 770349"/>
              <a:gd name="connsiteY2" fmla="*/ 258337 h 1382287"/>
              <a:gd name="connsiteX3" fmla="*/ 765810 w 770349"/>
              <a:gd name="connsiteY3" fmla="*/ 856507 h 1382287"/>
              <a:gd name="connsiteX4" fmla="*/ 628650 w 770349"/>
              <a:gd name="connsiteY4" fmla="*/ 1203217 h 1382287"/>
              <a:gd name="connsiteX5" fmla="*/ 243840 w 770349"/>
              <a:gd name="connsiteY5" fmla="*/ 1382287 h 1382287"/>
              <a:gd name="connsiteX0" fmla="*/ 0 w 787279"/>
              <a:gd name="connsiteY0" fmla="*/ 6877 h 1382287"/>
              <a:gd name="connsiteX1" fmla="*/ 358140 w 787279"/>
              <a:gd name="connsiteY1" fmla="*/ 29737 h 1382287"/>
              <a:gd name="connsiteX2" fmla="*/ 701040 w 787279"/>
              <a:gd name="connsiteY2" fmla="*/ 258337 h 1382287"/>
              <a:gd name="connsiteX3" fmla="*/ 765810 w 787279"/>
              <a:gd name="connsiteY3" fmla="*/ 856507 h 1382287"/>
              <a:gd name="connsiteX4" fmla="*/ 777241 w 787279"/>
              <a:gd name="connsiteY4" fmla="*/ 932707 h 1382287"/>
              <a:gd name="connsiteX5" fmla="*/ 628650 w 787279"/>
              <a:gd name="connsiteY5" fmla="*/ 1203217 h 1382287"/>
              <a:gd name="connsiteX6" fmla="*/ 243840 w 787279"/>
              <a:gd name="connsiteY6" fmla="*/ 1382287 h 1382287"/>
              <a:gd name="connsiteX0" fmla="*/ 0 w 770349"/>
              <a:gd name="connsiteY0" fmla="*/ 6877 h 1382287"/>
              <a:gd name="connsiteX1" fmla="*/ 358140 w 770349"/>
              <a:gd name="connsiteY1" fmla="*/ 29737 h 1382287"/>
              <a:gd name="connsiteX2" fmla="*/ 701040 w 770349"/>
              <a:gd name="connsiteY2" fmla="*/ 258337 h 1382287"/>
              <a:gd name="connsiteX3" fmla="*/ 765810 w 770349"/>
              <a:gd name="connsiteY3" fmla="*/ 856507 h 1382287"/>
              <a:gd name="connsiteX4" fmla="*/ 628650 w 770349"/>
              <a:gd name="connsiteY4" fmla="*/ 1203217 h 1382287"/>
              <a:gd name="connsiteX5" fmla="*/ 243840 w 770349"/>
              <a:gd name="connsiteY5" fmla="*/ 1382287 h 1382287"/>
              <a:gd name="connsiteX0" fmla="*/ 0 w 767035"/>
              <a:gd name="connsiteY0" fmla="*/ 6877 h 1382287"/>
              <a:gd name="connsiteX1" fmla="*/ 358140 w 767035"/>
              <a:gd name="connsiteY1" fmla="*/ 29737 h 1382287"/>
              <a:gd name="connsiteX2" fmla="*/ 701040 w 767035"/>
              <a:gd name="connsiteY2" fmla="*/ 258337 h 1382287"/>
              <a:gd name="connsiteX3" fmla="*/ 762000 w 767035"/>
              <a:gd name="connsiteY3" fmla="*/ 886987 h 1382287"/>
              <a:gd name="connsiteX4" fmla="*/ 628650 w 767035"/>
              <a:gd name="connsiteY4" fmla="*/ 1203217 h 1382287"/>
              <a:gd name="connsiteX5" fmla="*/ 243840 w 767035"/>
              <a:gd name="connsiteY5" fmla="*/ 1382287 h 1382287"/>
              <a:gd name="connsiteX0" fmla="*/ 0 w 767035"/>
              <a:gd name="connsiteY0" fmla="*/ 6877 h 1382287"/>
              <a:gd name="connsiteX1" fmla="*/ 358140 w 767035"/>
              <a:gd name="connsiteY1" fmla="*/ 29737 h 1382287"/>
              <a:gd name="connsiteX2" fmla="*/ 701040 w 767035"/>
              <a:gd name="connsiteY2" fmla="*/ 258337 h 1382287"/>
              <a:gd name="connsiteX3" fmla="*/ 762000 w 767035"/>
              <a:gd name="connsiteY3" fmla="*/ 886987 h 1382287"/>
              <a:gd name="connsiteX4" fmla="*/ 628650 w 767035"/>
              <a:gd name="connsiteY4" fmla="*/ 1252747 h 1382287"/>
              <a:gd name="connsiteX5" fmla="*/ 243840 w 767035"/>
              <a:gd name="connsiteY5" fmla="*/ 1382287 h 13822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67035" h="1382287">
                <a:moveTo>
                  <a:pt x="0" y="6877"/>
                </a:moveTo>
                <a:cubicBezTo>
                  <a:pt x="120332" y="527"/>
                  <a:pt x="241300" y="-12173"/>
                  <a:pt x="358140" y="29737"/>
                </a:cubicBezTo>
                <a:cubicBezTo>
                  <a:pt x="474980" y="71647"/>
                  <a:pt x="633730" y="115462"/>
                  <a:pt x="701040" y="258337"/>
                </a:cubicBezTo>
                <a:cubicBezTo>
                  <a:pt x="768350" y="401212"/>
                  <a:pt x="774065" y="721252"/>
                  <a:pt x="762000" y="886987"/>
                </a:cubicBezTo>
                <a:cubicBezTo>
                  <a:pt x="749935" y="1052722"/>
                  <a:pt x="715010" y="1170197"/>
                  <a:pt x="628650" y="1252747"/>
                </a:cubicBezTo>
                <a:cubicBezTo>
                  <a:pt x="542290" y="1335297"/>
                  <a:pt x="392747" y="1336567"/>
                  <a:pt x="243840" y="1382287"/>
                </a:cubicBezTo>
              </a:path>
            </a:pathLst>
          </a:custGeom>
          <a:noFill/>
          <a:ln w="104775"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Les moteurs Courant Continu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17672" y="1669125"/>
            <a:ext cx="8887968" cy="1831883"/>
          </a:xfrm>
        </p:spPr>
        <p:txBody>
          <a:bodyPr anchor="t">
            <a:normAutofit fontScale="77500" lnSpcReduction="20000"/>
          </a:bodyPr>
          <a:lstStyle/>
          <a:p>
            <a:pPr marL="0" indent="0" algn="ctr">
              <a:buNone/>
            </a:pPr>
            <a:endParaRPr lang="fr-FR" dirty="0" smtClean="0"/>
          </a:p>
          <a:p>
            <a:pPr marL="0" indent="0" algn="ctr">
              <a:buNone/>
            </a:pPr>
            <a:r>
              <a:rPr lang="fr-FR" dirty="0" smtClean="0"/>
              <a:t>Le principe de fonctionnement du moteur courant continu.</a:t>
            </a:r>
          </a:p>
          <a:p>
            <a:pPr marL="0" indent="0" algn="ctr">
              <a:buNone/>
            </a:pPr>
            <a:r>
              <a:rPr lang="fr-FR" dirty="0" smtClean="0"/>
              <a:t>Un conducteur parcouru par un courant </a:t>
            </a:r>
            <a:r>
              <a:rPr lang="fr-FR" dirty="0" smtClean="0"/>
              <a:t>et, soumis à </a:t>
            </a:r>
            <a:r>
              <a:rPr lang="fr-FR" dirty="0" smtClean="0"/>
              <a:t>un champ magnétique est </a:t>
            </a:r>
            <a:r>
              <a:rPr lang="fr-FR" dirty="0" smtClean="0"/>
              <a:t>le siège d’une </a:t>
            </a:r>
            <a:r>
              <a:rPr lang="fr-FR" dirty="0" smtClean="0"/>
              <a:t>force qui tend à le faire déplacer. C’est la loi de Lenz. </a:t>
            </a:r>
          </a:p>
          <a:p>
            <a:pPr marL="0" indent="0" algn="ctr">
              <a:buNone/>
            </a:pPr>
            <a:endParaRPr lang="fr-FR" dirty="0" smtClean="0"/>
          </a:p>
        </p:txBody>
      </p:sp>
      <p:grpSp>
        <p:nvGrpSpPr>
          <p:cNvPr id="4" name="Groupe 3"/>
          <p:cNvGrpSpPr/>
          <p:nvPr/>
        </p:nvGrpSpPr>
        <p:grpSpPr>
          <a:xfrm>
            <a:off x="1259632" y="3508829"/>
            <a:ext cx="4913682" cy="2749607"/>
            <a:chOff x="143508" y="3596868"/>
            <a:chExt cx="3257498" cy="2028376"/>
          </a:xfrm>
        </p:grpSpPr>
        <p:sp>
          <p:nvSpPr>
            <p:cNvPr id="18" name="Arc plein 17"/>
            <p:cNvSpPr/>
            <p:nvPr/>
          </p:nvSpPr>
          <p:spPr>
            <a:xfrm rot="16200000">
              <a:off x="359532" y="3491605"/>
              <a:ext cx="1872208" cy="2088232"/>
            </a:xfrm>
            <a:prstGeom prst="blockArc">
              <a:avLst>
                <a:gd name="adj1" fmla="val 10787833"/>
                <a:gd name="adj2" fmla="val 0"/>
                <a:gd name="adj3" fmla="val 25000"/>
              </a:avLst>
            </a:prstGeom>
            <a:solidFill>
              <a:srgbClr val="645D3A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solidFill>
                  <a:schemeClr val="tx1"/>
                </a:solidFill>
              </a:endParaRPr>
            </a:p>
          </p:txBody>
        </p:sp>
        <p:sp>
          <p:nvSpPr>
            <p:cNvPr id="15" name="Arc plein 14"/>
            <p:cNvSpPr/>
            <p:nvPr/>
          </p:nvSpPr>
          <p:spPr>
            <a:xfrm rot="16200000">
              <a:off x="251520" y="3645024"/>
              <a:ext cx="1872208" cy="2088232"/>
            </a:xfrm>
            <a:prstGeom prst="blockArc">
              <a:avLst/>
            </a:prstGeom>
            <a:gradFill>
              <a:gsLst>
                <a:gs pos="16000">
                  <a:schemeClr val="bg2">
                    <a:lumMod val="25000"/>
                  </a:schemeClr>
                </a:gs>
                <a:gs pos="50000">
                  <a:schemeClr val="bg2">
                    <a:lumMod val="25000"/>
                  </a:schemeClr>
                </a:gs>
              </a:gsLst>
              <a:lin ang="0" scaled="0"/>
            </a:gra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solidFill>
                  <a:schemeClr val="tx1"/>
                </a:solidFill>
              </a:endParaRPr>
            </a:p>
          </p:txBody>
        </p:sp>
        <p:sp>
          <p:nvSpPr>
            <p:cNvPr id="17" name="Cube 16"/>
            <p:cNvSpPr/>
            <p:nvPr/>
          </p:nvSpPr>
          <p:spPr>
            <a:xfrm>
              <a:off x="1168757" y="5010912"/>
              <a:ext cx="2232249" cy="614332"/>
            </a:xfrm>
            <a:prstGeom prst="cube">
              <a:avLst/>
            </a:prstGeom>
            <a:gradFill flip="none" rotWithShape="1">
              <a:gsLst>
                <a:gs pos="16000">
                  <a:schemeClr val="bg2">
                    <a:lumMod val="25000"/>
                  </a:schemeClr>
                </a:gs>
                <a:gs pos="50000">
                  <a:schemeClr val="bg2">
                    <a:lumMod val="25000"/>
                  </a:schemeClr>
                </a:gs>
                <a:gs pos="98000">
                  <a:schemeClr val="tx2">
                    <a:lumMod val="50000"/>
                  </a:schemeClr>
                </a:gs>
              </a:gsLst>
              <a:lin ang="0" scaled="0"/>
              <a:tileRect/>
            </a:gra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6" name="Cube 15"/>
            <p:cNvSpPr/>
            <p:nvPr/>
          </p:nvSpPr>
          <p:spPr>
            <a:xfrm>
              <a:off x="1155072" y="3596868"/>
              <a:ext cx="2232249" cy="624547"/>
            </a:xfrm>
            <a:prstGeom prst="cube">
              <a:avLst/>
            </a:prstGeom>
            <a:gradFill>
              <a:gsLst>
                <a:gs pos="98333">
                  <a:srgbClr val="C00000"/>
                </a:gs>
                <a:gs pos="16000">
                  <a:schemeClr val="bg2">
                    <a:lumMod val="25000"/>
                  </a:schemeClr>
                </a:gs>
                <a:gs pos="50000">
                  <a:schemeClr val="bg2">
                    <a:lumMod val="25000"/>
                  </a:schemeClr>
                </a:gs>
              </a:gsLst>
              <a:lin ang="0" scaled="0"/>
            </a:gra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9" name="Rectangle 18"/>
            <p:cNvSpPr/>
            <p:nvPr/>
          </p:nvSpPr>
          <p:spPr>
            <a:xfrm>
              <a:off x="1152666" y="5173840"/>
              <a:ext cx="39315" cy="444000"/>
            </a:xfrm>
            <a:prstGeom prst="rect">
              <a:avLst/>
            </a:prstGeom>
            <a:solidFill>
              <a:schemeClr val="bg2">
                <a:lumMod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0" name="Rectangle 19"/>
            <p:cNvSpPr/>
            <p:nvPr/>
          </p:nvSpPr>
          <p:spPr>
            <a:xfrm>
              <a:off x="1120875" y="3768183"/>
              <a:ext cx="61483" cy="445048"/>
            </a:xfrm>
            <a:prstGeom prst="rect">
              <a:avLst/>
            </a:prstGeom>
            <a:solidFill>
              <a:schemeClr val="bg2">
                <a:lumMod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cxnSp>
        <p:nvCxnSpPr>
          <p:cNvPr id="6" name="Connecteur droit 5"/>
          <p:cNvCxnSpPr/>
          <p:nvPr/>
        </p:nvCxnSpPr>
        <p:spPr>
          <a:xfrm>
            <a:off x="1836192" y="5483612"/>
            <a:ext cx="5184080" cy="97399"/>
          </a:xfrm>
          <a:prstGeom prst="line">
            <a:avLst/>
          </a:prstGeom>
          <a:ln w="104775">
            <a:solidFill>
              <a:schemeClr val="accent6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necteur droit 22"/>
          <p:cNvCxnSpPr/>
          <p:nvPr/>
        </p:nvCxnSpPr>
        <p:spPr>
          <a:xfrm>
            <a:off x="2987562" y="4701835"/>
            <a:ext cx="4752790" cy="48699"/>
          </a:xfrm>
          <a:prstGeom prst="line">
            <a:avLst/>
          </a:prstGeom>
          <a:ln w="104775">
            <a:solidFill>
              <a:schemeClr val="accent6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necteur droit 23"/>
          <p:cNvCxnSpPr/>
          <p:nvPr/>
        </p:nvCxnSpPr>
        <p:spPr>
          <a:xfrm flipV="1">
            <a:off x="4448706" y="4506982"/>
            <a:ext cx="1647304" cy="1226274"/>
          </a:xfrm>
          <a:prstGeom prst="line">
            <a:avLst/>
          </a:prstGeom>
          <a:ln w="104775">
            <a:solidFill>
              <a:schemeClr val="accent6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Connecteur droit avec flèche 35"/>
          <p:cNvCxnSpPr/>
          <p:nvPr/>
        </p:nvCxnSpPr>
        <p:spPr>
          <a:xfrm>
            <a:off x="6732240" y="4732305"/>
            <a:ext cx="216024" cy="0"/>
          </a:xfrm>
          <a:prstGeom prst="straightConnector1">
            <a:avLst/>
          </a:prstGeom>
          <a:ln w="69850">
            <a:solidFill>
              <a:srgbClr val="FF0000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Connecteur droit avec flèche 42"/>
          <p:cNvCxnSpPr/>
          <p:nvPr/>
        </p:nvCxnSpPr>
        <p:spPr>
          <a:xfrm>
            <a:off x="5148064" y="4355447"/>
            <a:ext cx="0" cy="634033"/>
          </a:xfrm>
          <a:prstGeom prst="straightConnector1">
            <a:avLst/>
          </a:prstGeom>
          <a:ln w="38100">
            <a:solidFill>
              <a:srgbClr val="00B0F0"/>
            </a:solidFill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Connecteur droit avec flèche 43"/>
          <p:cNvCxnSpPr/>
          <p:nvPr/>
        </p:nvCxnSpPr>
        <p:spPr>
          <a:xfrm>
            <a:off x="5436096" y="4464893"/>
            <a:ext cx="0" cy="634033"/>
          </a:xfrm>
          <a:prstGeom prst="straightConnector1">
            <a:avLst/>
          </a:prstGeom>
          <a:ln w="38100">
            <a:solidFill>
              <a:srgbClr val="00B0F0"/>
            </a:solidFill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Connecteur droit avec flèche 44"/>
          <p:cNvCxnSpPr/>
          <p:nvPr/>
        </p:nvCxnSpPr>
        <p:spPr>
          <a:xfrm>
            <a:off x="4716016" y="4464493"/>
            <a:ext cx="0" cy="634033"/>
          </a:xfrm>
          <a:prstGeom prst="straightConnector1">
            <a:avLst/>
          </a:prstGeom>
          <a:ln w="38100">
            <a:solidFill>
              <a:srgbClr val="00B0F0"/>
            </a:solidFill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Connecteur droit avec flèche 45"/>
          <p:cNvCxnSpPr/>
          <p:nvPr/>
        </p:nvCxnSpPr>
        <p:spPr>
          <a:xfrm>
            <a:off x="4283968" y="4365104"/>
            <a:ext cx="0" cy="634033"/>
          </a:xfrm>
          <a:prstGeom prst="straightConnector1">
            <a:avLst/>
          </a:prstGeom>
          <a:ln w="38100">
            <a:solidFill>
              <a:srgbClr val="00B0F0"/>
            </a:solidFill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Connecteur droit avec flèche 46"/>
          <p:cNvCxnSpPr/>
          <p:nvPr/>
        </p:nvCxnSpPr>
        <p:spPr>
          <a:xfrm>
            <a:off x="3995936" y="4559393"/>
            <a:ext cx="0" cy="634033"/>
          </a:xfrm>
          <a:prstGeom prst="straightConnector1">
            <a:avLst/>
          </a:prstGeom>
          <a:ln w="38100">
            <a:solidFill>
              <a:srgbClr val="00B0F0"/>
            </a:solidFill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Connecteur droit avec flèche 47"/>
          <p:cNvCxnSpPr/>
          <p:nvPr/>
        </p:nvCxnSpPr>
        <p:spPr>
          <a:xfrm>
            <a:off x="5724128" y="4559393"/>
            <a:ext cx="0" cy="634033"/>
          </a:xfrm>
          <a:prstGeom prst="straightConnector1">
            <a:avLst/>
          </a:prstGeom>
          <a:ln w="38100">
            <a:solidFill>
              <a:srgbClr val="00B0F0"/>
            </a:solidFill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Forme libre 60"/>
          <p:cNvSpPr/>
          <p:nvPr/>
        </p:nvSpPr>
        <p:spPr>
          <a:xfrm>
            <a:off x="6881936" y="5578689"/>
            <a:ext cx="777240" cy="566483"/>
          </a:xfrm>
          <a:custGeom>
            <a:avLst/>
            <a:gdLst>
              <a:gd name="connsiteX0" fmla="*/ 0 w 777240"/>
              <a:gd name="connsiteY0" fmla="*/ 5684 h 599890"/>
              <a:gd name="connsiteX1" fmla="*/ 213360 w 777240"/>
              <a:gd name="connsiteY1" fmla="*/ 43784 h 599890"/>
              <a:gd name="connsiteX2" fmla="*/ 358140 w 777240"/>
              <a:gd name="connsiteY2" fmla="*/ 329534 h 599890"/>
              <a:gd name="connsiteX3" fmla="*/ 453390 w 777240"/>
              <a:gd name="connsiteY3" fmla="*/ 569564 h 599890"/>
              <a:gd name="connsiteX4" fmla="*/ 777240 w 777240"/>
              <a:gd name="connsiteY4" fmla="*/ 588614 h 599890"/>
              <a:gd name="connsiteX0" fmla="*/ 0 w 777240"/>
              <a:gd name="connsiteY0" fmla="*/ 8931 h 599518"/>
              <a:gd name="connsiteX1" fmla="*/ 213360 w 777240"/>
              <a:gd name="connsiteY1" fmla="*/ 47031 h 599518"/>
              <a:gd name="connsiteX2" fmla="*/ 247650 w 777240"/>
              <a:gd name="connsiteY2" fmla="*/ 401361 h 599518"/>
              <a:gd name="connsiteX3" fmla="*/ 453390 w 777240"/>
              <a:gd name="connsiteY3" fmla="*/ 572811 h 599518"/>
              <a:gd name="connsiteX4" fmla="*/ 777240 w 777240"/>
              <a:gd name="connsiteY4" fmla="*/ 591861 h 599518"/>
              <a:gd name="connsiteX0" fmla="*/ 0 w 777240"/>
              <a:gd name="connsiteY0" fmla="*/ 3625 h 594212"/>
              <a:gd name="connsiteX1" fmla="*/ 255270 w 777240"/>
              <a:gd name="connsiteY1" fmla="*/ 60775 h 594212"/>
              <a:gd name="connsiteX2" fmla="*/ 247650 w 777240"/>
              <a:gd name="connsiteY2" fmla="*/ 396055 h 594212"/>
              <a:gd name="connsiteX3" fmla="*/ 453390 w 777240"/>
              <a:gd name="connsiteY3" fmla="*/ 567505 h 594212"/>
              <a:gd name="connsiteX4" fmla="*/ 777240 w 777240"/>
              <a:gd name="connsiteY4" fmla="*/ 586555 h 594212"/>
              <a:gd name="connsiteX0" fmla="*/ 0 w 777240"/>
              <a:gd name="connsiteY0" fmla="*/ 4249 h 593840"/>
              <a:gd name="connsiteX1" fmla="*/ 255270 w 777240"/>
              <a:gd name="connsiteY1" fmla="*/ 61399 h 593840"/>
              <a:gd name="connsiteX2" fmla="*/ 247650 w 777240"/>
              <a:gd name="connsiteY2" fmla="*/ 419539 h 593840"/>
              <a:gd name="connsiteX3" fmla="*/ 453390 w 777240"/>
              <a:gd name="connsiteY3" fmla="*/ 568129 h 593840"/>
              <a:gd name="connsiteX4" fmla="*/ 777240 w 777240"/>
              <a:gd name="connsiteY4" fmla="*/ 587179 h 593840"/>
              <a:gd name="connsiteX0" fmla="*/ 0 w 777240"/>
              <a:gd name="connsiteY0" fmla="*/ 4249 h 598371"/>
              <a:gd name="connsiteX1" fmla="*/ 255270 w 777240"/>
              <a:gd name="connsiteY1" fmla="*/ 61399 h 598371"/>
              <a:gd name="connsiteX2" fmla="*/ 247650 w 777240"/>
              <a:gd name="connsiteY2" fmla="*/ 419539 h 598371"/>
              <a:gd name="connsiteX3" fmla="*/ 445770 w 777240"/>
              <a:gd name="connsiteY3" fmla="*/ 579559 h 598371"/>
              <a:gd name="connsiteX4" fmla="*/ 777240 w 777240"/>
              <a:gd name="connsiteY4" fmla="*/ 587179 h 5983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77240" h="598371">
                <a:moveTo>
                  <a:pt x="0" y="4249"/>
                </a:moveTo>
                <a:cubicBezTo>
                  <a:pt x="76835" y="-3689"/>
                  <a:pt x="213995" y="-7816"/>
                  <a:pt x="255270" y="61399"/>
                </a:cubicBezTo>
                <a:cubicBezTo>
                  <a:pt x="296545" y="130614"/>
                  <a:pt x="215900" y="333179"/>
                  <a:pt x="247650" y="419539"/>
                </a:cubicBezTo>
                <a:cubicBezTo>
                  <a:pt x="279400" y="505899"/>
                  <a:pt x="357505" y="551619"/>
                  <a:pt x="445770" y="579559"/>
                </a:cubicBezTo>
                <a:cubicBezTo>
                  <a:pt x="534035" y="607499"/>
                  <a:pt x="650240" y="599244"/>
                  <a:pt x="777240" y="587179"/>
                </a:cubicBezTo>
              </a:path>
            </a:pathLst>
          </a:custGeom>
          <a:noFill/>
          <a:ln w="104775">
            <a:solidFill>
              <a:srgbClr val="C000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30" name="Groupe 29"/>
          <p:cNvGrpSpPr/>
          <p:nvPr/>
        </p:nvGrpSpPr>
        <p:grpSpPr>
          <a:xfrm>
            <a:off x="7668343" y="5770043"/>
            <a:ext cx="269523" cy="755301"/>
            <a:chOff x="7740352" y="5842051"/>
            <a:chExt cx="181252" cy="611285"/>
          </a:xfrm>
        </p:grpSpPr>
        <p:sp useBgFill="1">
          <p:nvSpPr>
            <p:cNvPr id="29" name="Rectangle 28"/>
            <p:cNvSpPr/>
            <p:nvPr/>
          </p:nvSpPr>
          <p:spPr>
            <a:xfrm>
              <a:off x="7740352" y="5842051"/>
              <a:ext cx="181252" cy="611285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cxnSp>
          <p:nvCxnSpPr>
            <p:cNvPr id="26" name="Connecteur droit 25"/>
            <p:cNvCxnSpPr/>
            <p:nvPr/>
          </p:nvCxnSpPr>
          <p:spPr>
            <a:xfrm>
              <a:off x="7740352" y="5842051"/>
              <a:ext cx="0" cy="611285"/>
            </a:xfrm>
            <a:prstGeom prst="line">
              <a:avLst/>
            </a:prstGeom>
            <a:ln w="7620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Connecteur droit 26"/>
            <p:cNvCxnSpPr/>
            <p:nvPr/>
          </p:nvCxnSpPr>
          <p:spPr>
            <a:xfrm>
              <a:off x="7892752" y="5994872"/>
              <a:ext cx="0" cy="305642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6" name="Ellipse 65"/>
          <p:cNvSpPr/>
          <p:nvPr/>
        </p:nvSpPr>
        <p:spPr>
          <a:xfrm>
            <a:off x="7570029" y="6096890"/>
            <a:ext cx="72008" cy="68414"/>
          </a:xfrm>
          <a:prstGeom prst="ellipse">
            <a:avLst/>
          </a:prstGeom>
          <a:gradFill flip="none" rotWithShape="1">
            <a:gsLst>
              <a:gs pos="0">
                <a:srgbClr val="FF0000"/>
              </a:gs>
              <a:gs pos="100000">
                <a:srgbClr val="FFFF00"/>
              </a:gs>
            </a:gsLst>
            <a:path path="shape">
              <a:fillToRect l="50000" t="50000" r="50000" b="50000"/>
            </a:path>
            <a:tileRect/>
          </a:gradFill>
          <a:ln>
            <a:solidFill>
              <a:srgbClr val="FFFF00"/>
            </a:solidFill>
          </a:ln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7" name="Ellipse 66"/>
          <p:cNvSpPr/>
          <p:nvPr/>
        </p:nvSpPr>
        <p:spPr>
          <a:xfrm>
            <a:off x="4704120" y="5483612"/>
            <a:ext cx="72008" cy="68414"/>
          </a:xfrm>
          <a:prstGeom prst="ellipse">
            <a:avLst/>
          </a:prstGeom>
          <a:gradFill flip="none" rotWithShape="1">
            <a:gsLst>
              <a:gs pos="0">
                <a:srgbClr val="FF0000"/>
              </a:gs>
              <a:gs pos="100000">
                <a:srgbClr val="FFFF00"/>
              </a:gs>
            </a:gsLst>
            <a:path path="shape">
              <a:fillToRect l="50000" t="50000" r="50000" b="50000"/>
            </a:path>
            <a:tileRect/>
          </a:gradFill>
          <a:ln>
            <a:solidFill>
              <a:srgbClr val="FFFF00"/>
            </a:solidFill>
          </a:ln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8" name="Ellipse 67"/>
          <p:cNvSpPr/>
          <p:nvPr/>
        </p:nvSpPr>
        <p:spPr>
          <a:xfrm>
            <a:off x="5940152" y="4728738"/>
            <a:ext cx="72008" cy="68414"/>
          </a:xfrm>
          <a:prstGeom prst="ellipse">
            <a:avLst/>
          </a:prstGeom>
          <a:gradFill flip="none" rotWithShape="1">
            <a:gsLst>
              <a:gs pos="0">
                <a:srgbClr val="FF0000"/>
              </a:gs>
              <a:gs pos="100000">
                <a:srgbClr val="FFFF00"/>
              </a:gs>
            </a:gsLst>
            <a:path path="shape">
              <a:fillToRect l="50000" t="50000" r="50000" b="50000"/>
            </a:path>
            <a:tileRect/>
          </a:gradFill>
          <a:ln>
            <a:solidFill>
              <a:srgbClr val="FFFF00"/>
            </a:solidFill>
          </a:ln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0" name="Ellipse 69"/>
          <p:cNvSpPr/>
          <p:nvPr/>
        </p:nvSpPr>
        <p:spPr>
          <a:xfrm>
            <a:off x="4447097" y="5475045"/>
            <a:ext cx="72008" cy="68414"/>
          </a:xfrm>
          <a:prstGeom prst="ellipse">
            <a:avLst/>
          </a:prstGeom>
          <a:gradFill flip="none" rotWithShape="1">
            <a:gsLst>
              <a:gs pos="0">
                <a:srgbClr val="FF0000"/>
              </a:gs>
              <a:gs pos="100000">
                <a:srgbClr val="FFFF00"/>
              </a:gs>
            </a:gsLst>
            <a:path path="shape">
              <a:fillToRect l="50000" t="50000" r="50000" b="50000"/>
            </a:path>
            <a:tileRect/>
          </a:gradFill>
          <a:ln>
            <a:solidFill>
              <a:srgbClr val="FFFF00"/>
            </a:solidFill>
          </a:ln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1" name="Ellipse 70"/>
          <p:cNvSpPr/>
          <p:nvPr/>
        </p:nvSpPr>
        <p:spPr>
          <a:xfrm>
            <a:off x="3383868" y="5473213"/>
            <a:ext cx="72008" cy="68414"/>
          </a:xfrm>
          <a:prstGeom prst="ellipse">
            <a:avLst/>
          </a:prstGeom>
          <a:gradFill flip="none" rotWithShape="1">
            <a:gsLst>
              <a:gs pos="0">
                <a:srgbClr val="FF0000"/>
              </a:gs>
              <a:gs pos="100000">
                <a:srgbClr val="FFFF00"/>
              </a:gs>
            </a:gsLst>
            <a:path path="shape">
              <a:fillToRect l="50000" t="50000" r="50000" b="50000"/>
            </a:path>
            <a:tileRect/>
          </a:gradFill>
          <a:ln>
            <a:solidFill>
              <a:srgbClr val="FFFF00"/>
            </a:solidFill>
          </a:ln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2" name="Ellipse 71"/>
          <p:cNvSpPr/>
          <p:nvPr/>
        </p:nvSpPr>
        <p:spPr>
          <a:xfrm>
            <a:off x="2411760" y="5456895"/>
            <a:ext cx="72008" cy="68414"/>
          </a:xfrm>
          <a:prstGeom prst="ellipse">
            <a:avLst/>
          </a:prstGeom>
          <a:gradFill flip="none" rotWithShape="1">
            <a:gsLst>
              <a:gs pos="0">
                <a:srgbClr val="FF0000"/>
              </a:gs>
              <a:gs pos="100000">
                <a:srgbClr val="FFFF00"/>
              </a:gs>
            </a:gsLst>
            <a:path path="shape">
              <a:fillToRect l="50000" t="50000" r="50000" b="50000"/>
            </a:path>
            <a:tileRect/>
          </a:gradFill>
          <a:ln>
            <a:solidFill>
              <a:srgbClr val="FFFF00"/>
            </a:solidFill>
          </a:ln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75" name="Groupe 74"/>
          <p:cNvGrpSpPr/>
          <p:nvPr/>
        </p:nvGrpSpPr>
        <p:grpSpPr>
          <a:xfrm>
            <a:off x="4427984" y="5039036"/>
            <a:ext cx="634033" cy="523220"/>
            <a:chOff x="4428231" y="6526686"/>
            <a:chExt cx="634033" cy="523220"/>
          </a:xfrm>
        </p:grpSpPr>
        <p:cxnSp>
          <p:nvCxnSpPr>
            <p:cNvPr id="73" name="Connecteur droit avec flèche 72"/>
            <p:cNvCxnSpPr/>
            <p:nvPr/>
          </p:nvCxnSpPr>
          <p:spPr>
            <a:xfrm rot="5400000">
              <a:off x="4745248" y="6280335"/>
              <a:ext cx="0" cy="634033"/>
            </a:xfrm>
            <a:prstGeom prst="straightConnector1">
              <a:avLst/>
            </a:prstGeom>
            <a:ln w="57150">
              <a:solidFill>
                <a:schemeClr val="tx1">
                  <a:lumMod val="95000"/>
                  <a:lumOff val="5000"/>
                </a:schemeClr>
              </a:solidFill>
              <a:prstDash val="solid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4" name="ZoneTexte 73"/>
            <p:cNvSpPr txBox="1"/>
            <p:nvPr/>
          </p:nvSpPr>
          <p:spPr>
            <a:xfrm>
              <a:off x="4644255" y="6526686"/>
              <a:ext cx="349776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2800" b="1" dirty="0" smtClean="0"/>
                <a:t>F</a:t>
              </a:r>
              <a:endParaRPr lang="fr-FR" sz="2800" b="1" dirty="0"/>
            </a:p>
          </p:txBody>
        </p:sp>
      </p:grpSp>
      <p:sp>
        <p:nvSpPr>
          <p:cNvPr id="76" name="ZoneTexte 75"/>
          <p:cNvSpPr txBox="1"/>
          <p:nvPr/>
        </p:nvSpPr>
        <p:spPr>
          <a:xfrm>
            <a:off x="6626741" y="4799082"/>
            <a:ext cx="28084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 b="1" dirty="0" smtClean="0">
                <a:solidFill>
                  <a:srgbClr val="FF0000"/>
                </a:solidFill>
              </a:rPr>
              <a:t>I</a:t>
            </a:r>
            <a:endParaRPr lang="fr-FR" sz="2800" b="1" dirty="0">
              <a:solidFill>
                <a:srgbClr val="FF0000"/>
              </a:solidFill>
            </a:endParaRPr>
          </a:p>
        </p:txBody>
      </p:sp>
      <p:sp>
        <p:nvSpPr>
          <p:cNvPr id="77" name="ZoneTexte 76"/>
          <p:cNvSpPr txBox="1"/>
          <p:nvPr/>
        </p:nvSpPr>
        <p:spPr>
          <a:xfrm>
            <a:off x="5139442" y="4077072"/>
            <a:ext cx="38664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 b="1" dirty="0" smtClean="0">
                <a:solidFill>
                  <a:srgbClr val="00B0F0"/>
                </a:solidFill>
              </a:rPr>
              <a:t>B</a:t>
            </a:r>
            <a:endParaRPr lang="fr-FR" sz="2800" b="1" dirty="0">
              <a:solidFill>
                <a:srgbClr val="00B0F0"/>
              </a:solidFill>
            </a:endParaRPr>
          </a:p>
        </p:txBody>
      </p:sp>
      <p:sp>
        <p:nvSpPr>
          <p:cNvPr id="78" name="Ellipse 77"/>
          <p:cNvSpPr/>
          <p:nvPr/>
        </p:nvSpPr>
        <p:spPr>
          <a:xfrm>
            <a:off x="7570029" y="6096890"/>
            <a:ext cx="72008" cy="68414"/>
          </a:xfrm>
          <a:prstGeom prst="ellipse">
            <a:avLst/>
          </a:prstGeom>
          <a:gradFill flip="none" rotWithShape="1">
            <a:gsLst>
              <a:gs pos="0">
                <a:srgbClr val="FF0000"/>
              </a:gs>
              <a:gs pos="100000">
                <a:srgbClr val="FFFF00"/>
              </a:gs>
            </a:gsLst>
            <a:path path="shape">
              <a:fillToRect l="50000" t="50000" r="50000" b="50000"/>
            </a:path>
            <a:tileRect/>
          </a:gradFill>
          <a:ln>
            <a:solidFill>
              <a:srgbClr val="FFFF00"/>
            </a:solidFill>
          </a:ln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9" name="Ellipse 78"/>
          <p:cNvSpPr/>
          <p:nvPr/>
        </p:nvSpPr>
        <p:spPr>
          <a:xfrm>
            <a:off x="7570029" y="6096890"/>
            <a:ext cx="72008" cy="68414"/>
          </a:xfrm>
          <a:prstGeom prst="ellipse">
            <a:avLst/>
          </a:prstGeom>
          <a:gradFill flip="none" rotWithShape="1">
            <a:gsLst>
              <a:gs pos="0">
                <a:srgbClr val="FF0000"/>
              </a:gs>
              <a:gs pos="100000">
                <a:srgbClr val="FFFF00"/>
              </a:gs>
            </a:gsLst>
            <a:path path="shape">
              <a:fillToRect l="50000" t="50000" r="50000" b="50000"/>
            </a:path>
            <a:tileRect/>
          </a:gradFill>
          <a:ln>
            <a:solidFill>
              <a:srgbClr val="FFFF00"/>
            </a:solidFill>
          </a:ln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0" name="Ellipse 79"/>
          <p:cNvSpPr/>
          <p:nvPr/>
        </p:nvSpPr>
        <p:spPr>
          <a:xfrm>
            <a:off x="7570029" y="6096890"/>
            <a:ext cx="72008" cy="68414"/>
          </a:xfrm>
          <a:prstGeom prst="ellipse">
            <a:avLst/>
          </a:prstGeom>
          <a:gradFill flip="none" rotWithShape="1">
            <a:gsLst>
              <a:gs pos="0">
                <a:srgbClr val="FF0000"/>
              </a:gs>
              <a:gs pos="100000">
                <a:srgbClr val="FFFF00"/>
              </a:gs>
            </a:gsLst>
            <a:path path="shape">
              <a:fillToRect l="50000" t="50000" r="50000" b="50000"/>
            </a:path>
            <a:tileRect/>
          </a:gradFill>
          <a:ln>
            <a:solidFill>
              <a:srgbClr val="FFFF00"/>
            </a:solidFill>
          </a:ln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1" name="Ellipse 80"/>
          <p:cNvSpPr/>
          <p:nvPr/>
        </p:nvSpPr>
        <p:spPr>
          <a:xfrm>
            <a:off x="4932040" y="4725144"/>
            <a:ext cx="72008" cy="68414"/>
          </a:xfrm>
          <a:prstGeom prst="ellipse">
            <a:avLst/>
          </a:prstGeom>
          <a:gradFill flip="none" rotWithShape="1">
            <a:gsLst>
              <a:gs pos="0">
                <a:srgbClr val="FF0000"/>
              </a:gs>
              <a:gs pos="100000">
                <a:srgbClr val="FFFF00"/>
              </a:gs>
            </a:gsLst>
            <a:path path="shape">
              <a:fillToRect l="50000" t="50000" r="50000" b="50000"/>
            </a:path>
            <a:tileRect/>
          </a:gradFill>
          <a:ln>
            <a:solidFill>
              <a:srgbClr val="FFFF00"/>
            </a:solidFill>
          </a:ln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2" name="Ellipse 81"/>
          <p:cNvSpPr/>
          <p:nvPr/>
        </p:nvSpPr>
        <p:spPr>
          <a:xfrm>
            <a:off x="5436096" y="4725144"/>
            <a:ext cx="72008" cy="68414"/>
          </a:xfrm>
          <a:prstGeom prst="ellipse">
            <a:avLst/>
          </a:prstGeom>
          <a:gradFill flip="none" rotWithShape="1">
            <a:gsLst>
              <a:gs pos="0">
                <a:srgbClr val="FF0000"/>
              </a:gs>
              <a:gs pos="100000">
                <a:srgbClr val="FFFF00"/>
              </a:gs>
            </a:gsLst>
            <a:path path="shape">
              <a:fillToRect l="50000" t="50000" r="50000" b="50000"/>
            </a:path>
            <a:tileRect/>
          </a:gradFill>
          <a:ln>
            <a:solidFill>
              <a:srgbClr val="FFFF00"/>
            </a:solidFill>
          </a:ln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3" name="Ellipse 82"/>
          <p:cNvSpPr/>
          <p:nvPr/>
        </p:nvSpPr>
        <p:spPr>
          <a:xfrm>
            <a:off x="4355976" y="4728738"/>
            <a:ext cx="72008" cy="68414"/>
          </a:xfrm>
          <a:prstGeom prst="ellipse">
            <a:avLst/>
          </a:prstGeom>
          <a:gradFill flip="none" rotWithShape="1">
            <a:gsLst>
              <a:gs pos="0">
                <a:srgbClr val="FF0000"/>
              </a:gs>
              <a:gs pos="100000">
                <a:srgbClr val="FFFF00"/>
              </a:gs>
            </a:gsLst>
            <a:path path="shape">
              <a:fillToRect l="50000" t="50000" r="50000" b="50000"/>
            </a:path>
            <a:tileRect/>
          </a:gradFill>
          <a:ln>
            <a:solidFill>
              <a:srgbClr val="FFFF00"/>
            </a:solidFill>
          </a:ln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35" name="Connecteur droit avec flèche 34"/>
          <p:cNvCxnSpPr/>
          <p:nvPr/>
        </p:nvCxnSpPr>
        <p:spPr>
          <a:xfrm flipH="1">
            <a:off x="5598978" y="5532311"/>
            <a:ext cx="216024" cy="0"/>
          </a:xfrm>
          <a:prstGeom prst="straightConnector1">
            <a:avLst/>
          </a:prstGeom>
          <a:ln w="69850">
            <a:solidFill>
              <a:srgbClr val="FF0000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Connecteur droit avec flèche 36"/>
          <p:cNvCxnSpPr/>
          <p:nvPr/>
        </p:nvCxnSpPr>
        <p:spPr>
          <a:xfrm rot="900000" flipV="1">
            <a:off x="5371559" y="4885183"/>
            <a:ext cx="139139" cy="164561"/>
          </a:xfrm>
          <a:prstGeom prst="straightConnector1">
            <a:avLst/>
          </a:prstGeom>
          <a:ln w="69850">
            <a:solidFill>
              <a:srgbClr val="FF0000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" name="Groupe 8"/>
          <p:cNvGrpSpPr/>
          <p:nvPr/>
        </p:nvGrpSpPr>
        <p:grpSpPr>
          <a:xfrm>
            <a:off x="6294897" y="5491102"/>
            <a:ext cx="732080" cy="370828"/>
            <a:chOff x="6294897" y="5491102"/>
            <a:chExt cx="732080" cy="370828"/>
          </a:xfrm>
        </p:grpSpPr>
        <p:sp useBgFill="1">
          <p:nvSpPr>
            <p:cNvPr id="52" name="Rectangle 51"/>
            <p:cNvSpPr/>
            <p:nvPr/>
          </p:nvSpPr>
          <p:spPr>
            <a:xfrm>
              <a:off x="6294897" y="5491102"/>
              <a:ext cx="653367" cy="3708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cxnSp>
          <p:nvCxnSpPr>
            <p:cNvPr id="49" name="Connecteur droit 48"/>
            <p:cNvCxnSpPr/>
            <p:nvPr/>
          </p:nvCxnSpPr>
          <p:spPr>
            <a:xfrm flipV="1">
              <a:off x="6300192" y="5562257"/>
              <a:ext cx="726785" cy="279794"/>
            </a:xfrm>
            <a:prstGeom prst="line">
              <a:avLst/>
            </a:prstGeom>
            <a:ln w="104775">
              <a:solidFill>
                <a:schemeClr val="accent6">
                  <a:lumMod val="75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4" name="Groupe 53"/>
          <p:cNvGrpSpPr/>
          <p:nvPr/>
        </p:nvGrpSpPr>
        <p:grpSpPr>
          <a:xfrm>
            <a:off x="6237332" y="5506444"/>
            <a:ext cx="778818" cy="370828"/>
            <a:chOff x="6248159" y="5491102"/>
            <a:chExt cx="778818" cy="370828"/>
          </a:xfrm>
        </p:grpSpPr>
        <p:sp useBgFill="1">
          <p:nvSpPr>
            <p:cNvPr id="55" name="Rectangle 54"/>
            <p:cNvSpPr/>
            <p:nvPr/>
          </p:nvSpPr>
          <p:spPr>
            <a:xfrm>
              <a:off x="6294897" y="5491102"/>
              <a:ext cx="653367" cy="3708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cxnSp>
          <p:nvCxnSpPr>
            <p:cNvPr id="56" name="Connecteur droit 55"/>
            <p:cNvCxnSpPr/>
            <p:nvPr/>
          </p:nvCxnSpPr>
          <p:spPr>
            <a:xfrm flipV="1">
              <a:off x="6248159" y="5562258"/>
              <a:ext cx="778818" cy="39804"/>
            </a:xfrm>
            <a:prstGeom prst="line">
              <a:avLst/>
            </a:prstGeom>
            <a:ln w="104775">
              <a:solidFill>
                <a:schemeClr val="accent6">
                  <a:lumMod val="75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2" name="Rectangle 11"/>
          <p:cNvSpPr/>
          <p:nvPr/>
        </p:nvSpPr>
        <p:spPr>
          <a:xfrm>
            <a:off x="1836192" y="3603893"/>
            <a:ext cx="5112072" cy="3137475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r>
              <a:rPr lang="fr-FR" dirty="0" smtClean="0"/>
              <a:t>click</a:t>
            </a:r>
            <a:endParaRPr lang="fr-FR" dirty="0"/>
          </a:p>
        </p:txBody>
      </p:sp>
      <p:sp>
        <p:nvSpPr>
          <p:cNvPr id="63" name="Rectangle 62">
            <a:hlinkClick r:id="rId3" action="ppaction://hlinksldjump"/>
          </p:cNvPr>
          <p:cNvSpPr/>
          <p:nvPr/>
        </p:nvSpPr>
        <p:spPr>
          <a:xfrm>
            <a:off x="0" y="3603893"/>
            <a:ext cx="1836192" cy="3137475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r>
              <a:rPr lang="fr-FR" dirty="0" smtClean="0"/>
              <a:t>Inverser le champ magnétique</a:t>
            </a:r>
          </a:p>
          <a:p>
            <a:pPr algn="ctr"/>
            <a:endParaRPr lang="fr-FR" dirty="0"/>
          </a:p>
          <a:p>
            <a:pPr algn="ctr"/>
            <a:endParaRPr lang="fr-FR" dirty="0" smtClean="0"/>
          </a:p>
          <a:p>
            <a:pPr algn="ctr"/>
            <a:endParaRPr lang="fr-FR" dirty="0"/>
          </a:p>
          <a:p>
            <a:pPr algn="ctr"/>
            <a:endParaRPr lang="fr-FR" dirty="0" smtClean="0"/>
          </a:p>
          <a:p>
            <a:pPr algn="ctr"/>
            <a:endParaRPr lang="fr-FR" dirty="0"/>
          </a:p>
          <a:p>
            <a:pPr algn="ctr"/>
            <a:endParaRPr lang="fr-FR" dirty="0" smtClean="0"/>
          </a:p>
          <a:p>
            <a:pPr algn="ctr"/>
            <a:endParaRPr lang="fr-FR" dirty="0"/>
          </a:p>
          <a:p>
            <a:pPr algn="ctr"/>
            <a:endParaRPr lang="fr-FR" dirty="0" smtClean="0"/>
          </a:p>
          <a:p>
            <a:pPr algn="ctr"/>
            <a:r>
              <a:rPr lang="fr-FR" dirty="0" smtClean="0"/>
              <a:t>click</a:t>
            </a:r>
            <a:endParaRPr lang="fr-FR" dirty="0"/>
          </a:p>
        </p:txBody>
      </p:sp>
      <p:sp>
        <p:nvSpPr>
          <p:cNvPr id="64" name="Rectangle 63">
            <a:hlinkClick r:id="rId4" action="ppaction://hlinksldjump"/>
          </p:cNvPr>
          <p:cNvSpPr/>
          <p:nvPr/>
        </p:nvSpPr>
        <p:spPr>
          <a:xfrm>
            <a:off x="7020272" y="3603893"/>
            <a:ext cx="1836192" cy="3137475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r>
              <a:rPr lang="fr-FR" dirty="0" smtClean="0"/>
              <a:t>Inverser le courant</a:t>
            </a:r>
          </a:p>
          <a:p>
            <a:pPr algn="ctr"/>
            <a:endParaRPr lang="fr-FR" dirty="0" smtClean="0"/>
          </a:p>
          <a:p>
            <a:pPr algn="ctr"/>
            <a:endParaRPr lang="fr-FR" dirty="0" smtClean="0"/>
          </a:p>
          <a:p>
            <a:pPr algn="ctr"/>
            <a:endParaRPr lang="fr-FR" dirty="0"/>
          </a:p>
          <a:p>
            <a:pPr algn="ctr"/>
            <a:endParaRPr lang="fr-FR" dirty="0" smtClean="0"/>
          </a:p>
          <a:p>
            <a:pPr algn="ctr"/>
            <a:endParaRPr lang="fr-FR" dirty="0"/>
          </a:p>
          <a:p>
            <a:pPr algn="ctr"/>
            <a:endParaRPr lang="fr-FR" dirty="0" smtClean="0"/>
          </a:p>
          <a:p>
            <a:pPr algn="ctr"/>
            <a:endParaRPr lang="fr-FR" dirty="0"/>
          </a:p>
          <a:p>
            <a:pPr algn="ctr"/>
            <a:endParaRPr lang="fr-FR" dirty="0" smtClean="0"/>
          </a:p>
          <a:p>
            <a:pPr algn="ctr"/>
            <a:r>
              <a:rPr lang="fr-FR" dirty="0" smtClean="0"/>
              <a:t>click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5430651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3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0" presetClass="pat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38889E-6 -1.85185E-6 L -0.03091 -1.85185E-6 L -0.04879 -0.0125 L -0.05226 -0.03333 L -0.05001 -0.05857 L -0.05001 -0.0713 L -0.05834 -0.08241 L -0.28924 -0.08727 " pathEditMode="relative" ptsTypes="AAAAAAAA">
                                      <p:cBhvr>
                                        <p:cTn id="37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38" presetID="1" presetClass="exit" presetSubtype="0" fill="hold" grpId="2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0" presetClass="pat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5.55556E-6 L 0.20955 -0.00138 L 0.23333 0.00163 L 0.2559 0.01922 L 0.26667 0.03658 L 0.27257 0.08103 L 0.27014 0.14306 L 0.26059 0.17154 L 0.25 0.18751 L 0.22969 0.19538 L 0.21181 0.197 " pathEditMode="relative" ptsTypes="AAAAAAAAAAA">
                                      <p:cBhvr>
                                        <p:cTn id="43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44" presetID="1" presetClass="exit" presetSubtype="0" fill="hold" grpId="2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4.98959E-6 L -0.25764 -0.0051 " pathEditMode="relative" rAng="0" ptsTypes="AA">
                                      <p:cBhvr>
                                        <p:cTn id="47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882" y="-255"/>
                                    </p:animMotion>
                                  </p:childTnLst>
                                </p:cTn>
                              </p:par>
                              <p:par>
                                <p:cTn id="48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4.98959E-6 L -0.25764 -0.0051 " pathEditMode="relative" rAng="0" ptsTypes="AA">
                                      <p:cBhvr>
                                        <p:cTn id="49" dur="2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882" y="-255"/>
                                    </p:animMotion>
                                  </p:childTnLst>
                                </p:cTn>
                              </p:par>
                              <p:par>
                                <p:cTn id="50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4.98959E-6 L -0.25764 -0.0051 " pathEditMode="relative" rAng="0" ptsTypes="AA">
                                      <p:cBhvr>
                                        <p:cTn id="51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882" y="-255"/>
                                    </p:animMotion>
                                  </p:childTnLst>
                                </p:cTn>
                              </p:par>
                              <p:par>
                                <p:cTn id="52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0" presetClass="pat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6 -1.98797E-6 L 0.09184 -0.11548 " pathEditMode="relative" rAng="0" ptsTypes="AA">
                                      <p:cBhvr>
                                        <p:cTn id="55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583" y="-5786"/>
                                    </p:animMotion>
                                  </p:childTnLst>
                                </p:cTn>
                              </p:par>
                              <p:par>
                                <p:cTn id="56" presetID="1" presetClass="exit" presetSubtype="0" fill="hold" grpId="2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" presetClass="entr" presetSubtype="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0" presetClass="path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2.22222E-6 -4.84841E-6 L 0.01753 -0.11432 " pathEditMode="relative" rAng="0" ptsTypes="AA">
                                      <p:cBhvr>
                                        <p:cTn id="61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68" y="-5716"/>
                                    </p:animMotion>
                                  </p:childTnLst>
                                </p:cTn>
                              </p:par>
                              <p:par>
                                <p:cTn id="62" presetID="1" presetClass="exit" presetSubtype="0" fill="hold" grpId="2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" presetClass="entr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0" presetClass="path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1.66667E-6 -3.4205E-6 L 0.02361 -0.11409 " pathEditMode="relative" rAng="0" ptsTypes="AA">
                                      <p:cBhvr>
                                        <p:cTn id="67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81" y="-5716"/>
                                    </p:animMotion>
                                  </p:childTnLst>
                                </p:cTn>
                              </p:par>
                              <p:par>
                                <p:cTn id="68" presetID="1" presetClass="exit" presetSubtype="0" fill="hold" grpId="2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" presetClass="entr" presetSubtype="0" fill="hold" grpId="1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0" presetClass="path" presetSubtype="0" repeatCount="1000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animMotion origin="layout" path="M 1.66667E-6 8.58598E-7 L 0.09844 -0.11178 " pathEditMode="relative" rAng="0" ptsTypes="AA">
                                      <p:cBhvr>
                                        <p:cTn id="73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913" y="-5601"/>
                                    </p:animMotion>
                                  </p:childTnLst>
                                </p:cTn>
                              </p:par>
                              <p:par>
                                <p:cTn id="74" presetID="1" presetClass="exit" presetSubtype="0" fill="hold" grpId="2" nodeType="withEffect">
                                  <p:stCondLst>
                                    <p:cond delay="650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1" presetClass="entr" presetSubtype="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0" presetClass="path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2.5E-6 2.10733E-6 L -0.03091 2.10733E-6 L -0.04879 -0.01249 L -0.05226 -0.03331 L -0.05 -0.05853 L -0.05 -0.07125 L -0.05834 -0.08235 L -0.39341 -0.09068 " pathEditMode="relative" rAng="0" ptsTypes="AAAAAAAA">
                                      <p:cBhvr>
                                        <p:cTn id="79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670" y="-4534"/>
                                    </p:animMotion>
                                  </p:childTnLst>
                                </p:cTn>
                              </p:par>
                              <p:par>
                                <p:cTn id="80" presetID="1" presetClass="exit" presetSubtype="0" fill="hold" grpId="2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1" presetClass="entr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0" presetClass="path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4.16667E-6 -4.6935E-6 L -0.0309 -4.6935E-6 L -0.04878 -0.01249 L -0.05225 -0.03331 L -0.05 -0.05852 L -0.05 -0.07124 L -0.05833 -0.08235 L -0.48194 -0.09345 " pathEditMode="relative" rAng="0" ptsTypes="AAAAAAAA">
                                      <p:cBhvr>
                                        <p:cTn id="85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097" y="-4673"/>
                                    </p:animMotion>
                                  </p:childTnLst>
                                </p:cTn>
                              </p:par>
                              <p:par>
                                <p:cTn id="86" presetID="1" presetClass="exit" presetSubtype="0" fill="hold" grpId="2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" presetID="1" presetClass="entr" presetSubtype="0" fill="hold" grpId="1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0" presetClass="path" presetSubtype="0" repeatCount="1000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animMotion origin="layout" path="M -8.33333E-7 -1.49433E-6 L -0.0309 -1.49433E-6 L -0.04878 -0.01249 L -0.05226 -0.03331 L -0.05 -0.05852 L -0.05 -0.07125 L -0.05833 -0.08235 L -0.56719 -0.09461 " pathEditMode="relative" rAng="0" ptsTypes="AAAAAAAA">
                                      <p:cBhvr>
                                        <p:cTn id="91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8368" y="-4742"/>
                                    </p:animMotion>
                                  </p:childTnLst>
                                </p:cTn>
                              </p:par>
                              <p:par>
                                <p:cTn id="92" presetID="1" presetClass="exit" presetSubtype="0" fill="hold" grpId="2" nodeType="withEffect">
                                  <p:stCondLst>
                                    <p:cond delay="650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4" presetID="1" presetClass="entr" presetSubtype="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6" presetID="0" presetClass="path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.00156 -0.00185 L 0.26197 -0.00139 L 0.28576 0.00162 L 0.30833 0.0192 L 0.31909 0.03654 L 0.325 0.08096 L 0.32257 0.14295 L 0.31302 0.17164 L 0.30243 0.1876 L 0.28211 0.19546 L 0.26423 0.19708 " pathEditMode="relative" rAng="0" ptsTypes="AAAAAAAAAAA">
                                      <p:cBhvr>
                                        <p:cTn id="97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163" y="9947"/>
                                    </p:animMotion>
                                  </p:childTnLst>
                                </p:cTn>
                              </p:par>
                              <p:par>
                                <p:cTn id="98" presetID="1" presetClass="exit" presetSubtype="0" fill="hold" grpId="2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0" presetID="1" presetClass="entr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2" presetID="0" presetClass="path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0.00121 -0.00208 L 0.31805 -0.00139 L 0.34184 0.00162 L 0.36441 0.0192 L 0.37517 0.03655 L 0.38108 0.08096 L 0.37864 0.14296 L 0.3691 0.17164 L 0.35851 0.1876 L 0.33819 0.19547 L 0.32031 0.19708 " pathEditMode="relative" rAng="0" ptsTypes="AAAAAAAAAAA">
                                      <p:cBhvr>
                                        <p:cTn id="103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993" y="9947"/>
                                    </p:animMotion>
                                  </p:childTnLst>
                                </p:cTn>
                              </p:par>
                              <p:par>
                                <p:cTn id="104" presetID="1" presetClass="exit" presetSubtype="0" fill="hold" grpId="2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6" presetID="1" presetClass="entr" presetSubtype="0" fill="hold" grpId="1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8" presetID="0" presetClass="path" presetSubtype="0" repeatCount="1000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animMotion origin="layout" path="M 0.00209 -2.92852E-6 L 0.38507 -0.00138 L 0.40886 0.00162 L 0.43143 0.0192 L 0.44219 0.03655 L 0.44809 0.08097 L 0.44566 0.14296 L 0.43611 0.17164 L 0.42552 0.1876 L 0.40521 0.19547 L 0.38733 0.19709 " pathEditMode="relative" rAng="0" ptsTypes="AAAAAAAAAAA">
                                      <p:cBhvr>
                                        <p:cTn id="109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292" y="9785"/>
                                    </p:animMotion>
                                  </p:childTnLst>
                                </p:cTn>
                              </p:par>
                              <p:par>
                                <p:cTn id="110" presetID="1" presetClass="exit" presetSubtype="0" fill="hold" grpId="2" nodeType="withEffect">
                                  <p:stCondLst>
                                    <p:cond delay="650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2" presetID="26" presetClass="emph" presetSubtype="0" repeatCount="1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3" dur="500" tmFilter="0, 0; .2, .5; .8, .5; 1, 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4" dur="250" autoRev="1" fill="hold"/>
                                        <p:tgtEl>
                                          <p:spTgt spid="4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15" presetID="26" presetClass="emph" presetSubtype="0" repeatCount="1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6" dur="500" tmFilter="0, 0; .2, .5; .8, .5; 1, 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7" dur="250" autoRev="1" fill="hold"/>
                                        <p:tgtEl>
                                          <p:spTgt spid="4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18" presetID="26" presetClass="emph" presetSubtype="0" repeatCount="1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9" dur="500" tmFilter="0, 0; .2, .5; .8, .5; 1, 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0" dur="250" autoRev="1" fill="hold"/>
                                        <p:tgtEl>
                                          <p:spTgt spid="4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21" presetID="26" presetClass="emph" presetSubtype="0" repeatCount="1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2" dur="500" tmFilter="0, 0; .2, .5; .8, .5; 1, 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3" dur="250" autoRev="1" fill="hold"/>
                                        <p:tgtEl>
                                          <p:spTgt spid="4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24" presetID="26" presetClass="emph" presetSubtype="0" repeatCount="1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5" dur="500" tmFilter="0, 0; .2, .5; .8, .5; 1, 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6" dur="250" autoRev="1" fill="hold"/>
                                        <p:tgtEl>
                                          <p:spTgt spid="4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27" presetID="26" presetClass="emph" presetSubtype="0" repeatCount="1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8" dur="500" tmFilter="0, 0; .2, .5; .8, .5; 1, 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9" dur="250" autoRev="1" fill="hold"/>
                                        <p:tgtEl>
                                          <p:spTgt spid="4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0" fill="hold">
                            <p:stCondLst>
                              <p:cond delay="6500"/>
                            </p:stCondLst>
                            <p:childTnLst>
                              <p:par>
                                <p:cTn id="13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66" grpId="0" animBg="1"/>
      <p:bldP spid="66" grpId="1" animBg="1"/>
      <p:bldP spid="66" grpId="2" animBg="1"/>
      <p:bldP spid="67" grpId="0" animBg="1"/>
      <p:bldP spid="67" grpId="1" animBg="1"/>
      <p:bldP spid="67" grpId="2" animBg="1"/>
      <p:bldP spid="68" grpId="0" animBg="1"/>
      <p:bldP spid="68" grpId="1" animBg="1"/>
      <p:bldP spid="68" grpId="2" animBg="1"/>
      <p:bldP spid="70" grpId="0" animBg="1"/>
      <p:bldP spid="70" grpId="1" animBg="1"/>
      <p:bldP spid="70" grpId="2" animBg="1"/>
      <p:bldP spid="71" grpId="0" animBg="1"/>
      <p:bldP spid="71" grpId="1" animBg="1"/>
      <p:bldP spid="71" grpId="2" animBg="1"/>
      <p:bldP spid="72" grpId="0" animBg="1"/>
      <p:bldP spid="72" grpId="1" animBg="1"/>
      <p:bldP spid="72" grpId="2" animBg="1"/>
      <p:bldP spid="78" grpId="0" animBg="1"/>
      <p:bldP spid="78" grpId="1" animBg="1"/>
      <p:bldP spid="78" grpId="2" animBg="1"/>
      <p:bldP spid="79" grpId="0" animBg="1"/>
      <p:bldP spid="79" grpId="1" animBg="1"/>
      <p:bldP spid="79" grpId="2" animBg="1"/>
      <p:bldP spid="80" grpId="0" animBg="1"/>
      <p:bldP spid="80" grpId="1" animBg="1"/>
      <p:bldP spid="80" grpId="2" animBg="1"/>
      <p:bldP spid="81" grpId="0" animBg="1"/>
      <p:bldP spid="81" grpId="1" animBg="1"/>
      <p:bldP spid="81" grpId="2" animBg="1"/>
      <p:bldP spid="82" grpId="0" animBg="1"/>
      <p:bldP spid="82" grpId="1" animBg="1"/>
      <p:bldP spid="82" grpId="2" animBg="1"/>
      <p:bldP spid="83" grpId="0" animBg="1"/>
      <p:bldP spid="83" grpId="1" animBg="1"/>
      <p:bldP spid="83" grpId="2" animBg="1"/>
      <p:bldP spid="12" grpId="0" animBg="1"/>
      <p:bldP spid="63" grpId="0" animBg="1"/>
      <p:bldP spid="6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Forme libre 59"/>
          <p:cNvSpPr/>
          <p:nvPr/>
        </p:nvSpPr>
        <p:spPr>
          <a:xfrm>
            <a:off x="7668344" y="4748003"/>
            <a:ext cx="767035" cy="1382287"/>
          </a:xfrm>
          <a:custGeom>
            <a:avLst/>
            <a:gdLst>
              <a:gd name="connsiteX0" fmla="*/ 0 w 771212"/>
              <a:gd name="connsiteY0" fmla="*/ 4943 h 1380353"/>
              <a:gd name="connsiteX1" fmla="*/ 358140 w 771212"/>
              <a:gd name="connsiteY1" fmla="*/ 27803 h 1380353"/>
              <a:gd name="connsiteX2" fmla="*/ 704850 w 771212"/>
              <a:gd name="connsiteY2" fmla="*/ 218303 h 1380353"/>
              <a:gd name="connsiteX3" fmla="*/ 765810 w 771212"/>
              <a:gd name="connsiteY3" fmla="*/ 854573 h 1380353"/>
              <a:gd name="connsiteX4" fmla="*/ 628650 w 771212"/>
              <a:gd name="connsiteY4" fmla="*/ 1201283 h 1380353"/>
              <a:gd name="connsiteX5" fmla="*/ 243840 w 771212"/>
              <a:gd name="connsiteY5" fmla="*/ 1380353 h 1380353"/>
              <a:gd name="connsiteX0" fmla="*/ 0 w 771212"/>
              <a:gd name="connsiteY0" fmla="*/ 2502 h 1377912"/>
              <a:gd name="connsiteX1" fmla="*/ 358140 w 771212"/>
              <a:gd name="connsiteY1" fmla="*/ 25362 h 1377912"/>
              <a:gd name="connsiteX2" fmla="*/ 704850 w 771212"/>
              <a:gd name="connsiteY2" fmla="*/ 215862 h 1377912"/>
              <a:gd name="connsiteX3" fmla="*/ 765810 w 771212"/>
              <a:gd name="connsiteY3" fmla="*/ 852132 h 1377912"/>
              <a:gd name="connsiteX4" fmla="*/ 628650 w 771212"/>
              <a:gd name="connsiteY4" fmla="*/ 1198842 h 1377912"/>
              <a:gd name="connsiteX5" fmla="*/ 243840 w 771212"/>
              <a:gd name="connsiteY5" fmla="*/ 1377912 h 1377912"/>
              <a:gd name="connsiteX0" fmla="*/ 0 w 770349"/>
              <a:gd name="connsiteY0" fmla="*/ 6877 h 1382287"/>
              <a:gd name="connsiteX1" fmla="*/ 358140 w 770349"/>
              <a:gd name="connsiteY1" fmla="*/ 29737 h 1382287"/>
              <a:gd name="connsiteX2" fmla="*/ 701040 w 770349"/>
              <a:gd name="connsiteY2" fmla="*/ 258337 h 1382287"/>
              <a:gd name="connsiteX3" fmla="*/ 765810 w 770349"/>
              <a:gd name="connsiteY3" fmla="*/ 856507 h 1382287"/>
              <a:gd name="connsiteX4" fmla="*/ 628650 w 770349"/>
              <a:gd name="connsiteY4" fmla="*/ 1203217 h 1382287"/>
              <a:gd name="connsiteX5" fmla="*/ 243840 w 770349"/>
              <a:gd name="connsiteY5" fmla="*/ 1382287 h 1382287"/>
              <a:gd name="connsiteX0" fmla="*/ 0 w 787279"/>
              <a:gd name="connsiteY0" fmla="*/ 6877 h 1382287"/>
              <a:gd name="connsiteX1" fmla="*/ 358140 w 787279"/>
              <a:gd name="connsiteY1" fmla="*/ 29737 h 1382287"/>
              <a:gd name="connsiteX2" fmla="*/ 701040 w 787279"/>
              <a:gd name="connsiteY2" fmla="*/ 258337 h 1382287"/>
              <a:gd name="connsiteX3" fmla="*/ 765810 w 787279"/>
              <a:gd name="connsiteY3" fmla="*/ 856507 h 1382287"/>
              <a:gd name="connsiteX4" fmla="*/ 777241 w 787279"/>
              <a:gd name="connsiteY4" fmla="*/ 932707 h 1382287"/>
              <a:gd name="connsiteX5" fmla="*/ 628650 w 787279"/>
              <a:gd name="connsiteY5" fmla="*/ 1203217 h 1382287"/>
              <a:gd name="connsiteX6" fmla="*/ 243840 w 787279"/>
              <a:gd name="connsiteY6" fmla="*/ 1382287 h 1382287"/>
              <a:gd name="connsiteX0" fmla="*/ 0 w 770349"/>
              <a:gd name="connsiteY0" fmla="*/ 6877 h 1382287"/>
              <a:gd name="connsiteX1" fmla="*/ 358140 w 770349"/>
              <a:gd name="connsiteY1" fmla="*/ 29737 h 1382287"/>
              <a:gd name="connsiteX2" fmla="*/ 701040 w 770349"/>
              <a:gd name="connsiteY2" fmla="*/ 258337 h 1382287"/>
              <a:gd name="connsiteX3" fmla="*/ 765810 w 770349"/>
              <a:gd name="connsiteY3" fmla="*/ 856507 h 1382287"/>
              <a:gd name="connsiteX4" fmla="*/ 628650 w 770349"/>
              <a:gd name="connsiteY4" fmla="*/ 1203217 h 1382287"/>
              <a:gd name="connsiteX5" fmla="*/ 243840 w 770349"/>
              <a:gd name="connsiteY5" fmla="*/ 1382287 h 1382287"/>
              <a:gd name="connsiteX0" fmla="*/ 0 w 767035"/>
              <a:gd name="connsiteY0" fmla="*/ 6877 h 1382287"/>
              <a:gd name="connsiteX1" fmla="*/ 358140 w 767035"/>
              <a:gd name="connsiteY1" fmla="*/ 29737 h 1382287"/>
              <a:gd name="connsiteX2" fmla="*/ 701040 w 767035"/>
              <a:gd name="connsiteY2" fmla="*/ 258337 h 1382287"/>
              <a:gd name="connsiteX3" fmla="*/ 762000 w 767035"/>
              <a:gd name="connsiteY3" fmla="*/ 886987 h 1382287"/>
              <a:gd name="connsiteX4" fmla="*/ 628650 w 767035"/>
              <a:gd name="connsiteY4" fmla="*/ 1203217 h 1382287"/>
              <a:gd name="connsiteX5" fmla="*/ 243840 w 767035"/>
              <a:gd name="connsiteY5" fmla="*/ 1382287 h 1382287"/>
              <a:gd name="connsiteX0" fmla="*/ 0 w 767035"/>
              <a:gd name="connsiteY0" fmla="*/ 6877 h 1382287"/>
              <a:gd name="connsiteX1" fmla="*/ 358140 w 767035"/>
              <a:gd name="connsiteY1" fmla="*/ 29737 h 1382287"/>
              <a:gd name="connsiteX2" fmla="*/ 701040 w 767035"/>
              <a:gd name="connsiteY2" fmla="*/ 258337 h 1382287"/>
              <a:gd name="connsiteX3" fmla="*/ 762000 w 767035"/>
              <a:gd name="connsiteY3" fmla="*/ 886987 h 1382287"/>
              <a:gd name="connsiteX4" fmla="*/ 628650 w 767035"/>
              <a:gd name="connsiteY4" fmla="*/ 1252747 h 1382287"/>
              <a:gd name="connsiteX5" fmla="*/ 243840 w 767035"/>
              <a:gd name="connsiteY5" fmla="*/ 1382287 h 13822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67035" h="1382287">
                <a:moveTo>
                  <a:pt x="0" y="6877"/>
                </a:moveTo>
                <a:cubicBezTo>
                  <a:pt x="120332" y="527"/>
                  <a:pt x="241300" y="-12173"/>
                  <a:pt x="358140" y="29737"/>
                </a:cubicBezTo>
                <a:cubicBezTo>
                  <a:pt x="474980" y="71647"/>
                  <a:pt x="633730" y="115462"/>
                  <a:pt x="701040" y="258337"/>
                </a:cubicBezTo>
                <a:cubicBezTo>
                  <a:pt x="768350" y="401212"/>
                  <a:pt x="774065" y="721252"/>
                  <a:pt x="762000" y="886987"/>
                </a:cubicBezTo>
                <a:cubicBezTo>
                  <a:pt x="749935" y="1052722"/>
                  <a:pt x="715010" y="1170197"/>
                  <a:pt x="628650" y="1252747"/>
                </a:cubicBezTo>
                <a:cubicBezTo>
                  <a:pt x="542290" y="1335297"/>
                  <a:pt x="392747" y="1336567"/>
                  <a:pt x="243840" y="1382287"/>
                </a:cubicBezTo>
              </a:path>
            </a:pathLst>
          </a:custGeom>
          <a:noFill/>
          <a:ln w="104775">
            <a:solidFill>
              <a:srgbClr val="C000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Les moteurs Courant Continu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17672" y="1669125"/>
            <a:ext cx="8887968" cy="1831883"/>
          </a:xfrm>
        </p:spPr>
        <p:txBody>
          <a:bodyPr anchor="t">
            <a:normAutofit fontScale="77500" lnSpcReduction="20000"/>
          </a:bodyPr>
          <a:lstStyle/>
          <a:p>
            <a:pPr marL="0" indent="0" algn="ctr">
              <a:buNone/>
            </a:pPr>
            <a:endParaRPr lang="fr-FR" dirty="0" smtClean="0"/>
          </a:p>
          <a:p>
            <a:pPr marL="0" indent="0" algn="ctr">
              <a:buNone/>
            </a:pPr>
            <a:r>
              <a:rPr lang="fr-FR" dirty="0" smtClean="0"/>
              <a:t>Le principe de fonctionnement du moteur courant continu.</a:t>
            </a:r>
          </a:p>
          <a:p>
            <a:pPr marL="0" indent="0" algn="ctr">
              <a:buNone/>
            </a:pPr>
            <a:r>
              <a:rPr lang="fr-FR" dirty="0" smtClean="0"/>
              <a:t>Un conducteur parcouru par un courant </a:t>
            </a:r>
            <a:r>
              <a:rPr lang="fr-FR" dirty="0" smtClean="0"/>
              <a:t>et, soumis à </a:t>
            </a:r>
            <a:r>
              <a:rPr lang="fr-FR" dirty="0" smtClean="0"/>
              <a:t>un champ magnétique est </a:t>
            </a:r>
            <a:r>
              <a:rPr lang="fr-FR" dirty="0" smtClean="0"/>
              <a:t>le </a:t>
            </a:r>
            <a:r>
              <a:rPr lang="fr-FR" dirty="0"/>
              <a:t>siège d’une </a:t>
            </a:r>
            <a:r>
              <a:rPr lang="fr-FR" dirty="0" smtClean="0"/>
              <a:t>force qui tend à le faire déplacer. C’est la loi de Lenz. </a:t>
            </a:r>
          </a:p>
          <a:p>
            <a:pPr marL="0" indent="0" algn="ctr">
              <a:buNone/>
            </a:pPr>
            <a:endParaRPr lang="fr-FR" dirty="0" smtClean="0"/>
          </a:p>
        </p:txBody>
      </p:sp>
      <p:grpSp>
        <p:nvGrpSpPr>
          <p:cNvPr id="4" name="Groupe 3"/>
          <p:cNvGrpSpPr/>
          <p:nvPr/>
        </p:nvGrpSpPr>
        <p:grpSpPr>
          <a:xfrm>
            <a:off x="1259632" y="3508829"/>
            <a:ext cx="4913682" cy="2749607"/>
            <a:chOff x="143508" y="3596868"/>
            <a:chExt cx="3257498" cy="2028376"/>
          </a:xfrm>
        </p:grpSpPr>
        <p:sp>
          <p:nvSpPr>
            <p:cNvPr id="18" name="Arc plein 17"/>
            <p:cNvSpPr/>
            <p:nvPr/>
          </p:nvSpPr>
          <p:spPr>
            <a:xfrm rot="16200000">
              <a:off x="359532" y="3491605"/>
              <a:ext cx="1872208" cy="2088232"/>
            </a:xfrm>
            <a:prstGeom prst="blockArc">
              <a:avLst>
                <a:gd name="adj1" fmla="val 10787833"/>
                <a:gd name="adj2" fmla="val 0"/>
                <a:gd name="adj3" fmla="val 25000"/>
              </a:avLst>
            </a:prstGeom>
            <a:solidFill>
              <a:srgbClr val="645D3A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solidFill>
                  <a:schemeClr val="tx1"/>
                </a:solidFill>
              </a:endParaRPr>
            </a:p>
          </p:txBody>
        </p:sp>
        <p:sp>
          <p:nvSpPr>
            <p:cNvPr id="15" name="Arc plein 14"/>
            <p:cNvSpPr/>
            <p:nvPr/>
          </p:nvSpPr>
          <p:spPr>
            <a:xfrm rot="16200000">
              <a:off x="251520" y="3645024"/>
              <a:ext cx="1872208" cy="2088232"/>
            </a:xfrm>
            <a:prstGeom prst="blockArc">
              <a:avLst/>
            </a:prstGeom>
            <a:gradFill>
              <a:gsLst>
                <a:gs pos="16000">
                  <a:schemeClr val="bg2">
                    <a:lumMod val="25000"/>
                  </a:schemeClr>
                </a:gs>
                <a:gs pos="50000">
                  <a:schemeClr val="bg2">
                    <a:lumMod val="25000"/>
                  </a:schemeClr>
                </a:gs>
              </a:gsLst>
              <a:lin ang="0" scaled="0"/>
            </a:gra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solidFill>
                  <a:schemeClr val="tx1"/>
                </a:solidFill>
              </a:endParaRPr>
            </a:p>
          </p:txBody>
        </p:sp>
        <p:sp>
          <p:nvSpPr>
            <p:cNvPr id="17" name="Cube 16"/>
            <p:cNvSpPr/>
            <p:nvPr/>
          </p:nvSpPr>
          <p:spPr>
            <a:xfrm>
              <a:off x="1168757" y="5010912"/>
              <a:ext cx="2232249" cy="614332"/>
            </a:xfrm>
            <a:prstGeom prst="cube">
              <a:avLst/>
            </a:prstGeom>
            <a:gradFill flip="none" rotWithShape="1">
              <a:gsLst>
                <a:gs pos="16000">
                  <a:schemeClr val="bg2">
                    <a:lumMod val="25000"/>
                  </a:schemeClr>
                </a:gs>
                <a:gs pos="50000">
                  <a:schemeClr val="bg2">
                    <a:lumMod val="25000"/>
                  </a:schemeClr>
                </a:gs>
                <a:gs pos="98000">
                  <a:srgbClr val="C00000"/>
                </a:gs>
              </a:gsLst>
              <a:lin ang="0" scaled="0"/>
              <a:tileRect/>
            </a:gra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6" name="Cube 15"/>
            <p:cNvSpPr/>
            <p:nvPr/>
          </p:nvSpPr>
          <p:spPr>
            <a:xfrm>
              <a:off x="1155072" y="3596868"/>
              <a:ext cx="2232249" cy="624547"/>
            </a:xfrm>
            <a:prstGeom prst="cube">
              <a:avLst/>
            </a:prstGeom>
            <a:gradFill>
              <a:gsLst>
                <a:gs pos="98333">
                  <a:srgbClr val="002060"/>
                </a:gs>
                <a:gs pos="16000">
                  <a:schemeClr val="bg2">
                    <a:lumMod val="25000"/>
                  </a:schemeClr>
                </a:gs>
                <a:gs pos="50000">
                  <a:schemeClr val="bg2">
                    <a:lumMod val="25000"/>
                  </a:schemeClr>
                </a:gs>
              </a:gsLst>
              <a:lin ang="0" scaled="0"/>
            </a:gra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9" name="Rectangle 18"/>
            <p:cNvSpPr/>
            <p:nvPr/>
          </p:nvSpPr>
          <p:spPr>
            <a:xfrm>
              <a:off x="1152666" y="5173840"/>
              <a:ext cx="39315" cy="444000"/>
            </a:xfrm>
            <a:prstGeom prst="rect">
              <a:avLst/>
            </a:prstGeom>
            <a:solidFill>
              <a:schemeClr val="bg2">
                <a:lumMod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0" name="Rectangle 19"/>
            <p:cNvSpPr/>
            <p:nvPr/>
          </p:nvSpPr>
          <p:spPr>
            <a:xfrm>
              <a:off x="1120875" y="3768183"/>
              <a:ext cx="61483" cy="445048"/>
            </a:xfrm>
            <a:prstGeom prst="rect">
              <a:avLst/>
            </a:prstGeom>
            <a:solidFill>
              <a:schemeClr val="bg2">
                <a:lumMod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cxnSp>
        <p:nvCxnSpPr>
          <p:cNvPr id="6" name="Connecteur droit 5"/>
          <p:cNvCxnSpPr/>
          <p:nvPr/>
        </p:nvCxnSpPr>
        <p:spPr>
          <a:xfrm>
            <a:off x="1836192" y="5483612"/>
            <a:ext cx="5184080" cy="97399"/>
          </a:xfrm>
          <a:prstGeom prst="line">
            <a:avLst/>
          </a:prstGeom>
          <a:ln w="104775">
            <a:solidFill>
              <a:schemeClr val="accent6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necteur droit 22"/>
          <p:cNvCxnSpPr/>
          <p:nvPr/>
        </p:nvCxnSpPr>
        <p:spPr>
          <a:xfrm>
            <a:off x="2987562" y="4701835"/>
            <a:ext cx="4752790" cy="48699"/>
          </a:xfrm>
          <a:prstGeom prst="line">
            <a:avLst/>
          </a:prstGeom>
          <a:ln w="104775">
            <a:solidFill>
              <a:schemeClr val="accent6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necteur droit 23"/>
          <p:cNvCxnSpPr/>
          <p:nvPr/>
        </p:nvCxnSpPr>
        <p:spPr>
          <a:xfrm flipV="1">
            <a:off x="4448706" y="4506982"/>
            <a:ext cx="1647304" cy="1226274"/>
          </a:xfrm>
          <a:prstGeom prst="line">
            <a:avLst/>
          </a:prstGeom>
          <a:ln w="104775">
            <a:solidFill>
              <a:schemeClr val="accent6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Connecteur droit avec flèche 35"/>
          <p:cNvCxnSpPr/>
          <p:nvPr/>
        </p:nvCxnSpPr>
        <p:spPr>
          <a:xfrm flipH="1">
            <a:off x="6732240" y="4732305"/>
            <a:ext cx="216024" cy="0"/>
          </a:xfrm>
          <a:prstGeom prst="straightConnector1">
            <a:avLst/>
          </a:prstGeom>
          <a:ln w="69850">
            <a:solidFill>
              <a:srgbClr val="FF0000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Connecteur droit avec flèche 42"/>
          <p:cNvCxnSpPr/>
          <p:nvPr/>
        </p:nvCxnSpPr>
        <p:spPr>
          <a:xfrm>
            <a:off x="5148064" y="4355447"/>
            <a:ext cx="0" cy="634033"/>
          </a:xfrm>
          <a:prstGeom prst="straightConnector1">
            <a:avLst/>
          </a:prstGeom>
          <a:ln w="38100">
            <a:solidFill>
              <a:srgbClr val="00B0F0"/>
            </a:solidFill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Connecteur droit avec flèche 43"/>
          <p:cNvCxnSpPr/>
          <p:nvPr/>
        </p:nvCxnSpPr>
        <p:spPr>
          <a:xfrm>
            <a:off x="5436096" y="4464893"/>
            <a:ext cx="0" cy="634033"/>
          </a:xfrm>
          <a:prstGeom prst="straightConnector1">
            <a:avLst/>
          </a:prstGeom>
          <a:ln w="38100">
            <a:solidFill>
              <a:srgbClr val="00B0F0"/>
            </a:solidFill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Connecteur droit avec flèche 44"/>
          <p:cNvCxnSpPr/>
          <p:nvPr/>
        </p:nvCxnSpPr>
        <p:spPr>
          <a:xfrm>
            <a:off x="4716016" y="4464493"/>
            <a:ext cx="0" cy="634033"/>
          </a:xfrm>
          <a:prstGeom prst="straightConnector1">
            <a:avLst/>
          </a:prstGeom>
          <a:ln w="38100">
            <a:solidFill>
              <a:srgbClr val="00B0F0"/>
            </a:solidFill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Connecteur droit avec flèche 45"/>
          <p:cNvCxnSpPr/>
          <p:nvPr/>
        </p:nvCxnSpPr>
        <p:spPr>
          <a:xfrm>
            <a:off x="4283968" y="4365104"/>
            <a:ext cx="0" cy="634033"/>
          </a:xfrm>
          <a:prstGeom prst="straightConnector1">
            <a:avLst/>
          </a:prstGeom>
          <a:ln w="38100">
            <a:solidFill>
              <a:srgbClr val="00B0F0"/>
            </a:solidFill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Connecteur droit avec flèche 46"/>
          <p:cNvCxnSpPr/>
          <p:nvPr/>
        </p:nvCxnSpPr>
        <p:spPr>
          <a:xfrm>
            <a:off x="3995936" y="4559393"/>
            <a:ext cx="0" cy="634033"/>
          </a:xfrm>
          <a:prstGeom prst="straightConnector1">
            <a:avLst/>
          </a:prstGeom>
          <a:ln w="38100">
            <a:solidFill>
              <a:srgbClr val="00B0F0"/>
            </a:solidFill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Connecteur droit avec flèche 47"/>
          <p:cNvCxnSpPr/>
          <p:nvPr/>
        </p:nvCxnSpPr>
        <p:spPr>
          <a:xfrm>
            <a:off x="5724128" y="4559393"/>
            <a:ext cx="0" cy="634033"/>
          </a:xfrm>
          <a:prstGeom prst="straightConnector1">
            <a:avLst/>
          </a:prstGeom>
          <a:ln w="38100">
            <a:solidFill>
              <a:srgbClr val="00B0F0"/>
            </a:solidFill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Forme libre 60"/>
          <p:cNvSpPr/>
          <p:nvPr/>
        </p:nvSpPr>
        <p:spPr>
          <a:xfrm>
            <a:off x="6891104" y="5578689"/>
            <a:ext cx="777240" cy="566483"/>
          </a:xfrm>
          <a:custGeom>
            <a:avLst/>
            <a:gdLst>
              <a:gd name="connsiteX0" fmla="*/ 0 w 777240"/>
              <a:gd name="connsiteY0" fmla="*/ 5684 h 599890"/>
              <a:gd name="connsiteX1" fmla="*/ 213360 w 777240"/>
              <a:gd name="connsiteY1" fmla="*/ 43784 h 599890"/>
              <a:gd name="connsiteX2" fmla="*/ 358140 w 777240"/>
              <a:gd name="connsiteY2" fmla="*/ 329534 h 599890"/>
              <a:gd name="connsiteX3" fmla="*/ 453390 w 777240"/>
              <a:gd name="connsiteY3" fmla="*/ 569564 h 599890"/>
              <a:gd name="connsiteX4" fmla="*/ 777240 w 777240"/>
              <a:gd name="connsiteY4" fmla="*/ 588614 h 599890"/>
              <a:gd name="connsiteX0" fmla="*/ 0 w 777240"/>
              <a:gd name="connsiteY0" fmla="*/ 8931 h 599518"/>
              <a:gd name="connsiteX1" fmla="*/ 213360 w 777240"/>
              <a:gd name="connsiteY1" fmla="*/ 47031 h 599518"/>
              <a:gd name="connsiteX2" fmla="*/ 247650 w 777240"/>
              <a:gd name="connsiteY2" fmla="*/ 401361 h 599518"/>
              <a:gd name="connsiteX3" fmla="*/ 453390 w 777240"/>
              <a:gd name="connsiteY3" fmla="*/ 572811 h 599518"/>
              <a:gd name="connsiteX4" fmla="*/ 777240 w 777240"/>
              <a:gd name="connsiteY4" fmla="*/ 591861 h 599518"/>
              <a:gd name="connsiteX0" fmla="*/ 0 w 777240"/>
              <a:gd name="connsiteY0" fmla="*/ 3625 h 594212"/>
              <a:gd name="connsiteX1" fmla="*/ 255270 w 777240"/>
              <a:gd name="connsiteY1" fmla="*/ 60775 h 594212"/>
              <a:gd name="connsiteX2" fmla="*/ 247650 w 777240"/>
              <a:gd name="connsiteY2" fmla="*/ 396055 h 594212"/>
              <a:gd name="connsiteX3" fmla="*/ 453390 w 777240"/>
              <a:gd name="connsiteY3" fmla="*/ 567505 h 594212"/>
              <a:gd name="connsiteX4" fmla="*/ 777240 w 777240"/>
              <a:gd name="connsiteY4" fmla="*/ 586555 h 594212"/>
              <a:gd name="connsiteX0" fmla="*/ 0 w 777240"/>
              <a:gd name="connsiteY0" fmla="*/ 4249 h 593840"/>
              <a:gd name="connsiteX1" fmla="*/ 255270 w 777240"/>
              <a:gd name="connsiteY1" fmla="*/ 61399 h 593840"/>
              <a:gd name="connsiteX2" fmla="*/ 247650 w 777240"/>
              <a:gd name="connsiteY2" fmla="*/ 419539 h 593840"/>
              <a:gd name="connsiteX3" fmla="*/ 453390 w 777240"/>
              <a:gd name="connsiteY3" fmla="*/ 568129 h 593840"/>
              <a:gd name="connsiteX4" fmla="*/ 777240 w 777240"/>
              <a:gd name="connsiteY4" fmla="*/ 587179 h 593840"/>
              <a:gd name="connsiteX0" fmla="*/ 0 w 777240"/>
              <a:gd name="connsiteY0" fmla="*/ 4249 h 598371"/>
              <a:gd name="connsiteX1" fmla="*/ 255270 w 777240"/>
              <a:gd name="connsiteY1" fmla="*/ 61399 h 598371"/>
              <a:gd name="connsiteX2" fmla="*/ 247650 w 777240"/>
              <a:gd name="connsiteY2" fmla="*/ 419539 h 598371"/>
              <a:gd name="connsiteX3" fmla="*/ 445770 w 777240"/>
              <a:gd name="connsiteY3" fmla="*/ 579559 h 598371"/>
              <a:gd name="connsiteX4" fmla="*/ 777240 w 777240"/>
              <a:gd name="connsiteY4" fmla="*/ 587179 h 5983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77240" h="598371">
                <a:moveTo>
                  <a:pt x="0" y="4249"/>
                </a:moveTo>
                <a:cubicBezTo>
                  <a:pt x="76835" y="-3689"/>
                  <a:pt x="213995" y="-7816"/>
                  <a:pt x="255270" y="61399"/>
                </a:cubicBezTo>
                <a:cubicBezTo>
                  <a:pt x="296545" y="130614"/>
                  <a:pt x="215900" y="333179"/>
                  <a:pt x="247650" y="419539"/>
                </a:cubicBezTo>
                <a:cubicBezTo>
                  <a:pt x="279400" y="505899"/>
                  <a:pt x="357505" y="551619"/>
                  <a:pt x="445770" y="579559"/>
                </a:cubicBezTo>
                <a:cubicBezTo>
                  <a:pt x="534035" y="607499"/>
                  <a:pt x="650240" y="599244"/>
                  <a:pt x="777240" y="587179"/>
                </a:cubicBezTo>
              </a:path>
            </a:pathLst>
          </a:custGeom>
          <a:noFill/>
          <a:ln w="104775"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30" name="Groupe 29"/>
          <p:cNvGrpSpPr/>
          <p:nvPr/>
        </p:nvGrpSpPr>
        <p:grpSpPr>
          <a:xfrm flipH="1">
            <a:off x="7668343" y="5770043"/>
            <a:ext cx="269523" cy="755301"/>
            <a:chOff x="7740352" y="5842051"/>
            <a:chExt cx="181252" cy="611285"/>
          </a:xfrm>
        </p:grpSpPr>
        <p:sp useBgFill="1">
          <p:nvSpPr>
            <p:cNvPr id="29" name="Rectangle 28"/>
            <p:cNvSpPr/>
            <p:nvPr/>
          </p:nvSpPr>
          <p:spPr>
            <a:xfrm>
              <a:off x="7740352" y="5842051"/>
              <a:ext cx="181252" cy="611285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cxnSp>
          <p:nvCxnSpPr>
            <p:cNvPr id="26" name="Connecteur droit 25"/>
            <p:cNvCxnSpPr/>
            <p:nvPr/>
          </p:nvCxnSpPr>
          <p:spPr>
            <a:xfrm>
              <a:off x="7740352" y="5842051"/>
              <a:ext cx="0" cy="611285"/>
            </a:xfrm>
            <a:prstGeom prst="line">
              <a:avLst/>
            </a:prstGeom>
            <a:ln w="7620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Connecteur droit 26"/>
            <p:cNvCxnSpPr/>
            <p:nvPr/>
          </p:nvCxnSpPr>
          <p:spPr>
            <a:xfrm>
              <a:off x="7892752" y="5994872"/>
              <a:ext cx="0" cy="305642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6" name="Ellipse 65"/>
          <p:cNvSpPr/>
          <p:nvPr/>
        </p:nvSpPr>
        <p:spPr>
          <a:xfrm>
            <a:off x="7570029" y="6096890"/>
            <a:ext cx="72008" cy="68414"/>
          </a:xfrm>
          <a:prstGeom prst="ellipse">
            <a:avLst/>
          </a:prstGeom>
          <a:gradFill flip="none" rotWithShape="1">
            <a:gsLst>
              <a:gs pos="0">
                <a:srgbClr val="FF0000"/>
              </a:gs>
              <a:gs pos="100000">
                <a:srgbClr val="FFFF00"/>
              </a:gs>
            </a:gsLst>
            <a:path path="shape">
              <a:fillToRect l="50000" t="50000" r="50000" b="50000"/>
            </a:path>
            <a:tileRect/>
          </a:gradFill>
          <a:ln>
            <a:solidFill>
              <a:srgbClr val="FFFF00"/>
            </a:solidFill>
          </a:ln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7" name="Ellipse 66"/>
          <p:cNvSpPr/>
          <p:nvPr/>
        </p:nvSpPr>
        <p:spPr>
          <a:xfrm>
            <a:off x="4704120" y="5483612"/>
            <a:ext cx="72008" cy="68414"/>
          </a:xfrm>
          <a:prstGeom prst="ellipse">
            <a:avLst/>
          </a:prstGeom>
          <a:gradFill flip="none" rotWithShape="1">
            <a:gsLst>
              <a:gs pos="0">
                <a:srgbClr val="FF0000"/>
              </a:gs>
              <a:gs pos="100000">
                <a:srgbClr val="FFFF00"/>
              </a:gs>
            </a:gsLst>
            <a:path path="shape">
              <a:fillToRect l="50000" t="50000" r="50000" b="50000"/>
            </a:path>
            <a:tileRect/>
          </a:gradFill>
          <a:ln>
            <a:solidFill>
              <a:srgbClr val="FFFF00"/>
            </a:solidFill>
          </a:ln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8" name="Ellipse 67"/>
          <p:cNvSpPr/>
          <p:nvPr/>
        </p:nvSpPr>
        <p:spPr>
          <a:xfrm>
            <a:off x="5940152" y="4728738"/>
            <a:ext cx="72008" cy="68414"/>
          </a:xfrm>
          <a:prstGeom prst="ellipse">
            <a:avLst/>
          </a:prstGeom>
          <a:gradFill flip="none" rotWithShape="1">
            <a:gsLst>
              <a:gs pos="0">
                <a:srgbClr val="FF0000"/>
              </a:gs>
              <a:gs pos="100000">
                <a:srgbClr val="FFFF00"/>
              </a:gs>
            </a:gsLst>
            <a:path path="shape">
              <a:fillToRect l="50000" t="50000" r="50000" b="50000"/>
            </a:path>
            <a:tileRect/>
          </a:gradFill>
          <a:ln>
            <a:solidFill>
              <a:srgbClr val="FFFF00"/>
            </a:solidFill>
          </a:ln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0" name="Ellipse 69"/>
          <p:cNvSpPr/>
          <p:nvPr/>
        </p:nvSpPr>
        <p:spPr>
          <a:xfrm>
            <a:off x="3635896" y="5473213"/>
            <a:ext cx="72008" cy="68414"/>
          </a:xfrm>
          <a:prstGeom prst="ellipse">
            <a:avLst/>
          </a:prstGeom>
          <a:gradFill flip="none" rotWithShape="1">
            <a:gsLst>
              <a:gs pos="0">
                <a:srgbClr val="FF0000"/>
              </a:gs>
              <a:gs pos="100000">
                <a:srgbClr val="FFFF00"/>
              </a:gs>
            </a:gsLst>
            <a:path path="shape">
              <a:fillToRect l="50000" t="50000" r="50000" b="50000"/>
            </a:path>
            <a:tileRect/>
          </a:gradFill>
          <a:ln>
            <a:solidFill>
              <a:srgbClr val="FFFF00"/>
            </a:solidFill>
          </a:ln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1" name="Ellipse 70"/>
          <p:cNvSpPr/>
          <p:nvPr/>
        </p:nvSpPr>
        <p:spPr>
          <a:xfrm>
            <a:off x="2555776" y="5473213"/>
            <a:ext cx="72008" cy="68414"/>
          </a:xfrm>
          <a:prstGeom prst="ellipse">
            <a:avLst/>
          </a:prstGeom>
          <a:gradFill flip="none" rotWithShape="1">
            <a:gsLst>
              <a:gs pos="0">
                <a:srgbClr val="FF0000"/>
              </a:gs>
              <a:gs pos="100000">
                <a:srgbClr val="FFFF00"/>
              </a:gs>
            </a:gsLst>
            <a:path path="shape">
              <a:fillToRect l="50000" t="50000" r="50000" b="50000"/>
            </a:path>
            <a:tileRect/>
          </a:gradFill>
          <a:ln>
            <a:solidFill>
              <a:srgbClr val="FFFF00"/>
            </a:solidFill>
          </a:ln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2" name="Ellipse 71"/>
          <p:cNvSpPr/>
          <p:nvPr/>
        </p:nvSpPr>
        <p:spPr>
          <a:xfrm>
            <a:off x="2411760" y="5456895"/>
            <a:ext cx="72008" cy="68414"/>
          </a:xfrm>
          <a:prstGeom prst="ellipse">
            <a:avLst/>
          </a:prstGeom>
          <a:gradFill flip="none" rotWithShape="1">
            <a:gsLst>
              <a:gs pos="0">
                <a:srgbClr val="FF0000"/>
              </a:gs>
              <a:gs pos="100000">
                <a:srgbClr val="FFFF00"/>
              </a:gs>
            </a:gsLst>
            <a:path path="shape">
              <a:fillToRect l="50000" t="50000" r="50000" b="50000"/>
            </a:path>
            <a:tileRect/>
          </a:gradFill>
          <a:ln>
            <a:solidFill>
              <a:srgbClr val="FFFF00"/>
            </a:solidFill>
          </a:ln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75" name="Groupe 74"/>
          <p:cNvGrpSpPr/>
          <p:nvPr/>
        </p:nvGrpSpPr>
        <p:grpSpPr>
          <a:xfrm>
            <a:off x="4427984" y="5039036"/>
            <a:ext cx="634033" cy="523220"/>
            <a:chOff x="4428231" y="6526686"/>
            <a:chExt cx="634033" cy="523220"/>
          </a:xfrm>
        </p:grpSpPr>
        <p:cxnSp>
          <p:nvCxnSpPr>
            <p:cNvPr id="73" name="Connecteur droit avec flèche 72"/>
            <p:cNvCxnSpPr/>
            <p:nvPr/>
          </p:nvCxnSpPr>
          <p:spPr>
            <a:xfrm rot="5400000">
              <a:off x="4745248" y="6280335"/>
              <a:ext cx="0" cy="634033"/>
            </a:xfrm>
            <a:prstGeom prst="straightConnector1">
              <a:avLst/>
            </a:prstGeom>
            <a:ln w="57150">
              <a:solidFill>
                <a:schemeClr val="tx1">
                  <a:lumMod val="95000"/>
                  <a:lumOff val="5000"/>
                </a:schemeClr>
              </a:solidFill>
              <a:prstDash val="solid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4" name="ZoneTexte 73"/>
            <p:cNvSpPr txBox="1"/>
            <p:nvPr/>
          </p:nvSpPr>
          <p:spPr>
            <a:xfrm>
              <a:off x="4644255" y="6526686"/>
              <a:ext cx="349776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2800" b="1" dirty="0" smtClean="0"/>
                <a:t>F</a:t>
              </a:r>
              <a:endParaRPr lang="fr-FR" sz="2800" b="1" dirty="0"/>
            </a:p>
          </p:txBody>
        </p:sp>
      </p:grpSp>
      <p:sp>
        <p:nvSpPr>
          <p:cNvPr id="76" name="ZoneTexte 75"/>
          <p:cNvSpPr txBox="1"/>
          <p:nvPr/>
        </p:nvSpPr>
        <p:spPr>
          <a:xfrm>
            <a:off x="6626741" y="4799082"/>
            <a:ext cx="28084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 b="1" dirty="0" smtClean="0">
                <a:solidFill>
                  <a:srgbClr val="FF0000"/>
                </a:solidFill>
              </a:rPr>
              <a:t>I</a:t>
            </a:r>
            <a:endParaRPr lang="fr-FR" sz="2800" b="1" dirty="0">
              <a:solidFill>
                <a:srgbClr val="FF0000"/>
              </a:solidFill>
            </a:endParaRPr>
          </a:p>
        </p:txBody>
      </p:sp>
      <p:sp>
        <p:nvSpPr>
          <p:cNvPr id="77" name="ZoneTexte 76"/>
          <p:cNvSpPr txBox="1"/>
          <p:nvPr/>
        </p:nvSpPr>
        <p:spPr>
          <a:xfrm>
            <a:off x="5139442" y="4077072"/>
            <a:ext cx="38664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 b="1" dirty="0" smtClean="0">
                <a:solidFill>
                  <a:srgbClr val="00B0F0"/>
                </a:solidFill>
              </a:rPr>
              <a:t>B</a:t>
            </a:r>
            <a:endParaRPr lang="fr-FR" sz="2800" b="1" dirty="0">
              <a:solidFill>
                <a:srgbClr val="00B0F0"/>
              </a:solidFill>
            </a:endParaRPr>
          </a:p>
        </p:txBody>
      </p:sp>
      <p:sp>
        <p:nvSpPr>
          <p:cNvPr id="78" name="Ellipse 77"/>
          <p:cNvSpPr/>
          <p:nvPr/>
        </p:nvSpPr>
        <p:spPr>
          <a:xfrm>
            <a:off x="7570029" y="6096890"/>
            <a:ext cx="72008" cy="68414"/>
          </a:xfrm>
          <a:prstGeom prst="ellipse">
            <a:avLst/>
          </a:prstGeom>
          <a:gradFill flip="none" rotWithShape="1">
            <a:gsLst>
              <a:gs pos="0">
                <a:srgbClr val="FF0000"/>
              </a:gs>
              <a:gs pos="100000">
                <a:srgbClr val="FFFF00"/>
              </a:gs>
            </a:gsLst>
            <a:path path="shape">
              <a:fillToRect l="50000" t="50000" r="50000" b="50000"/>
            </a:path>
            <a:tileRect/>
          </a:gradFill>
          <a:ln>
            <a:solidFill>
              <a:srgbClr val="FFFF00"/>
            </a:solidFill>
          </a:ln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9" name="Ellipse 78"/>
          <p:cNvSpPr/>
          <p:nvPr/>
        </p:nvSpPr>
        <p:spPr>
          <a:xfrm>
            <a:off x="7570029" y="6096890"/>
            <a:ext cx="72008" cy="68414"/>
          </a:xfrm>
          <a:prstGeom prst="ellipse">
            <a:avLst/>
          </a:prstGeom>
          <a:gradFill flip="none" rotWithShape="1">
            <a:gsLst>
              <a:gs pos="0">
                <a:srgbClr val="FF0000"/>
              </a:gs>
              <a:gs pos="100000">
                <a:srgbClr val="FFFF00"/>
              </a:gs>
            </a:gsLst>
            <a:path path="shape">
              <a:fillToRect l="50000" t="50000" r="50000" b="50000"/>
            </a:path>
            <a:tileRect/>
          </a:gradFill>
          <a:ln>
            <a:solidFill>
              <a:srgbClr val="FFFF00"/>
            </a:solidFill>
          </a:ln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0" name="Ellipse 79"/>
          <p:cNvSpPr/>
          <p:nvPr/>
        </p:nvSpPr>
        <p:spPr>
          <a:xfrm>
            <a:off x="7570029" y="6096890"/>
            <a:ext cx="72008" cy="68414"/>
          </a:xfrm>
          <a:prstGeom prst="ellipse">
            <a:avLst/>
          </a:prstGeom>
          <a:gradFill flip="none" rotWithShape="1">
            <a:gsLst>
              <a:gs pos="0">
                <a:srgbClr val="FF0000"/>
              </a:gs>
              <a:gs pos="100000">
                <a:srgbClr val="FFFF00"/>
              </a:gs>
            </a:gsLst>
            <a:path path="shape">
              <a:fillToRect l="50000" t="50000" r="50000" b="50000"/>
            </a:path>
            <a:tileRect/>
          </a:gradFill>
          <a:ln>
            <a:solidFill>
              <a:srgbClr val="FFFF00"/>
            </a:solidFill>
          </a:ln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1" name="Ellipse 80"/>
          <p:cNvSpPr/>
          <p:nvPr/>
        </p:nvSpPr>
        <p:spPr>
          <a:xfrm>
            <a:off x="4932040" y="4725144"/>
            <a:ext cx="72008" cy="68414"/>
          </a:xfrm>
          <a:prstGeom prst="ellipse">
            <a:avLst/>
          </a:prstGeom>
          <a:gradFill flip="none" rotWithShape="1">
            <a:gsLst>
              <a:gs pos="0">
                <a:srgbClr val="FF0000"/>
              </a:gs>
              <a:gs pos="100000">
                <a:srgbClr val="FFFF00"/>
              </a:gs>
            </a:gsLst>
            <a:path path="shape">
              <a:fillToRect l="50000" t="50000" r="50000" b="50000"/>
            </a:path>
            <a:tileRect/>
          </a:gradFill>
          <a:ln>
            <a:solidFill>
              <a:srgbClr val="FFFF00"/>
            </a:solidFill>
          </a:ln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2" name="Ellipse 81"/>
          <p:cNvSpPr/>
          <p:nvPr/>
        </p:nvSpPr>
        <p:spPr>
          <a:xfrm>
            <a:off x="5436096" y="4725144"/>
            <a:ext cx="72008" cy="68414"/>
          </a:xfrm>
          <a:prstGeom prst="ellipse">
            <a:avLst/>
          </a:prstGeom>
          <a:gradFill flip="none" rotWithShape="1">
            <a:gsLst>
              <a:gs pos="0">
                <a:srgbClr val="FF0000"/>
              </a:gs>
              <a:gs pos="100000">
                <a:srgbClr val="FFFF00"/>
              </a:gs>
            </a:gsLst>
            <a:path path="shape">
              <a:fillToRect l="50000" t="50000" r="50000" b="50000"/>
            </a:path>
            <a:tileRect/>
          </a:gradFill>
          <a:ln>
            <a:solidFill>
              <a:srgbClr val="FFFF00"/>
            </a:solidFill>
          </a:ln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3" name="Ellipse 82"/>
          <p:cNvSpPr/>
          <p:nvPr/>
        </p:nvSpPr>
        <p:spPr>
          <a:xfrm>
            <a:off x="4339617" y="4684645"/>
            <a:ext cx="72008" cy="68414"/>
          </a:xfrm>
          <a:prstGeom prst="ellipse">
            <a:avLst/>
          </a:prstGeom>
          <a:gradFill flip="none" rotWithShape="1">
            <a:gsLst>
              <a:gs pos="0">
                <a:srgbClr val="FF0000"/>
              </a:gs>
              <a:gs pos="100000">
                <a:srgbClr val="FFFF00"/>
              </a:gs>
            </a:gsLst>
            <a:path path="shape">
              <a:fillToRect l="50000" t="50000" r="50000" b="50000"/>
            </a:path>
            <a:tileRect/>
          </a:gradFill>
          <a:ln>
            <a:solidFill>
              <a:srgbClr val="FFFF00"/>
            </a:solidFill>
          </a:ln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35" name="Connecteur droit avec flèche 34"/>
          <p:cNvCxnSpPr/>
          <p:nvPr/>
        </p:nvCxnSpPr>
        <p:spPr>
          <a:xfrm>
            <a:off x="5598978" y="5532311"/>
            <a:ext cx="216024" cy="0"/>
          </a:xfrm>
          <a:prstGeom prst="straightConnector1">
            <a:avLst/>
          </a:prstGeom>
          <a:ln w="69850">
            <a:solidFill>
              <a:srgbClr val="FF0000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Connecteur droit avec flèche 36"/>
          <p:cNvCxnSpPr/>
          <p:nvPr/>
        </p:nvCxnSpPr>
        <p:spPr>
          <a:xfrm rot="11460000" flipV="1">
            <a:off x="5371559" y="4885183"/>
            <a:ext cx="139139" cy="164561"/>
          </a:xfrm>
          <a:prstGeom prst="straightConnector1">
            <a:avLst/>
          </a:prstGeom>
          <a:ln w="69850">
            <a:solidFill>
              <a:srgbClr val="FF0000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" name="Groupe 8"/>
          <p:cNvGrpSpPr/>
          <p:nvPr/>
        </p:nvGrpSpPr>
        <p:grpSpPr>
          <a:xfrm>
            <a:off x="7071527" y="4662274"/>
            <a:ext cx="732080" cy="370828"/>
            <a:chOff x="6294897" y="5491102"/>
            <a:chExt cx="732080" cy="370828"/>
          </a:xfrm>
        </p:grpSpPr>
        <p:sp useBgFill="1">
          <p:nvSpPr>
            <p:cNvPr id="52" name="Rectangle 51"/>
            <p:cNvSpPr/>
            <p:nvPr/>
          </p:nvSpPr>
          <p:spPr>
            <a:xfrm>
              <a:off x="6294897" y="5491102"/>
              <a:ext cx="653367" cy="3708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cxnSp>
          <p:nvCxnSpPr>
            <p:cNvPr id="49" name="Connecteur droit 48"/>
            <p:cNvCxnSpPr/>
            <p:nvPr/>
          </p:nvCxnSpPr>
          <p:spPr>
            <a:xfrm flipV="1">
              <a:off x="6300192" y="5562257"/>
              <a:ext cx="726785" cy="279794"/>
            </a:xfrm>
            <a:prstGeom prst="line">
              <a:avLst/>
            </a:prstGeom>
            <a:ln w="104775">
              <a:solidFill>
                <a:schemeClr val="accent6">
                  <a:lumMod val="75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4" name="Groupe 53"/>
          <p:cNvGrpSpPr/>
          <p:nvPr/>
        </p:nvGrpSpPr>
        <p:grpSpPr>
          <a:xfrm>
            <a:off x="7013962" y="4677616"/>
            <a:ext cx="778818" cy="370828"/>
            <a:chOff x="6248159" y="5491102"/>
            <a:chExt cx="778818" cy="370828"/>
          </a:xfrm>
        </p:grpSpPr>
        <p:sp useBgFill="1">
          <p:nvSpPr>
            <p:cNvPr id="55" name="Rectangle 54"/>
            <p:cNvSpPr/>
            <p:nvPr/>
          </p:nvSpPr>
          <p:spPr>
            <a:xfrm>
              <a:off x="6294897" y="5491102"/>
              <a:ext cx="653367" cy="3708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cxnSp>
          <p:nvCxnSpPr>
            <p:cNvPr id="56" name="Connecteur droit 55"/>
            <p:cNvCxnSpPr/>
            <p:nvPr/>
          </p:nvCxnSpPr>
          <p:spPr>
            <a:xfrm flipV="1">
              <a:off x="6248159" y="5562258"/>
              <a:ext cx="778818" cy="39804"/>
            </a:xfrm>
            <a:prstGeom prst="line">
              <a:avLst/>
            </a:prstGeom>
            <a:ln w="104775">
              <a:solidFill>
                <a:schemeClr val="accent6">
                  <a:lumMod val="75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2" name="Rectangle 11"/>
          <p:cNvSpPr/>
          <p:nvPr/>
        </p:nvSpPr>
        <p:spPr>
          <a:xfrm>
            <a:off x="1836191" y="3531885"/>
            <a:ext cx="5054913" cy="3137475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r>
              <a:rPr lang="fr-FR" dirty="0" smtClean="0"/>
              <a:t>click</a:t>
            </a:r>
            <a:endParaRPr lang="fr-FR" dirty="0"/>
          </a:p>
        </p:txBody>
      </p:sp>
      <p:sp>
        <p:nvSpPr>
          <p:cNvPr id="53" name="Rectangle 52">
            <a:hlinkClick r:id="rId3" action="ppaction://hlinksldjump"/>
          </p:cNvPr>
          <p:cNvSpPr/>
          <p:nvPr/>
        </p:nvSpPr>
        <p:spPr>
          <a:xfrm>
            <a:off x="0" y="3603893"/>
            <a:ext cx="1836192" cy="3137475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r>
              <a:rPr lang="fr-FR" dirty="0" smtClean="0"/>
              <a:t>Inverser le champ magnétique</a:t>
            </a:r>
          </a:p>
          <a:p>
            <a:pPr algn="ctr"/>
            <a:endParaRPr lang="fr-FR" dirty="0"/>
          </a:p>
          <a:p>
            <a:pPr algn="ctr"/>
            <a:endParaRPr lang="fr-FR" dirty="0" smtClean="0"/>
          </a:p>
          <a:p>
            <a:pPr algn="ctr"/>
            <a:endParaRPr lang="fr-FR" dirty="0"/>
          </a:p>
          <a:p>
            <a:pPr algn="ctr"/>
            <a:endParaRPr lang="fr-FR" dirty="0" smtClean="0"/>
          </a:p>
          <a:p>
            <a:pPr algn="ctr"/>
            <a:endParaRPr lang="fr-FR" dirty="0"/>
          </a:p>
          <a:p>
            <a:pPr algn="ctr"/>
            <a:endParaRPr lang="fr-FR" dirty="0" smtClean="0"/>
          </a:p>
          <a:p>
            <a:pPr algn="ctr"/>
            <a:endParaRPr lang="fr-FR" dirty="0"/>
          </a:p>
          <a:p>
            <a:pPr algn="ctr"/>
            <a:endParaRPr lang="fr-FR" dirty="0" smtClean="0"/>
          </a:p>
          <a:p>
            <a:pPr algn="ctr"/>
            <a:r>
              <a:rPr lang="fr-FR" dirty="0" smtClean="0"/>
              <a:t>click</a:t>
            </a:r>
            <a:endParaRPr lang="fr-FR" dirty="0"/>
          </a:p>
        </p:txBody>
      </p:sp>
      <p:sp>
        <p:nvSpPr>
          <p:cNvPr id="57" name="Rectangle 56">
            <a:hlinkClick r:id="rId4" action="ppaction://hlinksldjump"/>
          </p:cNvPr>
          <p:cNvSpPr/>
          <p:nvPr/>
        </p:nvSpPr>
        <p:spPr>
          <a:xfrm>
            <a:off x="7020272" y="3603893"/>
            <a:ext cx="1836192" cy="3137475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r>
              <a:rPr lang="fr-FR" dirty="0" smtClean="0"/>
              <a:t>Inverser le courant</a:t>
            </a:r>
          </a:p>
          <a:p>
            <a:pPr algn="ctr"/>
            <a:endParaRPr lang="fr-FR" dirty="0" smtClean="0"/>
          </a:p>
          <a:p>
            <a:pPr algn="ctr"/>
            <a:endParaRPr lang="fr-FR" dirty="0" smtClean="0"/>
          </a:p>
          <a:p>
            <a:pPr algn="ctr"/>
            <a:endParaRPr lang="fr-FR" dirty="0"/>
          </a:p>
          <a:p>
            <a:pPr algn="ctr"/>
            <a:endParaRPr lang="fr-FR" dirty="0" smtClean="0"/>
          </a:p>
          <a:p>
            <a:pPr algn="ctr"/>
            <a:endParaRPr lang="fr-FR" dirty="0"/>
          </a:p>
          <a:p>
            <a:pPr algn="ctr"/>
            <a:endParaRPr lang="fr-FR" dirty="0" smtClean="0"/>
          </a:p>
          <a:p>
            <a:pPr algn="ctr"/>
            <a:endParaRPr lang="fr-FR" dirty="0"/>
          </a:p>
          <a:p>
            <a:pPr algn="ctr"/>
            <a:endParaRPr lang="fr-FR" dirty="0" smtClean="0"/>
          </a:p>
          <a:p>
            <a:pPr algn="ctr"/>
            <a:r>
              <a:rPr lang="fr-FR" dirty="0" smtClean="0"/>
              <a:t>click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6742869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4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3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0" presetClass="pat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38889E-6 -1.85185E-6 L -0.03091 -1.85185E-6 L -0.04879 -0.0125 L -0.05226 -0.03333 L -0.05001 -0.05857 L -0.05001 -0.0713 L -0.05834 -0.08241 L -0.28924 -0.08727 " pathEditMode="relative" ptsTypes="AAAAAAAA">
                                      <p:cBhvr>
                                        <p:cTn id="37" dur="500" spd="-100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38" presetID="1" presetClass="exit" presetSubtype="0" fill="hold" grpId="2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0" presetClass="pat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5.55556E-6 L 0.20955 -0.00138 L 0.23333 0.00163 L 0.2559 0.01922 L 0.26667 0.03658 L 0.27257 0.08103 L 0.27014 0.14306 L 0.26059 0.17154 L 0.25 0.18751 L 0.22969 0.19538 L 0.21181 0.197 " pathEditMode="relative" ptsTypes="AAAAAAAAAAA">
                                      <p:cBhvr>
                                        <p:cTn id="43" dur="500" spd="-100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44" presetID="1" presetClass="exit" presetSubtype="0" fill="hold" grpId="2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4.98959E-6 L -0.25764 -0.0051 " pathEditMode="relative" rAng="0" ptsTypes="AA">
                                      <p:cBhvr>
                                        <p:cTn id="47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882" y="-255"/>
                                    </p:animMotion>
                                  </p:childTnLst>
                                </p:cTn>
                              </p:par>
                              <p:par>
                                <p:cTn id="48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4.98959E-6 L -0.25764 -0.0051 " pathEditMode="relative" rAng="0" ptsTypes="AA">
                                      <p:cBhvr>
                                        <p:cTn id="49" dur="2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882" y="-255"/>
                                    </p:animMotion>
                                  </p:childTnLst>
                                </p:cTn>
                              </p:par>
                              <p:par>
                                <p:cTn id="50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4.98959E-6 L -0.25764 -0.0051 " pathEditMode="relative" rAng="0" ptsTypes="AA">
                                      <p:cBhvr>
                                        <p:cTn id="51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882" y="-255"/>
                                    </p:animMotion>
                                  </p:childTnLst>
                                </p:cTn>
                              </p:par>
                              <p:par>
                                <p:cTn id="52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0" presetClass="pat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059 1.85185E-6 L 0.11545 -0.11551 " pathEditMode="relative" rAng="0" ptsTypes="AA">
                                      <p:cBhvr>
                                        <p:cTn id="55" dur="500" spd="-100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302" y="-5787"/>
                                    </p:animMotion>
                                  </p:childTnLst>
                                </p:cTn>
                              </p:par>
                              <p:par>
                                <p:cTn id="56" presetID="1" presetClass="exit" presetSubtype="0" fill="hold" grpId="2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" presetClass="entr" presetSubtype="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0" presetClass="path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4.44444E-6 1.85185E-6 L 0.19444 -0.11227 " pathEditMode="relative" rAng="0" ptsTypes="AA">
                                      <p:cBhvr>
                                        <p:cTn id="61" dur="500" spd="-100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722" y="-5625"/>
                                    </p:animMotion>
                                  </p:childTnLst>
                                </p:cTn>
                              </p:par>
                              <p:par>
                                <p:cTn id="62" presetID="1" presetClass="exit" presetSubtype="0" fill="hold" grpId="2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" presetClass="entr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0" presetClass="path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2.5E-6 4.44444E-6 L 0.21181 -0.11042 " pathEditMode="relative" rAng="0" ptsTypes="AA">
                                      <p:cBhvr>
                                        <p:cTn id="67" dur="500" spd="-100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590" y="-5532"/>
                                    </p:animMotion>
                                  </p:childTnLst>
                                </p:cTn>
                              </p:par>
                              <p:par>
                                <p:cTn id="68" presetID="1" presetClass="exit" presetSubtype="0" fill="hold" grpId="2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" presetClass="entr" presetSubtype="0" fill="hold" grpId="1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0" presetClass="path" presetSubtype="0" repeatCount="1000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animMotion origin="layout" path="M 1.66667E-6 8.58598E-7 L 0.09844 -0.11178 " pathEditMode="relative" rAng="0" ptsTypes="AA">
                                      <p:cBhvr>
                                        <p:cTn id="73" dur="500" spd="-100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913" y="-5601"/>
                                    </p:animMotion>
                                  </p:childTnLst>
                                </p:cTn>
                              </p:par>
                              <p:par>
                                <p:cTn id="74" presetID="1" presetClass="exit" presetSubtype="0" fill="hold" grpId="2" nodeType="withEffect">
                                  <p:stCondLst>
                                    <p:cond delay="650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1" presetClass="entr" presetSubtype="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0" presetClass="path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2.5E-6 2.10733E-6 L -0.03091 2.10733E-6 L -0.04879 -0.01249 L -0.05226 -0.03331 L -0.05 -0.05853 L -0.05 -0.07125 L -0.05834 -0.08235 L -0.39341 -0.09068 " pathEditMode="relative" rAng="0" ptsTypes="AAAAAAAA">
                                      <p:cBhvr>
                                        <p:cTn id="79" dur="500" spd="-100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670" y="-4534"/>
                                    </p:animMotion>
                                  </p:childTnLst>
                                </p:cTn>
                              </p:par>
                              <p:par>
                                <p:cTn id="80" presetID="1" presetClass="exit" presetSubtype="0" fill="hold" grpId="2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1" presetClass="entr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0" presetClass="path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4.16667E-6 -4.6935E-6 L -0.0309 -4.6935E-6 L -0.04878 -0.01249 L -0.05225 -0.03331 L -0.05 -0.05852 L -0.05 -0.07124 L -0.05833 -0.08235 L -0.48194 -0.09345 " pathEditMode="relative" rAng="0" ptsTypes="AAAAAAAA">
                                      <p:cBhvr>
                                        <p:cTn id="85" dur="500" spd="-100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097" y="-4673"/>
                                    </p:animMotion>
                                  </p:childTnLst>
                                </p:cTn>
                              </p:par>
                              <p:par>
                                <p:cTn id="86" presetID="1" presetClass="exit" presetSubtype="0" fill="hold" grpId="2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" presetID="1" presetClass="entr" presetSubtype="0" fill="hold" grpId="1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0" presetClass="path" presetSubtype="0" repeatCount="1000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animMotion origin="layout" path="M -8.33333E-7 -1.49433E-6 L -0.0309 -1.49433E-6 L -0.04878 -0.01249 L -0.05226 -0.03331 L -0.05 -0.05852 L -0.05 -0.07125 L -0.05833 -0.08235 L -0.56719 -0.09461 " pathEditMode="relative" rAng="0" ptsTypes="AAAAAAAA">
                                      <p:cBhvr>
                                        <p:cTn id="91" dur="500" spd="-100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8368" y="-4742"/>
                                    </p:animMotion>
                                  </p:childTnLst>
                                </p:cTn>
                              </p:par>
                              <p:par>
                                <p:cTn id="92" presetID="1" presetClass="exit" presetSubtype="0" fill="hold" grpId="2" nodeType="withEffect">
                                  <p:stCondLst>
                                    <p:cond delay="650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4" presetID="1" presetClass="entr" presetSubtype="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6" presetID="0" presetClass="path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.00156 -0.00185 L 0.26197 -0.00139 L 0.28576 0.00162 L 0.30833 0.0192 L 0.31909 0.03654 L 0.325 0.08096 L 0.32257 0.14295 L 0.31302 0.17164 L 0.30243 0.1876 L 0.28211 0.19546 L 0.26423 0.19708 " pathEditMode="relative" rAng="0" ptsTypes="AAAAAAAAAAA">
                                      <p:cBhvr>
                                        <p:cTn id="97" dur="500" spd="-100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163" y="9947"/>
                                    </p:animMotion>
                                  </p:childTnLst>
                                </p:cTn>
                              </p:par>
                              <p:par>
                                <p:cTn id="98" presetID="1" presetClass="exit" presetSubtype="0" fill="hold" grpId="2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0" presetID="1" presetClass="entr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2" presetID="0" presetClass="path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0.00121 -0.00208 L 0.31805 -0.00139 L 0.34184 0.00162 L 0.36441 0.0192 L 0.37517 0.03655 L 0.38108 0.08096 L 0.37864 0.14296 L 0.3691 0.17164 L 0.35851 0.1876 L 0.33819 0.19547 L 0.32031 0.19708 " pathEditMode="relative" rAng="0" ptsTypes="AAAAAAAAAAA">
                                      <p:cBhvr>
                                        <p:cTn id="103" dur="500" spd="-100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993" y="9947"/>
                                    </p:animMotion>
                                  </p:childTnLst>
                                </p:cTn>
                              </p:par>
                              <p:par>
                                <p:cTn id="104" presetID="1" presetClass="exit" presetSubtype="0" fill="hold" grpId="2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6" presetID="1" presetClass="entr" presetSubtype="0" fill="hold" grpId="1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8" presetID="0" presetClass="path" presetSubtype="0" repeatCount="1000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animMotion origin="layout" path="M -2.22222E-6 -2.96296E-6 L 0.37952 0.00278 L 0.40556 0.00718 L 0.42847 0.02338 L 0.43698 0.03889 L 0.4441 0.07848 L 0.44167 0.13843 L 0.44341 0.14121 L 0.43594 0.17153 L 0.42413 0.19283 L 0.40243 0.2007 L 0.3875 0.20278 " pathEditMode="relative" rAng="0" ptsTypes="AAAAAAAAAAAA">
                                      <p:cBhvr>
                                        <p:cTn id="109" dur="500" spd="-100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205" y="10139"/>
                                    </p:animMotion>
                                  </p:childTnLst>
                                </p:cTn>
                              </p:par>
                              <p:par>
                                <p:cTn id="110" presetID="1" presetClass="exit" presetSubtype="0" fill="hold" grpId="2" nodeType="withEffect">
                                  <p:stCondLst>
                                    <p:cond delay="650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2" presetID="26" presetClass="emph" presetSubtype="0" repeatCount="1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3" dur="500" tmFilter="0, 0; .2, .5; .8, .5; 1, 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4" dur="250" autoRev="1" fill="hold"/>
                                        <p:tgtEl>
                                          <p:spTgt spid="4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15" presetID="26" presetClass="emph" presetSubtype="0" repeatCount="1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6" dur="500" tmFilter="0, 0; .2, .5; .8, .5; 1, 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7" dur="250" autoRev="1" fill="hold"/>
                                        <p:tgtEl>
                                          <p:spTgt spid="4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18" presetID="26" presetClass="emph" presetSubtype="0" repeatCount="1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9" dur="500" tmFilter="0, 0; .2, .5; .8, .5; 1, 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0" dur="250" autoRev="1" fill="hold"/>
                                        <p:tgtEl>
                                          <p:spTgt spid="4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21" presetID="26" presetClass="emph" presetSubtype="0" repeatCount="1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2" dur="500" tmFilter="0, 0; .2, .5; .8, .5; 1, 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3" dur="250" autoRev="1" fill="hold"/>
                                        <p:tgtEl>
                                          <p:spTgt spid="4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24" presetID="26" presetClass="emph" presetSubtype="0" repeatCount="1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5" dur="500" tmFilter="0, 0; .2, .5; .8, .5; 1, 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6" dur="250" autoRev="1" fill="hold"/>
                                        <p:tgtEl>
                                          <p:spTgt spid="4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27" presetID="26" presetClass="emph" presetSubtype="0" repeatCount="1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8" dur="500" tmFilter="0, 0; .2, .5; .8, .5; 1, 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9" dur="250" autoRev="1" fill="hold"/>
                                        <p:tgtEl>
                                          <p:spTgt spid="4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0" fill="hold">
                            <p:stCondLst>
                              <p:cond delay="6500"/>
                            </p:stCondLst>
                            <p:childTnLst>
                              <p:par>
                                <p:cTn id="13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66" grpId="0" animBg="1"/>
      <p:bldP spid="66" grpId="1" animBg="1"/>
      <p:bldP spid="66" grpId="2" animBg="1"/>
      <p:bldP spid="67" grpId="0" animBg="1"/>
      <p:bldP spid="67" grpId="1" animBg="1"/>
      <p:bldP spid="67" grpId="2" animBg="1"/>
      <p:bldP spid="68" grpId="0" animBg="1"/>
      <p:bldP spid="68" grpId="1" animBg="1"/>
      <p:bldP spid="68" grpId="2" animBg="1"/>
      <p:bldP spid="70" grpId="0" animBg="1"/>
      <p:bldP spid="70" grpId="1" animBg="1"/>
      <p:bldP spid="70" grpId="2" animBg="1"/>
      <p:bldP spid="71" grpId="0" animBg="1"/>
      <p:bldP spid="71" grpId="1" animBg="1"/>
      <p:bldP spid="71" grpId="2" animBg="1"/>
      <p:bldP spid="72" grpId="0" animBg="1"/>
      <p:bldP spid="72" grpId="1" animBg="1"/>
      <p:bldP spid="72" grpId="2" animBg="1"/>
      <p:bldP spid="78" grpId="0" animBg="1"/>
      <p:bldP spid="78" grpId="1" animBg="1"/>
      <p:bldP spid="78" grpId="2" animBg="1"/>
      <p:bldP spid="79" grpId="0" animBg="1"/>
      <p:bldP spid="79" grpId="1" animBg="1"/>
      <p:bldP spid="79" grpId="2" animBg="1"/>
      <p:bldP spid="80" grpId="0" animBg="1"/>
      <p:bldP spid="80" grpId="1" animBg="1"/>
      <p:bldP spid="80" grpId="2" animBg="1"/>
      <p:bldP spid="81" grpId="0" animBg="1"/>
      <p:bldP spid="81" grpId="1" animBg="1"/>
      <p:bldP spid="81" grpId="2" animBg="1"/>
      <p:bldP spid="82" grpId="0" animBg="1"/>
      <p:bldP spid="82" grpId="1" animBg="1"/>
      <p:bldP spid="82" grpId="2" animBg="1"/>
      <p:bldP spid="83" grpId="0" animBg="1"/>
      <p:bldP spid="83" grpId="1" animBg="1"/>
      <p:bldP spid="83" grpId="2" animBg="1"/>
      <p:bldP spid="12" grpId="0" animBg="1"/>
      <p:bldP spid="53" grpId="0" animBg="1"/>
      <p:bldP spid="5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Forme libre 59"/>
          <p:cNvSpPr/>
          <p:nvPr/>
        </p:nvSpPr>
        <p:spPr>
          <a:xfrm>
            <a:off x="7668344" y="4748003"/>
            <a:ext cx="767035" cy="1382287"/>
          </a:xfrm>
          <a:custGeom>
            <a:avLst/>
            <a:gdLst>
              <a:gd name="connsiteX0" fmla="*/ 0 w 771212"/>
              <a:gd name="connsiteY0" fmla="*/ 4943 h 1380353"/>
              <a:gd name="connsiteX1" fmla="*/ 358140 w 771212"/>
              <a:gd name="connsiteY1" fmla="*/ 27803 h 1380353"/>
              <a:gd name="connsiteX2" fmla="*/ 704850 w 771212"/>
              <a:gd name="connsiteY2" fmla="*/ 218303 h 1380353"/>
              <a:gd name="connsiteX3" fmla="*/ 765810 w 771212"/>
              <a:gd name="connsiteY3" fmla="*/ 854573 h 1380353"/>
              <a:gd name="connsiteX4" fmla="*/ 628650 w 771212"/>
              <a:gd name="connsiteY4" fmla="*/ 1201283 h 1380353"/>
              <a:gd name="connsiteX5" fmla="*/ 243840 w 771212"/>
              <a:gd name="connsiteY5" fmla="*/ 1380353 h 1380353"/>
              <a:gd name="connsiteX0" fmla="*/ 0 w 771212"/>
              <a:gd name="connsiteY0" fmla="*/ 2502 h 1377912"/>
              <a:gd name="connsiteX1" fmla="*/ 358140 w 771212"/>
              <a:gd name="connsiteY1" fmla="*/ 25362 h 1377912"/>
              <a:gd name="connsiteX2" fmla="*/ 704850 w 771212"/>
              <a:gd name="connsiteY2" fmla="*/ 215862 h 1377912"/>
              <a:gd name="connsiteX3" fmla="*/ 765810 w 771212"/>
              <a:gd name="connsiteY3" fmla="*/ 852132 h 1377912"/>
              <a:gd name="connsiteX4" fmla="*/ 628650 w 771212"/>
              <a:gd name="connsiteY4" fmla="*/ 1198842 h 1377912"/>
              <a:gd name="connsiteX5" fmla="*/ 243840 w 771212"/>
              <a:gd name="connsiteY5" fmla="*/ 1377912 h 1377912"/>
              <a:gd name="connsiteX0" fmla="*/ 0 w 770349"/>
              <a:gd name="connsiteY0" fmla="*/ 6877 h 1382287"/>
              <a:gd name="connsiteX1" fmla="*/ 358140 w 770349"/>
              <a:gd name="connsiteY1" fmla="*/ 29737 h 1382287"/>
              <a:gd name="connsiteX2" fmla="*/ 701040 w 770349"/>
              <a:gd name="connsiteY2" fmla="*/ 258337 h 1382287"/>
              <a:gd name="connsiteX3" fmla="*/ 765810 w 770349"/>
              <a:gd name="connsiteY3" fmla="*/ 856507 h 1382287"/>
              <a:gd name="connsiteX4" fmla="*/ 628650 w 770349"/>
              <a:gd name="connsiteY4" fmla="*/ 1203217 h 1382287"/>
              <a:gd name="connsiteX5" fmla="*/ 243840 w 770349"/>
              <a:gd name="connsiteY5" fmla="*/ 1382287 h 1382287"/>
              <a:gd name="connsiteX0" fmla="*/ 0 w 787279"/>
              <a:gd name="connsiteY0" fmla="*/ 6877 h 1382287"/>
              <a:gd name="connsiteX1" fmla="*/ 358140 w 787279"/>
              <a:gd name="connsiteY1" fmla="*/ 29737 h 1382287"/>
              <a:gd name="connsiteX2" fmla="*/ 701040 w 787279"/>
              <a:gd name="connsiteY2" fmla="*/ 258337 h 1382287"/>
              <a:gd name="connsiteX3" fmla="*/ 765810 w 787279"/>
              <a:gd name="connsiteY3" fmla="*/ 856507 h 1382287"/>
              <a:gd name="connsiteX4" fmla="*/ 777241 w 787279"/>
              <a:gd name="connsiteY4" fmla="*/ 932707 h 1382287"/>
              <a:gd name="connsiteX5" fmla="*/ 628650 w 787279"/>
              <a:gd name="connsiteY5" fmla="*/ 1203217 h 1382287"/>
              <a:gd name="connsiteX6" fmla="*/ 243840 w 787279"/>
              <a:gd name="connsiteY6" fmla="*/ 1382287 h 1382287"/>
              <a:gd name="connsiteX0" fmla="*/ 0 w 770349"/>
              <a:gd name="connsiteY0" fmla="*/ 6877 h 1382287"/>
              <a:gd name="connsiteX1" fmla="*/ 358140 w 770349"/>
              <a:gd name="connsiteY1" fmla="*/ 29737 h 1382287"/>
              <a:gd name="connsiteX2" fmla="*/ 701040 w 770349"/>
              <a:gd name="connsiteY2" fmla="*/ 258337 h 1382287"/>
              <a:gd name="connsiteX3" fmla="*/ 765810 w 770349"/>
              <a:gd name="connsiteY3" fmla="*/ 856507 h 1382287"/>
              <a:gd name="connsiteX4" fmla="*/ 628650 w 770349"/>
              <a:gd name="connsiteY4" fmla="*/ 1203217 h 1382287"/>
              <a:gd name="connsiteX5" fmla="*/ 243840 w 770349"/>
              <a:gd name="connsiteY5" fmla="*/ 1382287 h 1382287"/>
              <a:gd name="connsiteX0" fmla="*/ 0 w 767035"/>
              <a:gd name="connsiteY0" fmla="*/ 6877 h 1382287"/>
              <a:gd name="connsiteX1" fmla="*/ 358140 w 767035"/>
              <a:gd name="connsiteY1" fmla="*/ 29737 h 1382287"/>
              <a:gd name="connsiteX2" fmla="*/ 701040 w 767035"/>
              <a:gd name="connsiteY2" fmla="*/ 258337 h 1382287"/>
              <a:gd name="connsiteX3" fmla="*/ 762000 w 767035"/>
              <a:gd name="connsiteY3" fmla="*/ 886987 h 1382287"/>
              <a:gd name="connsiteX4" fmla="*/ 628650 w 767035"/>
              <a:gd name="connsiteY4" fmla="*/ 1203217 h 1382287"/>
              <a:gd name="connsiteX5" fmla="*/ 243840 w 767035"/>
              <a:gd name="connsiteY5" fmla="*/ 1382287 h 1382287"/>
              <a:gd name="connsiteX0" fmla="*/ 0 w 767035"/>
              <a:gd name="connsiteY0" fmla="*/ 6877 h 1382287"/>
              <a:gd name="connsiteX1" fmla="*/ 358140 w 767035"/>
              <a:gd name="connsiteY1" fmla="*/ 29737 h 1382287"/>
              <a:gd name="connsiteX2" fmla="*/ 701040 w 767035"/>
              <a:gd name="connsiteY2" fmla="*/ 258337 h 1382287"/>
              <a:gd name="connsiteX3" fmla="*/ 762000 w 767035"/>
              <a:gd name="connsiteY3" fmla="*/ 886987 h 1382287"/>
              <a:gd name="connsiteX4" fmla="*/ 628650 w 767035"/>
              <a:gd name="connsiteY4" fmla="*/ 1252747 h 1382287"/>
              <a:gd name="connsiteX5" fmla="*/ 243840 w 767035"/>
              <a:gd name="connsiteY5" fmla="*/ 1382287 h 13822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67035" h="1382287">
                <a:moveTo>
                  <a:pt x="0" y="6877"/>
                </a:moveTo>
                <a:cubicBezTo>
                  <a:pt x="120332" y="527"/>
                  <a:pt x="241300" y="-12173"/>
                  <a:pt x="358140" y="29737"/>
                </a:cubicBezTo>
                <a:cubicBezTo>
                  <a:pt x="474980" y="71647"/>
                  <a:pt x="633730" y="115462"/>
                  <a:pt x="701040" y="258337"/>
                </a:cubicBezTo>
                <a:cubicBezTo>
                  <a:pt x="768350" y="401212"/>
                  <a:pt x="774065" y="721252"/>
                  <a:pt x="762000" y="886987"/>
                </a:cubicBezTo>
                <a:cubicBezTo>
                  <a:pt x="749935" y="1052722"/>
                  <a:pt x="715010" y="1170197"/>
                  <a:pt x="628650" y="1252747"/>
                </a:cubicBezTo>
                <a:cubicBezTo>
                  <a:pt x="542290" y="1335297"/>
                  <a:pt x="392747" y="1336567"/>
                  <a:pt x="243840" y="1382287"/>
                </a:cubicBezTo>
              </a:path>
            </a:pathLst>
          </a:custGeom>
          <a:noFill/>
          <a:ln w="104775">
            <a:solidFill>
              <a:srgbClr val="C000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Les moteurs Courant Continu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17672" y="1669125"/>
            <a:ext cx="8887968" cy="1831883"/>
          </a:xfrm>
        </p:spPr>
        <p:txBody>
          <a:bodyPr anchor="t">
            <a:normAutofit fontScale="77500" lnSpcReduction="20000"/>
          </a:bodyPr>
          <a:lstStyle/>
          <a:p>
            <a:pPr marL="0" indent="0" algn="ctr">
              <a:buNone/>
            </a:pPr>
            <a:endParaRPr lang="fr-FR" dirty="0" smtClean="0"/>
          </a:p>
          <a:p>
            <a:pPr marL="0" indent="0" algn="ctr">
              <a:buNone/>
            </a:pPr>
            <a:r>
              <a:rPr lang="fr-FR" dirty="0" smtClean="0"/>
              <a:t>Le principe de fonctionnement du moteur courant continu.</a:t>
            </a:r>
          </a:p>
          <a:p>
            <a:pPr marL="0" indent="0" algn="ctr">
              <a:buNone/>
            </a:pPr>
            <a:r>
              <a:rPr lang="fr-FR" dirty="0" smtClean="0"/>
              <a:t>Un conducteur parcouru par un courant </a:t>
            </a:r>
            <a:r>
              <a:rPr lang="fr-FR" dirty="0" smtClean="0"/>
              <a:t>et, soumis à </a:t>
            </a:r>
            <a:r>
              <a:rPr lang="fr-FR" dirty="0" smtClean="0"/>
              <a:t>un champ magnétique </a:t>
            </a:r>
            <a:r>
              <a:rPr lang="fr-FR" dirty="0"/>
              <a:t>est le siège d’une </a:t>
            </a:r>
            <a:r>
              <a:rPr lang="fr-FR" dirty="0" smtClean="0"/>
              <a:t>force qui tend à le faire déplacer. C’est la loi de Lenz. </a:t>
            </a:r>
          </a:p>
          <a:p>
            <a:pPr marL="0" indent="0" algn="ctr">
              <a:buNone/>
            </a:pPr>
            <a:endParaRPr lang="fr-FR" dirty="0" smtClean="0"/>
          </a:p>
        </p:txBody>
      </p:sp>
      <p:grpSp>
        <p:nvGrpSpPr>
          <p:cNvPr id="4" name="Groupe 3"/>
          <p:cNvGrpSpPr/>
          <p:nvPr/>
        </p:nvGrpSpPr>
        <p:grpSpPr>
          <a:xfrm>
            <a:off x="1259632" y="3508829"/>
            <a:ext cx="4913682" cy="2749607"/>
            <a:chOff x="143508" y="3596868"/>
            <a:chExt cx="3257498" cy="2028376"/>
          </a:xfrm>
        </p:grpSpPr>
        <p:sp>
          <p:nvSpPr>
            <p:cNvPr id="18" name="Arc plein 17"/>
            <p:cNvSpPr/>
            <p:nvPr/>
          </p:nvSpPr>
          <p:spPr>
            <a:xfrm rot="16200000">
              <a:off x="359532" y="3491605"/>
              <a:ext cx="1872208" cy="2088232"/>
            </a:xfrm>
            <a:prstGeom prst="blockArc">
              <a:avLst>
                <a:gd name="adj1" fmla="val 10787833"/>
                <a:gd name="adj2" fmla="val 0"/>
                <a:gd name="adj3" fmla="val 25000"/>
              </a:avLst>
            </a:prstGeom>
            <a:solidFill>
              <a:srgbClr val="645D3A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solidFill>
                  <a:schemeClr val="tx1"/>
                </a:solidFill>
              </a:endParaRPr>
            </a:p>
          </p:txBody>
        </p:sp>
        <p:sp>
          <p:nvSpPr>
            <p:cNvPr id="15" name="Arc plein 14"/>
            <p:cNvSpPr/>
            <p:nvPr/>
          </p:nvSpPr>
          <p:spPr>
            <a:xfrm rot="16200000">
              <a:off x="251520" y="3645024"/>
              <a:ext cx="1872208" cy="2088232"/>
            </a:xfrm>
            <a:prstGeom prst="blockArc">
              <a:avLst/>
            </a:prstGeom>
            <a:gradFill>
              <a:gsLst>
                <a:gs pos="16000">
                  <a:schemeClr val="bg2">
                    <a:lumMod val="25000"/>
                  </a:schemeClr>
                </a:gs>
                <a:gs pos="50000">
                  <a:schemeClr val="bg2">
                    <a:lumMod val="25000"/>
                  </a:schemeClr>
                </a:gs>
              </a:gsLst>
              <a:lin ang="0" scaled="0"/>
            </a:gra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solidFill>
                  <a:schemeClr val="tx1"/>
                </a:solidFill>
              </a:endParaRPr>
            </a:p>
          </p:txBody>
        </p:sp>
        <p:sp>
          <p:nvSpPr>
            <p:cNvPr id="17" name="Cube 16"/>
            <p:cNvSpPr/>
            <p:nvPr/>
          </p:nvSpPr>
          <p:spPr>
            <a:xfrm>
              <a:off x="1168757" y="5010912"/>
              <a:ext cx="2232249" cy="614332"/>
            </a:xfrm>
            <a:prstGeom prst="cube">
              <a:avLst/>
            </a:prstGeom>
            <a:gradFill flip="none" rotWithShape="1">
              <a:gsLst>
                <a:gs pos="16000">
                  <a:schemeClr val="bg2">
                    <a:lumMod val="25000"/>
                  </a:schemeClr>
                </a:gs>
                <a:gs pos="50000">
                  <a:schemeClr val="bg2">
                    <a:lumMod val="25000"/>
                  </a:schemeClr>
                </a:gs>
                <a:gs pos="98000">
                  <a:schemeClr val="tx2">
                    <a:lumMod val="50000"/>
                  </a:schemeClr>
                </a:gs>
              </a:gsLst>
              <a:lin ang="0" scaled="0"/>
              <a:tileRect/>
            </a:gra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6" name="Cube 15"/>
            <p:cNvSpPr/>
            <p:nvPr/>
          </p:nvSpPr>
          <p:spPr>
            <a:xfrm>
              <a:off x="1155072" y="3596868"/>
              <a:ext cx="2232249" cy="624547"/>
            </a:xfrm>
            <a:prstGeom prst="cube">
              <a:avLst/>
            </a:prstGeom>
            <a:gradFill>
              <a:gsLst>
                <a:gs pos="98333">
                  <a:srgbClr val="C00000"/>
                </a:gs>
                <a:gs pos="16000">
                  <a:schemeClr val="bg2">
                    <a:lumMod val="25000"/>
                  </a:schemeClr>
                </a:gs>
                <a:gs pos="50000">
                  <a:schemeClr val="bg2">
                    <a:lumMod val="25000"/>
                  </a:schemeClr>
                </a:gs>
              </a:gsLst>
              <a:lin ang="0" scaled="0"/>
            </a:gra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9" name="Rectangle 18"/>
            <p:cNvSpPr/>
            <p:nvPr/>
          </p:nvSpPr>
          <p:spPr>
            <a:xfrm>
              <a:off x="1152666" y="5173840"/>
              <a:ext cx="39315" cy="444000"/>
            </a:xfrm>
            <a:prstGeom prst="rect">
              <a:avLst/>
            </a:prstGeom>
            <a:solidFill>
              <a:schemeClr val="bg2">
                <a:lumMod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0" name="Rectangle 19"/>
            <p:cNvSpPr/>
            <p:nvPr/>
          </p:nvSpPr>
          <p:spPr>
            <a:xfrm>
              <a:off x="1120875" y="3768183"/>
              <a:ext cx="61483" cy="445048"/>
            </a:xfrm>
            <a:prstGeom prst="rect">
              <a:avLst/>
            </a:prstGeom>
            <a:solidFill>
              <a:schemeClr val="bg2">
                <a:lumMod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cxnSp>
        <p:nvCxnSpPr>
          <p:cNvPr id="6" name="Connecteur droit 5"/>
          <p:cNvCxnSpPr/>
          <p:nvPr/>
        </p:nvCxnSpPr>
        <p:spPr>
          <a:xfrm>
            <a:off x="1836192" y="5483612"/>
            <a:ext cx="5184080" cy="97399"/>
          </a:xfrm>
          <a:prstGeom prst="line">
            <a:avLst/>
          </a:prstGeom>
          <a:ln w="104775">
            <a:solidFill>
              <a:schemeClr val="accent6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necteur droit 22"/>
          <p:cNvCxnSpPr/>
          <p:nvPr/>
        </p:nvCxnSpPr>
        <p:spPr>
          <a:xfrm>
            <a:off x="2987562" y="4701835"/>
            <a:ext cx="4752790" cy="48699"/>
          </a:xfrm>
          <a:prstGeom prst="line">
            <a:avLst/>
          </a:prstGeom>
          <a:ln w="104775">
            <a:solidFill>
              <a:schemeClr val="accent6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necteur droit 23"/>
          <p:cNvCxnSpPr/>
          <p:nvPr/>
        </p:nvCxnSpPr>
        <p:spPr>
          <a:xfrm flipV="1">
            <a:off x="2072442" y="4506982"/>
            <a:ext cx="1647304" cy="1226274"/>
          </a:xfrm>
          <a:prstGeom prst="line">
            <a:avLst/>
          </a:prstGeom>
          <a:ln w="104775">
            <a:solidFill>
              <a:schemeClr val="accent6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Connecteur droit avec flèche 35"/>
          <p:cNvCxnSpPr/>
          <p:nvPr/>
        </p:nvCxnSpPr>
        <p:spPr>
          <a:xfrm flipH="1">
            <a:off x="6444208" y="4732305"/>
            <a:ext cx="216024" cy="0"/>
          </a:xfrm>
          <a:prstGeom prst="straightConnector1">
            <a:avLst/>
          </a:prstGeom>
          <a:ln w="69850">
            <a:solidFill>
              <a:srgbClr val="FF0000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Connecteur droit avec flèche 42"/>
          <p:cNvCxnSpPr/>
          <p:nvPr/>
        </p:nvCxnSpPr>
        <p:spPr>
          <a:xfrm>
            <a:off x="5148064" y="4355447"/>
            <a:ext cx="0" cy="634033"/>
          </a:xfrm>
          <a:prstGeom prst="straightConnector1">
            <a:avLst/>
          </a:prstGeom>
          <a:ln w="38100">
            <a:solidFill>
              <a:srgbClr val="00B0F0"/>
            </a:solidFill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Connecteur droit avec flèche 43"/>
          <p:cNvCxnSpPr/>
          <p:nvPr/>
        </p:nvCxnSpPr>
        <p:spPr>
          <a:xfrm>
            <a:off x="5436096" y="4464893"/>
            <a:ext cx="0" cy="634033"/>
          </a:xfrm>
          <a:prstGeom prst="straightConnector1">
            <a:avLst/>
          </a:prstGeom>
          <a:ln w="38100">
            <a:solidFill>
              <a:srgbClr val="00B0F0"/>
            </a:solidFill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Connecteur droit avec flèche 44"/>
          <p:cNvCxnSpPr/>
          <p:nvPr/>
        </p:nvCxnSpPr>
        <p:spPr>
          <a:xfrm>
            <a:off x="4716016" y="4464493"/>
            <a:ext cx="0" cy="634033"/>
          </a:xfrm>
          <a:prstGeom prst="straightConnector1">
            <a:avLst/>
          </a:prstGeom>
          <a:ln w="38100">
            <a:solidFill>
              <a:srgbClr val="00B0F0"/>
            </a:solidFill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Connecteur droit avec flèche 45"/>
          <p:cNvCxnSpPr/>
          <p:nvPr/>
        </p:nvCxnSpPr>
        <p:spPr>
          <a:xfrm>
            <a:off x="4283968" y="4365104"/>
            <a:ext cx="0" cy="634033"/>
          </a:xfrm>
          <a:prstGeom prst="straightConnector1">
            <a:avLst/>
          </a:prstGeom>
          <a:ln w="38100">
            <a:solidFill>
              <a:srgbClr val="00B0F0"/>
            </a:solidFill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Connecteur droit avec flèche 46"/>
          <p:cNvCxnSpPr/>
          <p:nvPr/>
        </p:nvCxnSpPr>
        <p:spPr>
          <a:xfrm>
            <a:off x="3995936" y="4559393"/>
            <a:ext cx="0" cy="634033"/>
          </a:xfrm>
          <a:prstGeom prst="straightConnector1">
            <a:avLst/>
          </a:prstGeom>
          <a:ln w="38100">
            <a:solidFill>
              <a:srgbClr val="00B0F0"/>
            </a:solidFill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Connecteur droit avec flèche 47"/>
          <p:cNvCxnSpPr/>
          <p:nvPr/>
        </p:nvCxnSpPr>
        <p:spPr>
          <a:xfrm>
            <a:off x="5724128" y="4559393"/>
            <a:ext cx="0" cy="634033"/>
          </a:xfrm>
          <a:prstGeom prst="straightConnector1">
            <a:avLst/>
          </a:prstGeom>
          <a:ln w="38100">
            <a:solidFill>
              <a:srgbClr val="00B0F0"/>
            </a:solidFill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Forme libre 60"/>
          <p:cNvSpPr/>
          <p:nvPr/>
        </p:nvSpPr>
        <p:spPr>
          <a:xfrm>
            <a:off x="6881936" y="5578689"/>
            <a:ext cx="777240" cy="566483"/>
          </a:xfrm>
          <a:custGeom>
            <a:avLst/>
            <a:gdLst>
              <a:gd name="connsiteX0" fmla="*/ 0 w 777240"/>
              <a:gd name="connsiteY0" fmla="*/ 5684 h 599890"/>
              <a:gd name="connsiteX1" fmla="*/ 213360 w 777240"/>
              <a:gd name="connsiteY1" fmla="*/ 43784 h 599890"/>
              <a:gd name="connsiteX2" fmla="*/ 358140 w 777240"/>
              <a:gd name="connsiteY2" fmla="*/ 329534 h 599890"/>
              <a:gd name="connsiteX3" fmla="*/ 453390 w 777240"/>
              <a:gd name="connsiteY3" fmla="*/ 569564 h 599890"/>
              <a:gd name="connsiteX4" fmla="*/ 777240 w 777240"/>
              <a:gd name="connsiteY4" fmla="*/ 588614 h 599890"/>
              <a:gd name="connsiteX0" fmla="*/ 0 w 777240"/>
              <a:gd name="connsiteY0" fmla="*/ 8931 h 599518"/>
              <a:gd name="connsiteX1" fmla="*/ 213360 w 777240"/>
              <a:gd name="connsiteY1" fmla="*/ 47031 h 599518"/>
              <a:gd name="connsiteX2" fmla="*/ 247650 w 777240"/>
              <a:gd name="connsiteY2" fmla="*/ 401361 h 599518"/>
              <a:gd name="connsiteX3" fmla="*/ 453390 w 777240"/>
              <a:gd name="connsiteY3" fmla="*/ 572811 h 599518"/>
              <a:gd name="connsiteX4" fmla="*/ 777240 w 777240"/>
              <a:gd name="connsiteY4" fmla="*/ 591861 h 599518"/>
              <a:gd name="connsiteX0" fmla="*/ 0 w 777240"/>
              <a:gd name="connsiteY0" fmla="*/ 3625 h 594212"/>
              <a:gd name="connsiteX1" fmla="*/ 255270 w 777240"/>
              <a:gd name="connsiteY1" fmla="*/ 60775 h 594212"/>
              <a:gd name="connsiteX2" fmla="*/ 247650 w 777240"/>
              <a:gd name="connsiteY2" fmla="*/ 396055 h 594212"/>
              <a:gd name="connsiteX3" fmla="*/ 453390 w 777240"/>
              <a:gd name="connsiteY3" fmla="*/ 567505 h 594212"/>
              <a:gd name="connsiteX4" fmla="*/ 777240 w 777240"/>
              <a:gd name="connsiteY4" fmla="*/ 586555 h 594212"/>
              <a:gd name="connsiteX0" fmla="*/ 0 w 777240"/>
              <a:gd name="connsiteY0" fmla="*/ 4249 h 593840"/>
              <a:gd name="connsiteX1" fmla="*/ 255270 w 777240"/>
              <a:gd name="connsiteY1" fmla="*/ 61399 h 593840"/>
              <a:gd name="connsiteX2" fmla="*/ 247650 w 777240"/>
              <a:gd name="connsiteY2" fmla="*/ 419539 h 593840"/>
              <a:gd name="connsiteX3" fmla="*/ 453390 w 777240"/>
              <a:gd name="connsiteY3" fmla="*/ 568129 h 593840"/>
              <a:gd name="connsiteX4" fmla="*/ 777240 w 777240"/>
              <a:gd name="connsiteY4" fmla="*/ 587179 h 593840"/>
              <a:gd name="connsiteX0" fmla="*/ 0 w 777240"/>
              <a:gd name="connsiteY0" fmla="*/ 4249 h 598371"/>
              <a:gd name="connsiteX1" fmla="*/ 255270 w 777240"/>
              <a:gd name="connsiteY1" fmla="*/ 61399 h 598371"/>
              <a:gd name="connsiteX2" fmla="*/ 247650 w 777240"/>
              <a:gd name="connsiteY2" fmla="*/ 419539 h 598371"/>
              <a:gd name="connsiteX3" fmla="*/ 445770 w 777240"/>
              <a:gd name="connsiteY3" fmla="*/ 579559 h 598371"/>
              <a:gd name="connsiteX4" fmla="*/ 777240 w 777240"/>
              <a:gd name="connsiteY4" fmla="*/ 587179 h 5983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77240" h="598371">
                <a:moveTo>
                  <a:pt x="0" y="4249"/>
                </a:moveTo>
                <a:cubicBezTo>
                  <a:pt x="76835" y="-3689"/>
                  <a:pt x="213995" y="-7816"/>
                  <a:pt x="255270" y="61399"/>
                </a:cubicBezTo>
                <a:cubicBezTo>
                  <a:pt x="296545" y="130614"/>
                  <a:pt x="215900" y="333179"/>
                  <a:pt x="247650" y="419539"/>
                </a:cubicBezTo>
                <a:cubicBezTo>
                  <a:pt x="279400" y="505899"/>
                  <a:pt x="357505" y="551619"/>
                  <a:pt x="445770" y="579559"/>
                </a:cubicBezTo>
                <a:cubicBezTo>
                  <a:pt x="534035" y="607499"/>
                  <a:pt x="650240" y="599244"/>
                  <a:pt x="777240" y="587179"/>
                </a:cubicBezTo>
              </a:path>
            </a:pathLst>
          </a:custGeom>
          <a:noFill/>
          <a:ln w="104775"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30" name="Groupe 29"/>
          <p:cNvGrpSpPr/>
          <p:nvPr/>
        </p:nvGrpSpPr>
        <p:grpSpPr>
          <a:xfrm flipH="1">
            <a:off x="7596336" y="5770043"/>
            <a:ext cx="269523" cy="755301"/>
            <a:chOff x="7740352" y="5842051"/>
            <a:chExt cx="181252" cy="611285"/>
          </a:xfrm>
        </p:grpSpPr>
        <p:sp useBgFill="1">
          <p:nvSpPr>
            <p:cNvPr id="29" name="Rectangle 28"/>
            <p:cNvSpPr/>
            <p:nvPr/>
          </p:nvSpPr>
          <p:spPr>
            <a:xfrm>
              <a:off x="7740352" y="5842051"/>
              <a:ext cx="181252" cy="611285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cxnSp>
          <p:nvCxnSpPr>
            <p:cNvPr id="26" name="Connecteur droit 25"/>
            <p:cNvCxnSpPr/>
            <p:nvPr/>
          </p:nvCxnSpPr>
          <p:spPr>
            <a:xfrm>
              <a:off x="7740352" y="5842051"/>
              <a:ext cx="0" cy="611285"/>
            </a:xfrm>
            <a:prstGeom prst="line">
              <a:avLst/>
            </a:prstGeom>
            <a:ln w="7620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Connecteur droit 26"/>
            <p:cNvCxnSpPr/>
            <p:nvPr/>
          </p:nvCxnSpPr>
          <p:spPr>
            <a:xfrm>
              <a:off x="7892752" y="5994872"/>
              <a:ext cx="0" cy="305642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6" name="Ellipse 65"/>
          <p:cNvSpPr/>
          <p:nvPr/>
        </p:nvSpPr>
        <p:spPr>
          <a:xfrm>
            <a:off x="7570029" y="6096890"/>
            <a:ext cx="72008" cy="68414"/>
          </a:xfrm>
          <a:prstGeom prst="ellipse">
            <a:avLst/>
          </a:prstGeom>
          <a:gradFill flip="none" rotWithShape="1">
            <a:gsLst>
              <a:gs pos="0">
                <a:srgbClr val="FF0000"/>
              </a:gs>
              <a:gs pos="100000">
                <a:srgbClr val="FFFF00"/>
              </a:gs>
            </a:gsLst>
            <a:path path="shape">
              <a:fillToRect l="50000" t="50000" r="50000" b="50000"/>
            </a:path>
            <a:tileRect/>
          </a:gradFill>
          <a:ln>
            <a:solidFill>
              <a:srgbClr val="FFFF00"/>
            </a:solidFill>
          </a:ln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7" name="Ellipse 66"/>
          <p:cNvSpPr/>
          <p:nvPr/>
        </p:nvSpPr>
        <p:spPr>
          <a:xfrm>
            <a:off x="4704120" y="5483612"/>
            <a:ext cx="72008" cy="68414"/>
          </a:xfrm>
          <a:prstGeom prst="ellipse">
            <a:avLst/>
          </a:prstGeom>
          <a:gradFill flip="none" rotWithShape="1">
            <a:gsLst>
              <a:gs pos="0">
                <a:srgbClr val="FF0000"/>
              </a:gs>
              <a:gs pos="100000">
                <a:srgbClr val="FFFF00"/>
              </a:gs>
            </a:gsLst>
            <a:path path="shape">
              <a:fillToRect l="50000" t="50000" r="50000" b="50000"/>
            </a:path>
            <a:tileRect/>
          </a:gradFill>
          <a:ln>
            <a:solidFill>
              <a:srgbClr val="FFFF00"/>
            </a:solidFill>
          </a:ln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8" name="Ellipse 67"/>
          <p:cNvSpPr/>
          <p:nvPr/>
        </p:nvSpPr>
        <p:spPr>
          <a:xfrm>
            <a:off x="5940152" y="4728738"/>
            <a:ext cx="72008" cy="68414"/>
          </a:xfrm>
          <a:prstGeom prst="ellipse">
            <a:avLst/>
          </a:prstGeom>
          <a:gradFill flip="none" rotWithShape="1">
            <a:gsLst>
              <a:gs pos="0">
                <a:srgbClr val="FF0000"/>
              </a:gs>
              <a:gs pos="100000">
                <a:srgbClr val="FFFF00"/>
              </a:gs>
            </a:gsLst>
            <a:path path="shape">
              <a:fillToRect l="50000" t="50000" r="50000" b="50000"/>
            </a:path>
            <a:tileRect/>
          </a:gradFill>
          <a:ln>
            <a:solidFill>
              <a:srgbClr val="FFFF00"/>
            </a:solidFill>
          </a:ln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0" name="Ellipse 69"/>
          <p:cNvSpPr/>
          <p:nvPr/>
        </p:nvSpPr>
        <p:spPr>
          <a:xfrm>
            <a:off x="4447097" y="5475045"/>
            <a:ext cx="72008" cy="68414"/>
          </a:xfrm>
          <a:prstGeom prst="ellipse">
            <a:avLst/>
          </a:prstGeom>
          <a:gradFill flip="none" rotWithShape="1">
            <a:gsLst>
              <a:gs pos="0">
                <a:srgbClr val="FF0000"/>
              </a:gs>
              <a:gs pos="100000">
                <a:srgbClr val="FFFF00"/>
              </a:gs>
            </a:gsLst>
            <a:path path="shape">
              <a:fillToRect l="50000" t="50000" r="50000" b="50000"/>
            </a:path>
            <a:tileRect/>
          </a:gradFill>
          <a:ln>
            <a:solidFill>
              <a:srgbClr val="FFFF00"/>
            </a:solidFill>
          </a:ln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1" name="Ellipse 70"/>
          <p:cNvSpPr/>
          <p:nvPr/>
        </p:nvSpPr>
        <p:spPr>
          <a:xfrm>
            <a:off x="3383868" y="5473213"/>
            <a:ext cx="72008" cy="68414"/>
          </a:xfrm>
          <a:prstGeom prst="ellipse">
            <a:avLst/>
          </a:prstGeom>
          <a:gradFill flip="none" rotWithShape="1">
            <a:gsLst>
              <a:gs pos="0">
                <a:srgbClr val="FF0000"/>
              </a:gs>
              <a:gs pos="100000">
                <a:srgbClr val="FFFF00"/>
              </a:gs>
            </a:gsLst>
            <a:path path="shape">
              <a:fillToRect l="50000" t="50000" r="50000" b="50000"/>
            </a:path>
            <a:tileRect/>
          </a:gradFill>
          <a:ln>
            <a:solidFill>
              <a:srgbClr val="FFFF00"/>
            </a:solidFill>
          </a:ln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2" name="Ellipse 71"/>
          <p:cNvSpPr/>
          <p:nvPr/>
        </p:nvSpPr>
        <p:spPr>
          <a:xfrm>
            <a:off x="2411760" y="5456895"/>
            <a:ext cx="72008" cy="68414"/>
          </a:xfrm>
          <a:prstGeom prst="ellipse">
            <a:avLst/>
          </a:prstGeom>
          <a:gradFill flip="none" rotWithShape="1">
            <a:gsLst>
              <a:gs pos="0">
                <a:srgbClr val="FF0000"/>
              </a:gs>
              <a:gs pos="100000">
                <a:srgbClr val="FFFF00"/>
              </a:gs>
            </a:gsLst>
            <a:path path="shape">
              <a:fillToRect l="50000" t="50000" r="50000" b="50000"/>
            </a:path>
            <a:tileRect/>
          </a:gradFill>
          <a:ln>
            <a:solidFill>
              <a:srgbClr val="FFFF00"/>
            </a:solidFill>
          </a:ln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75" name="Groupe 74"/>
          <p:cNvGrpSpPr/>
          <p:nvPr/>
        </p:nvGrpSpPr>
        <p:grpSpPr>
          <a:xfrm flipH="1">
            <a:off x="2051720" y="5039036"/>
            <a:ext cx="634033" cy="523220"/>
            <a:chOff x="4428231" y="6526686"/>
            <a:chExt cx="634033" cy="523220"/>
          </a:xfrm>
        </p:grpSpPr>
        <p:cxnSp>
          <p:nvCxnSpPr>
            <p:cNvPr id="73" name="Connecteur droit avec flèche 72"/>
            <p:cNvCxnSpPr/>
            <p:nvPr/>
          </p:nvCxnSpPr>
          <p:spPr>
            <a:xfrm rot="5400000">
              <a:off x="4745248" y="6280335"/>
              <a:ext cx="0" cy="634033"/>
            </a:xfrm>
            <a:prstGeom prst="straightConnector1">
              <a:avLst/>
            </a:prstGeom>
            <a:ln w="57150">
              <a:solidFill>
                <a:schemeClr val="tx1">
                  <a:lumMod val="95000"/>
                  <a:lumOff val="5000"/>
                </a:schemeClr>
              </a:solidFill>
              <a:prstDash val="solid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4" name="ZoneTexte 73"/>
            <p:cNvSpPr txBox="1"/>
            <p:nvPr/>
          </p:nvSpPr>
          <p:spPr>
            <a:xfrm>
              <a:off x="4644255" y="6526686"/>
              <a:ext cx="349776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2800" b="1" dirty="0" smtClean="0"/>
                <a:t>F</a:t>
              </a:r>
              <a:endParaRPr lang="fr-FR" sz="2800" b="1" dirty="0"/>
            </a:p>
          </p:txBody>
        </p:sp>
      </p:grpSp>
      <p:sp>
        <p:nvSpPr>
          <p:cNvPr id="76" name="ZoneTexte 75"/>
          <p:cNvSpPr txBox="1"/>
          <p:nvPr/>
        </p:nvSpPr>
        <p:spPr>
          <a:xfrm>
            <a:off x="6626741" y="4799082"/>
            <a:ext cx="28084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 b="1" dirty="0" smtClean="0">
                <a:solidFill>
                  <a:srgbClr val="FF0000"/>
                </a:solidFill>
              </a:rPr>
              <a:t>I</a:t>
            </a:r>
            <a:endParaRPr lang="fr-FR" sz="2800" b="1" dirty="0">
              <a:solidFill>
                <a:srgbClr val="FF0000"/>
              </a:solidFill>
            </a:endParaRPr>
          </a:p>
        </p:txBody>
      </p:sp>
      <p:sp>
        <p:nvSpPr>
          <p:cNvPr id="77" name="ZoneTexte 76"/>
          <p:cNvSpPr txBox="1"/>
          <p:nvPr/>
        </p:nvSpPr>
        <p:spPr>
          <a:xfrm>
            <a:off x="5139442" y="4077072"/>
            <a:ext cx="38664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 b="1" dirty="0" smtClean="0">
                <a:solidFill>
                  <a:srgbClr val="00B0F0"/>
                </a:solidFill>
              </a:rPr>
              <a:t>B</a:t>
            </a:r>
            <a:endParaRPr lang="fr-FR" sz="2800" b="1" dirty="0">
              <a:solidFill>
                <a:srgbClr val="00B0F0"/>
              </a:solidFill>
            </a:endParaRPr>
          </a:p>
        </p:txBody>
      </p:sp>
      <p:sp>
        <p:nvSpPr>
          <p:cNvPr id="78" name="Ellipse 77"/>
          <p:cNvSpPr/>
          <p:nvPr/>
        </p:nvSpPr>
        <p:spPr>
          <a:xfrm>
            <a:off x="7570029" y="6096890"/>
            <a:ext cx="72008" cy="68414"/>
          </a:xfrm>
          <a:prstGeom prst="ellipse">
            <a:avLst/>
          </a:prstGeom>
          <a:gradFill flip="none" rotWithShape="1">
            <a:gsLst>
              <a:gs pos="0">
                <a:srgbClr val="FF0000"/>
              </a:gs>
              <a:gs pos="100000">
                <a:srgbClr val="FFFF00"/>
              </a:gs>
            </a:gsLst>
            <a:path path="shape">
              <a:fillToRect l="50000" t="50000" r="50000" b="50000"/>
            </a:path>
            <a:tileRect/>
          </a:gradFill>
          <a:ln>
            <a:solidFill>
              <a:srgbClr val="FFFF00"/>
            </a:solidFill>
          </a:ln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9" name="Ellipse 78"/>
          <p:cNvSpPr/>
          <p:nvPr/>
        </p:nvSpPr>
        <p:spPr>
          <a:xfrm>
            <a:off x="7570029" y="6096890"/>
            <a:ext cx="72008" cy="68414"/>
          </a:xfrm>
          <a:prstGeom prst="ellipse">
            <a:avLst/>
          </a:prstGeom>
          <a:gradFill flip="none" rotWithShape="1">
            <a:gsLst>
              <a:gs pos="0">
                <a:srgbClr val="FF0000"/>
              </a:gs>
              <a:gs pos="100000">
                <a:srgbClr val="FFFF00"/>
              </a:gs>
            </a:gsLst>
            <a:path path="shape">
              <a:fillToRect l="50000" t="50000" r="50000" b="50000"/>
            </a:path>
            <a:tileRect/>
          </a:gradFill>
          <a:ln>
            <a:solidFill>
              <a:srgbClr val="FFFF00"/>
            </a:solidFill>
          </a:ln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0" name="Ellipse 79"/>
          <p:cNvSpPr/>
          <p:nvPr/>
        </p:nvSpPr>
        <p:spPr>
          <a:xfrm>
            <a:off x="7570029" y="6096890"/>
            <a:ext cx="72008" cy="68414"/>
          </a:xfrm>
          <a:prstGeom prst="ellipse">
            <a:avLst/>
          </a:prstGeom>
          <a:gradFill flip="none" rotWithShape="1">
            <a:gsLst>
              <a:gs pos="0">
                <a:srgbClr val="FF0000"/>
              </a:gs>
              <a:gs pos="100000">
                <a:srgbClr val="FFFF00"/>
              </a:gs>
            </a:gsLst>
            <a:path path="shape">
              <a:fillToRect l="50000" t="50000" r="50000" b="50000"/>
            </a:path>
            <a:tileRect/>
          </a:gradFill>
          <a:ln>
            <a:solidFill>
              <a:srgbClr val="FFFF00"/>
            </a:solidFill>
          </a:ln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1" name="Ellipse 80"/>
          <p:cNvSpPr/>
          <p:nvPr/>
        </p:nvSpPr>
        <p:spPr>
          <a:xfrm>
            <a:off x="4932040" y="4725144"/>
            <a:ext cx="72008" cy="68414"/>
          </a:xfrm>
          <a:prstGeom prst="ellipse">
            <a:avLst/>
          </a:prstGeom>
          <a:gradFill flip="none" rotWithShape="1">
            <a:gsLst>
              <a:gs pos="0">
                <a:srgbClr val="FF0000"/>
              </a:gs>
              <a:gs pos="100000">
                <a:srgbClr val="FFFF00"/>
              </a:gs>
            </a:gsLst>
            <a:path path="shape">
              <a:fillToRect l="50000" t="50000" r="50000" b="50000"/>
            </a:path>
            <a:tileRect/>
          </a:gradFill>
          <a:ln>
            <a:solidFill>
              <a:srgbClr val="FFFF00"/>
            </a:solidFill>
          </a:ln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2" name="Ellipse 81"/>
          <p:cNvSpPr/>
          <p:nvPr/>
        </p:nvSpPr>
        <p:spPr>
          <a:xfrm>
            <a:off x="5436096" y="4725144"/>
            <a:ext cx="72008" cy="68414"/>
          </a:xfrm>
          <a:prstGeom prst="ellipse">
            <a:avLst/>
          </a:prstGeom>
          <a:gradFill flip="none" rotWithShape="1">
            <a:gsLst>
              <a:gs pos="0">
                <a:srgbClr val="FF0000"/>
              </a:gs>
              <a:gs pos="100000">
                <a:srgbClr val="FFFF00"/>
              </a:gs>
            </a:gsLst>
            <a:path path="shape">
              <a:fillToRect l="50000" t="50000" r="50000" b="50000"/>
            </a:path>
            <a:tileRect/>
          </a:gradFill>
          <a:ln>
            <a:solidFill>
              <a:srgbClr val="FFFF00"/>
            </a:solidFill>
          </a:ln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3" name="Ellipse 82"/>
          <p:cNvSpPr/>
          <p:nvPr/>
        </p:nvSpPr>
        <p:spPr>
          <a:xfrm>
            <a:off x="3779912" y="4691977"/>
            <a:ext cx="72008" cy="68414"/>
          </a:xfrm>
          <a:prstGeom prst="ellipse">
            <a:avLst/>
          </a:prstGeom>
          <a:gradFill flip="none" rotWithShape="1">
            <a:gsLst>
              <a:gs pos="0">
                <a:srgbClr val="FF0000"/>
              </a:gs>
              <a:gs pos="100000">
                <a:srgbClr val="FFFF00"/>
              </a:gs>
            </a:gsLst>
            <a:path path="shape">
              <a:fillToRect l="50000" t="50000" r="50000" b="50000"/>
            </a:path>
            <a:tileRect/>
          </a:gradFill>
          <a:ln>
            <a:solidFill>
              <a:srgbClr val="FFFF00"/>
            </a:solidFill>
          </a:ln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35" name="Connecteur droit avec flèche 34"/>
          <p:cNvCxnSpPr/>
          <p:nvPr/>
        </p:nvCxnSpPr>
        <p:spPr>
          <a:xfrm>
            <a:off x="5598978" y="5532311"/>
            <a:ext cx="216024" cy="0"/>
          </a:xfrm>
          <a:prstGeom prst="straightConnector1">
            <a:avLst/>
          </a:prstGeom>
          <a:ln w="69850">
            <a:solidFill>
              <a:srgbClr val="FF0000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Connecteur droit avec flèche 36"/>
          <p:cNvCxnSpPr/>
          <p:nvPr/>
        </p:nvCxnSpPr>
        <p:spPr>
          <a:xfrm rot="11640000" flipV="1">
            <a:off x="2995295" y="4885183"/>
            <a:ext cx="139139" cy="164561"/>
          </a:xfrm>
          <a:prstGeom prst="straightConnector1">
            <a:avLst/>
          </a:prstGeom>
          <a:ln w="69850">
            <a:solidFill>
              <a:srgbClr val="FF0000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" name="Groupe 8"/>
          <p:cNvGrpSpPr/>
          <p:nvPr/>
        </p:nvGrpSpPr>
        <p:grpSpPr>
          <a:xfrm>
            <a:off x="7026977" y="4667655"/>
            <a:ext cx="732080" cy="370828"/>
            <a:chOff x="6294897" y="5491102"/>
            <a:chExt cx="732080" cy="370828"/>
          </a:xfrm>
        </p:grpSpPr>
        <p:sp useBgFill="1">
          <p:nvSpPr>
            <p:cNvPr id="52" name="Rectangle 51"/>
            <p:cNvSpPr/>
            <p:nvPr/>
          </p:nvSpPr>
          <p:spPr>
            <a:xfrm>
              <a:off x="6294897" y="5491102"/>
              <a:ext cx="653367" cy="3708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cxnSp>
          <p:nvCxnSpPr>
            <p:cNvPr id="49" name="Connecteur droit 48"/>
            <p:cNvCxnSpPr/>
            <p:nvPr/>
          </p:nvCxnSpPr>
          <p:spPr>
            <a:xfrm flipV="1">
              <a:off x="6300192" y="5562257"/>
              <a:ext cx="726785" cy="279794"/>
            </a:xfrm>
            <a:prstGeom prst="line">
              <a:avLst/>
            </a:prstGeom>
            <a:ln w="104775">
              <a:solidFill>
                <a:schemeClr val="accent6">
                  <a:lumMod val="75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4" name="Groupe 53"/>
          <p:cNvGrpSpPr/>
          <p:nvPr/>
        </p:nvGrpSpPr>
        <p:grpSpPr>
          <a:xfrm>
            <a:off x="6969412" y="4682997"/>
            <a:ext cx="778818" cy="370828"/>
            <a:chOff x="6248159" y="5491102"/>
            <a:chExt cx="778818" cy="370828"/>
          </a:xfrm>
        </p:grpSpPr>
        <p:sp useBgFill="1">
          <p:nvSpPr>
            <p:cNvPr id="55" name="Rectangle 54"/>
            <p:cNvSpPr/>
            <p:nvPr/>
          </p:nvSpPr>
          <p:spPr>
            <a:xfrm>
              <a:off x="6294897" y="5491102"/>
              <a:ext cx="653367" cy="3708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cxnSp>
          <p:nvCxnSpPr>
            <p:cNvPr id="56" name="Connecteur droit 55"/>
            <p:cNvCxnSpPr/>
            <p:nvPr/>
          </p:nvCxnSpPr>
          <p:spPr>
            <a:xfrm flipV="1">
              <a:off x="6248159" y="5562258"/>
              <a:ext cx="778818" cy="39804"/>
            </a:xfrm>
            <a:prstGeom prst="line">
              <a:avLst/>
            </a:prstGeom>
            <a:ln w="104775">
              <a:solidFill>
                <a:schemeClr val="accent6">
                  <a:lumMod val="75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2" name="Rectangle 11"/>
          <p:cNvSpPr/>
          <p:nvPr/>
        </p:nvSpPr>
        <p:spPr>
          <a:xfrm>
            <a:off x="1836192" y="3531885"/>
            <a:ext cx="5071395" cy="3137475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r>
              <a:rPr lang="fr-FR" dirty="0" smtClean="0"/>
              <a:t>click</a:t>
            </a:r>
            <a:endParaRPr lang="fr-FR" dirty="0"/>
          </a:p>
        </p:txBody>
      </p:sp>
      <p:sp>
        <p:nvSpPr>
          <p:cNvPr id="53" name="Rectangle 52">
            <a:hlinkClick r:id="rId3" action="ppaction://hlinksldjump"/>
          </p:cNvPr>
          <p:cNvSpPr/>
          <p:nvPr/>
        </p:nvSpPr>
        <p:spPr>
          <a:xfrm>
            <a:off x="0" y="3603893"/>
            <a:ext cx="1836192" cy="3137475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r>
              <a:rPr lang="fr-FR" dirty="0" smtClean="0"/>
              <a:t>Inverser le champ magnétique</a:t>
            </a:r>
          </a:p>
          <a:p>
            <a:pPr algn="ctr"/>
            <a:endParaRPr lang="fr-FR" dirty="0"/>
          </a:p>
          <a:p>
            <a:pPr algn="ctr"/>
            <a:endParaRPr lang="fr-FR" dirty="0" smtClean="0"/>
          </a:p>
          <a:p>
            <a:pPr algn="ctr"/>
            <a:endParaRPr lang="fr-FR" dirty="0"/>
          </a:p>
          <a:p>
            <a:pPr algn="ctr"/>
            <a:endParaRPr lang="fr-FR" dirty="0" smtClean="0"/>
          </a:p>
          <a:p>
            <a:pPr algn="ctr"/>
            <a:endParaRPr lang="fr-FR" dirty="0"/>
          </a:p>
          <a:p>
            <a:pPr algn="ctr"/>
            <a:endParaRPr lang="fr-FR" dirty="0" smtClean="0"/>
          </a:p>
          <a:p>
            <a:pPr algn="ctr"/>
            <a:endParaRPr lang="fr-FR" dirty="0"/>
          </a:p>
          <a:p>
            <a:pPr algn="ctr"/>
            <a:endParaRPr lang="fr-FR" dirty="0" smtClean="0"/>
          </a:p>
          <a:p>
            <a:pPr algn="ctr"/>
            <a:r>
              <a:rPr lang="fr-FR" dirty="0" smtClean="0"/>
              <a:t>click</a:t>
            </a:r>
            <a:endParaRPr lang="fr-FR" dirty="0"/>
          </a:p>
        </p:txBody>
      </p:sp>
      <p:sp>
        <p:nvSpPr>
          <p:cNvPr id="57" name="Rectangle 56">
            <a:hlinkClick r:id="rId4" action="ppaction://hlinksldjump"/>
          </p:cNvPr>
          <p:cNvSpPr/>
          <p:nvPr/>
        </p:nvSpPr>
        <p:spPr>
          <a:xfrm>
            <a:off x="7020272" y="3603893"/>
            <a:ext cx="1836192" cy="3137475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r>
              <a:rPr lang="fr-FR" dirty="0" smtClean="0"/>
              <a:t>Inverser le courant</a:t>
            </a:r>
          </a:p>
          <a:p>
            <a:pPr algn="ctr"/>
            <a:endParaRPr lang="fr-FR" dirty="0" smtClean="0"/>
          </a:p>
          <a:p>
            <a:pPr algn="ctr"/>
            <a:endParaRPr lang="fr-FR" dirty="0" smtClean="0"/>
          </a:p>
          <a:p>
            <a:pPr algn="ctr"/>
            <a:endParaRPr lang="fr-FR" dirty="0"/>
          </a:p>
          <a:p>
            <a:pPr algn="ctr"/>
            <a:endParaRPr lang="fr-FR" dirty="0" smtClean="0"/>
          </a:p>
          <a:p>
            <a:pPr algn="ctr"/>
            <a:endParaRPr lang="fr-FR" dirty="0"/>
          </a:p>
          <a:p>
            <a:pPr algn="ctr"/>
            <a:endParaRPr lang="fr-FR" dirty="0" smtClean="0"/>
          </a:p>
          <a:p>
            <a:pPr algn="ctr"/>
            <a:endParaRPr lang="fr-FR" dirty="0"/>
          </a:p>
          <a:p>
            <a:pPr algn="ctr"/>
            <a:endParaRPr lang="fr-FR" dirty="0" smtClean="0"/>
          </a:p>
          <a:p>
            <a:pPr algn="ctr"/>
            <a:r>
              <a:rPr lang="fr-FR" dirty="0" smtClean="0"/>
              <a:t>click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6450645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4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1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0" presetClass="path" presetSubtype="0" repeatCount="1000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animMotion origin="layout" path="M -6.38889E-6 -1.85185E-6 L -0.03091 -1.85185E-6 L -0.04879 -0.0125 L -0.05226 -0.03333 L -0.05001 -0.05857 L -0.05001 -0.0713 L -0.05834 -0.08241 L -0.28924 -0.08727 " pathEditMode="relative" ptsTypes="AAAAAAAA">
                                      <p:cBhvr>
                                        <p:cTn id="37" dur="500" spd="-100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38" presetID="1" presetClass="exit" presetSubtype="0" fill="hold" grpId="2" nodeType="withEffect">
                                  <p:stCondLst>
                                    <p:cond delay="65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grpId="1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0" presetClass="path" presetSubtype="0" repeatCount="1000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animMotion origin="layout" path="M 1.66667E-6 5.55556E-6 L 0.20955 -0.00138 L 0.23333 0.00163 L 0.2559 0.01922 L 0.26667 0.03658 L 0.27257 0.08103 L 0.27014 0.14306 L 0.26059 0.17154 L 0.25 0.18751 L 0.22969 0.19538 L 0.21181 0.197 " pathEditMode="relative" ptsTypes="AAAAAAAAAAA">
                                      <p:cBhvr>
                                        <p:cTn id="43" dur="500" spd="-100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44" presetID="1" presetClass="exit" presetSubtype="0" fill="hold" grpId="2" nodeType="withEffect">
                                  <p:stCondLst>
                                    <p:cond delay="65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5989 2.22222E-6 L 0.00225 -0.00509 " pathEditMode="relative" rAng="0" ptsTypes="AA">
                                      <p:cBhvr>
                                        <p:cTn id="47" dur="2000" spd="-100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882" y="-255"/>
                                    </p:animMotion>
                                  </p:childTnLst>
                                </p:cTn>
                              </p:par>
                              <p:par>
                                <p:cTn id="48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5677 3.33333E-6 L -0.00087 -0.0051 " pathEditMode="relative" rAng="0" ptsTypes="AA">
                                      <p:cBhvr>
                                        <p:cTn id="49" dur="2000" spd="-100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882" y="-255"/>
                                    </p:animMotion>
                                  </p:childTnLst>
                                </p:cTn>
                              </p:par>
                              <p:par>
                                <p:cTn id="50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5937 4.44444E-6 L 0.00174 -0.0051 " pathEditMode="relative" rAng="0" ptsTypes="AA">
                                      <p:cBhvr>
                                        <p:cTn id="51" dur="2000" spd="-100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882" y="-255"/>
                                    </p:animMotion>
                                  </p:childTnLst>
                                </p:cTn>
                              </p:par>
                              <p:par>
                                <p:cTn id="52" presetID="1" presetClass="entr" presetSubtype="0" fill="hold" grpId="1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0" presetClass="path" presetSubtype="0" repeatCount="1000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animMotion origin="layout" path="M -2.77778E-6 4.08607E-6 L 0.10764 -0.11546 " pathEditMode="relative" rAng="0" ptsTypes="AA">
                                      <p:cBhvr>
                                        <p:cTn id="55" dur="500" spd="-100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382" y="-5784"/>
                                    </p:animMotion>
                                  </p:childTnLst>
                                </p:cTn>
                              </p:par>
                              <p:par>
                                <p:cTn id="56" presetID="1" presetClass="exit" presetSubtype="0" fill="hold" grpId="2" nodeType="withEffect">
                                  <p:stCondLst>
                                    <p:cond delay="65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" presetClass="entr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0" presetClass="path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2.22222E-6 -4.84841E-6 L 0.01753 -0.11432 " pathEditMode="relative" rAng="0" ptsTypes="AA">
                                      <p:cBhvr>
                                        <p:cTn id="61" dur="500" spd="-100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68" y="-5716"/>
                                    </p:animMotion>
                                  </p:childTnLst>
                                </p:cTn>
                              </p:par>
                              <p:par>
                                <p:cTn id="62" presetID="1" presetClass="exit" presetSubtype="0" fill="hold" grpId="2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" presetClass="entr" presetSubtype="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0" presetClass="path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1.66667E-6 -3.4205E-6 L 0.02361 -0.11409 " pathEditMode="relative" rAng="0" ptsTypes="AA">
                                      <p:cBhvr>
                                        <p:cTn id="67" dur="500" spd="-100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81" y="-5716"/>
                                    </p:animMotion>
                                  </p:childTnLst>
                                </p:cTn>
                              </p:par>
                              <p:par>
                                <p:cTn id="68" presetID="1" presetClass="exit" presetSubtype="0" fill="hold" grpId="2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0" presetClass="pat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313 -0.00139 L 0.09444 -0.10509 " pathEditMode="relative" rAng="0" ptsTypes="AA">
                                      <p:cBhvr>
                                        <p:cTn id="73" dur="500" spd="-100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878" y="-5185"/>
                                    </p:animMotion>
                                  </p:childTnLst>
                                </p:cTn>
                              </p:par>
                              <p:par>
                                <p:cTn id="74" presetID="1" presetClass="exit" presetSubtype="0" fill="hold" grpId="2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1" presetClass="entr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0" presetClass="path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2.5E-6 2.10733E-6 L -0.03091 2.10733E-6 L -0.04879 -0.01249 L -0.05226 -0.03331 L -0.05 -0.05853 L -0.05 -0.07125 L -0.05834 -0.08235 L -0.39341 -0.09068 " pathEditMode="relative" rAng="0" ptsTypes="AAAAAAAA">
                                      <p:cBhvr>
                                        <p:cTn id="79" dur="500" spd="-100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670" y="-4534"/>
                                    </p:animMotion>
                                  </p:childTnLst>
                                </p:cTn>
                              </p:par>
                              <p:par>
                                <p:cTn id="80" presetID="1" presetClass="exit" presetSubtype="0" fill="hold" grpId="2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1" presetClass="entr" presetSubtype="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0" presetClass="path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4.16667E-6 -4.6935E-6 L -0.0309 -4.6935E-6 L -0.04878 -0.01249 L -0.05225 -0.03331 L -0.05 -0.05852 L -0.05 -0.07124 L -0.05833 -0.08235 L -0.48194 -0.09345 " pathEditMode="relative" rAng="0" ptsTypes="AAAAAAAA">
                                      <p:cBhvr>
                                        <p:cTn id="85" dur="500" spd="-100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097" y="-4673"/>
                                    </p:animMotion>
                                  </p:childTnLst>
                                </p:cTn>
                              </p:par>
                              <p:par>
                                <p:cTn id="86" presetID="1" presetClass="exit" presetSubtype="0" fill="hold" grpId="2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0" presetClass="pat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1.49433E-6 L -0.0309 -1.49433E-6 L -0.04878 -0.01249 L -0.05226 -0.03331 L -0.05 -0.05852 L -0.05 -0.07125 L -0.05833 -0.08235 L -0.56719 -0.09461 " pathEditMode="relative" rAng="0" ptsTypes="AAAAAAAA">
                                      <p:cBhvr>
                                        <p:cTn id="91" dur="500" spd="-100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8368" y="-4742"/>
                                    </p:animMotion>
                                  </p:childTnLst>
                                </p:cTn>
                              </p:par>
                              <p:par>
                                <p:cTn id="92" presetID="1" presetClass="exit" presetSubtype="0" fill="hold" grpId="2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4" presetID="1" presetClass="entr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6" presetID="0" presetClass="path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0.00156 -0.00185 L 0.26197 -0.00139 L 0.28576 0.00162 L 0.30833 0.0192 L 0.31909 0.03654 L 0.325 0.08096 L 0.32257 0.14295 L 0.31302 0.17164 L 0.30243 0.1876 L 0.28211 0.19546 L 0.26423 0.19708 " pathEditMode="relative" rAng="0" ptsTypes="AAAAAAAAAAA">
                                      <p:cBhvr>
                                        <p:cTn id="97" dur="500" spd="-100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163" y="9947"/>
                                    </p:animMotion>
                                  </p:childTnLst>
                                </p:cTn>
                              </p:par>
                              <p:par>
                                <p:cTn id="98" presetID="1" presetClass="exit" presetSubtype="0" fill="hold" grpId="2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0" presetID="1" presetClass="entr" presetSubtype="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2" presetID="0" presetClass="path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.00121 -0.00208 L 0.31805 -0.00139 L 0.34184 0.00162 L 0.36441 0.0192 L 0.37517 0.03655 L 0.38108 0.08096 L 0.37864 0.14296 L 0.3691 0.17164 L 0.35851 0.1876 L 0.33819 0.19547 L 0.32031 0.19708 " pathEditMode="relative" rAng="0" ptsTypes="AAAAAAAAAAA">
                                      <p:cBhvr>
                                        <p:cTn id="103" dur="500" spd="-100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993" y="9947"/>
                                    </p:animMotion>
                                  </p:childTnLst>
                                </p:cTn>
                              </p:par>
                              <p:par>
                                <p:cTn id="104" presetID="1" presetClass="exit" presetSubtype="0" fill="hold" grpId="2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6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8" presetID="0" presetClass="pat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382 0.00116 L 0.446 0.00602 L 0.46979 0.00903 L 0.49236 0.02662 L 0.50312 0.04398 L 0.50903 0.08843 L 0.50659 0.15046 L 0.49705 0.17917 L 0.48646 0.19514 L 0.46614 0.20301 L 0.44826 0.20463 " pathEditMode="relative" rAng="0" ptsTypes="AAAAAAAAAAA">
                                      <p:cBhvr>
                                        <p:cTn id="109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642" y="10162"/>
                                    </p:animMotion>
                                  </p:childTnLst>
                                </p:cTn>
                              </p:par>
                              <p:par>
                                <p:cTn id="110" presetID="1" presetClass="exit" presetSubtype="0" fill="hold" grpId="2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2" presetID="26" presetClass="emph" presetSubtype="0" repeatCount="1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3" dur="500" tmFilter="0, 0; .2, .5; .8, .5; 1, 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4" dur="250" autoRev="1" fill="hold"/>
                                        <p:tgtEl>
                                          <p:spTgt spid="4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15" presetID="26" presetClass="emph" presetSubtype="0" repeatCount="1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6" dur="500" tmFilter="0, 0; .2, .5; .8, .5; 1, 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7" dur="250" autoRev="1" fill="hold"/>
                                        <p:tgtEl>
                                          <p:spTgt spid="4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18" presetID="26" presetClass="emph" presetSubtype="0" repeatCount="1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9" dur="500" tmFilter="0, 0; .2, .5; .8, .5; 1, 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0" dur="250" autoRev="1" fill="hold"/>
                                        <p:tgtEl>
                                          <p:spTgt spid="4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21" presetID="26" presetClass="emph" presetSubtype="0" repeatCount="1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2" dur="500" tmFilter="0, 0; .2, .5; .8, .5; 1, 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3" dur="250" autoRev="1" fill="hold"/>
                                        <p:tgtEl>
                                          <p:spTgt spid="4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24" presetID="26" presetClass="emph" presetSubtype="0" repeatCount="1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5" dur="500" tmFilter="0, 0; .2, .5; .8, .5; 1, 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6" dur="250" autoRev="1" fill="hold"/>
                                        <p:tgtEl>
                                          <p:spTgt spid="4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27" presetID="26" presetClass="emph" presetSubtype="0" repeatCount="1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8" dur="500" tmFilter="0, 0; .2, .5; .8, .5; 1, 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9" dur="250" autoRev="1" fill="hold"/>
                                        <p:tgtEl>
                                          <p:spTgt spid="4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0" fill="hold">
                            <p:stCondLst>
                              <p:cond delay="6500"/>
                            </p:stCondLst>
                            <p:childTnLst>
                              <p:par>
                                <p:cTn id="13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66" grpId="0" animBg="1"/>
      <p:bldP spid="66" grpId="1" animBg="1"/>
      <p:bldP spid="66" grpId="2" animBg="1"/>
      <p:bldP spid="67" grpId="0" animBg="1"/>
      <p:bldP spid="67" grpId="1" animBg="1"/>
      <p:bldP spid="67" grpId="2" animBg="1"/>
      <p:bldP spid="68" grpId="0" animBg="1"/>
      <p:bldP spid="68" grpId="1" animBg="1"/>
      <p:bldP spid="68" grpId="2" animBg="1"/>
      <p:bldP spid="70" grpId="0" animBg="1"/>
      <p:bldP spid="70" grpId="1" animBg="1"/>
      <p:bldP spid="70" grpId="2" animBg="1"/>
      <p:bldP spid="71" grpId="0" animBg="1"/>
      <p:bldP spid="71" grpId="1" animBg="1"/>
      <p:bldP spid="71" grpId="2" animBg="1"/>
      <p:bldP spid="72" grpId="0" animBg="1"/>
      <p:bldP spid="72" grpId="1" animBg="1"/>
      <p:bldP spid="72" grpId="2" animBg="1"/>
      <p:bldP spid="78" grpId="0" animBg="1"/>
      <p:bldP spid="78" grpId="1" animBg="1"/>
      <p:bldP spid="78" grpId="2" animBg="1"/>
      <p:bldP spid="79" grpId="0" animBg="1"/>
      <p:bldP spid="79" grpId="1" animBg="1"/>
      <p:bldP spid="79" grpId="2" animBg="1"/>
      <p:bldP spid="80" grpId="0" animBg="1"/>
      <p:bldP spid="80" grpId="1" animBg="1"/>
      <p:bldP spid="80" grpId="2" animBg="1"/>
      <p:bldP spid="81" grpId="0" animBg="1"/>
      <p:bldP spid="81" grpId="1" animBg="1"/>
      <p:bldP spid="81" grpId="2" animBg="1"/>
      <p:bldP spid="82" grpId="0" animBg="1"/>
      <p:bldP spid="82" grpId="1" animBg="1"/>
      <p:bldP spid="82" grpId="2" animBg="1"/>
      <p:bldP spid="83" grpId="0" animBg="1"/>
      <p:bldP spid="83" grpId="1" animBg="1"/>
      <p:bldP spid="83" grpId="2" animBg="1"/>
      <p:bldP spid="12" grpId="0" animBg="1"/>
      <p:bldP spid="53" grpId="0" animBg="1"/>
      <p:bldP spid="5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Forme libre 59"/>
          <p:cNvSpPr/>
          <p:nvPr/>
        </p:nvSpPr>
        <p:spPr>
          <a:xfrm>
            <a:off x="7668344" y="4748003"/>
            <a:ext cx="767035" cy="1382287"/>
          </a:xfrm>
          <a:custGeom>
            <a:avLst/>
            <a:gdLst>
              <a:gd name="connsiteX0" fmla="*/ 0 w 771212"/>
              <a:gd name="connsiteY0" fmla="*/ 4943 h 1380353"/>
              <a:gd name="connsiteX1" fmla="*/ 358140 w 771212"/>
              <a:gd name="connsiteY1" fmla="*/ 27803 h 1380353"/>
              <a:gd name="connsiteX2" fmla="*/ 704850 w 771212"/>
              <a:gd name="connsiteY2" fmla="*/ 218303 h 1380353"/>
              <a:gd name="connsiteX3" fmla="*/ 765810 w 771212"/>
              <a:gd name="connsiteY3" fmla="*/ 854573 h 1380353"/>
              <a:gd name="connsiteX4" fmla="*/ 628650 w 771212"/>
              <a:gd name="connsiteY4" fmla="*/ 1201283 h 1380353"/>
              <a:gd name="connsiteX5" fmla="*/ 243840 w 771212"/>
              <a:gd name="connsiteY5" fmla="*/ 1380353 h 1380353"/>
              <a:gd name="connsiteX0" fmla="*/ 0 w 771212"/>
              <a:gd name="connsiteY0" fmla="*/ 2502 h 1377912"/>
              <a:gd name="connsiteX1" fmla="*/ 358140 w 771212"/>
              <a:gd name="connsiteY1" fmla="*/ 25362 h 1377912"/>
              <a:gd name="connsiteX2" fmla="*/ 704850 w 771212"/>
              <a:gd name="connsiteY2" fmla="*/ 215862 h 1377912"/>
              <a:gd name="connsiteX3" fmla="*/ 765810 w 771212"/>
              <a:gd name="connsiteY3" fmla="*/ 852132 h 1377912"/>
              <a:gd name="connsiteX4" fmla="*/ 628650 w 771212"/>
              <a:gd name="connsiteY4" fmla="*/ 1198842 h 1377912"/>
              <a:gd name="connsiteX5" fmla="*/ 243840 w 771212"/>
              <a:gd name="connsiteY5" fmla="*/ 1377912 h 1377912"/>
              <a:gd name="connsiteX0" fmla="*/ 0 w 770349"/>
              <a:gd name="connsiteY0" fmla="*/ 6877 h 1382287"/>
              <a:gd name="connsiteX1" fmla="*/ 358140 w 770349"/>
              <a:gd name="connsiteY1" fmla="*/ 29737 h 1382287"/>
              <a:gd name="connsiteX2" fmla="*/ 701040 w 770349"/>
              <a:gd name="connsiteY2" fmla="*/ 258337 h 1382287"/>
              <a:gd name="connsiteX3" fmla="*/ 765810 w 770349"/>
              <a:gd name="connsiteY3" fmla="*/ 856507 h 1382287"/>
              <a:gd name="connsiteX4" fmla="*/ 628650 w 770349"/>
              <a:gd name="connsiteY4" fmla="*/ 1203217 h 1382287"/>
              <a:gd name="connsiteX5" fmla="*/ 243840 w 770349"/>
              <a:gd name="connsiteY5" fmla="*/ 1382287 h 1382287"/>
              <a:gd name="connsiteX0" fmla="*/ 0 w 787279"/>
              <a:gd name="connsiteY0" fmla="*/ 6877 h 1382287"/>
              <a:gd name="connsiteX1" fmla="*/ 358140 w 787279"/>
              <a:gd name="connsiteY1" fmla="*/ 29737 h 1382287"/>
              <a:gd name="connsiteX2" fmla="*/ 701040 w 787279"/>
              <a:gd name="connsiteY2" fmla="*/ 258337 h 1382287"/>
              <a:gd name="connsiteX3" fmla="*/ 765810 w 787279"/>
              <a:gd name="connsiteY3" fmla="*/ 856507 h 1382287"/>
              <a:gd name="connsiteX4" fmla="*/ 777241 w 787279"/>
              <a:gd name="connsiteY4" fmla="*/ 932707 h 1382287"/>
              <a:gd name="connsiteX5" fmla="*/ 628650 w 787279"/>
              <a:gd name="connsiteY5" fmla="*/ 1203217 h 1382287"/>
              <a:gd name="connsiteX6" fmla="*/ 243840 w 787279"/>
              <a:gd name="connsiteY6" fmla="*/ 1382287 h 1382287"/>
              <a:gd name="connsiteX0" fmla="*/ 0 w 770349"/>
              <a:gd name="connsiteY0" fmla="*/ 6877 h 1382287"/>
              <a:gd name="connsiteX1" fmla="*/ 358140 w 770349"/>
              <a:gd name="connsiteY1" fmla="*/ 29737 h 1382287"/>
              <a:gd name="connsiteX2" fmla="*/ 701040 w 770349"/>
              <a:gd name="connsiteY2" fmla="*/ 258337 h 1382287"/>
              <a:gd name="connsiteX3" fmla="*/ 765810 w 770349"/>
              <a:gd name="connsiteY3" fmla="*/ 856507 h 1382287"/>
              <a:gd name="connsiteX4" fmla="*/ 628650 w 770349"/>
              <a:gd name="connsiteY4" fmla="*/ 1203217 h 1382287"/>
              <a:gd name="connsiteX5" fmla="*/ 243840 w 770349"/>
              <a:gd name="connsiteY5" fmla="*/ 1382287 h 1382287"/>
              <a:gd name="connsiteX0" fmla="*/ 0 w 767035"/>
              <a:gd name="connsiteY0" fmla="*/ 6877 h 1382287"/>
              <a:gd name="connsiteX1" fmla="*/ 358140 w 767035"/>
              <a:gd name="connsiteY1" fmla="*/ 29737 h 1382287"/>
              <a:gd name="connsiteX2" fmla="*/ 701040 w 767035"/>
              <a:gd name="connsiteY2" fmla="*/ 258337 h 1382287"/>
              <a:gd name="connsiteX3" fmla="*/ 762000 w 767035"/>
              <a:gd name="connsiteY3" fmla="*/ 886987 h 1382287"/>
              <a:gd name="connsiteX4" fmla="*/ 628650 w 767035"/>
              <a:gd name="connsiteY4" fmla="*/ 1203217 h 1382287"/>
              <a:gd name="connsiteX5" fmla="*/ 243840 w 767035"/>
              <a:gd name="connsiteY5" fmla="*/ 1382287 h 1382287"/>
              <a:gd name="connsiteX0" fmla="*/ 0 w 767035"/>
              <a:gd name="connsiteY0" fmla="*/ 6877 h 1382287"/>
              <a:gd name="connsiteX1" fmla="*/ 358140 w 767035"/>
              <a:gd name="connsiteY1" fmla="*/ 29737 h 1382287"/>
              <a:gd name="connsiteX2" fmla="*/ 701040 w 767035"/>
              <a:gd name="connsiteY2" fmla="*/ 258337 h 1382287"/>
              <a:gd name="connsiteX3" fmla="*/ 762000 w 767035"/>
              <a:gd name="connsiteY3" fmla="*/ 886987 h 1382287"/>
              <a:gd name="connsiteX4" fmla="*/ 628650 w 767035"/>
              <a:gd name="connsiteY4" fmla="*/ 1252747 h 1382287"/>
              <a:gd name="connsiteX5" fmla="*/ 243840 w 767035"/>
              <a:gd name="connsiteY5" fmla="*/ 1382287 h 13822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67035" h="1382287">
                <a:moveTo>
                  <a:pt x="0" y="6877"/>
                </a:moveTo>
                <a:cubicBezTo>
                  <a:pt x="120332" y="527"/>
                  <a:pt x="241300" y="-12173"/>
                  <a:pt x="358140" y="29737"/>
                </a:cubicBezTo>
                <a:cubicBezTo>
                  <a:pt x="474980" y="71647"/>
                  <a:pt x="633730" y="115462"/>
                  <a:pt x="701040" y="258337"/>
                </a:cubicBezTo>
                <a:cubicBezTo>
                  <a:pt x="768350" y="401212"/>
                  <a:pt x="774065" y="721252"/>
                  <a:pt x="762000" y="886987"/>
                </a:cubicBezTo>
                <a:cubicBezTo>
                  <a:pt x="749935" y="1052722"/>
                  <a:pt x="715010" y="1170197"/>
                  <a:pt x="628650" y="1252747"/>
                </a:cubicBezTo>
                <a:cubicBezTo>
                  <a:pt x="542290" y="1335297"/>
                  <a:pt x="392747" y="1336567"/>
                  <a:pt x="243840" y="1382287"/>
                </a:cubicBezTo>
              </a:path>
            </a:pathLst>
          </a:custGeom>
          <a:noFill/>
          <a:ln w="104775"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Les moteurs Courant Continu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17672" y="1669125"/>
            <a:ext cx="8887968" cy="1831883"/>
          </a:xfrm>
        </p:spPr>
        <p:txBody>
          <a:bodyPr anchor="t">
            <a:normAutofit fontScale="77500" lnSpcReduction="20000"/>
          </a:bodyPr>
          <a:lstStyle/>
          <a:p>
            <a:pPr marL="0" indent="0" algn="ctr">
              <a:buNone/>
            </a:pPr>
            <a:endParaRPr lang="fr-FR" dirty="0" smtClean="0"/>
          </a:p>
          <a:p>
            <a:pPr marL="0" indent="0" algn="ctr">
              <a:buNone/>
            </a:pPr>
            <a:r>
              <a:rPr lang="fr-FR" dirty="0" smtClean="0"/>
              <a:t>Le principe de fonctionnement du moteur courant continu.</a:t>
            </a:r>
          </a:p>
          <a:p>
            <a:pPr marL="0" indent="0" algn="ctr">
              <a:buNone/>
            </a:pPr>
            <a:r>
              <a:rPr lang="fr-FR" dirty="0" smtClean="0"/>
              <a:t>Un conducteur parcouru par un courant </a:t>
            </a:r>
            <a:r>
              <a:rPr lang="fr-FR" dirty="0" smtClean="0"/>
              <a:t>et, soumis à </a:t>
            </a:r>
            <a:r>
              <a:rPr lang="fr-FR" dirty="0" smtClean="0"/>
              <a:t>un champ magnétique </a:t>
            </a:r>
            <a:r>
              <a:rPr lang="fr-FR" dirty="0"/>
              <a:t>est le siège d’une </a:t>
            </a:r>
            <a:r>
              <a:rPr lang="fr-FR" dirty="0" smtClean="0"/>
              <a:t>force qui tend à le faire déplacer. C’est la loi de Lenz. </a:t>
            </a:r>
          </a:p>
          <a:p>
            <a:pPr marL="0" indent="0" algn="ctr">
              <a:buNone/>
            </a:pPr>
            <a:endParaRPr lang="fr-FR" dirty="0" smtClean="0"/>
          </a:p>
        </p:txBody>
      </p:sp>
      <p:grpSp>
        <p:nvGrpSpPr>
          <p:cNvPr id="4" name="Groupe 3"/>
          <p:cNvGrpSpPr/>
          <p:nvPr/>
        </p:nvGrpSpPr>
        <p:grpSpPr>
          <a:xfrm>
            <a:off x="1259632" y="3508829"/>
            <a:ext cx="4913682" cy="2749607"/>
            <a:chOff x="143508" y="3596868"/>
            <a:chExt cx="3257498" cy="2028376"/>
          </a:xfrm>
        </p:grpSpPr>
        <p:sp>
          <p:nvSpPr>
            <p:cNvPr id="18" name="Arc plein 17"/>
            <p:cNvSpPr/>
            <p:nvPr/>
          </p:nvSpPr>
          <p:spPr>
            <a:xfrm rot="16200000">
              <a:off x="359532" y="3491605"/>
              <a:ext cx="1872208" cy="2088232"/>
            </a:xfrm>
            <a:prstGeom prst="blockArc">
              <a:avLst>
                <a:gd name="adj1" fmla="val 10787833"/>
                <a:gd name="adj2" fmla="val 0"/>
                <a:gd name="adj3" fmla="val 25000"/>
              </a:avLst>
            </a:prstGeom>
            <a:solidFill>
              <a:srgbClr val="645D3A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solidFill>
                  <a:schemeClr val="tx1"/>
                </a:solidFill>
              </a:endParaRPr>
            </a:p>
          </p:txBody>
        </p:sp>
        <p:sp>
          <p:nvSpPr>
            <p:cNvPr id="15" name="Arc plein 14"/>
            <p:cNvSpPr/>
            <p:nvPr/>
          </p:nvSpPr>
          <p:spPr>
            <a:xfrm rot="16200000">
              <a:off x="251520" y="3645024"/>
              <a:ext cx="1872208" cy="2088232"/>
            </a:xfrm>
            <a:prstGeom prst="blockArc">
              <a:avLst/>
            </a:prstGeom>
            <a:gradFill>
              <a:gsLst>
                <a:gs pos="16000">
                  <a:schemeClr val="bg2">
                    <a:lumMod val="25000"/>
                  </a:schemeClr>
                </a:gs>
                <a:gs pos="50000">
                  <a:schemeClr val="bg2">
                    <a:lumMod val="25000"/>
                  </a:schemeClr>
                </a:gs>
              </a:gsLst>
              <a:lin ang="0" scaled="0"/>
            </a:gra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solidFill>
                  <a:schemeClr val="tx1"/>
                </a:solidFill>
              </a:endParaRPr>
            </a:p>
          </p:txBody>
        </p:sp>
        <p:sp>
          <p:nvSpPr>
            <p:cNvPr id="17" name="Cube 16"/>
            <p:cNvSpPr/>
            <p:nvPr/>
          </p:nvSpPr>
          <p:spPr>
            <a:xfrm>
              <a:off x="1168757" y="5010912"/>
              <a:ext cx="2232249" cy="614332"/>
            </a:xfrm>
            <a:prstGeom prst="cube">
              <a:avLst/>
            </a:prstGeom>
            <a:gradFill flip="none" rotWithShape="1">
              <a:gsLst>
                <a:gs pos="16000">
                  <a:schemeClr val="bg2">
                    <a:lumMod val="25000"/>
                  </a:schemeClr>
                </a:gs>
                <a:gs pos="50000">
                  <a:schemeClr val="bg2">
                    <a:lumMod val="25000"/>
                  </a:schemeClr>
                </a:gs>
                <a:gs pos="98000">
                  <a:srgbClr val="C00000"/>
                </a:gs>
              </a:gsLst>
              <a:lin ang="0" scaled="0"/>
              <a:tileRect/>
            </a:gra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6" name="Cube 15"/>
            <p:cNvSpPr/>
            <p:nvPr/>
          </p:nvSpPr>
          <p:spPr>
            <a:xfrm>
              <a:off x="1155072" y="3596868"/>
              <a:ext cx="2232249" cy="624547"/>
            </a:xfrm>
            <a:prstGeom prst="cube">
              <a:avLst/>
            </a:prstGeom>
            <a:gradFill>
              <a:gsLst>
                <a:gs pos="98333">
                  <a:srgbClr val="002060"/>
                </a:gs>
                <a:gs pos="16000">
                  <a:schemeClr val="bg2">
                    <a:lumMod val="25000"/>
                  </a:schemeClr>
                </a:gs>
                <a:gs pos="50000">
                  <a:schemeClr val="bg2">
                    <a:lumMod val="25000"/>
                  </a:schemeClr>
                </a:gs>
              </a:gsLst>
              <a:lin ang="0" scaled="0"/>
            </a:gra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9" name="Rectangle 18"/>
            <p:cNvSpPr/>
            <p:nvPr/>
          </p:nvSpPr>
          <p:spPr>
            <a:xfrm>
              <a:off x="1152666" y="5173840"/>
              <a:ext cx="39315" cy="444000"/>
            </a:xfrm>
            <a:prstGeom prst="rect">
              <a:avLst/>
            </a:prstGeom>
            <a:solidFill>
              <a:schemeClr val="bg2">
                <a:lumMod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0" name="Rectangle 19"/>
            <p:cNvSpPr/>
            <p:nvPr/>
          </p:nvSpPr>
          <p:spPr>
            <a:xfrm>
              <a:off x="1120875" y="3768183"/>
              <a:ext cx="61483" cy="445048"/>
            </a:xfrm>
            <a:prstGeom prst="rect">
              <a:avLst/>
            </a:prstGeom>
            <a:solidFill>
              <a:schemeClr val="bg2">
                <a:lumMod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cxnSp>
        <p:nvCxnSpPr>
          <p:cNvPr id="6" name="Connecteur droit 5"/>
          <p:cNvCxnSpPr/>
          <p:nvPr/>
        </p:nvCxnSpPr>
        <p:spPr>
          <a:xfrm>
            <a:off x="1836192" y="5483612"/>
            <a:ext cx="5184080" cy="97399"/>
          </a:xfrm>
          <a:prstGeom prst="line">
            <a:avLst/>
          </a:prstGeom>
          <a:ln w="104775">
            <a:solidFill>
              <a:schemeClr val="accent6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necteur droit 22"/>
          <p:cNvCxnSpPr/>
          <p:nvPr/>
        </p:nvCxnSpPr>
        <p:spPr>
          <a:xfrm>
            <a:off x="2987562" y="4701835"/>
            <a:ext cx="4752790" cy="48699"/>
          </a:xfrm>
          <a:prstGeom prst="line">
            <a:avLst/>
          </a:prstGeom>
          <a:ln w="104775">
            <a:solidFill>
              <a:schemeClr val="accent6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necteur droit 23"/>
          <p:cNvCxnSpPr/>
          <p:nvPr/>
        </p:nvCxnSpPr>
        <p:spPr>
          <a:xfrm flipV="1">
            <a:off x="2072442" y="4506982"/>
            <a:ext cx="1647304" cy="1226274"/>
          </a:xfrm>
          <a:prstGeom prst="line">
            <a:avLst/>
          </a:prstGeom>
          <a:ln w="104775">
            <a:solidFill>
              <a:schemeClr val="accent6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Connecteur droit avec flèche 35"/>
          <p:cNvCxnSpPr/>
          <p:nvPr/>
        </p:nvCxnSpPr>
        <p:spPr>
          <a:xfrm>
            <a:off x="6444208" y="4732305"/>
            <a:ext cx="216024" cy="0"/>
          </a:xfrm>
          <a:prstGeom prst="straightConnector1">
            <a:avLst/>
          </a:prstGeom>
          <a:ln w="69850">
            <a:solidFill>
              <a:srgbClr val="FF0000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Connecteur droit avec flèche 42"/>
          <p:cNvCxnSpPr/>
          <p:nvPr/>
        </p:nvCxnSpPr>
        <p:spPr>
          <a:xfrm flipV="1">
            <a:off x="5148064" y="4355447"/>
            <a:ext cx="0" cy="634033"/>
          </a:xfrm>
          <a:prstGeom prst="straightConnector1">
            <a:avLst/>
          </a:prstGeom>
          <a:ln w="38100">
            <a:solidFill>
              <a:srgbClr val="00B0F0"/>
            </a:solidFill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Connecteur droit avec flèche 43"/>
          <p:cNvCxnSpPr/>
          <p:nvPr/>
        </p:nvCxnSpPr>
        <p:spPr>
          <a:xfrm flipV="1">
            <a:off x="5436096" y="4464893"/>
            <a:ext cx="0" cy="634033"/>
          </a:xfrm>
          <a:prstGeom prst="straightConnector1">
            <a:avLst/>
          </a:prstGeom>
          <a:ln w="38100">
            <a:solidFill>
              <a:srgbClr val="00B0F0"/>
            </a:solidFill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Connecteur droit avec flèche 44"/>
          <p:cNvCxnSpPr/>
          <p:nvPr/>
        </p:nvCxnSpPr>
        <p:spPr>
          <a:xfrm flipV="1">
            <a:off x="4716016" y="4464493"/>
            <a:ext cx="0" cy="634033"/>
          </a:xfrm>
          <a:prstGeom prst="straightConnector1">
            <a:avLst/>
          </a:prstGeom>
          <a:ln w="38100">
            <a:solidFill>
              <a:srgbClr val="00B0F0"/>
            </a:solidFill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Connecteur droit avec flèche 45"/>
          <p:cNvCxnSpPr/>
          <p:nvPr/>
        </p:nvCxnSpPr>
        <p:spPr>
          <a:xfrm flipV="1">
            <a:off x="4283968" y="4365104"/>
            <a:ext cx="0" cy="634033"/>
          </a:xfrm>
          <a:prstGeom prst="straightConnector1">
            <a:avLst/>
          </a:prstGeom>
          <a:ln w="38100">
            <a:solidFill>
              <a:srgbClr val="00B0F0"/>
            </a:solidFill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Connecteur droit avec flèche 46"/>
          <p:cNvCxnSpPr/>
          <p:nvPr/>
        </p:nvCxnSpPr>
        <p:spPr>
          <a:xfrm flipV="1">
            <a:off x="3995936" y="4559393"/>
            <a:ext cx="0" cy="634033"/>
          </a:xfrm>
          <a:prstGeom prst="straightConnector1">
            <a:avLst/>
          </a:prstGeom>
          <a:ln w="38100">
            <a:solidFill>
              <a:srgbClr val="00B0F0"/>
            </a:solidFill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Connecteur droit avec flèche 47"/>
          <p:cNvCxnSpPr/>
          <p:nvPr/>
        </p:nvCxnSpPr>
        <p:spPr>
          <a:xfrm flipV="1">
            <a:off x="5724128" y="4559393"/>
            <a:ext cx="0" cy="634033"/>
          </a:xfrm>
          <a:prstGeom prst="straightConnector1">
            <a:avLst/>
          </a:prstGeom>
          <a:ln w="38100">
            <a:solidFill>
              <a:srgbClr val="00B0F0"/>
            </a:solidFill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Forme libre 60"/>
          <p:cNvSpPr/>
          <p:nvPr/>
        </p:nvSpPr>
        <p:spPr>
          <a:xfrm>
            <a:off x="6881936" y="5578689"/>
            <a:ext cx="777240" cy="566483"/>
          </a:xfrm>
          <a:custGeom>
            <a:avLst/>
            <a:gdLst>
              <a:gd name="connsiteX0" fmla="*/ 0 w 777240"/>
              <a:gd name="connsiteY0" fmla="*/ 5684 h 599890"/>
              <a:gd name="connsiteX1" fmla="*/ 213360 w 777240"/>
              <a:gd name="connsiteY1" fmla="*/ 43784 h 599890"/>
              <a:gd name="connsiteX2" fmla="*/ 358140 w 777240"/>
              <a:gd name="connsiteY2" fmla="*/ 329534 h 599890"/>
              <a:gd name="connsiteX3" fmla="*/ 453390 w 777240"/>
              <a:gd name="connsiteY3" fmla="*/ 569564 h 599890"/>
              <a:gd name="connsiteX4" fmla="*/ 777240 w 777240"/>
              <a:gd name="connsiteY4" fmla="*/ 588614 h 599890"/>
              <a:gd name="connsiteX0" fmla="*/ 0 w 777240"/>
              <a:gd name="connsiteY0" fmla="*/ 8931 h 599518"/>
              <a:gd name="connsiteX1" fmla="*/ 213360 w 777240"/>
              <a:gd name="connsiteY1" fmla="*/ 47031 h 599518"/>
              <a:gd name="connsiteX2" fmla="*/ 247650 w 777240"/>
              <a:gd name="connsiteY2" fmla="*/ 401361 h 599518"/>
              <a:gd name="connsiteX3" fmla="*/ 453390 w 777240"/>
              <a:gd name="connsiteY3" fmla="*/ 572811 h 599518"/>
              <a:gd name="connsiteX4" fmla="*/ 777240 w 777240"/>
              <a:gd name="connsiteY4" fmla="*/ 591861 h 599518"/>
              <a:gd name="connsiteX0" fmla="*/ 0 w 777240"/>
              <a:gd name="connsiteY0" fmla="*/ 3625 h 594212"/>
              <a:gd name="connsiteX1" fmla="*/ 255270 w 777240"/>
              <a:gd name="connsiteY1" fmla="*/ 60775 h 594212"/>
              <a:gd name="connsiteX2" fmla="*/ 247650 w 777240"/>
              <a:gd name="connsiteY2" fmla="*/ 396055 h 594212"/>
              <a:gd name="connsiteX3" fmla="*/ 453390 w 777240"/>
              <a:gd name="connsiteY3" fmla="*/ 567505 h 594212"/>
              <a:gd name="connsiteX4" fmla="*/ 777240 w 777240"/>
              <a:gd name="connsiteY4" fmla="*/ 586555 h 594212"/>
              <a:gd name="connsiteX0" fmla="*/ 0 w 777240"/>
              <a:gd name="connsiteY0" fmla="*/ 4249 h 593840"/>
              <a:gd name="connsiteX1" fmla="*/ 255270 w 777240"/>
              <a:gd name="connsiteY1" fmla="*/ 61399 h 593840"/>
              <a:gd name="connsiteX2" fmla="*/ 247650 w 777240"/>
              <a:gd name="connsiteY2" fmla="*/ 419539 h 593840"/>
              <a:gd name="connsiteX3" fmla="*/ 453390 w 777240"/>
              <a:gd name="connsiteY3" fmla="*/ 568129 h 593840"/>
              <a:gd name="connsiteX4" fmla="*/ 777240 w 777240"/>
              <a:gd name="connsiteY4" fmla="*/ 587179 h 593840"/>
              <a:gd name="connsiteX0" fmla="*/ 0 w 777240"/>
              <a:gd name="connsiteY0" fmla="*/ 4249 h 598371"/>
              <a:gd name="connsiteX1" fmla="*/ 255270 w 777240"/>
              <a:gd name="connsiteY1" fmla="*/ 61399 h 598371"/>
              <a:gd name="connsiteX2" fmla="*/ 247650 w 777240"/>
              <a:gd name="connsiteY2" fmla="*/ 419539 h 598371"/>
              <a:gd name="connsiteX3" fmla="*/ 445770 w 777240"/>
              <a:gd name="connsiteY3" fmla="*/ 579559 h 598371"/>
              <a:gd name="connsiteX4" fmla="*/ 777240 w 777240"/>
              <a:gd name="connsiteY4" fmla="*/ 587179 h 5983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77240" h="598371">
                <a:moveTo>
                  <a:pt x="0" y="4249"/>
                </a:moveTo>
                <a:cubicBezTo>
                  <a:pt x="76835" y="-3689"/>
                  <a:pt x="213995" y="-7816"/>
                  <a:pt x="255270" y="61399"/>
                </a:cubicBezTo>
                <a:cubicBezTo>
                  <a:pt x="296545" y="130614"/>
                  <a:pt x="215900" y="333179"/>
                  <a:pt x="247650" y="419539"/>
                </a:cubicBezTo>
                <a:cubicBezTo>
                  <a:pt x="279400" y="505899"/>
                  <a:pt x="357505" y="551619"/>
                  <a:pt x="445770" y="579559"/>
                </a:cubicBezTo>
                <a:cubicBezTo>
                  <a:pt x="534035" y="607499"/>
                  <a:pt x="650240" y="599244"/>
                  <a:pt x="777240" y="587179"/>
                </a:cubicBezTo>
              </a:path>
            </a:pathLst>
          </a:custGeom>
          <a:noFill/>
          <a:ln w="104775">
            <a:solidFill>
              <a:srgbClr val="C000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30" name="Groupe 29"/>
          <p:cNvGrpSpPr/>
          <p:nvPr/>
        </p:nvGrpSpPr>
        <p:grpSpPr>
          <a:xfrm>
            <a:off x="7596336" y="5770043"/>
            <a:ext cx="269523" cy="755301"/>
            <a:chOff x="7740352" y="5842051"/>
            <a:chExt cx="181252" cy="611285"/>
          </a:xfrm>
        </p:grpSpPr>
        <p:sp useBgFill="1">
          <p:nvSpPr>
            <p:cNvPr id="29" name="Rectangle 28"/>
            <p:cNvSpPr/>
            <p:nvPr/>
          </p:nvSpPr>
          <p:spPr>
            <a:xfrm>
              <a:off x="7740352" y="5842051"/>
              <a:ext cx="181252" cy="611285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cxnSp>
          <p:nvCxnSpPr>
            <p:cNvPr id="26" name="Connecteur droit 25"/>
            <p:cNvCxnSpPr/>
            <p:nvPr/>
          </p:nvCxnSpPr>
          <p:spPr>
            <a:xfrm>
              <a:off x="7740352" y="5842051"/>
              <a:ext cx="0" cy="611285"/>
            </a:xfrm>
            <a:prstGeom prst="line">
              <a:avLst/>
            </a:prstGeom>
            <a:ln w="7620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Connecteur droit 26"/>
            <p:cNvCxnSpPr/>
            <p:nvPr/>
          </p:nvCxnSpPr>
          <p:spPr>
            <a:xfrm>
              <a:off x="7892752" y="5994872"/>
              <a:ext cx="0" cy="305642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6" name="Ellipse 65"/>
          <p:cNvSpPr/>
          <p:nvPr/>
        </p:nvSpPr>
        <p:spPr>
          <a:xfrm>
            <a:off x="7570029" y="6096890"/>
            <a:ext cx="72008" cy="68414"/>
          </a:xfrm>
          <a:prstGeom prst="ellipse">
            <a:avLst/>
          </a:prstGeom>
          <a:gradFill flip="none" rotWithShape="1">
            <a:gsLst>
              <a:gs pos="0">
                <a:srgbClr val="FF0000"/>
              </a:gs>
              <a:gs pos="100000">
                <a:srgbClr val="FFFF00"/>
              </a:gs>
            </a:gsLst>
            <a:path path="shape">
              <a:fillToRect l="50000" t="50000" r="50000" b="50000"/>
            </a:path>
            <a:tileRect/>
          </a:gradFill>
          <a:ln>
            <a:solidFill>
              <a:srgbClr val="FFFF00"/>
            </a:solidFill>
          </a:ln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7" name="Ellipse 66"/>
          <p:cNvSpPr/>
          <p:nvPr/>
        </p:nvSpPr>
        <p:spPr>
          <a:xfrm>
            <a:off x="4704120" y="5483612"/>
            <a:ext cx="72008" cy="68414"/>
          </a:xfrm>
          <a:prstGeom prst="ellipse">
            <a:avLst/>
          </a:prstGeom>
          <a:gradFill flip="none" rotWithShape="1">
            <a:gsLst>
              <a:gs pos="0">
                <a:srgbClr val="FF0000"/>
              </a:gs>
              <a:gs pos="100000">
                <a:srgbClr val="FFFF00"/>
              </a:gs>
            </a:gsLst>
            <a:path path="shape">
              <a:fillToRect l="50000" t="50000" r="50000" b="50000"/>
            </a:path>
            <a:tileRect/>
          </a:gradFill>
          <a:ln>
            <a:solidFill>
              <a:srgbClr val="FFFF00"/>
            </a:solidFill>
          </a:ln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8" name="Ellipse 67"/>
          <p:cNvSpPr/>
          <p:nvPr/>
        </p:nvSpPr>
        <p:spPr>
          <a:xfrm>
            <a:off x="5940152" y="4728738"/>
            <a:ext cx="72008" cy="68414"/>
          </a:xfrm>
          <a:prstGeom prst="ellipse">
            <a:avLst/>
          </a:prstGeom>
          <a:gradFill flip="none" rotWithShape="1">
            <a:gsLst>
              <a:gs pos="0">
                <a:srgbClr val="FF0000"/>
              </a:gs>
              <a:gs pos="100000">
                <a:srgbClr val="FFFF00"/>
              </a:gs>
            </a:gsLst>
            <a:path path="shape">
              <a:fillToRect l="50000" t="50000" r="50000" b="50000"/>
            </a:path>
            <a:tileRect/>
          </a:gradFill>
          <a:ln>
            <a:solidFill>
              <a:srgbClr val="FFFF00"/>
            </a:solidFill>
          </a:ln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0" name="Ellipse 69"/>
          <p:cNvSpPr/>
          <p:nvPr/>
        </p:nvSpPr>
        <p:spPr>
          <a:xfrm>
            <a:off x="3707904" y="5472237"/>
            <a:ext cx="72008" cy="68414"/>
          </a:xfrm>
          <a:prstGeom prst="ellipse">
            <a:avLst/>
          </a:prstGeom>
          <a:gradFill flip="none" rotWithShape="1">
            <a:gsLst>
              <a:gs pos="0">
                <a:srgbClr val="FF0000"/>
              </a:gs>
              <a:gs pos="100000">
                <a:srgbClr val="FFFF00"/>
              </a:gs>
            </a:gsLst>
            <a:path path="shape">
              <a:fillToRect l="50000" t="50000" r="50000" b="50000"/>
            </a:path>
            <a:tileRect/>
          </a:gradFill>
          <a:ln>
            <a:solidFill>
              <a:srgbClr val="FFFF00"/>
            </a:solidFill>
          </a:ln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1" name="Ellipse 70"/>
          <p:cNvSpPr/>
          <p:nvPr/>
        </p:nvSpPr>
        <p:spPr>
          <a:xfrm>
            <a:off x="2699792" y="5473213"/>
            <a:ext cx="72008" cy="68414"/>
          </a:xfrm>
          <a:prstGeom prst="ellipse">
            <a:avLst/>
          </a:prstGeom>
          <a:gradFill flip="none" rotWithShape="1">
            <a:gsLst>
              <a:gs pos="0">
                <a:srgbClr val="FF0000"/>
              </a:gs>
              <a:gs pos="100000">
                <a:srgbClr val="FFFF00"/>
              </a:gs>
            </a:gsLst>
            <a:path path="shape">
              <a:fillToRect l="50000" t="50000" r="50000" b="50000"/>
            </a:path>
            <a:tileRect/>
          </a:gradFill>
          <a:ln>
            <a:solidFill>
              <a:srgbClr val="FFFF00"/>
            </a:solidFill>
          </a:ln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2" name="Ellipse 71"/>
          <p:cNvSpPr/>
          <p:nvPr/>
        </p:nvSpPr>
        <p:spPr>
          <a:xfrm>
            <a:off x="2339752" y="5456895"/>
            <a:ext cx="72008" cy="68414"/>
          </a:xfrm>
          <a:prstGeom prst="ellipse">
            <a:avLst/>
          </a:prstGeom>
          <a:gradFill flip="none" rotWithShape="1">
            <a:gsLst>
              <a:gs pos="0">
                <a:srgbClr val="FF0000"/>
              </a:gs>
              <a:gs pos="100000">
                <a:srgbClr val="FFFF00"/>
              </a:gs>
            </a:gsLst>
            <a:path path="shape">
              <a:fillToRect l="50000" t="50000" r="50000" b="50000"/>
            </a:path>
            <a:tileRect/>
          </a:gradFill>
          <a:ln>
            <a:solidFill>
              <a:srgbClr val="FFFF00"/>
            </a:solidFill>
          </a:ln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75" name="Groupe 74"/>
          <p:cNvGrpSpPr/>
          <p:nvPr/>
        </p:nvGrpSpPr>
        <p:grpSpPr>
          <a:xfrm flipH="1">
            <a:off x="2051720" y="5039036"/>
            <a:ext cx="634033" cy="523220"/>
            <a:chOff x="4428231" y="6526686"/>
            <a:chExt cx="634033" cy="523220"/>
          </a:xfrm>
        </p:grpSpPr>
        <p:cxnSp>
          <p:nvCxnSpPr>
            <p:cNvPr id="73" name="Connecteur droit avec flèche 72"/>
            <p:cNvCxnSpPr/>
            <p:nvPr/>
          </p:nvCxnSpPr>
          <p:spPr>
            <a:xfrm rot="5400000">
              <a:off x="4745248" y="6280335"/>
              <a:ext cx="0" cy="634033"/>
            </a:xfrm>
            <a:prstGeom prst="straightConnector1">
              <a:avLst/>
            </a:prstGeom>
            <a:ln w="57150">
              <a:solidFill>
                <a:schemeClr val="tx1">
                  <a:lumMod val="95000"/>
                  <a:lumOff val="5000"/>
                </a:schemeClr>
              </a:solidFill>
              <a:prstDash val="solid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4" name="ZoneTexte 73"/>
            <p:cNvSpPr txBox="1"/>
            <p:nvPr/>
          </p:nvSpPr>
          <p:spPr>
            <a:xfrm>
              <a:off x="4644255" y="6526686"/>
              <a:ext cx="349776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2800" b="1" dirty="0" smtClean="0"/>
                <a:t>F</a:t>
              </a:r>
              <a:endParaRPr lang="fr-FR" sz="2800" b="1" dirty="0"/>
            </a:p>
          </p:txBody>
        </p:sp>
      </p:grpSp>
      <p:sp>
        <p:nvSpPr>
          <p:cNvPr id="76" name="ZoneTexte 75"/>
          <p:cNvSpPr txBox="1"/>
          <p:nvPr/>
        </p:nvSpPr>
        <p:spPr>
          <a:xfrm>
            <a:off x="6626741" y="4799082"/>
            <a:ext cx="28084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 b="1" dirty="0" smtClean="0">
                <a:solidFill>
                  <a:srgbClr val="FF0000"/>
                </a:solidFill>
              </a:rPr>
              <a:t>I</a:t>
            </a:r>
            <a:endParaRPr lang="fr-FR" sz="2800" b="1" dirty="0">
              <a:solidFill>
                <a:srgbClr val="FF0000"/>
              </a:solidFill>
            </a:endParaRPr>
          </a:p>
        </p:txBody>
      </p:sp>
      <p:sp>
        <p:nvSpPr>
          <p:cNvPr id="77" name="ZoneTexte 76"/>
          <p:cNvSpPr txBox="1"/>
          <p:nvPr/>
        </p:nvSpPr>
        <p:spPr>
          <a:xfrm>
            <a:off x="5139442" y="4077072"/>
            <a:ext cx="38664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 b="1" dirty="0" smtClean="0">
                <a:solidFill>
                  <a:srgbClr val="00B0F0"/>
                </a:solidFill>
              </a:rPr>
              <a:t>B</a:t>
            </a:r>
            <a:endParaRPr lang="fr-FR" sz="2800" b="1" dirty="0">
              <a:solidFill>
                <a:srgbClr val="00B0F0"/>
              </a:solidFill>
            </a:endParaRPr>
          </a:p>
        </p:txBody>
      </p:sp>
      <p:sp>
        <p:nvSpPr>
          <p:cNvPr id="78" name="Ellipse 77"/>
          <p:cNvSpPr/>
          <p:nvPr/>
        </p:nvSpPr>
        <p:spPr>
          <a:xfrm>
            <a:off x="7570029" y="6096890"/>
            <a:ext cx="72008" cy="68414"/>
          </a:xfrm>
          <a:prstGeom prst="ellipse">
            <a:avLst/>
          </a:prstGeom>
          <a:gradFill flip="none" rotWithShape="1">
            <a:gsLst>
              <a:gs pos="0">
                <a:srgbClr val="FF0000"/>
              </a:gs>
              <a:gs pos="100000">
                <a:srgbClr val="FFFF00"/>
              </a:gs>
            </a:gsLst>
            <a:path path="shape">
              <a:fillToRect l="50000" t="50000" r="50000" b="50000"/>
            </a:path>
            <a:tileRect/>
          </a:gradFill>
          <a:ln>
            <a:solidFill>
              <a:srgbClr val="FFFF00"/>
            </a:solidFill>
          </a:ln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9" name="Ellipse 78"/>
          <p:cNvSpPr/>
          <p:nvPr/>
        </p:nvSpPr>
        <p:spPr>
          <a:xfrm>
            <a:off x="7570029" y="6096890"/>
            <a:ext cx="72008" cy="68414"/>
          </a:xfrm>
          <a:prstGeom prst="ellipse">
            <a:avLst/>
          </a:prstGeom>
          <a:gradFill flip="none" rotWithShape="1">
            <a:gsLst>
              <a:gs pos="0">
                <a:srgbClr val="FF0000"/>
              </a:gs>
              <a:gs pos="100000">
                <a:srgbClr val="FFFF00"/>
              </a:gs>
            </a:gsLst>
            <a:path path="shape">
              <a:fillToRect l="50000" t="50000" r="50000" b="50000"/>
            </a:path>
            <a:tileRect/>
          </a:gradFill>
          <a:ln>
            <a:solidFill>
              <a:srgbClr val="FFFF00"/>
            </a:solidFill>
          </a:ln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0" name="Ellipse 79"/>
          <p:cNvSpPr/>
          <p:nvPr/>
        </p:nvSpPr>
        <p:spPr>
          <a:xfrm>
            <a:off x="7570029" y="6096890"/>
            <a:ext cx="72008" cy="68414"/>
          </a:xfrm>
          <a:prstGeom prst="ellipse">
            <a:avLst/>
          </a:prstGeom>
          <a:gradFill flip="none" rotWithShape="1">
            <a:gsLst>
              <a:gs pos="0">
                <a:srgbClr val="FF0000"/>
              </a:gs>
              <a:gs pos="100000">
                <a:srgbClr val="FFFF00"/>
              </a:gs>
            </a:gsLst>
            <a:path path="shape">
              <a:fillToRect l="50000" t="50000" r="50000" b="50000"/>
            </a:path>
            <a:tileRect/>
          </a:gradFill>
          <a:ln>
            <a:solidFill>
              <a:srgbClr val="FFFF00"/>
            </a:solidFill>
          </a:ln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1" name="Ellipse 80"/>
          <p:cNvSpPr/>
          <p:nvPr/>
        </p:nvSpPr>
        <p:spPr>
          <a:xfrm>
            <a:off x="4932040" y="4725144"/>
            <a:ext cx="72008" cy="68414"/>
          </a:xfrm>
          <a:prstGeom prst="ellipse">
            <a:avLst/>
          </a:prstGeom>
          <a:gradFill flip="none" rotWithShape="1">
            <a:gsLst>
              <a:gs pos="0">
                <a:srgbClr val="FF0000"/>
              </a:gs>
              <a:gs pos="100000">
                <a:srgbClr val="FFFF00"/>
              </a:gs>
            </a:gsLst>
            <a:path path="shape">
              <a:fillToRect l="50000" t="50000" r="50000" b="50000"/>
            </a:path>
            <a:tileRect/>
          </a:gradFill>
          <a:ln>
            <a:solidFill>
              <a:srgbClr val="FFFF00"/>
            </a:solidFill>
          </a:ln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2" name="Ellipse 81"/>
          <p:cNvSpPr/>
          <p:nvPr/>
        </p:nvSpPr>
        <p:spPr>
          <a:xfrm>
            <a:off x="5436096" y="4725144"/>
            <a:ext cx="72008" cy="68414"/>
          </a:xfrm>
          <a:prstGeom prst="ellipse">
            <a:avLst/>
          </a:prstGeom>
          <a:gradFill flip="none" rotWithShape="1">
            <a:gsLst>
              <a:gs pos="0">
                <a:srgbClr val="FF0000"/>
              </a:gs>
              <a:gs pos="100000">
                <a:srgbClr val="FFFF00"/>
              </a:gs>
            </a:gsLst>
            <a:path path="shape">
              <a:fillToRect l="50000" t="50000" r="50000" b="50000"/>
            </a:path>
            <a:tileRect/>
          </a:gradFill>
          <a:ln>
            <a:solidFill>
              <a:srgbClr val="FFFF00"/>
            </a:solidFill>
          </a:ln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3" name="Ellipse 82"/>
          <p:cNvSpPr/>
          <p:nvPr/>
        </p:nvSpPr>
        <p:spPr>
          <a:xfrm>
            <a:off x="3779912" y="4691977"/>
            <a:ext cx="72008" cy="68414"/>
          </a:xfrm>
          <a:prstGeom prst="ellipse">
            <a:avLst/>
          </a:prstGeom>
          <a:gradFill flip="none" rotWithShape="1">
            <a:gsLst>
              <a:gs pos="0">
                <a:srgbClr val="FF0000"/>
              </a:gs>
              <a:gs pos="100000">
                <a:srgbClr val="FFFF00"/>
              </a:gs>
            </a:gsLst>
            <a:path path="shape">
              <a:fillToRect l="50000" t="50000" r="50000" b="50000"/>
            </a:path>
            <a:tileRect/>
          </a:gradFill>
          <a:ln>
            <a:solidFill>
              <a:srgbClr val="FFFF00"/>
            </a:solidFill>
          </a:ln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35" name="Connecteur droit avec flèche 34"/>
          <p:cNvCxnSpPr/>
          <p:nvPr/>
        </p:nvCxnSpPr>
        <p:spPr>
          <a:xfrm flipH="1">
            <a:off x="5598978" y="5532311"/>
            <a:ext cx="216024" cy="0"/>
          </a:xfrm>
          <a:prstGeom prst="straightConnector1">
            <a:avLst/>
          </a:prstGeom>
          <a:ln w="69850">
            <a:solidFill>
              <a:srgbClr val="FF0000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Connecteur droit avec flèche 36"/>
          <p:cNvCxnSpPr/>
          <p:nvPr/>
        </p:nvCxnSpPr>
        <p:spPr>
          <a:xfrm rot="840000" flipV="1">
            <a:off x="2995295" y="4885183"/>
            <a:ext cx="139139" cy="164561"/>
          </a:xfrm>
          <a:prstGeom prst="straightConnector1">
            <a:avLst/>
          </a:prstGeom>
          <a:ln w="69850">
            <a:solidFill>
              <a:srgbClr val="FF0000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" name="Groupe 8"/>
          <p:cNvGrpSpPr/>
          <p:nvPr/>
        </p:nvGrpSpPr>
        <p:grpSpPr>
          <a:xfrm>
            <a:off x="6288192" y="5491102"/>
            <a:ext cx="732080" cy="370828"/>
            <a:chOff x="6294897" y="5491102"/>
            <a:chExt cx="732080" cy="370828"/>
          </a:xfrm>
        </p:grpSpPr>
        <p:sp useBgFill="1">
          <p:nvSpPr>
            <p:cNvPr id="52" name="Rectangle 51"/>
            <p:cNvSpPr/>
            <p:nvPr/>
          </p:nvSpPr>
          <p:spPr>
            <a:xfrm>
              <a:off x="6294897" y="5491102"/>
              <a:ext cx="653367" cy="3708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cxnSp>
          <p:nvCxnSpPr>
            <p:cNvPr id="49" name="Connecteur droit 48"/>
            <p:cNvCxnSpPr/>
            <p:nvPr/>
          </p:nvCxnSpPr>
          <p:spPr>
            <a:xfrm flipV="1">
              <a:off x="6300192" y="5562257"/>
              <a:ext cx="726785" cy="279794"/>
            </a:xfrm>
            <a:prstGeom prst="line">
              <a:avLst/>
            </a:prstGeom>
            <a:ln w="104775">
              <a:solidFill>
                <a:schemeClr val="accent6">
                  <a:lumMod val="75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4" name="Groupe 53"/>
          <p:cNvGrpSpPr/>
          <p:nvPr/>
        </p:nvGrpSpPr>
        <p:grpSpPr>
          <a:xfrm>
            <a:off x="6230627" y="5506444"/>
            <a:ext cx="778818" cy="370828"/>
            <a:chOff x="6248159" y="5491102"/>
            <a:chExt cx="778818" cy="370828"/>
          </a:xfrm>
        </p:grpSpPr>
        <p:sp useBgFill="1">
          <p:nvSpPr>
            <p:cNvPr id="55" name="Rectangle 54"/>
            <p:cNvSpPr/>
            <p:nvPr/>
          </p:nvSpPr>
          <p:spPr>
            <a:xfrm>
              <a:off x="6294897" y="5491102"/>
              <a:ext cx="653367" cy="3708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cxnSp>
          <p:nvCxnSpPr>
            <p:cNvPr id="56" name="Connecteur droit 55"/>
            <p:cNvCxnSpPr/>
            <p:nvPr/>
          </p:nvCxnSpPr>
          <p:spPr>
            <a:xfrm flipV="1">
              <a:off x="6248159" y="5562258"/>
              <a:ext cx="778818" cy="39804"/>
            </a:xfrm>
            <a:prstGeom prst="line">
              <a:avLst/>
            </a:prstGeom>
            <a:ln w="104775">
              <a:solidFill>
                <a:schemeClr val="accent6">
                  <a:lumMod val="75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2" name="Rectangle 11"/>
          <p:cNvSpPr/>
          <p:nvPr/>
        </p:nvSpPr>
        <p:spPr>
          <a:xfrm>
            <a:off x="1836192" y="3531885"/>
            <a:ext cx="5184080" cy="3137475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r>
              <a:rPr lang="fr-FR" dirty="0" smtClean="0"/>
              <a:t>click</a:t>
            </a:r>
            <a:endParaRPr lang="fr-FR" dirty="0"/>
          </a:p>
        </p:txBody>
      </p:sp>
      <p:sp>
        <p:nvSpPr>
          <p:cNvPr id="53" name="Rectangle 52">
            <a:hlinkClick r:id="rId3" action="ppaction://hlinksldjump"/>
          </p:cNvPr>
          <p:cNvSpPr/>
          <p:nvPr/>
        </p:nvSpPr>
        <p:spPr>
          <a:xfrm>
            <a:off x="0" y="3603893"/>
            <a:ext cx="1836192" cy="3137475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r>
              <a:rPr lang="fr-FR" dirty="0" smtClean="0"/>
              <a:t>Inverser le champ magnétique</a:t>
            </a:r>
          </a:p>
          <a:p>
            <a:pPr algn="ctr"/>
            <a:endParaRPr lang="fr-FR" dirty="0"/>
          </a:p>
          <a:p>
            <a:pPr algn="ctr"/>
            <a:endParaRPr lang="fr-FR" dirty="0" smtClean="0"/>
          </a:p>
          <a:p>
            <a:pPr algn="ctr"/>
            <a:endParaRPr lang="fr-FR" dirty="0"/>
          </a:p>
          <a:p>
            <a:pPr algn="ctr"/>
            <a:endParaRPr lang="fr-FR" dirty="0" smtClean="0"/>
          </a:p>
          <a:p>
            <a:pPr algn="ctr"/>
            <a:endParaRPr lang="fr-FR" dirty="0"/>
          </a:p>
          <a:p>
            <a:pPr algn="ctr"/>
            <a:endParaRPr lang="fr-FR" dirty="0" smtClean="0"/>
          </a:p>
          <a:p>
            <a:pPr algn="ctr"/>
            <a:endParaRPr lang="fr-FR" dirty="0"/>
          </a:p>
          <a:p>
            <a:pPr algn="ctr"/>
            <a:endParaRPr lang="fr-FR" dirty="0" smtClean="0"/>
          </a:p>
          <a:p>
            <a:pPr algn="ctr"/>
            <a:r>
              <a:rPr lang="fr-FR" dirty="0" smtClean="0"/>
              <a:t>click</a:t>
            </a:r>
            <a:endParaRPr lang="fr-FR" dirty="0"/>
          </a:p>
        </p:txBody>
      </p:sp>
      <p:sp>
        <p:nvSpPr>
          <p:cNvPr id="57" name="Rectangle 56">
            <a:hlinkClick r:id="rId4" action="ppaction://hlinksldjump"/>
          </p:cNvPr>
          <p:cNvSpPr/>
          <p:nvPr/>
        </p:nvSpPr>
        <p:spPr>
          <a:xfrm>
            <a:off x="7020272" y="3603893"/>
            <a:ext cx="1836192" cy="3137475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r>
              <a:rPr lang="fr-FR" dirty="0" smtClean="0"/>
              <a:t>Inverser le courant</a:t>
            </a:r>
          </a:p>
          <a:p>
            <a:pPr algn="ctr"/>
            <a:endParaRPr lang="fr-FR" dirty="0" smtClean="0"/>
          </a:p>
          <a:p>
            <a:pPr algn="ctr"/>
            <a:endParaRPr lang="fr-FR" dirty="0" smtClean="0"/>
          </a:p>
          <a:p>
            <a:pPr algn="ctr"/>
            <a:endParaRPr lang="fr-FR" dirty="0"/>
          </a:p>
          <a:p>
            <a:pPr algn="ctr"/>
            <a:endParaRPr lang="fr-FR" dirty="0" smtClean="0"/>
          </a:p>
          <a:p>
            <a:pPr algn="ctr"/>
            <a:endParaRPr lang="fr-FR" dirty="0"/>
          </a:p>
          <a:p>
            <a:pPr algn="ctr"/>
            <a:endParaRPr lang="fr-FR" dirty="0" smtClean="0"/>
          </a:p>
          <a:p>
            <a:pPr algn="ctr"/>
            <a:endParaRPr lang="fr-FR" dirty="0"/>
          </a:p>
          <a:p>
            <a:pPr algn="ctr"/>
            <a:endParaRPr lang="fr-FR" dirty="0" smtClean="0"/>
          </a:p>
          <a:p>
            <a:pPr algn="ctr"/>
            <a:r>
              <a:rPr lang="fr-FR" dirty="0" smtClean="0"/>
              <a:t>click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7074510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1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0" presetClass="path" presetSubtype="0" repeatCount="1000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animMotion origin="layout" path="M -6.38889E-6 -1.85185E-6 L -0.03091 -1.85185E-6 L -0.04879 -0.0125 L -0.05226 -0.03333 L -0.05001 -0.05857 L -0.05001 -0.0713 L -0.05834 -0.08241 L -0.28924 -0.08727 " pathEditMode="relative" ptsTypes="AAAAAAAA">
                                      <p:cBhvr>
                                        <p:cTn id="37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38" presetID="1" presetClass="exit" presetSubtype="0" fill="hold" grpId="2" nodeType="withEffect">
                                  <p:stCondLst>
                                    <p:cond delay="65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grpId="1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0" presetClass="path" presetSubtype="0" repeatCount="1000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animMotion origin="layout" path="M 1.66667E-6 5.55556E-6 L 0.20955 -0.00138 L 0.23333 0.00163 L 0.2559 0.01922 L 0.26667 0.03658 L 0.27257 0.08103 L 0.27014 0.14306 L 0.26059 0.17154 L 0.25 0.18751 L 0.22969 0.19538 L 0.21181 0.197 " pathEditMode="relative" ptsTypes="AAAAAAAAAAA">
                                      <p:cBhvr>
                                        <p:cTn id="43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44" presetID="1" presetClass="exit" presetSubtype="0" fill="hold" grpId="2" nodeType="withEffect">
                                  <p:stCondLst>
                                    <p:cond delay="65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5989 2.22222E-6 L 0.00225 -0.00509 " pathEditMode="relative" rAng="0" ptsTypes="AA">
                                      <p:cBhvr>
                                        <p:cTn id="47" dur="2000" spd="-100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882" y="-255"/>
                                    </p:animMotion>
                                  </p:childTnLst>
                                </p:cTn>
                              </p:par>
                              <p:par>
                                <p:cTn id="48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5677 3.33333E-6 L -0.00087 -0.0051 " pathEditMode="relative" rAng="0" ptsTypes="AA">
                                      <p:cBhvr>
                                        <p:cTn id="49" dur="2000" spd="-100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882" y="-255"/>
                                    </p:animMotion>
                                  </p:childTnLst>
                                </p:cTn>
                              </p:par>
                              <p:par>
                                <p:cTn id="50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5937 4.44444E-6 L 0.00174 -0.0051 " pathEditMode="relative" rAng="0" ptsTypes="AA">
                                      <p:cBhvr>
                                        <p:cTn id="51" dur="2000" spd="-100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882" y="-255"/>
                                    </p:animMotion>
                                  </p:childTnLst>
                                </p:cTn>
                              </p:par>
                              <p:par>
                                <p:cTn id="52" presetID="1" presetClass="entr" presetSubtype="0" fill="hold" grpId="1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0" presetClass="path" presetSubtype="0" repeatCount="1000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animMotion origin="layout" path="M -2.77778E-6 1.85185E-6 L 0.11545 -0.11551 " pathEditMode="relative" rAng="0" ptsTypes="AA">
                                      <p:cBhvr>
                                        <p:cTn id="55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764" y="-5787"/>
                                    </p:animMotion>
                                  </p:childTnLst>
                                </p:cTn>
                              </p:par>
                              <p:par>
                                <p:cTn id="56" presetID="1" presetClass="exit" presetSubtype="0" fill="hold" grpId="2" nodeType="withEffect">
                                  <p:stCondLst>
                                    <p:cond delay="65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" presetClass="entr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0" presetClass="path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1.94444E-6 1.85185E-6 L 0.18663 -0.11227 " pathEditMode="relative" rAng="0" ptsTypes="AA">
                                      <p:cBhvr>
                                        <p:cTn id="61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323" y="-5625"/>
                                    </p:animMotion>
                                  </p:childTnLst>
                                </p:cTn>
                              </p:par>
                              <p:par>
                                <p:cTn id="62" presetID="1" presetClass="exit" presetSubtype="0" fill="hold" grpId="2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" presetClass="entr" presetSubtype="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0" presetClass="path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1.94444E-6 7.40741E-7 L 0.19306 -0.11412 " pathEditMode="relative" rAng="0" ptsTypes="AA">
                                      <p:cBhvr>
                                        <p:cTn id="67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653" y="-5718"/>
                                    </p:animMotion>
                                  </p:childTnLst>
                                </p:cTn>
                              </p:par>
                              <p:par>
                                <p:cTn id="68" presetID="1" presetClass="exit" presetSubtype="0" fill="hold" grpId="2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0" presetClass="pat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222E-6 -4.44444E-6 L 0.13785 -0.1118 " pathEditMode="relative" rAng="0" ptsTypes="AA">
                                      <p:cBhvr>
                                        <p:cTn id="73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892" y="-5602"/>
                                    </p:animMotion>
                                  </p:childTnLst>
                                </p:cTn>
                              </p:par>
                              <p:par>
                                <p:cTn id="74" presetID="1" presetClass="exit" presetSubtype="0" fill="hold" grpId="2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1" presetClass="entr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0" presetClass="path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2.5E-6 2.10733E-6 L -0.03091 2.10733E-6 L -0.04879 -0.01249 L -0.05226 -0.03331 L -0.05 -0.05853 L -0.05 -0.07125 L -0.05834 -0.08235 L -0.39341 -0.09068 " pathEditMode="relative" rAng="0" ptsTypes="AAAAAAAA">
                                      <p:cBhvr>
                                        <p:cTn id="79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670" y="-4534"/>
                                    </p:animMotion>
                                  </p:childTnLst>
                                </p:cTn>
                              </p:par>
                              <p:par>
                                <p:cTn id="80" presetID="1" presetClass="exit" presetSubtype="0" fill="hold" grpId="2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1" presetClass="entr" presetSubtype="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0" presetClass="path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4.16667E-6 -4.6935E-6 L -0.0309 -4.6935E-6 L -0.04878 -0.01249 L -0.05225 -0.03331 L -0.05 -0.05852 L -0.05 -0.07124 L -0.05833 -0.08235 L -0.48194 -0.09345 " pathEditMode="relative" rAng="0" ptsTypes="AAAAAAAA">
                                      <p:cBhvr>
                                        <p:cTn id="85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097" y="-4673"/>
                                    </p:animMotion>
                                  </p:childTnLst>
                                </p:cTn>
                              </p:par>
                              <p:par>
                                <p:cTn id="86" presetID="1" presetClass="exit" presetSubtype="0" fill="hold" grpId="2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0" presetClass="pat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1.49433E-6 L -0.0309 -1.49433E-6 L -0.04878 -0.01249 L -0.05226 -0.03331 L -0.05 -0.05852 L -0.05 -0.07125 L -0.05833 -0.08235 L -0.56719 -0.09461 " pathEditMode="relative" rAng="0" ptsTypes="AAAAAAAA">
                                      <p:cBhvr>
                                        <p:cTn id="91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8368" y="-4742"/>
                                    </p:animMotion>
                                  </p:childTnLst>
                                </p:cTn>
                              </p:par>
                              <p:par>
                                <p:cTn id="92" presetID="1" presetClass="exit" presetSubtype="0" fill="hold" grpId="2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4" presetID="1" presetClass="entr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6" presetID="0" presetClass="path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0.00156 -0.00185 L 0.26197 -0.00139 L 0.28576 0.00162 L 0.30833 0.0192 L 0.31909 0.03654 L 0.325 0.08096 L 0.32257 0.14295 L 0.31302 0.17164 L 0.30243 0.1876 L 0.28211 0.19546 L 0.26423 0.19708 " pathEditMode="relative" rAng="0" ptsTypes="AAAAAAAAAAA">
                                      <p:cBhvr>
                                        <p:cTn id="97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163" y="9947"/>
                                    </p:animMotion>
                                  </p:childTnLst>
                                </p:cTn>
                              </p:par>
                              <p:par>
                                <p:cTn id="98" presetID="1" presetClass="exit" presetSubtype="0" fill="hold" grpId="2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0" presetID="1" presetClass="entr" presetSubtype="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2" presetID="0" presetClass="path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.00121 -0.00208 L 0.31805 -0.00139 L 0.34184 0.00162 L 0.36441 0.0192 L 0.37517 0.03655 L 0.38108 0.08096 L 0.37864 0.14296 L 0.3691 0.17164 L 0.35851 0.1876 L 0.33819 0.19547 L 0.32031 0.19708 " pathEditMode="relative" rAng="0" ptsTypes="AAAAAAAAAAA">
                                      <p:cBhvr>
                                        <p:cTn id="103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993" y="9947"/>
                                    </p:animMotion>
                                  </p:childTnLst>
                                </p:cTn>
                              </p:par>
                              <p:par>
                                <p:cTn id="104" presetID="1" presetClass="exit" presetSubtype="0" fill="hold" grpId="2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6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8" presetID="0" presetClass="pat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1.06432E-7 L 0.44983 0.00486 L 0.47361 0.00787 L 0.49618 0.02545 L 0.50695 0.04304 L 0.51285 0.08769 L 0.51042 0.15016 L 0.50087 0.17908 L 0.49028 0.19505 L 0.46997 0.20292 L 0.45209 0.20477 " pathEditMode="relative" rAng="0" ptsTypes="AAAAAAAAAAA">
                                      <p:cBhvr>
                                        <p:cTn id="109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642" y="10227"/>
                                    </p:animMotion>
                                  </p:childTnLst>
                                </p:cTn>
                              </p:par>
                              <p:par>
                                <p:cTn id="110" presetID="1" presetClass="exit" presetSubtype="0" fill="hold" grpId="2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2" presetID="26" presetClass="emph" presetSubtype="0" repeatCount="1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3" dur="500" tmFilter="0, 0; .2, .5; .8, .5; 1, 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4" dur="250" autoRev="1" fill="hold"/>
                                        <p:tgtEl>
                                          <p:spTgt spid="4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15" presetID="26" presetClass="emph" presetSubtype="0" repeatCount="1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6" dur="500" tmFilter="0, 0; .2, .5; .8, .5; 1, 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7" dur="250" autoRev="1" fill="hold"/>
                                        <p:tgtEl>
                                          <p:spTgt spid="4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18" presetID="26" presetClass="emph" presetSubtype="0" repeatCount="1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9" dur="500" tmFilter="0, 0; .2, .5; .8, .5; 1, 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0" dur="250" autoRev="1" fill="hold"/>
                                        <p:tgtEl>
                                          <p:spTgt spid="4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21" presetID="26" presetClass="emph" presetSubtype="0" repeatCount="1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2" dur="500" tmFilter="0, 0; .2, .5; .8, .5; 1, 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3" dur="250" autoRev="1" fill="hold"/>
                                        <p:tgtEl>
                                          <p:spTgt spid="4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24" presetID="26" presetClass="emph" presetSubtype="0" repeatCount="1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5" dur="500" tmFilter="0, 0; .2, .5; .8, .5; 1, 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6" dur="250" autoRev="1" fill="hold"/>
                                        <p:tgtEl>
                                          <p:spTgt spid="4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27" presetID="26" presetClass="emph" presetSubtype="0" repeatCount="1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8" dur="500" tmFilter="0, 0; .2, .5; .8, .5; 1, 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9" dur="250" autoRev="1" fill="hold"/>
                                        <p:tgtEl>
                                          <p:spTgt spid="4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0" fill="hold">
                            <p:stCondLst>
                              <p:cond delay="6500"/>
                            </p:stCondLst>
                            <p:childTnLst>
                              <p:par>
                                <p:cTn id="13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66" grpId="0" animBg="1"/>
      <p:bldP spid="66" grpId="1" animBg="1"/>
      <p:bldP spid="66" grpId="2" animBg="1"/>
      <p:bldP spid="67" grpId="0" animBg="1"/>
      <p:bldP spid="67" grpId="1" animBg="1"/>
      <p:bldP spid="67" grpId="2" animBg="1"/>
      <p:bldP spid="68" grpId="0" animBg="1"/>
      <p:bldP spid="68" grpId="1" animBg="1"/>
      <p:bldP spid="68" grpId="2" animBg="1"/>
      <p:bldP spid="70" grpId="0" animBg="1"/>
      <p:bldP spid="70" grpId="1" animBg="1"/>
      <p:bldP spid="70" grpId="2" animBg="1"/>
      <p:bldP spid="71" grpId="0" animBg="1"/>
      <p:bldP spid="71" grpId="1" animBg="1"/>
      <p:bldP spid="71" grpId="2" animBg="1"/>
      <p:bldP spid="72" grpId="0" animBg="1"/>
      <p:bldP spid="72" grpId="1" animBg="1"/>
      <p:bldP spid="72" grpId="2" animBg="1"/>
      <p:bldP spid="78" grpId="0" animBg="1"/>
      <p:bldP spid="78" grpId="1" animBg="1"/>
      <p:bldP spid="78" grpId="2" animBg="1"/>
      <p:bldP spid="79" grpId="0" animBg="1"/>
      <p:bldP spid="79" grpId="1" animBg="1"/>
      <p:bldP spid="79" grpId="2" animBg="1"/>
      <p:bldP spid="80" grpId="0" animBg="1"/>
      <p:bldP spid="80" grpId="1" animBg="1"/>
      <p:bldP spid="80" grpId="2" animBg="1"/>
      <p:bldP spid="81" grpId="0" animBg="1"/>
      <p:bldP spid="81" grpId="1" animBg="1"/>
      <p:bldP spid="81" grpId="2" animBg="1"/>
      <p:bldP spid="82" grpId="0" animBg="1"/>
      <p:bldP spid="82" grpId="1" animBg="1"/>
      <p:bldP spid="82" grpId="2" animBg="1"/>
      <p:bldP spid="83" grpId="0" animBg="1"/>
      <p:bldP spid="83" grpId="1" animBg="1"/>
      <p:bldP spid="83" grpId="2" animBg="1"/>
      <p:bldP spid="12" grpId="0" animBg="1"/>
      <p:bldP spid="53" grpId="0" animBg="1"/>
      <p:bldP spid="5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3568" y="116632"/>
            <a:ext cx="7772400" cy="1470025"/>
          </a:xfrm>
          <a:scene3d>
            <a:camera prst="orthographicFront"/>
            <a:lightRig rig="threePt" dir="t"/>
          </a:scene3d>
          <a:sp3d>
            <a:bevelT prst="relaxedInset"/>
          </a:sp3d>
        </p:spPr>
        <p:txBody>
          <a:bodyPr/>
          <a:lstStyle/>
          <a:p>
            <a:r>
              <a:rPr lang="fr-FR" dirty="0" smtClean="0"/>
              <a:t>Les moteurs électriques</a:t>
            </a: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47664" y="4913784"/>
            <a:ext cx="6224736" cy="1944216"/>
          </a:xfrm>
          <a:scene3d>
            <a:camera prst="orthographicFront"/>
            <a:lightRig rig="threePt" dir="t"/>
          </a:scene3d>
          <a:sp3d>
            <a:bevelT prst="relaxedInset"/>
          </a:sp3d>
        </p:spPr>
        <p:txBody>
          <a:bodyPr anchor="ctr">
            <a:normAutofit/>
          </a:bodyPr>
          <a:lstStyle/>
          <a:p>
            <a:r>
              <a:rPr lang="fr-FR" dirty="0" smtClean="0"/>
              <a:t>En </a:t>
            </a:r>
            <a:r>
              <a:rPr lang="fr-FR" dirty="0" smtClean="0"/>
              <a:t>continu excitation permanente, </a:t>
            </a:r>
            <a:r>
              <a:rPr lang="fr-FR" dirty="0" err="1" smtClean="0"/>
              <a:t>parallele</a:t>
            </a:r>
            <a:r>
              <a:rPr lang="fr-FR" dirty="0" smtClean="0"/>
              <a:t> série, séparé (</a:t>
            </a:r>
            <a:r>
              <a:rPr lang="fr-FR" dirty="0" err="1" smtClean="0"/>
              <a:t>lenz</a:t>
            </a:r>
            <a:r>
              <a:rPr lang="fr-FR" dirty="0" smtClean="0"/>
              <a:t>)</a:t>
            </a:r>
            <a:endParaRPr lang="fr-FR" dirty="0" smtClean="0"/>
          </a:p>
        </p:txBody>
      </p:sp>
      <p:grpSp>
        <p:nvGrpSpPr>
          <p:cNvPr id="6" name="Groupe 5"/>
          <p:cNvGrpSpPr/>
          <p:nvPr/>
        </p:nvGrpSpPr>
        <p:grpSpPr>
          <a:xfrm>
            <a:off x="2483768" y="1916832"/>
            <a:ext cx="1440160" cy="1296144"/>
            <a:chOff x="2483768" y="1916832"/>
            <a:chExt cx="1440160" cy="1296144"/>
          </a:xfrm>
        </p:grpSpPr>
        <p:sp>
          <p:nvSpPr>
            <p:cNvPr id="4" name="Arc plein 3"/>
            <p:cNvSpPr/>
            <p:nvPr/>
          </p:nvSpPr>
          <p:spPr>
            <a:xfrm>
              <a:off x="2483768" y="1916832"/>
              <a:ext cx="1296144" cy="1224136"/>
            </a:xfrm>
            <a:prstGeom prst="blockArc">
              <a:avLst>
                <a:gd name="adj1" fmla="val 10800000"/>
                <a:gd name="adj2" fmla="val 82982"/>
                <a:gd name="adj3" fmla="val 16097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solidFill>
                  <a:schemeClr val="tx1"/>
                </a:solidFill>
              </a:endParaRPr>
            </a:p>
          </p:txBody>
        </p:sp>
        <p:sp>
          <p:nvSpPr>
            <p:cNvPr id="5" name="Arc plein 4"/>
            <p:cNvSpPr/>
            <p:nvPr/>
          </p:nvSpPr>
          <p:spPr>
            <a:xfrm>
              <a:off x="2627784" y="1988840"/>
              <a:ext cx="1296144" cy="1224136"/>
            </a:xfrm>
            <a:prstGeom prst="blockArc">
              <a:avLst>
                <a:gd name="adj1" fmla="val 10800000"/>
                <a:gd name="adj2" fmla="val 82982"/>
                <a:gd name="adj3" fmla="val 16097"/>
              </a:avLst>
            </a:prstGeom>
            <a:solidFill>
              <a:schemeClr val="accent1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solidFill>
                  <a:schemeClr val="tx1"/>
                </a:solidFill>
              </a:endParaRPr>
            </a:p>
          </p:txBody>
        </p:sp>
      </p:grpSp>
      <p:grpSp>
        <p:nvGrpSpPr>
          <p:cNvPr id="7" name="Groupe 6"/>
          <p:cNvGrpSpPr/>
          <p:nvPr/>
        </p:nvGrpSpPr>
        <p:grpSpPr>
          <a:xfrm flipV="1">
            <a:off x="2483768" y="2276872"/>
            <a:ext cx="1440160" cy="1296144"/>
            <a:chOff x="2483768" y="1916832"/>
            <a:chExt cx="1440160" cy="1296144"/>
          </a:xfrm>
        </p:grpSpPr>
        <p:sp>
          <p:nvSpPr>
            <p:cNvPr id="8" name="Arc plein 7"/>
            <p:cNvSpPr/>
            <p:nvPr/>
          </p:nvSpPr>
          <p:spPr>
            <a:xfrm>
              <a:off x="2483768" y="1916832"/>
              <a:ext cx="1296144" cy="1224136"/>
            </a:xfrm>
            <a:prstGeom prst="blockArc">
              <a:avLst>
                <a:gd name="adj1" fmla="val 10800000"/>
                <a:gd name="adj2" fmla="val 82982"/>
                <a:gd name="adj3" fmla="val 16097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solidFill>
                  <a:schemeClr val="tx1"/>
                </a:solidFill>
              </a:endParaRPr>
            </a:p>
          </p:txBody>
        </p:sp>
        <p:sp>
          <p:nvSpPr>
            <p:cNvPr id="9" name="Arc plein 8"/>
            <p:cNvSpPr/>
            <p:nvPr/>
          </p:nvSpPr>
          <p:spPr>
            <a:xfrm>
              <a:off x="2627784" y="1988840"/>
              <a:ext cx="1296144" cy="1224136"/>
            </a:xfrm>
            <a:prstGeom prst="blockArc">
              <a:avLst>
                <a:gd name="adj1" fmla="val 10800000"/>
                <a:gd name="adj2" fmla="val 82982"/>
                <a:gd name="adj3" fmla="val 16097"/>
              </a:avLst>
            </a:prstGeom>
            <a:solidFill>
              <a:schemeClr val="accent1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5459392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scene3d>
            <a:camera prst="orthographicFront"/>
            <a:lightRig rig="threePt" dir="t"/>
          </a:scene3d>
          <a:sp3d>
            <a:bevelT prst="relaxedInset"/>
          </a:sp3d>
        </p:spPr>
        <p:txBody>
          <a:bodyPr/>
          <a:lstStyle/>
          <a:p>
            <a:r>
              <a:rPr lang="fr-FR" dirty="0" smtClean="0"/>
              <a:t>Les moteurs électriques</a:t>
            </a: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717032"/>
            <a:ext cx="6224736" cy="1944216"/>
          </a:xfrm>
          <a:scene3d>
            <a:camera prst="orthographicFront"/>
            <a:lightRig rig="threePt" dir="t"/>
          </a:scene3d>
          <a:sp3d>
            <a:bevelT prst="relaxedInset"/>
          </a:sp3d>
        </p:spPr>
        <p:txBody>
          <a:bodyPr anchor="ctr">
            <a:normAutofit/>
          </a:bodyPr>
          <a:lstStyle/>
          <a:p>
            <a:r>
              <a:rPr lang="fr-FR" dirty="0" smtClean="0"/>
              <a:t>En </a:t>
            </a:r>
            <a:r>
              <a:rPr lang="fr-FR" dirty="0" smtClean="0"/>
              <a:t>continu excitation permanente, </a:t>
            </a:r>
            <a:r>
              <a:rPr lang="fr-FR" dirty="0" err="1" smtClean="0"/>
              <a:t>parallele</a:t>
            </a:r>
            <a:r>
              <a:rPr lang="fr-FR" dirty="0" smtClean="0"/>
              <a:t> série, séparé (</a:t>
            </a:r>
            <a:r>
              <a:rPr lang="fr-FR" dirty="0" err="1" smtClean="0"/>
              <a:t>lenz</a:t>
            </a:r>
            <a:r>
              <a:rPr lang="fr-FR" dirty="0" smtClean="0"/>
              <a:t>)</a:t>
            </a:r>
            <a:endParaRPr lang="fr-FR" dirty="0" smtClean="0"/>
          </a:p>
        </p:txBody>
      </p:sp>
    </p:spTree>
    <p:extLst>
      <p:ext uri="{BB962C8B-B14F-4D97-AF65-F5344CB8AC3E}">
        <p14:creationId xmlns:p14="http://schemas.microsoft.com/office/powerpoint/2010/main" val="3519930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PRESENTER" val="906a2cd8a181d5507f369d3293a17fa86ab8283"/>
</p:tagLst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5114</TotalTime>
  <Words>439</Words>
  <Application>Microsoft Office PowerPoint</Application>
  <PresentationFormat>Affichage à l'écran (4:3)</PresentationFormat>
  <Paragraphs>147</Paragraphs>
  <Slides>10</Slides>
  <Notes>4</Notes>
  <HiddenSlides>3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10</vt:i4>
      </vt:variant>
    </vt:vector>
  </HeadingPairs>
  <TitlesOfParts>
    <vt:vector size="11" baseType="lpstr">
      <vt:lpstr>Thème Office</vt:lpstr>
      <vt:lpstr>Les moteurs électriques</vt:lpstr>
      <vt:lpstr>Les moteurs électriques</vt:lpstr>
      <vt:lpstr>Les moteurs Courant Continu</vt:lpstr>
      <vt:lpstr>Les moteurs Courant Continu</vt:lpstr>
      <vt:lpstr>Les moteurs Courant Continu</vt:lpstr>
      <vt:lpstr>Les moteurs Courant Continu</vt:lpstr>
      <vt:lpstr>Les moteurs Courant Continu</vt:lpstr>
      <vt:lpstr>Les moteurs électriques</vt:lpstr>
      <vt:lpstr>Les moteurs électriques</vt:lpstr>
      <vt:lpstr>démarche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Les moteurs électriques</dc:title>
  <dc:creator>phil</dc:creator>
  <cp:lastModifiedBy>phil</cp:lastModifiedBy>
  <cp:revision>76</cp:revision>
  <dcterms:created xsi:type="dcterms:W3CDTF">2016-01-24T11:49:39Z</dcterms:created>
  <dcterms:modified xsi:type="dcterms:W3CDTF">2016-01-28T23:19:07Z</dcterms:modified>
</cp:coreProperties>
</file>