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1"/>
  </p:notesMasterIdLst>
  <p:sldIdLst>
    <p:sldId id="256" r:id="rId2"/>
    <p:sldId id="267" r:id="rId3"/>
    <p:sldId id="268" r:id="rId4"/>
    <p:sldId id="263" r:id="rId5"/>
    <p:sldId id="272" r:id="rId6"/>
    <p:sldId id="273" r:id="rId7"/>
    <p:sldId id="274" r:id="rId8"/>
    <p:sldId id="265" r:id="rId9"/>
    <p:sldId id="271" r:id="rId10"/>
  </p:sldIdLst>
  <p:sldSz cx="9144000" cy="6858000" type="screen4x3"/>
  <p:notesSz cx="6858000" cy="9144000"/>
  <p:custDataLst>
    <p:tags r:id="rId12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04" autoAdjust="0"/>
    <p:restoredTop sz="94660"/>
  </p:normalViewPr>
  <p:slideViewPr>
    <p:cSldViewPr>
      <p:cViewPr>
        <p:scale>
          <a:sx n="66" d="100"/>
          <a:sy n="66" d="100"/>
        </p:scale>
        <p:origin x="-2142" y="-666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9765B-AA2C-4011-9FFB-19152924DF2B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FF19C-7390-4C02-A740-5948DB6C5D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29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149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380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632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074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759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29E509-E2CF-4773-A1D8-D62E2E267BD7}" type="datetimeFigureOut">
              <a:rPr lang="fr-FR" smtClean="0"/>
              <a:t>20/12/2015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387424"/>
            <a:ext cx="1493649" cy="1219306"/>
          </a:xfrm>
          <a:prstGeom prst="rect">
            <a:avLst/>
          </a:prstGeom>
        </p:spPr>
      </p:pic>
      <p:sp>
        <p:nvSpPr>
          <p:cNvPr id="10" name="ZoneTexte 9"/>
          <p:cNvSpPr txBox="1"/>
          <p:nvPr userDrawn="1"/>
        </p:nvSpPr>
        <p:spPr>
          <a:xfrm>
            <a:off x="0" y="6495407"/>
            <a:ext cx="1433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Ph. </a:t>
            </a:r>
            <a:r>
              <a:rPr lang="fr-FR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Dutour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3395463"/>
          </a:xfrm>
        </p:spPr>
        <p:txBody>
          <a:bodyPr/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puissance,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 qui fait qu’un travail va être fait dans un temps donné.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07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2474" y="332656"/>
            <a:ext cx="8119966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59" y="1844824"/>
            <a:ext cx="9079854" cy="7920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Suivant les situations, le calcul de l’énergie peut sembler différent, en fait, cela revient toujours à la même chose... </a:t>
            </a:r>
            <a:b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puissance mise en œuvre pendant un certain temps.</a:t>
            </a: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Espace réservé du contenu 2"/>
          <p:cNvSpPr txBox="1">
            <a:spLocks/>
          </p:cNvSpPr>
          <p:nvPr/>
        </p:nvSpPr>
        <p:spPr>
          <a:xfrm>
            <a:off x="49559" y="3212976"/>
            <a:ext cx="9039133" cy="349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une charge en déplacement,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F.L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d’effectuer ce déplacement, (à produire la force nécessaire) à une certaine vitesse ( v en m/s) :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 / t = (F.L) / t</a:t>
            </a:r>
          </a:p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P= </a:t>
            </a:r>
            <a:r>
              <a:rPr lang="fr-FR" sz="18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F.v</a:t>
            </a: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201959" y="5024029"/>
            <a:ext cx="9039133" cy="349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une charge en rotation,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</a:t>
            </a:r>
            <a:r>
              <a:rPr lang="fr-FR" sz="1800" b="1" dirty="0"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t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d’effectuer une rotation,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 à produire la force, le couple, nécessaire) 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une certaine vitesse (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radian/s) :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 / t = (F.L) / t</a:t>
            </a:r>
          </a:p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P= </a:t>
            </a:r>
            <a:r>
              <a:rPr lang="fr-FR" sz="1800" b="1" dirty="0"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25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2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2915" y="341784"/>
            <a:ext cx="816952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59" y="1556792"/>
            <a:ext cx="9079854" cy="7920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Suivant les situations, le calcul de l’énergie peut sembler différent, en fait, cela revient toujours à la même chose... </a:t>
            </a:r>
            <a:b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puissance mise en œuvre pendant un certain temps.</a:t>
            </a: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-51725" y="3140968"/>
            <a:ext cx="9039133" cy="349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l’électricité,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</a:p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à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consommer 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énergie dans le but d’effectuer un travail, sous une tension (appelée aussi Force-Electro-Motrice FEM, ou Différence de Potentiel DDP), avec une intensité consommée ( quantité d’électron par unité de temps)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Suivant les différents type d ’électricité on verra que l’expression va être modifiée, mais la base reste toujours la même :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U.I</a:t>
            </a: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tension sera exprimée en Volt : V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L’intensité en Ampère: A</a:t>
            </a: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085" y="33265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en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xxxxxxxxxxxxxxxxxxxxxxxx</a:t>
            </a:r>
            <a:endParaRPr lang="fr-FR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Espace réservé du contenu 2"/>
          <p:cNvSpPr txBox="1">
            <a:spLocks/>
          </p:cNvSpPr>
          <p:nvPr/>
        </p:nvSpPr>
        <p:spPr>
          <a:xfrm>
            <a:off x="229206" y="4326082"/>
            <a:ext cx="3119672" cy="698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xxxxxxxxxxx</a:t>
            </a:r>
            <a:endParaRPr lang="fr-FR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03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085" y="33265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en alternatif monophasé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xxxxxxxxxxxxxxxxxxxxxxxx</a:t>
            </a:r>
            <a:endParaRPr lang="fr-FR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Espace réservé du contenu 2"/>
          <p:cNvSpPr txBox="1">
            <a:spLocks/>
          </p:cNvSpPr>
          <p:nvPr/>
        </p:nvSpPr>
        <p:spPr>
          <a:xfrm>
            <a:off x="229206" y="4326082"/>
            <a:ext cx="3119672" cy="698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xxxxxxxxxxx</a:t>
            </a:r>
            <a:endParaRPr lang="fr-FR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48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085" y="33265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en alternatif triphasé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xxxxxxxxxxxxxxxxxxxxxxxx</a:t>
            </a:r>
            <a:endParaRPr lang="fr-FR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Espace réservé du contenu 2"/>
          <p:cNvSpPr txBox="1">
            <a:spLocks/>
          </p:cNvSpPr>
          <p:nvPr/>
        </p:nvSpPr>
        <p:spPr>
          <a:xfrm>
            <a:off x="229206" y="4326082"/>
            <a:ext cx="3119672" cy="698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xxxxxxxxxxx</a:t>
            </a:r>
            <a:endParaRPr lang="fr-FR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48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085" y="33265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en continu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xxxxxxxxxxxxxxxxxxxxxxxx</a:t>
            </a:r>
            <a:endParaRPr lang="fr-FR" sz="2000" dirty="0" smtClean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Espace réservé du contenu 2"/>
          <p:cNvSpPr txBox="1">
            <a:spLocks/>
          </p:cNvSpPr>
          <p:nvPr/>
        </p:nvSpPr>
        <p:spPr>
          <a:xfrm>
            <a:off x="229206" y="4326082"/>
            <a:ext cx="3119672" cy="698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xxxxxxxxxxx</a:t>
            </a:r>
            <a:endParaRPr lang="fr-FR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48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rganigramme : Processus 17"/>
          <p:cNvSpPr/>
          <p:nvPr/>
        </p:nvSpPr>
        <p:spPr>
          <a:xfrm>
            <a:off x="7832228" y="2636912"/>
            <a:ext cx="1317114" cy="1712103"/>
          </a:xfrm>
          <a:prstGeom prst="flowChartProcess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49000">
                <a:schemeClr val="bg2">
                  <a:lumMod val="50000"/>
                </a:schemeClr>
              </a:gs>
              <a:gs pos="92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</a:p>
          <a:p>
            <a:pPr algn="ctr"/>
            <a:r>
              <a:rPr lang="fr-FR" dirty="0" smtClean="0"/>
              <a:t>Utilisation mécanique, thermique, lumineuse…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4</a:t>
            </a:r>
            <a:endParaRPr lang="fr-FR" dirty="0"/>
          </a:p>
        </p:txBody>
      </p:sp>
      <p:sp>
        <p:nvSpPr>
          <p:cNvPr id="16" name="Organigramme : Processus 15"/>
          <p:cNvSpPr/>
          <p:nvPr/>
        </p:nvSpPr>
        <p:spPr>
          <a:xfrm>
            <a:off x="5570296" y="2636912"/>
            <a:ext cx="1188643" cy="1712103"/>
          </a:xfrm>
          <a:prstGeom prst="flowChartProcess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49000">
                <a:schemeClr val="bg2">
                  <a:lumMod val="50000"/>
                </a:schemeClr>
              </a:gs>
              <a:gs pos="92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</a:p>
          <a:p>
            <a:pPr algn="ctr"/>
            <a:r>
              <a:rPr lang="fr-FR" dirty="0" smtClean="0"/>
              <a:t>Utilisation électrique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3</a:t>
            </a:r>
            <a:endParaRPr lang="fr-FR" dirty="0"/>
          </a:p>
        </p:txBody>
      </p:sp>
      <p:sp>
        <p:nvSpPr>
          <p:cNvPr id="17" name="Pentagone 16"/>
          <p:cNvSpPr/>
          <p:nvPr/>
        </p:nvSpPr>
        <p:spPr>
          <a:xfrm>
            <a:off x="6672440" y="3132923"/>
            <a:ext cx="1246290" cy="720080"/>
          </a:xfrm>
          <a:prstGeom prst="homePlate">
            <a:avLst/>
          </a:prstGeom>
          <a:gradFill>
            <a:gsLst>
              <a:gs pos="43000">
                <a:schemeClr val="bg2">
                  <a:lumMod val="10000"/>
                </a:schemeClr>
              </a:gs>
              <a:gs pos="87000">
                <a:schemeClr val="bg2">
                  <a:lumMod val="50000"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Ws3= We4= P.t</a:t>
            </a:r>
            <a:endParaRPr lang="fr-FR" dirty="0"/>
          </a:p>
        </p:txBody>
      </p:sp>
      <p:sp>
        <p:nvSpPr>
          <p:cNvPr id="13" name="Organigramme : Processus 12"/>
          <p:cNvSpPr/>
          <p:nvPr/>
        </p:nvSpPr>
        <p:spPr>
          <a:xfrm>
            <a:off x="3339780" y="2636912"/>
            <a:ext cx="1152128" cy="1712103"/>
          </a:xfrm>
          <a:prstGeom prst="flowChartProcess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49000">
                <a:schemeClr val="bg2">
                  <a:lumMod val="50000"/>
                </a:schemeClr>
              </a:gs>
              <a:gs pos="92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</a:p>
          <a:p>
            <a:pPr algn="ctr"/>
            <a:r>
              <a:rPr lang="fr-FR" dirty="0" smtClean="0"/>
              <a:t>Transport électrique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2</a:t>
            </a:r>
            <a:endParaRPr lang="fr-FR" dirty="0"/>
          </a:p>
        </p:txBody>
      </p:sp>
      <p:sp>
        <p:nvSpPr>
          <p:cNvPr id="15" name="Pentagone 14"/>
          <p:cNvSpPr/>
          <p:nvPr/>
        </p:nvSpPr>
        <p:spPr>
          <a:xfrm>
            <a:off x="4405409" y="3132923"/>
            <a:ext cx="1251386" cy="720080"/>
          </a:xfrm>
          <a:prstGeom prst="homePlate">
            <a:avLst/>
          </a:prstGeom>
          <a:gradFill>
            <a:gsLst>
              <a:gs pos="43000">
                <a:schemeClr val="bg2">
                  <a:lumMod val="10000"/>
                </a:schemeClr>
              </a:gs>
              <a:gs pos="87000">
                <a:schemeClr val="bg2">
                  <a:lumMod val="50000"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Ws2= We3= P.t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246" y="188640"/>
            <a:ext cx="9129096" cy="710952"/>
          </a:xfrm>
        </p:spPr>
        <p:txBody>
          <a:bodyPr>
            <a:noAutofit/>
          </a:bodyPr>
          <a:lstStyle/>
          <a:p>
            <a:r>
              <a:rPr lang="fr-FR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rendements</a:t>
            </a:r>
            <a:endParaRPr lang="fr-FR" sz="4000" dirty="0"/>
          </a:p>
        </p:txBody>
      </p:sp>
      <p:sp>
        <p:nvSpPr>
          <p:cNvPr id="4" name="Organigramme : Processus 3"/>
          <p:cNvSpPr/>
          <p:nvPr/>
        </p:nvSpPr>
        <p:spPr>
          <a:xfrm>
            <a:off x="962451" y="2636912"/>
            <a:ext cx="1314152" cy="1712103"/>
          </a:xfrm>
          <a:prstGeom prst="flowChartProcess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49000">
                <a:schemeClr val="bg2">
                  <a:lumMod val="50000"/>
                </a:schemeClr>
              </a:gs>
              <a:gs pos="92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1</a:t>
            </a:r>
          </a:p>
          <a:p>
            <a:pPr algn="ctr"/>
            <a:r>
              <a:rPr lang="fr-FR" dirty="0" smtClean="0"/>
              <a:t>Centrale hydraulique </a:t>
            </a:r>
          </a:p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1</a:t>
            </a:r>
            <a:endParaRPr lang="fr-FR" dirty="0"/>
          </a:p>
        </p:txBody>
      </p:sp>
      <p:sp>
        <p:nvSpPr>
          <p:cNvPr id="5" name="Pentagone 4"/>
          <p:cNvSpPr/>
          <p:nvPr/>
        </p:nvSpPr>
        <p:spPr>
          <a:xfrm>
            <a:off x="35496" y="3132923"/>
            <a:ext cx="1013454" cy="720080"/>
          </a:xfrm>
          <a:prstGeom prst="homePlate">
            <a:avLst/>
          </a:prstGeom>
          <a:gradFill>
            <a:gsLst>
              <a:gs pos="43000">
                <a:schemeClr val="bg2">
                  <a:lumMod val="10000"/>
                </a:schemeClr>
              </a:gs>
              <a:gs pos="87000">
                <a:schemeClr val="bg2">
                  <a:lumMod val="50000"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We1= </a:t>
            </a:r>
            <a:r>
              <a:rPr lang="fr-FR" dirty="0" err="1" smtClean="0"/>
              <a:t>M.g.h</a:t>
            </a:r>
            <a:endParaRPr lang="fr-FR" dirty="0"/>
          </a:p>
        </p:txBody>
      </p:sp>
      <p:sp>
        <p:nvSpPr>
          <p:cNvPr id="11" name="Pentagone 10"/>
          <p:cNvSpPr/>
          <p:nvPr/>
        </p:nvSpPr>
        <p:spPr>
          <a:xfrm>
            <a:off x="2190104" y="3132923"/>
            <a:ext cx="1236175" cy="720080"/>
          </a:xfrm>
          <a:prstGeom prst="homePlate">
            <a:avLst/>
          </a:prstGeom>
          <a:gradFill>
            <a:gsLst>
              <a:gs pos="43000">
                <a:schemeClr val="bg2">
                  <a:lumMod val="10000"/>
                </a:schemeClr>
              </a:gs>
              <a:gs pos="87000">
                <a:schemeClr val="bg2">
                  <a:lumMod val="50000"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Ws1= We2= P.t</a:t>
            </a:r>
            <a:endParaRPr lang="fr-FR" dirty="0"/>
          </a:p>
        </p:txBody>
      </p:sp>
      <p:sp>
        <p:nvSpPr>
          <p:cNvPr id="6" name="Organigramme : Processus 5"/>
          <p:cNvSpPr/>
          <p:nvPr/>
        </p:nvSpPr>
        <p:spPr>
          <a:xfrm>
            <a:off x="199508" y="4453681"/>
            <a:ext cx="2757146" cy="404664"/>
          </a:xfrm>
          <a:prstGeom prst="flowChartProcess">
            <a:avLst/>
          </a:prstGeom>
          <a:gradFill>
            <a:gsLst>
              <a:gs pos="43000">
                <a:schemeClr val="bg2">
                  <a:lumMod val="10000"/>
                </a:schemeClr>
              </a:gs>
              <a:gs pos="87000">
                <a:schemeClr val="bg2">
                  <a:lumMod val="50000"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Ws1=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1 . </a:t>
            </a:r>
            <a:r>
              <a:rPr lang="fr-FR" dirty="0" smtClean="0"/>
              <a:t>We1 </a:t>
            </a:r>
            <a:endParaRPr lang="fr-FR" dirty="0"/>
          </a:p>
        </p:txBody>
      </p:sp>
      <p:sp>
        <p:nvSpPr>
          <p:cNvPr id="19" name="Organigramme : Processus 18"/>
          <p:cNvSpPr/>
          <p:nvPr/>
        </p:nvSpPr>
        <p:spPr>
          <a:xfrm>
            <a:off x="2760338" y="4453681"/>
            <a:ext cx="2284548" cy="404664"/>
          </a:xfrm>
          <a:prstGeom prst="flowChartProcess">
            <a:avLst/>
          </a:prstGeom>
          <a:gradFill>
            <a:gsLst>
              <a:gs pos="43000">
                <a:schemeClr val="bg2">
                  <a:lumMod val="10000"/>
                </a:schemeClr>
              </a:gs>
              <a:gs pos="87000">
                <a:schemeClr val="bg2">
                  <a:lumMod val="50000"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Ws2=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2 . </a:t>
            </a:r>
            <a:r>
              <a:rPr lang="fr-FR" dirty="0" smtClean="0"/>
              <a:t>Wse2 </a:t>
            </a:r>
            <a:endParaRPr lang="fr-FR" dirty="0"/>
          </a:p>
        </p:txBody>
      </p:sp>
      <p:sp>
        <p:nvSpPr>
          <p:cNvPr id="20" name="Organigramme : Processus 19"/>
          <p:cNvSpPr/>
          <p:nvPr/>
        </p:nvSpPr>
        <p:spPr>
          <a:xfrm>
            <a:off x="4900870" y="4437112"/>
            <a:ext cx="2668795" cy="404664"/>
          </a:xfrm>
          <a:prstGeom prst="flowChartProcess">
            <a:avLst/>
          </a:prstGeom>
          <a:gradFill>
            <a:gsLst>
              <a:gs pos="43000">
                <a:schemeClr val="bg2">
                  <a:lumMod val="10000"/>
                </a:schemeClr>
              </a:gs>
              <a:gs pos="87000">
                <a:schemeClr val="bg2">
                  <a:lumMod val="50000"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Ws3=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3 . </a:t>
            </a:r>
            <a:r>
              <a:rPr lang="fr-FR" dirty="0" smtClean="0"/>
              <a:t>We3 </a:t>
            </a:r>
            <a:endParaRPr lang="fr-FR" dirty="0"/>
          </a:p>
        </p:txBody>
      </p:sp>
      <p:sp>
        <p:nvSpPr>
          <p:cNvPr id="21" name="Organigramme : Processus 20"/>
          <p:cNvSpPr/>
          <p:nvPr/>
        </p:nvSpPr>
        <p:spPr>
          <a:xfrm>
            <a:off x="7231658" y="4437112"/>
            <a:ext cx="1806460" cy="404664"/>
          </a:xfrm>
          <a:prstGeom prst="flowChartProcess">
            <a:avLst/>
          </a:prstGeom>
          <a:gradFill>
            <a:gsLst>
              <a:gs pos="43000">
                <a:schemeClr val="bg2">
                  <a:lumMod val="10000"/>
                </a:schemeClr>
              </a:gs>
              <a:gs pos="87000">
                <a:schemeClr val="bg2">
                  <a:lumMod val="50000"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Ws4=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4 . </a:t>
            </a:r>
            <a:r>
              <a:rPr lang="fr-FR" dirty="0" smtClean="0"/>
              <a:t>We4</a:t>
            </a:r>
            <a:endParaRPr lang="fr-FR" dirty="0"/>
          </a:p>
        </p:txBody>
      </p:sp>
      <p:sp>
        <p:nvSpPr>
          <p:cNvPr id="24" name="Organigramme : Processus 23"/>
          <p:cNvSpPr/>
          <p:nvPr/>
        </p:nvSpPr>
        <p:spPr>
          <a:xfrm>
            <a:off x="1863036" y="5013176"/>
            <a:ext cx="5311027" cy="404664"/>
          </a:xfrm>
          <a:prstGeom prst="flowChartProcess">
            <a:avLst/>
          </a:prstGeom>
          <a:gradFill>
            <a:gsLst>
              <a:gs pos="43000">
                <a:schemeClr val="bg2">
                  <a:lumMod val="10000"/>
                </a:schemeClr>
              </a:gs>
              <a:gs pos="87000">
                <a:schemeClr val="bg2">
                  <a:lumMod val="50000"/>
                </a:schemeClr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Ws4=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1 .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2 . 3 . 4 . </a:t>
            </a:r>
            <a:r>
              <a:rPr lang="fr-FR" dirty="0" smtClean="0"/>
              <a:t>We1 </a:t>
            </a:r>
            <a:endParaRPr lang="fr-FR" dirty="0"/>
          </a:p>
        </p:txBody>
      </p:sp>
      <p:sp>
        <p:nvSpPr>
          <p:cNvPr id="22" name="Espace réservé du contenu 2"/>
          <p:cNvSpPr txBox="1">
            <a:spLocks/>
          </p:cNvSpPr>
          <p:nvPr/>
        </p:nvSpPr>
        <p:spPr>
          <a:xfrm>
            <a:off x="5475" y="980728"/>
            <a:ext cx="9138525" cy="15526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chaque étape ces pertes sont quantifiées, par ce que l’on appelle le rendement du système.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 qui fait que chaque étape peut être représentée par une relation mettant en œuvre l’énergie disponible, l’énergie utile, ou plus simplement 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l’énergie en entrée </a:t>
            </a:r>
            <a:r>
              <a:rPr lang="fr-FR" sz="18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et l’énergie en sortie </a:t>
            </a:r>
            <a:r>
              <a:rPr lang="fr-FR" sz="18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Ws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et le rendement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.</a:t>
            </a: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Espace réservé du contenu 2"/>
          <p:cNvSpPr txBox="1">
            <a:spLocks/>
          </p:cNvSpPr>
          <p:nvPr/>
        </p:nvSpPr>
        <p:spPr>
          <a:xfrm>
            <a:off x="-27659" y="5404705"/>
            <a:ext cx="9065777" cy="15526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7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rendement moyen en France entre l’énergie primaire consommée pour fabriquer l’électricité mis à disposition du consommateur est de </a:t>
            </a:r>
            <a:r>
              <a:rPr lang="fr-FR" sz="1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39</a:t>
            </a:r>
            <a:r>
              <a:rPr lang="fr-FR" sz="17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%.</a:t>
            </a:r>
          </a:p>
          <a:p>
            <a:pPr marL="0" indent="0" algn="ctr">
              <a:buNone/>
            </a:pPr>
            <a:endParaRPr lang="fr-FR" sz="11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7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C’est-à-dire que pour une consommation de 1kWh électrique il aura fallut consommer 2,58 kWh d’énergie primaire (moyenne)..</a:t>
            </a:r>
            <a:endParaRPr lang="fr-FR" sz="17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63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 animBg="1"/>
      <p:bldP spid="17" grpId="0" animBg="1"/>
      <p:bldP spid="13" grpId="0" animBg="1"/>
      <p:bldP spid="15" grpId="0" animBg="1"/>
      <p:bldP spid="2" grpId="0"/>
      <p:bldP spid="4" grpId="0" animBg="1"/>
      <p:bldP spid="5" grpId="0" animBg="1"/>
      <p:bldP spid="11" grpId="0" animBg="1"/>
      <p:bldP spid="6" grpId="0" animBg="1"/>
      <p:bldP spid="19" grpId="0" animBg="1"/>
      <p:bldP spid="20" grpId="0" animBg="1"/>
      <p:bldP spid="21" grpId="0" animBg="1"/>
      <p:bldP spid="24" grpId="0" animBg="1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843808" y="285293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</a:t>
            </a:r>
            <a:endParaRPr lang="fr-FR" sz="4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4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3B088C3-349F-4B09-BBA8-EBD48CDF20D9}"/>
  <p:tag name="ISPRING_RESOURCE_FOLDER" val="C:\Users\Philippe\SkyDrive\L’énergie, le travail\"/>
  <p:tag name="ISPRING_PRESENTATION_PATH" val="C:\Users\Philippe\SkyDrive\L’énergie, le travail.pptx"/>
  <p:tag name="ISPRING_PROJECT_FOLDER_UPDATED" val="1"/>
  <p:tag name="ISPRING_ULTRA_SCORM_COURSE_ID" val="903EEB81-98F5-46BF-9B25-DA1B21877797"/>
  <p:tag name="ISPRING_SCORM_RATE_SLIDES" val="1"/>
  <p:tag name="ISPRINGONLINEFOLDERID" val="0"/>
  <p:tag name="ISPRINGONLINEFOLDERPATH" val="Content List"/>
  <p:tag name="ISPRINGCLOUDFOLDERID" val="0"/>
  <p:tag name="ISPRINGCLOUDFOLDERPATH" val="Content List"/>
  <p:tag name="ISPRING_OUTPUT_FOLDER" val="C:\Users\Philippe\Documents\techphil\énergie"/>
  <p:tag name="ISPRING_ULTRA_SCORM_SLIDE_COUNT" val="13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LAYERS_CUSTOMIZATION" val="UEsDBBQAAgAIAOOxMUd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jsTFH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OOxMUfvg8FetgIAAFAKAAAhAAAAdW5pdmVyc2FsL2ZsYXNoX3NraW5fc2V0dGluZ3MueG1slVZtb9owEP6+X4HYd9K90kkpEqVMqtSt1Vr1u5MciYVjR/aFjn8/27EbGwhkOSHhu+fJvfjuIFVbyhcfJpM0F0zIZ0CkvFRG43UTWtxMsxZR8FkuOALHGReyJmy6+PjTPmlikZdYYgdyLGdDcujdzO0zhuJ8fJsbGSLkom4I3z+IUswykm9LKVpeXAyt2jcgGeVbjbz6MV+tBx0wqvAeoY5iWl8bGUdpJCgFJqTvayMXWYxkwLynK/uM5PSuzmd/QNtRRdHSlp+MDNEaUkJc5OulkWE812+Pb2Vu5DwB4S9q6JfPRgahjOxBxi+/+2pkkCGatvmfHmmkKE1BY875S3znMEEKPX4mqisjFwkmIePo4i248thc7wKQ+xrOfWrGVQr2ZOp6sBDMpWcMFihbSBN/6myqEm+PLer58PZQ02OedMxPpFUhqtf1uD/wRnkRgJyiR7wK1taw6sINgLG+x69Wt3ZTLDaEKYd91wUBStg5ZRBhr+yRv3VVj5CBskc+M1rAI2f7I/ihpeP4G74l7i7PF19bgRN99PXyJ281nh7M3KrAtVN4TC0KWCgTzgutwdxamlhdF1JyFFPKyY6WBKngvwwu29tkVJocGFyjnW6rFCkyONVtNka9o8P7sue4GZ017sbuN6FPrjtPUK/wmylBJHlV698kNZ04np4RXZhpcpphlqSGg7znGzGSUxO5BfkiBBvrhQuEEGszGwKLbrKG4GkSlCBNThc5dS85VX3e1hnItb40Cr5rYl2Hq2hZMf3BVwpvUMSEAWPHxEq/jhP63pSBwnUAEJlXvmW7Q2epW4aUwQ784AcKm/BQZqnSLTrUbUt8gA2G/eY0oxrS7Ym+UUJcbDhBeNVxiXjjhIYRPY8kUzazaOz9Bg5iiZay32Wm98I1Zs+ulaI3a/txCbXS/JP8B1BLAwQUAAIACADjsTFH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jsTFHQq3qOp4BAAAtBgAAHwAAAHVuaXZlcnNhbC9odG1sX3NraW5fc2V0dGluZ3MuanONlE1vwjAMhu/8iiq7Toh9wnZDg0lIHCaN27RDKKZUpHGUhA6G+O+rw1fTpoP40rx6+jp25GxbUbFYzKLXaOu+3f7D3zsNSLN6Bbe+Lhr0jHRmRDqDSZqBSCWwCpIffz3JuzMRMmbSmU43n2RrSn4MA7QKaDqgmYCWB7SfgLYmbc6FKYu/XmGHovYFlbo8XVmLsh2jtCBtW6LOuGPYzbtb5foqMOagL6BzHoNn2nWriTw7PnUpylyMmeJyM8YE21MeLxONKzlryr/YKNDFfS/3QOel+zb07ERq7MhCVk087FE0k0qDMXDI+zykCMKCT0GUfDtu/YN6xvWCKnSemtQe6f4dRZlWPIFal3p9Ch+ThVetm12KOmdhbffEwz2FRwi+AV2zGjxSeCCqlbriApXGhDpSQ+s9P6EC+SyVySF1hyLI0WHJtql750Ld8QfMGyGsjNAiMJFZ07txxdTb4OCaStZxaOZFSAzlxRCoQmJ+Er3j2Oo7QvuviHFrebzIiueheBmp5WCKb9AjOUcSMq6XoCeIoijo+9LRq8lbuz9QSwMEFAACAAgA47ExR5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DjsTFHlBOzImkAAABuAAAAHAAAAHVuaXZlcnNhbC9sb2NhbF9zZXR0aW5ncy54bWwNzDEOgzAMQNGdU1jeKe3WgcDGVpbSA1jERZEcG5GA4PZk+8PTb/szChy8pWDq8PV4IrDO5oMuDn/TUL8RUib1JKbsUA2h76pWbCb5cs4FJliFLt4mjiUyjxSLHHYRqOFTXv/AHpuuugFQSwMEFAACAAgAJIv0Rook4qj6AgAAsAgAABQAAAB1bml2ZXJzYWwvcGxheWVyLnhtbK1VTW/bMAw9p8D+g6F7paRd1zawW3QFgh3WoUDWbbdAtRlbi78myXXTXz/K8vecbgV2SGBTfI8U+Ui7189J7DyBVCJLPbKgc+JA6meBSEOPPHxdHV+Q66t3R24e8z1IRwQeKVJhADwmTgDKlyLXCL7nOvJIz0CRmTi5FJkUeo/cZ8jdRbok745m6JIqj0Ra50vGyrKkQiEiDVUWF4ZEUT9LWC5BQapBMpsGcRrsUv8djb8kS5ne56B6yFy/PXBN0nI8KzEgKU9pJkN2Mp8v2I+7z2s/goQfi1RpnvpAHKzkrCrlI/d3d1lQxKCMbebaJNegtUmiss1cvRSLi9RR0veIddgkoBQPQdE4DQmzWDYBdrcxV1HNowa0hlftRM1b+W3M+6ZxqzrHOue8eIyFivCoD+msk0CXDaO6SXXdSkEPjYJWhok4En4VQkJQvX5rJTJfEBuwVVyVJ1Wljwf4tOK+zuT+FmGoorqDtG0atU2jFajloG30dUdBmttugetCQlOqmfskAsi+cCm5kcWVlgW4bGSssWwIdpm9ct2kriFupJP47B96Y/xGrfmpXutMBfgfjfmERG1NRBrA80qgj4YEa6oBi21sVOcxNTG7nFTxmPR0PTDZHOum4EUczWUIOIYB15x1dnYICpIrdPELOcL2Dg6CIxFGMf70JMP49CBNwuVukqF3cBAcZ/5uAtqa2zKycR1HYmoV5LKJdeL6hdJZIl4qeQ72jF5WOnxt5Jqjm1y0B+fzP0ZxEKMZzC2ZWF3mqbevmsN7M6dadT6b3FoGasV5AF3k1quZhSIf+QSw5UWsb/s5NfuwBx3lPDUd01zfUe9ZuRYv4JQiMF+6xampSQRGMx75cHHaY8B+4nYZhK9MhyJus7SpA6WserP/VUWbLV+3znb9UIddrOGTgNJi7Ex9RHWEMivSYNRDmncfERXjTruRwJ0YtnijxQmKNMs98h4f6jtfnl12Vz7HTzjrfWvubWCbyxtWep1wpyBW67q9iFvvBnz8DVBLAwQUAAIACADjsTFH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OSxMUcUlQ/CehEAAJwjAAAXAAAAdW5pdmVyc2FsL3VuaXZlcnNhbC5wbmftWntYklm3x8zu5TgzjreSKWdyZjLNSi01zJmyqUadssIb0kTm5AU1RPACNPY1ZqmcvvlGKm9jjqmpkKaiIJJdYIrULAQVEYsUBQUVEbmfV+ubM3PO+ef8eZ7HP94fey+el73W2nv91lo8O+f7oEPr19ivAYFA6w9/e+A4CGTeATyrV60AJE7K3f3Ahxnq+KGvQeSujePAZHmMf6A/CFRPXKv/wQKYr076NgwFAm14tPCYsROrzgLvuR8+4H8CGzUpPHotHmrHfq28qQfhQZVZ5slbbuaM/bFqzdUjVzZ8tuan3z7gHjtg9eTwBx3rTtz+9MDX+w98t7Xn4umdR3Ntjojyt4UxlDzG3WCoodTCUgjLUAwwoDDCyV6Jb2iguNNLFMnQSmtqSHC8hnXUjbEcUMYmeneCKgEt9x3KG2YaVZRJFiBMenoXw27JGebDCQyYFSAg+6MVgcuZhjnB5ILdSYF3CWBuzO/0y/+e6KeJhHibZSDQA49qI+7FdkB+Me6zLDMQ6MrmJVzCJVzCJVzCJVzCJVzCJVzCJVzCJVzC/7c4PVxHHQoHRvuXWa0DcN3/EXMvbZnP8xoK3aebuF9TWZIeq5oXEykQXX93Q/at+7fotx7d4iDzu19/6ErN9vACgSKbNa1Ita/yOFcBx+vFYIUqs4VXl8CaE6bBr2oN3f3mGYem4iiMZu0bG2afsWGCMtow2lgoC6E95kySR1eALnLmnm2jRI4UooA38+t8RsPqUHl5p0jjrmwmheE0fzOm5DzBfwMUNdCp+hImHUklt2p6iPiU8ojmWU03Aa+a4bgxFbNwk5Zf41yaOcPCMHVC9XZJZlTm9BOMxBjjp+uvi1aOHJd1cs6hb+apjHNUpjDcM0ikugDDbNr7BNJcp+6l4NHiZMc4/EnDx8GuGwyN2SLzi2hp4C8hg84iqEjThRkQl/R6C5v5v7kKQpjuzZjlcPG2dZYRnee9+JUp1STB3tE7Z96Yg+cfBIamcEiOaW+vq4tPmcEqoUm/WuLGvvGCk2TJjh5qa6aHpNQ4Wyla/3pNZ3LYv4iZb53i4A+qJqVxCRGyvGg0o+pebbRYlyYIWtTNsw7KDpfA+SPhkETMVxLj8sPFalfLWLwliFdt80Ep9k3OHF51K4UNkTW3bkXblc48ecNwatFV7IkC9OJOKo+nsFFVV3++el0bfqynblfNRemyiiFN4aPyrjiSUoz1UKC+59F/s25XGXZ+LLMg0mqluvTXZyLPOd1mp6NxtqXrqqqKRE2G4ZV+fT/P3pN7XxiDSG1Z6kJeDcKRL0EdnIJlZp0lBWfM7wOFVkIOvxKWRhXK+2KEnvw7rjJ5n+XmLEUOkhxcLZBUjOVLvhcjyukBcQe5G3fKsM7zcm50Q9vEV5/IZDNPcrT4tqMRZd5bGs9cqA1hqcqWoTRkpKFtvGFhk1LAKhwsmFrndQYLmeR2aciS73Vjc/uUGaAX1UzrSflRyjGM/j6yMC6EeL1SqzttlRmcgsIdEULcDmJ82fb+L7cX9vokKH2Si9dQppFOEj4s1SmL5B8qcvumIVeVnVwi1Aq2oITot324CdpQs0hhK5yc3kjDddMSusoE6lrBKDAxT4rA7Z67ZdqArS68FEbt9LhLPIhhM93+l8W2O5099TqEYzEllLrSs+06hBobqzY6UgSoiAL0ljWHeeGnLoEbZYrbAi8QFab0W947Pnqal4CqkzJ/ko6eBm+ZLxkb1f6Lhou6Ksfme2T9HuHJPRTJrwsxiyRc6zds/0JyEny+BI69YdraEgQGp7kqRcu7Yw3TyW92GqOoQQ4Sj3ht4XAg/zpCXS9Lt/TJYqoZirqo9PGK3lKTXnLpEeXfZgE20pK/A5GQIlCbRCMpTVT4UcK8LBe8OfdwrVuj8l5N9ocdIi2PesrPpOlO1M9W+jFW56SlFbdnfujeXI3m9LWHcOJ004ZMyKPQKBFRWeOMkvFuEuTPBZtuA5EunUu7MtKH7neniffyXK0i+dfQJtV3l3vnV+b8HF2U5OjRbX1J3FDNOfMP5MFzMFfVlifYsjMHknGb6vckhkh2saMvS9o6dx6IEZCdsifKySSd3tVyWxZzOi+x1jhDYupNPGPXntn2ewsGnStEM4/myWdfTmbwEu5vJE1hQUlPuwxuKhFUGPmclkAOg63M14Ct5buz6M6BiBNv81WxXPoaZbPq8e2AOqhnXniUgKiQKO1YM1p8kagwsT1NFuBB2WUazKvvKqO1QiqQpdmh+TDSpnKfEsTJ73NbQmM0x7g/ZK5LPy/QJHt78FXJ4p23MS41Uxs5UiE/Od1C1pIb8ClRNcpBLo8rjoJ7WZyDyYXjIy9w3LT8e0MjmP6P37ClSGKF3BlOMKhMopdQLxHfIJ55wkm/fr+gd7yw5F6KrgQtqA3RhQ1hunnFUYt7VlDueEhaT47AQIXtZli2u2nTcdXjl/qtfVhEfBW7XvqPEYO2ravWUcFKcwF/dLQYuj2C71yYgnKXNfffwZO8WZrGaR9eMrdbMLS8VlOjICVu5Wl446oW38T7KX9ErmPrcVPFAVPYMztLXHr9+Xx71EVeFXo0Ie6fsS7OsUVRcMkrdjsvcEL/WTXPTgyQLowepFZ+iV6MBMv6jXRXnwCM7wMNmsreKV8b56LIiFG5j6dxDXE2V4TtMRwVv1o3k+5ih4jyxDvCfQCR0BPBrc+rz/RHwxdMko0m+tN1nbA6B6flkq2h+enfCVIhqvlQDhvRM1N/us1uzzIUWJgJbGqzHUJeEY3qJGo4xziyZAZL3wf1j0Q8Z9+pH097DNC5btjn2vDI2ed4DQc+5OJAucENJVPb9hdUujknRZ7mqEgcmW7EGp9WhhEUhb8jzg849bIGRArbvAiOydjoFsm7Ad89UevA0cmAKE4TVgQiWof0Ta8WjlkIwje1ExUSnLJh/WsgiMaNU9l+jeqbuip3r4AnisyBH7M0yXez0Jna84/j8jSZBay15Up6bVNCXnrmDb7wpJczEGoJrCqxQ+X2wjiS0U7ATeYjRFir03Y6BN6rU7hZSuvpfLoV80kH4kJBMP7ZzBooYu9eztqzadqZTLZFcyShta0drAND+5JHIqPGxJKRUCM5+x17OJ7ZmwpLzZVjLyplSKJYKEx/MPhxmvhyt7vUrF5eSYcy6bjuAlm3Z159m25gfIGa7Mx8udveoGtHXgD0plvxLeYqYT2NNZOmw2Ka2+GeT3cM3XOAHUO8Upqm5WMb25xaSEQHunT0LBBvnb4sd2KzPZs2UYZm+earSKhQlr7kdvE5tHBs9OxHVnqmQmIA+GGbtK2rLRBX3LseUYuqepcfNhcg+NHssfyVe5jyuT2sZh1DI+7w8GTMCBd8vCveHpGmfufvV9XOftkrksbn1v8Hmc4chOal+96VGKMfJzCSwjiHPuIqdT0WHDRLk4KQX5+WT2N9ba9jycGr0YL4kPL8JjzVuz29LL3xxY9V4UN53jgIxcroMYopiFHqUznE944W9xLlYpTY6az41+v2nKdhUZ9yXkm2wexs+i4YRgBmiPxU7Muy/iEyjJ4QVPd3iut/G0zQvpIKRMa5zvVppyp7G5AOwwaaQGzL0Q1WhEOM9bnuNNURqgLIIPfO544I+UGLY7IUUuXDeDXp8CkMQ2iloBH68qDy1QEPeFVbq4L9O9Vi8WzspX69q+KKRBsu4I15/wgVFi0c/upjTPUeuXfXdMs++7sF/BvE+y7wdaV+K2AcSfSjvm7aCBvw/S9AACS/5t+Ab6asdoA2Tj/7w1aZLoZdTv5pnTgrHLK55mld/btzZPPHHuK00lboWckDCi60zvfxhQnahK1wOuWrJFn6XHUwLlbVRMElqDoT8coCtmNGvConOPPNuU3u6wRArLsXWOJluc5mHrSRikVC7tvNmpHHVS6ObVTzJ4PXFSg2uBEcgXz6e4Z+mi3QPcdxb4hWR6U+bFgdEOMCVsbGr22d7vpRaCJ6mR+KB98u/AVwj6cHKzmXF+7JJRt2mVpP5GkUZdnuTMEoEr54thbs2+lnd/eSm9j6kuaZBznJIwfBsG+SZ+KVNPEz79wE6VVIV3muIXdEZZhZA2dZl7H2JMTvKhXdkz99Tv5vxF7BNBkUNd2Zo7u8yiIwO2S+htlXXjIurSkQE/XAhyZACEW9oepjlRXTObe0A9vdFsnr0Z36yETjuxjqP+fbzr3xTUt7KvF8hcBrP01SkkFmdA8eykvfKCv4lbyaJe6bgWcPpUAe6fNnyMRCWQpq5wIxs/bka4oH7XUHpuZPJNb5sE0NxC7rjvcm5g0fp6x5/lFkeUbF6ceTtmiLIr+fd3B/5x/oAvt9YU1Ha19eGa5va6esrWov7S4nr0IUJg/QlC6ctWlwYWTpcWr3Ny5sMie/Z1P3ccYrXWs3jrxeFFQXIUiRWLSV0/flr6TZc2zAJGmzZwDGz28x6aQUEB2UDdPK+fd2PfGNUc1D/YjsDqRhoWBoSpdWVw4ALN1bJZkUNrw8OKU/z7P62UOKz+w35ygdFSC+7foLVUjIOaGngHuDINEkZ9h1KN039Pp5+HnYRDcO7JGPrB2WXBmmBaUo6zuLD+1g/J0PYubeXHMbynyelj8Iy5xAgCMMb539wgxGNVPyUA8wbZumz0fWax6Cyeg/hMlwUW4TyL5uQSKcZqWyeRTpXWx5q0A+c4LtcEz6Oyt6Nz5UjvEm59Y/iKjxGsIixOKnntbwwjONGYjaE9zecbE7pR0eM0S+nVQ0xLhJJb5XX9FURNTuji+GDA0L5rae7jyMY2bWZxQF7wPbVuZp9s1Z/FRGXosuHhtFOPxZE/6ZCe9rV1KkiRclD7ajy/UL/UZ5O9zV9Aza3qB9SWrnBnyihtvgB3nCqLkeoePRfVfyXtQeo8zyEuJtCTa7A4RDNKXdYt73tCt9O17QOxb07tTpqlrD8pGMhb0Qf2yCT30uHT0DlJGTUdjXl1NdU/9Wf8fMPQ3Gz4wKS/cmyXqronf3nld6q6ZziPjZckUEkfPiIJiKppJwKVR2WVSPI8G5CXniCyIxJGGxmEJtWFyPHt6etCOAiqQmgoaUE/e7m9Wl/NrC7IVyOGP0ZsxAWt+vq9qd38UT6bZPSb8T0ffCNuRRm8Do1qFsP/3r1H1ypqu2pY7OmADOXJd0Ez89+bwRm5KnbYVIG2WHmH+pus/ZyJa1BFDxwGLIjDc5zgO6F3G9nR1A3Rrey1yBG2P/tvJvxfcuq6LqaxCkDOmmG0MSJS/+ojcwcbgoiMqYbCo3QuZfpqB2AB3TKUrbzBGflboPOtQH/uyXdskgG2CEDGruHe+EKDa7zC3CBre4L8k2wa6xYODXgO7LW+VVJsSNe0jzCcASeSUEo2ZuXv3537x9ytR7TG2JMACNL9brhlQHJI7seinzyK1HVzk9733NFQlSqE9DBkYS0/WOoFqUjbpT7Y+ZWCi+Uc/YfwD9r2vU6mCUDUUPl440cwb1o17M1rSHzNzBBIhxmkhpB4iK+tMTw9xCvsF1sBOIEO2PGRn97Fa/2FMS2Psm6d7TehNhCgclmAs2qWt5482MT7KNhAeyiU0dX1KaByvo2BHTcTcqTDK6Fj7/UFrPdoxDUENkPE9hmpmimknfy/7lmnc3zniHrTB74C3BX5/5QTCimfLwGtgb9dmQTxbFcCSVL5f+ajraNjh3sxAKx6lGEy8x9SNu1B6fv5InCBRZkL552t4hmi95xB/4Ef2dBHsdq1jlKkn/3LcTxpwhHCYJNqNCjkUQwJFg8zoKB2TU8pl4pXtP+NaLZiAyp8njWXt39isiAbzy4I7BmO596sFOU3C4Cf2yNqgmWugJAu1f8T//1Fhpmmf7DVj8eTNEWWr6r5shU0BDVAlbBXzJ/12r7pASHtE7gEnkfemQvZdVpBhu0kLpWxYkDVKh+1DesL0JYB9oItOQSl+4iBL5T6lAOqhmxargmP26qzeVEWaAFHT4YNAB8tens/4TUEsDBBQAAgAIAOWxMUcZ1RGpSgAAAGoAAAAbAAAAdW5pdmVyc2FsL3VuaXZlcnNhbC5wbmcueG1ss7GvyM1RKEstKs7Mz7NVMtQzULK34+WyKShKLctMLVeoAIoZ6RlAgJJCJSq3PDOlJMNWydLYHCGWkZqZnlFiq2RuYAwX1AcaCQBQSwECAAAUAAIACADjsTFHWn+5mToEAADhDgAAHQAAAAAAAAABAAAAAAAAAAAAdW5pdmVyc2FsL2NvbW1vbl9tZXNzYWdlcy5sbmdQSwECAAAUAAIACADjsTFHmd7J2s4DAAAxDwAAJwAAAAAAAAABAAAAAAB1BAAAdW5pdmVyc2FsL2ZsYXNoX3B1Ymxpc2hpbmdfc2V0dGluZ3MueG1sUEsBAgAAFAACAAgA47ExR++DwV62AgAAUAoAACEAAAAAAAAAAQAAAAAAiAgAAHVuaXZlcnNhbC9mbGFzaF9za2luX3NldHRpbmdzLnhtbFBLAQIAABQAAgAIAOOxMUeyfOT/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/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=="/>
  <p:tag name="ISPRING_ULTRA_SCORM_COURCE_TITLE" val="L’énergie, le travail 5"/>
  <p:tag name="ISPRING_ULTRA_SCORM_LESSON_TITLE" val="L’énergie, le travail 5"/>
  <p:tag name="ISPRING_SCORM_USE_CUSTOM_PASSING_SCORE" val="1"/>
  <p:tag name="ISPRING_PRESENTATION_TITLE" val="L’énergie, le travail 5"/>
  <p:tag name="ISPRING_RESOURCE_PATHS_HASH_PRESENTER" val="0d19f133cf14cbd361c2140d1263c9864b4157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écutif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écutif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2945</TotalTime>
  <Words>355</Words>
  <Application>Microsoft Office PowerPoint</Application>
  <PresentationFormat>Affichage à l'écran (4:3)</PresentationFormat>
  <Paragraphs>63</Paragraphs>
  <Slides>9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Exécutif</vt:lpstr>
      <vt:lpstr>La puissance,  </vt:lpstr>
      <vt:lpstr>La puissance.</vt:lpstr>
      <vt:lpstr>La puissance.</vt:lpstr>
      <vt:lpstr>La puissance en continu</vt:lpstr>
      <vt:lpstr>La puissance en alternatif monophasé</vt:lpstr>
      <vt:lpstr>La puissance en alternatif triphasé</vt:lpstr>
      <vt:lpstr>La puissance en continu</vt:lpstr>
      <vt:lpstr>Les rendements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L’énergie, le travail 5</dc:title>
  <dc:creator>Philippe Dutour</dc:creator>
  <cp:lastModifiedBy>phil</cp:lastModifiedBy>
  <cp:revision>96</cp:revision>
  <dcterms:created xsi:type="dcterms:W3CDTF">2014-09-06T08:54:55Z</dcterms:created>
  <dcterms:modified xsi:type="dcterms:W3CDTF">2015-12-19T23:20:37Z</dcterms:modified>
</cp:coreProperties>
</file>