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8" r:id="rId1"/>
  </p:sldMasterIdLst>
  <p:notesMasterIdLst>
    <p:notesMasterId r:id="rId26"/>
  </p:notesMasterIdLst>
  <p:handoutMasterIdLst>
    <p:handoutMasterId r:id="rId27"/>
  </p:handoutMasterIdLst>
  <p:sldIdLst>
    <p:sldId id="310" r:id="rId2"/>
    <p:sldId id="299" r:id="rId3"/>
    <p:sldId id="258" r:id="rId4"/>
    <p:sldId id="305" r:id="rId5"/>
    <p:sldId id="311" r:id="rId6"/>
    <p:sldId id="313" r:id="rId7"/>
    <p:sldId id="314" r:id="rId8"/>
    <p:sldId id="322" r:id="rId9"/>
    <p:sldId id="312" r:id="rId10"/>
    <p:sldId id="315" r:id="rId11"/>
    <p:sldId id="316" r:id="rId12"/>
    <p:sldId id="317" r:id="rId13"/>
    <p:sldId id="323" r:id="rId14"/>
    <p:sldId id="325" r:id="rId15"/>
    <p:sldId id="324" r:id="rId16"/>
    <p:sldId id="263" r:id="rId17"/>
    <p:sldId id="300" r:id="rId18"/>
    <p:sldId id="318" r:id="rId19"/>
    <p:sldId id="301" r:id="rId20"/>
    <p:sldId id="319" r:id="rId21"/>
    <p:sldId id="308" r:id="rId22"/>
    <p:sldId id="307" r:id="rId23"/>
    <p:sldId id="321" r:id="rId24"/>
    <p:sldId id="320" r:id="rId25"/>
  </p:sldIdLst>
  <p:sldSz cx="9144000" cy="6858000" type="screen4x3"/>
  <p:notesSz cx="6735763" cy="9869488"/>
  <p:custDataLst>
    <p:tags r:id="rId28"/>
  </p:custDataLst>
  <p:defaultTextStyle>
    <a:defPPr>
      <a:defRPr lang="fr-FR"/>
    </a:defPPr>
    <a:lvl1pPr algn="l" rtl="0" fontAlgn="base">
      <a:spcBef>
        <a:spcPct val="0"/>
      </a:spcBef>
      <a:spcAft>
        <a:spcPct val="0"/>
      </a:spcAft>
      <a:defRPr sz="2400" b="1" kern="1200">
        <a:solidFill>
          <a:schemeClr val="tx1"/>
        </a:solidFill>
        <a:latin typeface="Tempus Sans ITC" pitchFamily="82" charset="0"/>
        <a:ea typeface="+mn-ea"/>
        <a:cs typeface="+mn-cs"/>
      </a:defRPr>
    </a:lvl1pPr>
    <a:lvl2pPr marL="457200" algn="l" rtl="0" fontAlgn="base">
      <a:spcBef>
        <a:spcPct val="0"/>
      </a:spcBef>
      <a:spcAft>
        <a:spcPct val="0"/>
      </a:spcAft>
      <a:defRPr sz="2400" b="1" kern="1200">
        <a:solidFill>
          <a:schemeClr val="tx1"/>
        </a:solidFill>
        <a:latin typeface="Tempus Sans ITC" pitchFamily="82" charset="0"/>
        <a:ea typeface="+mn-ea"/>
        <a:cs typeface="+mn-cs"/>
      </a:defRPr>
    </a:lvl2pPr>
    <a:lvl3pPr marL="914400" algn="l" rtl="0" fontAlgn="base">
      <a:spcBef>
        <a:spcPct val="0"/>
      </a:spcBef>
      <a:spcAft>
        <a:spcPct val="0"/>
      </a:spcAft>
      <a:defRPr sz="2400" b="1" kern="1200">
        <a:solidFill>
          <a:schemeClr val="tx1"/>
        </a:solidFill>
        <a:latin typeface="Tempus Sans ITC" pitchFamily="82" charset="0"/>
        <a:ea typeface="+mn-ea"/>
        <a:cs typeface="+mn-cs"/>
      </a:defRPr>
    </a:lvl3pPr>
    <a:lvl4pPr marL="1371600" algn="l" rtl="0" fontAlgn="base">
      <a:spcBef>
        <a:spcPct val="0"/>
      </a:spcBef>
      <a:spcAft>
        <a:spcPct val="0"/>
      </a:spcAft>
      <a:defRPr sz="2400" b="1" kern="1200">
        <a:solidFill>
          <a:schemeClr val="tx1"/>
        </a:solidFill>
        <a:latin typeface="Tempus Sans ITC" pitchFamily="82" charset="0"/>
        <a:ea typeface="+mn-ea"/>
        <a:cs typeface="+mn-cs"/>
      </a:defRPr>
    </a:lvl4pPr>
    <a:lvl5pPr marL="1828800" algn="l" rtl="0" fontAlgn="base">
      <a:spcBef>
        <a:spcPct val="0"/>
      </a:spcBef>
      <a:spcAft>
        <a:spcPct val="0"/>
      </a:spcAft>
      <a:defRPr sz="2400" b="1" kern="1200">
        <a:solidFill>
          <a:schemeClr val="tx1"/>
        </a:solidFill>
        <a:latin typeface="Tempus Sans ITC" pitchFamily="82" charset="0"/>
        <a:ea typeface="+mn-ea"/>
        <a:cs typeface="+mn-cs"/>
      </a:defRPr>
    </a:lvl5pPr>
    <a:lvl6pPr marL="2286000" algn="l" defTabSz="914400" rtl="0" eaLnBrk="1" latinLnBrk="0" hangingPunct="1">
      <a:defRPr sz="2400" b="1" kern="1200">
        <a:solidFill>
          <a:schemeClr val="tx1"/>
        </a:solidFill>
        <a:latin typeface="Tempus Sans ITC" pitchFamily="82" charset="0"/>
        <a:ea typeface="+mn-ea"/>
        <a:cs typeface="+mn-cs"/>
      </a:defRPr>
    </a:lvl6pPr>
    <a:lvl7pPr marL="2743200" algn="l" defTabSz="914400" rtl="0" eaLnBrk="1" latinLnBrk="0" hangingPunct="1">
      <a:defRPr sz="2400" b="1" kern="1200">
        <a:solidFill>
          <a:schemeClr val="tx1"/>
        </a:solidFill>
        <a:latin typeface="Tempus Sans ITC" pitchFamily="82" charset="0"/>
        <a:ea typeface="+mn-ea"/>
        <a:cs typeface="+mn-cs"/>
      </a:defRPr>
    </a:lvl7pPr>
    <a:lvl8pPr marL="3200400" algn="l" defTabSz="914400" rtl="0" eaLnBrk="1" latinLnBrk="0" hangingPunct="1">
      <a:defRPr sz="2400" b="1" kern="1200">
        <a:solidFill>
          <a:schemeClr val="tx1"/>
        </a:solidFill>
        <a:latin typeface="Tempus Sans ITC" pitchFamily="82" charset="0"/>
        <a:ea typeface="+mn-ea"/>
        <a:cs typeface="+mn-cs"/>
      </a:defRPr>
    </a:lvl8pPr>
    <a:lvl9pPr marL="3657600" algn="l" defTabSz="914400" rtl="0" eaLnBrk="1" latinLnBrk="0" hangingPunct="1">
      <a:defRPr sz="2400" b="1" kern="1200">
        <a:solidFill>
          <a:schemeClr val="tx1"/>
        </a:solidFill>
        <a:latin typeface="Tempus Sans ITC" pitchFamily="82"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CCFFFF"/>
    <a:srgbClr val="FF4747"/>
    <a:srgbClr val="FFCC66"/>
    <a:srgbClr val="FFFF99"/>
    <a:srgbClr val="FFFF00"/>
    <a:srgbClr val="00FFFF"/>
    <a:srgbClr val="FF9900"/>
    <a:srgbClr val="FFFFCC"/>
    <a:srgbClr val="99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76" autoAdjust="0"/>
    <p:restoredTop sz="95771" autoAdjust="0"/>
  </p:normalViewPr>
  <p:slideViewPr>
    <p:cSldViewPr>
      <p:cViewPr>
        <p:scale>
          <a:sx n="75" d="100"/>
          <a:sy n="75" d="100"/>
        </p:scale>
        <p:origin x="-1164" y="-48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8" d="100"/>
          <a:sy n="68" d="100"/>
        </p:scale>
        <p:origin x="-3354" y="-108"/>
      </p:cViewPr>
      <p:guideLst>
        <p:guide orient="horz" pos="3108"/>
        <p:guide pos="212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fr-FR"/>
          </a:p>
        </p:txBody>
      </p:sp>
      <p:sp>
        <p:nvSpPr>
          <p:cNvPr id="25603" name="Rectangle 3"/>
          <p:cNvSpPr>
            <a:spLocks noGrp="1" noChangeArrowheads="1"/>
          </p:cNvSpPr>
          <p:nvPr>
            <p:ph type="dt" sz="quarter" idx="1"/>
          </p:nvPr>
        </p:nvSpPr>
        <p:spPr bwMode="auto">
          <a:xfrm>
            <a:off x="3816350" y="0"/>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fr-FR"/>
          </a:p>
        </p:txBody>
      </p:sp>
      <p:sp>
        <p:nvSpPr>
          <p:cNvPr id="25604" name="Rectangle 4"/>
          <p:cNvSpPr>
            <a:spLocks noGrp="1" noChangeArrowheads="1"/>
          </p:cNvSpPr>
          <p:nvPr>
            <p:ph type="ftr" sz="quarter" idx="2"/>
          </p:nvPr>
        </p:nvSpPr>
        <p:spPr bwMode="auto">
          <a:xfrm>
            <a:off x="0" y="9375775"/>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fr-FR"/>
          </a:p>
        </p:txBody>
      </p:sp>
      <p:sp>
        <p:nvSpPr>
          <p:cNvPr id="25605" name="Rectangle 5"/>
          <p:cNvSpPr>
            <a:spLocks noGrp="1" noChangeArrowheads="1"/>
          </p:cNvSpPr>
          <p:nvPr>
            <p:ph type="sldNum" sz="quarter" idx="3"/>
          </p:nvPr>
        </p:nvSpPr>
        <p:spPr bwMode="auto">
          <a:xfrm>
            <a:off x="3816350" y="9375775"/>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0D540CF3-EE11-46F4-87C9-272B8EF6889E}" type="slidenum">
              <a:rPr lang="fr-FR"/>
              <a:pPr>
                <a:defRPr/>
              </a:pPr>
              <a:t>‹N°›</a:t>
            </a:fld>
            <a:endParaRPr lang="fr-FR"/>
          </a:p>
        </p:txBody>
      </p:sp>
    </p:spTree>
    <p:extLst>
      <p:ext uri="{BB962C8B-B14F-4D97-AF65-F5344CB8AC3E}">
        <p14:creationId xmlns:p14="http://schemas.microsoft.com/office/powerpoint/2010/main" val="37873229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0"/>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fr-FR"/>
          </a:p>
        </p:txBody>
      </p:sp>
      <p:sp>
        <p:nvSpPr>
          <p:cNvPr id="35843" name="Rectangle 3"/>
          <p:cNvSpPr>
            <a:spLocks noGrp="1" noChangeArrowheads="1"/>
          </p:cNvSpPr>
          <p:nvPr>
            <p:ph type="dt" idx="1"/>
          </p:nvPr>
        </p:nvSpPr>
        <p:spPr bwMode="auto">
          <a:xfrm>
            <a:off x="3816350" y="0"/>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fr-FR"/>
          </a:p>
        </p:txBody>
      </p:sp>
      <p:sp>
        <p:nvSpPr>
          <p:cNvPr id="55300" name="Rectangle 4"/>
          <p:cNvSpPr>
            <a:spLocks noGrp="1" noRot="1" noChangeAspect="1" noChangeArrowheads="1" noTextEdit="1"/>
          </p:cNvSpPr>
          <p:nvPr>
            <p:ph type="sldImg" idx="2"/>
          </p:nvPr>
        </p:nvSpPr>
        <p:spPr bwMode="auto">
          <a:xfrm>
            <a:off x="900113" y="739775"/>
            <a:ext cx="4935537" cy="37020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5845" name="Rectangle 5"/>
          <p:cNvSpPr>
            <a:spLocks noGrp="1" noChangeArrowheads="1"/>
          </p:cNvSpPr>
          <p:nvPr>
            <p:ph type="body" sz="quarter" idx="3"/>
          </p:nvPr>
        </p:nvSpPr>
        <p:spPr bwMode="auto">
          <a:xfrm>
            <a:off x="898525" y="4687888"/>
            <a:ext cx="4938713" cy="444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35846" name="Rectangle 6"/>
          <p:cNvSpPr>
            <a:spLocks noGrp="1" noChangeArrowheads="1"/>
          </p:cNvSpPr>
          <p:nvPr>
            <p:ph type="ftr" sz="quarter" idx="4"/>
          </p:nvPr>
        </p:nvSpPr>
        <p:spPr bwMode="auto">
          <a:xfrm>
            <a:off x="0" y="9375775"/>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fr-FR"/>
          </a:p>
        </p:txBody>
      </p:sp>
      <p:sp>
        <p:nvSpPr>
          <p:cNvPr id="35847" name="Rectangle 7"/>
          <p:cNvSpPr>
            <a:spLocks noGrp="1" noChangeArrowheads="1"/>
          </p:cNvSpPr>
          <p:nvPr>
            <p:ph type="sldNum" sz="quarter" idx="5"/>
          </p:nvPr>
        </p:nvSpPr>
        <p:spPr bwMode="auto">
          <a:xfrm>
            <a:off x="3816350" y="9375775"/>
            <a:ext cx="2919413"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1E2899BC-7386-4494-9A56-19A61B569E29}" type="slidenum">
              <a:rPr lang="fr-FR"/>
              <a:pPr>
                <a:defRPr/>
              </a:pPr>
              <a:t>‹N°›</a:t>
            </a:fld>
            <a:endParaRPr lang="fr-FR"/>
          </a:p>
        </p:txBody>
      </p:sp>
    </p:spTree>
    <p:extLst>
      <p:ext uri="{BB962C8B-B14F-4D97-AF65-F5344CB8AC3E}">
        <p14:creationId xmlns:p14="http://schemas.microsoft.com/office/powerpoint/2010/main" val="55090168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1</a:t>
            </a:fld>
            <a:endParaRPr lang="fr-FR"/>
          </a:p>
        </p:txBody>
      </p:sp>
    </p:spTree>
    <p:extLst>
      <p:ext uri="{BB962C8B-B14F-4D97-AF65-F5344CB8AC3E}">
        <p14:creationId xmlns:p14="http://schemas.microsoft.com/office/powerpoint/2010/main" val="35508823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10</a:t>
            </a:fld>
            <a:endParaRPr lang="fr-FR"/>
          </a:p>
        </p:txBody>
      </p:sp>
    </p:spTree>
    <p:extLst>
      <p:ext uri="{BB962C8B-B14F-4D97-AF65-F5344CB8AC3E}">
        <p14:creationId xmlns:p14="http://schemas.microsoft.com/office/powerpoint/2010/main" val="24952752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11</a:t>
            </a:fld>
            <a:endParaRPr lang="fr-FR"/>
          </a:p>
        </p:txBody>
      </p:sp>
    </p:spTree>
    <p:extLst>
      <p:ext uri="{BB962C8B-B14F-4D97-AF65-F5344CB8AC3E}">
        <p14:creationId xmlns:p14="http://schemas.microsoft.com/office/powerpoint/2010/main" val="21429989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12</a:t>
            </a:fld>
            <a:endParaRPr lang="fr-FR"/>
          </a:p>
        </p:txBody>
      </p:sp>
    </p:spTree>
    <p:extLst>
      <p:ext uri="{BB962C8B-B14F-4D97-AF65-F5344CB8AC3E}">
        <p14:creationId xmlns:p14="http://schemas.microsoft.com/office/powerpoint/2010/main" val="7171931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13</a:t>
            </a:fld>
            <a:endParaRPr lang="fr-FR"/>
          </a:p>
        </p:txBody>
      </p:sp>
    </p:spTree>
    <p:extLst>
      <p:ext uri="{BB962C8B-B14F-4D97-AF65-F5344CB8AC3E}">
        <p14:creationId xmlns:p14="http://schemas.microsoft.com/office/powerpoint/2010/main" val="40799424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14</a:t>
            </a:fld>
            <a:endParaRPr lang="fr-FR"/>
          </a:p>
        </p:txBody>
      </p:sp>
    </p:spTree>
    <p:extLst>
      <p:ext uri="{BB962C8B-B14F-4D97-AF65-F5344CB8AC3E}">
        <p14:creationId xmlns:p14="http://schemas.microsoft.com/office/powerpoint/2010/main" val="17210762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15</a:t>
            </a:fld>
            <a:endParaRPr lang="fr-FR"/>
          </a:p>
        </p:txBody>
      </p:sp>
    </p:spTree>
    <p:extLst>
      <p:ext uri="{BB962C8B-B14F-4D97-AF65-F5344CB8AC3E}">
        <p14:creationId xmlns:p14="http://schemas.microsoft.com/office/powerpoint/2010/main" val="35761595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16</a:t>
            </a:fld>
            <a:endParaRPr lang="fr-FR"/>
          </a:p>
        </p:txBody>
      </p:sp>
    </p:spTree>
    <p:extLst>
      <p:ext uri="{BB962C8B-B14F-4D97-AF65-F5344CB8AC3E}">
        <p14:creationId xmlns:p14="http://schemas.microsoft.com/office/powerpoint/2010/main" val="13632692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17</a:t>
            </a:fld>
            <a:endParaRPr lang="fr-FR"/>
          </a:p>
        </p:txBody>
      </p:sp>
    </p:spTree>
    <p:extLst>
      <p:ext uri="{BB962C8B-B14F-4D97-AF65-F5344CB8AC3E}">
        <p14:creationId xmlns:p14="http://schemas.microsoft.com/office/powerpoint/2010/main" val="26430905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18</a:t>
            </a:fld>
            <a:endParaRPr lang="fr-FR"/>
          </a:p>
        </p:txBody>
      </p:sp>
    </p:spTree>
    <p:extLst>
      <p:ext uri="{BB962C8B-B14F-4D97-AF65-F5344CB8AC3E}">
        <p14:creationId xmlns:p14="http://schemas.microsoft.com/office/powerpoint/2010/main" val="27151008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19</a:t>
            </a:fld>
            <a:endParaRPr lang="fr-FR"/>
          </a:p>
        </p:txBody>
      </p:sp>
    </p:spTree>
    <p:extLst>
      <p:ext uri="{BB962C8B-B14F-4D97-AF65-F5344CB8AC3E}">
        <p14:creationId xmlns:p14="http://schemas.microsoft.com/office/powerpoint/2010/main" val="2165110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Espace réservé de l'image des diapositives 1"/>
          <p:cNvSpPr>
            <a:spLocks noGrp="1" noRot="1" noChangeAspect="1" noTextEdit="1"/>
          </p:cNvSpPr>
          <p:nvPr>
            <p:ph type="sldImg"/>
          </p:nvPr>
        </p:nvSpPr>
        <p:spPr>
          <a:ln/>
        </p:spPr>
      </p:sp>
      <p:sp>
        <p:nvSpPr>
          <p:cNvPr id="56323" name="Espace réservé des commentaires 2"/>
          <p:cNvSpPr>
            <a:spLocks noGrp="1"/>
          </p:cNvSpPr>
          <p:nvPr>
            <p:ph type="body" idx="1"/>
          </p:nvPr>
        </p:nvSpPr>
        <p:spPr>
          <a:noFill/>
        </p:spPr>
        <p:txBody>
          <a:bodyPr/>
          <a:lstStyle/>
          <a:p>
            <a:r>
              <a:rPr lang="fr-FR" altLang="fr-FR" b="1" dirty="0" smtClean="0"/>
              <a:t>Partie 6-61 - Vérifications et mise en service</a:t>
            </a:r>
          </a:p>
          <a:p>
            <a:r>
              <a:rPr lang="fr-FR" altLang="fr-FR" b="1" dirty="0" smtClean="0"/>
              <a:t>Titre 6 – Vérifications et entretien des installations</a:t>
            </a:r>
          </a:p>
          <a:p>
            <a:r>
              <a:rPr lang="fr-FR" altLang="fr-FR" dirty="0" smtClean="0"/>
              <a:t>600 Introduction ..................................................................................................................323</a:t>
            </a:r>
          </a:p>
          <a:p>
            <a:r>
              <a:rPr lang="fr-FR" altLang="fr-FR" dirty="0" smtClean="0"/>
              <a:t>Partie 6-61 - Vérifications et mise en service.......................................................................323</a:t>
            </a:r>
          </a:p>
          <a:p>
            <a:r>
              <a:rPr lang="fr-FR" altLang="fr-FR" dirty="0" smtClean="0"/>
              <a:t>610.1 Généralités .........................................................................................................323</a:t>
            </a:r>
          </a:p>
          <a:p>
            <a:r>
              <a:rPr lang="fr-FR" altLang="fr-FR" dirty="0" smtClean="0"/>
              <a:t>610.2 (disponible) .........................................................................................................323</a:t>
            </a:r>
          </a:p>
          <a:p>
            <a:r>
              <a:rPr lang="fr-FR" altLang="fr-FR" dirty="0" smtClean="0"/>
              <a:t>610.3 Définitions...........................................................................................................323</a:t>
            </a:r>
          </a:p>
          <a:p>
            <a:r>
              <a:rPr lang="fr-FR" altLang="fr-FR" dirty="0" smtClean="0"/>
              <a:t>611 Inspection visuelle........................................................................................................324</a:t>
            </a:r>
          </a:p>
          <a:p>
            <a:r>
              <a:rPr lang="fr-FR" altLang="fr-FR" dirty="0" smtClean="0"/>
              <a:t>612 Essais ..........................................................................................................................325</a:t>
            </a:r>
          </a:p>
          <a:p>
            <a:r>
              <a:rPr lang="fr-FR" altLang="fr-FR" dirty="0" smtClean="0"/>
              <a:t>612.1 Généralités .........................................................................................................325</a:t>
            </a:r>
          </a:p>
          <a:p>
            <a:r>
              <a:rPr lang="fr-FR" altLang="fr-FR" dirty="0" smtClean="0"/>
              <a:t>612.2 Continuité des conducteurs de protection et des liaisons équipotentielles</a:t>
            </a:r>
          </a:p>
          <a:p>
            <a:r>
              <a:rPr lang="fr-FR" altLang="fr-FR" dirty="0" smtClean="0"/>
              <a:t>principales et supplémentaires............................................................................325</a:t>
            </a:r>
          </a:p>
          <a:p>
            <a:r>
              <a:rPr lang="fr-FR" altLang="fr-FR" dirty="0" smtClean="0"/>
              <a:t>612.3 Résistance d'isolement de l'installation électrique ...............................................326</a:t>
            </a:r>
          </a:p>
          <a:p>
            <a:r>
              <a:rPr lang="fr-FR" altLang="fr-FR" dirty="0" smtClean="0"/>
              <a:t>612.4 Protection par TBTS ou TBTP ou par séparation des circuits ..............................327</a:t>
            </a:r>
          </a:p>
          <a:p>
            <a:r>
              <a:rPr lang="fr-FR" altLang="fr-FR" dirty="0" smtClean="0"/>
              <a:t>612.4.1 Protection par TBTS.........................................................................................327</a:t>
            </a:r>
          </a:p>
          <a:p>
            <a:r>
              <a:rPr lang="fr-FR" altLang="fr-FR" dirty="0" smtClean="0"/>
              <a:t>612.4.2 Protection par TBTP.........................................................................................327</a:t>
            </a:r>
          </a:p>
          <a:p>
            <a:r>
              <a:rPr lang="fr-FR" altLang="fr-FR" dirty="0" smtClean="0"/>
              <a:t>612.4.3 Protection par séparation électrique.................................................................327</a:t>
            </a:r>
          </a:p>
          <a:p>
            <a:r>
              <a:rPr lang="fr-FR" altLang="fr-FR" dirty="0" smtClean="0"/>
              <a:t>612.5 Résistance des sols et des parois .......................................................................327</a:t>
            </a:r>
          </a:p>
          <a:p>
            <a:r>
              <a:rPr lang="fr-FR" altLang="fr-FR" dirty="0" smtClean="0"/>
              <a:t>612.6 Vérification des conditions de protection par coupure automatique</a:t>
            </a:r>
          </a:p>
          <a:p>
            <a:r>
              <a:rPr lang="fr-FR" altLang="fr-FR" dirty="0" smtClean="0"/>
              <a:t>de l'alimentation ..................................................................................................327</a:t>
            </a:r>
          </a:p>
          <a:p>
            <a:r>
              <a:rPr lang="fr-FR" altLang="fr-FR" dirty="0" smtClean="0"/>
              <a:t>612.6.1 Généralités ......................................................................................................328</a:t>
            </a:r>
          </a:p>
          <a:p>
            <a:r>
              <a:rPr lang="fr-FR" altLang="fr-FR" dirty="0" smtClean="0"/>
              <a:t>612.6.2 Mesure de la résistance des prises de terre .....................................................329</a:t>
            </a:r>
          </a:p>
          <a:p>
            <a:r>
              <a:rPr lang="fr-FR" altLang="fr-FR" dirty="0" smtClean="0"/>
              <a:t>612.6.3 Mesure de l'impédance de la boucle de défaut .................................................330</a:t>
            </a:r>
          </a:p>
          <a:p>
            <a:r>
              <a:rPr lang="fr-FR" altLang="fr-FR" dirty="0" smtClean="0"/>
              <a:t>612.6.4 Mesure de la résistance des conducteurs de protection....................................330</a:t>
            </a:r>
          </a:p>
          <a:p>
            <a:r>
              <a:rPr lang="fr-FR" altLang="fr-FR" dirty="0" smtClean="0"/>
              <a:t>612.7 Essais fonctionnels .............................................................................................331</a:t>
            </a:r>
            <a:endParaRPr lang="fr-FR" altLang="fr-FR" b="1" dirty="0" smtClean="0"/>
          </a:p>
          <a:p>
            <a:r>
              <a:rPr lang="fr-FR" altLang="fr-FR" b="1" dirty="0" smtClean="0"/>
              <a:t>610.1 Généralités</a:t>
            </a:r>
          </a:p>
          <a:p>
            <a:r>
              <a:rPr lang="fr-FR" altLang="fr-FR" b="1" dirty="0" smtClean="0"/>
              <a:t>610.1.1 </a:t>
            </a:r>
            <a:r>
              <a:rPr lang="fr-FR" altLang="fr-FR" dirty="0" smtClean="0"/>
              <a:t>Toute installation doit, pendant la mise</a:t>
            </a:r>
          </a:p>
        </p:txBody>
      </p:sp>
      <p:sp>
        <p:nvSpPr>
          <p:cNvPr id="56324" name="Espace réservé du numéro de diapositive 3"/>
          <p:cNvSpPr>
            <a:spLocks noGrp="1"/>
          </p:cNvSpPr>
          <p:nvPr>
            <p:ph type="sldNum" sz="quarter" idx="5"/>
          </p:nvPr>
        </p:nvSpPr>
        <p:spPr>
          <a:noFill/>
        </p:spPr>
        <p:txBody>
          <a:bodyPr/>
          <a:lstStyle>
            <a:lvl1pPr eaLnBrk="0" hangingPunct="0">
              <a:defRPr sz="2400" b="1">
                <a:solidFill>
                  <a:schemeClr val="tx1"/>
                </a:solidFill>
                <a:latin typeface="Tempus Sans ITC" pitchFamily="82" charset="0"/>
              </a:defRPr>
            </a:lvl1pPr>
            <a:lvl2pPr marL="742950" indent="-285750" eaLnBrk="0" hangingPunct="0">
              <a:defRPr sz="2400" b="1">
                <a:solidFill>
                  <a:schemeClr val="tx1"/>
                </a:solidFill>
                <a:latin typeface="Tempus Sans ITC" pitchFamily="82" charset="0"/>
              </a:defRPr>
            </a:lvl2pPr>
            <a:lvl3pPr marL="1143000" indent="-228600" eaLnBrk="0" hangingPunct="0">
              <a:defRPr sz="2400" b="1">
                <a:solidFill>
                  <a:schemeClr val="tx1"/>
                </a:solidFill>
                <a:latin typeface="Tempus Sans ITC" pitchFamily="82" charset="0"/>
              </a:defRPr>
            </a:lvl3pPr>
            <a:lvl4pPr marL="1600200" indent="-228600" eaLnBrk="0" hangingPunct="0">
              <a:defRPr sz="2400" b="1">
                <a:solidFill>
                  <a:schemeClr val="tx1"/>
                </a:solidFill>
                <a:latin typeface="Tempus Sans ITC" pitchFamily="82" charset="0"/>
              </a:defRPr>
            </a:lvl4pPr>
            <a:lvl5pPr marL="2057400" indent="-228600" eaLnBrk="0" hangingPunct="0">
              <a:defRPr sz="2400" b="1">
                <a:solidFill>
                  <a:schemeClr val="tx1"/>
                </a:solidFill>
                <a:latin typeface="Tempus Sans ITC" pitchFamily="82" charset="0"/>
              </a:defRPr>
            </a:lvl5pPr>
            <a:lvl6pPr marL="2514600" indent="-228600" eaLnBrk="0" fontAlgn="base" hangingPunct="0">
              <a:spcBef>
                <a:spcPct val="0"/>
              </a:spcBef>
              <a:spcAft>
                <a:spcPct val="0"/>
              </a:spcAft>
              <a:defRPr sz="2400" b="1">
                <a:solidFill>
                  <a:schemeClr val="tx1"/>
                </a:solidFill>
                <a:latin typeface="Tempus Sans ITC" pitchFamily="82" charset="0"/>
              </a:defRPr>
            </a:lvl6pPr>
            <a:lvl7pPr marL="2971800" indent="-228600" eaLnBrk="0" fontAlgn="base" hangingPunct="0">
              <a:spcBef>
                <a:spcPct val="0"/>
              </a:spcBef>
              <a:spcAft>
                <a:spcPct val="0"/>
              </a:spcAft>
              <a:defRPr sz="2400" b="1">
                <a:solidFill>
                  <a:schemeClr val="tx1"/>
                </a:solidFill>
                <a:latin typeface="Tempus Sans ITC" pitchFamily="82" charset="0"/>
              </a:defRPr>
            </a:lvl7pPr>
            <a:lvl8pPr marL="3429000" indent="-228600" eaLnBrk="0" fontAlgn="base" hangingPunct="0">
              <a:spcBef>
                <a:spcPct val="0"/>
              </a:spcBef>
              <a:spcAft>
                <a:spcPct val="0"/>
              </a:spcAft>
              <a:defRPr sz="2400" b="1">
                <a:solidFill>
                  <a:schemeClr val="tx1"/>
                </a:solidFill>
                <a:latin typeface="Tempus Sans ITC" pitchFamily="82" charset="0"/>
              </a:defRPr>
            </a:lvl8pPr>
            <a:lvl9pPr marL="3886200" indent="-228600" eaLnBrk="0" fontAlgn="base" hangingPunct="0">
              <a:spcBef>
                <a:spcPct val="0"/>
              </a:spcBef>
              <a:spcAft>
                <a:spcPct val="0"/>
              </a:spcAft>
              <a:defRPr sz="2400" b="1">
                <a:solidFill>
                  <a:schemeClr val="tx1"/>
                </a:solidFill>
                <a:latin typeface="Tempus Sans ITC" pitchFamily="82" charset="0"/>
              </a:defRPr>
            </a:lvl9pPr>
          </a:lstStyle>
          <a:p>
            <a:pPr eaLnBrk="1" hangingPunct="1"/>
            <a:fld id="{E6B407C9-C53C-4507-9E09-B74A9E4143DB}" type="slidenum">
              <a:rPr lang="fr-FR" altLang="fr-FR" sz="1200" smtClean="0"/>
              <a:pPr eaLnBrk="1" hangingPunct="1"/>
              <a:t>2</a:t>
            </a:fld>
            <a:endParaRPr lang="fr-FR" altLang="fr-FR" sz="120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20</a:t>
            </a:fld>
            <a:endParaRPr lang="fr-FR"/>
          </a:p>
        </p:txBody>
      </p:sp>
    </p:spTree>
    <p:extLst>
      <p:ext uri="{BB962C8B-B14F-4D97-AF65-F5344CB8AC3E}">
        <p14:creationId xmlns:p14="http://schemas.microsoft.com/office/powerpoint/2010/main" val="26586759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21</a:t>
            </a:fld>
            <a:endParaRPr lang="fr-FR"/>
          </a:p>
        </p:txBody>
      </p:sp>
    </p:spTree>
    <p:extLst>
      <p:ext uri="{BB962C8B-B14F-4D97-AF65-F5344CB8AC3E}">
        <p14:creationId xmlns:p14="http://schemas.microsoft.com/office/powerpoint/2010/main" val="27481155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22</a:t>
            </a:fld>
            <a:endParaRPr lang="fr-FR"/>
          </a:p>
        </p:txBody>
      </p:sp>
    </p:spTree>
    <p:extLst>
      <p:ext uri="{BB962C8B-B14F-4D97-AF65-F5344CB8AC3E}">
        <p14:creationId xmlns:p14="http://schemas.microsoft.com/office/powerpoint/2010/main" val="31220098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23</a:t>
            </a:fld>
            <a:endParaRPr lang="fr-FR"/>
          </a:p>
        </p:txBody>
      </p:sp>
    </p:spTree>
    <p:extLst>
      <p:ext uri="{BB962C8B-B14F-4D97-AF65-F5344CB8AC3E}">
        <p14:creationId xmlns:p14="http://schemas.microsoft.com/office/powerpoint/2010/main" val="28769443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24</a:t>
            </a:fld>
            <a:endParaRPr lang="fr-FR"/>
          </a:p>
        </p:txBody>
      </p:sp>
    </p:spTree>
    <p:extLst>
      <p:ext uri="{BB962C8B-B14F-4D97-AF65-F5344CB8AC3E}">
        <p14:creationId xmlns:p14="http://schemas.microsoft.com/office/powerpoint/2010/main" val="37279363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Espace réservé de l'image des diapositives 1"/>
          <p:cNvSpPr>
            <a:spLocks noGrp="1" noRot="1" noChangeAspect="1" noTextEdit="1"/>
          </p:cNvSpPr>
          <p:nvPr>
            <p:ph type="sldImg"/>
          </p:nvPr>
        </p:nvSpPr>
        <p:spPr>
          <a:ln/>
        </p:spPr>
      </p:sp>
      <p:sp>
        <p:nvSpPr>
          <p:cNvPr id="57347" name="Espace réservé des commentaires 2"/>
          <p:cNvSpPr>
            <a:spLocks noGrp="1"/>
          </p:cNvSpPr>
          <p:nvPr>
            <p:ph type="body" idx="1"/>
          </p:nvPr>
        </p:nvSpPr>
        <p:spPr>
          <a:noFill/>
        </p:spPr>
        <p:txBody>
          <a:bodyPr/>
          <a:lstStyle/>
          <a:p>
            <a:endParaRPr lang="fr-FR" altLang="fr-FR" smtClean="0"/>
          </a:p>
        </p:txBody>
      </p:sp>
      <p:sp>
        <p:nvSpPr>
          <p:cNvPr id="57348" name="Espace réservé du numéro de diapositive 3"/>
          <p:cNvSpPr>
            <a:spLocks noGrp="1"/>
          </p:cNvSpPr>
          <p:nvPr>
            <p:ph type="sldNum" sz="quarter" idx="5"/>
          </p:nvPr>
        </p:nvSpPr>
        <p:spPr>
          <a:noFill/>
        </p:spPr>
        <p:txBody>
          <a:bodyPr/>
          <a:lstStyle>
            <a:lvl1pPr eaLnBrk="0" hangingPunct="0">
              <a:defRPr sz="2400" b="1">
                <a:solidFill>
                  <a:schemeClr val="tx1"/>
                </a:solidFill>
                <a:latin typeface="Tempus Sans ITC" pitchFamily="82" charset="0"/>
              </a:defRPr>
            </a:lvl1pPr>
            <a:lvl2pPr marL="742950" indent="-285750" eaLnBrk="0" hangingPunct="0">
              <a:defRPr sz="2400" b="1">
                <a:solidFill>
                  <a:schemeClr val="tx1"/>
                </a:solidFill>
                <a:latin typeface="Tempus Sans ITC" pitchFamily="82" charset="0"/>
              </a:defRPr>
            </a:lvl2pPr>
            <a:lvl3pPr marL="1143000" indent="-228600" eaLnBrk="0" hangingPunct="0">
              <a:defRPr sz="2400" b="1">
                <a:solidFill>
                  <a:schemeClr val="tx1"/>
                </a:solidFill>
                <a:latin typeface="Tempus Sans ITC" pitchFamily="82" charset="0"/>
              </a:defRPr>
            </a:lvl3pPr>
            <a:lvl4pPr marL="1600200" indent="-228600" eaLnBrk="0" hangingPunct="0">
              <a:defRPr sz="2400" b="1">
                <a:solidFill>
                  <a:schemeClr val="tx1"/>
                </a:solidFill>
                <a:latin typeface="Tempus Sans ITC" pitchFamily="82" charset="0"/>
              </a:defRPr>
            </a:lvl4pPr>
            <a:lvl5pPr marL="2057400" indent="-228600" eaLnBrk="0" hangingPunct="0">
              <a:defRPr sz="2400" b="1">
                <a:solidFill>
                  <a:schemeClr val="tx1"/>
                </a:solidFill>
                <a:latin typeface="Tempus Sans ITC" pitchFamily="82" charset="0"/>
              </a:defRPr>
            </a:lvl5pPr>
            <a:lvl6pPr marL="2514600" indent="-228600" eaLnBrk="0" fontAlgn="base" hangingPunct="0">
              <a:spcBef>
                <a:spcPct val="0"/>
              </a:spcBef>
              <a:spcAft>
                <a:spcPct val="0"/>
              </a:spcAft>
              <a:defRPr sz="2400" b="1">
                <a:solidFill>
                  <a:schemeClr val="tx1"/>
                </a:solidFill>
                <a:latin typeface="Tempus Sans ITC" pitchFamily="82" charset="0"/>
              </a:defRPr>
            </a:lvl6pPr>
            <a:lvl7pPr marL="2971800" indent="-228600" eaLnBrk="0" fontAlgn="base" hangingPunct="0">
              <a:spcBef>
                <a:spcPct val="0"/>
              </a:spcBef>
              <a:spcAft>
                <a:spcPct val="0"/>
              </a:spcAft>
              <a:defRPr sz="2400" b="1">
                <a:solidFill>
                  <a:schemeClr val="tx1"/>
                </a:solidFill>
                <a:latin typeface="Tempus Sans ITC" pitchFamily="82" charset="0"/>
              </a:defRPr>
            </a:lvl7pPr>
            <a:lvl8pPr marL="3429000" indent="-228600" eaLnBrk="0" fontAlgn="base" hangingPunct="0">
              <a:spcBef>
                <a:spcPct val="0"/>
              </a:spcBef>
              <a:spcAft>
                <a:spcPct val="0"/>
              </a:spcAft>
              <a:defRPr sz="2400" b="1">
                <a:solidFill>
                  <a:schemeClr val="tx1"/>
                </a:solidFill>
                <a:latin typeface="Tempus Sans ITC" pitchFamily="82" charset="0"/>
              </a:defRPr>
            </a:lvl8pPr>
            <a:lvl9pPr marL="3886200" indent="-228600" eaLnBrk="0" fontAlgn="base" hangingPunct="0">
              <a:spcBef>
                <a:spcPct val="0"/>
              </a:spcBef>
              <a:spcAft>
                <a:spcPct val="0"/>
              </a:spcAft>
              <a:defRPr sz="2400" b="1">
                <a:solidFill>
                  <a:schemeClr val="tx1"/>
                </a:solidFill>
                <a:latin typeface="Tempus Sans ITC" pitchFamily="82" charset="0"/>
              </a:defRPr>
            </a:lvl9pPr>
          </a:lstStyle>
          <a:p>
            <a:pPr eaLnBrk="1" hangingPunct="1"/>
            <a:fld id="{95D5D717-D927-46BA-9EEB-0460F84D0452}" type="slidenum">
              <a:rPr lang="fr-FR" altLang="fr-FR" sz="1200" smtClean="0"/>
              <a:pPr eaLnBrk="1" hangingPunct="1"/>
              <a:t>3</a:t>
            </a:fld>
            <a:endParaRPr lang="fr-FR" altLang="fr-FR" sz="120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4</a:t>
            </a:fld>
            <a:endParaRPr lang="fr-FR"/>
          </a:p>
        </p:txBody>
      </p:sp>
    </p:spTree>
    <p:extLst>
      <p:ext uri="{BB962C8B-B14F-4D97-AF65-F5344CB8AC3E}">
        <p14:creationId xmlns:p14="http://schemas.microsoft.com/office/powerpoint/2010/main" val="4571802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5</a:t>
            </a:fld>
            <a:endParaRPr lang="fr-FR"/>
          </a:p>
        </p:txBody>
      </p:sp>
    </p:spTree>
    <p:extLst>
      <p:ext uri="{BB962C8B-B14F-4D97-AF65-F5344CB8AC3E}">
        <p14:creationId xmlns:p14="http://schemas.microsoft.com/office/powerpoint/2010/main" val="2372126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6</a:t>
            </a:fld>
            <a:endParaRPr lang="fr-FR"/>
          </a:p>
        </p:txBody>
      </p:sp>
    </p:spTree>
    <p:extLst>
      <p:ext uri="{BB962C8B-B14F-4D97-AF65-F5344CB8AC3E}">
        <p14:creationId xmlns:p14="http://schemas.microsoft.com/office/powerpoint/2010/main" val="41769760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7</a:t>
            </a:fld>
            <a:endParaRPr lang="fr-FR"/>
          </a:p>
        </p:txBody>
      </p:sp>
    </p:spTree>
    <p:extLst>
      <p:ext uri="{BB962C8B-B14F-4D97-AF65-F5344CB8AC3E}">
        <p14:creationId xmlns:p14="http://schemas.microsoft.com/office/powerpoint/2010/main" val="30747478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8</a:t>
            </a:fld>
            <a:endParaRPr lang="fr-FR"/>
          </a:p>
        </p:txBody>
      </p:sp>
    </p:spTree>
    <p:extLst>
      <p:ext uri="{BB962C8B-B14F-4D97-AF65-F5344CB8AC3E}">
        <p14:creationId xmlns:p14="http://schemas.microsoft.com/office/powerpoint/2010/main" val="11405754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a:defRPr/>
            </a:pPr>
            <a:fld id="{1E2899BC-7386-4494-9A56-19A61B569E29}" type="slidenum">
              <a:rPr lang="fr-FR" smtClean="0"/>
              <a:pPr>
                <a:defRPr/>
              </a:pPr>
              <a:t>9</a:t>
            </a:fld>
            <a:endParaRPr lang="fr-FR"/>
          </a:p>
        </p:txBody>
      </p:sp>
    </p:spTree>
    <p:extLst>
      <p:ext uri="{BB962C8B-B14F-4D97-AF65-F5344CB8AC3E}">
        <p14:creationId xmlns:p14="http://schemas.microsoft.com/office/powerpoint/2010/main" val="4134182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fr-FR" smtClean="0"/>
              <a:t>Modifiez le style du titre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7" name="Date Placeholder 6"/>
          <p:cNvSpPr>
            <a:spLocks noGrp="1"/>
          </p:cNvSpPr>
          <p:nvPr>
            <p:ph type="dt" sz="half" idx="10"/>
          </p:nvPr>
        </p:nvSpPr>
        <p:spPr/>
        <p:txBody>
          <a:bodyPr/>
          <a:lstStyle/>
          <a:p>
            <a:pPr>
              <a:defRPr/>
            </a:pPr>
            <a:endParaRPr lang="fr-FR"/>
          </a:p>
        </p:txBody>
      </p:sp>
      <p:sp>
        <p:nvSpPr>
          <p:cNvPr id="8" name="Slide Number Placeholder 7"/>
          <p:cNvSpPr>
            <a:spLocks noGrp="1"/>
          </p:cNvSpPr>
          <p:nvPr>
            <p:ph type="sldNum" sz="quarter" idx="11"/>
          </p:nvPr>
        </p:nvSpPr>
        <p:spPr/>
        <p:txBody>
          <a:bodyPr/>
          <a:lstStyle/>
          <a:p>
            <a:pPr>
              <a:defRPr/>
            </a:pPr>
            <a:fld id="{A9AACDEC-9351-4189-B944-EBF68150DD29}" type="slidenum">
              <a:rPr lang="fr-FR" smtClean="0"/>
              <a:pPr>
                <a:defRPr/>
              </a:pPr>
              <a:t>‹N°›</a:t>
            </a:fld>
            <a:endParaRPr lang="fr-FR"/>
          </a:p>
        </p:txBody>
      </p:sp>
      <p:sp>
        <p:nvSpPr>
          <p:cNvPr id="9" name="Footer Placeholder 8"/>
          <p:cNvSpPr>
            <a:spLocks noGrp="1"/>
          </p:cNvSpPr>
          <p:nvPr>
            <p:ph type="ftr" sz="quarter" idx="12"/>
          </p:nvPr>
        </p:nvSpPr>
        <p:spPr/>
        <p:txBody>
          <a:bodyPr/>
          <a:lstStyle/>
          <a:p>
            <a:pPr>
              <a:defRPr/>
            </a:pPr>
            <a:endParaRPr lang="fr-F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pPr>
              <a:defRPr/>
            </a:pPr>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E4BF58E2-BE82-4953-82BB-2CCD339194AF}" type="slidenum">
              <a:rPr lang="fr-FR" smtClean="0"/>
              <a:pPr>
                <a:defRPr/>
              </a:pPr>
              <a:t>‹N°›</a:t>
            </a:fld>
            <a:endParaRPr lang="fr-F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pPr>
              <a:defRPr/>
            </a:pPr>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8524ECE3-948A-47B7-B1BE-ACBE371A25AD}" type="slidenum">
              <a:rPr lang="fr-FR" smtClean="0"/>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4" name="Date Placeholder 3"/>
          <p:cNvSpPr>
            <a:spLocks noGrp="1"/>
          </p:cNvSpPr>
          <p:nvPr>
            <p:ph type="dt" sz="half" idx="10"/>
          </p:nvPr>
        </p:nvSpPr>
        <p:spPr/>
        <p:txBody>
          <a:bodyPr/>
          <a:lstStyle/>
          <a:p>
            <a:pPr>
              <a:defRPr/>
            </a:pPr>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F062D1D2-6023-47BB-9A7E-986F59673F88}" type="slidenum">
              <a:rPr lang="fr-FR" smtClean="0"/>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fr-FR" smtClean="0"/>
              <a:t>Modifiez le style du titre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03487B06-17FB-40E0-8630-C956D1D8B25C}" type="slidenum">
              <a:rPr lang="fr-FR" smtClean="0"/>
              <a:pPr>
                <a:defRPr/>
              </a:pPr>
              <a:t>‹N°›</a:t>
            </a:fld>
            <a:endParaRPr lang="fr-FR"/>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5" name="Date Placeholder 4"/>
          <p:cNvSpPr>
            <a:spLocks noGrp="1"/>
          </p:cNvSpPr>
          <p:nvPr>
            <p:ph type="dt" sz="half" idx="10"/>
          </p:nvPr>
        </p:nvSpPr>
        <p:spPr/>
        <p:txBody>
          <a:bodyPr/>
          <a:lstStyle/>
          <a:p>
            <a:pPr>
              <a:defRPr/>
            </a:pPr>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96F09089-CBEA-4B30-B754-E99752791612}" type="slidenum">
              <a:rPr lang="fr-FR" smtClean="0"/>
              <a:pPr>
                <a:defRPr/>
              </a:pPr>
              <a:t>‹N°›</a:t>
            </a:fld>
            <a:endParaRPr lang="fr-FR"/>
          </a:p>
        </p:txBody>
      </p:sp>
      <p:sp>
        <p:nvSpPr>
          <p:cNvPr id="9" name="Content Placeholder 8"/>
          <p:cNvSpPr>
            <a:spLocks noGrp="1"/>
          </p:cNvSpPr>
          <p:nvPr>
            <p:ph sz="quarter" idx="13"/>
          </p:nvPr>
        </p:nvSpPr>
        <p:spPr>
          <a:xfrm>
            <a:off x="365760" y="1600200"/>
            <a:ext cx="4041648" cy="452628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7" name="Date Placeholder 6"/>
          <p:cNvSpPr>
            <a:spLocks noGrp="1"/>
          </p:cNvSpPr>
          <p:nvPr>
            <p:ph type="dt" sz="half" idx="10"/>
          </p:nvPr>
        </p:nvSpPr>
        <p:spPr/>
        <p:txBody>
          <a:bodyPr/>
          <a:lstStyle/>
          <a:p>
            <a:pPr>
              <a:defRPr/>
            </a:pPr>
            <a:endParaRPr lang="fr-FR"/>
          </a:p>
        </p:txBody>
      </p:sp>
      <p:sp>
        <p:nvSpPr>
          <p:cNvPr id="8" name="Footer Placeholder 7"/>
          <p:cNvSpPr>
            <a:spLocks noGrp="1"/>
          </p:cNvSpPr>
          <p:nvPr>
            <p:ph type="ftr" sz="quarter" idx="11"/>
          </p:nvPr>
        </p:nvSpPr>
        <p:spPr/>
        <p:txBody>
          <a:bodyPr/>
          <a:lstStyle/>
          <a:p>
            <a:pPr>
              <a:defRPr/>
            </a:pPr>
            <a:endParaRPr lang="fr-FR"/>
          </a:p>
        </p:txBody>
      </p:sp>
      <p:sp>
        <p:nvSpPr>
          <p:cNvPr id="9" name="Slide Number Placeholder 8"/>
          <p:cNvSpPr>
            <a:spLocks noGrp="1"/>
          </p:cNvSpPr>
          <p:nvPr>
            <p:ph type="sldNum" sz="quarter" idx="12"/>
          </p:nvPr>
        </p:nvSpPr>
        <p:spPr/>
        <p:txBody>
          <a:bodyPr/>
          <a:lstStyle/>
          <a:p>
            <a:pPr>
              <a:defRPr/>
            </a:pPr>
            <a:fld id="{41ED653E-4CC4-44A2-9ECF-47203C1BACC0}" type="slidenum">
              <a:rPr lang="fr-FR" smtClean="0"/>
              <a:pPr>
                <a:defRPr/>
              </a:pPr>
              <a:t>‹N°›</a:t>
            </a:fld>
            <a:endParaRPr lang="fr-FR"/>
          </a:p>
        </p:txBody>
      </p:sp>
      <p:sp>
        <p:nvSpPr>
          <p:cNvPr id="11" name="Content Placeholder 10"/>
          <p:cNvSpPr>
            <a:spLocks noGrp="1"/>
          </p:cNvSpPr>
          <p:nvPr>
            <p:ph sz="quarter" idx="13"/>
          </p:nvPr>
        </p:nvSpPr>
        <p:spPr>
          <a:xfrm>
            <a:off x="457200" y="2212848"/>
            <a:ext cx="4041648" cy="391363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pPr>
              <a:defRPr/>
            </a:pPr>
            <a:endParaRPr lang="fr-FR"/>
          </a:p>
        </p:txBody>
      </p:sp>
      <p:sp>
        <p:nvSpPr>
          <p:cNvPr id="4" name="Footer Placeholder 3"/>
          <p:cNvSpPr>
            <a:spLocks noGrp="1"/>
          </p:cNvSpPr>
          <p:nvPr>
            <p:ph type="ftr" sz="quarter" idx="11"/>
          </p:nvPr>
        </p:nvSpPr>
        <p:spPr/>
        <p:txBody>
          <a:bodyPr/>
          <a:lstStyle/>
          <a:p>
            <a:pPr>
              <a:defRPr/>
            </a:pPr>
            <a:endParaRPr lang="fr-F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fr-FR"/>
          </a:p>
        </p:txBody>
      </p:sp>
      <p:sp>
        <p:nvSpPr>
          <p:cNvPr id="3" name="Footer Placeholder 2"/>
          <p:cNvSpPr>
            <a:spLocks noGrp="1"/>
          </p:cNvSpPr>
          <p:nvPr>
            <p:ph type="ftr" sz="quarter" idx="11"/>
          </p:nvPr>
        </p:nvSpPr>
        <p:spPr/>
        <p:txBody>
          <a:bodyPr/>
          <a:lstStyle/>
          <a:p>
            <a:pPr>
              <a:defRPr/>
            </a:pPr>
            <a:endParaRPr lang="fr-FR"/>
          </a:p>
        </p:txBody>
      </p:sp>
      <p:sp>
        <p:nvSpPr>
          <p:cNvPr id="4" name="Slide Number Placeholder 3"/>
          <p:cNvSpPr>
            <a:spLocks noGrp="1"/>
          </p:cNvSpPr>
          <p:nvPr>
            <p:ph type="sldNum" sz="quarter" idx="12"/>
          </p:nvPr>
        </p:nvSpPr>
        <p:spPr/>
        <p:txBody>
          <a:bodyPr/>
          <a:lstStyle/>
          <a:p>
            <a:pPr>
              <a:defRPr/>
            </a:pPr>
            <a:fld id="{B086F0A1-D5EE-41E4-8DD4-15321D8FB5D6}" type="slidenum">
              <a:rPr lang="fr-FR" smtClean="0"/>
              <a:pPr>
                <a:defRPr/>
              </a:pPr>
              <a:t>‹N°›</a:t>
            </a:fld>
            <a:endParaRPr lang="fr-F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fr-FR" smtClean="0"/>
              <a:t>Modifiez le style du titre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pPr>
              <a:defRPr/>
            </a:pPr>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B1684F1B-CD54-439A-92D7-166D3070157B}" type="slidenum">
              <a:rPr lang="fr-FR" smtClean="0"/>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fr-FR" smtClean="0"/>
              <a:t>Modifiez le style du titre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pPr>
              <a:defRPr/>
            </a:pPr>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CD1476E4-FB12-463E-BF4E-D02115E4310F}" type="slidenum">
              <a:rPr lang="fr-FR" smtClean="0"/>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fr-FR" smtClean="0"/>
              <a:t>Modifiez le style du titre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pPr>
              <a:defRPr/>
            </a:pPr>
            <a:endParaRPr lang="fr-FR"/>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pPr>
              <a:defRPr/>
            </a:pPr>
            <a:endParaRPr lang="fr-FR"/>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pPr>
              <a:defRPr/>
            </a:pPr>
            <a:fld id="{CE692A60-08C0-4516-8CF7-1791A866ECF8}" type="slidenum">
              <a:rPr lang="fr-FR" smtClean="0"/>
              <a:pPr>
                <a:defRPr/>
              </a:pPr>
              <a:t>‹N°›</a:t>
            </a:fld>
            <a:endParaRPr lang="fr-FR"/>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ZoneTexte 8"/>
          <p:cNvSpPr txBox="1"/>
          <p:nvPr userDrawn="1"/>
        </p:nvSpPr>
        <p:spPr>
          <a:xfrm>
            <a:off x="0" y="6434009"/>
            <a:ext cx="941283" cy="400110"/>
          </a:xfrm>
          <a:prstGeom prst="rect">
            <a:avLst/>
          </a:prstGeom>
          <a:noFill/>
        </p:spPr>
        <p:txBody>
          <a:bodyPr wrap="none" rtlCol="0">
            <a:spAutoFit/>
          </a:bodyPr>
          <a:lstStyle/>
          <a:p>
            <a:r>
              <a:rPr lang="fr-FR" sz="2000" b="0" cap="none" spc="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erdana" panose="020B0604030504040204" pitchFamily="34" charset="0"/>
                <a:ea typeface="Verdana" panose="020B0604030504040204" pitchFamily="34" charset="0"/>
                <a:cs typeface="Verdana" panose="020B0604030504040204" pitchFamily="34" charset="0"/>
              </a:rPr>
              <a:t>Phldtr</a:t>
            </a:r>
            <a:endParaRPr lang="fr-FR"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10" name="ZoneTexte 9"/>
          <p:cNvSpPr txBox="1"/>
          <p:nvPr userDrawn="1"/>
        </p:nvSpPr>
        <p:spPr>
          <a:xfrm>
            <a:off x="6970174" y="6434009"/>
            <a:ext cx="2202078" cy="400110"/>
          </a:xfrm>
          <a:prstGeom prst="rect">
            <a:avLst/>
          </a:prstGeom>
          <a:noFill/>
        </p:spPr>
        <p:txBody>
          <a:bodyPr wrap="none" rtlCol="0">
            <a:spAutoFit/>
          </a:bodyPr>
          <a:lstStyle/>
          <a:p>
            <a:r>
              <a:rPr lang="fr-FR"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Verdana" panose="020B0604030504040204" pitchFamily="34" charset="0"/>
                <a:ea typeface="Verdana" panose="020B0604030504040204" pitchFamily="34" charset="0"/>
                <a:cs typeface="Verdana" panose="020B0604030504040204" pitchFamily="34" charset="0"/>
              </a:rPr>
              <a:t>www.techphil.fr</a:t>
            </a:r>
            <a:endParaRPr lang="fr-FR"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Verdana" panose="020B0604030504040204" pitchFamily="34" charset="0"/>
              <a:ea typeface="Verdana" panose="020B0604030504040204" pitchFamily="34" charset="0"/>
              <a:cs typeface="Verdana" panose="020B0604030504040204" pitchFamily="34" charset="0"/>
            </a:endParaRPr>
          </a:p>
        </p:txBody>
      </p:sp>
    </p:spTree>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Lst>
  <p:timing>
    <p:tnLst>
      <p:par>
        <p:cTn id="1" dur="indefinite" restart="never" nodeType="tmRoot"/>
      </p:par>
    </p:tnLst>
  </p:timing>
  <p:hf hdr="0" ftr="0" dt="0"/>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microsoft.com/office/2007/relationships/hdphoto" Target="../media/hdphoto4.wdp"/></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8" Type="http://schemas.microsoft.com/office/2007/relationships/hdphoto" Target="../media/hdphoto7.wdp"/><Relationship Id="rId13" Type="http://schemas.openxmlformats.org/officeDocument/2006/relationships/image" Target="../media/image18.png"/><Relationship Id="rId3" Type="http://schemas.openxmlformats.org/officeDocument/2006/relationships/image" Target="../media/image13.jpeg"/><Relationship Id="rId7" Type="http://schemas.openxmlformats.org/officeDocument/2006/relationships/image" Target="../media/image15.png"/><Relationship Id="rId12" Type="http://schemas.microsoft.com/office/2007/relationships/hdphoto" Target="../media/hdphoto9.wdp"/><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microsoft.com/office/2007/relationships/hdphoto" Target="../media/hdphoto6.wdp"/><Relationship Id="rId11" Type="http://schemas.openxmlformats.org/officeDocument/2006/relationships/image" Target="../media/image17.png"/><Relationship Id="rId5" Type="http://schemas.openxmlformats.org/officeDocument/2006/relationships/image" Target="../media/image14.jpeg"/><Relationship Id="rId10" Type="http://schemas.microsoft.com/office/2007/relationships/hdphoto" Target="../media/hdphoto8.wdp"/><Relationship Id="rId4" Type="http://schemas.microsoft.com/office/2007/relationships/hdphoto" Target="../media/hdphoto5.wdp"/><Relationship Id="rId9" Type="http://schemas.openxmlformats.org/officeDocument/2006/relationships/image" Target="../media/image16.png"/><Relationship Id="rId1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microsoft.com/office/2007/relationships/hdphoto" Target="../media/hdphoto8.wdp"/><Relationship Id="rId11" Type="http://schemas.openxmlformats.org/officeDocument/2006/relationships/image" Target="../media/image19.png"/><Relationship Id="rId5" Type="http://schemas.openxmlformats.org/officeDocument/2006/relationships/image" Target="../media/image16.png"/><Relationship Id="rId10" Type="http://schemas.openxmlformats.org/officeDocument/2006/relationships/image" Target="../media/image20.png"/><Relationship Id="rId4" Type="http://schemas.microsoft.com/office/2007/relationships/hdphoto" Target="../media/hdphoto7.wdp"/><Relationship Id="rId9"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microsoft.com/office/2007/relationships/hdphoto" Target="../media/hdphoto10.wdp"/></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microsoft.com/office/2007/relationships/hdphoto" Target="../media/hdphoto11.wdp"/></Relationships>
</file>

<file path=ppt/slides/_rels/slide2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0.png"/><Relationship Id="rId7" Type="http://schemas.microsoft.com/office/2007/relationships/hdphoto" Target="../media/hdphoto8.wdp"/><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image" Target="../media/image16.png"/><Relationship Id="rId11" Type="http://schemas.openxmlformats.org/officeDocument/2006/relationships/image" Target="../media/image19.png"/><Relationship Id="rId5" Type="http://schemas.microsoft.com/office/2007/relationships/hdphoto" Target="../media/hdphoto7.wdp"/><Relationship Id="rId10" Type="http://schemas.openxmlformats.org/officeDocument/2006/relationships/image" Target="../media/image18.png"/><Relationship Id="rId4" Type="http://schemas.openxmlformats.org/officeDocument/2006/relationships/image" Target="../media/image15.png"/><Relationship Id="rId9" Type="http://schemas.microsoft.com/office/2007/relationships/hdphoto" Target="../media/hdphoto9.wdp"/></Relationships>
</file>

<file path=ppt/slides/_rels/slide2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0.png"/><Relationship Id="rId7" Type="http://schemas.microsoft.com/office/2007/relationships/hdphoto" Target="../media/hdphoto8.wdp"/><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16.png"/><Relationship Id="rId11" Type="http://schemas.openxmlformats.org/officeDocument/2006/relationships/image" Target="../media/image19.png"/><Relationship Id="rId5" Type="http://schemas.microsoft.com/office/2007/relationships/hdphoto" Target="../media/hdphoto7.wdp"/><Relationship Id="rId10" Type="http://schemas.openxmlformats.org/officeDocument/2006/relationships/image" Target="../media/image18.png"/><Relationship Id="rId4" Type="http://schemas.openxmlformats.org/officeDocument/2006/relationships/image" Target="../media/image15.png"/><Relationship Id="rId9" Type="http://schemas.microsoft.com/office/2007/relationships/hdphoto" Target="../media/hdphoto9.wdp"/></Relationships>
</file>

<file path=ppt/slides/_rels/slide23.xml.rels><?xml version="1.0" encoding="UTF-8" standalone="yes"?>
<Relationships xmlns="http://schemas.openxmlformats.org/package/2006/relationships"><Relationship Id="rId8" Type="http://schemas.microsoft.com/office/2007/relationships/hdphoto" Target="../media/hdphoto9.wdp"/><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microsoft.com/office/2007/relationships/hdphoto" Target="../media/hdphoto8.wdp"/><Relationship Id="rId11" Type="http://schemas.openxmlformats.org/officeDocument/2006/relationships/image" Target="../media/image24.png"/><Relationship Id="rId5" Type="http://schemas.openxmlformats.org/officeDocument/2006/relationships/image" Target="../media/image16.png"/><Relationship Id="rId10" Type="http://schemas.openxmlformats.org/officeDocument/2006/relationships/image" Target="../media/image23.png"/><Relationship Id="rId4" Type="http://schemas.microsoft.com/office/2007/relationships/hdphoto" Target="../media/hdphoto7.wdp"/><Relationship Id="rId9" Type="http://schemas.openxmlformats.org/officeDocument/2006/relationships/image" Target="../media/image20.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microsoft.com/office/2007/relationships/hdphoto" Target="../media/hdphoto3.wdp"/></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071"/>
          <p:cNvSpPr>
            <a:spLocks noGrp="1" noChangeArrowheads="1"/>
          </p:cNvSpPr>
          <p:nvPr>
            <p:ph type="ctrTitle"/>
          </p:nvPr>
        </p:nvSpPr>
        <p:spPr bwMode="auto">
          <a:xfrm>
            <a:off x="1115616" y="329915"/>
            <a:ext cx="597666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None/>
            </a:pPr>
            <a:r>
              <a:rPr lang="fr-FR" altLang="fr-FR" sz="4000" b="1" dirty="0" smtClean="0">
                <a:solidFill>
                  <a:schemeClr val="tx2"/>
                </a:solidFill>
                <a:latin typeface="Verdana" panose="020B0604030504040204" pitchFamily="34" charset="0"/>
              </a:rPr>
              <a:t>Vérifications avant Mise en service  </a:t>
            </a:r>
            <a:endParaRPr lang="fr-FR" altLang="fr-FR" sz="4000" b="1" dirty="0">
              <a:solidFill>
                <a:schemeClr val="tx2"/>
              </a:solidFill>
              <a:latin typeface="Verdana" panose="020B0604030504040204" pitchFamily="34" charset="0"/>
            </a:endParaRPr>
          </a:p>
        </p:txBody>
      </p:sp>
      <p:sp>
        <p:nvSpPr>
          <p:cNvPr id="5" name="Rectangle 2071"/>
          <p:cNvSpPr txBox="1">
            <a:spLocks noChangeArrowheads="1"/>
          </p:cNvSpPr>
          <p:nvPr/>
        </p:nvSpPr>
        <p:spPr bwMode="auto">
          <a:xfrm>
            <a:off x="1332913" y="4824695"/>
            <a:ext cx="7906478" cy="1345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b">
            <a:spAutoFit/>
          </a:bodyPr>
          <a:lstStyle>
            <a:lvl1pPr algn="ctr" defTabSz="914400" rtl="0" eaLnBrk="0" latinLnBrk="0" hangingPunct="0">
              <a:lnSpc>
                <a:spcPct val="100000"/>
              </a:lnSpc>
              <a:spcBef>
                <a:spcPct val="20000"/>
              </a:spcBef>
              <a:buChar char="•"/>
              <a:defRPr sz="3200" kern="1200">
                <a:solidFill>
                  <a:schemeClr val="tx1"/>
                </a:solidFill>
                <a:effectLst>
                  <a:outerShdw blurRad="63500" dist="38100" dir="5400000" algn="t" rotWithShape="0">
                    <a:prstClr val="black">
                      <a:alpha val="25000"/>
                    </a:prstClr>
                  </a:outerShdw>
                </a:effectLst>
                <a:latin typeface="Times New Roman" pitchFamily="18" charset="0"/>
                <a:ea typeface="+mj-ea"/>
                <a:cs typeface="+mj-cs"/>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fontAlgn="auto" hangingPunct="1">
              <a:spcBef>
                <a:spcPct val="0"/>
              </a:spcBef>
              <a:spcAft>
                <a:spcPts val="0"/>
              </a:spcAft>
              <a:buFontTx/>
              <a:buNone/>
            </a:pPr>
            <a:r>
              <a:rPr lang="fr-FR" altLang="fr-FR" sz="4000" b="1" dirty="0" smtClean="0">
                <a:solidFill>
                  <a:schemeClr val="tx2"/>
                </a:solidFill>
                <a:latin typeface="Verdana" panose="020B0604030504040204" pitchFamily="34" charset="0"/>
              </a:rPr>
              <a:t>Equipements </a:t>
            </a:r>
          </a:p>
          <a:p>
            <a:pPr eaLnBrk="1" fontAlgn="auto" hangingPunct="1">
              <a:spcBef>
                <a:spcPct val="0"/>
              </a:spcBef>
              <a:spcAft>
                <a:spcPts val="0"/>
              </a:spcAft>
              <a:buFontTx/>
              <a:buNone/>
            </a:pPr>
            <a:r>
              <a:rPr lang="fr-FR" altLang="fr-FR" sz="4000" b="1" dirty="0" smtClean="0">
                <a:solidFill>
                  <a:schemeClr val="tx2"/>
                </a:solidFill>
                <a:latin typeface="Verdana" panose="020B0604030504040204" pitchFamily="34" charset="0"/>
              </a:rPr>
              <a:t>NF EN 60-204</a:t>
            </a:r>
            <a:endParaRPr lang="fr-FR" altLang="fr-FR" sz="4000" b="1" dirty="0">
              <a:solidFill>
                <a:schemeClr val="tx2"/>
              </a:solidFill>
              <a:latin typeface="Verdana" panose="020B0604030504040204" pitchFamily="34" charset="0"/>
            </a:endParaRPr>
          </a:p>
        </p:txBody>
      </p:sp>
      <p:pic>
        <p:nvPicPr>
          <p:cNvPr id="1029" name="Picture 5" descr="http://www.dom-elec.fr/images/sites/norme%20nf%20c%2015-10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4073" y="1554435"/>
            <a:ext cx="2228850" cy="2333626"/>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http://www.france-electric.com/Files/20851/marquage-nf.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1230399"/>
            <a:ext cx="972106" cy="648072"/>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2071"/>
          <p:cNvSpPr txBox="1">
            <a:spLocks noChangeArrowheads="1"/>
          </p:cNvSpPr>
          <p:nvPr/>
        </p:nvSpPr>
        <p:spPr bwMode="auto">
          <a:xfrm>
            <a:off x="1187625" y="2564622"/>
            <a:ext cx="7848872"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b">
            <a:spAutoFit/>
          </a:bodyPr>
          <a:lstStyle>
            <a:lvl1pPr algn="ctr" defTabSz="914400" rtl="0" eaLnBrk="0" latinLnBrk="0" hangingPunct="0">
              <a:lnSpc>
                <a:spcPct val="100000"/>
              </a:lnSpc>
              <a:spcBef>
                <a:spcPct val="20000"/>
              </a:spcBef>
              <a:buChar char="•"/>
              <a:defRPr sz="3200" kern="1200">
                <a:solidFill>
                  <a:schemeClr val="tx1"/>
                </a:solidFill>
                <a:effectLst>
                  <a:outerShdw blurRad="63500" dist="38100" dir="5400000" algn="t" rotWithShape="0">
                    <a:prstClr val="black">
                      <a:alpha val="25000"/>
                    </a:prstClr>
                  </a:outerShdw>
                </a:effectLst>
                <a:latin typeface="Times New Roman" pitchFamily="18" charset="0"/>
                <a:ea typeface="+mj-ea"/>
                <a:cs typeface="+mj-cs"/>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fontAlgn="auto" hangingPunct="1">
              <a:spcBef>
                <a:spcPct val="0"/>
              </a:spcBef>
              <a:spcAft>
                <a:spcPts val="0"/>
              </a:spcAft>
              <a:buFontTx/>
              <a:buNone/>
            </a:pPr>
            <a:r>
              <a:rPr lang="fr-FR" altLang="fr-FR" sz="4000" dirty="0" smtClean="0">
                <a:solidFill>
                  <a:schemeClr val="tx2"/>
                </a:solidFill>
                <a:latin typeface="Verdana" panose="020B0604030504040204" pitchFamily="34" charset="0"/>
              </a:rPr>
              <a:t>Installations </a:t>
            </a:r>
          </a:p>
          <a:p>
            <a:pPr eaLnBrk="1" fontAlgn="auto" hangingPunct="1">
              <a:spcBef>
                <a:spcPct val="0"/>
              </a:spcBef>
              <a:spcAft>
                <a:spcPts val="0"/>
              </a:spcAft>
              <a:buFontTx/>
              <a:buNone/>
            </a:pPr>
            <a:r>
              <a:rPr lang="fr-FR" altLang="fr-FR" sz="4000" dirty="0" smtClean="0">
                <a:solidFill>
                  <a:schemeClr val="tx2"/>
                </a:solidFill>
                <a:latin typeface="Verdana" panose="020B0604030504040204" pitchFamily="34" charset="0"/>
              </a:rPr>
              <a:t>NF </a:t>
            </a:r>
            <a:r>
              <a:rPr lang="fr-FR" altLang="fr-FR" sz="4000" b="1" dirty="0" smtClean="0">
                <a:solidFill>
                  <a:schemeClr val="tx2"/>
                </a:solidFill>
                <a:latin typeface="Verdana" panose="020B0604030504040204" pitchFamily="34" charset="0"/>
              </a:rPr>
              <a:t>C15-100</a:t>
            </a:r>
            <a:endParaRPr lang="fr-FR" altLang="fr-FR" sz="4000" b="1" dirty="0">
              <a:solidFill>
                <a:schemeClr val="tx2"/>
              </a:solidFill>
              <a:latin typeface="Verdana" panose="020B0604030504040204" pitchFamily="34" charset="0"/>
            </a:endParaRPr>
          </a:p>
        </p:txBody>
      </p:sp>
      <p:grpSp>
        <p:nvGrpSpPr>
          <p:cNvPr id="3" name="Groupe 2"/>
          <p:cNvGrpSpPr/>
          <p:nvPr/>
        </p:nvGrpSpPr>
        <p:grpSpPr>
          <a:xfrm>
            <a:off x="120448" y="3218112"/>
            <a:ext cx="2880320" cy="3451247"/>
            <a:chOff x="120448" y="3218112"/>
            <a:chExt cx="2880320" cy="3451247"/>
          </a:xfrm>
        </p:grpSpPr>
        <p:sp>
          <p:nvSpPr>
            <p:cNvPr id="2" name="Ellipse 1"/>
            <p:cNvSpPr/>
            <p:nvPr/>
          </p:nvSpPr>
          <p:spPr>
            <a:xfrm>
              <a:off x="120448" y="3218112"/>
              <a:ext cx="2880320" cy="3431290"/>
            </a:xfrm>
            <a:prstGeom prst="ellipse">
              <a:avLst/>
            </a:prstGeom>
            <a:ln w="146050"/>
            <a:scene3d>
              <a:camera prst="orthographicFront"/>
              <a:lightRig rig="threePt" dir="t"/>
            </a:scene3d>
            <a:sp3d>
              <a:bevelT prst="relaxedInset"/>
            </a:sp3d>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dirty="0" smtClean="0"/>
                <a:t> </a:t>
              </a:r>
              <a:endParaRPr lang="fr-FR" dirty="0"/>
            </a:p>
          </p:txBody>
        </p:sp>
        <p:pic>
          <p:nvPicPr>
            <p:cNvPr id="20" name="Image 19"/>
            <p:cNvPicPr>
              <a:picLocks noChangeAspect="1"/>
            </p:cNvPicPr>
            <p:nvPr/>
          </p:nvPicPr>
          <p:blipFill>
            <a:blip r:embed="rId5" cstate="print">
              <a:extLst>
                <a:ext uri="{BEBA8EAE-BF5A-486C-A8C5-ECC9F3942E4B}">
                  <a14:imgProps xmlns:a14="http://schemas.microsoft.com/office/drawing/2010/main">
                    <a14:imgLayer r:embed="rId6">
                      <a14:imgEffect>
                        <a14:backgroundRemoval t="0" b="95343" l="4534" r="89951">
                          <a14:foregroundMark x1="5025" y1="95343" x2="5331" y2="28023"/>
                          <a14:foregroundMark x1="5453" y1="27614" x2="5453" y2="27614"/>
                          <a14:foregroundMark x1="5453" y1="27614" x2="12316" y2="2859"/>
                          <a14:foregroundMark x1="12439" y1="2614" x2="37561" y2="899"/>
                          <a14:foregroundMark x1="37561" y1="899" x2="85784" y2="24428"/>
                          <a14:foregroundMark x1="85478" y1="24673" x2="85968" y2="25899"/>
                          <a14:foregroundMark x1="86091" y1="25245" x2="89951" y2="90441"/>
                          <a14:foregroundMark x1="89951" y1="90441" x2="88787" y2="90441"/>
                          <a14:foregroundMark x1="89277" y1="90033" x2="4534" y2="95343"/>
                          <a14:foregroundMark x1="7721" y1="93627" x2="83885" y2="26961"/>
                          <a14:foregroundMark x1="85784" y1="83905" x2="5821" y2="29493"/>
                          <a14:foregroundMark x1="8333" y1="85784" x2="27083" y2="7925"/>
                          <a14:foregroundMark x1="22917" y1="88154" x2="53738" y2="32271"/>
                          <a14:foregroundMark x1="83088" y1="34150" x2="47855" y2="71650"/>
                          <a14:foregroundMark x1="33272" y1="77124" x2="28493" y2="81373"/>
                          <a14:foregroundMark x1="18627" y1="48121" x2="22610" y2="49428"/>
                          <a14:foregroundMark x1="26409" y1="21650" x2="34191" y2="3922"/>
                          <a14:foregroundMark x1="34988" y1="6209" x2="47855" y2="14461"/>
                          <a14:foregroundMark x1="8150" y1="25082" x2="11642" y2="13235"/>
                          <a14:foregroundMark x1="60040" y1="76285" x2="85361" y2="46113"/>
                          <a14:foregroundMark x1="69899" y1="55639" x2="48140" y2="11429"/>
                          <a14:foregroundMark x1="11499" y1="50977" x2="34273" y2="46466"/>
                          <a14:foregroundMark x1="53890" y1="14586" x2="25028" y2="13985"/>
                        </a14:backgroundRemoval>
                      </a14:imgEffect>
                    </a14:imgLayer>
                  </a14:imgProps>
                </a:ext>
                <a:ext uri="{28A0092B-C50C-407E-A947-70E740481C1C}">
                  <a14:useLocalDpi xmlns:a14="http://schemas.microsoft.com/office/drawing/2010/main" val="0"/>
                </a:ext>
              </a:extLst>
            </a:blip>
            <a:stretch>
              <a:fillRect/>
            </a:stretch>
          </p:blipFill>
          <p:spPr>
            <a:xfrm rot="5400000">
              <a:off x="-105382" y="3666981"/>
              <a:ext cx="3431289" cy="2573468"/>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grpSp>
    </p:spTree>
    <p:extLst>
      <p:ext uri="{BB962C8B-B14F-4D97-AF65-F5344CB8AC3E}">
        <p14:creationId xmlns:p14="http://schemas.microsoft.com/office/powerpoint/2010/main" val="830147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700"/>
                            </p:stCondLst>
                            <p:childTnLst>
                              <p:par>
                                <p:cTn id="9" presetID="10" presetClass="entr" presetSubtype="0" fill="hold" nodeType="afterEffect">
                                  <p:stCondLst>
                                    <p:cond delay="0"/>
                                  </p:stCondLst>
                                  <p:iterate type="wd">
                                    <p:tmPct val="10000"/>
                                  </p:iterate>
                                  <p:childTnLst>
                                    <p:set>
                                      <p:cBhvr>
                                        <p:cTn id="10" dur="1" fill="hold">
                                          <p:stCondLst>
                                            <p:cond delay="0"/>
                                          </p:stCondLst>
                                        </p:cTn>
                                        <p:tgtEl>
                                          <p:spTgt spid="1031"/>
                                        </p:tgtEl>
                                        <p:attrNameLst>
                                          <p:attrName>style.visibility</p:attrName>
                                        </p:attrNameLst>
                                      </p:cBhvr>
                                      <p:to>
                                        <p:strVal val="visible"/>
                                      </p:to>
                                    </p:set>
                                    <p:animEffect transition="in" filter="fade">
                                      <p:cBhvr>
                                        <p:cTn id="11" dur="500"/>
                                        <p:tgtEl>
                                          <p:spTgt spid="1031"/>
                                        </p:tgtEl>
                                      </p:cBhvr>
                                    </p:animEffect>
                                  </p:childTnLst>
                                </p:cTn>
                              </p:par>
                            </p:childTnLst>
                          </p:cTn>
                        </p:par>
                        <p:par>
                          <p:cTn id="12" fill="hold">
                            <p:stCondLst>
                              <p:cond delay="12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800"/>
                            </p:stCondLst>
                            <p:childTnLst>
                              <p:par>
                                <p:cTn id="17" presetID="10" presetClass="entr" presetSubtype="0" fill="hold" nodeType="afterEffect">
                                  <p:stCondLst>
                                    <p:cond delay="0"/>
                                  </p:stCondLst>
                                  <p:iterate type="wd">
                                    <p:tmPct val="10000"/>
                                  </p:iterate>
                                  <p:childTnLst>
                                    <p:set>
                                      <p:cBhvr>
                                        <p:cTn id="18" dur="1" fill="hold">
                                          <p:stCondLst>
                                            <p:cond delay="0"/>
                                          </p:stCondLst>
                                        </p:cTn>
                                        <p:tgtEl>
                                          <p:spTgt spid="1029"/>
                                        </p:tgtEl>
                                        <p:attrNameLst>
                                          <p:attrName>style.visibility</p:attrName>
                                        </p:attrNameLst>
                                      </p:cBhvr>
                                      <p:to>
                                        <p:strVal val="visible"/>
                                      </p:to>
                                    </p:set>
                                    <p:animEffect transition="in" filter="fade">
                                      <p:cBhvr>
                                        <p:cTn id="19" dur="500"/>
                                        <p:tgtEl>
                                          <p:spTgt spid="1029"/>
                                        </p:tgtEl>
                                      </p:cBhvr>
                                    </p:animEffect>
                                  </p:childTnLst>
                                </p:cTn>
                              </p:par>
                            </p:childTnLst>
                          </p:cTn>
                        </p:par>
                        <p:par>
                          <p:cTn id="20" fill="hold">
                            <p:stCondLst>
                              <p:cond delay="2300"/>
                            </p:stCondLst>
                            <p:childTnLst>
                              <p:par>
                                <p:cTn id="21" presetID="10" presetClass="entr" presetSubtype="0" fill="hold" grpId="0" nodeType="afterEffect">
                                  <p:stCondLst>
                                    <p:cond delay="0"/>
                                  </p:stCondLst>
                                  <p:iterate type="wd">
                                    <p:tmPct val="10000"/>
                                  </p:iterate>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par>
                          <p:cTn id="24" fill="hold">
                            <p:stCondLst>
                              <p:cond delay="2950"/>
                            </p:stCondLst>
                            <p:childTnLst>
                              <p:par>
                                <p:cTn id="25" presetID="10" presetClass="entr" presetSubtype="0" fill="hold" nodeType="afterEffect">
                                  <p:stCondLst>
                                    <p:cond delay="0"/>
                                  </p:stCondLst>
                                  <p:iterate type="wd">
                                    <p:tmPct val="10000"/>
                                  </p:iterate>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3712" y="0"/>
            <a:ext cx="8229600" cy="1600200"/>
          </a:xfrm>
        </p:spPr>
        <p:txBody>
          <a:bodyPr/>
          <a:lstStyle/>
          <a:p>
            <a:r>
              <a:rPr lang="fr-FR" altLang="fr-FR" sz="2400" dirty="0">
                <a:effectLst>
                  <a:glow rad="228600">
                    <a:schemeClr val="accent5">
                      <a:satMod val="175000"/>
                      <a:alpha val="40000"/>
                    </a:schemeClr>
                  </a:glow>
                </a:effectLst>
                <a:latin typeface="Verdana" panose="020B0604030504040204" pitchFamily="34" charset="0"/>
              </a:rPr>
              <a:t>HORS TENSION   </a:t>
            </a:r>
            <a:r>
              <a:rPr lang="fr-FR" altLang="fr-FR" sz="2400" b="1" u="sng" dirty="0">
                <a:effectLst/>
                <a:latin typeface="Verdana" panose="020B0604030504040204" pitchFamily="34" charset="0"/>
              </a:rPr>
              <a:t>I</a:t>
            </a:r>
            <a:r>
              <a:rPr lang="fr-FR" altLang="fr-FR" sz="2400" b="1" u="sng" dirty="0">
                <a:latin typeface="Verdana" panose="020B0604030504040204" pitchFamily="34" charset="0"/>
              </a:rPr>
              <a:t>nspection visuelle:</a:t>
            </a:r>
            <a:br>
              <a:rPr lang="fr-FR" altLang="fr-FR" sz="2400" b="1" u="sng" dirty="0">
                <a:latin typeface="Verdana" panose="020B0604030504040204" pitchFamily="34" charset="0"/>
              </a:rPr>
            </a:br>
            <a:r>
              <a:rPr lang="fr-FR" altLang="fr-FR" sz="2400" b="1" dirty="0">
                <a:latin typeface="Verdana" panose="020B0604030504040204" pitchFamily="34" charset="0"/>
              </a:rPr>
              <a:t>       Vérification appareillage, canalisations</a:t>
            </a:r>
            <a:r>
              <a:rPr lang="fr-FR" altLang="fr-FR" sz="2400" dirty="0">
                <a:latin typeface="Verdana" panose="020B0604030504040204" pitchFamily="34" charset="0"/>
              </a:rPr>
              <a:t>...</a:t>
            </a:r>
            <a:endParaRPr lang="fr-FR" sz="2400" dirty="0"/>
          </a:p>
        </p:txBody>
      </p:sp>
      <p:sp>
        <p:nvSpPr>
          <p:cNvPr id="3" name="Rectangle 2"/>
          <p:cNvSpPr/>
          <p:nvPr/>
        </p:nvSpPr>
        <p:spPr>
          <a:xfrm>
            <a:off x="61912" y="1988840"/>
            <a:ext cx="9118600" cy="1754326"/>
          </a:xfrm>
          <a:prstGeom prst="rect">
            <a:avLst/>
          </a:prstGeom>
        </p:spPr>
        <p:txBody>
          <a:bodyPr wrap="square">
            <a:spAutoFit/>
          </a:bodyPr>
          <a:lstStyle/>
          <a:p>
            <a:r>
              <a:rPr lang="fr-FR" sz="1800" dirty="0">
                <a:latin typeface="Verdana" panose="020B0604030504040204" pitchFamily="34" charset="0"/>
              </a:rPr>
              <a:t>611.3</a:t>
            </a:r>
            <a:r>
              <a:rPr lang="fr-FR" sz="1800" b="0" dirty="0">
                <a:latin typeface="Verdana" panose="020B0604030504040204" pitchFamily="34" charset="0"/>
              </a:rPr>
              <a:t> L’inspection visuelle doit comprendre au moins la vérification des conditions suivantes, dans la mesure où elles s'appliquent :….</a:t>
            </a:r>
            <a:br>
              <a:rPr lang="fr-FR" sz="1800" b="0" dirty="0">
                <a:latin typeface="Verdana" panose="020B0604030504040204" pitchFamily="34" charset="0"/>
              </a:rPr>
            </a:br>
            <a:endParaRPr lang="fr-FR" sz="1800" b="0" dirty="0" smtClean="0">
              <a:latin typeface="Verdana" panose="020B0604030504040204" pitchFamily="34" charset="0"/>
            </a:endParaRPr>
          </a:p>
          <a:p>
            <a:r>
              <a:rPr lang="fr-FR" sz="1800" b="0" dirty="0" smtClean="0">
                <a:latin typeface="Verdana" panose="020B0604030504040204" pitchFamily="34" charset="0"/>
              </a:rPr>
              <a:t>- </a:t>
            </a:r>
            <a:r>
              <a:rPr lang="fr-FR" sz="1800" b="0" dirty="0">
                <a:latin typeface="Verdana" panose="020B0604030504040204" pitchFamily="34" charset="0"/>
              </a:rPr>
              <a:t>identification des conducteurs neutres et des conducteurs de </a:t>
            </a:r>
            <a:r>
              <a:rPr lang="fr-FR" sz="1800" b="0" dirty="0" smtClean="0">
                <a:latin typeface="Verdana" panose="020B0604030504040204" pitchFamily="34" charset="0"/>
              </a:rPr>
              <a:t>protection </a:t>
            </a:r>
            <a:r>
              <a:rPr lang="fr-FR" sz="1800" b="0" dirty="0">
                <a:latin typeface="Verdana" panose="020B0604030504040204" pitchFamily="34" charset="0"/>
              </a:rPr>
              <a:t>;</a:t>
            </a:r>
          </a:p>
          <a:p>
            <a:r>
              <a:rPr lang="fr-FR" sz="1800" b="0" dirty="0">
                <a:latin typeface="Verdana" panose="020B0604030504040204" pitchFamily="34" charset="0"/>
              </a:rPr>
              <a:t>- présence de schémas, notices d'avertissement et informations </a:t>
            </a:r>
            <a:r>
              <a:rPr lang="fr-FR" sz="1800" b="0" dirty="0" smtClean="0">
                <a:latin typeface="Verdana" panose="020B0604030504040204" pitchFamily="34" charset="0"/>
              </a:rPr>
              <a:t>analogues;</a:t>
            </a:r>
            <a:endParaRPr lang="fr-FR" sz="1800" b="0" dirty="0">
              <a:latin typeface="Verdana" panose="020B0604030504040204" pitchFamily="34" charset="0"/>
            </a:endParaRPr>
          </a:p>
          <a:p>
            <a:r>
              <a:rPr lang="fr-FR" sz="1800" b="0" dirty="0">
                <a:latin typeface="Verdana" panose="020B0604030504040204" pitchFamily="34" charset="0"/>
              </a:rPr>
              <a:t>- identification des circuits, fusibles, interrupteurs, bornes, etc</a:t>
            </a:r>
            <a:r>
              <a:rPr lang="fr-FR" sz="1800" b="0" dirty="0" smtClean="0">
                <a:latin typeface="Verdana" panose="020B0604030504040204" pitchFamily="34" charset="0"/>
              </a:rPr>
              <a:t>.;</a:t>
            </a:r>
            <a:endParaRPr lang="fr-FR" sz="1800" b="0" dirty="0">
              <a:latin typeface="Verdana" panose="020B0604030504040204" pitchFamily="34" charset="0"/>
            </a:endParaRPr>
          </a:p>
        </p:txBody>
      </p:sp>
      <p:sp>
        <p:nvSpPr>
          <p:cNvPr id="4" name="Rectangle 3"/>
          <p:cNvSpPr/>
          <p:nvPr/>
        </p:nvSpPr>
        <p:spPr>
          <a:xfrm>
            <a:off x="73024" y="4005064"/>
            <a:ext cx="9144000" cy="2723823"/>
          </a:xfrm>
          <a:prstGeom prst="rect">
            <a:avLst/>
          </a:prstGeom>
        </p:spPr>
        <p:txBody>
          <a:bodyPr wrap="square" lIns="36000" rIns="36000">
            <a:spAutoFit/>
          </a:bodyPr>
          <a:lstStyle/>
          <a:p>
            <a:r>
              <a:rPr lang="fr-FR" sz="1800" dirty="0" smtClean="0">
                <a:latin typeface="Verdana" panose="020B0604030504040204" pitchFamily="34" charset="0"/>
              </a:rPr>
              <a:t>Dans la pratique: </a:t>
            </a:r>
            <a:br>
              <a:rPr lang="fr-FR" sz="1800" dirty="0" smtClean="0">
                <a:latin typeface="Verdana" panose="020B0604030504040204" pitchFamily="34" charset="0"/>
              </a:rPr>
            </a:br>
            <a:endParaRPr lang="fr-FR" sz="900" dirty="0" smtClean="0">
              <a:latin typeface="Verdana" panose="020B0604030504040204" pitchFamily="34" charset="0"/>
            </a:endParaRPr>
          </a:p>
          <a:p>
            <a:r>
              <a:rPr lang="fr-FR" sz="1800" dirty="0" smtClean="0">
                <a:latin typeface="Verdana" panose="020B0604030504040204" pitchFamily="34" charset="0"/>
              </a:rPr>
              <a:t>- Vérification Vert-Jaune pour PE et PEN , et Bleu clair pour neutre (si présence), exigences supplémentaires courantes non normatives, Rouge circuit commande, Blanc commun, Noir circuit puissance, Orange circuit non sectionné lors d’une consignation….</a:t>
            </a:r>
          </a:p>
          <a:p>
            <a:r>
              <a:rPr lang="fr-FR" sz="1800" dirty="0" smtClean="0">
                <a:latin typeface="Verdana" panose="020B0604030504040204" pitchFamily="34" charset="0"/>
              </a:rPr>
              <a:t>-  Séparation des conducteurs courant faible, courant fort (blindage écran sur les câbles informatiques, électroniques, numériques…..)</a:t>
            </a:r>
          </a:p>
          <a:p>
            <a:pPr marL="285750" indent="-285750">
              <a:buFontTx/>
              <a:buChar char="-"/>
            </a:pPr>
            <a:r>
              <a:rPr lang="fr-FR" sz="1800" dirty="0" smtClean="0">
                <a:latin typeface="Verdana" panose="020B0604030504040204" pitchFamily="34" charset="0"/>
              </a:rPr>
              <a:t>Présence de Schémas et documents .</a:t>
            </a:r>
          </a:p>
          <a:p>
            <a:pPr marL="285750" indent="-285750">
              <a:buFontTx/>
              <a:buChar char="-"/>
            </a:pPr>
            <a:r>
              <a:rPr lang="fr-FR" sz="1800" dirty="0" smtClean="0">
                <a:latin typeface="Verdana" panose="020B0604030504040204" pitchFamily="34" charset="0"/>
              </a:rPr>
              <a:t>Repérage fils et borniers cohérents.</a:t>
            </a:r>
          </a:p>
        </p:txBody>
      </p:sp>
      <p:pic>
        <p:nvPicPr>
          <p:cNvPr id="8194" name="Picture 2" descr="http://i2.cdscdn.com/pdt2/0/0/2/1/700x700/nex3563030268002/rw/cable-rigide-3g-25-mm2-bob.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18460314">
            <a:off x="3154957" y="2516012"/>
            <a:ext cx="3333750" cy="3333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0989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7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par>
                          <p:cTn id="17" fill="hold">
                            <p:stCondLst>
                              <p:cond delay="4400"/>
                            </p:stCondLst>
                            <p:childTnLst>
                              <p:par>
                                <p:cTn id="18" presetID="10" presetClass="entr" presetSubtype="0" fill="hold" nodeType="afterEffect">
                                  <p:stCondLst>
                                    <p:cond delay="750"/>
                                  </p:stCondLst>
                                  <p:iterate type="wd">
                                    <p:tmPct val="10000"/>
                                  </p:iterate>
                                  <p:childTnLst>
                                    <p:set>
                                      <p:cBhvr>
                                        <p:cTn id="19" dur="1" fill="hold">
                                          <p:stCondLst>
                                            <p:cond delay="0"/>
                                          </p:stCondLst>
                                        </p:cTn>
                                        <p:tgtEl>
                                          <p:spTgt spid="8194"/>
                                        </p:tgtEl>
                                        <p:attrNameLst>
                                          <p:attrName>style.visibility</p:attrName>
                                        </p:attrNameLst>
                                      </p:cBhvr>
                                      <p:to>
                                        <p:strVal val="visible"/>
                                      </p:to>
                                    </p:set>
                                    <p:animEffect transition="in" filter="fade">
                                      <p:cBhvr>
                                        <p:cTn id="20"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43408"/>
            <a:ext cx="8229600" cy="1600200"/>
          </a:xfrm>
        </p:spPr>
        <p:txBody>
          <a:bodyPr/>
          <a:lstStyle/>
          <a:p>
            <a:r>
              <a:rPr lang="fr-FR" altLang="fr-FR" sz="2400" dirty="0">
                <a:effectLst>
                  <a:glow rad="228600">
                    <a:schemeClr val="accent5">
                      <a:satMod val="175000"/>
                      <a:alpha val="40000"/>
                    </a:schemeClr>
                  </a:glow>
                </a:effectLst>
                <a:latin typeface="Verdana" panose="020B0604030504040204" pitchFamily="34" charset="0"/>
              </a:rPr>
              <a:t>HORS TENSION   </a:t>
            </a:r>
            <a:r>
              <a:rPr lang="fr-FR" altLang="fr-FR" sz="2400" b="1" u="sng" dirty="0">
                <a:effectLst/>
                <a:latin typeface="Verdana" panose="020B0604030504040204" pitchFamily="34" charset="0"/>
              </a:rPr>
              <a:t>I</a:t>
            </a:r>
            <a:r>
              <a:rPr lang="fr-FR" altLang="fr-FR" sz="2400" b="1" u="sng" dirty="0">
                <a:latin typeface="Verdana" panose="020B0604030504040204" pitchFamily="34" charset="0"/>
              </a:rPr>
              <a:t>nspection visuelle:</a:t>
            </a:r>
            <a:br>
              <a:rPr lang="fr-FR" altLang="fr-FR" sz="2400" b="1" u="sng" dirty="0">
                <a:latin typeface="Verdana" panose="020B0604030504040204" pitchFamily="34" charset="0"/>
              </a:rPr>
            </a:br>
            <a:r>
              <a:rPr lang="fr-FR" altLang="fr-FR" sz="2400" b="1" dirty="0">
                <a:latin typeface="Verdana" panose="020B0604030504040204" pitchFamily="34" charset="0"/>
              </a:rPr>
              <a:t>       Vérification appareillage, canalisations</a:t>
            </a:r>
            <a:r>
              <a:rPr lang="fr-FR" altLang="fr-FR" sz="2400" dirty="0">
                <a:latin typeface="Verdana" panose="020B0604030504040204" pitchFamily="34" charset="0"/>
              </a:rPr>
              <a:t>...</a:t>
            </a:r>
            <a:endParaRPr lang="fr-FR" sz="2400" dirty="0"/>
          </a:p>
        </p:txBody>
      </p:sp>
      <p:sp>
        <p:nvSpPr>
          <p:cNvPr id="3" name="Rectangle 2"/>
          <p:cNvSpPr/>
          <p:nvPr/>
        </p:nvSpPr>
        <p:spPr>
          <a:xfrm>
            <a:off x="0" y="1236816"/>
            <a:ext cx="9108504" cy="3416320"/>
          </a:xfrm>
          <a:prstGeom prst="rect">
            <a:avLst/>
          </a:prstGeom>
        </p:spPr>
        <p:txBody>
          <a:bodyPr wrap="square">
            <a:spAutoFit/>
          </a:bodyPr>
          <a:lstStyle/>
          <a:p>
            <a:r>
              <a:rPr lang="fr-FR" sz="1800" dirty="0">
                <a:latin typeface="Verdana" panose="020B0604030504040204" pitchFamily="34" charset="0"/>
              </a:rPr>
              <a:t>611.3</a:t>
            </a:r>
            <a:r>
              <a:rPr lang="fr-FR" sz="1800" b="0" dirty="0">
                <a:latin typeface="Verdana" panose="020B0604030504040204" pitchFamily="34" charset="0"/>
              </a:rPr>
              <a:t> L’inspection visuelle doit comprendre au </a:t>
            </a:r>
            <a:r>
              <a:rPr lang="fr-FR" sz="1922" b="0" dirty="0">
                <a:latin typeface="Verdana" panose="020B0604030504040204" pitchFamily="34" charset="0"/>
              </a:rPr>
              <a:t>moins</a:t>
            </a:r>
            <a:r>
              <a:rPr lang="fr-FR" sz="1800" b="0" dirty="0">
                <a:latin typeface="Verdana" panose="020B0604030504040204" pitchFamily="34" charset="0"/>
              </a:rPr>
              <a:t> la vérification des conditions suivantes, dans la mesure où elles s'appliquent :….</a:t>
            </a:r>
            <a:br>
              <a:rPr lang="fr-FR" sz="1800" b="0" dirty="0">
                <a:latin typeface="Verdana" panose="020B0604030504040204" pitchFamily="34" charset="0"/>
              </a:rPr>
            </a:br>
            <a:endParaRPr lang="fr-FR" sz="900" b="0" dirty="0" smtClean="0">
              <a:latin typeface="Verdana" panose="020B0604030504040204" pitchFamily="34" charset="0"/>
            </a:endParaRPr>
          </a:p>
          <a:p>
            <a:r>
              <a:rPr lang="fr-FR" sz="1800" b="0" dirty="0" smtClean="0">
                <a:latin typeface="Verdana" panose="020B0604030504040204" pitchFamily="34" charset="0"/>
              </a:rPr>
              <a:t>- Réalisation </a:t>
            </a:r>
            <a:r>
              <a:rPr lang="fr-FR" sz="1800" b="0" dirty="0">
                <a:latin typeface="Verdana" panose="020B0604030504040204" pitchFamily="34" charset="0"/>
              </a:rPr>
              <a:t>des connexions des </a:t>
            </a:r>
            <a:r>
              <a:rPr lang="fr-FR" sz="1800" b="0" dirty="0" smtClean="0">
                <a:latin typeface="Verdana" panose="020B0604030504040204" pitchFamily="34" charset="0"/>
              </a:rPr>
              <a:t>conducteurs;</a:t>
            </a:r>
            <a:endParaRPr lang="fr-FR" sz="1800" b="0" dirty="0">
              <a:latin typeface="Verdana" panose="020B0604030504040204" pitchFamily="34" charset="0"/>
            </a:endParaRPr>
          </a:p>
          <a:p>
            <a:r>
              <a:rPr lang="fr-FR" sz="1800" b="0" i="1" dirty="0">
                <a:latin typeface="Verdana" panose="020B0604030504040204" pitchFamily="34" charset="0"/>
              </a:rPr>
              <a:t>Le but de cette vérification est de contrôler que les moyens de fixation sont appropriés </a:t>
            </a:r>
            <a:r>
              <a:rPr lang="fr-FR" sz="1800" b="0" i="1" dirty="0" smtClean="0">
                <a:latin typeface="Verdana" panose="020B0604030504040204" pitchFamily="34" charset="0"/>
              </a:rPr>
              <a:t>aux conducteurs </a:t>
            </a:r>
            <a:r>
              <a:rPr lang="fr-FR" sz="1800" b="0" i="1" dirty="0">
                <a:latin typeface="Verdana" panose="020B0604030504040204" pitchFamily="34" charset="0"/>
              </a:rPr>
              <a:t>concernés et que ces connexions </a:t>
            </a:r>
            <a:r>
              <a:rPr lang="fr-FR" sz="1800" b="0" i="1" dirty="0" smtClean="0">
                <a:latin typeface="Verdana" panose="020B0604030504040204" pitchFamily="34" charset="0"/>
              </a:rPr>
              <a:t>sont correctement </a:t>
            </a:r>
            <a:r>
              <a:rPr lang="fr-FR" sz="1800" b="0" i="1" dirty="0">
                <a:latin typeface="Verdana" panose="020B0604030504040204" pitchFamily="34" charset="0"/>
              </a:rPr>
              <a:t>effectuées.</a:t>
            </a:r>
          </a:p>
          <a:p>
            <a:r>
              <a:rPr lang="fr-FR" sz="1800" b="0" i="1" dirty="0" smtClean="0">
                <a:latin typeface="Verdana" panose="020B0604030504040204" pitchFamily="34" charset="0"/>
              </a:rPr>
              <a:t>En cas de doute sur l'efficacité d'une connexion, il y a lieu de mesurer la résistance de contact au droit de cette connexion. Cette résistance ne doit pas être supérieure à la résistance d'un conducteur d'un mètre de longueur et ayant la plus faible e section des conducteurs raccordés ; en aucun cas, cette résistance ne doit être supérieure à 0,02 ohm.</a:t>
            </a:r>
          </a:p>
        </p:txBody>
      </p:sp>
      <p:sp>
        <p:nvSpPr>
          <p:cNvPr id="4" name="Rectangle 3"/>
          <p:cNvSpPr/>
          <p:nvPr/>
        </p:nvSpPr>
        <p:spPr>
          <a:xfrm>
            <a:off x="88008" y="4755976"/>
            <a:ext cx="5708128" cy="1892826"/>
          </a:xfrm>
          <a:prstGeom prst="rect">
            <a:avLst/>
          </a:prstGeom>
        </p:spPr>
        <p:txBody>
          <a:bodyPr wrap="square" lIns="36000" rIns="36000">
            <a:spAutoFit/>
          </a:bodyPr>
          <a:lstStyle/>
          <a:p>
            <a:r>
              <a:rPr lang="fr-FR" sz="1800" dirty="0" smtClean="0">
                <a:latin typeface="Verdana" panose="020B0604030504040204" pitchFamily="34" charset="0"/>
              </a:rPr>
              <a:t>Dans la pratique: </a:t>
            </a:r>
            <a:br>
              <a:rPr lang="fr-FR" sz="1800" dirty="0" smtClean="0">
                <a:latin typeface="Verdana" panose="020B0604030504040204" pitchFamily="34" charset="0"/>
              </a:rPr>
            </a:br>
            <a:endParaRPr lang="fr-FR" sz="900" dirty="0" smtClean="0">
              <a:latin typeface="Verdana" panose="020B0604030504040204" pitchFamily="34" charset="0"/>
            </a:endParaRPr>
          </a:p>
          <a:p>
            <a:r>
              <a:rPr lang="fr-FR" sz="1800" dirty="0" smtClean="0">
                <a:latin typeface="Verdana" panose="020B0604030504040204" pitchFamily="34" charset="0"/>
              </a:rPr>
              <a:t>-Vérification des connections, serrage (tenue à la traction), qualité (brins tous dans la borne, pas de cuivre apparent, pas de serrage sur l’isolant), pour tous type de connexion (embouts, cosses,…).</a:t>
            </a:r>
          </a:p>
        </p:txBody>
      </p:sp>
      <p:pic>
        <p:nvPicPr>
          <p:cNvPr id="5" name="Image 4"/>
          <p:cNvPicPr>
            <a:picLocks noChangeAspect="1"/>
          </p:cNvPicPr>
          <p:nvPr/>
        </p:nvPicPr>
        <p:blipFill rotWithShape="1">
          <a:blip r:embed="rId3" cstate="print">
            <a:extLst>
              <a:ext uri="{28A0092B-C50C-407E-A947-70E740481C1C}">
                <a14:useLocalDpi xmlns:a14="http://schemas.microsoft.com/office/drawing/2010/main" val="0"/>
              </a:ext>
            </a:extLst>
          </a:blip>
          <a:srcRect l="11166" t="27253" r="21701" b="-81"/>
          <a:stretch/>
        </p:blipFill>
        <p:spPr>
          <a:xfrm>
            <a:off x="6067309" y="4437112"/>
            <a:ext cx="2873115" cy="2328044"/>
          </a:xfrm>
          <a:prstGeom prst="rect">
            <a:avLst/>
          </a:prstGeom>
        </p:spPr>
      </p:pic>
    </p:spTree>
    <p:extLst>
      <p:ext uri="{BB962C8B-B14F-4D97-AF65-F5344CB8AC3E}">
        <p14:creationId xmlns:p14="http://schemas.microsoft.com/office/powerpoint/2010/main" val="3022916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7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par>
                          <p:cTn id="17" fill="hold">
                            <p:stCondLst>
                              <p:cond delay="2700"/>
                            </p:stCondLst>
                            <p:childTnLst>
                              <p:par>
                                <p:cTn id="18" presetID="10" presetClass="entr" presetSubtype="0" fill="hold" nodeType="afterEffect">
                                  <p:stCondLst>
                                    <p:cond delay="750"/>
                                  </p:stCondLst>
                                  <p:iterate type="wd">
                                    <p:tmPct val="10000"/>
                                  </p:iterate>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ltLang="fr-FR" sz="2400" dirty="0">
                <a:effectLst>
                  <a:glow rad="228600">
                    <a:schemeClr val="accent5">
                      <a:satMod val="175000"/>
                      <a:alpha val="40000"/>
                    </a:schemeClr>
                  </a:glow>
                </a:effectLst>
                <a:latin typeface="Verdana" panose="020B0604030504040204" pitchFamily="34" charset="0"/>
              </a:rPr>
              <a:t>HORS TENSION   </a:t>
            </a:r>
            <a:r>
              <a:rPr lang="fr-FR" altLang="fr-FR" sz="2400" b="1" u="sng" dirty="0">
                <a:effectLst/>
                <a:latin typeface="Verdana" panose="020B0604030504040204" pitchFamily="34" charset="0"/>
              </a:rPr>
              <a:t>I</a:t>
            </a:r>
            <a:r>
              <a:rPr lang="fr-FR" altLang="fr-FR" sz="2400" b="1" u="sng" dirty="0">
                <a:latin typeface="Verdana" panose="020B0604030504040204" pitchFamily="34" charset="0"/>
              </a:rPr>
              <a:t>nspection visuelle:</a:t>
            </a:r>
            <a:br>
              <a:rPr lang="fr-FR" altLang="fr-FR" sz="2400" b="1" u="sng" dirty="0">
                <a:latin typeface="Verdana" panose="020B0604030504040204" pitchFamily="34" charset="0"/>
              </a:rPr>
            </a:br>
            <a:r>
              <a:rPr lang="fr-FR" altLang="fr-FR" sz="2400" b="1" dirty="0">
                <a:latin typeface="Verdana" panose="020B0604030504040204" pitchFamily="34" charset="0"/>
              </a:rPr>
              <a:t>       Vérification appareillage, canalisations</a:t>
            </a:r>
            <a:r>
              <a:rPr lang="fr-FR" altLang="fr-FR" sz="2400" dirty="0">
                <a:latin typeface="Verdana" panose="020B0604030504040204" pitchFamily="34" charset="0"/>
              </a:rPr>
              <a:t>...</a:t>
            </a:r>
            <a:endParaRPr lang="fr-FR" sz="2400" dirty="0"/>
          </a:p>
        </p:txBody>
      </p:sp>
      <p:sp>
        <p:nvSpPr>
          <p:cNvPr id="3" name="Rectangle 2"/>
          <p:cNvSpPr/>
          <p:nvPr/>
        </p:nvSpPr>
        <p:spPr>
          <a:xfrm>
            <a:off x="72008" y="1772816"/>
            <a:ext cx="8964488" cy="2308324"/>
          </a:xfrm>
          <a:prstGeom prst="rect">
            <a:avLst/>
          </a:prstGeom>
        </p:spPr>
        <p:txBody>
          <a:bodyPr wrap="square">
            <a:spAutoFit/>
          </a:bodyPr>
          <a:lstStyle/>
          <a:p>
            <a:r>
              <a:rPr lang="fr-FR" sz="1800" dirty="0">
                <a:latin typeface="Verdana" panose="020B0604030504040204" pitchFamily="34" charset="0"/>
              </a:rPr>
              <a:t>611.3</a:t>
            </a:r>
            <a:r>
              <a:rPr lang="fr-FR" sz="1800" b="0" dirty="0">
                <a:latin typeface="Verdana" panose="020B0604030504040204" pitchFamily="34" charset="0"/>
              </a:rPr>
              <a:t> L’inspection visuelle doit comprendre au moins la vérification des conditions suivantes, dans la mesure où elles s'appliquent :….</a:t>
            </a:r>
            <a:br>
              <a:rPr lang="fr-FR" sz="1800" b="0" dirty="0">
                <a:latin typeface="Verdana" panose="020B0604030504040204" pitchFamily="34" charset="0"/>
              </a:rPr>
            </a:br>
            <a:endParaRPr lang="fr-FR" sz="1800" b="0" dirty="0" smtClean="0">
              <a:latin typeface="Verdana" panose="020B0604030504040204" pitchFamily="34" charset="0"/>
            </a:endParaRPr>
          </a:p>
          <a:p>
            <a:r>
              <a:rPr lang="fr-FR" sz="1800" b="0" dirty="0" smtClean="0">
                <a:latin typeface="Verdana" panose="020B0604030504040204" pitchFamily="34" charset="0"/>
              </a:rPr>
              <a:t>- </a:t>
            </a:r>
            <a:r>
              <a:rPr lang="fr-FR" sz="1800" b="0" dirty="0">
                <a:latin typeface="Verdana" panose="020B0604030504040204" pitchFamily="34" charset="0"/>
              </a:rPr>
              <a:t>accessibilité et identification pour commodité de </a:t>
            </a:r>
            <a:r>
              <a:rPr lang="fr-FR" sz="1800" b="0" dirty="0" smtClean="0">
                <a:latin typeface="Verdana" panose="020B0604030504040204" pitchFamily="34" charset="0"/>
              </a:rPr>
              <a:t>manœuvre </a:t>
            </a:r>
            <a:r>
              <a:rPr lang="fr-FR" sz="1800" b="0" dirty="0">
                <a:latin typeface="Verdana" panose="020B0604030504040204" pitchFamily="34" charset="0"/>
              </a:rPr>
              <a:t>et de maintenance </a:t>
            </a:r>
            <a:r>
              <a:rPr lang="fr-FR" sz="1800" b="0" dirty="0" smtClean="0">
                <a:latin typeface="Verdana" panose="020B0604030504040204" pitchFamily="34" charset="0"/>
              </a:rPr>
              <a:t>des dispositifs </a:t>
            </a:r>
            <a:r>
              <a:rPr lang="fr-FR" sz="1800" b="0" dirty="0">
                <a:latin typeface="Verdana" panose="020B0604030504040204" pitchFamily="34" charset="0"/>
              </a:rPr>
              <a:t>de coupure d'urgence (voir 536.3) et des dispositifs de coupure pour </a:t>
            </a:r>
            <a:r>
              <a:rPr lang="fr-FR" sz="1800" b="0" dirty="0" smtClean="0">
                <a:latin typeface="Verdana" panose="020B0604030504040204" pitchFamily="34" charset="0"/>
              </a:rPr>
              <a:t>entretien mécanique </a:t>
            </a:r>
            <a:r>
              <a:rPr lang="fr-FR" sz="1800" b="0" dirty="0">
                <a:latin typeface="Verdana" panose="020B0604030504040204" pitchFamily="34" charset="0"/>
              </a:rPr>
              <a:t>(voir 536.4).</a:t>
            </a:r>
          </a:p>
          <a:p>
            <a:r>
              <a:rPr lang="fr-FR" sz="1800" b="0" i="1" dirty="0">
                <a:latin typeface="Verdana" panose="020B0604030504040204" pitchFamily="34" charset="0"/>
              </a:rPr>
              <a:t>Il doit être vérifié que les conditions d'utilisation de ces appareils ne sont pas modifiées par </a:t>
            </a:r>
            <a:r>
              <a:rPr lang="fr-FR" sz="1800" b="0" i="1" dirty="0" smtClean="0">
                <a:latin typeface="Verdana" panose="020B0604030504040204" pitchFamily="34" charset="0"/>
              </a:rPr>
              <a:t>leur mise </a:t>
            </a:r>
            <a:r>
              <a:rPr lang="fr-FR" sz="1800" b="0" i="1" dirty="0">
                <a:latin typeface="Verdana" panose="020B0604030504040204" pitchFamily="34" charset="0"/>
              </a:rPr>
              <a:t>en </a:t>
            </a:r>
            <a:r>
              <a:rPr lang="fr-FR" sz="1800" b="0" i="1" dirty="0" smtClean="0">
                <a:latin typeface="Verdana" panose="020B0604030504040204" pitchFamily="34" charset="0"/>
              </a:rPr>
              <a:t>œuvre.</a:t>
            </a:r>
            <a:endParaRPr lang="fr-FR" sz="1800" dirty="0">
              <a:latin typeface="Verdana" panose="020B0604030504040204" pitchFamily="34" charset="0"/>
            </a:endParaRPr>
          </a:p>
        </p:txBody>
      </p:sp>
      <p:sp>
        <p:nvSpPr>
          <p:cNvPr id="4" name="Rectangle 3"/>
          <p:cNvSpPr/>
          <p:nvPr/>
        </p:nvSpPr>
        <p:spPr>
          <a:xfrm>
            <a:off x="146437" y="4581128"/>
            <a:ext cx="4572000" cy="1892826"/>
          </a:xfrm>
          <a:prstGeom prst="rect">
            <a:avLst/>
          </a:prstGeom>
        </p:spPr>
        <p:txBody>
          <a:bodyPr wrap="square" lIns="36000" rIns="36000">
            <a:spAutoFit/>
          </a:bodyPr>
          <a:lstStyle/>
          <a:p>
            <a:r>
              <a:rPr lang="fr-FR" sz="1800" dirty="0" smtClean="0">
                <a:latin typeface="Verdana" panose="020B0604030504040204" pitchFamily="34" charset="0"/>
              </a:rPr>
              <a:t>Dans la pratique: </a:t>
            </a:r>
            <a:br>
              <a:rPr lang="fr-FR" sz="1800" dirty="0" smtClean="0">
                <a:latin typeface="Verdana" panose="020B0604030504040204" pitchFamily="34" charset="0"/>
              </a:rPr>
            </a:br>
            <a:endParaRPr lang="fr-FR" sz="900" dirty="0" smtClean="0">
              <a:latin typeface="Verdana" panose="020B0604030504040204" pitchFamily="34" charset="0"/>
            </a:endParaRPr>
          </a:p>
          <a:p>
            <a:r>
              <a:rPr lang="fr-FR" sz="1800" dirty="0" smtClean="0">
                <a:latin typeface="Verdana" panose="020B0604030504040204" pitchFamily="34" charset="0"/>
              </a:rPr>
              <a:t>-Vérification repérage et fonctionnalité des système de protection par  coupure de type Arrêt d’urgence (coup de poing AU, Verrous capots protection…)</a:t>
            </a:r>
          </a:p>
        </p:txBody>
      </p:sp>
      <p:pic>
        <p:nvPicPr>
          <p:cNvPr id="6" name="Image 5"/>
          <p:cNvPicPr>
            <a:picLocks noChangeAspect="1"/>
          </p:cNvPicPr>
          <p:nvPr/>
        </p:nvPicPr>
        <p:blipFill rotWithShape="1">
          <a:blip r:embed="rId3" cstate="print">
            <a:extLst>
              <a:ext uri="{28A0092B-C50C-407E-A947-70E740481C1C}">
                <a14:useLocalDpi xmlns:a14="http://schemas.microsoft.com/office/drawing/2010/main" val="0"/>
              </a:ext>
            </a:extLst>
          </a:blip>
          <a:srcRect l="9440" t="36811"/>
          <a:stretch/>
        </p:blipFill>
        <p:spPr>
          <a:xfrm>
            <a:off x="4718437" y="4221088"/>
            <a:ext cx="4310047" cy="2255502"/>
          </a:xfrm>
          <a:prstGeom prst="rect">
            <a:avLst/>
          </a:prstGeom>
        </p:spPr>
      </p:pic>
    </p:spTree>
    <p:extLst>
      <p:ext uri="{BB962C8B-B14F-4D97-AF65-F5344CB8AC3E}">
        <p14:creationId xmlns:p14="http://schemas.microsoft.com/office/powerpoint/2010/main" val="3430244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250"/>
                            </p:stCondLst>
                            <p:childTnLst>
                              <p:par>
                                <p:cTn id="9" presetID="10" presetClass="entr" presetSubtype="0" fill="hold" grpId="0" nodeType="afterEffect">
                                  <p:stCondLst>
                                    <p:cond delay="250"/>
                                  </p:stCondLst>
                                  <p:iterate type="wd">
                                    <p:tmPct val="10000"/>
                                  </p:iterate>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par>
                          <p:cTn id="17" fill="hold">
                            <p:stCondLst>
                              <p:cond delay="1900"/>
                            </p:stCondLst>
                            <p:childTnLst>
                              <p:par>
                                <p:cTn id="18" presetID="10" presetClass="entr" presetSubtype="0" fill="hold" nodeType="afterEffect">
                                  <p:stCondLst>
                                    <p:cond delay="25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2008"/>
            <a:ext cx="8229600" cy="1268760"/>
          </a:xfrm>
        </p:spPr>
        <p:txBody>
          <a:bodyPr/>
          <a:lstStyle/>
          <a:p>
            <a:r>
              <a:rPr lang="fr-FR" sz="2400" b="1" dirty="0" smtClean="0">
                <a:latin typeface="Verdana" panose="020B0604030504040204" pitchFamily="34" charset="0"/>
                <a:ea typeface="Verdana" panose="020B0604030504040204" pitchFamily="34" charset="0"/>
                <a:cs typeface="Verdana" panose="020B0604030504040204" pitchFamily="34" charset="0"/>
              </a:rPr>
              <a:t>Dialogue homme machine… </a:t>
            </a:r>
            <a:r>
              <a:rPr lang="fr-FR" sz="2400" b="1" dirty="0">
                <a:latin typeface="Verdana" panose="020B0604030504040204" pitchFamily="34" charset="0"/>
                <a:ea typeface="Verdana" panose="020B0604030504040204" pitchFamily="34" charset="0"/>
                <a:cs typeface="Verdana" panose="020B0604030504040204" pitchFamily="34" charset="0"/>
              </a:rPr>
              <a:t>EN 60-204</a:t>
            </a:r>
            <a:r>
              <a:rPr lang="fr-FR" sz="2400" b="1" dirty="0" smtClean="0">
                <a:latin typeface="Verdana" panose="020B0604030504040204" pitchFamily="34" charset="0"/>
                <a:ea typeface="Verdana" panose="020B0604030504040204" pitchFamily="34" charset="0"/>
                <a:cs typeface="Verdana" panose="020B0604030504040204" pitchFamily="34" charset="0"/>
              </a:rPr>
              <a:t/>
            </a:r>
            <a:br>
              <a:rPr lang="fr-FR" sz="2400" b="1" dirty="0" smtClean="0">
                <a:latin typeface="Verdana" panose="020B0604030504040204" pitchFamily="34" charset="0"/>
                <a:ea typeface="Verdana" panose="020B0604030504040204" pitchFamily="34" charset="0"/>
                <a:cs typeface="Verdana" panose="020B0604030504040204" pitchFamily="34" charset="0"/>
              </a:rPr>
            </a:br>
            <a:r>
              <a:rPr lang="fr-FR" sz="2400" b="1" dirty="0" smtClean="0">
                <a:latin typeface="Verdana" panose="020B0604030504040204" pitchFamily="34" charset="0"/>
                <a:ea typeface="Verdana" panose="020B0604030504040204" pitchFamily="34" charset="0"/>
                <a:cs typeface="Verdana" panose="020B0604030504040204" pitchFamily="34" charset="0"/>
              </a:rPr>
              <a:t>Les </a:t>
            </a:r>
            <a:r>
              <a:rPr lang="fr-FR" sz="2400" b="1" dirty="0" smtClean="0">
                <a:latin typeface="Verdana" panose="020B0604030504040204" pitchFamily="34" charset="0"/>
                <a:ea typeface="Verdana" panose="020B0604030504040204" pitchFamily="34" charset="0"/>
                <a:cs typeface="Verdana" panose="020B0604030504040204" pitchFamily="34" charset="0"/>
              </a:rPr>
              <a:t>Boutons Poussoirs </a:t>
            </a:r>
            <a:r>
              <a:rPr lang="fr-FR" sz="2400" b="1" dirty="0" smtClean="0">
                <a:latin typeface="Verdana" panose="020B0604030504040204" pitchFamily="34" charset="0"/>
                <a:ea typeface="Verdana" panose="020B0604030504040204" pitchFamily="34" charset="0"/>
                <a:cs typeface="Verdana" panose="020B0604030504040204" pitchFamily="34" charset="0"/>
              </a:rPr>
              <a:t>couleurs et rôle</a:t>
            </a:r>
            <a:r>
              <a:rPr lang="fr-FR" sz="2400" b="1" dirty="0" smtClean="0">
                <a:latin typeface="Verdana" panose="020B0604030504040204" pitchFamily="34" charset="0"/>
                <a:ea typeface="Verdana" panose="020B0604030504040204" pitchFamily="34" charset="0"/>
                <a:cs typeface="Verdana" panose="020B0604030504040204" pitchFamily="34" charset="0"/>
              </a:rPr>
              <a:t>:</a:t>
            </a:r>
            <a:endParaRPr lang="fr-FR" sz="2400" b="1"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3" name="Tableau 2"/>
          <p:cNvGraphicFramePr>
            <a:graphicFrameLocks noGrp="1"/>
          </p:cNvGraphicFramePr>
          <p:nvPr>
            <p:extLst>
              <p:ext uri="{D42A27DB-BD31-4B8C-83A1-F6EECF244321}">
                <p14:modId xmlns:p14="http://schemas.microsoft.com/office/powerpoint/2010/main" val="123719868"/>
              </p:ext>
            </p:extLst>
          </p:nvPr>
        </p:nvGraphicFramePr>
        <p:xfrm>
          <a:off x="107504" y="1412776"/>
          <a:ext cx="8909518" cy="5187936"/>
        </p:xfrm>
        <a:graphic>
          <a:graphicData uri="http://schemas.openxmlformats.org/drawingml/2006/table">
            <a:tbl>
              <a:tblPr>
                <a:effectLst>
                  <a:innerShdw blurRad="63500" dist="50800" dir="16200000">
                    <a:prstClr val="black">
                      <a:alpha val="50000"/>
                    </a:prstClr>
                  </a:innerShdw>
                </a:effectLst>
              </a:tblPr>
              <a:tblGrid>
                <a:gridCol w="1145307"/>
                <a:gridCol w="1427507"/>
                <a:gridCol w="2742493"/>
                <a:gridCol w="3594211"/>
              </a:tblGrid>
              <a:tr h="396113">
                <a:tc>
                  <a:txBody>
                    <a:bodyPr/>
                    <a:lstStyle/>
                    <a:p>
                      <a:pPr algn="ctr"/>
                      <a:r>
                        <a:rPr lang="fr-FR" sz="1800" b="1" dirty="0">
                          <a:effectLst/>
                          <a:latin typeface="Verdana" panose="020B0604030504040204" pitchFamily="34" charset="0"/>
                          <a:ea typeface="Verdana" panose="020B0604030504040204" pitchFamily="34" charset="0"/>
                          <a:cs typeface="Verdana" panose="020B0604030504040204" pitchFamily="34" charset="0"/>
                        </a:rPr>
                        <a:t>Couleur</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fr-FR" sz="1800" b="1" dirty="0" err="1" smtClean="0">
                          <a:effectLst/>
                          <a:latin typeface="Verdana" panose="020B0604030504040204" pitchFamily="34" charset="0"/>
                          <a:ea typeface="Verdana" panose="020B0604030504040204" pitchFamily="34" charset="0"/>
                          <a:cs typeface="Verdana" panose="020B0604030504040204" pitchFamily="34" charset="0"/>
                        </a:rPr>
                        <a:t>Signif</a:t>
                      </a:r>
                      <a:r>
                        <a:rPr lang="fr-FR" sz="1800" b="1" dirty="0" smtClean="0">
                          <a:effectLst/>
                          <a:latin typeface="Verdana" panose="020B0604030504040204" pitchFamily="34" charset="0"/>
                          <a:ea typeface="Verdana" panose="020B0604030504040204" pitchFamily="34" charset="0"/>
                          <a:cs typeface="Verdana" panose="020B0604030504040204" pitchFamily="34" charset="0"/>
                        </a:rPr>
                        <a:t>.</a:t>
                      </a:r>
                      <a:endParaRPr lang="fr-FR" sz="1800" b="1" dirty="0">
                        <a:effectLst/>
                        <a:latin typeface="Verdana" panose="020B0604030504040204" pitchFamily="34" charset="0"/>
                        <a:ea typeface="Verdana" panose="020B0604030504040204" pitchFamily="34" charset="0"/>
                        <a:cs typeface="Verdana" panose="020B0604030504040204" pitchFamily="34" charset="0"/>
                      </a:endParaRP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fr-FR" sz="1800" b="1" dirty="0">
                          <a:effectLst/>
                          <a:latin typeface="Verdana" panose="020B0604030504040204" pitchFamily="34" charset="0"/>
                          <a:ea typeface="Verdana" panose="020B0604030504040204" pitchFamily="34" charset="0"/>
                          <a:cs typeface="Verdana" panose="020B0604030504040204" pitchFamily="34" charset="0"/>
                        </a:rPr>
                        <a:t>Explication</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fr-FR" sz="1800" b="1" dirty="0">
                          <a:effectLst/>
                          <a:latin typeface="Verdana" panose="020B0604030504040204" pitchFamily="34" charset="0"/>
                          <a:ea typeface="Verdana" panose="020B0604030504040204" pitchFamily="34" charset="0"/>
                          <a:cs typeface="Verdana" panose="020B0604030504040204" pitchFamily="34" charset="0"/>
                        </a:rPr>
                        <a:t>Exemple d'application</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r>
              <a:tr h="600265">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ROUGE</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4747"/>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Urgence</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4747"/>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Action en cas de situation dangereuse ou d'urgence</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4747"/>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Arrêt d'urgence Initiation d'une fonction d'urgence </a:t>
                      </a:r>
                      <a:r>
                        <a:rPr lang="fr-FR" sz="1800" dirty="0" smtClean="0">
                          <a:effectLst/>
                          <a:latin typeface="Verdana" panose="020B0604030504040204" pitchFamily="34" charset="0"/>
                          <a:ea typeface="Verdana" panose="020B0604030504040204" pitchFamily="34" charset="0"/>
                          <a:cs typeface="Verdana" panose="020B0604030504040204" pitchFamily="34" charset="0"/>
                        </a:rPr>
                        <a:t>(arrêt simple admis)</a:t>
                      </a:r>
                      <a:endParaRPr lang="fr-FR" sz="1800" dirty="0">
                        <a:effectLst/>
                        <a:latin typeface="Verdana" panose="020B0604030504040204" pitchFamily="34" charset="0"/>
                        <a:ea typeface="Verdana" panose="020B0604030504040204" pitchFamily="34" charset="0"/>
                        <a:cs typeface="Verdana" panose="020B0604030504040204" pitchFamily="34" charset="0"/>
                      </a:endParaRP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4747"/>
                    </a:solidFill>
                  </a:tcPr>
                </a:tc>
              </a:tr>
              <a:tr h="876426">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JAUNE</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Anormal</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Actionner en cas de condition anormale</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Intervention pour supprimer une condition anormale </a:t>
                      </a:r>
                      <a:r>
                        <a:rPr lang="fr-FR" sz="1800" dirty="0" smtClean="0">
                          <a:effectLst/>
                          <a:latin typeface="Verdana" panose="020B0604030504040204" pitchFamily="34" charset="0"/>
                          <a:ea typeface="Verdana" panose="020B0604030504040204" pitchFamily="34" charset="0"/>
                          <a:cs typeface="Verdana" panose="020B0604030504040204" pitchFamily="34" charset="0"/>
                        </a:rPr>
                        <a:t>,</a:t>
                      </a:r>
                      <a:r>
                        <a:rPr lang="fr-FR" sz="1800" baseline="0" dirty="0" smtClean="0">
                          <a:effectLst/>
                          <a:latin typeface="Verdana" panose="020B0604030504040204" pitchFamily="34" charset="0"/>
                          <a:ea typeface="Verdana" panose="020B0604030504040204" pitchFamily="34" charset="0"/>
                          <a:cs typeface="Verdana" panose="020B0604030504040204" pitchFamily="34" charset="0"/>
                        </a:rPr>
                        <a:t> </a:t>
                      </a:r>
                      <a:r>
                        <a:rPr lang="fr-FR" sz="1800" dirty="0" smtClean="0">
                          <a:effectLst/>
                          <a:latin typeface="Verdana" panose="020B0604030504040204" pitchFamily="34" charset="0"/>
                          <a:ea typeface="Verdana" panose="020B0604030504040204" pitchFamily="34" charset="0"/>
                          <a:cs typeface="Verdana" panose="020B0604030504040204" pitchFamily="34" charset="0"/>
                        </a:rPr>
                        <a:t>pour </a:t>
                      </a:r>
                      <a:r>
                        <a:rPr lang="fr-FR" sz="1800" dirty="0">
                          <a:effectLst/>
                          <a:latin typeface="Verdana" panose="020B0604030504040204" pitchFamily="34" charset="0"/>
                          <a:ea typeface="Verdana" panose="020B0604030504040204" pitchFamily="34" charset="0"/>
                          <a:cs typeface="Verdana" panose="020B0604030504040204" pitchFamily="34" charset="0"/>
                        </a:rPr>
                        <a:t>remettre en route un cycle automatique interrompu</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738346">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BLEU</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60000"/>
                        <a:lumOff val="40000"/>
                      </a:schemeClr>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Obligatoire</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60000"/>
                        <a:lumOff val="40000"/>
                      </a:schemeClr>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Actionner en cas de condition nécessitant un action </a:t>
                      </a:r>
                      <a:r>
                        <a:rPr lang="fr-FR" sz="1800" dirty="0" smtClean="0">
                          <a:effectLst/>
                          <a:latin typeface="Verdana" panose="020B0604030504040204" pitchFamily="34" charset="0"/>
                          <a:ea typeface="Verdana" panose="020B0604030504040204" pitchFamily="34" charset="0"/>
                          <a:cs typeface="Verdana" panose="020B0604030504040204" pitchFamily="34" charset="0"/>
                        </a:rPr>
                        <a:t>obligatoire</a:t>
                      </a:r>
                      <a:endParaRPr lang="fr-FR" sz="1800" dirty="0">
                        <a:effectLst/>
                        <a:latin typeface="Verdana" panose="020B0604030504040204" pitchFamily="34" charset="0"/>
                        <a:ea typeface="Verdana" panose="020B0604030504040204" pitchFamily="34" charset="0"/>
                        <a:cs typeface="Verdana" panose="020B0604030504040204" pitchFamily="34" charset="0"/>
                      </a:endParaRP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60000"/>
                        <a:lumOff val="40000"/>
                      </a:schemeClr>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Fonction de réarmement</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60000"/>
                        <a:lumOff val="40000"/>
                      </a:schemeClr>
                    </a:solidFill>
                  </a:tcPr>
                </a:tc>
              </a:tr>
              <a:tr h="324105">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VERT</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Normal</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Actionner pour initier des conditions normales</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fr-FR" sz="1800" dirty="0" smtClean="0">
                          <a:effectLst/>
                          <a:latin typeface="Verdana" panose="020B0604030504040204" pitchFamily="34" charset="0"/>
                          <a:ea typeface="Verdana" panose="020B0604030504040204" pitchFamily="34" charset="0"/>
                          <a:cs typeface="Verdana" panose="020B0604030504040204" pitchFamily="34" charset="0"/>
                        </a:rPr>
                        <a:t>Marche sans</a:t>
                      </a:r>
                      <a:r>
                        <a:rPr lang="fr-FR" sz="1800" baseline="0" dirty="0" smtClean="0">
                          <a:effectLst/>
                          <a:latin typeface="Verdana" panose="020B0604030504040204" pitchFamily="34" charset="0"/>
                          <a:ea typeface="Verdana" panose="020B0604030504040204" pitchFamily="34" charset="0"/>
                          <a:cs typeface="Verdana" panose="020B0604030504040204" pitchFamily="34" charset="0"/>
                        </a:rPr>
                        <a:t> maintien de l’appui sur le BP</a:t>
                      </a:r>
                      <a:endParaRPr lang="fr-FR" sz="1800" dirty="0">
                        <a:effectLst/>
                        <a:latin typeface="Verdana" panose="020B0604030504040204" pitchFamily="34" charset="0"/>
                        <a:ea typeface="Verdana" panose="020B0604030504040204" pitchFamily="34" charset="0"/>
                        <a:cs typeface="Verdana" panose="020B0604030504040204" pitchFamily="34" charset="0"/>
                      </a:endParaRP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r>
              <a:tr h="351583">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BLANC</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gridSpan="3">
                  <a:txBody>
                    <a:bodyPr/>
                    <a:lstStyle/>
                    <a:p>
                      <a:pPr algn="ctr"/>
                      <a:r>
                        <a:rPr lang="fr-FR" sz="1800" b="0" i="0" kern="1200" dirty="0" smtClean="0">
                          <a:solidFill>
                            <a:schemeClr val="tx1"/>
                          </a:solidFill>
                          <a:effectLst/>
                          <a:latin typeface="+mn-lt"/>
                          <a:ea typeface="+mn-ea"/>
                          <a:cs typeface="+mn-cs"/>
                        </a:rPr>
                        <a:t>MARCHE/MISE SOUS TENSION (préféré Blanc) ARRÊT/MISE HORS TENSION (préféré Noir)</a:t>
                      </a:r>
                      <a:endParaRPr lang="fr-FR" sz="1800" dirty="0">
                        <a:effectLst/>
                        <a:latin typeface="Verdana" panose="020B0604030504040204" pitchFamily="34" charset="0"/>
                        <a:ea typeface="Verdana" panose="020B0604030504040204" pitchFamily="34" charset="0"/>
                        <a:cs typeface="Verdana" panose="020B0604030504040204" pitchFamily="34" charset="0"/>
                      </a:endParaRP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3" hMerge="1">
                  <a:txBody>
                    <a:bodyPr/>
                    <a:lstStyle/>
                    <a:p>
                      <a:pPr algn="l"/>
                      <a:endParaRPr lang="fr-FR" sz="1800" dirty="0">
                        <a:effectLst/>
                        <a:latin typeface="Verdana" panose="020B0604030504040204" pitchFamily="34" charset="0"/>
                        <a:ea typeface="Verdana" panose="020B0604030504040204" pitchFamily="34" charset="0"/>
                        <a:cs typeface="Verdana" panose="020B0604030504040204" pitchFamily="34" charset="0"/>
                      </a:endParaRPr>
                    </a:p>
                  </a:txBody>
                  <a:tcPr marL="23972" marR="23972" marT="23972" marB="23972"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tcPr>
                </a:tc>
                <a:tc rowSpan="3" hMerge="1">
                  <a:txBody>
                    <a:bodyPr/>
                    <a:lstStyle/>
                    <a:p>
                      <a:pPr algn="l"/>
                      <a:endParaRPr lang="fr-FR" sz="1800" dirty="0">
                        <a:effectLst/>
                        <a:latin typeface="Verdana" panose="020B0604030504040204" pitchFamily="34" charset="0"/>
                        <a:ea typeface="Verdana" panose="020B0604030504040204" pitchFamily="34" charset="0"/>
                        <a:cs typeface="Verdana" panose="020B0604030504040204" pitchFamily="34" charset="0"/>
                      </a:endParaRPr>
                    </a:p>
                  </a:txBody>
                  <a:tcPr marL="23972" marR="23972" marT="23972" marB="23972">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tcPr>
                </a:tc>
              </a:tr>
              <a:tr h="360040">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GRIS</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vMerge="1">
                  <a:txBody>
                    <a:bodyPr/>
                    <a:lstStyle/>
                    <a:p>
                      <a:endParaRPr lang="fr-FR"/>
                    </a:p>
                  </a:txBody>
                  <a:tcPr/>
                </a:tc>
                <a:tc hMerge="1" vMerge="1">
                  <a:txBody>
                    <a:bodyPr/>
                    <a:lstStyle/>
                    <a:p>
                      <a:endParaRPr lang="fr-FR"/>
                    </a:p>
                  </a:txBody>
                  <a:tcPr/>
                </a:tc>
                <a:tc hMerge="1" vMerge="1">
                  <a:txBody>
                    <a:bodyPr/>
                    <a:lstStyle/>
                    <a:p>
                      <a:pPr algn="l"/>
                      <a:endParaRPr lang="fr-FR" sz="1800" dirty="0">
                        <a:effectLst/>
                        <a:latin typeface="Verdana" panose="020B0604030504040204" pitchFamily="34" charset="0"/>
                        <a:ea typeface="Verdana" panose="020B0604030504040204" pitchFamily="34" charset="0"/>
                        <a:cs typeface="Verdana" panose="020B0604030504040204" pitchFamily="34" charset="0"/>
                      </a:endParaRPr>
                    </a:p>
                  </a:txBody>
                  <a:tcPr marL="23972" marR="23972" marT="23972" marB="23972">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tcPr>
                </a:tc>
              </a:tr>
              <a:tr h="216024">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NOIR</a:t>
                      </a:r>
                    </a:p>
                  </a:txBody>
                  <a:tcPr marL="23972" marR="23972" marT="23972" marB="2397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vMerge="1">
                  <a:txBody>
                    <a:bodyPr/>
                    <a:lstStyle/>
                    <a:p>
                      <a:endParaRPr lang="fr-FR"/>
                    </a:p>
                  </a:txBody>
                  <a:tcPr/>
                </a:tc>
                <a:tc hMerge="1" vMerge="1">
                  <a:txBody>
                    <a:bodyPr/>
                    <a:lstStyle/>
                    <a:p>
                      <a:endParaRPr lang="fr-FR"/>
                    </a:p>
                  </a:txBody>
                  <a:tcPr/>
                </a:tc>
                <a:tc hMerge="1" vMerge="1">
                  <a:txBody>
                    <a:bodyPr/>
                    <a:lstStyle/>
                    <a:p>
                      <a:pPr algn="l"/>
                      <a:endParaRPr lang="fr-FR" sz="1800" dirty="0">
                        <a:effectLst/>
                        <a:latin typeface="Verdana" panose="020B0604030504040204" pitchFamily="34" charset="0"/>
                        <a:ea typeface="Verdana" panose="020B0604030504040204" pitchFamily="34" charset="0"/>
                        <a:cs typeface="Verdana" panose="020B0604030504040204" pitchFamily="34" charset="0"/>
                      </a:endParaRPr>
                    </a:p>
                  </a:txBody>
                  <a:tcPr marL="23972" marR="23972" marT="23972" marB="23972">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413716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00"/>
                            </p:stCondLst>
                            <p:childTnLst>
                              <p:par>
                                <p:cTn id="9" presetID="22" presetClass="entr" presetSubtype="8"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9207" y="144016"/>
            <a:ext cx="8613273" cy="1268760"/>
          </a:xfrm>
        </p:spPr>
        <p:txBody>
          <a:bodyPr/>
          <a:lstStyle/>
          <a:p>
            <a:r>
              <a:rPr lang="fr-FR" sz="2400" b="1" dirty="0" smtClean="0">
                <a:latin typeface="Verdana" panose="020B0604030504040204" pitchFamily="34" charset="0"/>
                <a:ea typeface="Verdana" panose="020B0604030504040204" pitchFamily="34" charset="0"/>
                <a:cs typeface="Verdana" panose="020B0604030504040204" pitchFamily="34" charset="0"/>
              </a:rPr>
              <a:t>Dialogue homme machine… </a:t>
            </a:r>
            <a:r>
              <a:rPr lang="fr-FR" sz="2400" b="1" dirty="0">
                <a:latin typeface="Verdana" panose="020B0604030504040204" pitchFamily="34" charset="0"/>
                <a:ea typeface="Verdana" panose="020B0604030504040204" pitchFamily="34" charset="0"/>
                <a:cs typeface="Verdana" panose="020B0604030504040204" pitchFamily="34" charset="0"/>
              </a:rPr>
              <a:t>EN 60-204</a:t>
            </a:r>
            <a:br>
              <a:rPr lang="fr-FR" sz="2400" b="1" dirty="0">
                <a:latin typeface="Verdana" panose="020B0604030504040204" pitchFamily="34" charset="0"/>
                <a:ea typeface="Verdana" panose="020B0604030504040204" pitchFamily="34" charset="0"/>
                <a:cs typeface="Verdana" panose="020B0604030504040204" pitchFamily="34" charset="0"/>
              </a:rPr>
            </a:br>
            <a:r>
              <a:rPr lang="fr-FR" sz="2400" b="1" dirty="0" smtClean="0">
                <a:latin typeface="Verdana" panose="020B0604030504040204" pitchFamily="34" charset="0"/>
                <a:ea typeface="Verdana" panose="020B0604030504040204" pitchFamily="34" charset="0"/>
                <a:cs typeface="Verdana" panose="020B0604030504040204" pitchFamily="34" charset="0"/>
              </a:rPr>
              <a:t>Les Boutons Poussoirs </a:t>
            </a:r>
            <a:r>
              <a:rPr lang="fr-FR" sz="2400" b="1" dirty="0" smtClean="0">
                <a:latin typeface="Verdana" panose="020B0604030504040204" pitchFamily="34" charset="0"/>
                <a:ea typeface="Verdana" panose="020B0604030504040204" pitchFamily="34" charset="0"/>
                <a:cs typeface="Verdana" panose="020B0604030504040204" pitchFamily="34" charset="0"/>
              </a:rPr>
              <a:t>symboles recommandés</a:t>
            </a:r>
            <a:r>
              <a:rPr lang="fr-FR" sz="2400" b="1" dirty="0" smtClean="0">
                <a:latin typeface="Verdana" panose="020B0604030504040204" pitchFamily="34" charset="0"/>
                <a:ea typeface="Verdana" panose="020B0604030504040204" pitchFamily="34" charset="0"/>
                <a:cs typeface="Verdana" panose="020B0604030504040204" pitchFamily="34" charset="0"/>
              </a:rPr>
              <a:t>:</a:t>
            </a:r>
            <a:endParaRPr lang="fr-FR" sz="2400" b="1" dirty="0">
              <a:latin typeface="Verdana" panose="020B0604030504040204" pitchFamily="34" charset="0"/>
              <a:ea typeface="Verdana" panose="020B0604030504040204" pitchFamily="34" charset="0"/>
              <a:cs typeface="Verdana" panose="020B0604030504040204" pitchFamily="34" charset="0"/>
            </a:endParaRPr>
          </a:p>
        </p:txBody>
      </p:sp>
      <p:pic>
        <p:nvPicPr>
          <p:cNvPr id="1027" name="Picture 3" descr="http://sagaweb.afnor.org/Images/FA135410/FA135410_FA135410_TABFA135410_TAB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27" y="2132856"/>
            <a:ext cx="8948781" cy="31683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4469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1027"/>
                                        </p:tgtEl>
                                        <p:attrNameLst>
                                          <p:attrName>style.visibility</p:attrName>
                                        </p:attrNameLst>
                                      </p:cBhvr>
                                      <p:to>
                                        <p:strVal val="visible"/>
                                      </p:to>
                                    </p:set>
                                    <p:animEffect transition="in" filter="fade">
                                      <p:cBhvr>
                                        <p:cTn id="11"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44624"/>
            <a:ext cx="8229600" cy="1224136"/>
          </a:xfrm>
        </p:spPr>
        <p:txBody>
          <a:bodyPr/>
          <a:lstStyle/>
          <a:p>
            <a:r>
              <a:rPr lang="fr-FR" sz="2400" b="1" dirty="0" smtClean="0">
                <a:latin typeface="Verdana" panose="020B0604030504040204" pitchFamily="34" charset="0"/>
                <a:ea typeface="Verdana" panose="020B0604030504040204" pitchFamily="34" charset="0"/>
                <a:cs typeface="Verdana" panose="020B0604030504040204" pitchFamily="34" charset="0"/>
              </a:rPr>
              <a:t>Dialogue homme </a:t>
            </a:r>
            <a:r>
              <a:rPr lang="fr-FR" sz="2400" b="1" dirty="0">
                <a:latin typeface="Verdana" panose="020B0604030504040204" pitchFamily="34" charset="0"/>
                <a:ea typeface="Verdana" panose="020B0604030504040204" pitchFamily="34" charset="0"/>
                <a:cs typeface="Verdana" panose="020B0604030504040204" pitchFamily="34" charset="0"/>
              </a:rPr>
              <a:t>machine…EN 60-204</a:t>
            </a:r>
            <a:br>
              <a:rPr lang="fr-FR" sz="2400" b="1" dirty="0">
                <a:latin typeface="Verdana" panose="020B0604030504040204" pitchFamily="34" charset="0"/>
                <a:ea typeface="Verdana" panose="020B0604030504040204" pitchFamily="34" charset="0"/>
                <a:cs typeface="Verdana" panose="020B0604030504040204" pitchFamily="34" charset="0"/>
              </a:rPr>
            </a:br>
            <a:r>
              <a:rPr lang="fr-FR" sz="2400" b="1" dirty="0">
                <a:latin typeface="Verdana" panose="020B0604030504040204" pitchFamily="34" charset="0"/>
                <a:ea typeface="Verdana" panose="020B0604030504040204" pitchFamily="34" charset="0"/>
                <a:cs typeface="Verdana" panose="020B0604030504040204" pitchFamily="34" charset="0"/>
              </a:rPr>
              <a:t> </a:t>
            </a:r>
            <a:r>
              <a:rPr lang="fr-FR" sz="2400" b="1" dirty="0" smtClean="0">
                <a:latin typeface="Verdana" panose="020B0604030504040204" pitchFamily="34" charset="0"/>
                <a:ea typeface="Verdana" panose="020B0604030504040204" pitchFamily="34" charset="0"/>
                <a:cs typeface="Verdana" panose="020B0604030504040204" pitchFamily="34" charset="0"/>
              </a:rPr>
              <a:t>Les Voyants, </a:t>
            </a:r>
            <a:r>
              <a:rPr lang="fr-FR" sz="2400" b="1" dirty="0" smtClean="0">
                <a:latin typeface="Verdana" panose="020B0604030504040204" pitchFamily="34" charset="0"/>
                <a:ea typeface="Verdana" panose="020B0604030504040204" pitchFamily="34" charset="0"/>
                <a:cs typeface="Verdana" panose="020B0604030504040204" pitchFamily="34" charset="0"/>
              </a:rPr>
              <a:t>couleurs et </a:t>
            </a:r>
            <a:r>
              <a:rPr lang="fr-FR" sz="2400" b="1" dirty="0" smtClean="0">
                <a:latin typeface="Verdana" panose="020B0604030504040204" pitchFamily="34" charset="0"/>
                <a:ea typeface="Verdana" panose="020B0604030504040204" pitchFamily="34" charset="0"/>
                <a:cs typeface="Verdana" panose="020B0604030504040204" pitchFamily="34" charset="0"/>
              </a:rPr>
              <a:t>signification.</a:t>
            </a:r>
            <a:endParaRPr lang="fr-FR" sz="2400" b="1"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7" name="Tableau 6"/>
          <p:cNvGraphicFramePr>
            <a:graphicFrameLocks noGrp="1"/>
          </p:cNvGraphicFramePr>
          <p:nvPr>
            <p:extLst>
              <p:ext uri="{D42A27DB-BD31-4B8C-83A1-F6EECF244321}">
                <p14:modId xmlns:p14="http://schemas.microsoft.com/office/powerpoint/2010/main" val="162390824"/>
              </p:ext>
            </p:extLst>
          </p:nvPr>
        </p:nvGraphicFramePr>
        <p:xfrm>
          <a:off x="179512" y="1268760"/>
          <a:ext cx="8712968" cy="5495483"/>
        </p:xfrm>
        <a:graphic>
          <a:graphicData uri="http://schemas.openxmlformats.org/drawingml/2006/table">
            <a:tbl>
              <a:tblPr/>
              <a:tblGrid>
                <a:gridCol w="1325375"/>
                <a:gridCol w="1338921"/>
                <a:gridCol w="6048672"/>
              </a:tblGrid>
              <a:tr h="183699">
                <a:tc>
                  <a:txBody>
                    <a:bodyPr/>
                    <a:lstStyle/>
                    <a:p>
                      <a:pPr algn="ctr"/>
                      <a:r>
                        <a:rPr lang="fr-FR" sz="1800" b="1" dirty="0">
                          <a:effectLst/>
                          <a:latin typeface="Verdana" panose="020B0604030504040204" pitchFamily="34" charset="0"/>
                          <a:ea typeface="Verdana" panose="020B0604030504040204" pitchFamily="34" charset="0"/>
                          <a:cs typeface="Verdana" panose="020B0604030504040204" pitchFamily="34" charset="0"/>
                        </a:rPr>
                        <a:t>Couleur</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B w="9525" cap="flat" cmpd="sng" algn="ctr">
                      <a:solidFill>
                        <a:srgbClr val="434343"/>
                      </a:solidFill>
                      <a:prstDash val="solid"/>
                      <a:round/>
                      <a:headEnd type="none" w="med" len="med"/>
                      <a:tailEnd type="none" w="med" len="med"/>
                    </a:lnB>
                    <a:solidFill>
                      <a:schemeClr val="accent4">
                        <a:lumMod val="60000"/>
                        <a:lumOff val="40000"/>
                      </a:schemeClr>
                    </a:solidFill>
                  </a:tcPr>
                </a:tc>
                <a:tc>
                  <a:txBody>
                    <a:bodyPr/>
                    <a:lstStyle/>
                    <a:p>
                      <a:pPr algn="ctr"/>
                      <a:r>
                        <a:rPr lang="fr-FR" sz="1800" b="1" dirty="0" err="1" smtClean="0">
                          <a:effectLst/>
                          <a:latin typeface="Verdana" panose="020B0604030504040204" pitchFamily="34" charset="0"/>
                          <a:ea typeface="Verdana" panose="020B0604030504040204" pitchFamily="34" charset="0"/>
                          <a:cs typeface="Verdana" panose="020B0604030504040204" pitchFamily="34" charset="0"/>
                        </a:rPr>
                        <a:t>Signif</a:t>
                      </a:r>
                      <a:r>
                        <a:rPr lang="fr-FR" sz="1800" b="1" dirty="0" smtClean="0">
                          <a:effectLst/>
                          <a:latin typeface="Verdana" panose="020B0604030504040204" pitchFamily="34" charset="0"/>
                          <a:ea typeface="Verdana" panose="020B0604030504040204" pitchFamily="34" charset="0"/>
                          <a:cs typeface="Verdana" panose="020B0604030504040204" pitchFamily="34" charset="0"/>
                        </a:rPr>
                        <a:t>.</a:t>
                      </a:r>
                      <a:endParaRPr lang="fr-FR" sz="1800" b="1" dirty="0">
                        <a:effectLst/>
                        <a:latin typeface="Verdana" panose="020B0604030504040204" pitchFamily="34" charset="0"/>
                        <a:ea typeface="Verdana" panose="020B0604030504040204" pitchFamily="34" charset="0"/>
                        <a:cs typeface="Verdana" panose="020B0604030504040204" pitchFamily="34" charset="0"/>
                      </a:endParaRP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solidFill>
                      <a:schemeClr val="accent4">
                        <a:lumMod val="60000"/>
                        <a:lumOff val="4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effectLst/>
                          <a:latin typeface="Verdana" panose="020B0604030504040204" pitchFamily="34" charset="0"/>
                          <a:ea typeface="Verdana" panose="020B0604030504040204" pitchFamily="34" charset="0"/>
                          <a:cs typeface="Verdana" panose="020B0604030504040204" pitchFamily="34" charset="0"/>
                        </a:rPr>
                        <a:t>Explication;</a:t>
                      </a:r>
                      <a:r>
                        <a:rPr lang="fr-FR" sz="1800" b="1" baseline="0" dirty="0" smtClean="0">
                          <a:effectLst/>
                          <a:latin typeface="Verdana" panose="020B0604030504040204" pitchFamily="34" charset="0"/>
                          <a:ea typeface="Verdana" panose="020B0604030504040204" pitchFamily="34" charset="0"/>
                          <a:cs typeface="Verdana" panose="020B0604030504040204" pitchFamily="34" charset="0"/>
                        </a:rPr>
                        <a:t> </a:t>
                      </a:r>
                      <a:r>
                        <a:rPr lang="fr-FR" sz="1800" b="1" dirty="0" smtClean="0">
                          <a:effectLst/>
                          <a:latin typeface="Verdana" panose="020B0604030504040204" pitchFamily="34" charset="0"/>
                          <a:ea typeface="Verdana" panose="020B0604030504040204" pitchFamily="34" charset="0"/>
                          <a:cs typeface="Verdana" panose="020B0604030504040204" pitchFamily="34" charset="0"/>
                        </a:rPr>
                        <a:t> Action de l'opérateur</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solidFill>
                      <a:schemeClr val="accent4">
                        <a:lumMod val="60000"/>
                        <a:lumOff val="40000"/>
                      </a:schemeClr>
                    </a:solidFill>
                  </a:tcPr>
                </a:tc>
              </a:tr>
              <a:tr h="1165426">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ROUGE</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solidFill>
                      <a:srgbClr val="FF4747"/>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Urgence</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solidFill>
                      <a:srgbClr val="FF4747"/>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Condition </a:t>
                      </a:r>
                      <a:r>
                        <a:rPr lang="fr-FR" sz="1800" dirty="0" smtClean="0">
                          <a:effectLst/>
                          <a:latin typeface="Verdana" panose="020B0604030504040204" pitchFamily="34" charset="0"/>
                          <a:ea typeface="Verdana" panose="020B0604030504040204" pitchFamily="34" charset="0"/>
                          <a:cs typeface="Verdana" panose="020B0604030504040204" pitchFamily="34" charset="0"/>
                        </a:rPr>
                        <a:t>dangereuse</a:t>
                      </a:r>
                    </a:p>
                    <a:p>
                      <a:pPr marL="0" marR="0" indent="0" algn="ctr" defTabSz="914400" rtl="0" eaLnBrk="1" fontAlgn="auto" latinLnBrk="0" hangingPunct="1">
                        <a:lnSpc>
                          <a:spcPct val="100000"/>
                        </a:lnSpc>
                        <a:spcBef>
                          <a:spcPts val="0"/>
                        </a:spcBef>
                        <a:spcAft>
                          <a:spcPts val="0"/>
                        </a:spcAft>
                        <a:buClrTx/>
                        <a:buSzTx/>
                        <a:buFontTx/>
                        <a:buNone/>
                        <a:tabLst/>
                        <a:defRPr/>
                      </a:pPr>
                      <a:r>
                        <a:rPr lang="fr-FR" sz="1800" dirty="0" smtClean="0">
                          <a:effectLst/>
                          <a:latin typeface="Verdana" panose="020B0604030504040204" pitchFamily="34" charset="0"/>
                          <a:ea typeface="Verdana" panose="020B0604030504040204" pitchFamily="34" charset="0"/>
                          <a:cs typeface="Verdana" panose="020B0604030504040204" pitchFamily="34" charset="0"/>
                        </a:rPr>
                        <a:t>Action immédiate pour traiter la condition dangereuse (par exemple la coupure de l'alimentation de la machine, étant alerté de la condition dangereuse et restant à distance de la machine)</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solidFill>
                      <a:srgbClr val="FF4747"/>
                    </a:solidFill>
                  </a:tcPr>
                </a:tc>
              </a:tr>
              <a:tr h="606952">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JAUNE</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solidFill>
                      <a:srgbClr val="FFFF66"/>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Anormal</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solidFill>
                      <a:srgbClr val="FFFF66"/>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Condition anormale Emergence d'une condition </a:t>
                      </a:r>
                      <a:r>
                        <a:rPr lang="fr-FR" sz="1800" dirty="0" smtClean="0">
                          <a:effectLst/>
                          <a:latin typeface="Verdana" panose="020B0604030504040204" pitchFamily="34" charset="0"/>
                          <a:ea typeface="Verdana" panose="020B0604030504040204" pitchFamily="34" charset="0"/>
                          <a:cs typeface="Verdana" panose="020B0604030504040204" pitchFamily="34" charset="0"/>
                        </a:rPr>
                        <a:t>critique.</a:t>
                      </a:r>
                    </a:p>
                    <a:p>
                      <a:pPr marL="0" marR="0" indent="0" algn="ctr" defTabSz="914400" rtl="0" eaLnBrk="1" fontAlgn="auto" latinLnBrk="0" hangingPunct="1">
                        <a:lnSpc>
                          <a:spcPct val="100000"/>
                        </a:lnSpc>
                        <a:spcBef>
                          <a:spcPts val="0"/>
                        </a:spcBef>
                        <a:spcAft>
                          <a:spcPts val="0"/>
                        </a:spcAft>
                        <a:buClrTx/>
                        <a:buSzTx/>
                        <a:buFontTx/>
                        <a:buNone/>
                        <a:tabLst/>
                        <a:defRPr/>
                      </a:pPr>
                      <a:r>
                        <a:rPr lang="fr-FR" sz="1800" dirty="0" smtClean="0">
                          <a:effectLst/>
                          <a:latin typeface="Verdana" panose="020B0604030504040204" pitchFamily="34" charset="0"/>
                          <a:ea typeface="Verdana" panose="020B0604030504040204" pitchFamily="34" charset="0"/>
                          <a:cs typeface="Verdana" panose="020B0604030504040204" pitchFamily="34" charset="0"/>
                        </a:rPr>
                        <a:t>Surveillance et/ou intervention (par exemple en rétablissant la fonction prévue)</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solidFill>
                      <a:srgbClr val="FFFF66"/>
                    </a:solidFill>
                  </a:tcPr>
                </a:tc>
              </a:tr>
              <a:tr h="746571">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BLEU</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solidFill>
                      <a:schemeClr val="tx2">
                        <a:lumMod val="60000"/>
                        <a:lumOff val="40000"/>
                      </a:schemeClr>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Obligatoire</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solidFill>
                      <a:schemeClr val="tx2">
                        <a:lumMod val="60000"/>
                        <a:lumOff val="40000"/>
                      </a:schemeClr>
                    </a:solidFill>
                  </a:tcPr>
                </a:tc>
                <a:tc>
                  <a:txBody>
                    <a:bodyPr/>
                    <a:lstStyle/>
                    <a:p>
                      <a:pPr algn="ctr"/>
                      <a:r>
                        <a:rPr lang="fr-FR" sz="1773" dirty="0">
                          <a:effectLst/>
                          <a:latin typeface="Verdana" panose="020B0604030504040204" pitchFamily="34" charset="0"/>
                          <a:ea typeface="Verdana" panose="020B0604030504040204" pitchFamily="34" charset="0"/>
                          <a:cs typeface="Verdana" panose="020B0604030504040204" pitchFamily="34" charset="0"/>
                        </a:rPr>
                        <a:t>Indication d'une </a:t>
                      </a:r>
                      <a:r>
                        <a:rPr lang="fr-FR" sz="1773" dirty="0" smtClean="0">
                          <a:effectLst/>
                          <a:latin typeface="Verdana" panose="020B0604030504040204" pitchFamily="34" charset="0"/>
                          <a:ea typeface="Verdana" panose="020B0604030504040204" pitchFamily="34" charset="0"/>
                          <a:cs typeface="Verdana" panose="020B0604030504040204" pitchFamily="34" charset="0"/>
                        </a:rPr>
                        <a:t>condition</a:t>
                      </a:r>
                      <a:r>
                        <a:rPr lang="fr-FR" sz="1773" baseline="0" dirty="0" smtClean="0">
                          <a:effectLst/>
                          <a:latin typeface="Verdana" panose="020B0604030504040204" pitchFamily="34" charset="0"/>
                          <a:ea typeface="Verdana" panose="020B0604030504040204" pitchFamily="34" charset="0"/>
                          <a:cs typeface="Verdana" panose="020B0604030504040204" pitchFamily="34" charset="0"/>
                        </a:rPr>
                        <a:t> </a:t>
                      </a:r>
                      <a:r>
                        <a:rPr lang="fr-FR" sz="1773" dirty="0" smtClean="0">
                          <a:effectLst/>
                          <a:latin typeface="Verdana" panose="020B0604030504040204" pitchFamily="34" charset="0"/>
                          <a:ea typeface="Verdana" panose="020B0604030504040204" pitchFamily="34" charset="0"/>
                          <a:cs typeface="Verdana" panose="020B0604030504040204" pitchFamily="34" charset="0"/>
                        </a:rPr>
                        <a:t>nécessitant </a:t>
                      </a:r>
                      <a:r>
                        <a:rPr lang="fr-FR" sz="1773" dirty="0">
                          <a:effectLst/>
                          <a:latin typeface="Verdana" panose="020B0604030504040204" pitchFamily="34" charset="0"/>
                          <a:ea typeface="Verdana" panose="020B0604030504040204" pitchFamily="34" charset="0"/>
                          <a:cs typeface="Verdana" panose="020B0604030504040204" pitchFamily="34" charset="0"/>
                        </a:rPr>
                        <a:t>une action de </a:t>
                      </a:r>
                      <a:r>
                        <a:rPr lang="fr-FR" sz="1773" dirty="0" smtClean="0">
                          <a:effectLst/>
                          <a:latin typeface="Verdana" panose="020B0604030504040204" pitchFamily="34" charset="0"/>
                          <a:ea typeface="Verdana" panose="020B0604030504040204" pitchFamily="34" charset="0"/>
                          <a:cs typeface="Verdana" panose="020B0604030504040204" pitchFamily="34" charset="0"/>
                        </a:rPr>
                        <a:t>l'opérateur</a:t>
                      </a:r>
                    </a:p>
                    <a:p>
                      <a:pPr marL="0" marR="0" indent="0" algn="ctr" defTabSz="914400" rtl="0" eaLnBrk="1" fontAlgn="auto" latinLnBrk="0" hangingPunct="1">
                        <a:lnSpc>
                          <a:spcPct val="100000"/>
                        </a:lnSpc>
                        <a:spcBef>
                          <a:spcPts val="0"/>
                        </a:spcBef>
                        <a:spcAft>
                          <a:spcPts val="0"/>
                        </a:spcAft>
                        <a:buClrTx/>
                        <a:buSzTx/>
                        <a:buFontTx/>
                        <a:buNone/>
                        <a:tabLst/>
                        <a:defRPr/>
                      </a:pPr>
                      <a:r>
                        <a:rPr lang="fr-FR" sz="1773" dirty="0" smtClean="0">
                          <a:effectLst/>
                          <a:latin typeface="Verdana" panose="020B0604030504040204" pitchFamily="34" charset="0"/>
                          <a:ea typeface="Verdana" panose="020B0604030504040204" pitchFamily="34" charset="0"/>
                          <a:cs typeface="Verdana" panose="020B0604030504040204" pitchFamily="34" charset="0"/>
                        </a:rPr>
                        <a:t>Action obligatoire</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solidFill>
                      <a:schemeClr val="tx2">
                        <a:lumMod val="60000"/>
                        <a:lumOff val="40000"/>
                      </a:schemeClr>
                    </a:solidFill>
                  </a:tcPr>
                </a:tc>
              </a:tr>
              <a:tr h="327715">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VERT</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solidFill>
                      <a:srgbClr val="92D050"/>
                    </a:solidFill>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Normal</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solidFill>
                      <a:srgbClr val="92D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dirty="0">
                          <a:effectLst/>
                          <a:latin typeface="Verdana" panose="020B0604030504040204" pitchFamily="34" charset="0"/>
                          <a:ea typeface="Verdana" panose="020B0604030504040204" pitchFamily="34" charset="0"/>
                          <a:cs typeface="Verdana" panose="020B0604030504040204" pitchFamily="34" charset="0"/>
                        </a:rPr>
                        <a:t>Condition </a:t>
                      </a:r>
                      <a:r>
                        <a:rPr lang="fr-FR" sz="1800" dirty="0" smtClean="0">
                          <a:effectLst/>
                          <a:latin typeface="Verdana" panose="020B0604030504040204" pitchFamily="34" charset="0"/>
                          <a:ea typeface="Verdana" panose="020B0604030504040204" pitchFamily="34" charset="0"/>
                          <a:cs typeface="Verdana" panose="020B0604030504040204" pitchFamily="34" charset="0"/>
                        </a:rPr>
                        <a:t>normale. Action optionnelle.</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solidFill>
                      <a:srgbClr val="92D050"/>
                    </a:solidFill>
                  </a:tcPr>
                </a:tc>
              </a:tr>
              <a:tr h="1025807">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BLANC</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Neutre</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tcPr>
                </a:tc>
                <a:tc>
                  <a:txBody>
                    <a:bodyPr/>
                    <a:lstStyle/>
                    <a:p>
                      <a:pPr algn="ctr"/>
                      <a:r>
                        <a:rPr lang="fr-FR" sz="1800" dirty="0">
                          <a:effectLst/>
                          <a:latin typeface="Verdana" panose="020B0604030504040204" pitchFamily="34" charset="0"/>
                          <a:ea typeface="Verdana" panose="020B0604030504040204" pitchFamily="34" charset="0"/>
                          <a:cs typeface="Verdana" panose="020B0604030504040204" pitchFamily="34" charset="0"/>
                        </a:rPr>
                        <a:t>Autres conditions; peut être utilisé si un doute subsiste sur l'usage des couleurs ROUGE, JAUNE, VERT et </a:t>
                      </a:r>
                      <a:r>
                        <a:rPr lang="fr-FR" sz="1800" dirty="0" smtClean="0">
                          <a:effectLst/>
                          <a:latin typeface="Verdana" panose="020B0604030504040204" pitchFamily="34" charset="0"/>
                          <a:ea typeface="Verdana" panose="020B0604030504040204" pitchFamily="34" charset="0"/>
                          <a:cs typeface="Verdana" panose="020B0604030504040204" pitchFamily="34" charset="0"/>
                        </a:rPr>
                        <a:t>BLEU.</a:t>
                      </a:r>
                    </a:p>
                    <a:p>
                      <a:pPr marL="0" marR="0" indent="0" algn="ctr" defTabSz="914400" rtl="0" eaLnBrk="1" fontAlgn="auto" latinLnBrk="0" hangingPunct="1">
                        <a:lnSpc>
                          <a:spcPct val="100000"/>
                        </a:lnSpc>
                        <a:spcBef>
                          <a:spcPts val="0"/>
                        </a:spcBef>
                        <a:spcAft>
                          <a:spcPts val="0"/>
                        </a:spcAft>
                        <a:buClrTx/>
                        <a:buSzTx/>
                        <a:buFontTx/>
                        <a:buNone/>
                        <a:tabLst/>
                        <a:defRPr/>
                      </a:pPr>
                      <a:r>
                        <a:rPr lang="fr-FR" sz="1800" dirty="0" smtClean="0">
                          <a:effectLst/>
                          <a:latin typeface="Verdana" panose="020B0604030504040204" pitchFamily="34" charset="0"/>
                          <a:ea typeface="Verdana" panose="020B0604030504040204" pitchFamily="34" charset="0"/>
                          <a:cs typeface="Verdana" panose="020B0604030504040204" pitchFamily="34" charset="0"/>
                        </a:rPr>
                        <a:t>Action: surveillance</a:t>
                      </a:r>
                    </a:p>
                  </a:txBody>
                  <a:tcPr marL="24239" marR="24239" marT="24239" marB="24239" anchor="ctr">
                    <a:lnL w="9525" cap="flat" cmpd="sng" algn="ctr">
                      <a:solidFill>
                        <a:srgbClr val="434343"/>
                      </a:solidFill>
                      <a:prstDash val="solid"/>
                      <a:round/>
                      <a:headEnd type="none" w="med" len="med"/>
                      <a:tailEnd type="none" w="med" len="med"/>
                    </a:lnL>
                    <a:lnR w="9525" cap="flat" cmpd="sng" algn="ctr">
                      <a:solidFill>
                        <a:srgbClr val="434343"/>
                      </a:solidFill>
                      <a:prstDash val="solid"/>
                      <a:round/>
                      <a:headEnd type="none" w="med" len="med"/>
                      <a:tailEnd type="none" w="med" len="med"/>
                    </a:lnR>
                    <a:lnT w="9525" cap="flat" cmpd="sng" algn="ctr">
                      <a:solidFill>
                        <a:srgbClr val="434343"/>
                      </a:solidFill>
                      <a:prstDash val="solid"/>
                      <a:round/>
                      <a:headEnd type="none" w="med" len="med"/>
                      <a:tailEnd type="none" w="med" len="med"/>
                    </a:lnT>
                    <a:lnB w="9525" cap="flat" cmpd="sng" algn="ctr">
                      <a:solidFill>
                        <a:srgbClr val="434343"/>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20806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550"/>
                            </p:stCondLst>
                            <p:childTnLst>
                              <p:par>
                                <p:cTn id="9" presetID="22" presetClass="entr" presetSubtype="8" fill="hold"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6" name="Picture 6"/>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26429" t="33686" r="2628" b="-3002"/>
          <a:stretch/>
        </p:blipFill>
        <p:spPr bwMode="auto">
          <a:xfrm>
            <a:off x="5580112" y="3645024"/>
            <a:ext cx="4062468" cy="2977075"/>
          </a:xfrm>
          <a:prstGeom prst="ellipse">
            <a:avLst/>
          </a:prstGeom>
          <a:noFill/>
          <a:ln>
            <a:noFill/>
          </a:ln>
          <a:effectLst>
            <a:outerShdw dist="35921" dir="2700000" algn="ctr" rotWithShape="0">
              <a:schemeClr val="bg2"/>
            </a:outerShdw>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05" name="Picture 5"/>
          <p:cNvPicPr>
            <a:picLocks noChangeAspect="1" noChangeArrowheads="1"/>
          </p:cNvPicPr>
          <p:nvPr/>
        </p:nvPicPr>
        <p:blipFill rotWithShape="1">
          <a:blip r:embed="rId5">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rcRect l="10656" t="68287" r="62601" b="22500"/>
          <a:stretch/>
        </p:blipFill>
        <p:spPr bwMode="auto">
          <a:xfrm>
            <a:off x="-100259" y="1214651"/>
            <a:ext cx="4716140" cy="1499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7" name="Groupe 26"/>
          <p:cNvGrpSpPr/>
          <p:nvPr/>
        </p:nvGrpSpPr>
        <p:grpSpPr>
          <a:xfrm>
            <a:off x="-540568" y="2714347"/>
            <a:ext cx="5122216" cy="3961385"/>
            <a:chOff x="-540568" y="2714347"/>
            <a:chExt cx="5122216" cy="3961385"/>
          </a:xfrm>
        </p:grpSpPr>
        <p:grpSp>
          <p:nvGrpSpPr>
            <p:cNvPr id="6" name="Groupe 5"/>
            <p:cNvGrpSpPr/>
            <p:nvPr/>
          </p:nvGrpSpPr>
          <p:grpSpPr>
            <a:xfrm>
              <a:off x="-540568" y="2714347"/>
              <a:ext cx="5122216" cy="3961385"/>
              <a:chOff x="0" y="2714347"/>
              <a:chExt cx="5122216" cy="3961385"/>
            </a:xfrm>
          </p:grpSpPr>
          <p:pic>
            <p:nvPicPr>
              <p:cNvPr id="51202" name="Picture 2"/>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387" b="100000" l="0" r="100000">
                            <a14:foregroundMark x1="17352" y1="13540" x2="11144" y2="17988"/>
                            <a14:backgroundMark x1="80553" y1="96905" x2="61930" y2="99807"/>
                            <a14:backgroundMark x1="63201" y1="99130" x2="57741" y2="99807"/>
                            <a14:backgroundMark x1="10097" y1="18375" x2="17577" y2="11315"/>
                            <a14:backgroundMark x1="13613" y1="15087" x2="19820" y2="13153"/>
                          </a14:backgroundRemoval>
                        </a14:imgEffect>
                      </a14:imgLayer>
                    </a14:imgProps>
                  </a:ext>
                  <a:ext uri="{28A0092B-C50C-407E-A947-70E740481C1C}">
                    <a14:useLocalDpi xmlns:a14="http://schemas.microsoft.com/office/drawing/2010/main" val="0"/>
                  </a:ext>
                </a:extLst>
              </a:blip>
              <a:srcRect/>
              <a:stretch>
                <a:fillRect/>
              </a:stretch>
            </p:blipFill>
            <p:spPr bwMode="auto">
              <a:xfrm>
                <a:off x="0" y="2714347"/>
                <a:ext cx="5122216" cy="39613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2"/>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387" b="100000" l="0" r="100000">
                            <a14:foregroundMark x1="17352" y1="13540" x2="11144" y2="17988"/>
                            <a14:backgroundMark x1="80553" y1="96905" x2="61930" y2="99807"/>
                            <a14:backgroundMark x1="63201" y1="99130" x2="57741" y2="99807"/>
                            <a14:backgroundMark x1="10097" y1="18375" x2="17577" y2="11315"/>
                            <a14:backgroundMark x1="13613" y1="15087" x2="19820" y2="13153"/>
                          </a14:backgroundRemoval>
                        </a14:imgEffect>
                      </a14:imgLayer>
                    </a14:imgProps>
                  </a:ext>
                  <a:ext uri="{28A0092B-C50C-407E-A947-70E740481C1C}">
                    <a14:useLocalDpi xmlns:a14="http://schemas.microsoft.com/office/drawing/2010/main" val="0"/>
                  </a:ext>
                </a:extLst>
              </a:blip>
              <a:srcRect l="58191" t="32201" r="33140" b="53870"/>
              <a:stretch/>
            </p:blipFill>
            <p:spPr bwMode="auto">
              <a:xfrm rot="-2820000">
                <a:off x="2922036" y="3965366"/>
                <a:ext cx="526935" cy="551807"/>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2" name="Picture 3"/>
            <p:cNvPicPr>
              <a:picLocks noChangeAspect="1" noChangeArrowheads="1"/>
            </p:cNvPicPr>
            <p:nvPr/>
          </p:nvPicPr>
          <p:blipFill>
            <a:blip r:embed="rId11">
              <a:extLst>
                <a:ext uri="{BEBA8EAE-BF5A-486C-A8C5-ECC9F3942E4B}">
                  <a14:imgProps xmlns:a14="http://schemas.microsoft.com/office/drawing/2010/main">
                    <a14:imgLayer r:embed="rId12">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rot="21420000">
              <a:off x="717354" y="3895007"/>
              <a:ext cx="1317377" cy="750597"/>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5123" name="Rectangle 2"/>
          <p:cNvSpPr>
            <a:spLocks noGrp="1" noChangeArrowheads="1"/>
          </p:cNvSpPr>
          <p:nvPr>
            <p:ph type="title"/>
          </p:nvPr>
        </p:nvSpPr>
        <p:spPr>
          <a:xfrm>
            <a:off x="0" y="685800"/>
            <a:ext cx="9144000" cy="609600"/>
          </a:xfrm>
        </p:spPr>
        <p:txBody>
          <a:bodyPr>
            <a:noAutofit/>
          </a:bodyPr>
          <a:lstStyle/>
          <a:p>
            <a:r>
              <a:rPr lang="fr-FR" altLang="fr-FR" sz="2800" dirty="0">
                <a:effectLst>
                  <a:glow rad="228600">
                    <a:schemeClr val="accent5">
                      <a:satMod val="175000"/>
                      <a:alpha val="40000"/>
                    </a:schemeClr>
                  </a:glow>
                </a:effectLst>
                <a:latin typeface="Verdana" panose="020B0604030504040204" pitchFamily="34" charset="0"/>
              </a:rPr>
              <a:t>HORS TENSION </a:t>
            </a:r>
            <a:r>
              <a:rPr lang="fr-FR" altLang="fr-FR" sz="2800" b="1" dirty="0" smtClean="0">
                <a:latin typeface="Verdana" panose="020B0604030504040204" pitchFamily="34" charset="0"/>
              </a:rPr>
              <a:t>612.2 </a:t>
            </a:r>
            <a:r>
              <a:rPr lang="fr-FR" altLang="fr-FR" sz="2800" b="1" dirty="0">
                <a:latin typeface="Verdana" panose="020B0604030504040204" pitchFamily="34" charset="0"/>
              </a:rPr>
              <a:t>Continuité des conducteurs de protection </a:t>
            </a:r>
            <a:r>
              <a:rPr lang="fr-FR" altLang="fr-FR" sz="2800" b="1" dirty="0" smtClean="0">
                <a:latin typeface="Verdana" panose="020B0604030504040204" pitchFamily="34" charset="0"/>
              </a:rPr>
              <a:t>équipotentielle </a:t>
            </a:r>
            <a:endParaRPr lang="fr-FR" altLang="fr-FR" sz="2800" b="1" dirty="0">
              <a:latin typeface="Verdana" panose="020B0604030504040204" pitchFamily="34" charset="0"/>
            </a:endParaRPr>
          </a:p>
        </p:txBody>
      </p:sp>
      <p:sp>
        <p:nvSpPr>
          <p:cNvPr id="5126" name="Text Box 8"/>
          <p:cNvSpPr txBox="1">
            <a:spLocks noChangeArrowheads="1"/>
          </p:cNvSpPr>
          <p:nvPr/>
        </p:nvSpPr>
        <p:spPr bwMode="auto">
          <a:xfrm>
            <a:off x="4615881" y="1137528"/>
            <a:ext cx="452811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fr-FR" sz="1600" dirty="0" smtClean="0">
                <a:latin typeface="Verdana" panose="020B0604030504040204" pitchFamily="34" charset="0"/>
              </a:rPr>
              <a:t>Essai </a:t>
            </a:r>
            <a:r>
              <a:rPr lang="fr-FR" altLang="fr-FR" sz="1600" dirty="0">
                <a:latin typeface="Verdana" panose="020B0604030504040204" pitchFamily="34" charset="0"/>
              </a:rPr>
              <a:t>effectué </a:t>
            </a:r>
            <a:r>
              <a:rPr lang="fr-FR" altLang="fr-FR" sz="1600" dirty="0" smtClean="0">
                <a:latin typeface="Verdana" panose="020B0604030504040204" pitchFamily="34" charset="0"/>
              </a:rPr>
              <a:t> avec </a:t>
            </a:r>
            <a:r>
              <a:rPr lang="fr-FR" altLang="fr-FR" sz="1600" dirty="0">
                <a:latin typeface="Verdana" panose="020B0604030504040204" pitchFamily="34" charset="0"/>
              </a:rPr>
              <a:t>une source </a:t>
            </a:r>
            <a:r>
              <a:rPr lang="fr-FR" altLang="fr-FR" sz="1600" dirty="0" smtClean="0">
                <a:latin typeface="Verdana" panose="020B0604030504040204" pitchFamily="34" charset="0"/>
              </a:rPr>
              <a:t>de Tension </a:t>
            </a:r>
            <a:r>
              <a:rPr lang="fr-FR" altLang="fr-FR" sz="1600" dirty="0">
                <a:latin typeface="Verdana" panose="020B0604030504040204" pitchFamily="34" charset="0"/>
              </a:rPr>
              <a:t>à vide de 4 V à 24V, </a:t>
            </a:r>
          </a:p>
          <a:p>
            <a:pPr eaLnBrk="1" hangingPunct="1">
              <a:spcBef>
                <a:spcPct val="0"/>
              </a:spcBef>
              <a:buFontTx/>
              <a:buNone/>
            </a:pPr>
            <a:r>
              <a:rPr lang="fr-FR" altLang="fr-FR" sz="1600" dirty="0">
                <a:latin typeface="Verdana" panose="020B0604030504040204" pitchFamily="34" charset="0"/>
              </a:rPr>
              <a:t>en continu ou en alternatif, sous</a:t>
            </a:r>
          </a:p>
          <a:p>
            <a:pPr eaLnBrk="1" hangingPunct="1">
              <a:spcBef>
                <a:spcPct val="0"/>
              </a:spcBef>
              <a:buFontTx/>
              <a:buNone/>
            </a:pPr>
            <a:r>
              <a:rPr lang="fr-FR" altLang="fr-FR" sz="1600" dirty="0">
                <a:latin typeface="Verdana" panose="020B0604030504040204" pitchFamily="34" charset="0"/>
              </a:rPr>
              <a:t>une intensité  d’au moins 0,2A,</a:t>
            </a:r>
          </a:p>
          <a:p>
            <a:pPr eaLnBrk="1" hangingPunct="1">
              <a:spcBef>
                <a:spcPct val="0"/>
              </a:spcBef>
              <a:buFontTx/>
              <a:buNone/>
            </a:pPr>
            <a:r>
              <a:rPr lang="fr-FR" altLang="fr-FR" sz="1600" dirty="0">
                <a:latin typeface="Verdana" panose="020B0604030504040204" pitchFamily="34" charset="0"/>
              </a:rPr>
              <a:t>entre la borne PE (ou barrette de</a:t>
            </a:r>
          </a:p>
          <a:p>
            <a:pPr eaLnBrk="1" hangingPunct="1">
              <a:spcBef>
                <a:spcPct val="0"/>
              </a:spcBef>
              <a:buFontTx/>
              <a:buNone/>
            </a:pPr>
            <a:r>
              <a:rPr lang="fr-FR" altLang="fr-FR" sz="1600" dirty="0">
                <a:latin typeface="Verdana" panose="020B0604030504040204" pitchFamily="34" charset="0"/>
              </a:rPr>
              <a:t>mesure) et les </a:t>
            </a:r>
            <a:r>
              <a:rPr lang="fr-FR" altLang="fr-FR" sz="1600" dirty="0" smtClean="0">
                <a:latin typeface="Verdana" panose="020B0604030504040204" pitchFamily="34" charset="0"/>
              </a:rPr>
              <a:t>masses .</a:t>
            </a:r>
          </a:p>
        </p:txBody>
      </p:sp>
      <p:sp>
        <p:nvSpPr>
          <p:cNvPr id="5127" name="Text Box 9"/>
          <p:cNvSpPr txBox="1">
            <a:spLocks noChangeArrowheads="1"/>
          </p:cNvSpPr>
          <p:nvPr/>
        </p:nvSpPr>
        <p:spPr bwMode="auto">
          <a:xfrm>
            <a:off x="4939951" y="6165304"/>
            <a:ext cx="4001416" cy="461665"/>
          </a:xfrm>
          <a:prstGeom prst="rect">
            <a:avLst/>
          </a:prstGeom>
          <a:solidFill>
            <a:schemeClr val="accent3">
              <a:lumMod val="40000"/>
              <a:lumOff val="60000"/>
            </a:schemeClr>
          </a:solidFill>
          <a:ln w="9525">
            <a:solidFill>
              <a:schemeClr val="accent3">
                <a:lumMod val="75000"/>
              </a:schemeClr>
            </a:solidFill>
            <a:miter lim="800000"/>
            <a:headEnd/>
            <a:tailEnd/>
          </a:ln>
          <a:effectLs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fr-FR" sz="2400" dirty="0" smtClean="0">
                <a:latin typeface="Verdana" panose="020B0604030504040204" pitchFamily="34" charset="0"/>
              </a:rPr>
              <a:t>R; R1; R2 ≤</a:t>
            </a:r>
            <a:r>
              <a:rPr lang="fr-FR" altLang="fr-FR" sz="2400" dirty="0" smtClean="0">
                <a:latin typeface="Tempus Sans ITC" pitchFamily="82" charset="0"/>
              </a:rPr>
              <a:t> </a:t>
            </a:r>
            <a:r>
              <a:rPr lang="fr-FR" altLang="fr-FR" sz="2400" dirty="0">
                <a:latin typeface="Verdana" panose="020B0604030504040204" pitchFamily="34" charset="0"/>
              </a:rPr>
              <a:t>2   Ohms*</a:t>
            </a:r>
          </a:p>
        </p:txBody>
      </p:sp>
      <p:pic>
        <p:nvPicPr>
          <p:cNvPr id="47" name="Picture 3"/>
          <p:cNvPicPr>
            <a:picLocks noChangeAspect="1" noChangeArrowheads="1"/>
          </p:cNvPicPr>
          <p:nvPr/>
        </p:nvPicPr>
        <p:blipFill>
          <a:blip r:embed="rId13">
            <a:extLst>
              <a:ext uri="{BEBA8EAE-BF5A-486C-A8C5-ECC9F3942E4B}">
                <a14:imgProps xmlns:a14="http://schemas.microsoft.com/office/drawing/2010/main">
                  <a14:imgLayer r:embed="rId12">
                    <a14:imgEffect>
                      <a14:sharpenSoften amount="25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rot="21420000">
            <a:off x="742017" y="3950093"/>
            <a:ext cx="1317377" cy="717153"/>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128" name="Text Box 10"/>
          <p:cNvSpPr txBox="1">
            <a:spLocks noChangeArrowheads="1"/>
          </p:cNvSpPr>
          <p:nvPr/>
        </p:nvSpPr>
        <p:spPr bwMode="auto">
          <a:xfrm>
            <a:off x="6176079" y="6546830"/>
            <a:ext cx="227818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fr-FR" sz="1600" dirty="0">
                <a:latin typeface="Verdana" panose="020B0604030504040204" pitchFamily="34" charset="0"/>
              </a:rPr>
              <a:t>* C </a:t>
            </a:r>
            <a:r>
              <a:rPr lang="fr-FR" altLang="fr-FR" sz="1600" dirty="0" smtClean="0">
                <a:latin typeface="Verdana" panose="020B0604030504040204" pitchFamily="34" charset="0"/>
              </a:rPr>
              <a:t>15-105 (D6.2)</a:t>
            </a:r>
            <a:endParaRPr lang="fr-FR" altLang="fr-FR" sz="1600" dirty="0">
              <a:latin typeface="Verdana" panose="020B0604030504040204" pitchFamily="34" charset="0"/>
            </a:endParaRPr>
          </a:p>
        </p:txBody>
      </p:sp>
      <p:sp>
        <p:nvSpPr>
          <p:cNvPr id="2" name="Rectangle 1"/>
          <p:cNvSpPr/>
          <p:nvPr/>
        </p:nvSpPr>
        <p:spPr>
          <a:xfrm>
            <a:off x="-108520" y="6287489"/>
            <a:ext cx="5184433" cy="461665"/>
          </a:xfrm>
          <a:prstGeom prst="rect">
            <a:avLst/>
          </a:prstGeom>
        </p:spPr>
        <p:txBody>
          <a:bodyPr wrap="none">
            <a:spAutoFit/>
          </a:bodyPr>
          <a:lstStyle/>
          <a:p>
            <a:r>
              <a:rPr lang="fr-FR" altLang="fr-FR" dirty="0" smtClean="0">
                <a:latin typeface="Verdana" panose="020B0604030504040204" pitchFamily="34" charset="0"/>
              </a:rPr>
              <a:t>(tests liaisons masses-terre</a:t>
            </a:r>
            <a:r>
              <a:rPr lang="fr-FR" altLang="fr-FR" dirty="0">
                <a:latin typeface="Verdana" panose="020B0604030504040204" pitchFamily="34" charset="0"/>
              </a:rPr>
              <a:t>)</a:t>
            </a:r>
            <a:endParaRPr lang="fr-FR" dirty="0"/>
          </a:p>
        </p:txBody>
      </p:sp>
      <p:grpSp>
        <p:nvGrpSpPr>
          <p:cNvPr id="4" name="Groupe 3"/>
          <p:cNvGrpSpPr/>
          <p:nvPr/>
        </p:nvGrpSpPr>
        <p:grpSpPr>
          <a:xfrm>
            <a:off x="690414" y="3950093"/>
            <a:ext cx="1420582" cy="717153"/>
            <a:chOff x="1203786" y="3892065"/>
            <a:chExt cx="1420582" cy="717153"/>
          </a:xfrm>
        </p:grpSpPr>
        <p:pic>
          <p:nvPicPr>
            <p:cNvPr id="51203"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21420000">
              <a:off x="1249904" y="3892065"/>
              <a:ext cx="1317377" cy="717153"/>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ZoneTexte 2"/>
            <p:cNvSpPr txBox="1"/>
            <p:nvPr/>
          </p:nvSpPr>
          <p:spPr>
            <a:xfrm rot="21480000">
              <a:off x="1203786" y="4065974"/>
              <a:ext cx="1420582" cy="369332"/>
            </a:xfrm>
            <a:prstGeom prst="rect">
              <a:avLst/>
            </a:prstGeom>
            <a:noFill/>
          </p:spPr>
          <p:txBody>
            <a:bodyPr wrap="none" rtlCol="0">
              <a:spAutoFit/>
            </a:bodyPr>
            <a:lstStyle/>
            <a:p>
              <a:r>
                <a:rPr lang="fr-FR" sz="1800" dirty="0" smtClean="0">
                  <a:latin typeface="Verdana" panose="020B0604030504040204" pitchFamily="34" charset="0"/>
                </a:rPr>
                <a:t>R</a:t>
              </a:r>
              <a:r>
                <a:rPr lang="fr-FR" sz="1800" baseline="-25000" dirty="0" smtClean="0">
                  <a:latin typeface="Verdana" panose="020B0604030504040204" pitchFamily="34" charset="0"/>
                </a:rPr>
                <a:t>1</a:t>
              </a:r>
              <a:r>
                <a:rPr lang="fr-FR" sz="1800" dirty="0" smtClean="0">
                  <a:latin typeface="Verdana" panose="020B0604030504040204" pitchFamily="34" charset="0"/>
                </a:rPr>
                <a:t> = 0,5</a:t>
              </a:r>
              <a:r>
                <a:rPr lang="fr-FR" sz="1800" dirty="0" smtClean="0">
                  <a:latin typeface="Verdana" panose="020B0604030504040204" pitchFamily="34" charset="0"/>
                  <a:sym typeface="Symbol"/>
                </a:rPr>
                <a:t></a:t>
              </a:r>
              <a:endParaRPr lang="fr-FR" sz="1800" dirty="0">
                <a:latin typeface="Verdana" panose="020B0604030504040204" pitchFamily="34" charset="0"/>
              </a:endParaRPr>
            </a:p>
          </p:txBody>
        </p:sp>
      </p:grpSp>
      <p:grpSp>
        <p:nvGrpSpPr>
          <p:cNvPr id="15" name="Groupe 14"/>
          <p:cNvGrpSpPr/>
          <p:nvPr/>
        </p:nvGrpSpPr>
        <p:grpSpPr>
          <a:xfrm>
            <a:off x="690414" y="3950093"/>
            <a:ext cx="1420582" cy="717153"/>
            <a:chOff x="1203786" y="3892065"/>
            <a:chExt cx="1420582" cy="717153"/>
          </a:xfrm>
        </p:grpSpPr>
        <p:pic>
          <p:nvPicPr>
            <p:cNvPr id="16"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21420000">
              <a:off x="1249904" y="3892065"/>
              <a:ext cx="1317377" cy="717153"/>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ZoneTexte 16"/>
            <p:cNvSpPr txBox="1"/>
            <p:nvPr/>
          </p:nvSpPr>
          <p:spPr>
            <a:xfrm rot="21480000">
              <a:off x="1203786" y="4065974"/>
              <a:ext cx="1420582" cy="369332"/>
            </a:xfrm>
            <a:prstGeom prst="rect">
              <a:avLst/>
            </a:prstGeom>
            <a:noFill/>
          </p:spPr>
          <p:txBody>
            <a:bodyPr wrap="none" rtlCol="0">
              <a:spAutoFit/>
            </a:bodyPr>
            <a:lstStyle/>
            <a:p>
              <a:r>
                <a:rPr lang="fr-FR" sz="1800" dirty="0" smtClean="0">
                  <a:latin typeface="Verdana" panose="020B0604030504040204" pitchFamily="34" charset="0"/>
                </a:rPr>
                <a:t>R</a:t>
              </a:r>
              <a:r>
                <a:rPr lang="fr-FR" sz="1800" baseline="-25000" dirty="0" smtClean="0">
                  <a:latin typeface="Verdana" panose="020B0604030504040204" pitchFamily="34" charset="0"/>
                </a:rPr>
                <a:t>2</a:t>
              </a:r>
              <a:r>
                <a:rPr lang="fr-FR" sz="1800" dirty="0" smtClean="0">
                  <a:latin typeface="Verdana" panose="020B0604030504040204" pitchFamily="34" charset="0"/>
                </a:rPr>
                <a:t> = 2,5</a:t>
              </a:r>
              <a:r>
                <a:rPr lang="fr-FR" sz="1800" dirty="0" smtClean="0">
                  <a:latin typeface="Verdana" panose="020B0604030504040204" pitchFamily="34" charset="0"/>
                  <a:sym typeface="Symbol"/>
                </a:rPr>
                <a:t></a:t>
              </a:r>
              <a:endParaRPr lang="fr-FR" sz="1800" dirty="0">
                <a:latin typeface="Verdana" panose="020B0604030504040204" pitchFamily="34" charset="0"/>
              </a:endParaRPr>
            </a:p>
          </p:txBody>
        </p:sp>
      </p:grpSp>
      <p:grpSp>
        <p:nvGrpSpPr>
          <p:cNvPr id="18" name="Groupe 17"/>
          <p:cNvGrpSpPr/>
          <p:nvPr/>
        </p:nvGrpSpPr>
        <p:grpSpPr>
          <a:xfrm>
            <a:off x="740724" y="3950093"/>
            <a:ext cx="1319962" cy="717153"/>
            <a:chOff x="1249904" y="3892065"/>
            <a:chExt cx="1319962" cy="717153"/>
          </a:xfrm>
        </p:grpSpPr>
        <p:pic>
          <p:nvPicPr>
            <p:cNvPr id="19"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21420000">
              <a:off x="1249904" y="3892065"/>
              <a:ext cx="1317377" cy="717153"/>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ZoneTexte 19"/>
            <p:cNvSpPr txBox="1"/>
            <p:nvPr/>
          </p:nvSpPr>
          <p:spPr>
            <a:xfrm rot="21480000">
              <a:off x="1258288" y="4065974"/>
              <a:ext cx="1311578" cy="369332"/>
            </a:xfrm>
            <a:prstGeom prst="rect">
              <a:avLst/>
            </a:prstGeom>
            <a:noFill/>
          </p:spPr>
          <p:txBody>
            <a:bodyPr wrap="none" rtlCol="0">
              <a:spAutoFit/>
            </a:bodyPr>
            <a:lstStyle/>
            <a:p>
              <a:r>
                <a:rPr lang="fr-FR" sz="1800" dirty="0" smtClean="0">
                  <a:latin typeface="Verdana" panose="020B0604030504040204" pitchFamily="34" charset="0"/>
                </a:rPr>
                <a:t>R = 1,5</a:t>
              </a:r>
              <a:r>
                <a:rPr lang="fr-FR" sz="1800" dirty="0" smtClean="0">
                  <a:latin typeface="Verdana" panose="020B0604030504040204" pitchFamily="34" charset="0"/>
                  <a:sym typeface="Symbol"/>
                </a:rPr>
                <a:t></a:t>
              </a:r>
              <a:endParaRPr lang="fr-FR" sz="1800" dirty="0">
                <a:latin typeface="Verdana" panose="020B0604030504040204" pitchFamily="34" charset="0"/>
              </a:endParaRPr>
            </a:p>
          </p:txBody>
        </p:sp>
      </p:grpSp>
      <p:pic>
        <p:nvPicPr>
          <p:cNvPr id="26" name="Picture 2"/>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387" b="100000" l="0" r="100000">
                        <a14:foregroundMark x1="17352" y1="13540" x2="11144" y2="17988"/>
                        <a14:backgroundMark x1="80553" y1="96905" x2="61930" y2="99807"/>
                        <a14:backgroundMark x1="63201" y1="99130" x2="57741" y2="99807"/>
                        <a14:backgroundMark x1="10097" y1="18375" x2="17577" y2="11315"/>
                        <a14:backgroundMark x1="13613" y1="15087" x2="19820" y2="13153"/>
                      </a14:backgroundRemoval>
                    </a14:imgEffect>
                  </a14:imgLayer>
                </a14:imgProps>
              </a:ext>
              <a:ext uri="{28A0092B-C50C-407E-A947-70E740481C1C}">
                <a14:useLocalDpi xmlns:a14="http://schemas.microsoft.com/office/drawing/2010/main" val="0"/>
              </a:ext>
            </a:extLst>
          </a:blip>
          <a:srcRect l="58191" t="32201" r="33140" b="53870"/>
          <a:stretch/>
        </p:blipFill>
        <p:spPr bwMode="auto">
          <a:xfrm rot="18839442">
            <a:off x="2381348" y="3978981"/>
            <a:ext cx="526935" cy="551807"/>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 name="Text Box 8"/>
          <p:cNvSpPr txBox="1">
            <a:spLocks noChangeArrowheads="1"/>
          </p:cNvSpPr>
          <p:nvPr/>
        </p:nvSpPr>
        <p:spPr bwMode="auto">
          <a:xfrm>
            <a:off x="3131840" y="2636912"/>
            <a:ext cx="612067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fr-FR" sz="1600" dirty="0" smtClean="0">
                <a:latin typeface="Verdana" panose="020B0604030504040204" pitchFamily="34" charset="0"/>
              </a:rPr>
              <a:t>La mesure est effectuée avec un courant dans un sens: R1, puis dans l’autre: R2, puis l’appareil effectue la moyenne de R1 et R2 et donne R.</a:t>
            </a:r>
            <a:endParaRPr lang="fr-FR" altLang="fr-FR" sz="1600" dirty="0">
              <a:latin typeface="Verdana" panose="020B0604030504040204" pitchFamily="34" charset="0"/>
            </a:endParaRPr>
          </a:p>
        </p:txBody>
      </p:sp>
      <p:sp>
        <p:nvSpPr>
          <p:cNvPr id="30" name="Text Box 8"/>
          <p:cNvSpPr txBox="1">
            <a:spLocks noChangeArrowheads="1"/>
          </p:cNvSpPr>
          <p:nvPr/>
        </p:nvSpPr>
        <p:spPr bwMode="auto">
          <a:xfrm>
            <a:off x="3347864" y="3568948"/>
            <a:ext cx="3596802"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sz="1600" dirty="0">
                <a:latin typeface="Verdana" panose="020B0604030504040204" pitchFamily="34" charset="0"/>
                <a:sym typeface="Symbol"/>
              </a:rPr>
              <a:t>- Cordons jaune et blanc ensembles sur bornier </a:t>
            </a:r>
            <a:br>
              <a:rPr lang="fr-FR" sz="1600" dirty="0">
                <a:latin typeface="Verdana" panose="020B0604030504040204" pitchFamily="34" charset="0"/>
                <a:sym typeface="Symbol"/>
              </a:rPr>
            </a:br>
            <a:r>
              <a:rPr lang="fr-FR" sz="1600" dirty="0">
                <a:latin typeface="Verdana" panose="020B0604030504040204" pitchFamily="34" charset="0"/>
                <a:sym typeface="Symbol"/>
              </a:rPr>
              <a:t>de terre (connexion </a:t>
            </a:r>
            <a:br>
              <a:rPr lang="fr-FR" sz="1600" dirty="0">
                <a:latin typeface="Verdana" panose="020B0604030504040204" pitchFamily="34" charset="0"/>
                <a:sym typeface="Symbol"/>
              </a:rPr>
            </a:br>
            <a:r>
              <a:rPr lang="fr-FR" sz="1600" dirty="0">
                <a:latin typeface="Verdana" panose="020B0604030504040204" pitchFamily="34" charset="0"/>
                <a:sym typeface="Symbol"/>
              </a:rPr>
              <a:t>PE alimentation)</a:t>
            </a:r>
          </a:p>
          <a:p>
            <a:pPr eaLnBrk="1" hangingPunct="1">
              <a:spcBef>
                <a:spcPct val="0"/>
              </a:spcBef>
              <a:buFontTx/>
              <a:buNone/>
            </a:pPr>
            <a:r>
              <a:rPr lang="fr-FR" altLang="fr-FR" sz="1600" dirty="0">
                <a:latin typeface="Verdana" panose="020B0604030504040204" pitchFamily="34" charset="0"/>
                <a:sym typeface="Symbol"/>
              </a:rPr>
              <a:t>- Rouge seul sur </a:t>
            </a:r>
            <a:br>
              <a:rPr lang="fr-FR" altLang="fr-FR" sz="1600" dirty="0">
                <a:latin typeface="Verdana" panose="020B0604030504040204" pitchFamily="34" charset="0"/>
                <a:sym typeface="Symbol"/>
              </a:rPr>
            </a:br>
            <a:r>
              <a:rPr lang="fr-FR" altLang="fr-FR" sz="1600" dirty="0">
                <a:latin typeface="Verdana" panose="020B0604030504040204" pitchFamily="34" charset="0"/>
                <a:sym typeface="Symbol"/>
              </a:rPr>
              <a:t>les masses (ex)… </a:t>
            </a:r>
            <a:r>
              <a:rPr lang="fr-FR" altLang="fr-FR" sz="1600" dirty="0" smtClean="0">
                <a:latin typeface="Verdana" panose="020B0604030504040204" pitchFamily="34" charset="0"/>
              </a:rPr>
              <a:t>Sélecteur position « </a:t>
            </a:r>
            <a:r>
              <a:rPr lang="fr-FR" altLang="fr-FR" sz="1600" dirty="0" err="1" smtClean="0">
                <a:latin typeface="Verdana" panose="020B0604030504040204" pitchFamily="34" charset="0"/>
              </a:rPr>
              <a:t>low</a:t>
            </a:r>
            <a:r>
              <a:rPr lang="fr-FR" sz="1600" dirty="0">
                <a:latin typeface="Verdana" panose="020B0604030504040204" pitchFamily="34" charset="0"/>
                <a:sym typeface="Symbol"/>
              </a:rPr>
              <a:t> </a:t>
            </a:r>
            <a:r>
              <a:rPr lang="fr-FR" sz="1600" dirty="0" smtClean="0">
                <a:latin typeface="Verdana" panose="020B0604030504040204" pitchFamily="34" charset="0"/>
                <a:sym typeface="Symbol"/>
              </a:rPr>
              <a:t> »</a:t>
            </a:r>
            <a:br>
              <a:rPr lang="fr-FR" sz="1600" dirty="0" smtClean="0">
                <a:latin typeface="Verdana" panose="020B0604030504040204" pitchFamily="34" charset="0"/>
                <a:sym typeface="Symbol"/>
              </a:rPr>
            </a:br>
            <a:r>
              <a:rPr lang="fr-FR" altLang="fr-FR" sz="1600" dirty="0" smtClean="0">
                <a:latin typeface="Verdana" panose="020B0604030504040204" pitchFamily="34" charset="0"/>
                <a:sym typeface="Symbol"/>
              </a:rPr>
              <a:t> Appui sur «  Test »</a:t>
            </a:r>
          </a:p>
          <a:p>
            <a:pPr eaLnBrk="1" hangingPunct="1">
              <a:spcBef>
                <a:spcPct val="0"/>
              </a:spcBef>
              <a:buNone/>
            </a:pPr>
            <a:r>
              <a:rPr lang="fr-FR" altLang="fr-FR" sz="1600" dirty="0">
                <a:latin typeface="Verdana" panose="020B0604030504040204" pitchFamily="34" charset="0"/>
                <a:sym typeface="Symbol"/>
              </a:rPr>
              <a:t>puis sur « More </a:t>
            </a:r>
            <a:r>
              <a:rPr lang="fr-FR" altLang="fr-FR" sz="1600" dirty="0" smtClean="0">
                <a:latin typeface="Verdana" panose="020B0604030504040204" pitchFamily="34" charset="0"/>
                <a:sym typeface="Symbol"/>
              </a:rPr>
              <a:t>»</a:t>
            </a:r>
          </a:p>
          <a:p>
            <a:pPr eaLnBrk="1" hangingPunct="1">
              <a:spcBef>
                <a:spcPct val="0"/>
              </a:spcBef>
              <a:buFontTx/>
              <a:buNone/>
            </a:pPr>
            <a:r>
              <a:rPr lang="fr-FR" altLang="fr-FR" sz="1600" dirty="0" smtClean="0">
                <a:latin typeface="Verdana" panose="020B0604030504040204" pitchFamily="34" charset="0"/>
                <a:sym typeface="Symbol"/>
              </a:rPr>
              <a:t>Cliquez sur les </a:t>
            </a:r>
            <a:br>
              <a:rPr lang="fr-FR" altLang="fr-FR" sz="1600" dirty="0" smtClean="0">
                <a:latin typeface="Verdana" panose="020B0604030504040204" pitchFamily="34" charset="0"/>
                <a:sym typeface="Symbol"/>
              </a:rPr>
            </a:br>
            <a:r>
              <a:rPr lang="fr-FR" altLang="fr-FR" sz="1600" dirty="0" smtClean="0">
                <a:latin typeface="Verdana" panose="020B0604030504040204" pitchFamily="34" charset="0"/>
                <a:sym typeface="Symbol"/>
              </a:rPr>
              <a:t>zones en surbrillance</a:t>
            </a:r>
            <a:endParaRPr lang="fr-FR" altLang="fr-FR" sz="1600" dirty="0">
              <a:latin typeface="Verdana" panose="020B0604030504040204" pitchFamily="34" charset="0"/>
            </a:endParaRPr>
          </a:p>
        </p:txBody>
      </p:sp>
      <p:grpSp>
        <p:nvGrpSpPr>
          <p:cNvPr id="12" name="Groupe 11"/>
          <p:cNvGrpSpPr/>
          <p:nvPr/>
        </p:nvGrpSpPr>
        <p:grpSpPr>
          <a:xfrm>
            <a:off x="-90264" y="2852936"/>
            <a:ext cx="1637928" cy="2988860"/>
            <a:chOff x="0" y="2899974"/>
            <a:chExt cx="1637928" cy="2988860"/>
          </a:xfrm>
        </p:grpSpPr>
        <p:sp>
          <p:nvSpPr>
            <p:cNvPr id="8" name="Ellipse 7"/>
            <p:cNvSpPr/>
            <p:nvPr/>
          </p:nvSpPr>
          <p:spPr>
            <a:xfrm>
              <a:off x="0" y="3645023"/>
              <a:ext cx="1052824" cy="1392973"/>
            </a:xfrm>
            <a:prstGeom prst="ellipse">
              <a:avLst/>
            </a:prstGeom>
            <a:solidFill>
              <a:srgbClr val="FFFF00">
                <a:alpha val="2000"/>
              </a:srgbClr>
            </a:solidFill>
            <a:ln>
              <a:noFill/>
            </a:ln>
            <a:effectLst>
              <a:glow rad="228600">
                <a:srgbClr val="FFFF00">
                  <a:alpha val="40000"/>
                </a:srgbClr>
              </a:glow>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orme libre 6"/>
            <p:cNvSpPr/>
            <p:nvPr/>
          </p:nvSpPr>
          <p:spPr>
            <a:xfrm>
              <a:off x="134976" y="2899974"/>
              <a:ext cx="1502952" cy="2988860"/>
            </a:xfrm>
            <a:custGeom>
              <a:avLst/>
              <a:gdLst>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5" fmla="*/ 27296 w 1351129"/>
                <a:gd name="connsiteY5" fmla="*/ 27295 h 3425588"/>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0" fmla="*/ 0 w 1351129"/>
                <a:gd name="connsiteY0" fmla="*/ 0 h 2988860"/>
                <a:gd name="connsiteX1" fmla="*/ 1282890 w 1351129"/>
                <a:gd name="connsiteY1" fmla="*/ 13648 h 2988860"/>
                <a:gd name="connsiteX2" fmla="*/ 1351129 w 1351129"/>
                <a:gd name="connsiteY2" fmla="*/ 2947917 h 2988860"/>
                <a:gd name="connsiteX3" fmla="*/ 13648 w 1351129"/>
                <a:gd name="connsiteY3" fmla="*/ 2988860 h 2988860"/>
              </a:gdLst>
              <a:ahLst/>
              <a:cxnLst>
                <a:cxn ang="0">
                  <a:pos x="connsiteX0" y="connsiteY0"/>
                </a:cxn>
                <a:cxn ang="0">
                  <a:pos x="connsiteX1" y="connsiteY1"/>
                </a:cxn>
                <a:cxn ang="0">
                  <a:pos x="connsiteX2" y="connsiteY2"/>
                </a:cxn>
                <a:cxn ang="0">
                  <a:pos x="connsiteX3" y="connsiteY3"/>
                </a:cxn>
              </a:cxnLst>
              <a:rect l="l" t="t" r="r" b="b"/>
              <a:pathLst>
                <a:path w="1351129" h="2988860">
                  <a:moveTo>
                    <a:pt x="0" y="0"/>
                  </a:moveTo>
                  <a:lnTo>
                    <a:pt x="1282890" y="13648"/>
                  </a:lnTo>
                  <a:lnTo>
                    <a:pt x="1351129" y="2947917"/>
                  </a:lnTo>
                  <a:lnTo>
                    <a:pt x="13648" y="2988860"/>
                  </a:lnTo>
                </a:path>
              </a:pathLst>
            </a:custGeom>
            <a:solidFill>
              <a:schemeClr val="accent3">
                <a:lumMod val="40000"/>
                <a:lumOff val="60000"/>
                <a:alpha val="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3" name="Groupe 12"/>
          <p:cNvGrpSpPr/>
          <p:nvPr/>
        </p:nvGrpSpPr>
        <p:grpSpPr>
          <a:xfrm>
            <a:off x="914622" y="2233420"/>
            <a:ext cx="1910241" cy="2388704"/>
            <a:chOff x="1615343" y="2486767"/>
            <a:chExt cx="1910241" cy="2388704"/>
          </a:xfrm>
        </p:grpSpPr>
        <p:sp>
          <p:nvSpPr>
            <p:cNvPr id="36" name="Ellipse 35"/>
            <p:cNvSpPr/>
            <p:nvPr/>
          </p:nvSpPr>
          <p:spPr>
            <a:xfrm>
              <a:off x="1761137" y="2934561"/>
              <a:ext cx="1475656" cy="1479907"/>
            </a:xfrm>
            <a:prstGeom prst="ellipse">
              <a:avLst/>
            </a:prstGeom>
            <a:solidFill>
              <a:srgbClr val="FFFF00">
                <a:alpha val="2000"/>
              </a:srgbClr>
            </a:solidFill>
            <a:ln>
              <a:noFill/>
            </a:ln>
            <a:effectLst>
              <a:glow rad="228600">
                <a:srgbClr val="FFFF00">
                  <a:alpha val="28000"/>
                </a:srgbClr>
              </a:glow>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Forme libre 36"/>
            <p:cNvSpPr/>
            <p:nvPr/>
          </p:nvSpPr>
          <p:spPr>
            <a:xfrm>
              <a:off x="1615343" y="2486767"/>
              <a:ext cx="1910241" cy="2388704"/>
            </a:xfrm>
            <a:custGeom>
              <a:avLst/>
              <a:gdLst>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5" fmla="*/ 27296 w 1351129"/>
                <a:gd name="connsiteY5" fmla="*/ 27295 h 3425588"/>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0" fmla="*/ 0 w 1351129"/>
                <a:gd name="connsiteY0" fmla="*/ 0 h 2988860"/>
                <a:gd name="connsiteX1" fmla="*/ 1282890 w 1351129"/>
                <a:gd name="connsiteY1" fmla="*/ 13648 h 2988860"/>
                <a:gd name="connsiteX2" fmla="*/ 1351129 w 1351129"/>
                <a:gd name="connsiteY2" fmla="*/ 2947917 h 2988860"/>
                <a:gd name="connsiteX3" fmla="*/ 13648 w 1351129"/>
                <a:gd name="connsiteY3" fmla="*/ 2988860 h 2988860"/>
                <a:gd name="connsiteX0" fmla="*/ 219464 w 1570593"/>
                <a:gd name="connsiteY0" fmla="*/ 0 h 3302758"/>
                <a:gd name="connsiteX1" fmla="*/ 1502354 w 1570593"/>
                <a:gd name="connsiteY1" fmla="*/ 13648 h 3302758"/>
                <a:gd name="connsiteX2" fmla="*/ 1570593 w 1570593"/>
                <a:gd name="connsiteY2" fmla="*/ 2947917 h 3302758"/>
                <a:gd name="connsiteX3" fmla="*/ 0 w 1570593"/>
                <a:gd name="connsiteY3" fmla="*/ 3302758 h 3302758"/>
                <a:gd name="connsiteX0" fmla="*/ 219464 w 1502354"/>
                <a:gd name="connsiteY0" fmla="*/ 0 h 3302758"/>
                <a:gd name="connsiteX1" fmla="*/ 1502354 w 1502354"/>
                <a:gd name="connsiteY1" fmla="*/ 13648 h 3302758"/>
                <a:gd name="connsiteX2" fmla="*/ 1153443 w 1502354"/>
                <a:gd name="connsiteY2" fmla="*/ 1296538 h 3302758"/>
                <a:gd name="connsiteX3" fmla="*/ 0 w 1502354"/>
                <a:gd name="connsiteY3" fmla="*/ 3302758 h 3302758"/>
                <a:gd name="connsiteX0" fmla="*/ 219464 w 1539161"/>
                <a:gd name="connsiteY0" fmla="*/ 0 h 3302758"/>
                <a:gd name="connsiteX1" fmla="*/ 1539161 w 1539161"/>
                <a:gd name="connsiteY1" fmla="*/ 1296538 h 3302758"/>
                <a:gd name="connsiteX2" fmla="*/ 1153443 w 1539161"/>
                <a:gd name="connsiteY2" fmla="*/ 1296538 h 3302758"/>
                <a:gd name="connsiteX3" fmla="*/ 0 w 1539161"/>
                <a:gd name="connsiteY3" fmla="*/ 3302758 h 3302758"/>
                <a:gd name="connsiteX0" fmla="*/ 219464 w 1539161"/>
                <a:gd name="connsiteY0" fmla="*/ 0 h 3302758"/>
                <a:gd name="connsiteX1" fmla="*/ 1539161 w 1539161"/>
                <a:gd name="connsiteY1" fmla="*/ 1296538 h 3302758"/>
                <a:gd name="connsiteX2" fmla="*/ 846716 w 1539161"/>
                <a:gd name="connsiteY2" fmla="*/ 1746914 h 3302758"/>
                <a:gd name="connsiteX3" fmla="*/ 0 w 1539161"/>
                <a:gd name="connsiteY3" fmla="*/ 3302758 h 3302758"/>
                <a:gd name="connsiteX0" fmla="*/ 219464 w 1477815"/>
                <a:gd name="connsiteY0" fmla="*/ 0 h 3302758"/>
                <a:gd name="connsiteX1" fmla="*/ 1477815 w 1477815"/>
                <a:gd name="connsiteY1" fmla="*/ 1091821 h 3302758"/>
                <a:gd name="connsiteX2" fmla="*/ 846716 w 1477815"/>
                <a:gd name="connsiteY2" fmla="*/ 1746914 h 3302758"/>
                <a:gd name="connsiteX3" fmla="*/ 0 w 1477815"/>
                <a:gd name="connsiteY3" fmla="*/ 3302758 h 3302758"/>
                <a:gd name="connsiteX0" fmla="*/ 1078302 w 1477815"/>
                <a:gd name="connsiteY0" fmla="*/ 0 h 2579427"/>
                <a:gd name="connsiteX1" fmla="*/ 1477815 w 1477815"/>
                <a:gd name="connsiteY1" fmla="*/ 368490 h 2579427"/>
                <a:gd name="connsiteX2" fmla="*/ 846716 w 1477815"/>
                <a:gd name="connsiteY2" fmla="*/ 1023583 h 2579427"/>
                <a:gd name="connsiteX3" fmla="*/ 0 w 1477815"/>
                <a:gd name="connsiteY3" fmla="*/ 2579427 h 2579427"/>
                <a:gd name="connsiteX0" fmla="*/ 869728 w 1477815"/>
                <a:gd name="connsiteY0" fmla="*/ 0 h 2606722"/>
                <a:gd name="connsiteX1" fmla="*/ 1477815 w 1477815"/>
                <a:gd name="connsiteY1" fmla="*/ 395785 h 2606722"/>
                <a:gd name="connsiteX2" fmla="*/ 846716 w 1477815"/>
                <a:gd name="connsiteY2" fmla="*/ 1050878 h 2606722"/>
                <a:gd name="connsiteX3" fmla="*/ 0 w 1477815"/>
                <a:gd name="connsiteY3" fmla="*/ 2606722 h 2606722"/>
                <a:gd name="connsiteX0" fmla="*/ 869728 w 1477815"/>
                <a:gd name="connsiteY0" fmla="*/ 7169 h 2613891"/>
                <a:gd name="connsiteX1" fmla="*/ 1221213 w 1477815"/>
                <a:gd name="connsiteY1" fmla="*/ 21595 h 2613891"/>
                <a:gd name="connsiteX2" fmla="*/ 1477815 w 1477815"/>
                <a:gd name="connsiteY2" fmla="*/ 402954 h 2613891"/>
                <a:gd name="connsiteX3" fmla="*/ 846716 w 1477815"/>
                <a:gd name="connsiteY3" fmla="*/ 1058047 h 2613891"/>
                <a:gd name="connsiteX4" fmla="*/ 0 w 1477815"/>
                <a:gd name="connsiteY4" fmla="*/ 2613891 h 2613891"/>
                <a:gd name="connsiteX0" fmla="*/ 0 w 1687768"/>
                <a:gd name="connsiteY0" fmla="*/ 0 h 2688609"/>
                <a:gd name="connsiteX1" fmla="*/ 1431166 w 1687768"/>
                <a:gd name="connsiteY1" fmla="*/ 96313 h 2688609"/>
                <a:gd name="connsiteX2" fmla="*/ 1687768 w 1687768"/>
                <a:gd name="connsiteY2" fmla="*/ 477672 h 2688609"/>
                <a:gd name="connsiteX3" fmla="*/ 1056669 w 1687768"/>
                <a:gd name="connsiteY3" fmla="*/ 1132765 h 2688609"/>
                <a:gd name="connsiteX4" fmla="*/ 209953 w 1687768"/>
                <a:gd name="connsiteY4" fmla="*/ 2688609 h 2688609"/>
                <a:gd name="connsiteX0" fmla="*/ 0 w 1687768"/>
                <a:gd name="connsiteY0" fmla="*/ 0 h 2688609"/>
                <a:gd name="connsiteX1" fmla="*/ 1431166 w 1687768"/>
                <a:gd name="connsiteY1" fmla="*/ 96313 h 2688609"/>
                <a:gd name="connsiteX2" fmla="*/ 1687768 w 1687768"/>
                <a:gd name="connsiteY2" fmla="*/ 477672 h 2688609"/>
                <a:gd name="connsiteX3" fmla="*/ 1056669 w 1687768"/>
                <a:gd name="connsiteY3" fmla="*/ 1132765 h 2688609"/>
                <a:gd name="connsiteX4" fmla="*/ 209953 w 1687768"/>
                <a:gd name="connsiteY4" fmla="*/ 2688609 h 2688609"/>
                <a:gd name="connsiteX0" fmla="*/ 0 w 1724575"/>
                <a:gd name="connsiteY0" fmla="*/ 442342 h 2598688"/>
                <a:gd name="connsiteX1" fmla="*/ 1467973 w 1724575"/>
                <a:gd name="connsiteY1" fmla="*/ 6392 h 2598688"/>
                <a:gd name="connsiteX2" fmla="*/ 1724575 w 1724575"/>
                <a:gd name="connsiteY2" fmla="*/ 387751 h 2598688"/>
                <a:gd name="connsiteX3" fmla="*/ 1093476 w 1724575"/>
                <a:gd name="connsiteY3" fmla="*/ 1042844 h 2598688"/>
                <a:gd name="connsiteX4" fmla="*/ 246760 w 1724575"/>
                <a:gd name="connsiteY4" fmla="*/ 2598688 h 2598688"/>
                <a:gd name="connsiteX0" fmla="*/ 17776 w 1742351"/>
                <a:gd name="connsiteY0" fmla="*/ 437074 h 2593420"/>
                <a:gd name="connsiteX1" fmla="*/ 136148 w 1742351"/>
                <a:gd name="connsiteY1" fmla="*/ 110306 h 2593420"/>
                <a:gd name="connsiteX2" fmla="*/ 1485749 w 1742351"/>
                <a:gd name="connsiteY2" fmla="*/ 1124 h 2593420"/>
                <a:gd name="connsiteX3" fmla="*/ 1742351 w 1742351"/>
                <a:gd name="connsiteY3" fmla="*/ 382483 h 2593420"/>
                <a:gd name="connsiteX4" fmla="*/ 1111252 w 1742351"/>
                <a:gd name="connsiteY4" fmla="*/ 1037576 h 2593420"/>
                <a:gd name="connsiteX5" fmla="*/ 264536 w 1742351"/>
                <a:gd name="connsiteY5" fmla="*/ 2593420 h 2593420"/>
                <a:gd name="connsiteX0" fmla="*/ 66315 w 1717275"/>
                <a:gd name="connsiteY0" fmla="*/ 2388704 h 2593420"/>
                <a:gd name="connsiteX1" fmla="*/ 111072 w 1717275"/>
                <a:gd name="connsiteY1" fmla="*/ 110306 h 2593420"/>
                <a:gd name="connsiteX2" fmla="*/ 1460673 w 1717275"/>
                <a:gd name="connsiteY2" fmla="*/ 1124 h 2593420"/>
                <a:gd name="connsiteX3" fmla="*/ 1717275 w 1717275"/>
                <a:gd name="connsiteY3" fmla="*/ 382483 h 2593420"/>
                <a:gd name="connsiteX4" fmla="*/ 1086176 w 1717275"/>
                <a:gd name="connsiteY4" fmla="*/ 1037576 h 2593420"/>
                <a:gd name="connsiteX5" fmla="*/ 239460 w 1717275"/>
                <a:gd name="connsiteY5" fmla="*/ 2593420 h 2593420"/>
                <a:gd name="connsiteX0" fmla="*/ 66315 w 1717275"/>
                <a:gd name="connsiteY0" fmla="*/ 2388704 h 2388704"/>
                <a:gd name="connsiteX1" fmla="*/ 111072 w 1717275"/>
                <a:gd name="connsiteY1" fmla="*/ 110306 h 2388704"/>
                <a:gd name="connsiteX2" fmla="*/ 1460673 w 1717275"/>
                <a:gd name="connsiteY2" fmla="*/ 1124 h 2388704"/>
                <a:gd name="connsiteX3" fmla="*/ 1717275 w 1717275"/>
                <a:gd name="connsiteY3" fmla="*/ 382483 h 2388704"/>
                <a:gd name="connsiteX4" fmla="*/ 1086176 w 1717275"/>
                <a:gd name="connsiteY4" fmla="*/ 1037576 h 2388704"/>
                <a:gd name="connsiteX5" fmla="*/ 116769 w 1717275"/>
                <a:gd name="connsiteY5" fmla="*/ 2361408 h 238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7275" h="2388704">
                  <a:moveTo>
                    <a:pt x="66315" y="2388704"/>
                  </a:moveTo>
                  <a:cubicBezTo>
                    <a:pt x="108537" y="2370637"/>
                    <a:pt x="-133590" y="182964"/>
                    <a:pt x="111072" y="110306"/>
                  </a:cubicBezTo>
                  <a:cubicBezTo>
                    <a:pt x="355734" y="37648"/>
                    <a:pt x="1215466" y="-7845"/>
                    <a:pt x="1460673" y="1124"/>
                  </a:cubicBezTo>
                  <a:lnTo>
                    <a:pt x="1717275" y="382483"/>
                  </a:lnTo>
                  <a:lnTo>
                    <a:pt x="1086176" y="1037576"/>
                  </a:lnTo>
                  <a:lnTo>
                    <a:pt x="116769" y="2361408"/>
                  </a:lnTo>
                </a:path>
              </a:pathLst>
            </a:custGeom>
            <a:solidFill>
              <a:schemeClr val="accent3">
                <a:lumMod val="40000"/>
                <a:lumOff val="60000"/>
                <a:alpha val="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4" name="Groupe 13"/>
          <p:cNvGrpSpPr/>
          <p:nvPr/>
        </p:nvGrpSpPr>
        <p:grpSpPr>
          <a:xfrm>
            <a:off x="1838803" y="3140968"/>
            <a:ext cx="1653077" cy="3027571"/>
            <a:chOff x="2128542" y="3472414"/>
            <a:chExt cx="1653077" cy="3027571"/>
          </a:xfrm>
        </p:grpSpPr>
        <p:sp>
          <p:nvSpPr>
            <p:cNvPr id="39" name="Ellipse 38"/>
            <p:cNvSpPr/>
            <p:nvPr/>
          </p:nvSpPr>
          <p:spPr>
            <a:xfrm>
              <a:off x="2253258" y="3861155"/>
              <a:ext cx="1403647" cy="1401789"/>
            </a:xfrm>
            <a:prstGeom prst="ellipse">
              <a:avLst/>
            </a:prstGeom>
            <a:solidFill>
              <a:srgbClr val="FFFF00">
                <a:alpha val="2000"/>
              </a:srgbClr>
            </a:solidFill>
            <a:ln w="63500">
              <a:noFill/>
            </a:ln>
            <a:effectLst>
              <a:glow rad="228600">
                <a:srgbClr val="FFFF00">
                  <a:alpha val="40000"/>
                </a:srgbClr>
              </a:glow>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Forme libre 39"/>
            <p:cNvSpPr/>
            <p:nvPr/>
          </p:nvSpPr>
          <p:spPr>
            <a:xfrm>
              <a:off x="2128542" y="3472414"/>
              <a:ext cx="1653077" cy="3027571"/>
            </a:xfrm>
            <a:custGeom>
              <a:avLst/>
              <a:gdLst>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5" fmla="*/ 27296 w 1351129"/>
                <a:gd name="connsiteY5" fmla="*/ 27295 h 3425588"/>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0" fmla="*/ 0 w 1351129"/>
                <a:gd name="connsiteY0" fmla="*/ 0 h 2988860"/>
                <a:gd name="connsiteX1" fmla="*/ 1282890 w 1351129"/>
                <a:gd name="connsiteY1" fmla="*/ 13648 h 2988860"/>
                <a:gd name="connsiteX2" fmla="*/ 1351129 w 1351129"/>
                <a:gd name="connsiteY2" fmla="*/ 2947917 h 2988860"/>
                <a:gd name="connsiteX3" fmla="*/ 13648 w 1351129"/>
                <a:gd name="connsiteY3" fmla="*/ 2988860 h 2988860"/>
                <a:gd name="connsiteX0" fmla="*/ 35428 w 1337481"/>
                <a:gd name="connsiteY0" fmla="*/ 791570 h 2975212"/>
                <a:gd name="connsiteX1" fmla="*/ 1269242 w 1337481"/>
                <a:gd name="connsiteY1" fmla="*/ 0 h 2975212"/>
                <a:gd name="connsiteX2" fmla="*/ 1337481 w 1337481"/>
                <a:gd name="connsiteY2" fmla="*/ 2934269 h 2975212"/>
                <a:gd name="connsiteX3" fmla="*/ 0 w 1337481"/>
                <a:gd name="connsiteY3" fmla="*/ 2975212 h 2975212"/>
                <a:gd name="connsiteX0" fmla="*/ 0 w 1486089"/>
                <a:gd name="connsiteY0" fmla="*/ 1160060 h 2975212"/>
                <a:gd name="connsiteX1" fmla="*/ 1417850 w 1486089"/>
                <a:gd name="connsiteY1" fmla="*/ 0 h 2975212"/>
                <a:gd name="connsiteX2" fmla="*/ 1486089 w 1486089"/>
                <a:gd name="connsiteY2" fmla="*/ 2934269 h 2975212"/>
                <a:gd name="connsiteX3" fmla="*/ 148608 w 1486089"/>
                <a:gd name="connsiteY3" fmla="*/ 2975212 h 2975212"/>
                <a:gd name="connsiteX0" fmla="*/ 0 w 1486089"/>
                <a:gd name="connsiteY0" fmla="*/ 1253362 h 3068514"/>
                <a:gd name="connsiteX1" fmla="*/ 894408 w 1486089"/>
                <a:gd name="connsiteY1" fmla="*/ 0 h 3068514"/>
                <a:gd name="connsiteX2" fmla="*/ 1417850 w 1486089"/>
                <a:gd name="connsiteY2" fmla="*/ 93302 h 3068514"/>
                <a:gd name="connsiteX3" fmla="*/ 1486089 w 1486089"/>
                <a:gd name="connsiteY3" fmla="*/ 3027571 h 3068514"/>
                <a:gd name="connsiteX4" fmla="*/ 148608 w 1486089"/>
                <a:gd name="connsiteY4" fmla="*/ 3068514 h 3068514"/>
                <a:gd name="connsiteX0" fmla="*/ 0 w 1486089"/>
                <a:gd name="connsiteY0" fmla="*/ 1253362 h 3027571"/>
                <a:gd name="connsiteX1" fmla="*/ 894408 w 1486089"/>
                <a:gd name="connsiteY1" fmla="*/ 0 h 3027571"/>
                <a:gd name="connsiteX2" fmla="*/ 1417850 w 1486089"/>
                <a:gd name="connsiteY2" fmla="*/ 93302 h 3027571"/>
                <a:gd name="connsiteX3" fmla="*/ 1486089 w 1486089"/>
                <a:gd name="connsiteY3" fmla="*/ 3027571 h 3027571"/>
                <a:gd name="connsiteX4" fmla="*/ 38186 w 1486089"/>
                <a:gd name="connsiteY4" fmla="*/ 1280657 h 3027571"/>
                <a:gd name="connsiteX0" fmla="*/ 0 w 1486089"/>
                <a:gd name="connsiteY0" fmla="*/ 1253362 h 3027571"/>
                <a:gd name="connsiteX1" fmla="*/ 894408 w 1486089"/>
                <a:gd name="connsiteY1" fmla="*/ 0 h 3027571"/>
                <a:gd name="connsiteX2" fmla="*/ 1417850 w 1486089"/>
                <a:gd name="connsiteY2" fmla="*/ 93302 h 3027571"/>
                <a:gd name="connsiteX3" fmla="*/ 1486089 w 1486089"/>
                <a:gd name="connsiteY3" fmla="*/ 3027571 h 3027571"/>
                <a:gd name="connsiteX4" fmla="*/ 195069 w 1486089"/>
                <a:gd name="connsiteY4" fmla="*/ 2866031 h 3027571"/>
                <a:gd name="connsiteX5" fmla="*/ 38186 w 1486089"/>
                <a:gd name="connsiteY5" fmla="*/ 1280657 h 3027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6089" h="3027571">
                  <a:moveTo>
                    <a:pt x="0" y="1253362"/>
                  </a:moveTo>
                  <a:cubicBezTo>
                    <a:pt x="236790" y="1063037"/>
                    <a:pt x="657618" y="190325"/>
                    <a:pt x="894408" y="0"/>
                  </a:cubicBezTo>
                  <a:lnTo>
                    <a:pt x="1417850" y="93302"/>
                  </a:lnTo>
                  <a:lnTo>
                    <a:pt x="1486089" y="3027571"/>
                  </a:lnTo>
                  <a:cubicBezTo>
                    <a:pt x="1194799" y="2673473"/>
                    <a:pt x="486359" y="3220129"/>
                    <a:pt x="195069" y="2866031"/>
                  </a:cubicBezTo>
                  <a:lnTo>
                    <a:pt x="38186" y="1280657"/>
                  </a:lnTo>
                </a:path>
              </a:pathLst>
            </a:custGeom>
            <a:solidFill>
              <a:schemeClr val="accent3">
                <a:lumMod val="40000"/>
                <a:lumOff val="60000"/>
                <a:alpha val="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24" name="Forme libre 23"/>
          <p:cNvSpPr/>
          <p:nvPr/>
        </p:nvSpPr>
        <p:spPr>
          <a:xfrm>
            <a:off x="1869743" y="1924334"/>
            <a:ext cx="1405720" cy="1405720"/>
          </a:xfrm>
          <a:custGeom>
            <a:avLst/>
            <a:gdLst>
              <a:gd name="connsiteX0" fmla="*/ 0 w 1405720"/>
              <a:gd name="connsiteY0" fmla="*/ 1405720 h 1405720"/>
              <a:gd name="connsiteX1" fmla="*/ 109182 w 1405720"/>
              <a:gd name="connsiteY1" fmla="*/ 1078173 h 1405720"/>
              <a:gd name="connsiteX2" fmla="*/ 627797 w 1405720"/>
              <a:gd name="connsiteY2" fmla="*/ 968991 h 1405720"/>
              <a:gd name="connsiteX3" fmla="*/ 1009935 w 1405720"/>
              <a:gd name="connsiteY3" fmla="*/ 586854 h 1405720"/>
              <a:gd name="connsiteX4" fmla="*/ 1405720 w 1405720"/>
              <a:gd name="connsiteY4" fmla="*/ 0 h 1405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5720" h="1405720">
                <a:moveTo>
                  <a:pt x="0" y="1405720"/>
                </a:moveTo>
                <a:cubicBezTo>
                  <a:pt x="2274" y="1278340"/>
                  <a:pt x="4549" y="1150961"/>
                  <a:pt x="109182" y="1078173"/>
                </a:cubicBezTo>
                <a:cubicBezTo>
                  <a:pt x="213815" y="1005385"/>
                  <a:pt x="477671" y="1050878"/>
                  <a:pt x="627797" y="968991"/>
                </a:cubicBezTo>
                <a:cubicBezTo>
                  <a:pt x="777923" y="887104"/>
                  <a:pt x="880281" y="748352"/>
                  <a:pt x="1009935" y="586854"/>
                </a:cubicBezTo>
                <a:cubicBezTo>
                  <a:pt x="1139589" y="425356"/>
                  <a:pt x="1405720" y="0"/>
                  <a:pt x="1405720" y="0"/>
                </a:cubicBezTo>
              </a:path>
            </a:pathLst>
          </a:custGeom>
          <a:noFill/>
          <a:ln w="76200">
            <a:solidFill>
              <a:schemeClr val="bg1"/>
            </a:solidFill>
            <a:headEnd type="none" w="med" len="med"/>
            <a:tailEnd type="triangle" w="med" len="med"/>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Forme libre 44"/>
          <p:cNvSpPr/>
          <p:nvPr/>
        </p:nvSpPr>
        <p:spPr>
          <a:xfrm>
            <a:off x="2144972" y="1981199"/>
            <a:ext cx="1091821" cy="1378425"/>
          </a:xfrm>
          <a:custGeom>
            <a:avLst/>
            <a:gdLst>
              <a:gd name="connsiteX0" fmla="*/ 0 w 1405720"/>
              <a:gd name="connsiteY0" fmla="*/ 1405720 h 1405720"/>
              <a:gd name="connsiteX1" fmla="*/ 109182 w 1405720"/>
              <a:gd name="connsiteY1" fmla="*/ 1078173 h 1405720"/>
              <a:gd name="connsiteX2" fmla="*/ 627797 w 1405720"/>
              <a:gd name="connsiteY2" fmla="*/ 968991 h 1405720"/>
              <a:gd name="connsiteX3" fmla="*/ 1009935 w 1405720"/>
              <a:gd name="connsiteY3" fmla="*/ 586854 h 1405720"/>
              <a:gd name="connsiteX4" fmla="*/ 1405720 w 1405720"/>
              <a:gd name="connsiteY4" fmla="*/ 0 h 1405720"/>
              <a:gd name="connsiteX0" fmla="*/ 0 w 1132765"/>
              <a:gd name="connsiteY0" fmla="*/ 1378425 h 1378425"/>
              <a:gd name="connsiteX1" fmla="*/ 109182 w 1132765"/>
              <a:gd name="connsiteY1" fmla="*/ 1050878 h 1378425"/>
              <a:gd name="connsiteX2" fmla="*/ 627797 w 1132765"/>
              <a:gd name="connsiteY2" fmla="*/ 941696 h 1378425"/>
              <a:gd name="connsiteX3" fmla="*/ 1009935 w 1132765"/>
              <a:gd name="connsiteY3" fmla="*/ 559559 h 1378425"/>
              <a:gd name="connsiteX4" fmla="*/ 1132765 w 1132765"/>
              <a:gd name="connsiteY4" fmla="*/ 0 h 1378425"/>
              <a:gd name="connsiteX0" fmla="*/ 0 w 1091821"/>
              <a:gd name="connsiteY0" fmla="*/ 1378425 h 1378425"/>
              <a:gd name="connsiteX1" fmla="*/ 109182 w 1091821"/>
              <a:gd name="connsiteY1" fmla="*/ 1050878 h 1378425"/>
              <a:gd name="connsiteX2" fmla="*/ 627797 w 1091821"/>
              <a:gd name="connsiteY2" fmla="*/ 941696 h 1378425"/>
              <a:gd name="connsiteX3" fmla="*/ 1009935 w 1091821"/>
              <a:gd name="connsiteY3" fmla="*/ 559559 h 1378425"/>
              <a:gd name="connsiteX4" fmla="*/ 1091821 w 1091821"/>
              <a:gd name="connsiteY4" fmla="*/ 0 h 1378425"/>
              <a:gd name="connsiteX0" fmla="*/ 0 w 1091821"/>
              <a:gd name="connsiteY0" fmla="*/ 1378425 h 1378425"/>
              <a:gd name="connsiteX1" fmla="*/ 109182 w 1091821"/>
              <a:gd name="connsiteY1" fmla="*/ 1050878 h 1378425"/>
              <a:gd name="connsiteX2" fmla="*/ 627797 w 1091821"/>
              <a:gd name="connsiteY2" fmla="*/ 941696 h 1378425"/>
              <a:gd name="connsiteX3" fmla="*/ 900753 w 1091821"/>
              <a:gd name="connsiteY3" fmla="*/ 532264 h 1378425"/>
              <a:gd name="connsiteX4" fmla="*/ 1091821 w 1091821"/>
              <a:gd name="connsiteY4" fmla="*/ 0 h 137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821" h="1378425">
                <a:moveTo>
                  <a:pt x="0" y="1378425"/>
                </a:moveTo>
                <a:cubicBezTo>
                  <a:pt x="2274" y="1251045"/>
                  <a:pt x="4549" y="1123666"/>
                  <a:pt x="109182" y="1050878"/>
                </a:cubicBezTo>
                <a:cubicBezTo>
                  <a:pt x="213815" y="978090"/>
                  <a:pt x="495869" y="1028132"/>
                  <a:pt x="627797" y="941696"/>
                </a:cubicBezTo>
                <a:cubicBezTo>
                  <a:pt x="759726" y="855260"/>
                  <a:pt x="823416" y="689213"/>
                  <a:pt x="900753" y="532264"/>
                </a:cubicBezTo>
                <a:cubicBezTo>
                  <a:pt x="978090" y="375315"/>
                  <a:pt x="1091821" y="0"/>
                  <a:pt x="1091821" y="0"/>
                </a:cubicBezTo>
              </a:path>
            </a:pathLst>
          </a:custGeom>
          <a:noFill/>
          <a:ln w="76200">
            <a:solidFill>
              <a:srgbClr val="FFFF00"/>
            </a:solidFill>
            <a:headEnd type="none" w="med" len="med"/>
            <a:tailEnd type="triangle" w="med" len="med"/>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orme libre 24"/>
          <p:cNvSpPr/>
          <p:nvPr/>
        </p:nvSpPr>
        <p:spPr>
          <a:xfrm>
            <a:off x="2388358" y="3054297"/>
            <a:ext cx="5050560" cy="999088"/>
          </a:xfrm>
          <a:custGeom>
            <a:avLst/>
            <a:gdLst>
              <a:gd name="connsiteX0" fmla="*/ 0 w 5050560"/>
              <a:gd name="connsiteY0" fmla="*/ 303052 h 999088"/>
              <a:gd name="connsiteX1" fmla="*/ 191069 w 5050560"/>
              <a:gd name="connsiteY1" fmla="*/ 30097 h 999088"/>
              <a:gd name="connsiteX2" fmla="*/ 614149 w 5050560"/>
              <a:gd name="connsiteY2" fmla="*/ 43745 h 999088"/>
              <a:gd name="connsiteX3" fmla="*/ 750627 w 5050560"/>
              <a:gd name="connsiteY3" fmla="*/ 357643 h 999088"/>
              <a:gd name="connsiteX4" fmla="*/ 777923 w 5050560"/>
              <a:gd name="connsiteY4" fmla="*/ 576007 h 999088"/>
              <a:gd name="connsiteX5" fmla="*/ 955343 w 5050560"/>
              <a:gd name="connsiteY5" fmla="*/ 726133 h 999088"/>
              <a:gd name="connsiteX6" fmla="*/ 1583141 w 5050560"/>
              <a:gd name="connsiteY6" fmla="*/ 453178 h 999088"/>
              <a:gd name="connsiteX7" fmla="*/ 4612943 w 5050560"/>
              <a:gd name="connsiteY7" fmla="*/ 494121 h 999088"/>
              <a:gd name="connsiteX8" fmla="*/ 4967785 w 5050560"/>
              <a:gd name="connsiteY8" fmla="*/ 999088 h 999088"/>
              <a:gd name="connsiteX0" fmla="*/ 0 w 5050560"/>
              <a:gd name="connsiteY0" fmla="*/ 303052 h 999088"/>
              <a:gd name="connsiteX1" fmla="*/ 191069 w 5050560"/>
              <a:gd name="connsiteY1" fmla="*/ 30097 h 999088"/>
              <a:gd name="connsiteX2" fmla="*/ 614149 w 5050560"/>
              <a:gd name="connsiteY2" fmla="*/ 43745 h 999088"/>
              <a:gd name="connsiteX3" fmla="*/ 750627 w 5050560"/>
              <a:gd name="connsiteY3" fmla="*/ 357643 h 999088"/>
              <a:gd name="connsiteX4" fmla="*/ 777923 w 5050560"/>
              <a:gd name="connsiteY4" fmla="*/ 576007 h 999088"/>
              <a:gd name="connsiteX5" fmla="*/ 1091820 w 5050560"/>
              <a:gd name="connsiteY5" fmla="*/ 548712 h 999088"/>
              <a:gd name="connsiteX6" fmla="*/ 1583141 w 5050560"/>
              <a:gd name="connsiteY6" fmla="*/ 453178 h 999088"/>
              <a:gd name="connsiteX7" fmla="*/ 4612943 w 5050560"/>
              <a:gd name="connsiteY7" fmla="*/ 494121 h 999088"/>
              <a:gd name="connsiteX8" fmla="*/ 4967785 w 5050560"/>
              <a:gd name="connsiteY8" fmla="*/ 999088 h 999088"/>
              <a:gd name="connsiteX0" fmla="*/ 0 w 5050560"/>
              <a:gd name="connsiteY0" fmla="*/ 303052 h 999088"/>
              <a:gd name="connsiteX1" fmla="*/ 191069 w 5050560"/>
              <a:gd name="connsiteY1" fmla="*/ 30097 h 999088"/>
              <a:gd name="connsiteX2" fmla="*/ 614149 w 5050560"/>
              <a:gd name="connsiteY2" fmla="*/ 43745 h 999088"/>
              <a:gd name="connsiteX3" fmla="*/ 750627 w 5050560"/>
              <a:gd name="connsiteY3" fmla="*/ 357643 h 999088"/>
              <a:gd name="connsiteX4" fmla="*/ 777923 w 5050560"/>
              <a:gd name="connsiteY4" fmla="*/ 576007 h 999088"/>
              <a:gd name="connsiteX5" fmla="*/ 1091820 w 5050560"/>
              <a:gd name="connsiteY5" fmla="*/ 548712 h 999088"/>
              <a:gd name="connsiteX6" fmla="*/ 1583141 w 5050560"/>
              <a:gd name="connsiteY6" fmla="*/ 453178 h 999088"/>
              <a:gd name="connsiteX7" fmla="*/ 4612943 w 5050560"/>
              <a:gd name="connsiteY7" fmla="*/ 494121 h 999088"/>
              <a:gd name="connsiteX8" fmla="*/ 4967785 w 5050560"/>
              <a:gd name="connsiteY8" fmla="*/ 999088 h 999088"/>
              <a:gd name="connsiteX0" fmla="*/ 0 w 5050560"/>
              <a:gd name="connsiteY0" fmla="*/ 303052 h 999088"/>
              <a:gd name="connsiteX1" fmla="*/ 191069 w 5050560"/>
              <a:gd name="connsiteY1" fmla="*/ 30097 h 999088"/>
              <a:gd name="connsiteX2" fmla="*/ 614149 w 5050560"/>
              <a:gd name="connsiteY2" fmla="*/ 43745 h 999088"/>
              <a:gd name="connsiteX3" fmla="*/ 750627 w 5050560"/>
              <a:gd name="connsiteY3" fmla="*/ 357643 h 999088"/>
              <a:gd name="connsiteX4" fmla="*/ 777923 w 5050560"/>
              <a:gd name="connsiteY4" fmla="*/ 576007 h 999088"/>
              <a:gd name="connsiteX5" fmla="*/ 1091820 w 5050560"/>
              <a:gd name="connsiteY5" fmla="*/ 548712 h 999088"/>
              <a:gd name="connsiteX6" fmla="*/ 1583141 w 5050560"/>
              <a:gd name="connsiteY6" fmla="*/ 453178 h 999088"/>
              <a:gd name="connsiteX7" fmla="*/ 4612943 w 5050560"/>
              <a:gd name="connsiteY7" fmla="*/ 494121 h 999088"/>
              <a:gd name="connsiteX8" fmla="*/ 4967785 w 5050560"/>
              <a:gd name="connsiteY8" fmla="*/ 999088 h 999088"/>
              <a:gd name="connsiteX0" fmla="*/ 0 w 5050560"/>
              <a:gd name="connsiteY0" fmla="*/ 303052 h 999088"/>
              <a:gd name="connsiteX1" fmla="*/ 191069 w 5050560"/>
              <a:gd name="connsiteY1" fmla="*/ 30097 h 999088"/>
              <a:gd name="connsiteX2" fmla="*/ 614149 w 5050560"/>
              <a:gd name="connsiteY2" fmla="*/ 43745 h 999088"/>
              <a:gd name="connsiteX3" fmla="*/ 750627 w 5050560"/>
              <a:gd name="connsiteY3" fmla="*/ 357643 h 999088"/>
              <a:gd name="connsiteX4" fmla="*/ 1091820 w 5050560"/>
              <a:gd name="connsiteY4" fmla="*/ 548712 h 999088"/>
              <a:gd name="connsiteX5" fmla="*/ 1583141 w 5050560"/>
              <a:gd name="connsiteY5" fmla="*/ 453178 h 999088"/>
              <a:gd name="connsiteX6" fmla="*/ 4612943 w 5050560"/>
              <a:gd name="connsiteY6" fmla="*/ 494121 h 999088"/>
              <a:gd name="connsiteX7" fmla="*/ 4967785 w 5050560"/>
              <a:gd name="connsiteY7" fmla="*/ 999088 h 999088"/>
              <a:gd name="connsiteX0" fmla="*/ 0 w 5050560"/>
              <a:gd name="connsiteY0" fmla="*/ 303052 h 999088"/>
              <a:gd name="connsiteX1" fmla="*/ 191069 w 5050560"/>
              <a:gd name="connsiteY1" fmla="*/ 30097 h 999088"/>
              <a:gd name="connsiteX2" fmla="*/ 614149 w 5050560"/>
              <a:gd name="connsiteY2" fmla="*/ 43745 h 999088"/>
              <a:gd name="connsiteX3" fmla="*/ 750627 w 5050560"/>
              <a:gd name="connsiteY3" fmla="*/ 357643 h 999088"/>
              <a:gd name="connsiteX4" fmla="*/ 1064525 w 5050560"/>
              <a:gd name="connsiteY4" fmla="*/ 535064 h 999088"/>
              <a:gd name="connsiteX5" fmla="*/ 1583141 w 5050560"/>
              <a:gd name="connsiteY5" fmla="*/ 453178 h 999088"/>
              <a:gd name="connsiteX6" fmla="*/ 4612943 w 5050560"/>
              <a:gd name="connsiteY6" fmla="*/ 494121 h 999088"/>
              <a:gd name="connsiteX7" fmla="*/ 4967785 w 5050560"/>
              <a:gd name="connsiteY7" fmla="*/ 999088 h 999088"/>
              <a:gd name="connsiteX0" fmla="*/ 0 w 5050560"/>
              <a:gd name="connsiteY0" fmla="*/ 303052 h 999088"/>
              <a:gd name="connsiteX1" fmla="*/ 191069 w 5050560"/>
              <a:gd name="connsiteY1" fmla="*/ 30097 h 999088"/>
              <a:gd name="connsiteX2" fmla="*/ 614149 w 5050560"/>
              <a:gd name="connsiteY2" fmla="*/ 43745 h 999088"/>
              <a:gd name="connsiteX3" fmla="*/ 750627 w 5050560"/>
              <a:gd name="connsiteY3" fmla="*/ 357643 h 999088"/>
              <a:gd name="connsiteX4" fmla="*/ 1064525 w 5050560"/>
              <a:gd name="connsiteY4" fmla="*/ 535064 h 999088"/>
              <a:gd name="connsiteX5" fmla="*/ 1583141 w 5050560"/>
              <a:gd name="connsiteY5" fmla="*/ 453178 h 999088"/>
              <a:gd name="connsiteX6" fmla="*/ 4612943 w 5050560"/>
              <a:gd name="connsiteY6" fmla="*/ 494121 h 999088"/>
              <a:gd name="connsiteX7" fmla="*/ 4967785 w 5050560"/>
              <a:gd name="connsiteY7" fmla="*/ 999088 h 999088"/>
              <a:gd name="connsiteX0" fmla="*/ 0 w 5050560"/>
              <a:gd name="connsiteY0" fmla="*/ 303052 h 999088"/>
              <a:gd name="connsiteX1" fmla="*/ 191069 w 5050560"/>
              <a:gd name="connsiteY1" fmla="*/ 30097 h 999088"/>
              <a:gd name="connsiteX2" fmla="*/ 614149 w 5050560"/>
              <a:gd name="connsiteY2" fmla="*/ 43745 h 999088"/>
              <a:gd name="connsiteX3" fmla="*/ 750627 w 5050560"/>
              <a:gd name="connsiteY3" fmla="*/ 357643 h 999088"/>
              <a:gd name="connsiteX4" fmla="*/ 1064525 w 5050560"/>
              <a:gd name="connsiteY4" fmla="*/ 535064 h 999088"/>
              <a:gd name="connsiteX5" fmla="*/ 1583141 w 5050560"/>
              <a:gd name="connsiteY5" fmla="*/ 453178 h 999088"/>
              <a:gd name="connsiteX6" fmla="*/ 4612943 w 5050560"/>
              <a:gd name="connsiteY6" fmla="*/ 494121 h 999088"/>
              <a:gd name="connsiteX7" fmla="*/ 4967785 w 5050560"/>
              <a:gd name="connsiteY7" fmla="*/ 999088 h 999088"/>
              <a:gd name="connsiteX0" fmla="*/ 0 w 5050560"/>
              <a:gd name="connsiteY0" fmla="*/ 303052 h 999088"/>
              <a:gd name="connsiteX1" fmla="*/ 191069 w 5050560"/>
              <a:gd name="connsiteY1" fmla="*/ 30097 h 999088"/>
              <a:gd name="connsiteX2" fmla="*/ 614149 w 5050560"/>
              <a:gd name="connsiteY2" fmla="*/ 43745 h 999088"/>
              <a:gd name="connsiteX3" fmla="*/ 750627 w 5050560"/>
              <a:gd name="connsiteY3" fmla="*/ 357643 h 999088"/>
              <a:gd name="connsiteX4" fmla="*/ 1064525 w 5050560"/>
              <a:gd name="connsiteY4" fmla="*/ 535064 h 999088"/>
              <a:gd name="connsiteX5" fmla="*/ 1583141 w 5050560"/>
              <a:gd name="connsiteY5" fmla="*/ 453178 h 999088"/>
              <a:gd name="connsiteX6" fmla="*/ 4612943 w 5050560"/>
              <a:gd name="connsiteY6" fmla="*/ 494121 h 999088"/>
              <a:gd name="connsiteX7" fmla="*/ 4967785 w 5050560"/>
              <a:gd name="connsiteY7" fmla="*/ 999088 h 999088"/>
              <a:gd name="connsiteX0" fmla="*/ 0 w 5050560"/>
              <a:gd name="connsiteY0" fmla="*/ 303052 h 999088"/>
              <a:gd name="connsiteX1" fmla="*/ 191069 w 5050560"/>
              <a:gd name="connsiteY1" fmla="*/ 30097 h 999088"/>
              <a:gd name="connsiteX2" fmla="*/ 614149 w 5050560"/>
              <a:gd name="connsiteY2" fmla="*/ 43745 h 999088"/>
              <a:gd name="connsiteX3" fmla="*/ 750627 w 5050560"/>
              <a:gd name="connsiteY3" fmla="*/ 357643 h 999088"/>
              <a:gd name="connsiteX4" fmla="*/ 1064525 w 5050560"/>
              <a:gd name="connsiteY4" fmla="*/ 535064 h 999088"/>
              <a:gd name="connsiteX5" fmla="*/ 1583141 w 5050560"/>
              <a:gd name="connsiteY5" fmla="*/ 453178 h 999088"/>
              <a:gd name="connsiteX6" fmla="*/ 4612943 w 5050560"/>
              <a:gd name="connsiteY6" fmla="*/ 494121 h 999088"/>
              <a:gd name="connsiteX7" fmla="*/ 4967785 w 5050560"/>
              <a:gd name="connsiteY7" fmla="*/ 999088 h 99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50560" h="999088">
                <a:moveTo>
                  <a:pt x="0" y="303052"/>
                </a:moveTo>
                <a:cubicBezTo>
                  <a:pt x="44355" y="188183"/>
                  <a:pt x="88711" y="73315"/>
                  <a:pt x="191069" y="30097"/>
                </a:cubicBezTo>
                <a:cubicBezTo>
                  <a:pt x="293427" y="-13121"/>
                  <a:pt x="520889" y="-10846"/>
                  <a:pt x="614149" y="43745"/>
                </a:cubicBezTo>
                <a:cubicBezTo>
                  <a:pt x="707409" y="98336"/>
                  <a:pt x="675564" y="234813"/>
                  <a:pt x="750627" y="357643"/>
                </a:cubicBezTo>
                <a:cubicBezTo>
                  <a:pt x="825690" y="480473"/>
                  <a:pt x="739254" y="582831"/>
                  <a:pt x="1064525" y="535064"/>
                </a:cubicBezTo>
                <a:cubicBezTo>
                  <a:pt x="1389796" y="487297"/>
                  <a:pt x="1387524" y="446354"/>
                  <a:pt x="1583141" y="453178"/>
                </a:cubicBezTo>
                <a:cubicBezTo>
                  <a:pt x="1778758" y="460002"/>
                  <a:pt x="3603009" y="480473"/>
                  <a:pt x="4612943" y="494121"/>
                </a:cubicBezTo>
                <a:cubicBezTo>
                  <a:pt x="5177050" y="585106"/>
                  <a:pt x="5072417" y="792097"/>
                  <a:pt x="4967785" y="999088"/>
                </a:cubicBezTo>
              </a:path>
            </a:pathLst>
          </a:custGeom>
          <a:noFill/>
          <a:ln w="76200">
            <a:solidFill>
              <a:srgbClr val="FF0000"/>
            </a:solidFill>
            <a:headEnd type="none" w="med" len="med"/>
            <a:tailEnd type="triangle" w="med" len="med"/>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5123"/>
                                        </p:tgtEl>
                                        <p:attrNameLst>
                                          <p:attrName>style.visibility</p:attrName>
                                        </p:attrNameLst>
                                      </p:cBhvr>
                                      <p:to>
                                        <p:strVal val="visible"/>
                                      </p:to>
                                    </p:set>
                                    <p:animEffect transition="in" filter="fade">
                                      <p:cBhvr>
                                        <p:cTn id="7" dur="500"/>
                                        <p:tgtEl>
                                          <p:spTgt spid="5123"/>
                                        </p:tgtEl>
                                      </p:cBhvr>
                                    </p:animEffect>
                                  </p:childTnLst>
                                </p:cTn>
                              </p:par>
                            </p:childTnLst>
                          </p:cTn>
                        </p:par>
                        <p:par>
                          <p:cTn id="8" fill="hold">
                            <p:stCondLst>
                              <p:cond delay="9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5126"/>
                                        </p:tgtEl>
                                        <p:attrNameLst>
                                          <p:attrName>style.visibility</p:attrName>
                                        </p:attrNameLst>
                                      </p:cBhvr>
                                      <p:to>
                                        <p:strVal val="visible"/>
                                      </p:to>
                                    </p:set>
                                    <p:animEffect transition="in" filter="fade">
                                      <p:cBhvr>
                                        <p:cTn id="11" dur="500"/>
                                        <p:tgtEl>
                                          <p:spTgt spid="5126"/>
                                        </p:tgtEl>
                                      </p:cBhvr>
                                    </p:animEffect>
                                  </p:childTnLst>
                                </p:cTn>
                              </p:par>
                            </p:childTnLst>
                          </p:cTn>
                        </p:par>
                        <p:par>
                          <p:cTn id="12" fill="hold">
                            <p:stCondLst>
                              <p:cond delay="3950"/>
                            </p:stCondLst>
                            <p:childTnLst>
                              <p:par>
                                <p:cTn id="13" presetID="10" presetClass="entr" presetSubtype="0" fill="hold" grpId="0" nodeType="afterEffect">
                                  <p:stCondLst>
                                    <p:cond delay="2500"/>
                                  </p:stCondLst>
                                  <p:iterate type="wd">
                                    <p:tmPct val="10000"/>
                                  </p:iterate>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childTnLst>
                          </p:cTn>
                        </p:par>
                        <p:par>
                          <p:cTn id="16" fill="hold">
                            <p:stCondLst>
                              <p:cond delay="8500"/>
                            </p:stCondLst>
                            <p:childTnLst>
                              <p:par>
                                <p:cTn id="17" presetID="10" presetClass="entr" presetSubtype="0" fill="hold"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par>
                                <p:cTn id="20" presetID="10" presetClass="entr" presetSubtype="0" fill="hold"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250"/>
                                        <p:tgtEl>
                                          <p:spTgt spid="26"/>
                                        </p:tgtEl>
                                      </p:cBhvr>
                                    </p:animEffect>
                                  </p:childTnLst>
                                </p:cTn>
                              </p:par>
                            </p:childTnLst>
                          </p:cTn>
                        </p:par>
                        <p:par>
                          <p:cTn id="23" fill="hold">
                            <p:stCondLst>
                              <p:cond delay="9000"/>
                            </p:stCondLst>
                            <p:childTnLst>
                              <p:par>
                                <p:cTn id="24" presetID="10" presetClass="entr" presetSubtype="0" fill="hold" nodeType="afterEffect">
                                  <p:stCondLst>
                                    <p:cond delay="0"/>
                                  </p:stCondLst>
                                  <p:childTnLst>
                                    <p:set>
                                      <p:cBhvr>
                                        <p:cTn id="25" dur="1" fill="hold">
                                          <p:stCondLst>
                                            <p:cond delay="0"/>
                                          </p:stCondLst>
                                        </p:cTn>
                                        <p:tgtEl>
                                          <p:spTgt spid="51205"/>
                                        </p:tgtEl>
                                        <p:attrNameLst>
                                          <p:attrName>style.visibility</p:attrName>
                                        </p:attrNameLst>
                                      </p:cBhvr>
                                      <p:to>
                                        <p:strVal val="visible"/>
                                      </p:to>
                                    </p:set>
                                    <p:animEffect transition="in" filter="fade">
                                      <p:cBhvr>
                                        <p:cTn id="26" dur="500"/>
                                        <p:tgtEl>
                                          <p:spTgt spid="51205"/>
                                        </p:tgtEl>
                                      </p:cBhvr>
                                    </p:animEffect>
                                  </p:childTnLst>
                                </p:cTn>
                              </p:par>
                            </p:childTnLst>
                          </p:cTn>
                        </p:par>
                        <p:par>
                          <p:cTn id="27" fill="hold">
                            <p:stCondLst>
                              <p:cond delay="9500"/>
                            </p:stCondLst>
                            <p:childTnLst>
                              <p:par>
                                <p:cTn id="28" presetID="10" presetClass="entr" presetSubtype="0" fill="hold" nodeType="afterEffect">
                                  <p:stCondLst>
                                    <p:cond delay="0"/>
                                  </p:stCondLst>
                                  <p:childTnLst>
                                    <p:set>
                                      <p:cBhvr>
                                        <p:cTn id="29" dur="1" fill="hold">
                                          <p:stCondLst>
                                            <p:cond delay="0"/>
                                          </p:stCondLst>
                                        </p:cTn>
                                        <p:tgtEl>
                                          <p:spTgt spid="51206"/>
                                        </p:tgtEl>
                                        <p:attrNameLst>
                                          <p:attrName>style.visibility</p:attrName>
                                        </p:attrNameLst>
                                      </p:cBhvr>
                                      <p:to>
                                        <p:strVal val="visible"/>
                                      </p:to>
                                    </p:set>
                                    <p:animEffect transition="in" filter="fade">
                                      <p:cBhvr>
                                        <p:cTn id="30" dur="500"/>
                                        <p:tgtEl>
                                          <p:spTgt spid="5120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iterate type="wd">
                                    <p:tmPct val="10000"/>
                                  </p:iterate>
                                  <p:childTnLst>
                                    <p:set>
                                      <p:cBhvr>
                                        <p:cTn id="34" dur="1" fill="hold">
                                          <p:stCondLst>
                                            <p:cond delay="0"/>
                                          </p:stCondLst>
                                        </p:cTn>
                                        <p:tgtEl>
                                          <p:spTgt spid="30"/>
                                        </p:tgtEl>
                                        <p:attrNameLst>
                                          <p:attrName>style.visibility</p:attrName>
                                        </p:attrNameLst>
                                      </p:cBhvr>
                                      <p:to>
                                        <p:strVal val="visible"/>
                                      </p:to>
                                    </p:set>
                                    <p:animEffect transition="in" filter="fade">
                                      <p:cBhvr>
                                        <p:cTn id="35" dur="500"/>
                                        <p:tgtEl>
                                          <p:spTgt spid="30"/>
                                        </p:tgtEl>
                                      </p:cBhvr>
                                    </p:animEffect>
                                  </p:childTnLst>
                                </p:cTn>
                              </p:par>
                            </p:childTnLst>
                          </p:cTn>
                        </p:par>
                        <p:par>
                          <p:cTn id="36" fill="hold">
                            <p:stCondLst>
                              <p:cond delay="2800"/>
                            </p:stCondLst>
                            <p:childTnLst>
                              <p:par>
                                <p:cTn id="37" presetID="10" presetClass="entr" presetSubtype="0" fill="hold"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childTnLst>
                          </p:cTn>
                        </p:par>
                        <p:par>
                          <p:cTn id="40" fill="hold">
                            <p:stCondLst>
                              <p:cond delay="3300"/>
                            </p:stCondLst>
                            <p:childTnLst>
                              <p:par>
                                <p:cTn id="41" presetID="10" presetClass="entr" presetSubtype="0" fill="hold" grpId="0" nodeType="after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fade">
                                      <p:cBhvr>
                                        <p:cTn id="4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13"/>
                    </p:tgtEl>
                  </p:cond>
                </p:stCondLst>
                <p:endSync evt="end" delay="0">
                  <p:rtn val="all"/>
                </p:endSync>
                <p:childTnLst>
                  <p:par>
                    <p:cTn id="45" fill="hold">
                      <p:stCondLst>
                        <p:cond delay="0"/>
                      </p:stCondLst>
                      <p:childTnLst>
                        <p:par>
                          <p:cTn id="46" fill="hold">
                            <p:stCondLst>
                              <p:cond delay="0"/>
                            </p:stCondLst>
                            <p:childTnLst>
                              <p:par>
                                <p:cTn id="47" presetID="22" presetClass="entr" presetSubtype="4" fill="hold" grpId="0" nodeType="afterEffect">
                                  <p:stCondLst>
                                    <p:cond delay="750"/>
                                  </p:stCondLst>
                                  <p:childTnLst>
                                    <p:set>
                                      <p:cBhvr>
                                        <p:cTn id="48" dur="1" fill="hold">
                                          <p:stCondLst>
                                            <p:cond delay="0"/>
                                          </p:stCondLst>
                                        </p:cTn>
                                        <p:tgtEl>
                                          <p:spTgt spid="24"/>
                                        </p:tgtEl>
                                        <p:attrNameLst>
                                          <p:attrName>style.visibility</p:attrName>
                                        </p:attrNameLst>
                                      </p:cBhvr>
                                      <p:to>
                                        <p:strVal val="visible"/>
                                      </p:to>
                                    </p:set>
                                    <p:animEffect transition="in" filter="wipe(down)">
                                      <p:cBhvr>
                                        <p:cTn id="49" dur="750"/>
                                        <p:tgtEl>
                                          <p:spTgt spid="24"/>
                                        </p:tgtEl>
                                      </p:cBhvr>
                                    </p:animEffect>
                                  </p:childTnLst>
                                </p:cTn>
                              </p:par>
                            </p:childTnLst>
                          </p:cTn>
                        </p:par>
                        <p:par>
                          <p:cTn id="50" fill="hold">
                            <p:stCondLst>
                              <p:cond delay="1500"/>
                            </p:stCondLst>
                            <p:childTnLst>
                              <p:par>
                                <p:cTn id="51" presetID="22" presetClass="entr" presetSubtype="4" fill="hold" grpId="0" nodeType="afterEffect">
                                  <p:stCondLst>
                                    <p:cond delay="750"/>
                                  </p:stCondLst>
                                  <p:childTnLst>
                                    <p:set>
                                      <p:cBhvr>
                                        <p:cTn id="52" dur="1" fill="hold">
                                          <p:stCondLst>
                                            <p:cond delay="0"/>
                                          </p:stCondLst>
                                        </p:cTn>
                                        <p:tgtEl>
                                          <p:spTgt spid="45"/>
                                        </p:tgtEl>
                                        <p:attrNameLst>
                                          <p:attrName>style.visibility</p:attrName>
                                        </p:attrNameLst>
                                      </p:cBhvr>
                                      <p:to>
                                        <p:strVal val="visible"/>
                                      </p:to>
                                    </p:set>
                                    <p:animEffect transition="in" filter="wipe(down)">
                                      <p:cBhvr>
                                        <p:cTn id="53" dur="750"/>
                                        <p:tgtEl>
                                          <p:spTgt spid="45"/>
                                        </p:tgtEl>
                                      </p:cBhvr>
                                    </p:animEffect>
                                  </p:childTnLst>
                                </p:cTn>
                              </p:par>
                            </p:childTnLst>
                          </p:cTn>
                        </p:par>
                        <p:par>
                          <p:cTn id="54" fill="hold">
                            <p:stCondLst>
                              <p:cond delay="3000"/>
                            </p:stCondLst>
                            <p:childTnLst>
                              <p:par>
                                <p:cTn id="55" presetID="22" presetClass="entr" presetSubtype="8" fill="hold" grpId="0" nodeType="afterEffect">
                                  <p:stCondLst>
                                    <p:cond delay="750"/>
                                  </p:stCondLst>
                                  <p:childTnLst>
                                    <p:set>
                                      <p:cBhvr>
                                        <p:cTn id="56" dur="1" fill="hold">
                                          <p:stCondLst>
                                            <p:cond delay="0"/>
                                          </p:stCondLst>
                                        </p:cTn>
                                        <p:tgtEl>
                                          <p:spTgt spid="25"/>
                                        </p:tgtEl>
                                        <p:attrNameLst>
                                          <p:attrName>style.visibility</p:attrName>
                                        </p:attrNameLst>
                                      </p:cBhvr>
                                      <p:to>
                                        <p:strVal val="visible"/>
                                      </p:to>
                                    </p:set>
                                    <p:animEffect transition="in" filter="wipe(left)">
                                      <p:cBhvr>
                                        <p:cTn id="57" dur="750"/>
                                        <p:tgtEl>
                                          <p:spTgt spid="25"/>
                                        </p:tgtEl>
                                      </p:cBhvr>
                                    </p:animEffect>
                                  </p:childTnLst>
                                </p:cTn>
                              </p:par>
                              <p:par>
                                <p:cTn id="58" presetID="10" presetClass="exit" presetSubtype="0" fill="hold" nodeType="withEffect">
                                  <p:stCondLst>
                                    <p:cond delay="750"/>
                                  </p:stCondLst>
                                  <p:childTnLst>
                                    <p:animEffect transition="out" filter="fade">
                                      <p:cBhvr>
                                        <p:cTn id="59" dur="500"/>
                                        <p:tgtEl>
                                          <p:spTgt spid="13"/>
                                        </p:tgtEl>
                                      </p:cBhvr>
                                    </p:animEffect>
                                    <p:set>
                                      <p:cBhvr>
                                        <p:cTn id="60" dur="1" fill="hold">
                                          <p:stCondLst>
                                            <p:cond delay="499"/>
                                          </p:stCondLst>
                                        </p:cTn>
                                        <p:tgtEl>
                                          <p:spTgt spid="13"/>
                                        </p:tgtEl>
                                        <p:attrNameLst>
                                          <p:attrName>style.visibility</p:attrName>
                                        </p:attrNameLst>
                                      </p:cBhvr>
                                      <p:to>
                                        <p:strVal val="hidden"/>
                                      </p:to>
                                    </p:set>
                                  </p:childTnLst>
                                </p:cTn>
                              </p:par>
                            </p:childTnLst>
                          </p:cTn>
                        </p:par>
                        <p:par>
                          <p:cTn id="61" fill="hold">
                            <p:stCondLst>
                              <p:cond delay="4500"/>
                            </p:stCondLst>
                            <p:childTnLst>
                              <p:par>
                                <p:cTn id="62" presetID="10" presetClass="entr" presetSubtype="0" fill="hold" nodeType="after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childTnLst>
                          </p:cTn>
                        </p:par>
                      </p:childTnLst>
                    </p:cTn>
                  </p:par>
                </p:childTnLst>
              </p:cTn>
              <p:nextCondLst>
                <p:cond evt="onClick" delay="0">
                  <p:tgtEl>
                    <p:spTgt spid="13"/>
                  </p:tgtEl>
                </p:cond>
              </p:nextCondLst>
            </p:seq>
            <p:seq concurrent="1" nextAc="seek">
              <p:cTn id="65" restart="whenNotActive" fill="hold" evtFilter="cancelBubble" nodeType="interactiveSeq">
                <p:stCondLst>
                  <p:cond evt="onClick" delay="0">
                    <p:tgtEl>
                      <p:spTgt spid="14"/>
                    </p:tgtEl>
                  </p:cond>
                </p:stCondLst>
                <p:endSync evt="end" delay="0">
                  <p:rtn val="all"/>
                </p:endSync>
                <p:childTnLst>
                  <p:par>
                    <p:cTn id="66" fill="hold">
                      <p:stCondLst>
                        <p:cond delay="0"/>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47"/>
                                        </p:tgtEl>
                                        <p:attrNameLst>
                                          <p:attrName>style.visibility</p:attrName>
                                        </p:attrNameLst>
                                      </p:cBhvr>
                                      <p:to>
                                        <p:strVal val="visible"/>
                                      </p:to>
                                    </p:set>
                                    <p:animEffect transition="in" filter="fade">
                                      <p:cBhvr>
                                        <p:cTn id="70" dur="500"/>
                                        <p:tgtEl>
                                          <p:spTgt spid="47"/>
                                        </p:tgtEl>
                                      </p:cBhvr>
                                    </p:animEffect>
                                  </p:childTnLst>
                                </p:cTn>
                              </p:par>
                              <p:par>
                                <p:cTn id="71" presetID="8" presetClass="emph" presetSubtype="0" fill="hold" nodeType="withEffect">
                                  <p:stCondLst>
                                    <p:cond delay="0"/>
                                  </p:stCondLst>
                                  <p:childTnLst>
                                    <p:animRot by="13140000">
                                      <p:cBhvr>
                                        <p:cTn id="72" dur="2000" fill="hold"/>
                                        <p:tgtEl>
                                          <p:spTgt spid="26"/>
                                        </p:tgtEl>
                                        <p:attrNameLst>
                                          <p:attrName>r</p:attrName>
                                        </p:attrNameLst>
                                      </p:cBhvr>
                                    </p:animRot>
                                  </p:childTnLst>
                                </p:cTn>
                              </p:par>
                              <p:par>
                                <p:cTn id="73" presetID="10" presetClass="exit" presetSubtype="0" fill="hold" nodeType="withEffect">
                                  <p:stCondLst>
                                    <p:cond delay="500"/>
                                  </p:stCondLst>
                                  <p:childTnLst>
                                    <p:animEffect transition="out" filter="fade">
                                      <p:cBhvr>
                                        <p:cTn id="74" dur="500"/>
                                        <p:tgtEl>
                                          <p:spTgt spid="14"/>
                                        </p:tgtEl>
                                      </p:cBhvr>
                                    </p:animEffect>
                                    <p:set>
                                      <p:cBhvr>
                                        <p:cTn id="75" dur="1" fill="hold">
                                          <p:stCondLst>
                                            <p:cond delay="499"/>
                                          </p:stCondLst>
                                        </p:cTn>
                                        <p:tgtEl>
                                          <p:spTgt spid="14"/>
                                        </p:tgtEl>
                                        <p:attrNameLst>
                                          <p:attrName>style.visibility</p:attrName>
                                        </p:attrNameLst>
                                      </p:cBhvr>
                                      <p:to>
                                        <p:strVal val="hidden"/>
                                      </p:to>
                                    </p:set>
                                  </p:childTnLst>
                                </p:cTn>
                              </p:par>
                            </p:childTnLst>
                          </p:cTn>
                        </p:par>
                        <p:par>
                          <p:cTn id="76" fill="hold">
                            <p:stCondLst>
                              <p:cond delay="2000"/>
                            </p:stCondLst>
                            <p:childTnLst>
                              <p:par>
                                <p:cTn id="77" presetID="10" presetClass="entr" presetSubtype="0" fill="hold" nodeType="after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fade">
                                      <p:cBhvr>
                                        <p:cTn id="79" dur="500"/>
                                        <p:tgtEl>
                                          <p:spTgt spid="12"/>
                                        </p:tgtEl>
                                      </p:cBhvr>
                                    </p:animEffect>
                                  </p:childTnLst>
                                </p:cTn>
                              </p:par>
                            </p:childTnLst>
                          </p:cTn>
                        </p:par>
                      </p:childTnLst>
                    </p:cTn>
                  </p:par>
                </p:childTnLst>
              </p:cTn>
              <p:nextCondLst>
                <p:cond evt="onClick" delay="0">
                  <p:tgtEl>
                    <p:spTgt spid="14"/>
                  </p:tgtEl>
                </p:cond>
              </p:nextCondLst>
            </p:seq>
            <p:seq concurrent="1" nextAc="seek">
              <p:cTn id="80" restart="whenNotActive" fill="hold" evtFilter="cancelBubble" nodeType="interactiveSeq">
                <p:stCondLst>
                  <p:cond evt="onClick" delay="0">
                    <p:tgtEl>
                      <p:spTgt spid="12"/>
                    </p:tgtEl>
                  </p:cond>
                </p:stCondLst>
                <p:endSync evt="end" delay="0">
                  <p:rtn val="all"/>
                </p:endSync>
                <p:childTnLst>
                  <p:par>
                    <p:cTn id="81" fill="hold">
                      <p:stCondLst>
                        <p:cond delay="0"/>
                      </p:stCondLst>
                      <p:childTnLst>
                        <p:par>
                          <p:cTn id="82" fill="hold">
                            <p:stCondLst>
                              <p:cond delay="0"/>
                            </p:stCondLst>
                            <p:childTnLst>
                              <p:par>
                                <p:cTn id="83" presetID="10" presetClass="entr" presetSubtype="0" fill="hold" nodeType="clickEffect">
                                  <p:stCondLst>
                                    <p:cond delay="1000"/>
                                  </p:stCondLst>
                                  <p:childTnLst>
                                    <p:set>
                                      <p:cBhvr>
                                        <p:cTn id="84" dur="1" fill="hold">
                                          <p:stCondLst>
                                            <p:cond delay="0"/>
                                          </p:stCondLst>
                                        </p:cTn>
                                        <p:tgtEl>
                                          <p:spTgt spid="4"/>
                                        </p:tgtEl>
                                        <p:attrNameLst>
                                          <p:attrName>style.visibility</p:attrName>
                                        </p:attrNameLst>
                                      </p:cBhvr>
                                      <p:to>
                                        <p:strVal val="visible"/>
                                      </p:to>
                                    </p:set>
                                    <p:animEffect transition="in" filter="fade">
                                      <p:cBhvr>
                                        <p:cTn id="85" dur="500"/>
                                        <p:tgtEl>
                                          <p:spTgt spid="4"/>
                                        </p:tgtEl>
                                      </p:cBhvr>
                                    </p:animEffect>
                                  </p:childTnLst>
                                </p:cTn>
                              </p:par>
                            </p:childTnLst>
                          </p:cTn>
                        </p:par>
                        <p:par>
                          <p:cTn id="86" fill="hold">
                            <p:stCondLst>
                              <p:cond delay="1500"/>
                            </p:stCondLst>
                            <p:childTnLst>
                              <p:par>
                                <p:cTn id="87" presetID="10" presetClass="entr" presetSubtype="0" fill="hold" nodeType="afterEffect">
                                  <p:stCondLst>
                                    <p:cond delay="1500"/>
                                  </p:stCondLst>
                                  <p:childTnLst>
                                    <p:set>
                                      <p:cBhvr>
                                        <p:cTn id="88" dur="1" fill="hold">
                                          <p:stCondLst>
                                            <p:cond delay="0"/>
                                          </p:stCondLst>
                                        </p:cTn>
                                        <p:tgtEl>
                                          <p:spTgt spid="15"/>
                                        </p:tgtEl>
                                        <p:attrNameLst>
                                          <p:attrName>style.visibility</p:attrName>
                                        </p:attrNameLst>
                                      </p:cBhvr>
                                      <p:to>
                                        <p:strVal val="visible"/>
                                      </p:to>
                                    </p:set>
                                    <p:animEffect transition="in" filter="fade">
                                      <p:cBhvr>
                                        <p:cTn id="89" dur="500"/>
                                        <p:tgtEl>
                                          <p:spTgt spid="15"/>
                                        </p:tgtEl>
                                      </p:cBhvr>
                                    </p:animEffect>
                                  </p:childTnLst>
                                </p:cTn>
                              </p:par>
                            </p:childTnLst>
                          </p:cTn>
                        </p:par>
                        <p:par>
                          <p:cTn id="90" fill="hold">
                            <p:stCondLst>
                              <p:cond delay="3500"/>
                            </p:stCondLst>
                            <p:childTnLst>
                              <p:par>
                                <p:cTn id="91" presetID="10" presetClass="entr" presetSubtype="0" fill="hold" nodeType="afterEffect">
                                  <p:stCondLst>
                                    <p:cond delay="1500"/>
                                  </p:stCondLst>
                                  <p:childTnLst>
                                    <p:set>
                                      <p:cBhvr>
                                        <p:cTn id="92" dur="1" fill="hold">
                                          <p:stCondLst>
                                            <p:cond delay="0"/>
                                          </p:stCondLst>
                                        </p:cTn>
                                        <p:tgtEl>
                                          <p:spTgt spid="18"/>
                                        </p:tgtEl>
                                        <p:attrNameLst>
                                          <p:attrName>style.visibility</p:attrName>
                                        </p:attrNameLst>
                                      </p:cBhvr>
                                      <p:to>
                                        <p:strVal val="visible"/>
                                      </p:to>
                                    </p:set>
                                    <p:animEffect transition="in" filter="fade">
                                      <p:cBhvr>
                                        <p:cTn id="93" dur="500"/>
                                        <p:tgtEl>
                                          <p:spTgt spid="18"/>
                                        </p:tgtEl>
                                      </p:cBhvr>
                                    </p:animEffect>
                                  </p:childTnLst>
                                </p:cTn>
                              </p:par>
                            </p:childTnLst>
                          </p:cTn>
                        </p:par>
                        <p:par>
                          <p:cTn id="94" fill="hold">
                            <p:stCondLst>
                              <p:cond delay="5500"/>
                            </p:stCondLst>
                            <p:childTnLst>
                              <p:par>
                                <p:cTn id="95" presetID="10" presetClass="entr" presetSubtype="0" fill="hold" grpId="0" nodeType="afterEffect">
                                  <p:stCondLst>
                                    <p:cond delay="2000"/>
                                  </p:stCondLst>
                                  <p:childTnLst>
                                    <p:set>
                                      <p:cBhvr>
                                        <p:cTn id="96" dur="1" fill="hold">
                                          <p:stCondLst>
                                            <p:cond delay="0"/>
                                          </p:stCondLst>
                                        </p:cTn>
                                        <p:tgtEl>
                                          <p:spTgt spid="5127"/>
                                        </p:tgtEl>
                                        <p:attrNameLst>
                                          <p:attrName>style.visibility</p:attrName>
                                        </p:attrNameLst>
                                      </p:cBhvr>
                                      <p:to>
                                        <p:strVal val="visible"/>
                                      </p:to>
                                    </p:set>
                                    <p:animEffect transition="in" filter="fade">
                                      <p:cBhvr>
                                        <p:cTn id="97" dur="500"/>
                                        <p:tgtEl>
                                          <p:spTgt spid="5127"/>
                                        </p:tgtEl>
                                      </p:cBhvr>
                                    </p:animEffect>
                                  </p:childTnLst>
                                </p:cTn>
                              </p:par>
                            </p:childTnLst>
                          </p:cTn>
                        </p:par>
                        <p:par>
                          <p:cTn id="98" fill="hold">
                            <p:stCondLst>
                              <p:cond delay="8000"/>
                            </p:stCondLst>
                            <p:childTnLst>
                              <p:par>
                                <p:cTn id="99" presetID="10" presetClass="entr" presetSubtype="0" fill="hold" grpId="0" nodeType="afterEffect">
                                  <p:stCondLst>
                                    <p:cond delay="0"/>
                                  </p:stCondLst>
                                  <p:childTnLst>
                                    <p:set>
                                      <p:cBhvr>
                                        <p:cTn id="100" dur="1" fill="hold">
                                          <p:stCondLst>
                                            <p:cond delay="0"/>
                                          </p:stCondLst>
                                        </p:cTn>
                                        <p:tgtEl>
                                          <p:spTgt spid="5128"/>
                                        </p:tgtEl>
                                        <p:attrNameLst>
                                          <p:attrName>style.visibility</p:attrName>
                                        </p:attrNameLst>
                                      </p:cBhvr>
                                      <p:to>
                                        <p:strVal val="visible"/>
                                      </p:to>
                                    </p:set>
                                    <p:animEffect transition="in" filter="fade">
                                      <p:cBhvr>
                                        <p:cTn id="101" dur="500"/>
                                        <p:tgtEl>
                                          <p:spTgt spid="5128"/>
                                        </p:tgtEl>
                                      </p:cBhvr>
                                    </p:animEffect>
                                  </p:childTnLst>
                                </p:cTn>
                              </p:par>
                              <p:par>
                                <p:cTn id="102" presetID="10" presetClass="exit" presetSubtype="0" fill="hold" nodeType="withEffect">
                                  <p:stCondLst>
                                    <p:cond delay="0"/>
                                  </p:stCondLst>
                                  <p:childTnLst>
                                    <p:animEffect transition="out" filter="fade">
                                      <p:cBhvr>
                                        <p:cTn id="103" dur="500"/>
                                        <p:tgtEl>
                                          <p:spTgt spid="12"/>
                                        </p:tgtEl>
                                      </p:cBhvr>
                                    </p:animEffect>
                                    <p:set>
                                      <p:cBhvr>
                                        <p:cTn id="104"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5123" grpId="0"/>
      <p:bldP spid="5126" grpId="0"/>
      <p:bldP spid="5127" grpId="0" animBg="1"/>
      <p:bldP spid="5128" grpId="0"/>
      <p:bldP spid="2" grpId="0"/>
      <p:bldP spid="29" grpId="0"/>
      <p:bldP spid="30" grpId="0"/>
      <p:bldP spid="24" grpId="0" animBg="1"/>
      <p:bldP spid="45" grpId="0" animBg="1"/>
      <p:bldP spid="2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a:xfrm>
            <a:off x="457200" y="-171400"/>
            <a:ext cx="8229600" cy="1600200"/>
          </a:xfrm>
        </p:spPr>
        <p:txBody>
          <a:bodyPr>
            <a:normAutofit/>
          </a:bodyPr>
          <a:lstStyle/>
          <a:p>
            <a:r>
              <a:rPr lang="fr-FR" altLang="fr-FR" sz="2400" b="1" dirty="0">
                <a:effectLst>
                  <a:glow rad="228600">
                    <a:schemeClr val="accent5">
                      <a:satMod val="175000"/>
                      <a:alpha val="40000"/>
                    </a:schemeClr>
                  </a:glow>
                </a:effectLst>
                <a:latin typeface="Verdana" panose="020B0604030504040204" pitchFamily="34" charset="0"/>
              </a:rPr>
              <a:t>HORS </a:t>
            </a:r>
            <a:r>
              <a:rPr lang="fr-FR" altLang="fr-FR" sz="2400" b="1" dirty="0" smtClean="0">
                <a:effectLst>
                  <a:glow rad="228600">
                    <a:schemeClr val="accent5">
                      <a:satMod val="175000"/>
                      <a:alpha val="40000"/>
                    </a:schemeClr>
                  </a:glow>
                </a:effectLst>
                <a:latin typeface="Verdana" panose="020B0604030504040204" pitchFamily="34" charset="0"/>
              </a:rPr>
              <a:t>TENSION  </a:t>
            </a:r>
            <a:r>
              <a:rPr lang="fr-FR" altLang="fr-FR" sz="2400" b="1" dirty="0" smtClean="0">
                <a:effectLst/>
                <a:latin typeface="Verdana" panose="020B0604030504040204" pitchFamily="34" charset="0"/>
              </a:rPr>
              <a:t>Mesure de </a:t>
            </a:r>
            <a:r>
              <a:rPr lang="fr-FR" altLang="fr-FR" sz="2400" b="1" dirty="0" smtClean="0">
                <a:latin typeface="Verdana" panose="020B0604030504040204" pitchFamily="34" charset="0"/>
              </a:rPr>
              <a:t>Résistance d'isolement de l'installation électrique</a:t>
            </a:r>
            <a:endParaRPr lang="fr-FR" altLang="fr-FR" sz="2400" b="1" dirty="0" smtClean="0"/>
          </a:p>
        </p:txBody>
      </p:sp>
      <p:sp>
        <p:nvSpPr>
          <p:cNvPr id="6148" name="Text Box 5"/>
          <p:cNvSpPr txBox="1">
            <a:spLocks noChangeArrowheads="1"/>
          </p:cNvSpPr>
          <p:nvPr/>
        </p:nvSpPr>
        <p:spPr bwMode="auto">
          <a:xfrm>
            <a:off x="0" y="1601505"/>
            <a:ext cx="9144001"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fr-FR" sz="2000" dirty="0">
                <a:latin typeface="Verdana" panose="020B0604030504040204" pitchFamily="34" charset="0"/>
              </a:rPr>
              <a:t>Cet essai doit être réalisé entre chaque conducteur actif et</a:t>
            </a:r>
          </a:p>
          <a:p>
            <a:pPr eaLnBrk="1" hangingPunct="1">
              <a:spcBef>
                <a:spcPct val="0"/>
              </a:spcBef>
              <a:buFontTx/>
              <a:buNone/>
            </a:pPr>
            <a:r>
              <a:rPr lang="fr-FR" altLang="fr-FR" sz="2000" dirty="0">
                <a:latin typeface="Verdana" panose="020B0604030504040204" pitchFamily="34" charset="0"/>
              </a:rPr>
              <a:t>la terre. La norme autorise la possibilité </a:t>
            </a:r>
            <a:r>
              <a:rPr lang="fr-FR" altLang="fr-FR" sz="2000" dirty="0" smtClean="0">
                <a:latin typeface="Verdana" panose="020B0604030504040204" pitchFamily="34" charset="0"/>
              </a:rPr>
              <a:t>d’effectuer la mesure fil à fil ou de raccorder ensemble les </a:t>
            </a:r>
            <a:r>
              <a:rPr lang="fr-FR" altLang="fr-FR" sz="2000" dirty="0">
                <a:latin typeface="Verdana" panose="020B0604030504040204" pitchFamily="34" charset="0"/>
              </a:rPr>
              <a:t>conducteurs de phase et le conducteur du neutre.</a:t>
            </a:r>
          </a:p>
        </p:txBody>
      </p:sp>
      <p:sp>
        <p:nvSpPr>
          <p:cNvPr id="6149" name="Rectangle 8"/>
          <p:cNvSpPr>
            <a:spLocks noChangeArrowheads="1"/>
          </p:cNvSpPr>
          <p:nvPr/>
        </p:nvSpPr>
        <p:spPr bwMode="auto">
          <a:xfrm>
            <a:off x="4067944" y="3421909"/>
            <a:ext cx="5076056"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fr-FR" sz="1800" dirty="0">
                <a:latin typeface="Verdana" panose="020B0604030504040204" pitchFamily="34" charset="0"/>
                <a:cs typeface="Times New Roman" pitchFamily="18" charset="0"/>
              </a:rPr>
              <a:t>L’installation complète doit être déconnectée du secteur, puis </a:t>
            </a:r>
            <a:r>
              <a:rPr lang="fr-FR" altLang="fr-FR" sz="1800" dirty="0" smtClean="0">
                <a:latin typeface="Verdana" panose="020B0604030504040204" pitchFamily="34" charset="0"/>
                <a:cs typeface="Times New Roman" pitchFamily="18" charset="0"/>
              </a:rPr>
              <a:t>tous les équipements débranchés </a:t>
            </a:r>
            <a:r>
              <a:rPr lang="fr-FR" altLang="fr-FR" sz="1800" dirty="0" smtClean="0">
                <a:latin typeface="Verdana" panose="020B0604030504040204" pitchFamily="34" charset="0"/>
                <a:cs typeface="Times New Roman" pitchFamily="18" charset="0"/>
              </a:rPr>
              <a:t/>
            </a:r>
            <a:br>
              <a:rPr lang="fr-FR" altLang="fr-FR" sz="1800" dirty="0" smtClean="0">
                <a:latin typeface="Verdana" panose="020B0604030504040204" pitchFamily="34" charset="0"/>
                <a:cs typeface="Times New Roman" pitchFamily="18" charset="0"/>
              </a:rPr>
            </a:br>
            <a:r>
              <a:rPr lang="fr-FR" altLang="fr-FR" sz="1800" dirty="0" smtClean="0">
                <a:latin typeface="Verdana" panose="020B0604030504040204" pitchFamily="34" charset="0"/>
                <a:cs typeface="Times New Roman" pitchFamily="18" charset="0"/>
              </a:rPr>
              <a:t>(cartes </a:t>
            </a:r>
            <a:r>
              <a:rPr lang="fr-FR" altLang="fr-FR" sz="1800" dirty="0" smtClean="0">
                <a:latin typeface="Verdana" panose="020B0604030504040204" pitchFamily="34" charset="0"/>
                <a:cs typeface="Times New Roman" pitchFamily="18" charset="0"/>
              </a:rPr>
              <a:t>électroniques, récepteurs…). </a:t>
            </a:r>
            <a:r>
              <a:rPr lang="fr-FR" altLang="fr-FR" sz="1800" dirty="0" smtClean="0">
                <a:latin typeface="Verdana" panose="020B0604030504040204" pitchFamily="34" charset="0"/>
                <a:cs typeface="Times New Roman" pitchFamily="18" charset="0"/>
              </a:rPr>
              <a:t/>
            </a:r>
            <a:br>
              <a:rPr lang="fr-FR" altLang="fr-FR" sz="1800" dirty="0" smtClean="0">
                <a:latin typeface="Verdana" panose="020B0604030504040204" pitchFamily="34" charset="0"/>
                <a:cs typeface="Times New Roman" pitchFamily="18" charset="0"/>
              </a:rPr>
            </a:br>
            <a:r>
              <a:rPr lang="fr-FR" altLang="fr-FR" sz="1800" dirty="0" smtClean="0">
                <a:latin typeface="Verdana" panose="020B0604030504040204" pitchFamily="34" charset="0"/>
                <a:cs typeface="Times New Roman" pitchFamily="18" charset="0"/>
              </a:rPr>
              <a:t/>
            </a:r>
            <a:br>
              <a:rPr lang="fr-FR" altLang="fr-FR" sz="1800" dirty="0" smtClean="0">
                <a:latin typeface="Verdana" panose="020B0604030504040204" pitchFamily="34" charset="0"/>
                <a:cs typeface="Times New Roman" pitchFamily="18" charset="0"/>
              </a:rPr>
            </a:br>
            <a:r>
              <a:rPr lang="fr-FR" altLang="fr-FR" sz="1800" dirty="0" smtClean="0">
                <a:latin typeface="Verdana" panose="020B0604030504040204" pitchFamily="34" charset="0"/>
                <a:cs typeface="Times New Roman" pitchFamily="18" charset="0"/>
              </a:rPr>
              <a:t>Tous </a:t>
            </a:r>
            <a:r>
              <a:rPr lang="fr-FR" altLang="fr-FR" sz="1800" dirty="0">
                <a:latin typeface="Verdana" panose="020B0604030504040204" pitchFamily="34" charset="0"/>
                <a:cs typeface="Times New Roman" pitchFamily="18" charset="0"/>
              </a:rPr>
              <a:t>les fusibles doivent être en place, les disjoncteurs enclenchés et les circuits terminaux activés.</a:t>
            </a:r>
            <a:r>
              <a:rPr lang="fr-FR" altLang="fr-FR" sz="1800" dirty="0">
                <a:latin typeface="Verdana" panose="020B0604030504040204" pitchFamily="34" charset="0"/>
              </a:rPr>
              <a:t> </a:t>
            </a:r>
          </a:p>
        </p:txBody>
      </p:sp>
      <p:sp>
        <p:nvSpPr>
          <p:cNvPr id="4" name="Forme libre 3"/>
          <p:cNvSpPr/>
          <p:nvPr/>
        </p:nvSpPr>
        <p:spPr>
          <a:xfrm flipH="1">
            <a:off x="2174412" y="3319702"/>
            <a:ext cx="225052" cy="299645"/>
          </a:xfrm>
          <a:custGeom>
            <a:avLst/>
            <a:gdLst>
              <a:gd name="connsiteX0" fmla="*/ 225052 w 225052"/>
              <a:gd name="connsiteY0" fmla="*/ 94694 h 299645"/>
              <a:gd name="connsiteX1" fmla="*/ 98928 w 225052"/>
              <a:gd name="connsiteY1" fmla="*/ 101 h 299645"/>
              <a:gd name="connsiteX2" fmla="*/ 4335 w 225052"/>
              <a:gd name="connsiteY2" fmla="*/ 110459 h 299645"/>
              <a:gd name="connsiteX3" fmla="*/ 35866 w 225052"/>
              <a:gd name="connsiteY3" fmla="*/ 220818 h 299645"/>
              <a:gd name="connsiteX4" fmla="*/ 209286 w 225052"/>
              <a:gd name="connsiteY4" fmla="*/ 299645 h 299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52" h="299645">
                <a:moveTo>
                  <a:pt x="225052" y="94694"/>
                </a:moveTo>
                <a:cubicBezTo>
                  <a:pt x="180383" y="46084"/>
                  <a:pt x="135714" y="-2526"/>
                  <a:pt x="98928" y="101"/>
                </a:cubicBezTo>
                <a:cubicBezTo>
                  <a:pt x="62142" y="2728"/>
                  <a:pt x="14845" y="73673"/>
                  <a:pt x="4335" y="110459"/>
                </a:cubicBezTo>
                <a:cubicBezTo>
                  <a:pt x="-6175" y="147245"/>
                  <a:pt x="1708" y="189287"/>
                  <a:pt x="35866" y="220818"/>
                </a:cubicBezTo>
                <a:cubicBezTo>
                  <a:pt x="70024" y="252349"/>
                  <a:pt x="139655" y="275997"/>
                  <a:pt x="209286" y="29964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Forme libre 37"/>
          <p:cNvSpPr/>
          <p:nvPr/>
        </p:nvSpPr>
        <p:spPr>
          <a:xfrm flipH="1">
            <a:off x="2186708" y="3507154"/>
            <a:ext cx="225052" cy="299645"/>
          </a:xfrm>
          <a:custGeom>
            <a:avLst/>
            <a:gdLst>
              <a:gd name="connsiteX0" fmla="*/ 225052 w 225052"/>
              <a:gd name="connsiteY0" fmla="*/ 94694 h 299645"/>
              <a:gd name="connsiteX1" fmla="*/ 98928 w 225052"/>
              <a:gd name="connsiteY1" fmla="*/ 101 h 299645"/>
              <a:gd name="connsiteX2" fmla="*/ 4335 w 225052"/>
              <a:gd name="connsiteY2" fmla="*/ 110459 h 299645"/>
              <a:gd name="connsiteX3" fmla="*/ 35866 w 225052"/>
              <a:gd name="connsiteY3" fmla="*/ 220818 h 299645"/>
              <a:gd name="connsiteX4" fmla="*/ 209286 w 225052"/>
              <a:gd name="connsiteY4" fmla="*/ 299645 h 299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52" h="299645">
                <a:moveTo>
                  <a:pt x="225052" y="94694"/>
                </a:moveTo>
                <a:cubicBezTo>
                  <a:pt x="180383" y="46084"/>
                  <a:pt x="135714" y="-2526"/>
                  <a:pt x="98928" y="101"/>
                </a:cubicBezTo>
                <a:cubicBezTo>
                  <a:pt x="62142" y="2728"/>
                  <a:pt x="14845" y="73673"/>
                  <a:pt x="4335" y="110459"/>
                </a:cubicBezTo>
                <a:cubicBezTo>
                  <a:pt x="-6175" y="147245"/>
                  <a:pt x="1708" y="189287"/>
                  <a:pt x="35866" y="220818"/>
                </a:cubicBezTo>
                <a:cubicBezTo>
                  <a:pt x="70024" y="252349"/>
                  <a:pt x="139655" y="275997"/>
                  <a:pt x="209286" y="29964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Forme libre 49"/>
          <p:cNvSpPr/>
          <p:nvPr/>
        </p:nvSpPr>
        <p:spPr>
          <a:xfrm flipH="1">
            <a:off x="2186708" y="3705041"/>
            <a:ext cx="225052" cy="299645"/>
          </a:xfrm>
          <a:custGeom>
            <a:avLst/>
            <a:gdLst>
              <a:gd name="connsiteX0" fmla="*/ 225052 w 225052"/>
              <a:gd name="connsiteY0" fmla="*/ 94694 h 299645"/>
              <a:gd name="connsiteX1" fmla="*/ 98928 w 225052"/>
              <a:gd name="connsiteY1" fmla="*/ 101 h 299645"/>
              <a:gd name="connsiteX2" fmla="*/ 4335 w 225052"/>
              <a:gd name="connsiteY2" fmla="*/ 110459 h 299645"/>
              <a:gd name="connsiteX3" fmla="*/ 35866 w 225052"/>
              <a:gd name="connsiteY3" fmla="*/ 220818 h 299645"/>
              <a:gd name="connsiteX4" fmla="*/ 209286 w 225052"/>
              <a:gd name="connsiteY4" fmla="*/ 299645 h 299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52" h="299645">
                <a:moveTo>
                  <a:pt x="225052" y="94694"/>
                </a:moveTo>
                <a:cubicBezTo>
                  <a:pt x="180383" y="46084"/>
                  <a:pt x="135714" y="-2526"/>
                  <a:pt x="98928" y="101"/>
                </a:cubicBezTo>
                <a:cubicBezTo>
                  <a:pt x="62142" y="2728"/>
                  <a:pt x="14845" y="73673"/>
                  <a:pt x="4335" y="110459"/>
                </a:cubicBezTo>
                <a:cubicBezTo>
                  <a:pt x="-6175" y="147245"/>
                  <a:pt x="1708" y="189287"/>
                  <a:pt x="35866" y="220818"/>
                </a:cubicBezTo>
                <a:cubicBezTo>
                  <a:pt x="70024" y="252349"/>
                  <a:pt x="139655" y="275997"/>
                  <a:pt x="209286" y="29964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6145" name="Groupe 6144"/>
          <p:cNvGrpSpPr/>
          <p:nvPr/>
        </p:nvGrpSpPr>
        <p:grpSpPr>
          <a:xfrm>
            <a:off x="449440" y="2863530"/>
            <a:ext cx="3096344" cy="3994470"/>
            <a:chOff x="449440" y="2863530"/>
            <a:chExt cx="3096344" cy="3994470"/>
          </a:xfrm>
        </p:grpSpPr>
        <p:grpSp>
          <p:nvGrpSpPr>
            <p:cNvPr id="43" name="Groupe 42"/>
            <p:cNvGrpSpPr/>
            <p:nvPr/>
          </p:nvGrpSpPr>
          <p:grpSpPr>
            <a:xfrm>
              <a:off x="449440" y="2863530"/>
              <a:ext cx="3096344" cy="3994470"/>
              <a:chOff x="454913" y="2890914"/>
              <a:chExt cx="3096344" cy="3994470"/>
            </a:xfrm>
          </p:grpSpPr>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4913" y="2890914"/>
                <a:ext cx="3096344" cy="3994470"/>
              </a:xfrm>
              <a:prstGeom prst="rect">
                <a:avLst/>
              </a:prstGeom>
            </p:spPr>
          </p:pic>
          <p:sp>
            <p:nvSpPr>
              <p:cNvPr id="5" name="Rectangle 4"/>
              <p:cNvSpPr/>
              <p:nvPr/>
            </p:nvSpPr>
            <p:spPr>
              <a:xfrm>
                <a:off x="1907704" y="3413294"/>
                <a:ext cx="21602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39"/>
              <p:cNvSpPr/>
              <p:nvPr/>
            </p:nvSpPr>
            <p:spPr>
              <a:xfrm>
                <a:off x="1907704" y="3601012"/>
                <a:ext cx="21602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Rectangle 40"/>
              <p:cNvSpPr/>
              <p:nvPr/>
            </p:nvSpPr>
            <p:spPr>
              <a:xfrm>
                <a:off x="1907704" y="3811324"/>
                <a:ext cx="21602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p:cNvCxnSpPr/>
              <p:nvPr/>
            </p:nvCxnSpPr>
            <p:spPr>
              <a:xfrm>
                <a:off x="1907704" y="3413293"/>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1907704" y="3585403"/>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Connecteur droit 44"/>
              <p:cNvCxnSpPr/>
              <p:nvPr/>
            </p:nvCxnSpPr>
            <p:spPr>
              <a:xfrm>
                <a:off x="1907704" y="3800661"/>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nvCxnSpPr>
            <p:spPr>
              <a:xfrm flipH="1">
                <a:off x="1923803" y="3436153"/>
                <a:ext cx="199925" cy="10269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flipH="1">
                <a:off x="1923803" y="3629416"/>
                <a:ext cx="199925" cy="10269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flipH="1">
                <a:off x="1923803" y="3830362"/>
                <a:ext cx="199925" cy="10269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1" name="Rectangle 80"/>
            <p:cNvSpPr/>
            <p:nvPr/>
          </p:nvSpPr>
          <p:spPr>
            <a:xfrm>
              <a:off x="1907704" y="3983163"/>
              <a:ext cx="216024" cy="563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2" name="Connecteur droit 81"/>
            <p:cNvCxnSpPr/>
            <p:nvPr/>
          </p:nvCxnSpPr>
          <p:spPr>
            <a:xfrm>
              <a:off x="1907704" y="3968875"/>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Connecteur droit 82"/>
            <p:cNvCxnSpPr/>
            <p:nvPr/>
          </p:nvCxnSpPr>
          <p:spPr>
            <a:xfrm flipH="1">
              <a:off x="1923803" y="4012863"/>
              <a:ext cx="199925" cy="10269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144" name="Groupe 6143"/>
          <p:cNvGrpSpPr/>
          <p:nvPr/>
        </p:nvGrpSpPr>
        <p:grpSpPr>
          <a:xfrm>
            <a:off x="2286938" y="4371650"/>
            <a:ext cx="139925" cy="255039"/>
            <a:chOff x="2286938" y="4371650"/>
            <a:chExt cx="139925" cy="255039"/>
          </a:xfrm>
        </p:grpSpPr>
        <p:sp>
          <p:nvSpPr>
            <p:cNvPr id="46" name="Rectangle 45"/>
            <p:cNvSpPr/>
            <p:nvPr/>
          </p:nvSpPr>
          <p:spPr>
            <a:xfrm>
              <a:off x="2286938" y="4437112"/>
              <a:ext cx="124822" cy="1758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1" name="Connecteur droit 50"/>
            <p:cNvCxnSpPr/>
            <p:nvPr/>
          </p:nvCxnSpPr>
          <p:spPr>
            <a:xfrm>
              <a:off x="2372863" y="4371650"/>
              <a:ext cx="54000" cy="54000"/>
            </a:xfrm>
            <a:prstGeom prst="line">
              <a:avLst/>
            </a:prstGeom>
            <a:ln w="25400">
              <a:solidFill>
                <a:srgbClr val="00FFFF"/>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flipH="1">
              <a:off x="2372863" y="4375281"/>
              <a:ext cx="54000" cy="54000"/>
            </a:xfrm>
            <a:prstGeom prst="line">
              <a:avLst/>
            </a:prstGeom>
            <a:ln w="25400">
              <a:solidFill>
                <a:srgbClr val="00FFFF"/>
              </a:solidFill>
            </a:ln>
          </p:spPr>
          <p:style>
            <a:lnRef idx="1">
              <a:schemeClr val="accent1"/>
            </a:lnRef>
            <a:fillRef idx="0">
              <a:schemeClr val="accent1"/>
            </a:fillRef>
            <a:effectRef idx="0">
              <a:schemeClr val="accent1"/>
            </a:effectRef>
            <a:fontRef idx="minor">
              <a:schemeClr val="tx1"/>
            </a:fontRef>
          </p:style>
        </p:cxnSp>
        <p:cxnSp>
          <p:nvCxnSpPr>
            <p:cNvPr id="58" name="Connecteur droit 57"/>
            <p:cNvCxnSpPr/>
            <p:nvPr/>
          </p:nvCxnSpPr>
          <p:spPr>
            <a:xfrm>
              <a:off x="2363859" y="4402281"/>
              <a:ext cx="36004" cy="224408"/>
            </a:xfrm>
            <a:prstGeom prst="line">
              <a:avLst/>
            </a:prstGeom>
            <a:ln w="25400">
              <a:solidFill>
                <a:srgbClr val="00FFFF"/>
              </a:solidFill>
            </a:ln>
          </p:spPr>
          <p:style>
            <a:lnRef idx="1">
              <a:schemeClr val="accent1"/>
            </a:lnRef>
            <a:fillRef idx="0">
              <a:schemeClr val="accent1"/>
            </a:fillRef>
            <a:effectRef idx="0">
              <a:schemeClr val="accent1"/>
            </a:effectRef>
            <a:fontRef idx="minor">
              <a:schemeClr val="tx1"/>
            </a:fontRef>
          </p:style>
        </p:cxnSp>
      </p:grpSp>
      <p:grpSp>
        <p:nvGrpSpPr>
          <p:cNvPr id="59" name="Groupe 58"/>
          <p:cNvGrpSpPr/>
          <p:nvPr/>
        </p:nvGrpSpPr>
        <p:grpSpPr>
          <a:xfrm>
            <a:off x="2522801" y="4395019"/>
            <a:ext cx="151822" cy="255039"/>
            <a:chOff x="2522801" y="4395019"/>
            <a:chExt cx="151822" cy="255039"/>
          </a:xfrm>
        </p:grpSpPr>
        <p:sp>
          <p:nvSpPr>
            <p:cNvPr id="60" name="Rectangle 59"/>
            <p:cNvSpPr/>
            <p:nvPr/>
          </p:nvSpPr>
          <p:spPr>
            <a:xfrm>
              <a:off x="2522801" y="4437113"/>
              <a:ext cx="124822" cy="199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1" name="Connecteur droit 60"/>
            <p:cNvCxnSpPr/>
            <p:nvPr/>
          </p:nvCxnSpPr>
          <p:spPr>
            <a:xfrm>
              <a:off x="2620623" y="4395019"/>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2" name="Connecteur droit 61"/>
            <p:cNvCxnSpPr/>
            <p:nvPr/>
          </p:nvCxnSpPr>
          <p:spPr>
            <a:xfrm flipH="1">
              <a:off x="2620623" y="4398650"/>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3" name="Connecteur droit 62"/>
            <p:cNvCxnSpPr/>
            <p:nvPr/>
          </p:nvCxnSpPr>
          <p:spPr>
            <a:xfrm>
              <a:off x="2617724" y="4422019"/>
              <a:ext cx="18002" cy="2280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9" name="Groupe 68"/>
          <p:cNvGrpSpPr/>
          <p:nvPr/>
        </p:nvGrpSpPr>
        <p:grpSpPr>
          <a:xfrm>
            <a:off x="2763691" y="4390102"/>
            <a:ext cx="151822" cy="255039"/>
            <a:chOff x="2522801" y="4395019"/>
            <a:chExt cx="151822" cy="255039"/>
          </a:xfrm>
        </p:grpSpPr>
        <p:sp>
          <p:nvSpPr>
            <p:cNvPr id="70" name="Rectangle 69"/>
            <p:cNvSpPr/>
            <p:nvPr/>
          </p:nvSpPr>
          <p:spPr>
            <a:xfrm>
              <a:off x="2522801" y="4437113"/>
              <a:ext cx="124822" cy="199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1" name="Connecteur droit 70"/>
            <p:cNvCxnSpPr/>
            <p:nvPr/>
          </p:nvCxnSpPr>
          <p:spPr>
            <a:xfrm>
              <a:off x="2620623" y="4395019"/>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flipH="1">
              <a:off x="2620623" y="4398650"/>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3" name="Connecteur droit 72"/>
            <p:cNvCxnSpPr/>
            <p:nvPr/>
          </p:nvCxnSpPr>
          <p:spPr>
            <a:xfrm>
              <a:off x="2617724" y="4422019"/>
              <a:ext cx="18002" cy="2280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75" name="Groupe 74"/>
          <p:cNvGrpSpPr/>
          <p:nvPr/>
        </p:nvGrpSpPr>
        <p:grpSpPr>
          <a:xfrm>
            <a:off x="2999665" y="4370438"/>
            <a:ext cx="151822" cy="255039"/>
            <a:chOff x="2522801" y="4395019"/>
            <a:chExt cx="151822" cy="255039"/>
          </a:xfrm>
        </p:grpSpPr>
        <p:sp>
          <p:nvSpPr>
            <p:cNvPr id="76" name="Rectangle 75"/>
            <p:cNvSpPr/>
            <p:nvPr/>
          </p:nvSpPr>
          <p:spPr>
            <a:xfrm>
              <a:off x="2522801" y="4437113"/>
              <a:ext cx="124822" cy="199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7" name="Connecteur droit 76"/>
            <p:cNvCxnSpPr/>
            <p:nvPr/>
          </p:nvCxnSpPr>
          <p:spPr>
            <a:xfrm>
              <a:off x="2620623" y="4395019"/>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flipH="1">
              <a:off x="2620623" y="4398650"/>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nvCxnSpPr>
          <p:spPr>
            <a:xfrm>
              <a:off x="2617724" y="4422019"/>
              <a:ext cx="18002" cy="2280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80" name="Rectangle 79"/>
          <p:cNvSpPr/>
          <p:nvPr/>
        </p:nvSpPr>
        <p:spPr>
          <a:xfrm>
            <a:off x="2286938" y="4797152"/>
            <a:ext cx="1196435" cy="1758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6147"/>
                                        </p:tgtEl>
                                        <p:attrNameLst>
                                          <p:attrName>style.visibility</p:attrName>
                                        </p:attrNameLst>
                                      </p:cBhvr>
                                      <p:to>
                                        <p:strVal val="visible"/>
                                      </p:to>
                                    </p:set>
                                    <p:animEffect transition="in" filter="fade">
                                      <p:cBhvr>
                                        <p:cTn id="7" dur="500"/>
                                        <p:tgtEl>
                                          <p:spTgt spid="6147"/>
                                        </p:tgtEl>
                                      </p:cBhvr>
                                    </p:animEffect>
                                  </p:childTnLst>
                                </p:cTn>
                              </p:par>
                            </p:childTnLst>
                          </p:cTn>
                        </p:par>
                        <p:par>
                          <p:cTn id="8" fill="hold">
                            <p:stCondLst>
                              <p:cond delay="9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6148"/>
                                        </p:tgtEl>
                                        <p:attrNameLst>
                                          <p:attrName>style.visibility</p:attrName>
                                        </p:attrNameLst>
                                      </p:cBhvr>
                                      <p:to>
                                        <p:strVal val="visible"/>
                                      </p:to>
                                    </p:set>
                                    <p:animEffect transition="in" filter="fade">
                                      <p:cBhvr>
                                        <p:cTn id="11" dur="500"/>
                                        <p:tgtEl>
                                          <p:spTgt spid="614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145"/>
                                        </p:tgtEl>
                                        <p:attrNameLst>
                                          <p:attrName>style.visibility</p:attrName>
                                        </p:attrNameLst>
                                      </p:cBhvr>
                                      <p:to>
                                        <p:strVal val="visible"/>
                                      </p:to>
                                    </p:set>
                                    <p:animEffect transition="in" filter="fade">
                                      <p:cBhvr>
                                        <p:cTn id="16" dur="500"/>
                                        <p:tgtEl>
                                          <p:spTgt spid="614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iterate type="wd">
                                    <p:tmPct val="10000"/>
                                  </p:iterate>
                                  <p:childTnLst>
                                    <p:set>
                                      <p:cBhvr>
                                        <p:cTn id="20" dur="1" fill="hold">
                                          <p:stCondLst>
                                            <p:cond delay="0"/>
                                          </p:stCondLst>
                                        </p:cTn>
                                        <p:tgtEl>
                                          <p:spTgt spid="6149"/>
                                        </p:tgtEl>
                                        <p:attrNameLst>
                                          <p:attrName>style.visibility</p:attrName>
                                        </p:attrNameLst>
                                      </p:cBhvr>
                                      <p:to>
                                        <p:strVal val="visible"/>
                                      </p:to>
                                    </p:set>
                                    <p:animEffect transition="in" filter="fade">
                                      <p:cBhvr>
                                        <p:cTn id="21" dur="500"/>
                                        <p:tgtEl>
                                          <p:spTgt spid="614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up)">
                                      <p:cBhvr>
                                        <p:cTn id="26" dur="500"/>
                                        <p:tgtEl>
                                          <p:spTgt spid="4"/>
                                        </p:tgtEl>
                                      </p:cBhvr>
                                    </p:animEffect>
                                  </p:childTnLst>
                                </p:cTn>
                              </p:par>
                            </p:childTnLst>
                          </p:cTn>
                        </p:par>
                        <p:par>
                          <p:cTn id="27" fill="hold">
                            <p:stCondLst>
                              <p:cond delay="500"/>
                            </p:stCondLst>
                            <p:childTnLst>
                              <p:par>
                                <p:cTn id="28" presetID="22" presetClass="entr" presetSubtype="1" fill="hold" grpId="0" nodeType="afterEffect">
                                  <p:stCondLst>
                                    <p:cond delay="250"/>
                                  </p:stCondLst>
                                  <p:childTnLst>
                                    <p:set>
                                      <p:cBhvr>
                                        <p:cTn id="29" dur="1" fill="hold">
                                          <p:stCondLst>
                                            <p:cond delay="0"/>
                                          </p:stCondLst>
                                        </p:cTn>
                                        <p:tgtEl>
                                          <p:spTgt spid="38"/>
                                        </p:tgtEl>
                                        <p:attrNameLst>
                                          <p:attrName>style.visibility</p:attrName>
                                        </p:attrNameLst>
                                      </p:cBhvr>
                                      <p:to>
                                        <p:strVal val="visible"/>
                                      </p:to>
                                    </p:set>
                                    <p:animEffect transition="in" filter="wipe(up)">
                                      <p:cBhvr>
                                        <p:cTn id="30" dur="500"/>
                                        <p:tgtEl>
                                          <p:spTgt spid="38"/>
                                        </p:tgtEl>
                                      </p:cBhvr>
                                    </p:animEffect>
                                  </p:childTnLst>
                                </p:cTn>
                              </p:par>
                            </p:childTnLst>
                          </p:cTn>
                        </p:par>
                        <p:par>
                          <p:cTn id="31" fill="hold">
                            <p:stCondLst>
                              <p:cond delay="1250"/>
                            </p:stCondLst>
                            <p:childTnLst>
                              <p:par>
                                <p:cTn id="32" presetID="22" presetClass="entr" presetSubtype="1" fill="hold" grpId="0" nodeType="afterEffect">
                                  <p:stCondLst>
                                    <p:cond delay="250"/>
                                  </p:stCondLst>
                                  <p:childTnLst>
                                    <p:set>
                                      <p:cBhvr>
                                        <p:cTn id="33" dur="1" fill="hold">
                                          <p:stCondLst>
                                            <p:cond delay="0"/>
                                          </p:stCondLst>
                                        </p:cTn>
                                        <p:tgtEl>
                                          <p:spTgt spid="50"/>
                                        </p:tgtEl>
                                        <p:attrNameLst>
                                          <p:attrName>style.visibility</p:attrName>
                                        </p:attrNameLst>
                                      </p:cBhvr>
                                      <p:to>
                                        <p:strVal val="visible"/>
                                      </p:to>
                                    </p:set>
                                    <p:animEffect transition="in" filter="wipe(up)">
                                      <p:cBhvr>
                                        <p:cTn id="34" dur="500"/>
                                        <p:tgtEl>
                                          <p:spTgt spid="50"/>
                                        </p:tgtEl>
                                      </p:cBhvr>
                                    </p:animEffect>
                                  </p:childTnLst>
                                </p:cTn>
                              </p:par>
                            </p:childTnLst>
                          </p:cTn>
                        </p:par>
                        <p:par>
                          <p:cTn id="35" fill="hold">
                            <p:stCondLst>
                              <p:cond delay="2750"/>
                            </p:stCondLst>
                            <p:childTnLst>
                              <p:par>
                                <p:cTn id="36" presetID="10" presetClass="entr" presetSubtype="0" fill="hold" nodeType="afterEffect">
                                  <p:stCondLst>
                                    <p:cond delay="250"/>
                                  </p:stCondLst>
                                  <p:childTnLst>
                                    <p:set>
                                      <p:cBhvr>
                                        <p:cTn id="37" dur="1" fill="hold">
                                          <p:stCondLst>
                                            <p:cond delay="0"/>
                                          </p:stCondLst>
                                        </p:cTn>
                                        <p:tgtEl>
                                          <p:spTgt spid="6144"/>
                                        </p:tgtEl>
                                        <p:attrNameLst>
                                          <p:attrName>style.visibility</p:attrName>
                                        </p:attrNameLst>
                                      </p:cBhvr>
                                      <p:to>
                                        <p:strVal val="visible"/>
                                      </p:to>
                                    </p:set>
                                    <p:animEffect transition="in" filter="fade">
                                      <p:cBhvr>
                                        <p:cTn id="38" dur="500"/>
                                        <p:tgtEl>
                                          <p:spTgt spid="6144"/>
                                        </p:tgtEl>
                                      </p:cBhvr>
                                    </p:animEffect>
                                  </p:childTnLst>
                                </p:cTn>
                              </p:par>
                            </p:childTnLst>
                          </p:cTn>
                        </p:par>
                        <p:par>
                          <p:cTn id="39" fill="hold">
                            <p:stCondLst>
                              <p:cond delay="3500"/>
                            </p:stCondLst>
                            <p:childTnLst>
                              <p:par>
                                <p:cTn id="40" presetID="10" presetClass="entr" presetSubtype="0" fill="hold" nodeType="afterEffect">
                                  <p:stCondLst>
                                    <p:cond delay="250"/>
                                  </p:stCondLst>
                                  <p:childTnLst>
                                    <p:set>
                                      <p:cBhvr>
                                        <p:cTn id="41" dur="1" fill="hold">
                                          <p:stCondLst>
                                            <p:cond delay="0"/>
                                          </p:stCondLst>
                                        </p:cTn>
                                        <p:tgtEl>
                                          <p:spTgt spid="59"/>
                                        </p:tgtEl>
                                        <p:attrNameLst>
                                          <p:attrName>style.visibility</p:attrName>
                                        </p:attrNameLst>
                                      </p:cBhvr>
                                      <p:to>
                                        <p:strVal val="visible"/>
                                      </p:to>
                                    </p:set>
                                    <p:animEffect transition="in" filter="fade">
                                      <p:cBhvr>
                                        <p:cTn id="42" dur="500"/>
                                        <p:tgtEl>
                                          <p:spTgt spid="59"/>
                                        </p:tgtEl>
                                      </p:cBhvr>
                                    </p:animEffect>
                                  </p:childTnLst>
                                </p:cTn>
                              </p:par>
                            </p:childTnLst>
                          </p:cTn>
                        </p:par>
                        <p:par>
                          <p:cTn id="43" fill="hold">
                            <p:stCondLst>
                              <p:cond delay="4250"/>
                            </p:stCondLst>
                            <p:childTnLst>
                              <p:par>
                                <p:cTn id="44" presetID="10" presetClass="entr" presetSubtype="0" fill="hold" nodeType="afterEffect">
                                  <p:stCondLst>
                                    <p:cond delay="250"/>
                                  </p:stCondLst>
                                  <p:childTnLst>
                                    <p:set>
                                      <p:cBhvr>
                                        <p:cTn id="45" dur="1" fill="hold">
                                          <p:stCondLst>
                                            <p:cond delay="0"/>
                                          </p:stCondLst>
                                        </p:cTn>
                                        <p:tgtEl>
                                          <p:spTgt spid="69"/>
                                        </p:tgtEl>
                                        <p:attrNameLst>
                                          <p:attrName>style.visibility</p:attrName>
                                        </p:attrNameLst>
                                      </p:cBhvr>
                                      <p:to>
                                        <p:strVal val="visible"/>
                                      </p:to>
                                    </p:set>
                                    <p:animEffect transition="in" filter="fade">
                                      <p:cBhvr>
                                        <p:cTn id="46" dur="500"/>
                                        <p:tgtEl>
                                          <p:spTgt spid="69"/>
                                        </p:tgtEl>
                                      </p:cBhvr>
                                    </p:animEffect>
                                  </p:childTnLst>
                                </p:cTn>
                              </p:par>
                            </p:childTnLst>
                          </p:cTn>
                        </p:par>
                        <p:par>
                          <p:cTn id="47" fill="hold">
                            <p:stCondLst>
                              <p:cond delay="5000"/>
                            </p:stCondLst>
                            <p:childTnLst>
                              <p:par>
                                <p:cTn id="48" presetID="10" presetClass="entr" presetSubtype="0" fill="hold" nodeType="afterEffect">
                                  <p:stCondLst>
                                    <p:cond delay="250"/>
                                  </p:stCondLst>
                                  <p:childTnLst>
                                    <p:set>
                                      <p:cBhvr>
                                        <p:cTn id="49" dur="1" fill="hold">
                                          <p:stCondLst>
                                            <p:cond delay="0"/>
                                          </p:stCondLst>
                                        </p:cTn>
                                        <p:tgtEl>
                                          <p:spTgt spid="75"/>
                                        </p:tgtEl>
                                        <p:attrNameLst>
                                          <p:attrName>style.visibility</p:attrName>
                                        </p:attrNameLst>
                                      </p:cBhvr>
                                      <p:to>
                                        <p:strVal val="visible"/>
                                      </p:to>
                                    </p:set>
                                    <p:animEffect transition="in" filter="fade">
                                      <p:cBhvr>
                                        <p:cTn id="50" dur="500"/>
                                        <p:tgtEl>
                                          <p:spTgt spid="75"/>
                                        </p:tgtEl>
                                      </p:cBhvr>
                                    </p:animEffect>
                                  </p:childTnLst>
                                </p:cTn>
                              </p:par>
                            </p:childTnLst>
                          </p:cTn>
                        </p:par>
                        <p:par>
                          <p:cTn id="51" fill="hold">
                            <p:stCondLst>
                              <p:cond delay="5750"/>
                            </p:stCondLst>
                            <p:childTnLst>
                              <p:par>
                                <p:cTn id="52" presetID="10" presetClass="entr" presetSubtype="0" fill="hold" grpId="0" nodeType="afterEffect">
                                  <p:stCondLst>
                                    <p:cond delay="0"/>
                                  </p:stCondLst>
                                  <p:childTnLst>
                                    <p:set>
                                      <p:cBhvr>
                                        <p:cTn id="53" dur="1" fill="hold">
                                          <p:stCondLst>
                                            <p:cond delay="0"/>
                                          </p:stCondLst>
                                        </p:cTn>
                                        <p:tgtEl>
                                          <p:spTgt spid="80"/>
                                        </p:tgtEl>
                                        <p:attrNameLst>
                                          <p:attrName>style.visibility</p:attrName>
                                        </p:attrNameLst>
                                      </p:cBhvr>
                                      <p:to>
                                        <p:strVal val="visible"/>
                                      </p:to>
                                    </p:set>
                                    <p:animEffect transition="in" filter="fade">
                                      <p:cBhvr>
                                        <p:cTn id="54"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p:bldP spid="6148" grpId="0"/>
      <p:bldP spid="6149" grpId="0"/>
      <p:bldP spid="4" grpId="0" animBg="1"/>
      <p:bldP spid="38" grpId="0" animBg="1"/>
      <p:bldP spid="50" grpId="0" animBg="1"/>
      <p:bldP spid="8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p:cNvGrpSpPr/>
          <p:nvPr/>
        </p:nvGrpSpPr>
        <p:grpSpPr>
          <a:xfrm>
            <a:off x="-540568" y="2856765"/>
            <a:ext cx="5122216" cy="3961385"/>
            <a:chOff x="-540568" y="2714347"/>
            <a:chExt cx="5122216" cy="3961385"/>
          </a:xfrm>
        </p:grpSpPr>
        <p:grpSp>
          <p:nvGrpSpPr>
            <p:cNvPr id="10" name="Groupe 9"/>
            <p:cNvGrpSpPr/>
            <p:nvPr/>
          </p:nvGrpSpPr>
          <p:grpSpPr>
            <a:xfrm>
              <a:off x="-540568" y="2714347"/>
              <a:ext cx="5122216" cy="3961385"/>
              <a:chOff x="0" y="2714347"/>
              <a:chExt cx="5122216" cy="3961385"/>
            </a:xfrm>
          </p:grpSpPr>
          <p:pic>
            <p:nvPicPr>
              <p:cNvPr id="12"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387" b="100000" l="0" r="100000">
                            <a14:foregroundMark x1="17352" y1="13540" x2="11144" y2="17988"/>
                            <a14:backgroundMark x1="80553" y1="96905" x2="61930" y2="99807"/>
                            <a14:backgroundMark x1="63201" y1="99130" x2="57741" y2="99807"/>
                            <a14:backgroundMark x1="10097" y1="18375" x2="17577" y2="11315"/>
                            <a14:backgroundMark x1="13613" y1="15087" x2="19820" y2="13153"/>
                          </a14:backgroundRemoval>
                        </a14:imgEffect>
                      </a14:imgLayer>
                    </a14:imgProps>
                  </a:ext>
                  <a:ext uri="{28A0092B-C50C-407E-A947-70E740481C1C}">
                    <a14:useLocalDpi xmlns:a14="http://schemas.microsoft.com/office/drawing/2010/main" val="0"/>
                  </a:ext>
                </a:extLst>
              </a:blip>
              <a:srcRect/>
              <a:stretch>
                <a:fillRect/>
              </a:stretch>
            </p:blipFill>
            <p:spPr bwMode="auto">
              <a:xfrm>
                <a:off x="0" y="2714347"/>
                <a:ext cx="5122216" cy="39613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2"/>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387" b="100000" l="0" r="100000">
                            <a14:foregroundMark x1="17352" y1="13540" x2="11144" y2="17988"/>
                            <a14:backgroundMark x1="80553" y1="96905" x2="61930" y2="99807"/>
                            <a14:backgroundMark x1="63201" y1="99130" x2="57741" y2="99807"/>
                            <a14:backgroundMark x1="10097" y1="18375" x2="17577" y2="11315"/>
                            <a14:backgroundMark x1="13613" y1="15087" x2="19820" y2="13153"/>
                          </a14:backgroundRemoval>
                        </a14:imgEffect>
                      </a14:imgLayer>
                    </a14:imgProps>
                  </a:ext>
                  <a:ext uri="{28A0092B-C50C-407E-A947-70E740481C1C}">
                    <a14:useLocalDpi xmlns:a14="http://schemas.microsoft.com/office/drawing/2010/main" val="0"/>
                  </a:ext>
                </a:extLst>
              </a:blip>
              <a:srcRect l="58191" t="32201" r="33140" b="53870"/>
              <a:stretch/>
            </p:blipFill>
            <p:spPr bwMode="auto">
              <a:xfrm rot="-2820000">
                <a:off x="2922036" y="3965366"/>
                <a:ext cx="526935" cy="551807"/>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1" name="Picture 3"/>
            <p:cNvPicPr>
              <a:picLocks noChangeAspect="1" noChangeArrowheads="1"/>
            </p:cNvPicPr>
            <p:nvPr/>
          </p:nvPicPr>
          <p:blipFill>
            <a:blip r:embed="rId7">
              <a:extLst>
                <a:ext uri="{BEBA8EAE-BF5A-486C-A8C5-ECC9F3942E4B}">
                  <a14:imgProps xmlns:a14="http://schemas.microsoft.com/office/drawing/2010/main">
                    <a14:imgLayer r:embed="rId8">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rot="21420000">
              <a:off x="717354" y="3895007"/>
              <a:ext cx="1317377" cy="750597"/>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6147" name="Rectangle 2"/>
          <p:cNvSpPr>
            <a:spLocks noGrp="1" noChangeArrowheads="1"/>
          </p:cNvSpPr>
          <p:nvPr>
            <p:ph type="title"/>
          </p:nvPr>
        </p:nvSpPr>
        <p:spPr>
          <a:xfrm>
            <a:off x="28004" y="45705"/>
            <a:ext cx="9115996" cy="646992"/>
          </a:xfrm>
        </p:spPr>
        <p:txBody>
          <a:bodyPr>
            <a:noAutofit/>
          </a:bodyPr>
          <a:lstStyle/>
          <a:p>
            <a:pPr algn="l"/>
            <a:r>
              <a:rPr lang="fr-FR" altLang="fr-FR" sz="2400" b="1" dirty="0">
                <a:effectLst>
                  <a:glow rad="228600">
                    <a:schemeClr val="accent5">
                      <a:satMod val="175000"/>
                      <a:alpha val="40000"/>
                    </a:schemeClr>
                  </a:glow>
                </a:effectLst>
                <a:latin typeface="Verdana" panose="020B0604030504040204" pitchFamily="34" charset="0"/>
              </a:rPr>
              <a:t>HORS </a:t>
            </a:r>
            <a:r>
              <a:rPr lang="fr-FR" altLang="fr-FR" sz="2400" b="1" dirty="0" smtClean="0">
                <a:effectLst>
                  <a:glow rad="228600">
                    <a:schemeClr val="accent5">
                      <a:satMod val="175000"/>
                      <a:alpha val="40000"/>
                    </a:schemeClr>
                  </a:glow>
                </a:effectLst>
                <a:latin typeface="Verdana" panose="020B0604030504040204" pitchFamily="34" charset="0"/>
              </a:rPr>
              <a:t>TENSION  </a:t>
            </a:r>
            <a:r>
              <a:rPr lang="fr-FR" altLang="fr-FR" sz="2400" b="1" dirty="0" smtClean="0">
                <a:effectLst/>
                <a:latin typeface="Verdana" panose="020B0604030504040204" pitchFamily="34" charset="0"/>
              </a:rPr>
              <a:t>Mesure de </a:t>
            </a:r>
            <a:r>
              <a:rPr lang="fr-FR" altLang="fr-FR" sz="2400" b="1" dirty="0" smtClean="0">
                <a:latin typeface="Verdana" panose="020B0604030504040204" pitchFamily="34" charset="0"/>
              </a:rPr>
              <a:t>Résistance d'isolement</a:t>
            </a:r>
            <a:endParaRPr lang="fr-FR" altLang="fr-FR" sz="2400" b="1" dirty="0" smtClean="0"/>
          </a:p>
        </p:txBody>
      </p:sp>
      <p:pic>
        <p:nvPicPr>
          <p:cNvPr id="14" name="Picture 3"/>
          <p:cNvPicPr>
            <a:picLocks noChangeAspect="1" noChangeArrowheads="1"/>
          </p:cNvPicPr>
          <p:nvPr/>
        </p:nvPicPr>
        <p:blipFill>
          <a:blip r:embed="rId9">
            <a:extLst>
              <a:ext uri="{BEBA8EAE-BF5A-486C-A8C5-ECC9F3942E4B}">
                <a14:imgProps xmlns:a14="http://schemas.microsoft.com/office/drawing/2010/main">
                  <a14:imgLayer r:embed="rId8">
                    <a14:imgEffect>
                      <a14:sharpenSoften amount="25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rot="21420000">
            <a:off x="742017" y="4086323"/>
            <a:ext cx="1317377" cy="717153"/>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Rectangle 14"/>
          <p:cNvSpPr/>
          <p:nvPr/>
        </p:nvSpPr>
        <p:spPr>
          <a:xfrm>
            <a:off x="-108520" y="6423719"/>
            <a:ext cx="6999032" cy="461665"/>
          </a:xfrm>
          <a:prstGeom prst="rect">
            <a:avLst/>
          </a:prstGeom>
        </p:spPr>
        <p:txBody>
          <a:bodyPr wrap="none">
            <a:spAutoFit/>
          </a:bodyPr>
          <a:lstStyle/>
          <a:p>
            <a:r>
              <a:rPr lang="fr-FR" altLang="fr-FR" dirty="0" smtClean="0">
                <a:latin typeface="Verdana" panose="020B0604030504040204" pitchFamily="34" charset="0"/>
              </a:rPr>
              <a:t>(tests ISOLEMENT Phase neutre -terre</a:t>
            </a:r>
            <a:r>
              <a:rPr lang="fr-FR" altLang="fr-FR" dirty="0">
                <a:latin typeface="Verdana" panose="020B0604030504040204" pitchFamily="34" charset="0"/>
              </a:rPr>
              <a:t>)</a:t>
            </a:r>
            <a:endParaRPr lang="fr-FR" dirty="0"/>
          </a:p>
        </p:txBody>
      </p:sp>
      <p:pic>
        <p:nvPicPr>
          <p:cNvPr id="25" name="Picture 2"/>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387" b="100000" l="0" r="100000">
                        <a14:foregroundMark x1="17352" y1="13540" x2="11144" y2="17988"/>
                        <a14:backgroundMark x1="80553" y1="96905" x2="61930" y2="99807"/>
                        <a14:backgroundMark x1="63201" y1="99130" x2="57741" y2="99807"/>
                        <a14:backgroundMark x1="10097" y1="18375" x2="17577" y2="11315"/>
                        <a14:backgroundMark x1="13613" y1="15087" x2="19820" y2="13153"/>
                      </a14:backgroundRemoval>
                    </a14:imgEffect>
                  </a14:imgLayer>
                </a14:imgProps>
              </a:ext>
              <a:ext uri="{28A0092B-C50C-407E-A947-70E740481C1C}">
                <a14:useLocalDpi xmlns:a14="http://schemas.microsoft.com/office/drawing/2010/main" val="0"/>
              </a:ext>
            </a:extLst>
          </a:blip>
          <a:srcRect l="58191" t="32201" r="33140" b="53870"/>
          <a:stretch/>
        </p:blipFill>
        <p:spPr bwMode="auto">
          <a:xfrm rot="18839442">
            <a:off x="2381000" y="4136818"/>
            <a:ext cx="526935" cy="551807"/>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Text Box 8"/>
          <p:cNvSpPr txBox="1">
            <a:spLocks noChangeArrowheads="1"/>
          </p:cNvSpPr>
          <p:nvPr/>
        </p:nvSpPr>
        <p:spPr bwMode="auto">
          <a:xfrm>
            <a:off x="107473" y="667424"/>
            <a:ext cx="5836968"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marL="180000" indent="-457200" eaLnBrk="1" hangingPunct="1">
              <a:spcBef>
                <a:spcPct val="0"/>
              </a:spcBef>
              <a:buFontTx/>
              <a:buNone/>
            </a:pPr>
            <a:r>
              <a:rPr lang="fr-FR" sz="1600" dirty="0">
                <a:latin typeface="Verdana" panose="020B0604030504040204" pitchFamily="34" charset="0"/>
                <a:sym typeface="Symbol"/>
              </a:rPr>
              <a:t>- Cordons jaune et blanc ensembles sur bornier </a:t>
            </a:r>
            <a:br>
              <a:rPr lang="fr-FR" sz="1600" dirty="0">
                <a:latin typeface="Verdana" panose="020B0604030504040204" pitchFamily="34" charset="0"/>
                <a:sym typeface="Symbol"/>
              </a:rPr>
            </a:br>
            <a:r>
              <a:rPr lang="fr-FR" sz="1600" dirty="0">
                <a:latin typeface="Verdana" panose="020B0604030504040204" pitchFamily="34" charset="0"/>
                <a:sym typeface="Symbol"/>
              </a:rPr>
              <a:t>de terre (connexion PE alimentation)</a:t>
            </a:r>
          </a:p>
          <a:p>
            <a:pPr marL="180000" indent="-457200" eaLnBrk="1" hangingPunct="1">
              <a:spcBef>
                <a:spcPct val="0"/>
              </a:spcBef>
              <a:buNone/>
            </a:pPr>
            <a:r>
              <a:rPr lang="fr-FR" altLang="fr-FR" sz="1600" dirty="0">
                <a:latin typeface="Verdana" panose="020B0604030504040204" pitchFamily="34" charset="0"/>
                <a:sym typeface="Symbol"/>
              </a:rPr>
              <a:t>- Rouge seul sur les conducteurs actifs (neutre et phases (ex, même démarche en « l-N-PE » avec trois fils séparés phase rouge, neutre jaune, et terre blanc  )…</a:t>
            </a:r>
          </a:p>
          <a:p>
            <a:pPr marL="180000" indent="-457200" eaLnBrk="1" hangingPunct="1">
              <a:spcBef>
                <a:spcPct val="0"/>
              </a:spcBef>
              <a:buFontTx/>
              <a:buNone/>
            </a:pPr>
            <a:r>
              <a:rPr lang="fr-FR" altLang="fr-FR" sz="1600" dirty="0" smtClean="0">
                <a:latin typeface="Verdana" panose="020B0604030504040204" pitchFamily="34" charset="0"/>
              </a:rPr>
              <a:t>Sélecteur position « INSULATION</a:t>
            </a:r>
            <a:r>
              <a:rPr lang="fr-FR" sz="1600" dirty="0" smtClean="0">
                <a:latin typeface="Verdana" panose="020B0604030504040204" pitchFamily="34" charset="0"/>
                <a:sym typeface="Symbol"/>
              </a:rPr>
              <a:t> » « L-PE »</a:t>
            </a:r>
            <a:br>
              <a:rPr lang="fr-FR" sz="1600" dirty="0" smtClean="0">
                <a:latin typeface="Verdana" panose="020B0604030504040204" pitchFamily="34" charset="0"/>
                <a:sym typeface="Symbol"/>
              </a:rPr>
            </a:br>
            <a:r>
              <a:rPr lang="fr-FR" altLang="fr-FR" sz="1600" dirty="0" smtClean="0">
                <a:latin typeface="Verdana" panose="020B0604030504040204" pitchFamily="34" charset="0"/>
                <a:sym typeface="Symbol"/>
              </a:rPr>
              <a:t>Appui sur «  Test »</a:t>
            </a:r>
            <a:r>
              <a:rPr lang="fr-FR" altLang="fr-FR" sz="1600" dirty="0">
                <a:latin typeface="Verdana" panose="020B0604030504040204" pitchFamily="34" charset="0"/>
                <a:sym typeface="Symbol"/>
              </a:rPr>
              <a:t> puis sur « More </a:t>
            </a:r>
            <a:r>
              <a:rPr lang="fr-FR" altLang="fr-FR" sz="1600" dirty="0" smtClean="0">
                <a:latin typeface="Verdana" panose="020B0604030504040204" pitchFamily="34" charset="0"/>
                <a:sym typeface="Symbol"/>
              </a:rPr>
              <a:t>»</a:t>
            </a:r>
          </a:p>
          <a:p>
            <a:pPr marL="180000" indent="-457200" algn="r" eaLnBrk="1" hangingPunct="1">
              <a:spcBef>
                <a:spcPct val="0"/>
              </a:spcBef>
              <a:buFontTx/>
              <a:buNone/>
            </a:pPr>
            <a:r>
              <a:rPr lang="fr-FR" altLang="fr-FR" sz="1600" dirty="0" smtClean="0">
                <a:latin typeface="Verdana" panose="020B0604030504040204" pitchFamily="34" charset="0"/>
                <a:sym typeface="Symbol"/>
              </a:rPr>
              <a:t>Cliquez sur les zones en surbrillance</a:t>
            </a:r>
            <a:endParaRPr lang="fr-FR" altLang="fr-FR" sz="1600" dirty="0">
              <a:latin typeface="Verdana" panose="020B0604030504040204" pitchFamily="34" charset="0"/>
            </a:endParaRPr>
          </a:p>
        </p:txBody>
      </p:sp>
      <p:grpSp>
        <p:nvGrpSpPr>
          <p:cNvPr id="27" name="Groupe 26"/>
          <p:cNvGrpSpPr/>
          <p:nvPr/>
        </p:nvGrpSpPr>
        <p:grpSpPr>
          <a:xfrm>
            <a:off x="-56685" y="3028596"/>
            <a:ext cx="1604349" cy="2988860"/>
            <a:chOff x="-339256" y="2415937"/>
            <a:chExt cx="1604349" cy="2988860"/>
          </a:xfrm>
        </p:grpSpPr>
        <p:sp>
          <p:nvSpPr>
            <p:cNvPr id="28" name="Ellipse 27"/>
            <p:cNvSpPr/>
            <p:nvPr/>
          </p:nvSpPr>
          <p:spPr>
            <a:xfrm>
              <a:off x="-339256" y="3276207"/>
              <a:ext cx="1163696" cy="1204553"/>
            </a:xfrm>
            <a:prstGeom prst="ellipse">
              <a:avLst/>
            </a:prstGeom>
            <a:solidFill>
              <a:srgbClr val="FFFF00">
                <a:alpha val="2000"/>
              </a:srgbClr>
            </a:solidFill>
            <a:ln>
              <a:noFill/>
            </a:ln>
            <a:effectLst>
              <a:glow rad="228600">
                <a:srgbClr val="FFFF00">
                  <a:alpha val="40000"/>
                </a:srgbClr>
              </a:glow>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Forme libre 28"/>
            <p:cNvSpPr/>
            <p:nvPr/>
          </p:nvSpPr>
          <p:spPr>
            <a:xfrm>
              <a:off x="-237859" y="2415937"/>
              <a:ext cx="1502952" cy="2988860"/>
            </a:xfrm>
            <a:custGeom>
              <a:avLst/>
              <a:gdLst>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5" fmla="*/ 27296 w 1351129"/>
                <a:gd name="connsiteY5" fmla="*/ 27295 h 3425588"/>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0" fmla="*/ 0 w 1351129"/>
                <a:gd name="connsiteY0" fmla="*/ 0 h 2988860"/>
                <a:gd name="connsiteX1" fmla="*/ 1282890 w 1351129"/>
                <a:gd name="connsiteY1" fmla="*/ 13648 h 2988860"/>
                <a:gd name="connsiteX2" fmla="*/ 1351129 w 1351129"/>
                <a:gd name="connsiteY2" fmla="*/ 2947917 h 2988860"/>
                <a:gd name="connsiteX3" fmla="*/ 13648 w 1351129"/>
                <a:gd name="connsiteY3" fmla="*/ 2988860 h 2988860"/>
              </a:gdLst>
              <a:ahLst/>
              <a:cxnLst>
                <a:cxn ang="0">
                  <a:pos x="connsiteX0" y="connsiteY0"/>
                </a:cxn>
                <a:cxn ang="0">
                  <a:pos x="connsiteX1" y="connsiteY1"/>
                </a:cxn>
                <a:cxn ang="0">
                  <a:pos x="connsiteX2" y="connsiteY2"/>
                </a:cxn>
                <a:cxn ang="0">
                  <a:pos x="connsiteX3" y="connsiteY3"/>
                </a:cxn>
              </a:cxnLst>
              <a:rect l="l" t="t" r="r" b="b"/>
              <a:pathLst>
                <a:path w="1351129" h="2988860">
                  <a:moveTo>
                    <a:pt x="0" y="0"/>
                  </a:moveTo>
                  <a:lnTo>
                    <a:pt x="1282890" y="13648"/>
                  </a:lnTo>
                  <a:lnTo>
                    <a:pt x="1351129" y="2947917"/>
                  </a:lnTo>
                  <a:lnTo>
                    <a:pt x="13648" y="2988860"/>
                  </a:lnTo>
                </a:path>
              </a:pathLst>
            </a:custGeom>
            <a:solidFill>
              <a:schemeClr val="accent3">
                <a:lumMod val="40000"/>
                <a:lumOff val="60000"/>
                <a:alpha val="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0" name="Groupe 29"/>
          <p:cNvGrpSpPr/>
          <p:nvPr/>
        </p:nvGrpSpPr>
        <p:grpSpPr>
          <a:xfrm>
            <a:off x="1221599" y="2592151"/>
            <a:ext cx="1910241" cy="2388704"/>
            <a:chOff x="781126" y="2313797"/>
            <a:chExt cx="1910241" cy="2388704"/>
          </a:xfrm>
        </p:grpSpPr>
        <p:sp>
          <p:nvSpPr>
            <p:cNvPr id="31" name="Ellipse 30"/>
            <p:cNvSpPr/>
            <p:nvPr/>
          </p:nvSpPr>
          <p:spPr>
            <a:xfrm>
              <a:off x="836166" y="2529821"/>
              <a:ext cx="1644458" cy="1240477"/>
            </a:xfrm>
            <a:prstGeom prst="ellipse">
              <a:avLst/>
            </a:prstGeom>
            <a:solidFill>
              <a:srgbClr val="FFFF00">
                <a:alpha val="2000"/>
              </a:srgbClr>
            </a:solidFill>
            <a:ln>
              <a:noFill/>
            </a:ln>
            <a:effectLst>
              <a:glow rad="228600">
                <a:srgbClr val="FFFF00">
                  <a:alpha val="41000"/>
                </a:srgbClr>
              </a:glow>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Forme libre 31"/>
            <p:cNvSpPr/>
            <p:nvPr/>
          </p:nvSpPr>
          <p:spPr>
            <a:xfrm>
              <a:off x="781126" y="2313797"/>
              <a:ext cx="1910241" cy="2388704"/>
            </a:xfrm>
            <a:custGeom>
              <a:avLst/>
              <a:gdLst>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5" fmla="*/ 27296 w 1351129"/>
                <a:gd name="connsiteY5" fmla="*/ 27295 h 3425588"/>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0" fmla="*/ 0 w 1351129"/>
                <a:gd name="connsiteY0" fmla="*/ 0 h 2988860"/>
                <a:gd name="connsiteX1" fmla="*/ 1282890 w 1351129"/>
                <a:gd name="connsiteY1" fmla="*/ 13648 h 2988860"/>
                <a:gd name="connsiteX2" fmla="*/ 1351129 w 1351129"/>
                <a:gd name="connsiteY2" fmla="*/ 2947917 h 2988860"/>
                <a:gd name="connsiteX3" fmla="*/ 13648 w 1351129"/>
                <a:gd name="connsiteY3" fmla="*/ 2988860 h 2988860"/>
                <a:gd name="connsiteX0" fmla="*/ 219464 w 1570593"/>
                <a:gd name="connsiteY0" fmla="*/ 0 h 3302758"/>
                <a:gd name="connsiteX1" fmla="*/ 1502354 w 1570593"/>
                <a:gd name="connsiteY1" fmla="*/ 13648 h 3302758"/>
                <a:gd name="connsiteX2" fmla="*/ 1570593 w 1570593"/>
                <a:gd name="connsiteY2" fmla="*/ 2947917 h 3302758"/>
                <a:gd name="connsiteX3" fmla="*/ 0 w 1570593"/>
                <a:gd name="connsiteY3" fmla="*/ 3302758 h 3302758"/>
                <a:gd name="connsiteX0" fmla="*/ 219464 w 1502354"/>
                <a:gd name="connsiteY0" fmla="*/ 0 h 3302758"/>
                <a:gd name="connsiteX1" fmla="*/ 1502354 w 1502354"/>
                <a:gd name="connsiteY1" fmla="*/ 13648 h 3302758"/>
                <a:gd name="connsiteX2" fmla="*/ 1153443 w 1502354"/>
                <a:gd name="connsiteY2" fmla="*/ 1296538 h 3302758"/>
                <a:gd name="connsiteX3" fmla="*/ 0 w 1502354"/>
                <a:gd name="connsiteY3" fmla="*/ 3302758 h 3302758"/>
                <a:gd name="connsiteX0" fmla="*/ 219464 w 1539161"/>
                <a:gd name="connsiteY0" fmla="*/ 0 h 3302758"/>
                <a:gd name="connsiteX1" fmla="*/ 1539161 w 1539161"/>
                <a:gd name="connsiteY1" fmla="*/ 1296538 h 3302758"/>
                <a:gd name="connsiteX2" fmla="*/ 1153443 w 1539161"/>
                <a:gd name="connsiteY2" fmla="*/ 1296538 h 3302758"/>
                <a:gd name="connsiteX3" fmla="*/ 0 w 1539161"/>
                <a:gd name="connsiteY3" fmla="*/ 3302758 h 3302758"/>
                <a:gd name="connsiteX0" fmla="*/ 219464 w 1539161"/>
                <a:gd name="connsiteY0" fmla="*/ 0 h 3302758"/>
                <a:gd name="connsiteX1" fmla="*/ 1539161 w 1539161"/>
                <a:gd name="connsiteY1" fmla="*/ 1296538 h 3302758"/>
                <a:gd name="connsiteX2" fmla="*/ 846716 w 1539161"/>
                <a:gd name="connsiteY2" fmla="*/ 1746914 h 3302758"/>
                <a:gd name="connsiteX3" fmla="*/ 0 w 1539161"/>
                <a:gd name="connsiteY3" fmla="*/ 3302758 h 3302758"/>
                <a:gd name="connsiteX0" fmla="*/ 219464 w 1477815"/>
                <a:gd name="connsiteY0" fmla="*/ 0 h 3302758"/>
                <a:gd name="connsiteX1" fmla="*/ 1477815 w 1477815"/>
                <a:gd name="connsiteY1" fmla="*/ 1091821 h 3302758"/>
                <a:gd name="connsiteX2" fmla="*/ 846716 w 1477815"/>
                <a:gd name="connsiteY2" fmla="*/ 1746914 h 3302758"/>
                <a:gd name="connsiteX3" fmla="*/ 0 w 1477815"/>
                <a:gd name="connsiteY3" fmla="*/ 3302758 h 3302758"/>
                <a:gd name="connsiteX0" fmla="*/ 1078302 w 1477815"/>
                <a:gd name="connsiteY0" fmla="*/ 0 h 2579427"/>
                <a:gd name="connsiteX1" fmla="*/ 1477815 w 1477815"/>
                <a:gd name="connsiteY1" fmla="*/ 368490 h 2579427"/>
                <a:gd name="connsiteX2" fmla="*/ 846716 w 1477815"/>
                <a:gd name="connsiteY2" fmla="*/ 1023583 h 2579427"/>
                <a:gd name="connsiteX3" fmla="*/ 0 w 1477815"/>
                <a:gd name="connsiteY3" fmla="*/ 2579427 h 2579427"/>
                <a:gd name="connsiteX0" fmla="*/ 869728 w 1477815"/>
                <a:gd name="connsiteY0" fmla="*/ 0 h 2606722"/>
                <a:gd name="connsiteX1" fmla="*/ 1477815 w 1477815"/>
                <a:gd name="connsiteY1" fmla="*/ 395785 h 2606722"/>
                <a:gd name="connsiteX2" fmla="*/ 846716 w 1477815"/>
                <a:gd name="connsiteY2" fmla="*/ 1050878 h 2606722"/>
                <a:gd name="connsiteX3" fmla="*/ 0 w 1477815"/>
                <a:gd name="connsiteY3" fmla="*/ 2606722 h 2606722"/>
                <a:gd name="connsiteX0" fmla="*/ 869728 w 1477815"/>
                <a:gd name="connsiteY0" fmla="*/ 7169 h 2613891"/>
                <a:gd name="connsiteX1" fmla="*/ 1221213 w 1477815"/>
                <a:gd name="connsiteY1" fmla="*/ 21595 h 2613891"/>
                <a:gd name="connsiteX2" fmla="*/ 1477815 w 1477815"/>
                <a:gd name="connsiteY2" fmla="*/ 402954 h 2613891"/>
                <a:gd name="connsiteX3" fmla="*/ 846716 w 1477815"/>
                <a:gd name="connsiteY3" fmla="*/ 1058047 h 2613891"/>
                <a:gd name="connsiteX4" fmla="*/ 0 w 1477815"/>
                <a:gd name="connsiteY4" fmla="*/ 2613891 h 2613891"/>
                <a:gd name="connsiteX0" fmla="*/ 0 w 1687768"/>
                <a:gd name="connsiteY0" fmla="*/ 0 h 2688609"/>
                <a:gd name="connsiteX1" fmla="*/ 1431166 w 1687768"/>
                <a:gd name="connsiteY1" fmla="*/ 96313 h 2688609"/>
                <a:gd name="connsiteX2" fmla="*/ 1687768 w 1687768"/>
                <a:gd name="connsiteY2" fmla="*/ 477672 h 2688609"/>
                <a:gd name="connsiteX3" fmla="*/ 1056669 w 1687768"/>
                <a:gd name="connsiteY3" fmla="*/ 1132765 h 2688609"/>
                <a:gd name="connsiteX4" fmla="*/ 209953 w 1687768"/>
                <a:gd name="connsiteY4" fmla="*/ 2688609 h 2688609"/>
                <a:gd name="connsiteX0" fmla="*/ 0 w 1687768"/>
                <a:gd name="connsiteY0" fmla="*/ 0 h 2688609"/>
                <a:gd name="connsiteX1" fmla="*/ 1431166 w 1687768"/>
                <a:gd name="connsiteY1" fmla="*/ 96313 h 2688609"/>
                <a:gd name="connsiteX2" fmla="*/ 1687768 w 1687768"/>
                <a:gd name="connsiteY2" fmla="*/ 477672 h 2688609"/>
                <a:gd name="connsiteX3" fmla="*/ 1056669 w 1687768"/>
                <a:gd name="connsiteY3" fmla="*/ 1132765 h 2688609"/>
                <a:gd name="connsiteX4" fmla="*/ 209953 w 1687768"/>
                <a:gd name="connsiteY4" fmla="*/ 2688609 h 2688609"/>
                <a:gd name="connsiteX0" fmla="*/ 0 w 1724575"/>
                <a:gd name="connsiteY0" fmla="*/ 442342 h 2598688"/>
                <a:gd name="connsiteX1" fmla="*/ 1467973 w 1724575"/>
                <a:gd name="connsiteY1" fmla="*/ 6392 h 2598688"/>
                <a:gd name="connsiteX2" fmla="*/ 1724575 w 1724575"/>
                <a:gd name="connsiteY2" fmla="*/ 387751 h 2598688"/>
                <a:gd name="connsiteX3" fmla="*/ 1093476 w 1724575"/>
                <a:gd name="connsiteY3" fmla="*/ 1042844 h 2598688"/>
                <a:gd name="connsiteX4" fmla="*/ 246760 w 1724575"/>
                <a:gd name="connsiteY4" fmla="*/ 2598688 h 2598688"/>
                <a:gd name="connsiteX0" fmla="*/ 17776 w 1742351"/>
                <a:gd name="connsiteY0" fmla="*/ 437074 h 2593420"/>
                <a:gd name="connsiteX1" fmla="*/ 136148 w 1742351"/>
                <a:gd name="connsiteY1" fmla="*/ 110306 h 2593420"/>
                <a:gd name="connsiteX2" fmla="*/ 1485749 w 1742351"/>
                <a:gd name="connsiteY2" fmla="*/ 1124 h 2593420"/>
                <a:gd name="connsiteX3" fmla="*/ 1742351 w 1742351"/>
                <a:gd name="connsiteY3" fmla="*/ 382483 h 2593420"/>
                <a:gd name="connsiteX4" fmla="*/ 1111252 w 1742351"/>
                <a:gd name="connsiteY4" fmla="*/ 1037576 h 2593420"/>
                <a:gd name="connsiteX5" fmla="*/ 264536 w 1742351"/>
                <a:gd name="connsiteY5" fmla="*/ 2593420 h 2593420"/>
                <a:gd name="connsiteX0" fmla="*/ 66315 w 1717275"/>
                <a:gd name="connsiteY0" fmla="*/ 2388704 h 2593420"/>
                <a:gd name="connsiteX1" fmla="*/ 111072 w 1717275"/>
                <a:gd name="connsiteY1" fmla="*/ 110306 h 2593420"/>
                <a:gd name="connsiteX2" fmla="*/ 1460673 w 1717275"/>
                <a:gd name="connsiteY2" fmla="*/ 1124 h 2593420"/>
                <a:gd name="connsiteX3" fmla="*/ 1717275 w 1717275"/>
                <a:gd name="connsiteY3" fmla="*/ 382483 h 2593420"/>
                <a:gd name="connsiteX4" fmla="*/ 1086176 w 1717275"/>
                <a:gd name="connsiteY4" fmla="*/ 1037576 h 2593420"/>
                <a:gd name="connsiteX5" fmla="*/ 239460 w 1717275"/>
                <a:gd name="connsiteY5" fmla="*/ 2593420 h 2593420"/>
                <a:gd name="connsiteX0" fmla="*/ 66315 w 1717275"/>
                <a:gd name="connsiteY0" fmla="*/ 2388704 h 2388704"/>
                <a:gd name="connsiteX1" fmla="*/ 111072 w 1717275"/>
                <a:gd name="connsiteY1" fmla="*/ 110306 h 2388704"/>
                <a:gd name="connsiteX2" fmla="*/ 1460673 w 1717275"/>
                <a:gd name="connsiteY2" fmla="*/ 1124 h 2388704"/>
                <a:gd name="connsiteX3" fmla="*/ 1717275 w 1717275"/>
                <a:gd name="connsiteY3" fmla="*/ 382483 h 2388704"/>
                <a:gd name="connsiteX4" fmla="*/ 1086176 w 1717275"/>
                <a:gd name="connsiteY4" fmla="*/ 1037576 h 2388704"/>
                <a:gd name="connsiteX5" fmla="*/ 116769 w 1717275"/>
                <a:gd name="connsiteY5" fmla="*/ 2361408 h 238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7275" h="2388704">
                  <a:moveTo>
                    <a:pt x="66315" y="2388704"/>
                  </a:moveTo>
                  <a:cubicBezTo>
                    <a:pt x="108537" y="2370637"/>
                    <a:pt x="-133590" y="182964"/>
                    <a:pt x="111072" y="110306"/>
                  </a:cubicBezTo>
                  <a:cubicBezTo>
                    <a:pt x="355734" y="37648"/>
                    <a:pt x="1215466" y="-7845"/>
                    <a:pt x="1460673" y="1124"/>
                  </a:cubicBezTo>
                  <a:lnTo>
                    <a:pt x="1717275" y="382483"/>
                  </a:lnTo>
                  <a:lnTo>
                    <a:pt x="1086176" y="1037576"/>
                  </a:lnTo>
                  <a:lnTo>
                    <a:pt x="116769" y="2361408"/>
                  </a:lnTo>
                </a:path>
              </a:pathLst>
            </a:custGeom>
            <a:solidFill>
              <a:schemeClr val="accent3">
                <a:lumMod val="40000"/>
                <a:lumOff val="60000"/>
                <a:alpha val="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3" name="Groupe 32"/>
          <p:cNvGrpSpPr/>
          <p:nvPr/>
        </p:nvGrpSpPr>
        <p:grpSpPr>
          <a:xfrm>
            <a:off x="1677168" y="2989885"/>
            <a:ext cx="1663869" cy="3027571"/>
            <a:chOff x="2091670" y="2543219"/>
            <a:chExt cx="1663869" cy="3027571"/>
          </a:xfrm>
        </p:grpSpPr>
        <p:sp>
          <p:nvSpPr>
            <p:cNvPr id="34" name="Ellipse 33"/>
            <p:cNvSpPr/>
            <p:nvPr/>
          </p:nvSpPr>
          <p:spPr>
            <a:xfrm>
              <a:off x="2253258" y="3417119"/>
              <a:ext cx="1502281" cy="1279773"/>
            </a:xfrm>
            <a:prstGeom prst="ellipse">
              <a:avLst/>
            </a:prstGeom>
            <a:solidFill>
              <a:srgbClr val="FFFF00">
                <a:alpha val="2000"/>
              </a:srgbClr>
            </a:solidFill>
            <a:ln>
              <a:noFill/>
            </a:ln>
            <a:effectLst>
              <a:glow rad="228600">
                <a:srgbClr val="FFFF00">
                  <a:alpha val="40000"/>
                </a:srgbClr>
              </a:glow>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Forme libre 34"/>
            <p:cNvSpPr/>
            <p:nvPr/>
          </p:nvSpPr>
          <p:spPr>
            <a:xfrm>
              <a:off x="2091670" y="2543219"/>
              <a:ext cx="1653077" cy="3027571"/>
            </a:xfrm>
            <a:custGeom>
              <a:avLst/>
              <a:gdLst>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5" fmla="*/ 27296 w 1351129"/>
                <a:gd name="connsiteY5" fmla="*/ 27295 h 3425588"/>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0" fmla="*/ 0 w 1351129"/>
                <a:gd name="connsiteY0" fmla="*/ 0 h 2988860"/>
                <a:gd name="connsiteX1" fmla="*/ 1282890 w 1351129"/>
                <a:gd name="connsiteY1" fmla="*/ 13648 h 2988860"/>
                <a:gd name="connsiteX2" fmla="*/ 1351129 w 1351129"/>
                <a:gd name="connsiteY2" fmla="*/ 2947917 h 2988860"/>
                <a:gd name="connsiteX3" fmla="*/ 13648 w 1351129"/>
                <a:gd name="connsiteY3" fmla="*/ 2988860 h 2988860"/>
                <a:gd name="connsiteX0" fmla="*/ 35428 w 1337481"/>
                <a:gd name="connsiteY0" fmla="*/ 791570 h 2975212"/>
                <a:gd name="connsiteX1" fmla="*/ 1269242 w 1337481"/>
                <a:gd name="connsiteY1" fmla="*/ 0 h 2975212"/>
                <a:gd name="connsiteX2" fmla="*/ 1337481 w 1337481"/>
                <a:gd name="connsiteY2" fmla="*/ 2934269 h 2975212"/>
                <a:gd name="connsiteX3" fmla="*/ 0 w 1337481"/>
                <a:gd name="connsiteY3" fmla="*/ 2975212 h 2975212"/>
                <a:gd name="connsiteX0" fmla="*/ 0 w 1486089"/>
                <a:gd name="connsiteY0" fmla="*/ 1160060 h 2975212"/>
                <a:gd name="connsiteX1" fmla="*/ 1417850 w 1486089"/>
                <a:gd name="connsiteY1" fmla="*/ 0 h 2975212"/>
                <a:gd name="connsiteX2" fmla="*/ 1486089 w 1486089"/>
                <a:gd name="connsiteY2" fmla="*/ 2934269 h 2975212"/>
                <a:gd name="connsiteX3" fmla="*/ 148608 w 1486089"/>
                <a:gd name="connsiteY3" fmla="*/ 2975212 h 2975212"/>
                <a:gd name="connsiteX0" fmla="*/ 0 w 1486089"/>
                <a:gd name="connsiteY0" fmla="*/ 1253362 h 3068514"/>
                <a:gd name="connsiteX1" fmla="*/ 894408 w 1486089"/>
                <a:gd name="connsiteY1" fmla="*/ 0 h 3068514"/>
                <a:gd name="connsiteX2" fmla="*/ 1417850 w 1486089"/>
                <a:gd name="connsiteY2" fmla="*/ 93302 h 3068514"/>
                <a:gd name="connsiteX3" fmla="*/ 1486089 w 1486089"/>
                <a:gd name="connsiteY3" fmla="*/ 3027571 h 3068514"/>
                <a:gd name="connsiteX4" fmla="*/ 148608 w 1486089"/>
                <a:gd name="connsiteY4" fmla="*/ 3068514 h 3068514"/>
                <a:gd name="connsiteX0" fmla="*/ 0 w 1486089"/>
                <a:gd name="connsiteY0" fmla="*/ 1253362 h 3027571"/>
                <a:gd name="connsiteX1" fmla="*/ 894408 w 1486089"/>
                <a:gd name="connsiteY1" fmla="*/ 0 h 3027571"/>
                <a:gd name="connsiteX2" fmla="*/ 1417850 w 1486089"/>
                <a:gd name="connsiteY2" fmla="*/ 93302 h 3027571"/>
                <a:gd name="connsiteX3" fmla="*/ 1486089 w 1486089"/>
                <a:gd name="connsiteY3" fmla="*/ 3027571 h 3027571"/>
                <a:gd name="connsiteX4" fmla="*/ 38186 w 1486089"/>
                <a:gd name="connsiteY4" fmla="*/ 1280657 h 3027571"/>
                <a:gd name="connsiteX0" fmla="*/ 0 w 1486089"/>
                <a:gd name="connsiteY0" fmla="*/ 1253362 h 3027571"/>
                <a:gd name="connsiteX1" fmla="*/ 894408 w 1486089"/>
                <a:gd name="connsiteY1" fmla="*/ 0 h 3027571"/>
                <a:gd name="connsiteX2" fmla="*/ 1417850 w 1486089"/>
                <a:gd name="connsiteY2" fmla="*/ 93302 h 3027571"/>
                <a:gd name="connsiteX3" fmla="*/ 1486089 w 1486089"/>
                <a:gd name="connsiteY3" fmla="*/ 3027571 h 3027571"/>
                <a:gd name="connsiteX4" fmla="*/ 195069 w 1486089"/>
                <a:gd name="connsiteY4" fmla="*/ 2866031 h 3027571"/>
                <a:gd name="connsiteX5" fmla="*/ 38186 w 1486089"/>
                <a:gd name="connsiteY5" fmla="*/ 1280657 h 3027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6089" h="3027571">
                  <a:moveTo>
                    <a:pt x="0" y="1253362"/>
                  </a:moveTo>
                  <a:cubicBezTo>
                    <a:pt x="236790" y="1063037"/>
                    <a:pt x="657618" y="190325"/>
                    <a:pt x="894408" y="0"/>
                  </a:cubicBezTo>
                  <a:lnTo>
                    <a:pt x="1417850" y="93302"/>
                  </a:lnTo>
                  <a:lnTo>
                    <a:pt x="1486089" y="3027571"/>
                  </a:lnTo>
                  <a:cubicBezTo>
                    <a:pt x="1194799" y="2673473"/>
                    <a:pt x="486359" y="3220129"/>
                    <a:pt x="195069" y="2866031"/>
                  </a:cubicBezTo>
                  <a:lnTo>
                    <a:pt x="38186" y="1280657"/>
                  </a:lnTo>
                </a:path>
              </a:pathLst>
            </a:custGeom>
            <a:solidFill>
              <a:schemeClr val="accent3">
                <a:lumMod val="40000"/>
                <a:lumOff val="60000"/>
                <a:alpha val="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 name="Groupe 2"/>
          <p:cNvGrpSpPr/>
          <p:nvPr/>
        </p:nvGrpSpPr>
        <p:grpSpPr>
          <a:xfrm>
            <a:off x="5796136" y="874690"/>
            <a:ext cx="3096344" cy="3994470"/>
            <a:chOff x="5148064" y="866295"/>
            <a:chExt cx="3096344" cy="3994470"/>
          </a:xfrm>
        </p:grpSpPr>
        <p:grpSp>
          <p:nvGrpSpPr>
            <p:cNvPr id="37" name="Groupe 36"/>
            <p:cNvGrpSpPr/>
            <p:nvPr/>
          </p:nvGrpSpPr>
          <p:grpSpPr>
            <a:xfrm>
              <a:off x="5148064" y="866295"/>
              <a:ext cx="3096344" cy="3994470"/>
              <a:chOff x="454913" y="2890914"/>
              <a:chExt cx="3096344" cy="3994470"/>
            </a:xfrm>
          </p:grpSpPr>
          <p:pic>
            <p:nvPicPr>
              <p:cNvPr id="38" name="Image 3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54913" y="2890914"/>
                <a:ext cx="3096344" cy="3994470"/>
              </a:xfrm>
              <a:prstGeom prst="rect">
                <a:avLst/>
              </a:prstGeom>
            </p:spPr>
          </p:pic>
          <p:sp>
            <p:nvSpPr>
              <p:cNvPr id="39" name="Rectangle 38"/>
              <p:cNvSpPr/>
              <p:nvPr/>
            </p:nvSpPr>
            <p:spPr>
              <a:xfrm>
                <a:off x="1907704" y="3413294"/>
                <a:ext cx="21602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39"/>
              <p:cNvSpPr/>
              <p:nvPr/>
            </p:nvSpPr>
            <p:spPr>
              <a:xfrm>
                <a:off x="1907704" y="3601012"/>
                <a:ext cx="21602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Rectangle 40"/>
              <p:cNvSpPr/>
              <p:nvPr/>
            </p:nvSpPr>
            <p:spPr>
              <a:xfrm>
                <a:off x="1907704" y="3811324"/>
                <a:ext cx="21602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2" name="Connecteur droit 41"/>
              <p:cNvCxnSpPr/>
              <p:nvPr/>
            </p:nvCxnSpPr>
            <p:spPr>
              <a:xfrm>
                <a:off x="1907704" y="3413293"/>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Connecteur droit 42"/>
              <p:cNvCxnSpPr/>
              <p:nvPr/>
            </p:nvCxnSpPr>
            <p:spPr>
              <a:xfrm>
                <a:off x="1907704" y="3585403"/>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1907704" y="3800661"/>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Connecteur droit 44"/>
              <p:cNvCxnSpPr/>
              <p:nvPr/>
            </p:nvCxnSpPr>
            <p:spPr>
              <a:xfrm flipH="1">
                <a:off x="1923803" y="3436153"/>
                <a:ext cx="199925" cy="10269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flipH="1">
                <a:off x="1923803" y="3629416"/>
                <a:ext cx="199925" cy="10269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flipH="1">
                <a:off x="1923803" y="3830362"/>
                <a:ext cx="199925" cy="10269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8" name="Forme libre 47"/>
            <p:cNvSpPr/>
            <p:nvPr/>
          </p:nvSpPr>
          <p:spPr>
            <a:xfrm flipH="1">
              <a:off x="6873036" y="1322467"/>
              <a:ext cx="225052" cy="299645"/>
            </a:xfrm>
            <a:custGeom>
              <a:avLst/>
              <a:gdLst>
                <a:gd name="connsiteX0" fmla="*/ 225052 w 225052"/>
                <a:gd name="connsiteY0" fmla="*/ 94694 h 299645"/>
                <a:gd name="connsiteX1" fmla="*/ 98928 w 225052"/>
                <a:gd name="connsiteY1" fmla="*/ 101 h 299645"/>
                <a:gd name="connsiteX2" fmla="*/ 4335 w 225052"/>
                <a:gd name="connsiteY2" fmla="*/ 110459 h 299645"/>
                <a:gd name="connsiteX3" fmla="*/ 35866 w 225052"/>
                <a:gd name="connsiteY3" fmla="*/ 220818 h 299645"/>
                <a:gd name="connsiteX4" fmla="*/ 209286 w 225052"/>
                <a:gd name="connsiteY4" fmla="*/ 299645 h 299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52" h="299645">
                  <a:moveTo>
                    <a:pt x="225052" y="94694"/>
                  </a:moveTo>
                  <a:cubicBezTo>
                    <a:pt x="180383" y="46084"/>
                    <a:pt x="135714" y="-2526"/>
                    <a:pt x="98928" y="101"/>
                  </a:cubicBezTo>
                  <a:cubicBezTo>
                    <a:pt x="62142" y="2728"/>
                    <a:pt x="14845" y="73673"/>
                    <a:pt x="4335" y="110459"/>
                  </a:cubicBezTo>
                  <a:cubicBezTo>
                    <a:pt x="-6175" y="147245"/>
                    <a:pt x="1708" y="189287"/>
                    <a:pt x="35866" y="220818"/>
                  </a:cubicBezTo>
                  <a:cubicBezTo>
                    <a:pt x="70024" y="252349"/>
                    <a:pt x="139655" y="275997"/>
                    <a:pt x="209286" y="29964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Forme libre 48"/>
            <p:cNvSpPr/>
            <p:nvPr/>
          </p:nvSpPr>
          <p:spPr>
            <a:xfrm flipH="1">
              <a:off x="6885332" y="1509919"/>
              <a:ext cx="225052" cy="299645"/>
            </a:xfrm>
            <a:custGeom>
              <a:avLst/>
              <a:gdLst>
                <a:gd name="connsiteX0" fmla="*/ 225052 w 225052"/>
                <a:gd name="connsiteY0" fmla="*/ 94694 h 299645"/>
                <a:gd name="connsiteX1" fmla="*/ 98928 w 225052"/>
                <a:gd name="connsiteY1" fmla="*/ 101 h 299645"/>
                <a:gd name="connsiteX2" fmla="*/ 4335 w 225052"/>
                <a:gd name="connsiteY2" fmla="*/ 110459 h 299645"/>
                <a:gd name="connsiteX3" fmla="*/ 35866 w 225052"/>
                <a:gd name="connsiteY3" fmla="*/ 220818 h 299645"/>
                <a:gd name="connsiteX4" fmla="*/ 209286 w 225052"/>
                <a:gd name="connsiteY4" fmla="*/ 299645 h 299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52" h="299645">
                  <a:moveTo>
                    <a:pt x="225052" y="94694"/>
                  </a:moveTo>
                  <a:cubicBezTo>
                    <a:pt x="180383" y="46084"/>
                    <a:pt x="135714" y="-2526"/>
                    <a:pt x="98928" y="101"/>
                  </a:cubicBezTo>
                  <a:cubicBezTo>
                    <a:pt x="62142" y="2728"/>
                    <a:pt x="14845" y="73673"/>
                    <a:pt x="4335" y="110459"/>
                  </a:cubicBezTo>
                  <a:cubicBezTo>
                    <a:pt x="-6175" y="147245"/>
                    <a:pt x="1708" y="189287"/>
                    <a:pt x="35866" y="220818"/>
                  </a:cubicBezTo>
                  <a:cubicBezTo>
                    <a:pt x="70024" y="252349"/>
                    <a:pt x="139655" y="275997"/>
                    <a:pt x="209286" y="29964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Forme libre 49"/>
            <p:cNvSpPr/>
            <p:nvPr/>
          </p:nvSpPr>
          <p:spPr>
            <a:xfrm flipH="1">
              <a:off x="6885332" y="1707806"/>
              <a:ext cx="225052" cy="299645"/>
            </a:xfrm>
            <a:custGeom>
              <a:avLst/>
              <a:gdLst>
                <a:gd name="connsiteX0" fmla="*/ 225052 w 225052"/>
                <a:gd name="connsiteY0" fmla="*/ 94694 h 299645"/>
                <a:gd name="connsiteX1" fmla="*/ 98928 w 225052"/>
                <a:gd name="connsiteY1" fmla="*/ 101 h 299645"/>
                <a:gd name="connsiteX2" fmla="*/ 4335 w 225052"/>
                <a:gd name="connsiteY2" fmla="*/ 110459 h 299645"/>
                <a:gd name="connsiteX3" fmla="*/ 35866 w 225052"/>
                <a:gd name="connsiteY3" fmla="*/ 220818 h 299645"/>
                <a:gd name="connsiteX4" fmla="*/ 209286 w 225052"/>
                <a:gd name="connsiteY4" fmla="*/ 299645 h 299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52" h="299645">
                  <a:moveTo>
                    <a:pt x="225052" y="94694"/>
                  </a:moveTo>
                  <a:cubicBezTo>
                    <a:pt x="180383" y="46084"/>
                    <a:pt x="135714" y="-2526"/>
                    <a:pt x="98928" y="101"/>
                  </a:cubicBezTo>
                  <a:cubicBezTo>
                    <a:pt x="62142" y="2728"/>
                    <a:pt x="14845" y="73673"/>
                    <a:pt x="4335" y="110459"/>
                  </a:cubicBezTo>
                  <a:cubicBezTo>
                    <a:pt x="-6175" y="147245"/>
                    <a:pt x="1708" y="189287"/>
                    <a:pt x="35866" y="220818"/>
                  </a:cubicBezTo>
                  <a:cubicBezTo>
                    <a:pt x="70024" y="252349"/>
                    <a:pt x="139655" y="275997"/>
                    <a:pt x="209286" y="299645"/>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1" name="Groupe 50"/>
            <p:cNvGrpSpPr/>
            <p:nvPr/>
          </p:nvGrpSpPr>
          <p:grpSpPr>
            <a:xfrm>
              <a:off x="6985562" y="2374415"/>
              <a:ext cx="139925" cy="255039"/>
              <a:chOff x="2286938" y="4371650"/>
              <a:chExt cx="139925" cy="255039"/>
            </a:xfrm>
          </p:grpSpPr>
          <p:sp>
            <p:nvSpPr>
              <p:cNvPr id="52" name="Rectangle 51"/>
              <p:cNvSpPr/>
              <p:nvPr/>
            </p:nvSpPr>
            <p:spPr>
              <a:xfrm>
                <a:off x="2286938" y="4437112"/>
                <a:ext cx="124822" cy="1758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3" name="Connecteur droit 52"/>
              <p:cNvCxnSpPr/>
              <p:nvPr/>
            </p:nvCxnSpPr>
            <p:spPr>
              <a:xfrm>
                <a:off x="2372863" y="4371650"/>
                <a:ext cx="54000" cy="54000"/>
              </a:xfrm>
              <a:prstGeom prst="line">
                <a:avLst/>
              </a:prstGeom>
              <a:ln w="25400">
                <a:solidFill>
                  <a:srgbClr val="00FFFF"/>
                </a:solidFill>
              </a:ln>
            </p:spPr>
            <p:style>
              <a:lnRef idx="1">
                <a:schemeClr val="accent1"/>
              </a:lnRef>
              <a:fillRef idx="0">
                <a:schemeClr val="accent1"/>
              </a:fillRef>
              <a:effectRef idx="0">
                <a:schemeClr val="accent1"/>
              </a:effectRef>
              <a:fontRef idx="minor">
                <a:schemeClr val="tx1"/>
              </a:fontRef>
            </p:style>
          </p:cxnSp>
          <p:cxnSp>
            <p:nvCxnSpPr>
              <p:cNvPr id="54" name="Connecteur droit 53"/>
              <p:cNvCxnSpPr/>
              <p:nvPr/>
            </p:nvCxnSpPr>
            <p:spPr>
              <a:xfrm flipH="1">
                <a:off x="2372863" y="4375281"/>
                <a:ext cx="54000" cy="54000"/>
              </a:xfrm>
              <a:prstGeom prst="line">
                <a:avLst/>
              </a:prstGeom>
              <a:ln w="25400">
                <a:solidFill>
                  <a:srgbClr val="00FFFF"/>
                </a:solidFill>
              </a:ln>
            </p:spPr>
            <p:style>
              <a:lnRef idx="1">
                <a:schemeClr val="accent1"/>
              </a:lnRef>
              <a:fillRef idx="0">
                <a:schemeClr val="accent1"/>
              </a:fillRef>
              <a:effectRef idx="0">
                <a:schemeClr val="accent1"/>
              </a:effectRef>
              <a:fontRef idx="minor">
                <a:schemeClr val="tx1"/>
              </a:fontRef>
            </p:style>
          </p:cxnSp>
          <p:cxnSp>
            <p:nvCxnSpPr>
              <p:cNvPr id="55" name="Connecteur droit 54"/>
              <p:cNvCxnSpPr/>
              <p:nvPr/>
            </p:nvCxnSpPr>
            <p:spPr>
              <a:xfrm>
                <a:off x="2363859" y="4402281"/>
                <a:ext cx="36004" cy="224408"/>
              </a:xfrm>
              <a:prstGeom prst="line">
                <a:avLst/>
              </a:prstGeom>
              <a:ln w="25400">
                <a:solidFill>
                  <a:srgbClr val="00FFFF"/>
                </a:solidFill>
              </a:ln>
            </p:spPr>
            <p:style>
              <a:lnRef idx="1">
                <a:schemeClr val="accent1"/>
              </a:lnRef>
              <a:fillRef idx="0">
                <a:schemeClr val="accent1"/>
              </a:fillRef>
              <a:effectRef idx="0">
                <a:schemeClr val="accent1"/>
              </a:effectRef>
              <a:fontRef idx="minor">
                <a:schemeClr val="tx1"/>
              </a:fontRef>
            </p:style>
          </p:cxnSp>
        </p:grpSp>
        <p:grpSp>
          <p:nvGrpSpPr>
            <p:cNvPr id="56" name="Groupe 55"/>
            <p:cNvGrpSpPr/>
            <p:nvPr/>
          </p:nvGrpSpPr>
          <p:grpSpPr>
            <a:xfrm>
              <a:off x="7221425" y="2397784"/>
              <a:ext cx="151822" cy="255039"/>
              <a:chOff x="2522801" y="4395019"/>
              <a:chExt cx="151822" cy="255039"/>
            </a:xfrm>
          </p:grpSpPr>
          <p:sp>
            <p:nvSpPr>
              <p:cNvPr id="57" name="Rectangle 56"/>
              <p:cNvSpPr/>
              <p:nvPr/>
            </p:nvSpPr>
            <p:spPr>
              <a:xfrm>
                <a:off x="2522801" y="4437113"/>
                <a:ext cx="124822" cy="199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8" name="Connecteur droit 57"/>
              <p:cNvCxnSpPr/>
              <p:nvPr/>
            </p:nvCxnSpPr>
            <p:spPr>
              <a:xfrm>
                <a:off x="2620623" y="4395019"/>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9" name="Connecteur droit 58"/>
              <p:cNvCxnSpPr/>
              <p:nvPr/>
            </p:nvCxnSpPr>
            <p:spPr>
              <a:xfrm flipH="1">
                <a:off x="2620623" y="4398650"/>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0" name="Connecteur droit 59"/>
              <p:cNvCxnSpPr/>
              <p:nvPr/>
            </p:nvCxnSpPr>
            <p:spPr>
              <a:xfrm>
                <a:off x="2617724" y="4422019"/>
                <a:ext cx="18002" cy="2280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1" name="Groupe 60"/>
            <p:cNvGrpSpPr/>
            <p:nvPr/>
          </p:nvGrpSpPr>
          <p:grpSpPr>
            <a:xfrm>
              <a:off x="7462315" y="2392867"/>
              <a:ext cx="151822" cy="255039"/>
              <a:chOff x="2522801" y="4395019"/>
              <a:chExt cx="151822" cy="255039"/>
            </a:xfrm>
          </p:grpSpPr>
          <p:sp>
            <p:nvSpPr>
              <p:cNvPr id="62" name="Rectangle 61"/>
              <p:cNvSpPr/>
              <p:nvPr/>
            </p:nvSpPr>
            <p:spPr>
              <a:xfrm>
                <a:off x="2522801" y="4437113"/>
                <a:ext cx="124822" cy="199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3" name="Connecteur droit 62"/>
              <p:cNvCxnSpPr/>
              <p:nvPr/>
            </p:nvCxnSpPr>
            <p:spPr>
              <a:xfrm>
                <a:off x="2620623" y="4395019"/>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4" name="Connecteur droit 63"/>
              <p:cNvCxnSpPr/>
              <p:nvPr/>
            </p:nvCxnSpPr>
            <p:spPr>
              <a:xfrm flipH="1">
                <a:off x="2620623" y="4398650"/>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5" name="Connecteur droit 64"/>
              <p:cNvCxnSpPr/>
              <p:nvPr/>
            </p:nvCxnSpPr>
            <p:spPr>
              <a:xfrm>
                <a:off x="2617724" y="4422019"/>
                <a:ext cx="18002" cy="2280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6" name="Groupe 65"/>
            <p:cNvGrpSpPr/>
            <p:nvPr/>
          </p:nvGrpSpPr>
          <p:grpSpPr>
            <a:xfrm>
              <a:off x="7698289" y="2373203"/>
              <a:ext cx="151822" cy="255039"/>
              <a:chOff x="2522801" y="4395019"/>
              <a:chExt cx="151822" cy="255039"/>
            </a:xfrm>
          </p:grpSpPr>
          <p:sp>
            <p:nvSpPr>
              <p:cNvPr id="67" name="Rectangle 66"/>
              <p:cNvSpPr/>
              <p:nvPr/>
            </p:nvSpPr>
            <p:spPr>
              <a:xfrm>
                <a:off x="2522801" y="4437113"/>
                <a:ext cx="124822" cy="199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8" name="Connecteur droit 67"/>
              <p:cNvCxnSpPr/>
              <p:nvPr/>
            </p:nvCxnSpPr>
            <p:spPr>
              <a:xfrm>
                <a:off x="2620623" y="4395019"/>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9" name="Connecteur droit 68"/>
              <p:cNvCxnSpPr/>
              <p:nvPr/>
            </p:nvCxnSpPr>
            <p:spPr>
              <a:xfrm flipH="1">
                <a:off x="2620623" y="4398650"/>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0" name="Connecteur droit 69"/>
              <p:cNvCxnSpPr/>
              <p:nvPr/>
            </p:nvCxnSpPr>
            <p:spPr>
              <a:xfrm>
                <a:off x="2617724" y="4422019"/>
                <a:ext cx="18002" cy="2280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71" name="Rectangle 70"/>
            <p:cNvSpPr/>
            <p:nvPr/>
          </p:nvSpPr>
          <p:spPr>
            <a:xfrm>
              <a:off x="6985562" y="2799917"/>
              <a:ext cx="1196435" cy="1758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6" name="Groupe 15"/>
          <p:cNvGrpSpPr/>
          <p:nvPr/>
        </p:nvGrpSpPr>
        <p:grpSpPr>
          <a:xfrm>
            <a:off x="674384" y="4086323"/>
            <a:ext cx="1452642" cy="717153"/>
            <a:chOff x="1187756" y="3892065"/>
            <a:chExt cx="1452642" cy="717153"/>
          </a:xfrm>
        </p:grpSpPr>
        <p:pic>
          <p:nvPicPr>
            <p:cNvPr id="17"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21420000">
              <a:off x="1249904" y="3892065"/>
              <a:ext cx="1317377" cy="717153"/>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ZoneTexte 17"/>
            <p:cNvSpPr txBox="1"/>
            <p:nvPr/>
          </p:nvSpPr>
          <p:spPr>
            <a:xfrm rot="21480000">
              <a:off x="1187756" y="4081362"/>
              <a:ext cx="1452642" cy="338554"/>
            </a:xfrm>
            <a:prstGeom prst="rect">
              <a:avLst/>
            </a:prstGeom>
            <a:noFill/>
          </p:spPr>
          <p:txBody>
            <a:bodyPr wrap="none" rtlCol="0">
              <a:spAutoFit/>
            </a:bodyPr>
            <a:lstStyle/>
            <a:p>
              <a:r>
                <a:rPr lang="fr-FR" sz="1600" dirty="0" smtClean="0">
                  <a:latin typeface="Verdana" panose="020B0604030504040204" pitchFamily="34" charset="0"/>
                </a:rPr>
                <a:t>R &gt; 600M</a:t>
              </a:r>
              <a:r>
                <a:rPr lang="fr-FR" sz="1600" dirty="0" smtClean="0">
                  <a:latin typeface="Verdana" panose="020B0604030504040204" pitchFamily="34" charset="0"/>
                  <a:sym typeface="Symbol"/>
                </a:rPr>
                <a:t></a:t>
              </a:r>
              <a:endParaRPr lang="fr-FR" sz="1600" dirty="0">
                <a:latin typeface="Verdana" panose="020B0604030504040204" pitchFamily="34" charset="0"/>
              </a:endParaRPr>
            </a:p>
          </p:txBody>
        </p:sp>
      </p:grpSp>
      <p:sp>
        <p:nvSpPr>
          <p:cNvPr id="4" name="Forme libre 3"/>
          <p:cNvSpPr/>
          <p:nvPr/>
        </p:nvSpPr>
        <p:spPr>
          <a:xfrm>
            <a:off x="1890250" y="2207623"/>
            <a:ext cx="5643154" cy="3262553"/>
          </a:xfrm>
          <a:custGeom>
            <a:avLst/>
            <a:gdLst>
              <a:gd name="connsiteX0" fmla="*/ 0 w 5643154"/>
              <a:gd name="connsiteY0" fmla="*/ 1267097 h 3262553"/>
              <a:gd name="connsiteX1" fmla="*/ 222068 w 5643154"/>
              <a:gd name="connsiteY1" fmla="*/ 940526 h 3262553"/>
              <a:gd name="connsiteX2" fmla="*/ 875211 w 5643154"/>
              <a:gd name="connsiteY2" fmla="*/ 888274 h 3262553"/>
              <a:gd name="connsiteX3" fmla="*/ 3004457 w 5643154"/>
              <a:gd name="connsiteY3" fmla="*/ 1724297 h 3262553"/>
              <a:gd name="connsiteX4" fmla="*/ 4088674 w 5643154"/>
              <a:gd name="connsiteY4" fmla="*/ 3122023 h 3262553"/>
              <a:gd name="connsiteX5" fmla="*/ 5081451 w 5643154"/>
              <a:gd name="connsiteY5" fmla="*/ 2860766 h 3262553"/>
              <a:gd name="connsiteX6" fmla="*/ 5643154 w 5643154"/>
              <a:gd name="connsiteY6" fmla="*/ 0 h 326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43154" h="3262553">
                <a:moveTo>
                  <a:pt x="0" y="1267097"/>
                </a:moveTo>
                <a:cubicBezTo>
                  <a:pt x="38100" y="1135380"/>
                  <a:pt x="76200" y="1003663"/>
                  <a:pt x="222068" y="940526"/>
                </a:cubicBezTo>
                <a:cubicBezTo>
                  <a:pt x="367937" y="877389"/>
                  <a:pt x="411480" y="757646"/>
                  <a:pt x="875211" y="888274"/>
                </a:cubicBezTo>
                <a:cubicBezTo>
                  <a:pt x="1338942" y="1018902"/>
                  <a:pt x="2468880" y="1352006"/>
                  <a:pt x="3004457" y="1724297"/>
                </a:cubicBezTo>
                <a:cubicBezTo>
                  <a:pt x="3540034" y="2096589"/>
                  <a:pt x="3742508" y="2932612"/>
                  <a:pt x="4088674" y="3122023"/>
                </a:cubicBezTo>
                <a:cubicBezTo>
                  <a:pt x="4434840" y="3311434"/>
                  <a:pt x="4822371" y="3381103"/>
                  <a:pt x="5081451" y="2860766"/>
                </a:cubicBezTo>
                <a:cubicBezTo>
                  <a:pt x="5340531" y="2340429"/>
                  <a:pt x="5491842" y="1170214"/>
                  <a:pt x="5643154" y="0"/>
                </a:cubicBezTo>
              </a:path>
            </a:pathLst>
          </a:custGeom>
          <a:noFill/>
          <a:ln w="76200">
            <a:solidFill>
              <a:schemeClr val="bg1"/>
            </a:solidFill>
            <a:headEnd type="none" w="med" len="med"/>
            <a:tailEnd type="triangle" w="med" len="med"/>
          </a:ln>
          <a:effectLst>
            <a:outerShdw blurRad="50800" dist="38100" dir="16200000" rotWithShape="0">
              <a:prstClr val="black">
                <a:alpha val="40000"/>
              </a:prst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Forme libre 71"/>
          <p:cNvSpPr/>
          <p:nvPr/>
        </p:nvSpPr>
        <p:spPr>
          <a:xfrm>
            <a:off x="2148336" y="2213170"/>
            <a:ext cx="5408022" cy="3262553"/>
          </a:xfrm>
          <a:custGeom>
            <a:avLst/>
            <a:gdLst>
              <a:gd name="connsiteX0" fmla="*/ 0 w 5643154"/>
              <a:gd name="connsiteY0" fmla="*/ 1267097 h 3262553"/>
              <a:gd name="connsiteX1" fmla="*/ 222068 w 5643154"/>
              <a:gd name="connsiteY1" fmla="*/ 940526 h 3262553"/>
              <a:gd name="connsiteX2" fmla="*/ 875211 w 5643154"/>
              <a:gd name="connsiteY2" fmla="*/ 888274 h 3262553"/>
              <a:gd name="connsiteX3" fmla="*/ 3004457 w 5643154"/>
              <a:gd name="connsiteY3" fmla="*/ 1724297 h 3262553"/>
              <a:gd name="connsiteX4" fmla="*/ 4088674 w 5643154"/>
              <a:gd name="connsiteY4" fmla="*/ 3122023 h 3262553"/>
              <a:gd name="connsiteX5" fmla="*/ 5081451 w 5643154"/>
              <a:gd name="connsiteY5" fmla="*/ 2860766 h 3262553"/>
              <a:gd name="connsiteX6" fmla="*/ 5643154 w 5643154"/>
              <a:gd name="connsiteY6" fmla="*/ 0 h 3262553"/>
              <a:gd name="connsiteX0" fmla="*/ 0 w 5408022"/>
              <a:gd name="connsiteY0" fmla="*/ 1267097 h 3262553"/>
              <a:gd name="connsiteX1" fmla="*/ 222068 w 5408022"/>
              <a:gd name="connsiteY1" fmla="*/ 940526 h 3262553"/>
              <a:gd name="connsiteX2" fmla="*/ 875211 w 5408022"/>
              <a:gd name="connsiteY2" fmla="*/ 888274 h 3262553"/>
              <a:gd name="connsiteX3" fmla="*/ 3004457 w 5408022"/>
              <a:gd name="connsiteY3" fmla="*/ 1724297 h 3262553"/>
              <a:gd name="connsiteX4" fmla="*/ 4088674 w 5408022"/>
              <a:gd name="connsiteY4" fmla="*/ 3122023 h 3262553"/>
              <a:gd name="connsiteX5" fmla="*/ 5081451 w 5408022"/>
              <a:gd name="connsiteY5" fmla="*/ 2860766 h 3262553"/>
              <a:gd name="connsiteX6" fmla="*/ 5408022 w 5408022"/>
              <a:gd name="connsiteY6" fmla="*/ 0 h 326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08022" h="3262553">
                <a:moveTo>
                  <a:pt x="0" y="1267097"/>
                </a:moveTo>
                <a:cubicBezTo>
                  <a:pt x="38100" y="1135380"/>
                  <a:pt x="76200" y="1003663"/>
                  <a:pt x="222068" y="940526"/>
                </a:cubicBezTo>
                <a:cubicBezTo>
                  <a:pt x="367937" y="877389"/>
                  <a:pt x="411480" y="757646"/>
                  <a:pt x="875211" y="888274"/>
                </a:cubicBezTo>
                <a:cubicBezTo>
                  <a:pt x="1338942" y="1018902"/>
                  <a:pt x="2468880" y="1352006"/>
                  <a:pt x="3004457" y="1724297"/>
                </a:cubicBezTo>
                <a:cubicBezTo>
                  <a:pt x="3540034" y="2096589"/>
                  <a:pt x="3742508" y="2932612"/>
                  <a:pt x="4088674" y="3122023"/>
                </a:cubicBezTo>
                <a:cubicBezTo>
                  <a:pt x="4434840" y="3311434"/>
                  <a:pt x="4861560" y="3381103"/>
                  <a:pt x="5081451" y="2860766"/>
                </a:cubicBezTo>
                <a:cubicBezTo>
                  <a:pt x="5301342" y="2340429"/>
                  <a:pt x="5256710" y="1170214"/>
                  <a:pt x="5408022" y="0"/>
                </a:cubicBezTo>
              </a:path>
            </a:pathLst>
          </a:custGeom>
          <a:noFill/>
          <a:ln w="76200">
            <a:solidFill>
              <a:srgbClr val="FFFF00"/>
            </a:solidFill>
            <a:headEnd type="none" w="med" len="med"/>
            <a:tailEnd type="triangle" w="med" len="med"/>
          </a:ln>
          <a:effectLst>
            <a:outerShdw blurRad="50800" dist="38100" dir="16200000" rotWithShape="0">
              <a:prstClr val="black">
                <a:alpha val="40000"/>
              </a:prst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Forme libre 72"/>
          <p:cNvSpPr/>
          <p:nvPr/>
        </p:nvSpPr>
        <p:spPr>
          <a:xfrm>
            <a:off x="2368902" y="2036819"/>
            <a:ext cx="5094513" cy="2847715"/>
          </a:xfrm>
          <a:custGeom>
            <a:avLst/>
            <a:gdLst>
              <a:gd name="connsiteX0" fmla="*/ 0 w 5643154"/>
              <a:gd name="connsiteY0" fmla="*/ 1267097 h 3262553"/>
              <a:gd name="connsiteX1" fmla="*/ 222068 w 5643154"/>
              <a:gd name="connsiteY1" fmla="*/ 940526 h 3262553"/>
              <a:gd name="connsiteX2" fmla="*/ 875211 w 5643154"/>
              <a:gd name="connsiteY2" fmla="*/ 888274 h 3262553"/>
              <a:gd name="connsiteX3" fmla="*/ 3004457 w 5643154"/>
              <a:gd name="connsiteY3" fmla="*/ 1724297 h 3262553"/>
              <a:gd name="connsiteX4" fmla="*/ 4088674 w 5643154"/>
              <a:gd name="connsiteY4" fmla="*/ 3122023 h 3262553"/>
              <a:gd name="connsiteX5" fmla="*/ 5081451 w 5643154"/>
              <a:gd name="connsiteY5" fmla="*/ 2860766 h 3262553"/>
              <a:gd name="connsiteX6" fmla="*/ 5643154 w 5643154"/>
              <a:gd name="connsiteY6" fmla="*/ 0 h 3262553"/>
              <a:gd name="connsiteX0" fmla="*/ 0 w 5408022"/>
              <a:gd name="connsiteY0" fmla="*/ 1267097 h 3262553"/>
              <a:gd name="connsiteX1" fmla="*/ 222068 w 5408022"/>
              <a:gd name="connsiteY1" fmla="*/ 940526 h 3262553"/>
              <a:gd name="connsiteX2" fmla="*/ 875211 w 5408022"/>
              <a:gd name="connsiteY2" fmla="*/ 888274 h 3262553"/>
              <a:gd name="connsiteX3" fmla="*/ 3004457 w 5408022"/>
              <a:gd name="connsiteY3" fmla="*/ 1724297 h 3262553"/>
              <a:gd name="connsiteX4" fmla="*/ 4088674 w 5408022"/>
              <a:gd name="connsiteY4" fmla="*/ 3122023 h 3262553"/>
              <a:gd name="connsiteX5" fmla="*/ 5081451 w 5408022"/>
              <a:gd name="connsiteY5" fmla="*/ 2860766 h 3262553"/>
              <a:gd name="connsiteX6" fmla="*/ 5408022 w 5408022"/>
              <a:gd name="connsiteY6" fmla="*/ 0 h 3262553"/>
              <a:gd name="connsiteX0" fmla="*/ 0 w 5133300"/>
              <a:gd name="connsiteY0" fmla="*/ 1463040 h 3469022"/>
              <a:gd name="connsiteX1" fmla="*/ 222068 w 5133300"/>
              <a:gd name="connsiteY1" fmla="*/ 1136469 h 3469022"/>
              <a:gd name="connsiteX2" fmla="*/ 875211 w 5133300"/>
              <a:gd name="connsiteY2" fmla="*/ 1084217 h 3469022"/>
              <a:gd name="connsiteX3" fmla="*/ 3004457 w 5133300"/>
              <a:gd name="connsiteY3" fmla="*/ 1920240 h 3469022"/>
              <a:gd name="connsiteX4" fmla="*/ 4088674 w 5133300"/>
              <a:gd name="connsiteY4" fmla="*/ 3317966 h 3469022"/>
              <a:gd name="connsiteX5" fmla="*/ 5081451 w 5133300"/>
              <a:gd name="connsiteY5" fmla="*/ 3056709 h 3469022"/>
              <a:gd name="connsiteX6" fmla="*/ 5094513 w 5133300"/>
              <a:gd name="connsiteY6" fmla="*/ 0 h 3469022"/>
              <a:gd name="connsiteX0" fmla="*/ 0 w 5100840"/>
              <a:gd name="connsiteY0" fmla="*/ 1463040 h 3469022"/>
              <a:gd name="connsiteX1" fmla="*/ 222068 w 5100840"/>
              <a:gd name="connsiteY1" fmla="*/ 1136469 h 3469022"/>
              <a:gd name="connsiteX2" fmla="*/ 875211 w 5100840"/>
              <a:gd name="connsiteY2" fmla="*/ 1084217 h 3469022"/>
              <a:gd name="connsiteX3" fmla="*/ 3004457 w 5100840"/>
              <a:gd name="connsiteY3" fmla="*/ 1920240 h 3469022"/>
              <a:gd name="connsiteX4" fmla="*/ 4088674 w 5100840"/>
              <a:gd name="connsiteY4" fmla="*/ 3317966 h 3469022"/>
              <a:gd name="connsiteX5" fmla="*/ 5081451 w 5100840"/>
              <a:gd name="connsiteY5" fmla="*/ 3056709 h 3469022"/>
              <a:gd name="connsiteX6" fmla="*/ 5094513 w 5100840"/>
              <a:gd name="connsiteY6" fmla="*/ 0 h 3469022"/>
              <a:gd name="connsiteX0" fmla="*/ 0 w 5094513"/>
              <a:gd name="connsiteY0" fmla="*/ 1463040 h 3336366"/>
              <a:gd name="connsiteX1" fmla="*/ 222068 w 5094513"/>
              <a:gd name="connsiteY1" fmla="*/ 1136469 h 3336366"/>
              <a:gd name="connsiteX2" fmla="*/ 875211 w 5094513"/>
              <a:gd name="connsiteY2" fmla="*/ 1084217 h 3336366"/>
              <a:gd name="connsiteX3" fmla="*/ 3004457 w 5094513"/>
              <a:gd name="connsiteY3" fmla="*/ 1920240 h 3336366"/>
              <a:gd name="connsiteX4" fmla="*/ 4088674 w 5094513"/>
              <a:gd name="connsiteY4" fmla="*/ 3317966 h 3336366"/>
              <a:gd name="connsiteX5" fmla="*/ 4598125 w 5094513"/>
              <a:gd name="connsiteY5" fmla="*/ 2534194 h 3336366"/>
              <a:gd name="connsiteX6" fmla="*/ 5094513 w 5094513"/>
              <a:gd name="connsiteY6" fmla="*/ 0 h 3336366"/>
              <a:gd name="connsiteX0" fmla="*/ 0 w 5094513"/>
              <a:gd name="connsiteY0" fmla="*/ 1463040 h 2918619"/>
              <a:gd name="connsiteX1" fmla="*/ 222068 w 5094513"/>
              <a:gd name="connsiteY1" fmla="*/ 1136469 h 2918619"/>
              <a:gd name="connsiteX2" fmla="*/ 875211 w 5094513"/>
              <a:gd name="connsiteY2" fmla="*/ 1084217 h 2918619"/>
              <a:gd name="connsiteX3" fmla="*/ 3004457 w 5094513"/>
              <a:gd name="connsiteY3" fmla="*/ 1920240 h 2918619"/>
              <a:gd name="connsiteX4" fmla="*/ 3853542 w 5094513"/>
              <a:gd name="connsiteY4" fmla="*/ 2847703 h 2918619"/>
              <a:gd name="connsiteX5" fmla="*/ 4598125 w 5094513"/>
              <a:gd name="connsiteY5" fmla="*/ 2534194 h 2918619"/>
              <a:gd name="connsiteX6" fmla="*/ 5094513 w 5094513"/>
              <a:gd name="connsiteY6" fmla="*/ 0 h 2918619"/>
              <a:gd name="connsiteX0" fmla="*/ 0 w 5094513"/>
              <a:gd name="connsiteY0" fmla="*/ 1463040 h 2865574"/>
              <a:gd name="connsiteX1" fmla="*/ 222068 w 5094513"/>
              <a:gd name="connsiteY1" fmla="*/ 1136469 h 2865574"/>
              <a:gd name="connsiteX2" fmla="*/ 875211 w 5094513"/>
              <a:gd name="connsiteY2" fmla="*/ 1084217 h 2865574"/>
              <a:gd name="connsiteX3" fmla="*/ 3004457 w 5094513"/>
              <a:gd name="connsiteY3" fmla="*/ 1920240 h 2865574"/>
              <a:gd name="connsiteX4" fmla="*/ 3666138 w 5094513"/>
              <a:gd name="connsiteY4" fmla="*/ 2652746 h 2865574"/>
              <a:gd name="connsiteX5" fmla="*/ 3853542 w 5094513"/>
              <a:gd name="connsiteY5" fmla="*/ 2847703 h 2865574"/>
              <a:gd name="connsiteX6" fmla="*/ 4598125 w 5094513"/>
              <a:gd name="connsiteY6" fmla="*/ 2534194 h 2865574"/>
              <a:gd name="connsiteX7" fmla="*/ 5094513 w 5094513"/>
              <a:gd name="connsiteY7" fmla="*/ 0 h 2865574"/>
              <a:gd name="connsiteX0" fmla="*/ 0 w 5094513"/>
              <a:gd name="connsiteY0" fmla="*/ 1463040 h 2860008"/>
              <a:gd name="connsiteX1" fmla="*/ 222068 w 5094513"/>
              <a:gd name="connsiteY1" fmla="*/ 1136469 h 2860008"/>
              <a:gd name="connsiteX2" fmla="*/ 875211 w 5094513"/>
              <a:gd name="connsiteY2" fmla="*/ 1084217 h 2860008"/>
              <a:gd name="connsiteX3" fmla="*/ 3004457 w 5094513"/>
              <a:gd name="connsiteY3" fmla="*/ 1920240 h 2860008"/>
              <a:gd name="connsiteX4" fmla="*/ 3666138 w 5094513"/>
              <a:gd name="connsiteY4" fmla="*/ 2652746 h 2860008"/>
              <a:gd name="connsiteX5" fmla="*/ 3853542 w 5094513"/>
              <a:gd name="connsiteY5" fmla="*/ 2847703 h 2860008"/>
              <a:gd name="connsiteX6" fmla="*/ 4415245 w 5094513"/>
              <a:gd name="connsiteY6" fmla="*/ 2377440 h 2860008"/>
              <a:gd name="connsiteX7" fmla="*/ 5094513 w 5094513"/>
              <a:gd name="connsiteY7" fmla="*/ 0 h 2860008"/>
              <a:gd name="connsiteX0" fmla="*/ 0 w 5094513"/>
              <a:gd name="connsiteY0" fmla="*/ 1463040 h 2857125"/>
              <a:gd name="connsiteX1" fmla="*/ 222068 w 5094513"/>
              <a:gd name="connsiteY1" fmla="*/ 1136469 h 2857125"/>
              <a:gd name="connsiteX2" fmla="*/ 875211 w 5094513"/>
              <a:gd name="connsiteY2" fmla="*/ 1084217 h 2857125"/>
              <a:gd name="connsiteX3" fmla="*/ 3004457 w 5094513"/>
              <a:gd name="connsiteY3" fmla="*/ 1920240 h 2857125"/>
              <a:gd name="connsiteX4" fmla="*/ 3666138 w 5094513"/>
              <a:gd name="connsiteY4" fmla="*/ 2652746 h 2857125"/>
              <a:gd name="connsiteX5" fmla="*/ 3853542 w 5094513"/>
              <a:gd name="connsiteY5" fmla="*/ 2847703 h 2857125"/>
              <a:gd name="connsiteX6" fmla="*/ 4415245 w 5094513"/>
              <a:gd name="connsiteY6" fmla="*/ 2377440 h 2857125"/>
              <a:gd name="connsiteX7" fmla="*/ 5094513 w 5094513"/>
              <a:gd name="connsiteY7" fmla="*/ 0 h 2857125"/>
              <a:gd name="connsiteX0" fmla="*/ 0 w 5094513"/>
              <a:gd name="connsiteY0" fmla="*/ 1463040 h 2857125"/>
              <a:gd name="connsiteX1" fmla="*/ 222068 w 5094513"/>
              <a:gd name="connsiteY1" fmla="*/ 1136469 h 2857125"/>
              <a:gd name="connsiteX2" fmla="*/ 875211 w 5094513"/>
              <a:gd name="connsiteY2" fmla="*/ 1084217 h 2857125"/>
              <a:gd name="connsiteX3" fmla="*/ 3004457 w 5094513"/>
              <a:gd name="connsiteY3" fmla="*/ 1920240 h 2857125"/>
              <a:gd name="connsiteX4" fmla="*/ 3666138 w 5094513"/>
              <a:gd name="connsiteY4" fmla="*/ 2652746 h 2857125"/>
              <a:gd name="connsiteX5" fmla="*/ 3853542 w 5094513"/>
              <a:gd name="connsiteY5" fmla="*/ 2847703 h 2857125"/>
              <a:gd name="connsiteX6" fmla="*/ 4415245 w 5094513"/>
              <a:gd name="connsiteY6" fmla="*/ 2377440 h 2857125"/>
              <a:gd name="connsiteX7" fmla="*/ 5094513 w 5094513"/>
              <a:gd name="connsiteY7" fmla="*/ 0 h 2857125"/>
              <a:gd name="connsiteX0" fmla="*/ 0 w 5094513"/>
              <a:gd name="connsiteY0" fmla="*/ 1463040 h 2847715"/>
              <a:gd name="connsiteX1" fmla="*/ 222068 w 5094513"/>
              <a:gd name="connsiteY1" fmla="*/ 1136469 h 2847715"/>
              <a:gd name="connsiteX2" fmla="*/ 875211 w 5094513"/>
              <a:gd name="connsiteY2" fmla="*/ 1084217 h 2847715"/>
              <a:gd name="connsiteX3" fmla="*/ 3004457 w 5094513"/>
              <a:gd name="connsiteY3" fmla="*/ 1920240 h 2847715"/>
              <a:gd name="connsiteX4" fmla="*/ 3496321 w 5094513"/>
              <a:gd name="connsiteY4" fmla="*/ 2391488 h 2847715"/>
              <a:gd name="connsiteX5" fmla="*/ 3853542 w 5094513"/>
              <a:gd name="connsiteY5" fmla="*/ 2847703 h 2847715"/>
              <a:gd name="connsiteX6" fmla="*/ 4415245 w 5094513"/>
              <a:gd name="connsiteY6" fmla="*/ 2377440 h 2847715"/>
              <a:gd name="connsiteX7" fmla="*/ 5094513 w 5094513"/>
              <a:gd name="connsiteY7" fmla="*/ 0 h 2847715"/>
              <a:gd name="connsiteX0" fmla="*/ 0 w 5094513"/>
              <a:gd name="connsiteY0" fmla="*/ 1463040 h 2847715"/>
              <a:gd name="connsiteX1" fmla="*/ 222068 w 5094513"/>
              <a:gd name="connsiteY1" fmla="*/ 1136469 h 2847715"/>
              <a:gd name="connsiteX2" fmla="*/ 875211 w 5094513"/>
              <a:gd name="connsiteY2" fmla="*/ 1084217 h 2847715"/>
              <a:gd name="connsiteX3" fmla="*/ 2638697 w 5094513"/>
              <a:gd name="connsiteY3" fmla="*/ 1685108 h 2847715"/>
              <a:gd name="connsiteX4" fmla="*/ 3496321 w 5094513"/>
              <a:gd name="connsiteY4" fmla="*/ 2391488 h 2847715"/>
              <a:gd name="connsiteX5" fmla="*/ 3853542 w 5094513"/>
              <a:gd name="connsiteY5" fmla="*/ 2847703 h 2847715"/>
              <a:gd name="connsiteX6" fmla="*/ 4415245 w 5094513"/>
              <a:gd name="connsiteY6" fmla="*/ 2377440 h 2847715"/>
              <a:gd name="connsiteX7" fmla="*/ 5094513 w 5094513"/>
              <a:gd name="connsiteY7" fmla="*/ 0 h 2847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94513" h="2847715">
                <a:moveTo>
                  <a:pt x="0" y="1463040"/>
                </a:moveTo>
                <a:cubicBezTo>
                  <a:pt x="38100" y="1331323"/>
                  <a:pt x="76200" y="1199606"/>
                  <a:pt x="222068" y="1136469"/>
                </a:cubicBezTo>
                <a:cubicBezTo>
                  <a:pt x="367937" y="1073332"/>
                  <a:pt x="472440" y="992777"/>
                  <a:pt x="875211" y="1084217"/>
                </a:cubicBezTo>
                <a:cubicBezTo>
                  <a:pt x="1277983" y="1175657"/>
                  <a:pt x="2201845" y="1467230"/>
                  <a:pt x="2638697" y="1685108"/>
                </a:cubicBezTo>
                <a:cubicBezTo>
                  <a:pt x="3075549" y="1902987"/>
                  <a:pt x="3354807" y="2236911"/>
                  <a:pt x="3496321" y="2391488"/>
                </a:cubicBezTo>
                <a:cubicBezTo>
                  <a:pt x="3559457" y="2533002"/>
                  <a:pt x="3700388" y="2850044"/>
                  <a:pt x="3853542" y="2847703"/>
                </a:cubicBezTo>
                <a:cubicBezTo>
                  <a:pt x="4006696" y="2845362"/>
                  <a:pt x="4208417" y="2852057"/>
                  <a:pt x="4415245" y="2377440"/>
                </a:cubicBezTo>
                <a:cubicBezTo>
                  <a:pt x="4622073" y="1902823"/>
                  <a:pt x="4250870" y="908957"/>
                  <a:pt x="5094513" y="0"/>
                </a:cubicBezTo>
              </a:path>
            </a:pathLst>
          </a:custGeom>
          <a:noFill/>
          <a:ln w="76200">
            <a:solidFill>
              <a:srgbClr val="FF0000"/>
            </a:solidFill>
            <a:headEnd type="none" w="med" len="med"/>
            <a:tailEnd type="triangle" w="med" len="med"/>
          </a:ln>
          <a:effectLst>
            <a:outerShdw blurRad="50800" dist="38100" dir="16200000" rotWithShape="0">
              <a:prstClr val="black">
                <a:alpha val="40000"/>
              </a:prst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4437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6147"/>
                                        </p:tgtEl>
                                        <p:attrNameLst>
                                          <p:attrName>style.visibility</p:attrName>
                                        </p:attrNameLst>
                                      </p:cBhvr>
                                      <p:to>
                                        <p:strVal val="visible"/>
                                      </p:to>
                                    </p:set>
                                    <p:animEffect transition="in" filter="fade">
                                      <p:cBhvr>
                                        <p:cTn id="7" dur="500"/>
                                        <p:tgtEl>
                                          <p:spTgt spid="6147"/>
                                        </p:tgtEl>
                                      </p:cBhvr>
                                    </p:animEffect>
                                  </p:childTnLst>
                                </p:cTn>
                              </p:par>
                            </p:childTnLst>
                          </p:cTn>
                        </p:par>
                        <p:par>
                          <p:cTn id="8" fill="hold">
                            <p:stCondLst>
                              <p:cond delay="750"/>
                            </p:stCondLst>
                            <p:childTnLst>
                              <p:par>
                                <p:cTn id="9" presetID="10" presetClass="entr" presetSubtype="0" fill="hold" nodeType="afterEffect">
                                  <p:stCondLst>
                                    <p:cond delay="75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20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childTnLst>
                                </p:cTn>
                              </p:par>
                            </p:childTnLst>
                          </p:cTn>
                        </p:par>
                        <p:par>
                          <p:cTn id="16" fill="hold">
                            <p:stCondLst>
                              <p:cond delay="6100"/>
                            </p:stCondLst>
                            <p:childTnLst>
                              <p:par>
                                <p:cTn id="17" presetID="10" presetClass="entr" presetSubtype="0" fill="hold" nodeType="afterEffect">
                                  <p:stCondLst>
                                    <p:cond delay="175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par>
                                <p:cTn id="20" presetID="10" presetClass="entr" presetSubtype="0" fill="hold"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250"/>
                                        <p:tgtEl>
                                          <p:spTgt spid="25"/>
                                        </p:tgtEl>
                                      </p:cBhvr>
                                    </p:animEffect>
                                  </p:childTnLst>
                                </p:cTn>
                              </p:par>
                            </p:childTnLst>
                          </p:cTn>
                        </p:par>
                        <p:par>
                          <p:cTn id="23" fill="hold">
                            <p:stCondLst>
                              <p:cond delay="8350"/>
                            </p:stCondLst>
                            <p:childTnLst>
                              <p:par>
                                <p:cTn id="24" presetID="10" presetClass="entr" presetSubtype="0" fill="hold" nodeType="after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fade">
                                      <p:cBhvr>
                                        <p:cTn id="26" dur="500"/>
                                        <p:tgtEl>
                                          <p:spTgt spid="30"/>
                                        </p:tgtEl>
                                      </p:cBhvr>
                                    </p:animEffect>
                                  </p:childTnLst>
                                </p:cTn>
                              </p:par>
                            </p:childTnLst>
                          </p:cTn>
                        </p:par>
                        <p:par>
                          <p:cTn id="27" fill="hold">
                            <p:stCondLst>
                              <p:cond delay="8850"/>
                            </p:stCondLst>
                            <p:childTnLst>
                              <p:par>
                                <p:cTn id="28" presetID="10" presetClass="entr" presetSubtype="0" fill="hold" grpId="0" nodeType="after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30"/>
                    </p:tgtEl>
                  </p:cond>
                </p:stCondLst>
                <p:endSync evt="end" delay="0">
                  <p:rtn val="all"/>
                </p:endSync>
                <p:childTnLst>
                  <p:par>
                    <p:cTn id="32" fill="hold">
                      <p:stCondLst>
                        <p:cond delay="0"/>
                      </p:stCondLst>
                      <p:childTnLst>
                        <p:par>
                          <p:cTn id="33" fill="hold">
                            <p:stCondLst>
                              <p:cond delay="0"/>
                            </p:stCondLst>
                            <p:childTnLst>
                              <p:par>
                                <p:cTn id="34" presetID="10" presetClass="exit" presetSubtype="0" fill="hold" nodeType="withEffect">
                                  <p:stCondLst>
                                    <p:cond delay="750"/>
                                  </p:stCondLst>
                                  <p:childTnLst>
                                    <p:animEffect transition="out" filter="fade">
                                      <p:cBhvr>
                                        <p:cTn id="35" dur="500"/>
                                        <p:tgtEl>
                                          <p:spTgt spid="30"/>
                                        </p:tgtEl>
                                      </p:cBhvr>
                                    </p:animEffect>
                                    <p:set>
                                      <p:cBhvr>
                                        <p:cTn id="36" dur="1" fill="hold">
                                          <p:stCondLst>
                                            <p:cond delay="499"/>
                                          </p:stCondLst>
                                        </p:cTn>
                                        <p:tgtEl>
                                          <p:spTgt spid="30"/>
                                        </p:tgtEl>
                                        <p:attrNameLst>
                                          <p:attrName>style.visibility</p:attrName>
                                        </p:attrNameLst>
                                      </p:cBhvr>
                                      <p:to>
                                        <p:strVal val="hidden"/>
                                      </p:to>
                                    </p:set>
                                  </p:childTnLst>
                                </p:cTn>
                              </p:par>
                            </p:childTnLst>
                          </p:cTn>
                        </p:par>
                        <p:par>
                          <p:cTn id="37" fill="hold">
                            <p:stCondLst>
                              <p:cond delay="1250"/>
                            </p:stCondLst>
                            <p:childTnLst>
                              <p:par>
                                <p:cTn id="38" presetID="22" presetClass="entr" presetSubtype="8" fill="hold" grpId="0" nodeType="afterEffect">
                                  <p:stCondLst>
                                    <p:cond delay="500"/>
                                  </p:stCondLst>
                                  <p:childTnLst>
                                    <p:set>
                                      <p:cBhvr>
                                        <p:cTn id="39" dur="1" fill="hold">
                                          <p:stCondLst>
                                            <p:cond delay="0"/>
                                          </p:stCondLst>
                                        </p:cTn>
                                        <p:tgtEl>
                                          <p:spTgt spid="4"/>
                                        </p:tgtEl>
                                        <p:attrNameLst>
                                          <p:attrName>style.visibility</p:attrName>
                                        </p:attrNameLst>
                                      </p:cBhvr>
                                      <p:to>
                                        <p:strVal val="visible"/>
                                      </p:to>
                                    </p:set>
                                    <p:animEffect transition="in" filter="wipe(left)">
                                      <p:cBhvr>
                                        <p:cTn id="40" dur="500"/>
                                        <p:tgtEl>
                                          <p:spTgt spid="4"/>
                                        </p:tgtEl>
                                      </p:cBhvr>
                                    </p:animEffect>
                                  </p:childTnLst>
                                </p:cTn>
                              </p:par>
                            </p:childTnLst>
                          </p:cTn>
                        </p:par>
                        <p:par>
                          <p:cTn id="41" fill="hold">
                            <p:stCondLst>
                              <p:cond delay="2250"/>
                            </p:stCondLst>
                            <p:childTnLst>
                              <p:par>
                                <p:cTn id="42" presetID="22" presetClass="entr" presetSubtype="8" fill="hold" grpId="0" nodeType="afterEffect">
                                  <p:stCondLst>
                                    <p:cond delay="500"/>
                                  </p:stCondLst>
                                  <p:childTnLst>
                                    <p:set>
                                      <p:cBhvr>
                                        <p:cTn id="43" dur="1" fill="hold">
                                          <p:stCondLst>
                                            <p:cond delay="0"/>
                                          </p:stCondLst>
                                        </p:cTn>
                                        <p:tgtEl>
                                          <p:spTgt spid="72"/>
                                        </p:tgtEl>
                                        <p:attrNameLst>
                                          <p:attrName>style.visibility</p:attrName>
                                        </p:attrNameLst>
                                      </p:cBhvr>
                                      <p:to>
                                        <p:strVal val="visible"/>
                                      </p:to>
                                    </p:set>
                                    <p:animEffect transition="in" filter="wipe(left)">
                                      <p:cBhvr>
                                        <p:cTn id="44" dur="500"/>
                                        <p:tgtEl>
                                          <p:spTgt spid="72"/>
                                        </p:tgtEl>
                                      </p:cBhvr>
                                    </p:animEffect>
                                  </p:childTnLst>
                                </p:cTn>
                              </p:par>
                            </p:childTnLst>
                          </p:cTn>
                        </p:par>
                        <p:par>
                          <p:cTn id="45" fill="hold">
                            <p:stCondLst>
                              <p:cond delay="3250"/>
                            </p:stCondLst>
                            <p:childTnLst>
                              <p:par>
                                <p:cTn id="46" presetID="22" presetClass="entr" presetSubtype="8" fill="hold" grpId="0" nodeType="afterEffect">
                                  <p:stCondLst>
                                    <p:cond delay="500"/>
                                  </p:stCondLst>
                                  <p:childTnLst>
                                    <p:set>
                                      <p:cBhvr>
                                        <p:cTn id="47" dur="1" fill="hold">
                                          <p:stCondLst>
                                            <p:cond delay="0"/>
                                          </p:stCondLst>
                                        </p:cTn>
                                        <p:tgtEl>
                                          <p:spTgt spid="73"/>
                                        </p:tgtEl>
                                        <p:attrNameLst>
                                          <p:attrName>style.visibility</p:attrName>
                                        </p:attrNameLst>
                                      </p:cBhvr>
                                      <p:to>
                                        <p:strVal val="visible"/>
                                      </p:to>
                                    </p:set>
                                    <p:animEffect transition="in" filter="wipe(left)">
                                      <p:cBhvr>
                                        <p:cTn id="48" dur="500"/>
                                        <p:tgtEl>
                                          <p:spTgt spid="73"/>
                                        </p:tgtEl>
                                      </p:cBhvr>
                                    </p:animEffect>
                                  </p:childTnLst>
                                </p:cTn>
                              </p:par>
                            </p:childTnLst>
                          </p:cTn>
                        </p:par>
                        <p:par>
                          <p:cTn id="49" fill="hold">
                            <p:stCondLst>
                              <p:cond delay="4250"/>
                            </p:stCondLst>
                            <p:childTnLst>
                              <p:par>
                                <p:cTn id="50" presetID="10" presetClass="entr" presetSubtype="0" fill="hold" nodeType="after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fade">
                                      <p:cBhvr>
                                        <p:cTn id="52" dur="500"/>
                                        <p:tgtEl>
                                          <p:spTgt spid="33"/>
                                        </p:tgtEl>
                                      </p:cBhvr>
                                    </p:animEffect>
                                  </p:childTnLst>
                                </p:cTn>
                              </p:par>
                            </p:childTnLst>
                          </p:cTn>
                        </p:par>
                      </p:childTnLst>
                    </p:cTn>
                  </p:par>
                </p:childTnLst>
              </p:cTn>
              <p:nextCondLst>
                <p:cond evt="onClick" delay="0">
                  <p:tgtEl>
                    <p:spTgt spid="30"/>
                  </p:tgtEl>
                </p:cond>
              </p:nextCondLst>
            </p:seq>
            <p:seq concurrent="1" nextAc="seek">
              <p:cTn id="53" restart="whenNotActive" fill="hold" evtFilter="cancelBubble" nodeType="interactiveSeq">
                <p:stCondLst>
                  <p:cond evt="onClick" delay="0">
                    <p:tgtEl>
                      <p:spTgt spid="33"/>
                    </p:tgtEl>
                  </p:cond>
                </p:stCondLst>
                <p:endSync evt="end" delay="0">
                  <p:rtn val="all"/>
                </p:endSync>
                <p:childTnLst>
                  <p:par>
                    <p:cTn id="54" fill="hold">
                      <p:stCondLst>
                        <p:cond delay="0"/>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fade">
                                      <p:cBhvr>
                                        <p:cTn id="58" dur="500"/>
                                        <p:tgtEl>
                                          <p:spTgt spid="14"/>
                                        </p:tgtEl>
                                      </p:cBhvr>
                                    </p:animEffect>
                                  </p:childTnLst>
                                </p:cTn>
                              </p:par>
                              <p:par>
                                <p:cTn id="59" presetID="8" presetClass="emph" presetSubtype="0" fill="hold" nodeType="withEffect">
                                  <p:stCondLst>
                                    <p:cond delay="0"/>
                                  </p:stCondLst>
                                  <p:childTnLst>
                                    <p:animRot by="480000">
                                      <p:cBhvr>
                                        <p:cTn id="60" dur="2000" fill="hold"/>
                                        <p:tgtEl>
                                          <p:spTgt spid="25"/>
                                        </p:tgtEl>
                                        <p:attrNameLst>
                                          <p:attrName>r</p:attrName>
                                        </p:attrNameLst>
                                      </p:cBhvr>
                                    </p:animRot>
                                  </p:childTnLst>
                                </p:cTn>
                              </p:par>
                              <p:par>
                                <p:cTn id="61" presetID="10" presetClass="exit" presetSubtype="0" fill="hold" nodeType="withEffect">
                                  <p:stCondLst>
                                    <p:cond delay="500"/>
                                  </p:stCondLst>
                                  <p:childTnLst>
                                    <p:animEffect transition="out" filter="fade">
                                      <p:cBhvr>
                                        <p:cTn id="62" dur="500"/>
                                        <p:tgtEl>
                                          <p:spTgt spid="33"/>
                                        </p:tgtEl>
                                      </p:cBhvr>
                                    </p:animEffect>
                                    <p:set>
                                      <p:cBhvr>
                                        <p:cTn id="63" dur="1" fill="hold">
                                          <p:stCondLst>
                                            <p:cond delay="499"/>
                                          </p:stCondLst>
                                        </p:cTn>
                                        <p:tgtEl>
                                          <p:spTgt spid="33"/>
                                        </p:tgtEl>
                                        <p:attrNameLst>
                                          <p:attrName>style.visibility</p:attrName>
                                        </p:attrNameLst>
                                      </p:cBhvr>
                                      <p:to>
                                        <p:strVal val="hidden"/>
                                      </p:to>
                                    </p:set>
                                  </p:childTnLst>
                                </p:cTn>
                              </p:par>
                            </p:childTnLst>
                          </p:cTn>
                        </p:par>
                        <p:par>
                          <p:cTn id="64" fill="hold">
                            <p:stCondLst>
                              <p:cond delay="2000"/>
                            </p:stCondLst>
                            <p:childTnLst>
                              <p:par>
                                <p:cTn id="65" presetID="10" presetClass="entr" presetSubtype="0" fill="hold" nodeType="after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fade">
                                      <p:cBhvr>
                                        <p:cTn id="67" dur="500"/>
                                        <p:tgtEl>
                                          <p:spTgt spid="27"/>
                                        </p:tgtEl>
                                      </p:cBhvr>
                                    </p:animEffect>
                                  </p:childTnLst>
                                </p:cTn>
                              </p:par>
                            </p:childTnLst>
                          </p:cTn>
                        </p:par>
                      </p:childTnLst>
                    </p:cTn>
                  </p:par>
                </p:childTnLst>
              </p:cTn>
              <p:nextCondLst>
                <p:cond evt="onClick" delay="0">
                  <p:tgtEl>
                    <p:spTgt spid="33"/>
                  </p:tgtEl>
                </p:cond>
              </p:nextCondLst>
            </p:seq>
            <p:seq concurrent="1" nextAc="seek">
              <p:cTn id="68" restart="whenNotActive" fill="hold" evtFilter="cancelBubble" nodeType="interactiveSeq">
                <p:stCondLst>
                  <p:cond evt="onClick" delay="0">
                    <p:tgtEl>
                      <p:spTgt spid="27"/>
                    </p:tgtEl>
                  </p:cond>
                </p:stCondLst>
                <p:endSync evt="end" delay="0">
                  <p:rtn val="all"/>
                </p:endSync>
                <p:childTnLst>
                  <p:par>
                    <p:cTn id="69" fill="hold">
                      <p:stCondLst>
                        <p:cond delay="0"/>
                      </p:stCondLst>
                      <p:childTnLst>
                        <p:par>
                          <p:cTn id="70" fill="hold">
                            <p:stCondLst>
                              <p:cond delay="0"/>
                            </p:stCondLst>
                            <p:childTnLst>
                              <p:par>
                                <p:cTn id="71" presetID="10" presetClass="entr" presetSubtype="0" fill="hold" nodeType="clickEffect">
                                  <p:stCondLst>
                                    <p:cond delay="1000"/>
                                  </p:stCondLst>
                                  <p:childTnLst>
                                    <p:set>
                                      <p:cBhvr>
                                        <p:cTn id="72" dur="1" fill="hold">
                                          <p:stCondLst>
                                            <p:cond delay="0"/>
                                          </p:stCondLst>
                                        </p:cTn>
                                        <p:tgtEl>
                                          <p:spTgt spid="16"/>
                                        </p:tgtEl>
                                        <p:attrNameLst>
                                          <p:attrName>style.visibility</p:attrName>
                                        </p:attrNameLst>
                                      </p:cBhvr>
                                      <p:to>
                                        <p:strVal val="visible"/>
                                      </p:to>
                                    </p:set>
                                    <p:animEffect transition="in" filter="fade">
                                      <p:cBhvr>
                                        <p:cTn id="73" dur="500"/>
                                        <p:tgtEl>
                                          <p:spTgt spid="16"/>
                                        </p:tgtEl>
                                      </p:cBhvr>
                                    </p:animEffect>
                                  </p:childTnLst>
                                </p:cTn>
                              </p:par>
                              <p:par>
                                <p:cTn id="74" presetID="10" presetClass="exit" presetSubtype="0" fill="hold" nodeType="withEffect">
                                  <p:stCondLst>
                                    <p:cond delay="0"/>
                                  </p:stCondLst>
                                  <p:childTnLst>
                                    <p:animEffect transition="out" filter="fade">
                                      <p:cBhvr>
                                        <p:cTn id="75" dur="500"/>
                                        <p:tgtEl>
                                          <p:spTgt spid="27"/>
                                        </p:tgtEl>
                                      </p:cBhvr>
                                    </p:animEffect>
                                    <p:set>
                                      <p:cBhvr>
                                        <p:cTn id="76"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childTnLst>
        </p:cTn>
      </p:par>
    </p:tnLst>
    <p:bldLst>
      <p:bldP spid="6147" grpId="0"/>
      <p:bldP spid="15" grpId="0"/>
      <p:bldP spid="26" grpId="0"/>
      <p:bldP spid="4" grpId="0" animBg="1"/>
      <p:bldP spid="72" grpId="0" animBg="1"/>
      <p:bldP spid="7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xfrm>
            <a:off x="509616" y="-119048"/>
            <a:ext cx="8130770" cy="764704"/>
          </a:xfrm>
        </p:spPr>
        <p:txBody>
          <a:bodyPr>
            <a:normAutofit fontScale="90000"/>
          </a:bodyPr>
          <a:lstStyle/>
          <a:p>
            <a:pPr algn="just" fontAlgn="auto">
              <a:spcAft>
                <a:spcPts val="0"/>
              </a:spcAft>
            </a:pPr>
            <a:r>
              <a:rPr lang="fr-FR" altLang="fr-FR" sz="2400" b="1" dirty="0">
                <a:effectLst>
                  <a:glow rad="228600">
                    <a:schemeClr val="accent5">
                      <a:satMod val="175000"/>
                      <a:alpha val="40000"/>
                    </a:schemeClr>
                  </a:glow>
                </a:effectLst>
                <a:latin typeface="Verdana" panose="020B0604030504040204" pitchFamily="34" charset="0"/>
              </a:rPr>
              <a:t>HORS TENSION  </a:t>
            </a:r>
            <a:r>
              <a:rPr lang="fr-FR" altLang="fr-FR" sz="2400" b="1" dirty="0">
                <a:effectLst/>
                <a:latin typeface="Verdana" panose="020B0604030504040204" pitchFamily="34" charset="0"/>
              </a:rPr>
              <a:t>Mesure de </a:t>
            </a:r>
            <a:r>
              <a:rPr lang="fr-FR" altLang="fr-FR" sz="2400" b="1" dirty="0">
                <a:latin typeface="Verdana" panose="020B0604030504040204" pitchFamily="34" charset="0"/>
              </a:rPr>
              <a:t>Résistance d'isolement</a:t>
            </a:r>
            <a:endParaRPr lang="fr-FR" altLang="fr-FR" sz="2400" b="1" dirty="0"/>
          </a:p>
        </p:txBody>
      </p:sp>
      <p:sp>
        <p:nvSpPr>
          <p:cNvPr id="7172" name="Text Box 3"/>
          <p:cNvSpPr txBox="1">
            <a:spLocks noChangeArrowheads="1"/>
          </p:cNvSpPr>
          <p:nvPr/>
        </p:nvSpPr>
        <p:spPr bwMode="auto">
          <a:xfrm>
            <a:off x="180528" y="717664"/>
            <a:ext cx="8927976"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rIns="36000">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just" eaLnBrk="1" hangingPunct="1">
              <a:spcBef>
                <a:spcPct val="0"/>
              </a:spcBef>
              <a:buNone/>
            </a:pPr>
            <a:r>
              <a:rPr lang="fr-FR" altLang="fr-FR" sz="2000" dirty="0" smtClean="0">
                <a:latin typeface="Verdana" panose="020B0604030504040204" pitchFamily="34" charset="0"/>
              </a:rPr>
              <a:t>Tension de test en continu suivant </a:t>
            </a:r>
            <a:r>
              <a:rPr lang="fr-FR" altLang="fr-FR" sz="2000" dirty="0">
                <a:latin typeface="Verdana" panose="020B0604030504040204" pitchFamily="34" charset="0"/>
              </a:rPr>
              <a:t>tension </a:t>
            </a:r>
            <a:r>
              <a:rPr lang="fr-FR" altLang="fr-FR" sz="2000" dirty="0" smtClean="0">
                <a:latin typeface="Verdana" panose="020B0604030504040204" pitchFamily="34" charset="0"/>
              </a:rPr>
              <a:t>d’utilisation.</a:t>
            </a:r>
            <a:endParaRPr lang="fr-FR" altLang="fr-FR" sz="2000" dirty="0">
              <a:latin typeface="Verdana" panose="020B0604030504040204" pitchFamily="34" charset="0"/>
            </a:endParaRPr>
          </a:p>
          <a:p>
            <a:pPr algn="just" eaLnBrk="1" hangingPunct="1">
              <a:spcBef>
                <a:spcPct val="0"/>
              </a:spcBef>
              <a:buNone/>
            </a:pPr>
            <a:r>
              <a:rPr lang="fr-FR" altLang="fr-FR" sz="2000" dirty="0" smtClean="0">
                <a:latin typeface="Verdana" panose="020B0604030504040204" pitchFamily="34" charset="0"/>
              </a:rPr>
              <a:t>Le résultat  de la mesure doit donner une impédance supérieure à la valeur donnée dans le tableau ci-dessous pour les installations électriques (réseaux d’alimentation) .</a:t>
            </a:r>
          </a:p>
          <a:p>
            <a:pPr algn="just" eaLnBrk="1" hangingPunct="1">
              <a:spcBef>
                <a:spcPct val="0"/>
              </a:spcBef>
              <a:buNone/>
            </a:pPr>
            <a:r>
              <a:rPr lang="fr-FR" altLang="fr-FR" sz="2000" dirty="0" smtClean="0">
                <a:latin typeface="Verdana" panose="020B0604030504040204" pitchFamily="34" charset="0"/>
              </a:rPr>
              <a:t>Le </a:t>
            </a:r>
            <a:r>
              <a:rPr lang="fr-FR" altLang="fr-FR" sz="2000" dirty="0">
                <a:latin typeface="Verdana" panose="020B0604030504040204" pitchFamily="34" charset="0"/>
              </a:rPr>
              <a:t>courant </a:t>
            </a:r>
            <a:r>
              <a:rPr lang="fr-FR" altLang="fr-FR" sz="2000" dirty="0" smtClean="0">
                <a:latin typeface="Verdana" panose="020B0604030504040204" pitchFamily="34" charset="0"/>
              </a:rPr>
              <a:t>de test doit </a:t>
            </a:r>
            <a:r>
              <a:rPr lang="fr-FR" altLang="fr-FR" sz="2000" dirty="0">
                <a:latin typeface="Verdana" panose="020B0604030504040204" pitchFamily="34" charset="0"/>
              </a:rPr>
              <a:t>être </a:t>
            </a:r>
            <a:r>
              <a:rPr lang="fr-FR" altLang="fr-FR" sz="2000" dirty="0" smtClean="0">
                <a:latin typeface="Verdana" panose="020B0604030504040204" pitchFamily="34" charset="0"/>
              </a:rPr>
              <a:t>supérieur ou égal </a:t>
            </a:r>
            <a:r>
              <a:rPr lang="fr-FR" altLang="fr-FR" sz="2000" dirty="0">
                <a:latin typeface="Verdana" panose="020B0604030504040204" pitchFamily="34" charset="0"/>
              </a:rPr>
              <a:t>à 1mA</a:t>
            </a:r>
          </a:p>
        </p:txBody>
      </p:sp>
      <p:pic>
        <p:nvPicPr>
          <p:cNvPr id="54274"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7160" y="2371343"/>
            <a:ext cx="8878241" cy="34388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 Box 3"/>
          <p:cNvSpPr txBox="1">
            <a:spLocks noChangeArrowheads="1"/>
          </p:cNvSpPr>
          <p:nvPr/>
        </p:nvSpPr>
        <p:spPr bwMode="auto">
          <a:xfrm>
            <a:off x="35496" y="5733256"/>
            <a:ext cx="9036496"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36000" rIns="36000">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just" eaLnBrk="1" hangingPunct="1">
              <a:spcBef>
                <a:spcPct val="0"/>
              </a:spcBef>
              <a:buNone/>
            </a:pPr>
            <a:r>
              <a:rPr lang="fr-FR" altLang="fr-FR" sz="2000" b="0" dirty="0" smtClean="0">
                <a:latin typeface="Verdana" panose="020B0604030504040204" pitchFamily="34" charset="0"/>
              </a:rPr>
              <a:t>Dans le cas d’équipements terminaux (systèmes) alimentés avec un réseau 230/400V le test se fait en 500V continu et le résultat doit être supérieur à  </a:t>
            </a:r>
            <a:r>
              <a:rPr lang="fr-FR" altLang="fr-FR" sz="2000" b="0" dirty="0" smtClean="0">
                <a:latin typeface="Verdana" panose="020B0604030504040204" pitchFamily="34" charset="0"/>
              </a:rPr>
              <a:t>1 M</a:t>
            </a:r>
            <a:r>
              <a:rPr lang="el-GR" altLang="fr-FR" sz="2000" b="0" dirty="0" smtClean="0">
                <a:latin typeface="Verdana" panose="020B0604030504040204" pitchFamily="34" charset="0"/>
              </a:rPr>
              <a:t>Ω</a:t>
            </a:r>
            <a:r>
              <a:rPr lang="fr-FR" altLang="fr-FR" sz="2000" b="0" dirty="0">
                <a:latin typeface="Verdana" panose="020B0604030504040204" pitchFamily="34" charset="0"/>
              </a:rPr>
              <a:t> </a:t>
            </a:r>
            <a:r>
              <a:rPr lang="fr-FR" altLang="fr-FR" sz="2000" b="0" dirty="0" smtClean="0">
                <a:latin typeface="Verdana" panose="020B0604030504040204" pitchFamily="34" charset="0"/>
              </a:rPr>
              <a:t>( circuits sensibles déconnectés) EN 60-204.</a:t>
            </a:r>
            <a:endParaRPr lang="fr-FR" altLang="fr-FR" sz="2000" b="0" dirty="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7171"/>
                                        </p:tgtEl>
                                        <p:attrNameLst>
                                          <p:attrName>style.visibility</p:attrName>
                                        </p:attrNameLst>
                                      </p:cBhvr>
                                      <p:to>
                                        <p:strVal val="visible"/>
                                      </p:to>
                                    </p:set>
                                    <p:animEffect transition="in" filter="fade">
                                      <p:cBhvr>
                                        <p:cTn id="7" dur="500"/>
                                        <p:tgtEl>
                                          <p:spTgt spid="7171"/>
                                        </p:tgtEl>
                                      </p:cBhvr>
                                    </p:animEffect>
                                  </p:childTnLst>
                                </p:cTn>
                              </p:par>
                            </p:childTnLst>
                          </p:cTn>
                        </p:par>
                        <p:par>
                          <p:cTn id="8" fill="hold">
                            <p:stCondLst>
                              <p:cond delay="15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7172"/>
                                        </p:tgtEl>
                                        <p:attrNameLst>
                                          <p:attrName>style.visibility</p:attrName>
                                        </p:attrNameLst>
                                      </p:cBhvr>
                                      <p:to>
                                        <p:strVal val="visible"/>
                                      </p:to>
                                    </p:set>
                                    <p:animEffect transition="in" filter="fade">
                                      <p:cBhvr>
                                        <p:cTn id="11" dur="500"/>
                                        <p:tgtEl>
                                          <p:spTgt spid="7172"/>
                                        </p:tgtEl>
                                      </p:cBhvr>
                                    </p:animEffect>
                                  </p:childTnLst>
                                </p:cTn>
                              </p:par>
                            </p:childTnLst>
                          </p:cTn>
                        </p:par>
                        <p:par>
                          <p:cTn id="12" fill="hold">
                            <p:stCondLst>
                              <p:cond delay="5050"/>
                            </p:stCondLst>
                            <p:childTnLst>
                              <p:par>
                                <p:cTn id="13" presetID="10" presetClass="entr" presetSubtype="0" fill="hold" nodeType="afterEffect">
                                  <p:stCondLst>
                                    <p:cond delay="750"/>
                                  </p:stCondLst>
                                  <p:iterate type="wd">
                                    <p:tmPct val="10000"/>
                                  </p:iterate>
                                  <p:childTnLst>
                                    <p:set>
                                      <p:cBhvr>
                                        <p:cTn id="14" dur="1" fill="hold">
                                          <p:stCondLst>
                                            <p:cond delay="0"/>
                                          </p:stCondLst>
                                        </p:cTn>
                                        <p:tgtEl>
                                          <p:spTgt spid="54274"/>
                                        </p:tgtEl>
                                        <p:attrNameLst>
                                          <p:attrName>style.visibility</p:attrName>
                                        </p:attrNameLst>
                                      </p:cBhvr>
                                      <p:to>
                                        <p:strVal val="visible"/>
                                      </p:to>
                                    </p:set>
                                    <p:animEffect transition="in" filter="fade">
                                      <p:cBhvr>
                                        <p:cTn id="15" dur="500"/>
                                        <p:tgtEl>
                                          <p:spTgt spid="54274"/>
                                        </p:tgtEl>
                                      </p:cBhvr>
                                    </p:animEffect>
                                  </p:childTnLst>
                                </p:cTn>
                              </p:par>
                            </p:childTnLst>
                          </p:cTn>
                        </p:par>
                        <p:par>
                          <p:cTn id="16" fill="hold">
                            <p:stCondLst>
                              <p:cond delay="6300"/>
                            </p:stCondLst>
                            <p:childTnLst>
                              <p:par>
                                <p:cTn id="17" presetID="10" presetClass="entr" presetSubtype="0" fill="hold" grpId="0" nodeType="afterEffect">
                                  <p:stCondLst>
                                    <p:cond delay="750"/>
                                  </p:stCondLst>
                                  <p:iterate type="wd">
                                    <p:tmPct val="10000"/>
                                  </p:iterate>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p:bldP spid="7172"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4"/>
          <p:cNvSpPr>
            <a:spLocks noGrp="1"/>
          </p:cNvSpPr>
          <p:nvPr>
            <p:ph type="sldNum" sz="quarter" idx="4294967295"/>
          </p:nvPr>
        </p:nvSpPr>
        <p:spPr>
          <a:xfrm>
            <a:off x="6553200" y="6248400"/>
            <a:ext cx="1905000" cy="457200"/>
          </a:xfrm>
        </p:spPr>
        <p:txBody>
          <a:bodyPr/>
          <a:lstStyle/>
          <a:p>
            <a:pPr>
              <a:defRPr/>
            </a:pPr>
            <a:fld id="{347F099E-27B5-4A73-84E3-5B2E82E77D07}" type="slidenum">
              <a:rPr lang="fr-FR"/>
              <a:pPr>
                <a:defRPr/>
              </a:pPr>
              <a:t>2</a:t>
            </a:fld>
            <a:endParaRPr lang="fr-FR" dirty="0"/>
          </a:p>
        </p:txBody>
      </p:sp>
      <p:sp>
        <p:nvSpPr>
          <p:cNvPr id="2054" name="Rectangle 2071"/>
          <p:cNvSpPr>
            <a:spLocks noChangeArrowheads="1"/>
          </p:cNvSpPr>
          <p:nvPr/>
        </p:nvSpPr>
        <p:spPr bwMode="auto">
          <a:xfrm>
            <a:off x="-16915" y="125942"/>
            <a:ext cx="914501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fr-FR" altLang="fr-FR" sz="2400" dirty="0" smtClean="0">
                <a:solidFill>
                  <a:schemeClr val="tx2"/>
                </a:solidFill>
                <a:latin typeface="Verdana" panose="020B0604030504040204" pitchFamily="34" charset="0"/>
              </a:rPr>
              <a:t>Vérifications avant la Mise en service des installations  NF C15-100</a:t>
            </a:r>
            <a:endParaRPr lang="fr-FR" altLang="fr-FR" sz="2400" dirty="0">
              <a:solidFill>
                <a:schemeClr val="tx2"/>
              </a:solidFill>
              <a:latin typeface="Verdana" panose="020B0604030504040204" pitchFamily="34" charset="0"/>
            </a:endParaRPr>
          </a:p>
        </p:txBody>
      </p:sp>
      <p:sp>
        <p:nvSpPr>
          <p:cNvPr id="2" name="Rectangle 1"/>
          <p:cNvSpPr/>
          <p:nvPr/>
        </p:nvSpPr>
        <p:spPr>
          <a:xfrm>
            <a:off x="-36512" y="1052736"/>
            <a:ext cx="9252520" cy="5632311"/>
          </a:xfrm>
          <a:prstGeom prst="rect">
            <a:avLst/>
          </a:prstGeom>
        </p:spPr>
        <p:txBody>
          <a:bodyPr wrap="square">
            <a:spAutoFit/>
          </a:bodyPr>
          <a:lstStyle/>
          <a:p>
            <a:pPr algn="ctr"/>
            <a:r>
              <a:rPr lang="fr-FR" altLang="fr-FR" sz="1800" dirty="0" smtClean="0">
                <a:latin typeface="Verdana" panose="020B0604030504040204" pitchFamily="34" charset="0"/>
              </a:rPr>
              <a:t>Partie 6-61 - Vérifications et mise en service</a:t>
            </a:r>
            <a:r>
              <a:rPr lang="fr-FR" altLang="fr-FR" sz="1800" dirty="0" smtClean="0">
                <a:latin typeface="Verdana" panose="020B0604030504040204" pitchFamily="34" charset="0"/>
              </a:rPr>
              <a:t>..p323</a:t>
            </a:r>
            <a:endParaRPr lang="fr-FR" altLang="fr-FR" sz="1800" dirty="0" smtClean="0">
              <a:latin typeface="Verdana" panose="020B0604030504040204" pitchFamily="34" charset="0"/>
            </a:endParaRPr>
          </a:p>
          <a:p>
            <a:pPr algn="ctr"/>
            <a:endParaRPr lang="fr-FR" altLang="fr-FR" sz="1800" dirty="0" smtClean="0">
              <a:latin typeface="Verdana" panose="020B0604030504040204" pitchFamily="34" charset="0"/>
            </a:endParaRPr>
          </a:p>
          <a:p>
            <a:r>
              <a:rPr lang="fr-FR" altLang="fr-FR" sz="1800" dirty="0" smtClean="0">
                <a:latin typeface="Verdana" panose="020B0604030504040204" pitchFamily="34" charset="0"/>
              </a:rPr>
              <a:t>611 Inspection visuelle..................................................................324</a:t>
            </a:r>
          </a:p>
          <a:p>
            <a:r>
              <a:rPr lang="fr-FR" altLang="fr-FR" sz="1800" dirty="0" smtClean="0">
                <a:latin typeface="Verdana" panose="020B0604030504040204" pitchFamily="34" charset="0"/>
              </a:rPr>
              <a:t>612 Essais......................................................................................325</a:t>
            </a:r>
          </a:p>
          <a:p>
            <a:r>
              <a:rPr lang="fr-FR" altLang="fr-FR" sz="1800" dirty="0" smtClean="0">
                <a:latin typeface="Verdana" panose="020B0604030504040204" pitchFamily="34" charset="0"/>
              </a:rPr>
              <a:t>612.1 Généralités...........................................................................325</a:t>
            </a:r>
          </a:p>
          <a:p>
            <a:r>
              <a:rPr lang="fr-FR" altLang="fr-FR" sz="1800" dirty="0" smtClean="0">
                <a:latin typeface="Verdana" panose="020B0604030504040204" pitchFamily="34" charset="0"/>
              </a:rPr>
              <a:t>612.2 Continuité des conducteurs de protection et des liaisons équipotentielles principales et supplémentaires.............................325</a:t>
            </a:r>
          </a:p>
          <a:p>
            <a:r>
              <a:rPr lang="fr-FR" altLang="fr-FR" sz="1800" dirty="0" smtClean="0">
                <a:latin typeface="Verdana" panose="020B0604030504040204" pitchFamily="34" charset="0"/>
              </a:rPr>
              <a:t>612.3 Résistance d'isolement de l'installation électrique…………....326</a:t>
            </a:r>
          </a:p>
          <a:p>
            <a:r>
              <a:rPr lang="fr-FR" altLang="fr-FR" sz="1800" dirty="0" smtClean="0">
                <a:latin typeface="Verdana" panose="020B0604030504040204" pitchFamily="34" charset="0"/>
              </a:rPr>
              <a:t>612.4 Protection par TBTS ou TBTP ou par séparation des circuits. 327</a:t>
            </a:r>
          </a:p>
          <a:p>
            <a:r>
              <a:rPr lang="fr-FR" altLang="fr-FR" sz="1800" dirty="0" smtClean="0">
                <a:latin typeface="Verdana" panose="020B0604030504040204" pitchFamily="34" charset="0"/>
              </a:rPr>
              <a:t>612.4.1 Protection par TBTS...........................................................327</a:t>
            </a:r>
          </a:p>
          <a:p>
            <a:r>
              <a:rPr lang="fr-FR" altLang="fr-FR" sz="1800" dirty="0" smtClean="0">
                <a:latin typeface="Verdana" panose="020B0604030504040204" pitchFamily="34" charset="0"/>
              </a:rPr>
              <a:t>612.4.2 Protection par TBTP...........................................................327</a:t>
            </a:r>
          </a:p>
          <a:p>
            <a:r>
              <a:rPr lang="fr-FR" altLang="fr-FR" sz="1800" dirty="0" smtClean="0">
                <a:latin typeface="Verdana" panose="020B0604030504040204" pitchFamily="34" charset="0"/>
              </a:rPr>
              <a:t>612.4.3 Protection par séparation électrique……………………………..327</a:t>
            </a:r>
          </a:p>
          <a:p>
            <a:r>
              <a:rPr lang="fr-FR" altLang="fr-FR" sz="1800" dirty="0" smtClean="0">
                <a:latin typeface="Verdana" panose="020B0604030504040204" pitchFamily="34" charset="0"/>
              </a:rPr>
              <a:t>612.5 Résistance des sols et des parois .........................................327</a:t>
            </a:r>
          </a:p>
          <a:p>
            <a:r>
              <a:rPr lang="fr-FR" altLang="fr-FR" sz="1800" dirty="0" smtClean="0">
                <a:latin typeface="Verdana" panose="020B0604030504040204" pitchFamily="34" charset="0"/>
              </a:rPr>
              <a:t>612.6 Vérification des conditions de protection par coupure automatique de l'alimentation………………………………………………....327</a:t>
            </a:r>
          </a:p>
          <a:p>
            <a:r>
              <a:rPr lang="fr-FR" altLang="fr-FR" sz="1800" dirty="0" smtClean="0">
                <a:latin typeface="Verdana" panose="020B0604030504040204" pitchFamily="34" charset="0"/>
              </a:rPr>
              <a:t>612.6.1 Généralités ........................................................................328</a:t>
            </a:r>
          </a:p>
          <a:p>
            <a:r>
              <a:rPr lang="fr-FR" altLang="fr-FR" sz="1800" dirty="0" smtClean="0">
                <a:latin typeface="Verdana" panose="020B0604030504040204" pitchFamily="34" charset="0"/>
              </a:rPr>
              <a:t>612.6.2 Mesure de la résistance des prises de terre…………………....329</a:t>
            </a:r>
          </a:p>
          <a:p>
            <a:r>
              <a:rPr lang="fr-FR" altLang="fr-FR" sz="1800" dirty="0" smtClean="0">
                <a:latin typeface="Verdana" panose="020B0604030504040204" pitchFamily="34" charset="0"/>
              </a:rPr>
              <a:t>612.6.3 Mesure de l'impédance de la boucle de défaut....................330</a:t>
            </a:r>
          </a:p>
          <a:p>
            <a:r>
              <a:rPr lang="fr-FR" altLang="fr-FR" sz="1800" dirty="0" smtClean="0">
                <a:latin typeface="Verdana" panose="020B0604030504040204" pitchFamily="34" charset="0"/>
              </a:rPr>
              <a:t>612.6.4 Mesure de la résistance des conducteurs de protection…...330</a:t>
            </a:r>
          </a:p>
          <a:p>
            <a:r>
              <a:rPr lang="fr-FR" altLang="fr-FR" sz="1800" dirty="0" smtClean="0">
                <a:latin typeface="Verdana" panose="020B0604030504040204" pitchFamily="34" charset="0"/>
              </a:rPr>
              <a:t>612.7 Essais fonctionnels ...............................................................331</a:t>
            </a:r>
            <a:endParaRPr lang="fr-FR" altLang="fr-FR" sz="1800" dirty="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054"/>
                                        </p:tgtEl>
                                        <p:attrNameLst>
                                          <p:attrName>style.visibility</p:attrName>
                                        </p:attrNameLst>
                                      </p:cBhvr>
                                      <p:to>
                                        <p:strVal val="visible"/>
                                      </p:to>
                                    </p:set>
                                    <p:animEffect transition="in" filter="fade">
                                      <p:cBhvr>
                                        <p:cTn id="7" dur="1000"/>
                                        <p:tgtEl>
                                          <p:spTgt spid="2054"/>
                                        </p:tgtEl>
                                      </p:cBhvr>
                                    </p:animEffect>
                                  </p:childTnLst>
                                </p:cTn>
                              </p:par>
                            </p:childTnLst>
                          </p:cTn>
                        </p:par>
                        <p:par>
                          <p:cTn id="8" fill="hold">
                            <p:stCondLst>
                              <p:cond delay="19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4" grpId="0"/>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a:xfrm>
            <a:off x="-53752" y="0"/>
            <a:ext cx="9144000" cy="692696"/>
          </a:xfrm>
        </p:spPr>
        <p:txBody>
          <a:bodyPr>
            <a:noAutofit/>
          </a:bodyPr>
          <a:lstStyle/>
          <a:p>
            <a:r>
              <a:rPr lang="fr-FR" altLang="fr-FR" sz="2400" b="1" dirty="0">
                <a:effectLst>
                  <a:glow rad="228600">
                    <a:schemeClr val="accent2">
                      <a:satMod val="175000"/>
                      <a:alpha val="40000"/>
                    </a:schemeClr>
                  </a:glow>
                </a:effectLst>
                <a:latin typeface="Verdana" panose="020B0604030504040204" pitchFamily="34" charset="0"/>
              </a:rPr>
              <a:t>SOUS TENSION  </a:t>
            </a:r>
            <a:r>
              <a:rPr lang="fr-FR" altLang="fr-FR" sz="2400" b="1" dirty="0">
                <a:solidFill>
                  <a:sysClr val="windowText" lastClr="000000"/>
                </a:solidFill>
                <a:effectLst/>
                <a:latin typeface="Verdana" panose="020B0604030504040204" pitchFamily="34" charset="0"/>
              </a:rPr>
              <a:t>Mesure de </a:t>
            </a:r>
            <a:r>
              <a:rPr lang="fr-FR" altLang="fr-FR" sz="2400" b="1" dirty="0">
                <a:solidFill>
                  <a:sysClr val="windowText" lastClr="000000"/>
                </a:solidFill>
                <a:latin typeface="Verdana" panose="020B0604030504040204" pitchFamily="34" charset="0"/>
              </a:rPr>
              <a:t>déclenchement </a:t>
            </a:r>
            <a:r>
              <a:rPr lang="fr-FR" altLang="fr-FR" sz="2400" b="1" dirty="0">
                <a:solidFill>
                  <a:schemeClr val="tx1"/>
                </a:solidFill>
                <a:latin typeface="Verdana" panose="020B0604030504040204" pitchFamily="34" charset="0"/>
              </a:rPr>
              <a:t>DDR</a:t>
            </a:r>
            <a:endParaRPr lang="fr-FR" altLang="fr-FR" sz="2400" b="1" dirty="0" smtClean="0">
              <a:solidFill>
                <a:schemeClr val="tx1"/>
              </a:solidFill>
              <a:latin typeface="Verdana" panose="020B0604030504040204" pitchFamily="34" charset="0"/>
            </a:endParaRPr>
          </a:p>
        </p:txBody>
      </p:sp>
      <p:sp>
        <p:nvSpPr>
          <p:cNvPr id="8196" name="Rectangle 5"/>
          <p:cNvSpPr>
            <a:spLocks noChangeArrowheads="1"/>
          </p:cNvSpPr>
          <p:nvPr/>
        </p:nvSpPr>
        <p:spPr bwMode="auto">
          <a:xfrm>
            <a:off x="1585913" y="20002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fr-FR" altLang="fr-FR" sz="2400">
              <a:latin typeface="Tempus Sans ITC" pitchFamily="82" charset="0"/>
            </a:endParaRPr>
          </a:p>
        </p:txBody>
      </p:sp>
      <p:sp>
        <p:nvSpPr>
          <p:cNvPr id="8197" name="Rectangle 7"/>
          <p:cNvSpPr>
            <a:spLocks noChangeArrowheads="1"/>
          </p:cNvSpPr>
          <p:nvPr/>
        </p:nvSpPr>
        <p:spPr bwMode="auto">
          <a:xfrm>
            <a:off x="1838325" y="21383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fr-FR" altLang="fr-FR" sz="2400">
              <a:latin typeface="Tempus Sans ITC" pitchFamily="82" charset="0"/>
            </a:endParaRPr>
          </a:p>
        </p:txBody>
      </p:sp>
      <p:sp>
        <p:nvSpPr>
          <p:cNvPr id="8199" name="Rectangle 9"/>
          <p:cNvSpPr>
            <a:spLocks noChangeArrowheads="1"/>
          </p:cNvSpPr>
          <p:nvPr/>
        </p:nvSpPr>
        <p:spPr bwMode="auto">
          <a:xfrm>
            <a:off x="2090738" y="2090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fr-FR" altLang="fr-FR" sz="2400">
              <a:latin typeface="Tempus Sans ITC" pitchFamily="82" charset="0"/>
            </a:endParaRPr>
          </a:p>
        </p:txBody>
      </p:sp>
      <p:sp>
        <p:nvSpPr>
          <p:cNvPr id="8200" name="Text Box 10"/>
          <p:cNvSpPr txBox="1">
            <a:spLocks noChangeArrowheads="1"/>
          </p:cNvSpPr>
          <p:nvPr/>
        </p:nvSpPr>
        <p:spPr bwMode="auto">
          <a:xfrm>
            <a:off x="-9500" y="980728"/>
            <a:ext cx="9036496"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Char char="-"/>
            </a:pPr>
            <a:r>
              <a:rPr lang="fr-FR" altLang="fr-FR" sz="2000" dirty="0">
                <a:latin typeface="Verdana" panose="020B0604030504040204" pitchFamily="34" charset="0"/>
              </a:rPr>
              <a:t>Vérification du déclenchement du DDR par action sur le bouton « Test </a:t>
            </a:r>
            <a:r>
              <a:rPr lang="fr-FR" altLang="fr-FR" sz="2000" dirty="0" smtClean="0">
                <a:latin typeface="Verdana" panose="020B0604030504040204" pitchFamily="34" charset="0"/>
              </a:rPr>
              <a:t>».</a:t>
            </a:r>
            <a:br>
              <a:rPr lang="fr-FR" altLang="fr-FR" sz="2000" dirty="0" smtClean="0">
                <a:latin typeface="Verdana" panose="020B0604030504040204" pitchFamily="34" charset="0"/>
              </a:rPr>
            </a:br>
            <a:endParaRPr lang="fr-FR" altLang="fr-FR" sz="2000" dirty="0">
              <a:latin typeface="Verdana" panose="020B0604030504040204" pitchFamily="34" charset="0"/>
            </a:endParaRPr>
          </a:p>
          <a:p>
            <a:pPr algn="ctr" eaLnBrk="1" hangingPunct="1">
              <a:spcBef>
                <a:spcPct val="0"/>
              </a:spcBef>
              <a:buFontTx/>
              <a:buChar char="-"/>
            </a:pPr>
            <a:r>
              <a:rPr lang="fr-FR" altLang="fr-FR" sz="2000" dirty="0">
                <a:latin typeface="Verdana" panose="020B0604030504040204" pitchFamily="34" charset="0"/>
              </a:rPr>
              <a:t>Test du temps de déclenchement et de l’intensité de déclenchement du DDR entre I∆N/2 et  I∆N.</a:t>
            </a:r>
          </a:p>
        </p:txBody>
      </p:sp>
      <p:pic>
        <p:nvPicPr>
          <p:cNvPr id="8201" name="Picture 11"/>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90389" y="3068960"/>
            <a:ext cx="8014059" cy="3411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33991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8195"/>
                                        </p:tgtEl>
                                        <p:attrNameLst>
                                          <p:attrName>style.visibility</p:attrName>
                                        </p:attrNameLst>
                                      </p:cBhvr>
                                      <p:to>
                                        <p:strVal val="visible"/>
                                      </p:to>
                                    </p:set>
                                    <p:animEffect transition="in" filter="fade">
                                      <p:cBhvr>
                                        <p:cTn id="7" dur="250"/>
                                        <p:tgtEl>
                                          <p:spTgt spid="8195"/>
                                        </p:tgtEl>
                                      </p:cBhvr>
                                    </p:animEffect>
                                  </p:childTnLst>
                                </p:cTn>
                              </p:par>
                            </p:childTnLst>
                          </p:cTn>
                        </p:par>
                        <p:par>
                          <p:cTn id="8" fill="hold">
                            <p:stCondLst>
                              <p:cond delay="1125"/>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8200"/>
                                        </p:tgtEl>
                                        <p:attrNameLst>
                                          <p:attrName>style.visibility</p:attrName>
                                        </p:attrNameLst>
                                      </p:cBhvr>
                                      <p:to>
                                        <p:strVal val="visible"/>
                                      </p:to>
                                    </p:set>
                                    <p:animEffect transition="in" filter="fade">
                                      <p:cBhvr>
                                        <p:cTn id="11" dur="250"/>
                                        <p:tgtEl>
                                          <p:spTgt spid="8200"/>
                                        </p:tgtEl>
                                      </p:cBhvr>
                                    </p:animEffect>
                                  </p:childTnLst>
                                </p:cTn>
                              </p:par>
                            </p:childTnLst>
                          </p:cTn>
                        </p:par>
                        <p:par>
                          <p:cTn id="12" fill="hold">
                            <p:stCondLst>
                              <p:cond delay="2950"/>
                            </p:stCondLst>
                            <p:childTnLst>
                              <p:par>
                                <p:cTn id="13" presetID="10" presetClass="entr" presetSubtype="0" fill="hold" nodeType="afterEffect">
                                  <p:stCondLst>
                                    <p:cond delay="750"/>
                                  </p:stCondLst>
                                  <p:iterate type="wd">
                                    <p:tmPct val="10000"/>
                                  </p:iterate>
                                  <p:childTnLst>
                                    <p:set>
                                      <p:cBhvr>
                                        <p:cTn id="14" dur="1" fill="hold">
                                          <p:stCondLst>
                                            <p:cond delay="0"/>
                                          </p:stCondLst>
                                        </p:cTn>
                                        <p:tgtEl>
                                          <p:spTgt spid="8201"/>
                                        </p:tgtEl>
                                        <p:attrNameLst>
                                          <p:attrName>style.visibility</p:attrName>
                                        </p:attrNameLst>
                                      </p:cBhvr>
                                      <p:to>
                                        <p:strVal val="visible"/>
                                      </p:to>
                                    </p:set>
                                    <p:animEffect transition="in" filter="fade">
                                      <p:cBhvr>
                                        <p:cTn id="15" dur="250"/>
                                        <p:tgtEl>
                                          <p:spTgt spid="82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p:bldP spid="820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 name="Groupe 70"/>
          <p:cNvGrpSpPr/>
          <p:nvPr/>
        </p:nvGrpSpPr>
        <p:grpSpPr>
          <a:xfrm>
            <a:off x="5796136" y="840155"/>
            <a:ext cx="3096344" cy="3994470"/>
            <a:chOff x="5796136" y="866295"/>
            <a:chExt cx="3096344" cy="3994470"/>
          </a:xfrm>
        </p:grpSpPr>
        <p:grpSp>
          <p:nvGrpSpPr>
            <p:cNvPr id="9" name="Groupe 8"/>
            <p:cNvGrpSpPr/>
            <p:nvPr/>
          </p:nvGrpSpPr>
          <p:grpSpPr>
            <a:xfrm>
              <a:off x="5796136" y="866295"/>
              <a:ext cx="3096344" cy="3994470"/>
              <a:chOff x="5796136" y="866295"/>
              <a:chExt cx="3096344" cy="3994470"/>
            </a:xfrm>
          </p:grpSpPr>
          <p:pic>
            <p:nvPicPr>
              <p:cNvPr id="61" name="Image 6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6136" y="866295"/>
                <a:ext cx="3096344" cy="3994470"/>
              </a:xfrm>
              <a:prstGeom prst="rect">
                <a:avLst/>
              </a:prstGeom>
            </p:spPr>
          </p:pic>
          <p:sp>
            <p:nvSpPr>
              <p:cNvPr id="2" name="Ellipse 1"/>
              <p:cNvSpPr/>
              <p:nvPr/>
            </p:nvSpPr>
            <p:spPr>
              <a:xfrm>
                <a:off x="7583195" y="2754081"/>
                <a:ext cx="976082" cy="141850"/>
              </a:xfrm>
              <a:prstGeom prst="ellipse">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4" name="Groupe 3"/>
            <p:cNvGrpSpPr/>
            <p:nvPr/>
          </p:nvGrpSpPr>
          <p:grpSpPr>
            <a:xfrm>
              <a:off x="7249295" y="1388676"/>
              <a:ext cx="216024" cy="519763"/>
              <a:chOff x="7248927" y="1388674"/>
              <a:chExt cx="216024" cy="519763"/>
            </a:xfrm>
          </p:grpSpPr>
          <p:sp>
            <p:nvSpPr>
              <p:cNvPr id="62" name="Rectangle 61"/>
              <p:cNvSpPr/>
              <p:nvPr/>
            </p:nvSpPr>
            <p:spPr>
              <a:xfrm>
                <a:off x="7248927" y="1388675"/>
                <a:ext cx="21602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Rectangle 62"/>
              <p:cNvSpPr/>
              <p:nvPr/>
            </p:nvSpPr>
            <p:spPr>
              <a:xfrm>
                <a:off x="7248927" y="1576393"/>
                <a:ext cx="21602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Rectangle 63"/>
              <p:cNvSpPr/>
              <p:nvPr/>
            </p:nvSpPr>
            <p:spPr>
              <a:xfrm>
                <a:off x="7248927" y="1786705"/>
                <a:ext cx="21602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5" name="Connecteur droit 64"/>
              <p:cNvCxnSpPr/>
              <p:nvPr/>
            </p:nvCxnSpPr>
            <p:spPr>
              <a:xfrm>
                <a:off x="7248927" y="1388674"/>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Connecteur droit 65"/>
              <p:cNvCxnSpPr/>
              <p:nvPr/>
            </p:nvCxnSpPr>
            <p:spPr>
              <a:xfrm>
                <a:off x="7248927" y="1560784"/>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Connecteur droit 66"/>
              <p:cNvCxnSpPr/>
              <p:nvPr/>
            </p:nvCxnSpPr>
            <p:spPr>
              <a:xfrm>
                <a:off x="7248927" y="1776042"/>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Connecteur droit 67"/>
              <p:cNvCxnSpPr/>
              <p:nvPr/>
            </p:nvCxnSpPr>
            <p:spPr>
              <a:xfrm flipH="1">
                <a:off x="7265026" y="1411534"/>
                <a:ext cx="199925" cy="10269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Connecteur droit 68"/>
              <p:cNvCxnSpPr/>
              <p:nvPr/>
            </p:nvCxnSpPr>
            <p:spPr>
              <a:xfrm flipH="1">
                <a:off x="7265026" y="1604797"/>
                <a:ext cx="199925" cy="10269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Connecteur droit 69"/>
              <p:cNvCxnSpPr/>
              <p:nvPr/>
            </p:nvCxnSpPr>
            <p:spPr>
              <a:xfrm flipH="1">
                <a:off x="7265026" y="1805743"/>
                <a:ext cx="199925" cy="10269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 name="Forme libre 2"/>
            <p:cNvSpPr/>
            <p:nvPr/>
          </p:nvSpPr>
          <p:spPr>
            <a:xfrm>
              <a:off x="7499350" y="2520950"/>
              <a:ext cx="1003300" cy="311150"/>
            </a:xfrm>
            <a:custGeom>
              <a:avLst/>
              <a:gdLst>
                <a:gd name="connsiteX0" fmla="*/ 82550 w 1003300"/>
                <a:gd name="connsiteY0" fmla="*/ 304800 h 311150"/>
                <a:gd name="connsiteX1" fmla="*/ 0 w 1003300"/>
                <a:gd name="connsiteY1" fmla="*/ 311150 h 311150"/>
                <a:gd name="connsiteX2" fmla="*/ 0 w 1003300"/>
                <a:gd name="connsiteY2" fmla="*/ 0 h 311150"/>
                <a:gd name="connsiteX3" fmla="*/ 1003300 w 1003300"/>
                <a:gd name="connsiteY3" fmla="*/ 0 h 311150"/>
              </a:gdLst>
              <a:ahLst/>
              <a:cxnLst>
                <a:cxn ang="0">
                  <a:pos x="connsiteX0" y="connsiteY0"/>
                </a:cxn>
                <a:cxn ang="0">
                  <a:pos x="connsiteX1" y="connsiteY1"/>
                </a:cxn>
                <a:cxn ang="0">
                  <a:pos x="connsiteX2" y="connsiteY2"/>
                </a:cxn>
                <a:cxn ang="0">
                  <a:pos x="connsiteX3" y="connsiteY3"/>
                </a:cxn>
              </a:cxnLst>
              <a:rect l="l" t="t" r="r" b="b"/>
              <a:pathLst>
                <a:path w="1003300" h="311150">
                  <a:moveTo>
                    <a:pt x="82550" y="304800"/>
                  </a:moveTo>
                  <a:lnTo>
                    <a:pt x="0" y="311150"/>
                  </a:lnTo>
                  <a:lnTo>
                    <a:pt x="0" y="0"/>
                  </a:lnTo>
                  <a:lnTo>
                    <a:pt x="1003300" y="0"/>
                  </a:lnTo>
                </a:path>
              </a:pathLst>
            </a:cu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195" name="Rectangle 2"/>
          <p:cNvSpPr>
            <a:spLocks noGrp="1" noChangeArrowheads="1"/>
          </p:cNvSpPr>
          <p:nvPr>
            <p:ph type="title"/>
          </p:nvPr>
        </p:nvSpPr>
        <p:spPr>
          <a:xfrm>
            <a:off x="-53752" y="0"/>
            <a:ext cx="9144000" cy="692696"/>
          </a:xfrm>
          <a:effectLst>
            <a:glow rad="228600">
              <a:schemeClr val="accent2">
                <a:satMod val="175000"/>
                <a:alpha val="40000"/>
              </a:schemeClr>
            </a:glow>
          </a:effectLst>
        </p:spPr>
        <p:txBody>
          <a:bodyPr>
            <a:noAutofit/>
          </a:bodyPr>
          <a:lstStyle/>
          <a:p>
            <a:r>
              <a:rPr lang="fr-FR" altLang="fr-FR" sz="2400" b="1" dirty="0" smtClean="0">
                <a:effectLst>
                  <a:glow rad="228600">
                    <a:schemeClr val="accent2">
                      <a:satMod val="175000"/>
                      <a:alpha val="40000"/>
                    </a:schemeClr>
                  </a:glow>
                </a:effectLst>
                <a:latin typeface="Verdana" panose="020B0604030504040204" pitchFamily="34" charset="0"/>
              </a:rPr>
              <a:t>SOUS </a:t>
            </a:r>
            <a:r>
              <a:rPr lang="fr-FR" altLang="fr-FR" sz="2400" b="1" dirty="0">
                <a:effectLst>
                  <a:glow rad="228600">
                    <a:schemeClr val="accent2">
                      <a:satMod val="175000"/>
                      <a:alpha val="40000"/>
                    </a:schemeClr>
                  </a:glow>
                </a:effectLst>
                <a:latin typeface="Verdana" panose="020B0604030504040204" pitchFamily="34" charset="0"/>
              </a:rPr>
              <a:t>TENSION  </a:t>
            </a:r>
            <a:r>
              <a:rPr lang="fr-FR" altLang="fr-FR" sz="2400" b="1" dirty="0">
                <a:solidFill>
                  <a:sysClr val="windowText" lastClr="000000"/>
                </a:solidFill>
                <a:effectLst/>
                <a:latin typeface="Verdana" panose="020B0604030504040204" pitchFamily="34" charset="0"/>
              </a:rPr>
              <a:t>Mesure de </a:t>
            </a:r>
            <a:r>
              <a:rPr lang="fr-FR" altLang="fr-FR" sz="2400" b="1" dirty="0" smtClean="0">
                <a:solidFill>
                  <a:sysClr val="windowText" lastClr="000000"/>
                </a:solidFill>
                <a:latin typeface="Verdana" panose="020B0604030504040204" pitchFamily="34" charset="0"/>
              </a:rPr>
              <a:t>déclenchement </a:t>
            </a:r>
            <a:r>
              <a:rPr lang="fr-FR" altLang="fr-FR" sz="2400" b="1" dirty="0" smtClean="0">
                <a:solidFill>
                  <a:schemeClr val="tx1"/>
                </a:solidFill>
                <a:latin typeface="Verdana" panose="020B0604030504040204" pitchFamily="34" charset="0"/>
              </a:rPr>
              <a:t>DDR</a:t>
            </a:r>
          </a:p>
        </p:txBody>
      </p:sp>
      <p:sp>
        <p:nvSpPr>
          <p:cNvPr id="8196" name="Rectangle 5"/>
          <p:cNvSpPr>
            <a:spLocks noChangeArrowheads="1"/>
          </p:cNvSpPr>
          <p:nvPr/>
        </p:nvSpPr>
        <p:spPr bwMode="auto">
          <a:xfrm>
            <a:off x="1585913" y="20002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fr-FR" altLang="fr-FR" sz="2400">
              <a:latin typeface="Tempus Sans ITC" pitchFamily="82" charset="0"/>
            </a:endParaRPr>
          </a:p>
        </p:txBody>
      </p:sp>
      <p:sp>
        <p:nvSpPr>
          <p:cNvPr id="8197" name="Rectangle 7"/>
          <p:cNvSpPr>
            <a:spLocks noChangeArrowheads="1"/>
          </p:cNvSpPr>
          <p:nvPr/>
        </p:nvSpPr>
        <p:spPr bwMode="auto">
          <a:xfrm>
            <a:off x="1838325" y="21383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fr-FR" altLang="fr-FR" sz="2400">
              <a:latin typeface="Tempus Sans ITC" pitchFamily="82" charset="0"/>
            </a:endParaRPr>
          </a:p>
        </p:txBody>
      </p:sp>
      <p:sp>
        <p:nvSpPr>
          <p:cNvPr id="8199" name="Rectangle 9"/>
          <p:cNvSpPr>
            <a:spLocks noChangeArrowheads="1"/>
          </p:cNvSpPr>
          <p:nvPr/>
        </p:nvSpPr>
        <p:spPr bwMode="auto">
          <a:xfrm>
            <a:off x="2090738" y="20907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fr-FR" altLang="fr-FR" sz="2400">
              <a:latin typeface="Tempus Sans ITC" pitchFamily="82" charset="0"/>
            </a:endParaRPr>
          </a:p>
        </p:txBody>
      </p:sp>
      <p:grpSp>
        <p:nvGrpSpPr>
          <p:cNvPr id="12" name="Groupe 11"/>
          <p:cNvGrpSpPr/>
          <p:nvPr/>
        </p:nvGrpSpPr>
        <p:grpSpPr>
          <a:xfrm>
            <a:off x="-540568" y="2856765"/>
            <a:ext cx="5122216" cy="3961385"/>
            <a:chOff x="-540568" y="2714347"/>
            <a:chExt cx="5122216" cy="3961385"/>
          </a:xfrm>
        </p:grpSpPr>
        <p:grpSp>
          <p:nvGrpSpPr>
            <p:cNvPr id="13" name="Groupe 12"/>
            <p:cNvGrpSpPr/>
            <p:nvPr/>
          </p:nvGrpSpPr>
          <p:grpSpPr>
            <a:xfrm>
              <a:off x="-540568" y="2714347"/>
              <a:ext cx="5122216" cy="3961385"/>
              <a:chOff x="0" y="2714347"/>
              <a:chExt cx="5122216" cy="3961385"/>
            </a:xfrm>
          </p:grpSpPr>
          <p:pic>
            <p:nvPicPr>
              <p:cNvPr id="15" name="Picture 2"/>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87" b="100000" l="0" r="100000">
                            <a14:foregroundMark x1="17352" y1="13540" x2="11144" y2="17988"/>
                            <a14:backgroundMark x1="80553" y1="96905" x2="61930" y2="99807"/>
                            <a14:backgroundMark x1="63201" y1="99130" x2="57741" y2="99807"/>
                            <a14:backgroundMark x1="10097" y1="18375" x2="17577" y2="11315"/>
                            <a14:backgroundMark x1="13613" y1="15087" x2="19820" y2="13153"/>
                          </a14:backgroundRemoval>
                        </a14:imgEffect>
                      </a14:imgLayer>
                    </a14:imgProps>
                  </a:ext>
                  <a:ext uri="{28A0092B-C50C-407E-A947-70E740481C1C}">
                    <a14:useLocalDpi xmlns:a14="http://schemas.microsoft.com/office/drawing/2010/main" val="0"/>
                  </a:ext>
                </a:extLst>
              </a:blip>
              <a:srcRect/>
              <a:stretch>
                <a:fillRect/>
              </a:stretch>
            </p:blipFill>
            <p:spPr bwMode="auto">
              <a:xfrm>
                <a:off x="0" y="2714347"/>
                <a:ext cx="5122216" cy="39613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2"/>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387" b="100000" l="0" r="100000">
                            <a14:foregroundMark x1="17352" y1="13540" x2="11144" y2="17988"/>
                            <a14:backgroundMark x1="80553" y1="96905" x2="61930" y2="99807"/>
                            <a14:backgroundMark x1="63201" y1="99130" x2="57741" y2="99807"/>
                            <a14:backgroundMark x1="10097" y1="18375" x2="17577" y2="11315"/>
                            <a14:backgroundMark x1="13613" y1="15087" x2="19820" y2="13153"/>
                          </a14:backgroundRemoval>
                        </a14:imgEffect>
                      </a14:imgLayer>
                    </a14:imgProps>
                  </a:ext>
                  <a:ext uri="{28A0092B-C50C-407E-A947-70E740481C1C}">
                    <a14:useLocalDpi xmlns:a14="http://schemas.microsoft.com/office/drawing/2010/main" val="0"/>
                  </a:ext>
                </a:extLst>
              </a:blip>
              <a:srcRect l="58191" t="32201" r="33140" b="53870"/>
              <a:stretch/>
            </p:blipFill>
            <p:spPr bwMode="auto">
              <a:xfrm rot="-2820000">
                <a:off x="2922036" y="3965366"/>
                <a:ext cx="526935" cy="551807"/>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4" name="Picture 3"/>
            <p:cNvPicPr>
              <a:picLocks noChangeAspect="1" noChangeArrowheads="1"/>
            </p:cNvPicPr>
            <p:nvPr/>
          </p:nvPicPr>
          <p:blipFill>
            <a:blip r:embed="rId8">
              <a:extLst>
                <a:ext uri="{BEBA8EAE-BF5A-486C-A8C5-ECC9F3942E4B}">
                  <a14:imgProps xmlns:a14="http://schemas.microsoft.com/office/drawing/2010/main">
                    <a14:imgLayer r:embed="rId9">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rot="21420000">
              <a:off x="717354" y="3895007"/>
              <a:ext cx="1317377" cy="750597"/>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7" name="Picture 3"/>
          <p:cNvPicPr>
            <a:picLocks noChangeAspect="1" noChangeArrowheads="1"/>
          </p:cNvPicPr>
          <p:nvPr/>
        </p:nvPicPr>
        <p:blipFill>
          <a:blip r:embed="rId10">
            <a:extLst>
              <a:ext uri="{BEBA8EAE-BF5A-486C-A8C5-ECC9F3942E4B}">
                <a14:imgProps xmlns:a14="http://schemas.microsoft.com/office/drawing/2010/main">
                  <a14:imgLayer r:embed="rId9">
                    <a14:imgEffect>
                      <a14:sharpenSoften amount="25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rot="21420000">
            <a:off x="742017" y="4086323"/>
            <a:ext cx="1317377" cy="717153"/>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Rectangle 17"/>
          <p:cNvSpPr/>
          <p:nvPr/>
        </p:nvSpPr>
        <p:spPr>
          <a:xfrm>
            <a:off x="-108520" y="6423719"/>
            <a:ext cx="8186857" cy="461665"/>
          </a:xfrm>
          <a:prstGeom prst="rect">
            <a:avLst/>
          </a:prstGeom>
        </p:spPr>
        <p:txBody>
          <a:bodyPr wrap="none">
            <a:spAutoFit/>
          </a:bodyPr>
          <a:lstStyle/>
          <a:p>
            <a:r>
              <a:rPr lang="fr-FR" altLang="fr-FR" dirty="0" smtClean="0">
                <a:latin typeface="Verdana" panose="020B0604030504040204" pitchFamily="34" charset="0"/>
              </a:rPr>
              <a:t>(tests déclenchement disjoncteur différentiel)</a:t>
            </a:r>
            <a:endParaRPr lang="fr-FR" dirty="0"/>
          </a:p>
        </p:txBody>
      </p:sp>
      <p:pic>
        <p:nvPicPr>
          <p:cNvPr id="19" name="Picture 2"/>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387" b="100000" l="0" r="100000">
                        <a14:foregroundMark x1="17352" y1="13540" x2="11144" y2="17988"/>
                        <a14:backgroundMark x1="80553" y1="96905" x2="61930" y2="99807"/>
                        <a14:backgroundMark x1="63201" y1="99130" x2="57741" y2="99807"/>
                        <a14:backgroundMark x1="10097" y1="18375" x2="17577" y2="11315"/>
                        <a14:backgroundMark x1="13613" y1="15087" x2="19820" y2="13153"/>
                      </a14:backgroundRemoval>
                    </a14:imgEffect>
                  </a14:imgLayer>
                </a14:imgProps>
              </a:ext>
              <a:ext uri="{28A0092B-C50C-407E-A947-70E740481C1C}">
                <a14:useLocalDpi xmlns:a14="http://schemas.microsoft.com/office/drawing/2010/main" val="0"/>
              </a:ext>
            </a:extLst>
          </a:blip>
          <a:srcRect l="58191" t="32201" r="33140" b="53870"/>
          <a:stretch/>
        </p:blipFill>
        <p:spPr bwMode="auto">
          <a:xfrm rot="18839442">
            <a:off x="2381000" y="4136818"/>
            <a:ext cx="526935" cy="551807"/>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0" name="Groupe 19"/>
          <p:cNvGrpSpPr/>
          <p:nvPr/>
        </p:nvGrpSpPr>
        <p:grpSpPr>
          <a:xfrm>
            <a:off x="-170433" y="3176444"/>
            <a:ext cx="1718097" cy="2988860"/>
            <a:chOff x="0" y="2901667"/>
            <a:chExt cx="1718097" cy="2988860"/>
          </a:xfrm>
        </p:grpSpPr>
        <p:sp>
          <p:nvSpPr>
            <p:cNvPr id="21" name="Ellipse 20"/>
            <p:cNvSpPr/>
            <p:nvPr/>
          </p:nvSpPr>
          <p:spPr>
            <a:xfrm>
              <a:off x="0" y="3386349"/>
              <a:ext cx="1340845" cy="1408458"/>
            </a:xfrm>
            <a:prstGeom prst="ellipse">
              <a:avLst/>
            </a:prstGeom>
            <a:solidFill>
              <a:srgbClr val="FFFF00">
                <a:alpha val="2000"/>
              </a:srgbClr>
            </a:solidFill>
            <a:ln>
              <a:noFill/>
            </a:ln>
            <a:effectLst>
              <a:glow rad="228600">
                <a:srgbClr val="FFFF00">
                  <a:alpha val="40000"/>
                </a:srgbClr>
              </a:glow>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Forme libre 21"/>
            <p:cNvSpPr/>
            <p:nvPr/>
          </p:nvSpPr>
          <p:spPr>
            <a:xfrm>
              <a:off x="215145" y="2901667"/>
              <a:ext cx="1502952" cy="2988860"/>
            </a:xfrm>
            <a:custGeom>
              <a:avLst/>
              <a:gdLst>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5" fmla="*/ 27296 w 1351129"/>
                <a:gd name="connsiteY5" fmla="*/ 27295 h 3425588"/>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0" fmla="*/ 0 w 1351129"/>
                <a:gd name="connsiteY0" fmla="*/ 0 h 2988860"/>
                <a:gd name="connsiteX1" fmla="*/ 1282890 w 1351129"/>
                <a:gd name="connsiteY1" fmla="*/ 13648 h 2988860"/>
                <a:gd name="connsiteX2" fmla="*/ 1351129 w 1351129"/>
                <a:gd name="connsiteY2" fmla="*/ 2947917 h 2988860"/>
                <a:gd name="connsiteX3" fmla="*/ 13648 w 1351129"/>
                <a:gd name="connsiteY3" fmla="*/ 2988860 h 2988860"/>
              </a:gdLst>
              <a:ahLst/>
              <a:cxnLst>
                <a:cxn ang="0">
                  <a:pos x="connsiteX0" y="connsiteY0"/>
                </a:cxn>
                <a:cxn ang="0">
                  <a:pos x="connsiteX1" y="connsiteY1"/>
                </a:cxn>
                <a:cxn ang="0">
                  <a:pos x="connsiteX2" y="connsiteY2"/>
                </a:cxn>
                <a:cxn ang="0">
                  <a:pos x="connsiteX3" y="connsiteY3"/>
                </a:cxn>
              </a:cxnLst>
              <a:rect l="l" t="t" r="r" b="b"/>
              <a:pathLst>
                <a:path w="1351129" h="2988860">
                  <a:moveTo>
                    <a:pt x="0" y="0"/>
                  </a:moveTo>
                  <a:lnTo>
                    <a:pt x="1282890" y="13648"/>
                  </a:lnTo>
                  <a:lnTo>
                    <a:pt x="1351129" y="2947917"/>
                  </a:lnTo>
                  <a:lnTo>
                    <a:pt x="13648" y="2988860"/>
                  </a:lnTo>
                </a:path>
              </a:pathLst>
            </a:custGeom>
            <a:solidFill>
              <a:schemeClr val="accent3">
                <a:lumMod val="40000"/>
                <a:lumOff val="60000"/>
                <a:alpha val="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3" name="Groupe 22"/>
          <p:cNvGrpSpPr/>
          <p:nvPr/>
        </p:nvGrpSpPr>
        <p:grpSpPr>
          <a:xfrm>
            <a:off x="1077583" y="2852936"/>
            <a:ext cx="1910241" cy="2388704"/>
            <a:chOff x="1467175" y="2934562"/>
            <a:chExt cx="1910241" cy="2388704"/>
          </a:xfrm>
        </p:grpSpPr>
        <p:sp>
          <p:nvSpPr>
            <p:cNvPr id="24" name="Ellipse 23"/>
            <p:cNvSpPr/>
            <p:nvPr/>
          </p:nvSpPr>
          <p:spPr>
            <a:xfrm>
              <a:off x="1656184" y="2934562"/>
              <a:ext cx="1532225" cy="1680256"/>
            </a:xfrm>
            <a:prstGeom prst="ellipse">
              <a:avLst/>
            </a:prstGeom>
            <a:solidFill>
              <a:srgbClr val="FFFF00">
                <a:alpha val="2000"/>
              </a:srgbClr>
            </a:solidFill>
            <a:ln>
              <a:noFill/>
            </a:ln>
            <a:effectLst>
              <a:glow rad="228600">
                <a:srgbClr val="FFFF00">
                  <a:alpha val="40000"/>
                </a:srgbClr>
              </a:glow>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orme libre 24"/>
            <p:cNvSpPr/>
            <p:nvPr/>
          </p:nvSpPr>
          <p:spPr>
            <a:xfrm>
              <a:off x="1467175" y="2934562"/>
              <a:ext cx="1910241" cy="2388704"/>
            </a:xfrm>
            <a:custGeom>
              <a:avLst/>
              <a:gdLst>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5" fmla="*/ 27296 w 1351129"/>
                <a:gd name="connsiteY5" fmla="*/ 27295 h 3425588"/>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0" fmla="*/ 0 w 1351129"/>
                <a:gd name="connsiteY0" fmla="*/ 0 h 2988860"/>
                <a:gd name="connsiteX1" fmla="*/ 1282890 w 1351129"/>
                <a:gd name="connsiteY1" fmla="*/ 13648 h 2988860"/>
                <a:gd name="connsiteX2" fmla="*/ 1351129 w 1351129"/>
                <a:gd name="connsiteY2" fmla="*/ 2947917 h 2988860"/>
                <a:gd name="connsiteX3" fmla="*/ 13648 w 1351129"/>
                <a:gd name="connsiteY3" fmla="*/ 2988860 h 2988860"/>
                <a:gd name="connsiteX0" fmla="*/ 219464 w 1570593"/>
                <a:gd name="connsiteY0" fmla="*/ 0 h 3302758"/>
                <a:gd name="connsiteX1" fmla="*/ 1502354 w 1570593"/>
                <a:gd name="connsiteY1" fmla="*/ 13648 h 3302758"/>
                <a:gd name="connsiteX2" fmla="*/ 1570593 w 1570593"/>
                <a:gd name="connsiteY2" fmla="*/ 2947917 h 3302758"/>
                <a:gd name="connsiteX3" fmla="*/ 0 w 1570593"/>
                <a:gd name="connsiteY3" fmla="*/ 3302758 h 3302758"/>
                <a:gd name="connsiteX0" fmla="*/ 219464 w 1502354"/>
                <a:gd name="connsiteY0" fmla="*/ 0 h 3302758"/>
                <a:gd name="connsiteX1" fmla="*/ 1502354 w 1502354"/>
                <a:gd name="connsiteY1" fmla="*/ 13648 h 3302758"/>
                <a:gd name="connsiteX2" fmla="*/ 1153443 w 1502354"/>
                <a:gd name="connsiteY2" fmla="*/ 1296538 h 3302758"/>
                <a:gd name="connsiteX3" fmla="*/ 0 w 1502354"/>
                <a:gd name="connsiteY3" fmla="*/ 3302758 h 3302758"/>
                <a:gd name="connsiteX0" fmla="*/ 219464 w 1539161"/>
                <a:gd name="connsiteY0" fmla="*/ 0 h 3302758"/>
                <a:gd name="connsiteX1" fmla="*/ 1539161 w 1539161"/>
                <a:gd name="connsiteY1" fmla="*/ 1296538 h 3302758"/>
                <a:gd name="connsiteX2" fmla="*/ 1153443 w 1539161"/>
                <a:gd name="connsiteY2" fmla="*/ 1296538 h 3302758"/>
                <a:gd name="connsiteX3" fmla="*/ 0 w 1539161"/>
                <a:gd name="connsiteY3" fmla="*/ 3302758 h 3302758"/>
                <a:gd name="connsiteX0" fmla="*/ 219464 w 1539161"/>
                <a:gd name="connsiteY0" fmla="*/ 0 h 3302758"/>
                <a:gd name="connsiteX1" fmla="*/ 1539161 w 1539161"/>
                <a:gd name="connsiteY1" fmla="*/ 1296538 h 3302758"/>
                <a:gd name="connsiteX2" fmla="*/ 846716 w 1539161"/>
                <a:gd name="connsiteY2" fmla="*/ 1746914 h 3302758"/>
                <a:gd name="connsiteX3" fmla="*/ 0 w 1539161"/>
                <a:gd name="connsiteY3" fmla="*/ 3302758 h 3302758"/>
                <a:gd name="connsiteX0" fmla="*/ 219464 w 1477815"/>
                <a:gd name="connsiteY0" fmla="*/ 0 h 3302758"/>
                <a:gd name="connsiteX1" fmla="*/ 1477815 w 1477815"/>
                <a:gd name="connsiteY1" fmla="*/ 1091821 h 3302758"/>
                <a:gd name="connsiteX2" fmla="*/ 846716 w 1477815"/>
                <a:gd name="connsiteY2" fmla="*/ 1746914 h 3302758"/>
                <a:gd name="connsiteX3" fmla="*/ 0 w 1477815"/>
                <a:gd name="connsiteY3" fmla="*/ 3302758 h 3302758"/>
                <a:gd name="connsiteX0" fmla="*/ 1078302 w 1477815"/>
                <a:gd name="connsiteY0" fmla="*/ 0 h 2579427"/>
                <a:gd name="connsiteX1" fmla="*/ 1477815 w 1477815"/>
                <a:gd name="connsiteY1" fmla="*/ 368490 h 2579427"/>
                <a:gd name="connsiteX2" fmla="*/ 846716 w 1477815"/>
                <a:gd name="connsiteY2" fmla="*/ 1023583 h 2579427"/>
                <a:gd name="connsiteX3" fmla="*/ 0 w 1477815"/>
                <a:gd name="connsiteY3" fmla="*/ 2579427 h 2579427"/>
                <a:gd name="connsiteX0" fmla="*/ 869728 w 1477815"/>
                <a:gd name="connsiteY0" fmla="*/ 0 h 2606722"/>
                <a:gd name="connsiteX1" fmla="*/ 1477815 w 1477815"/>
                <a:gd name="connsiteY1" fmla="*/ 395785 h 2606722"/>
                <a:gd name="connsiteX2" fmla="*/ 846716 w 1477815"/>
                <a:gd name="connsiteY2" fmla="*/ 1050878 h 2606722"/>
                <a:gd name="connsiteX3" fmla="*/ 0 w 1477815"/>
                <a:gd name="connsiteY3" fmla="*/ 2606722 h 2606722"/>
                <a:gd name="connsiteX0" fmla="*/ 869728 w 1477815"/>
                <a:gd name="connsiteY0" fmla="*/ 7169 h 2613891"/>
                <a:gd name="connsiteX1" fmla="*/ 1221213 w 1477815"/>
                <a:gd name="connsiteY1" fmla="*/ 21595 h 2613891"/>
                <a:gd name="connsiteX2" fmla="*/ 1477815 w 1477815"/>
                <a:gd name="connsiteY2" fmla="*/ 402954 h 2613891"/>
                <a:gd name="connsiteX3" fmla="*/ 846716 w 1477815"/>
                <a:gd name="connsiteY3" fmla="*/ 1058047 h 2613891"/>
                <a:gd name="connsiteX4" fmla="*/ 0 w 1477815"/>
                <a:gd name="connsiteY4" fmla="*/ 2613891 h 2613891"/>
                <a:gd name="connsiteX0" fmla="*/ 0 w 1687768"/>
                <a:gd name="connsiteY0" fmla="*/ 0 h 2688609"/>
                <a:gd name="connsiteX1" fmla="*/ 1431166 w 1687768"/>
                <a:gd name="connsiteY1" fmla="*/ 96313 h 2688609"/>
                <a:gd name="connsiteX2" fmla="*/ 1687768 w 1687768"/>
                <a:gd name="connsiteY2" fmla="*/ 477672 h 2688609"/>
                <a:gd name="connsiteX3" fmla="*/ 1056669 w 1687768"/>
                <a:gd name="connsiteY3" fmla="*/ 1132765 h 2688609"/>
                <a:gd name="connsiteX4" fmla="*/ 209953 w 1687768"/>
                <a:gd name="connsiteY4" fmla="*/ 2688609 h 2688609"/>
                <a:gd name="connsiteX0" fmla="*/ 0 w 1687768"/>
                <a:gd name="connsiteY0" fmla="*/ 0 h 2688609"/>
                <a:gd name="connsiteX1" fmla="*/ 1431166 w 1687768"/>
                <a:gd name="connsiteY1" fmla="*/ 96313 h 2688609"/>
                <a:gd name="connsiteX2" fmla="*/ 1687768 w 1687768"/>
                <a:gd name="connsiteY2" fmla="*/ 477672 h 2688609"/>
                <a:gd name="connsiteX3" fmla="*/ 1056669 w 1687768"/>
                <a:gd name="connsiteY3" fmla="*/ 1132765 h 2688609"/>
                <a:gd name="connsiteX4" fmla="*/ 209953 w 1687768"/>
                <a:gd name="connsiteY4" fmla="*/ 2688609 h 2688609"/>
                <a:gd name="connsiteX0" fmla="*/ 0 w 1724575"/>
                <a:gd name="connsiteY0" fmla="*/ 442342 h 2598688"/>
                <a:gd name="connsiteX1" fmla="*/ 1467973 w 1724575"/>
                <a:gd name="connsiteY1" fmla="*/ 6392 h 2598688"/>
                <a:gd name="connsiteX2" fmla="*/ 1724575 w 1724575"/>
                <a:gd name="connsiteY2" fmla="*/ 387751 h 2598688"/>
                <a:gd name="connsiteX3" fmla="*/ 1093476 w 1724575"/>
                <a:gd name="connsiteY3" fmla="*/ 1042844 h 2598688"/>
                <a:gd name="connsiteX4" fmla="*/ 246760 w 1724575"/>
                <a:gd name="connsiteY4" fmla="*/ 2598688 h 2598688"/>
                <a:gd name="connsiteX0" fmla="*/ 17776 w 1742351"/>
                <a:gd name="connsiteY0" fmla="*/ 437074 h 2593420"/>
                <a:gd name="connsiteX1" fmla="*/ 136148 w 1742351"/>
                <a:gd name="connsiteY1" fmla="*/ 110306 h 2593420"/>
                <a:gd name="connsiteX2" fmla="*/ 1485749 w 1742351"/>
                <a:gd name="connsiteY2" fmla="*/ 1124 h 2593420"/>
                <a:gd name="connsiteX3" fmla="*/ 1742351 w 1742351"/>
                <a:gd name="connsiteY3" fmla="*/ 382483 h 2593420"/>
                <a:gd name="connsiteX4" fmla="*/ 1111252 w 1742351"/>
                <a:gd name="connsiteY4" fmla="*/ 1037576 h 2593420"/>
                <a:gd name="connsiteX5" fmla="*/ 264536 w 1742351"/>
                <a:gd name="connsiteY5" fmla="*/ 2593420 h 2593420"/>
                <a:gd name="connsiteX0" fmla="*/ 66315 w 1717275"/>
                <a:gd name="connsiteY0" fmla="*/ 2388704 h 2593420"/>
                <a:gd name="connsiteX1" fmla="*/ 111072 w 1717275"/>
                <a:gd name="connsiteY1" fmla="*/ 110306 h 2593420"/>
                <a:gd name="connsiteX2" fmla="*/ 1460673 w 1717275"/>
                <a:gd name="connsiteY2" fmla="*/ 1124 h 2593420"/>
                <a:gd name="connsiteX3" fmla="*/ 1717275 w 1717275"/>
                <a:gd name="connsiteY3" fmla="*/ 382483 h 2593420"/>
                <a:gd name="connsiteX4" fmla="*/ 1086176 w 1717275"/>
                <a:gd name="connsiteY4" fmla="*/ 1037576 h 2593420"/>
                <a:gd name="connsiteX5" fmla="*/ 239460 w 1717275"/>
                <a:gd name="connsiteY5" fmla="*/ 2593420 h 2593420"/>
                <a:gd name="connsiteX0" fmla="*/ 66315 w 1717275"/>
                <a:gd name="connsiteY0" fmla="*/ 2388704 h 2388704"/>
                <a:gd name="connsiteX1" fmla="*/ 111072 w 1717275"/>
                <a:gd name="connsiteY1" fmla="*/ 110306 h 2388704"/>
                <a:gd name="connsiteX2" fmla="*/ 1460673 w 1717275"/>
                <a:gd name="connsiteY2" fmla="*/ 1124 h 2388704"/>
                <a:gd name="connsiteX3" fmla="*/ 1717275 w 1717275"/>
                <a:gd name="connsiteY3" fmla="*/ 382483 h 2388704"/>
                <a:gd name="connsiteX4" fmla="*/ 1086176 w 1717275"/>
                <a:gd name="connsiteY4" fmla="*/ 1037576 h 2388704"/>
                <a:gd name="connsiteX5" fmla="*/ 116769 w 1717275"/>
                <a:gd name="connsiteY5" fmla="*/ 2361408 h 238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7275" h="2388704">
                  <a:moveTo>
                    <a:pt x="66315" y="2388704"/>
                  </a:moveTo>
                  <a:cubicBezTo>
                    <a:pt x="108537" y="2370637"/>
                    <a:pt x="-133590" y="182964"/>
                    <a:pt x="111072" y="110306"/>
                  </a:cubicBezTo>
                  <a:cubicBezTo>
                    <a:pt x="355734" y="37648"/>
                    <a:pt x="1215466" y="-7845"/>
                    <a:pt x="1460673" y="1124"/>
                  </a:cubicBezTo>
                  <a:lnTo>
                    <a:pt x="1717275" y="382483"/>
                  </a:lnTo>
                  <a:lnTo>
                    <a:pt x="1086176" y="1037576"/>
                  </a:lnTo>
                  <a:lnTo>
                    <a:pt x="116769" y="2361408"/>
                  </a:lnTo>
                </a:path>
              </a:pathLst>
            </a:custGeom>
            <a:solidFill>
              <a:schemeClr val="accent3">
                <a:lumMod val="40000"/>
                <a:lumOff val="60000"/>
                <a:alpha val="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6" name="Groupe 25"/>
          <p:cNvGrpSpPr/>
          <p:nvPr/>
        </p:nvGrpSpPr>
        <p:grpSpPr>
          <a:xfrm>
            <a:off x="1817928" y="2852936"/>
            <a:ext cx="1653077" cy="3027571"/>
            <a:chOff x="2110511" y="2489874"/>
            <a:chExt cx="1653077" cy="3027571"/>
          </a:xfrm>
        </p:grpSpPr>
        <p:sp>
          <p:nvSpPr>
            <p:cNvPr id="27" name="Ellipse 26"/>
            <p:cNvSpPr/>
            <p:nvPr/>
          </p:nvSpPr>
          <p:spPr>
            <a:xfrm>
              <a:off x="2253258" y="3521900"/>
              <a:ext cx="1367584" cy="1174992"/>
            </a:xfrm>
            <a:prstGeom prst="ellipse">
              <a:avLst/>
            </a:prstGeom>
            <a:solidFill>
              <a:srgbClr val="FFFF00">
                <a:alpha val="2000"/>
              </a:srgbClr>
            </a:solidFill>
            <a:ln>
              <a:noFill/>
            </a:ln>
            <a:effectLst>
              <a:glow rad="228600">
                <a:srgbClr val="FFFF00">
                  <a:alpha val="40000"/>
                </a:srgbClr>
              </a:glow>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Forme libre 27"/>
            <p:cNvSpPr/>
            <p:nvPr/>
          </p:nvSpPr>
          <p:spPr>
            <a:xfrm>
              <a:off x="2110511" y="2489874"/>
              <a:ext cx="1653077" cy="3027571"/>
            </a:xfrm>
            <a:custGeom>
              <a:avLst/>
              <a:gdLst>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5" fmla="*/ 27296 w 1351129"/>
                <a:gd name="connsiteY5" fmla="*/ 27295 h 3425588"/>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0" fmla="*/ 0 w 1351129"/>
                <a:gd name="connsiteY0" fmla="*/ 0 h 2988860"/>
                <a:gd name="connsiteX1" fmla="*/ 1282890 w 1351129"/>
                <a:gd name="connsiteY1" fmla="*/ 13648 h 2988860"/>
                <a:gd name="connsiteX2" fmla="*/ 1351129 w 1351129"/>
                <a:gd name="connsiteY2" fmla="*/ 2947917 h 2988860"/>
                <a:gd name="connsiteX3" fmla="*/ 13648 w 1351129"/>
                <a:gd name="connsiteY3" fmla="*/ 2988860 h 2988860"/>
                <a:gd name="connsiteX0" fmla="*/ 35428 w 1337481"/>
                <a:gd name="connsiteY0" fmla="*/ 791570 h 2975212"/>
                <a:gd name="connsiteX1" fmla="*/ 1269242 w 1337481"/>
                <a:gd name="connsiteY1" fmla="*/ 0 h 2975212"/>
                <a:gd name="connsiteX2" fmla="*/ 1337481 w 1337481"/>
                <a:gd name="connsiteY2" fmla="*/ 2934269 h 2975212"/>
                <a:gd name="connsiteX3" fmla="*/ 0 w 1337481"/>
                <a:gd name="connsiteY3" fmla="*/ 2975212 h 2975212"/>
                <a:gd name="connsiteX0" fmla="*/ 0 w 1486089"/>
                <a:gd name="connsiteY0" fmla="*/ 1160060 h 2975212"/>
                <a:gd name="connsiteX1" fmla="*/ 1417850 w 1486089"/>
                <a:gd name="connsiteY1" fmla="*/ 0 h 2975212"/>
                <a:gd name="connsiteX2" fmla="*/ 1486089 w 1486089"/>
                <a:gd name="connsiteY2" fmla="*/ 2934269 h 2975212"/>
                <a:gd name="connsiteX3" fmla="*/ 148608 w 1486089"/>
                <a:gd name="connsiteY3" fmla="*/ 2975212 h 2975212"/>
                <a:gd name="connsiteX0" fmla="*/ 0 w 1486089"/>
                <a:gd name="connsiteY0" fmla="*/ 1253362 h 3068514"/>
                <a:gd name="connsiteX1" fmla="*/ 894408 w 1486089"/>
                <a:gd name="connsiteY1" fmla="*/ 0 h 3068514"/>
                <a:gd name="connsiteX2" fmla="*/ 1417850 w 1486089"/>
                <a:gd name="connsiteY2" fmla="*/ 93302 h 3068514"/>
                <a:gd name="connsiteX3" fmla="*/ 1486089 w 1486089"/>
                <a:gd name="connsiteY3" fmla="*/ 3027571 h 3068514"/>
                <a:gd name="connsiteX4" fmla="*/ 148608 w 1486089"/>
                <a:gd name="connsiteY4" fmla="*/ 3068514 h 3068514"/>
                <a:gd name="connsiteX0" fmla="*/ 0 w 1486089"/>
                <a:gd name="connsiteY0" fmla="*/ 1253362 h 3027571"/>
                <a:gd name="connsiteX1" fmla="*/ 894408 w 1486089"/>
                <a:gd name="connsiteY1" fmla="*/ 0 h 3027571"/>
                <a:gd name="connsiteX2" fmla="*/ 1417850 w 1486089"/>
                <a:gd name="connsiteY2" fmla="*/ 93302 h 3027571"/>
                <a:gd name="connsiteX3" fmla="*/ 1486089 w 1486089"/>
                <a:gd name="connsiteY3" fmla="*/ 3027571 h 3027571"/>
                <a:gd name="connsiteX4" fmla="*/ 38186 w 1486089"/>
                <a:gd name="connsiteY4" fmla="*/ 1280657 h 3027571"/>
                <a:gd name="connsiteX0" fmla="*/ 0 w 1486089"/>
                <a:gd name="connsiteY0" fmla="*/ 1253362 h 3027571"/>
                <a:gd name="connsiteX1" fmla="*/ 894408 w 1486089"/>
                <a:gd name="connsiteY1" fmla="*/ 0 h 3027571"/>
                <a:gd name="connsiteX2" fmla="*/ 1417850 w 1486089"/>
                <a:gd name="connsiteY2" fmla="*/ 93302 h 3027571"/>
                <a:gd name="connsiteX3" fmla="*/ 1486089 w 1486089"/>
                <a:gd name="connsiteY3" fmla="*/ 3027571 h 3027571"/>
                <a:gd name="connsiteX4" fmla="*/ 195069 w 1486089"/>
                <a:gd name="connsiteY4" fmla="*/ 2866031 h 3027571"/>
                <a:gd name="connsiteX5" fmla="*/ 38186 w 1486089"/>
                <a:gd name="connsiteY5" fmla="*/ 1280657 h 3027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6089" h="3027571">
                  <a:moveTo>
                    <a:pt x="0" y="1253362"/>
                  </a:moveTo>
                  <a:cubicBezTo>
                    <a:pt x="236790" y="1063037"/>
                    <a:pt x="657618" y="190325"/>
                    <a:pt x="894408" y="0"/>
                  </a:cubicBezTo>
                  <a:lnTo>
                    <a:pt x="1417850" y="93302"/>
                  </a:lnTo>
                  <a:lnTo>
                    <a:pt x="1486089" y="3027571"/>
                  </a:lnTo>
                  <a:cubicBezTo>
                    <a:pt x="1194799" y="2673473"/>
                    <a:pt x="486359" y="3220129"/>
                    <a:pt x="195069" y="2866031"/>
                  </a:cubicBezTo>
                  <a:lnTo>
                    <a:pt x="38186" y="1280657"/>
                  </a:lnTo>
                </a:path>
              </a:pathLst>
            </a:custGeom>
            <a:solidFill>
              <a:schemeClr val="accent3">
                <a:lumMod val="40000"/>
                <a:lumOff val="60000"/>
                <a:alpha val="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9" name="Groupe 28"/>
          <p:cNvGrpSpPr/>
          <p:nvPr/>
        </p:nvGrpSpPr>
        <p:grpSpPr>
          <a:xfrm>
            <a:off x="725521" y="4086323"/>
            <a:ext cx="1350370" cy="717153"/>
            <a:chOff x="1238893" y="3892065"/>
            <a:chExt cx="1350370" cy="717153"/>
          </a:xfrm>
        </p:grpSpPr>
        <p:pic>
          <p:nvPicPr>
            <p:cNvPr id="30"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21420000">
              <a:off x="1249904" y="3892065"/>
              <a:ext cx="1317377" cy="717153"/>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 name="ZoneTexte 30"/>
            <p:cNvSpPr txBox="1"/>
            <p:nvPr/>
          </p:nvSpPr>
          <p:spPr>
            <a:xfrm rot="21480000">
              <a:off x="1238893" y="3958252"/>
              <a:ext cx="1350370" cy="584775"/>
            </a:xfrm>
            <a:prstGeom prst="rect">
              <a:avLst/>
            </a:prstGeom>
            <a:noFill/>
          </p:spPr>
          <p:txBody>
            <a:bodyPr wrap="none" rtlCol="0">
              <a:spAutoFit/>
            </a:bodyPr>
            <a:lstStyle/>
            <a:p>
              <a:r>
                <a:rPr lang="fr-FR" sz="1600" dirty="0" smtClean="0">
                  <a:latin typeface="Verdana" panose="020B0604030504040204" pitchFamily="34" charset="0"/>
                </a:rPr>
                <a:t>I</a:t>
              </a:r>
              <a:r>
                <a:rPr lang="fr-FR" sz="1600" dirty="0" smtClean="0">
                  <a:latin typeface="Verdana" panose="020B0604030504040204" pitchFamily="34" charset="0"/>
                  <a:sym typeface="Symbol"/>
                </a:rPr>
                <a:t>= 25mA</a:t>
              </a:r>
            </a:p>
            <a:p>
              <a:pPr algn="r"/>
              <a:r>
                <a:rPr lang="fr-FR" sz="1600" dirty="0" smtClean="0">
                  <a:latin typeface="Verdana" panose="020B0604030504040204" pitchFamily="34" charset="0"/>
                  <a:sym typeface="Symbol"/>
                </a:rPr>
                <a:t>t 50 ms</a:t>
              </a:r>
              <a:endParaRPr lang="fr-FR" sz="1600" dirty="0">
                <a:latin typeface="Verdana" panose="020B0604030504040204" pitchFamily="34" charset="0"/>
              </a:endParaRPr>
            </a:p>
          </p:txBody>
        </p:sp>
      </p:grpSp>
      <p:sp>
        <p:nvSpPr>
          <p:cNvPr id="32" name="Forme libre 31"/>
          <p:cNvSpPr/>
          <p:nvPr/>
        </p:nvSpPr>
        <p:spPr>
          <a:xfrm>
            <a:off x="1890250" y="2246812"/>
            <a:ext cx="5656217" cy="3221313"/>
          </a:xfrm>
          <a:custGeom>
            <a:avLst/>
            <a:gdLst>
              <a:gd name="connsiteX0" fmla="*/ 0 w 5643154"/>
              <a:gd name="connsiteY0" fmla="*/ 1267097 h 3262553"/>
              <a:gd name="connsiteX1" fmla="*/ 222068 w 5643154"/>
              <a:gd name="connsiteY1" fmla="*/ 940526 h 3262553"/>
              <a:gd name="connsiteX2" fmla="*/ 875211 w 5643154"/>
              <a:gd name="connsiteY2" fmla="*/ 888274 h 3262553"/>
              <a:gd name="connsiteX3" fmla="*/ 3004457 w 5643154"/>
              <a:gd name="connsiteY3" fmla="*/ 1724297 h 3262553"/>
              <a:gd name="connsiteX4" fmla="*/ 4088674 w 5643154"/>
              <a:gd name="connsiteY4" fmla="*/ 3122023 h 3262553"/>
              <a:gd name="connsiteX5" fmla="*/ 5081451 w 5643154"/>
              <a:gd name="connsiteY5" fmla="*/ 2860766 h 3262553"/>
              <a:gd name="connsiteX6" fmla="*/ 5643154 w 5643154"/>
              <a:gd name="connsiteY6" fmla="*/ 0 h 3262553"/>
              <a:gd name="connsiteX0" fmla="*/ 0 w 5656217"/>
              <a:gd name="connsiteY0" fmla="*/ 1227908 h 3221313"/>
              <a:gd name="connsiteX1" fmla="*/ 222068 w 5656217"/>
              <a:gd name="connsiteY1" fmla="*/ 901337 h 3221313"/>
              <a:gd name="connsiteX2" fmla="*/ 875211 w 5656217"/>
              <a:gd name="connsiteY2" fmla="*/ 849085 h 3221313"/>
              <a:gd name="connsiteX3" fmla="*/ 3004457 w 5656217"/>
              <a:gd name="connsiteY3" fmla="*/ 1685108 h 3221313"/>
              <a:gd name="connsiteX4" fmla="*/ 4088674 w 5656217"/>
              <a:gd name="connsiteY4" fmla="*/ 3082834 h 3221313"/>
              <a:gd name="connsiteX5" fmla="*/ 5081451 w 5656217"/>
              <a:gd name="connsiteY5" fmla="*/ 2821577 h 3221313"/>
              <a:gd name="connsiteX6" fmla="*/ 5656217 w 5656217"/>
              <a:gd name="connsiteY6" fmla="*/ 0 h 3221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6217" h="3221313">
                <a:moveTo>
                  <a:pt x="0" y="1227908"/>
                </a:moveTo>
                <a:cubicBezTo>
                  <a:pt x="38100" y="1096191"/>
                  <a:pt x="76200" y="964474"/>
                  <a:pt x="222068" y="901337"/>
                </a:cubicBezTo>
                <a:cubicBezTo>
                  <a:pt x="367937" y="838200"/>
                  <a:pt x="411480" y="718457"/>
                  <a:pt x="875211" y="849085"/>
                </a:cubicBezTo>
                <a:cubicBezTo>
                  <a:pt x="1338942" y="979713"/>
                  <a:pt x="2468880" y="1312817"/>
                  <a:pt x="3004457" y="1685108"/>
                </a:cubicBezTo>
                <a:cubicBezTo>
                  <a:pt x="3540034" y="2057400"/>
                  <a:pt x="3742508" y="2893423"/>
                  <a:pt x="4088674" y="3082834"/>
                </a:cubicBezTo>
                <a:cubicBezTo>
                  <a:pt x="4434840" y="3272245"/>
                  <a:pt x="4820194" y="3335383"/>
                  <a:pt x="5081451" y="2821577"/>
                </a:cubicBezTo>
                <a:cubicBezTo>
                  <a:pt x="5342708" y="2307771"/>
                  <a:pt x="5504905" y="1170214"/>
                  <a:pt x="5656217" y="0"/>
                </a:cubicBezTo>
              </a:path>
            </a:pathLst>
          </a:custGeom>
          <a:noFill/>
          <a:ln w="76200">
            <a:solidFill>
              <a:schemeClr val="bg1"/>
            </a:solidFill>
            <a:headEnd type="none" w="med" len="med"/>
            <a:tailEnd type="triangle" w="med" len="med"/>
          </a:ln>
          <a:effectLst>
            <a:outerShdw blurRad="50800" dist="38100" dir="16200000" rotWithShape="0">
              <a:prstClr val="black">
                <a:alpha val="40000"/>
              </a:prst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Forme libre 32"/>
          <p:cNvSpPr/>
          <p:nvPr/>
        </p:nvSpPr>
        <p:spPr>
          <a:xfrm>
            <a:off x="2148336" y="2840188"/>
            <a:ext cx="5590903" cy="2605224"/>
          </a:xfrm>
          <a:custGeom>
            <a:avLst/>
            <a:gdLst>
              <a:gd name="connsiteX0" fmla="*/ 0 w 5643154"/>
              <a:gd name="connsiteY0" fmla="*/ 1267097 h 3262553"/>
              <a:gd name="connsiteX1" fmla="*/ 222068 w 5643154"/>
              <a:gd name="connsiteY1" fmla="*/ 940526 h 3262553"/>
              <a:gd name="connsiteX2" fmla="*/ 875211 w 5643154"/>
              <a:gd name="connsiteY2" fmla="*/ 888274 h 3262553"/>
              <a:gd name="connsiteX3" fmla="*/ 3004457 w 5643154"/>
              <a:gd name="connsiteY3" fmla="*/ 1724297 h 3262553"/>
              <a:gd name="connsiteX4" fmla="*/ 4088674 w 5643154"/>
              <a:gd name="connsiteY4" fmla="*/ 3122023 h 3262553"/>
              <a:gd name="connsiteX5" fmla="*/ 5081451 w 5643154"/>
              <a:gd name="connsiteY5" fmla="*/ 2860766 h 3262553"/>
              <a:gd name="connsiteX6" fmla="*/ 5643154 w 5643154"/>
              <a:gd name="connsiteY6" fmla="*/ 0 h 3262553"/>
              <a:gd name="connsiteX0" fmla="*/ 0 w 5408022"/>
              <a:gd name="connsiteY0" fmla="*/ 1267097 h 3262553"/>
              <a:gd name="connsiteX1" fmla="*/ 222068 w 5408022"/>
              <a:gd name="connsiteY1" fmla="*/ 940526 h 3262553"/>
              <a:gd name="connsiteX2" fmla="*/ 875211 w 5408022"/>
              <a:gd name="connsiteY2" fmla="*/ 888274 h 3262553"/>
              <a:gd name="connsiteX3" fmla="*/ 3004457 w 5408022"/>
              <a:gd name="connsiteY3" fmla="*/ 1724297 h 3262553"/>
              <a:gd name="connsiteX4" fmla="*/ 4088674 w 5408022"/>
              <a:gd name="connsiteY4" fmla="*/ 3122023 h 3262553"/>
              <a:gd name="connsiteX5" fmla="*/ 5081451 w 5408022"/>
              <a:gd name="connsiteY5" fmla="*/ 2860766 h 3262553"/>
              <a:gd name="connsiteX6" fmla="*/ 5408022 w 5408022"/>
              <a:gd name="connsiteY6" fmla="*/ 0 h 3262553"/>
              <a:gd name="connsiteX0" fmla="*/ 0 w 5577840"/>
              <a:gd name="connsiteY0" fmla="*/ 783771 h 2755358"/>
              <a:gd name="connsiteX1" fmla="*/ 222068 w 5577840"/>
              <a:gd name="connsiteY1" fmla="*/ 457200 h 2755358"/>
              <a:gd name="connsiteX2" fmla="*/ 875211 w 5577840"/>
              <a:gd name="connsiteY2" fmla="*/ 404948 h 2755358"/>
              <a:gd name="connsiteX3" fmla="*/ 3004457 w 5577840"/>
              <a:gd name="connsiteY3" fmla="*/ 1240971 h 2755358"/>
              <a:gd name="connsiteX4" fmla="*/ 4088674 w 5577840"/>
              <a:gd name="connsiteY4" fmla="*/ 2638697 h 2755358"/>
              <a:gd name="connsiteX5" fmla="*/ 5081451 w 5577840"/>
              <a:gd name="connsiteY5" fmla="*/ 2377440 h 2755358"/>
              <a:gd name="connsiteX6" fmla="*/ 5577840 w 5577840"/>
              <a:gd name="connsiteY6" fmla="*/ 0 h 2755358"/>
              <a:gd name="connsiteX0" fmla="*/ 0 w 5590903"/>
              <a:gd name="connsiteY0" fmla="*/ 548639 h 2509854"/>
              <a:gd name="connsiteX1" fmla="*/ 222068 w 5590903"/>
              <a:gd name="connsiteY1" fmla="*/ 222068 h 2509854"/>
              <a:gd name="connsiteX2" fmla="*/ 875211 w 5590903"/>
              <a:gd name="connsiteY2" fmla="*/ 169816 h 2509854"/>
              <a:gd name="connsiteX3" fmla="*/ 3004457 w 5590903"/>
              <a:gd name="connsiteY3" fmla="*/ 1005839 h 2509854"/>
              <a:gd name="connsiteX4" fmla="*/ 4088674 w 5590903"/>
              <a:gd name="connsiteY4" fmla="*/ 2403565 h 2509854"/>
              <a:gd name="connsiteX5" fmla="*/ 5081451 w 5590903"/>
              <a:gd name="connsiteY5" fmla="*/ 2142308 h 2509854"/>
              <a:gd name="connsiteX6" fmla="*/ 5590903 w 5590903"/>
              <a:gd name="connsiteY6" fmla="*/ 0 h 2509854"/>
              <a:gd name="connsiteX0" fmla="*/ 0 w 5590903"/>
              <a:gd name="connsiteY0" fmla="*/ 600890 h 2564334"/>
              <a:gd name="connsiteX1" fmla="*/ 222068 w 5590903"/>
              <a:gd name="connsiteY1" fmla="*/ 274319 h 2564334"/>
              <a:gd name="connsiteX2" fmla="*/ 875211 w 5590903"/>
              <a:gd name="connsiteY2" fmla="*/ 222067 h 2564334"/>
              <a:gd name="connsiteX3" fmla="*/ 3004457 w 5590903"/>
              <a:gd name="connsiteY3" fmla="*/ 1058090 h 2564334"/>
              <a:gd name="connsiteX4" fmla="*/ 4088674 w 5590903"/>
              <a:gd name="connsiteY4" fmla="*/ 2455816 h 2564334"/>
              <a:gd name="connsiteX5" fmla="*/ 5081451 w 5590903"/>
              <a:gd name="connsiteY5" fmla="*/ 2194559 h 2564334"/>
              <a:gd name="connsiteX6" fmla="*/ 5590903 w 5590903"/>
              <a:gd name="connsiteY6" fmla="*/ 0 h 2564334"/>
              <a:gd name="connsiteX0" fmla="*/ 0 w 5590903"/>
              <a:gd name="connsiteY0" fmla="*/ 640079 h 2605224"/>
              <a:gd name="connsiteX1" fmla="*/ 222068 w 5590903"/>
              <a:gd name="connsiteY1" fmla="*/ 313508 h 2605224"/>
              <a:gd name="connsiteX2" fmla="*/ 875211 w 5590903"/>
              <a:gd name="connsiteY2" fmla="*/ 261256 h 2605224"/>
              <a:gd name="connsiteX3" fmla="*/ 3004457 w 5590903"/>
              <a:gd name="connsiteY3" fmla="*/ 1097279 h 2605224"/>
              <a:gd name="connsiteX4" fmla="*/ 4088674 w 5590903"/>
              <a:gd name="connsiteY4" fmla="*/ 2495005 h 2605224"/>
              <a:gd name="connsiteX5" fmla="*/ 5081451 w 5590903"/>
              <a:gd name="connsiteY5" fmla="*/ 2233748 h 2605224"/>
              <a:gd name="connsiteX6" fmla="*/ 5590903 w 5590903"/>
              <a:gd name="connsiteY6" fmla="*/ 0 h 260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0903" h="2605224">
                <a:moveTo>
                  <a:pt x="0" y="640079"/>
                </a:moveTo>
                <a:cubicBezTo>
                  <a:pt x="38100" y="508362"/>
                  <a:pt x="76200" y="376645"/>
                  <a:pt x="222068" y="313508"/>
                </a:cubicBezTo>
                <a:cubicBezTo>
                  <a:pt x="367937" y="250371"/>
                  <a:pt x="411480" y="130628"/>
                  <a:pt x="875211" y="261256"/>
                </a:cubicBezTo>
                <a:cubicBezTo>
                  <a:pt x="1338942" y="391884"/>
                  <a:pt x="2468880" y="724988"/>
                  <a:pt x="3004457" y="1097279"/>
                </a:cubicBezTo>
                <a:cubicBezTo>
                  <a:pt x="3540034" y="1469571"/>
                  <a:pt x="3742508" y="2305594"/>
                  <a:pt x="4088674" y="2495005"/>
                </a:cubicBezTo>
                <a:cubicBezTo>
                  <a:pt x="4434840" y="2684416"/>
                  <a:pt x="4831080" y="2649582"/>
                  <a:pt x="5081451" y="2233748"/>
                </a:cubicBezTo>
                <a:cubicBezTo>
                  <a:pt x="5331822" y="1817914"/>
                  <a:pt x="5439591" y="1170214"/>
                  <a:pt x="5590903" y="0"/>
                </a:cubicBezTo>
              </a:path>
            </a:pathLst>
          </a:custGeom>
          <a:noFill/>
          <a:ln w="76200">
            <a:solidFill>
              <a:srgbClr val="FFFF00"/>
            </a:solidFill>
            <a:headEnd type="none" w="med" len="med"/>
            <a:tailEnd type="triangle" w="med" len="med"/>
          </a:ln>
          <a:effectLst>
            <a:outerShdw blurRad="50800" dist="38100" dir="16200000" rotWithShape="0">
              <a:prstClr val="black">
                <a:alpha val="40000"/>
              </a:prst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Forme libre 33"/>
          <p:cNvSpPr/>
          <p:nvPr/>
        </p:nvSpPr>
        <p:spPr>
          <a:xfrm>
            <a:off x="2368903" y="2885907"/>
            <a:ext cx="5603965" cy="2481446"/>
          </a:xfrm>
          <a:custGeom>
            <a:avLst/>
            <a:gdLst>
              <a:gd name="connsiteX0" fmla="*/ 0 w 5643154"/>
              <a:gd name="connsiteY0" fmla="*/ 1267097 h 3262553"/>
              <a:gd name="connsiteX1" fmla="*/ 222068 w 5643154"/>
              <a:gd name="connsiteY1" fmla="*/ 940526 h 3262553"/>
              <a:gd name="connsiteX2" fmla="*/ 875211 w 5643154"/>
              <a:gd name="connsiteY2" fmla="*/ 888274 h 3262553"/>
              <a:gd name="connsiteX3" fmla="*/ 3004457 w 5643154"/>
              <a:gd name="connsiteY3" fmla="*/ 1724297 h 3262553"/>
              <a:gd name="connsiteX4" fmla="*/ 4088674 w 5643154"/>
              <a:gd name="connsiteY4" fmla="*/ 3122023 h 3262553"/>
              <a:gd name="connsiteX5" fmla="*/ 5081451 w 5643154"/>
              <a:gd name="connsiteY5" fmla="*/ 2860766 h 3262553"/>
              <a:gd name="connsiteX6" fmla="*/ 5643154 w 5643154"/>
              <a:gd name="connsiteY6" fmla="*/ 0 h 3262553"/>
              <a:gd name="connsiteX0" fmla="*/ 0 w 5408022"/>
              <a:gd name="connsiteY0" fmla="*/ 1267097 h 3262553"/>
              <a:gd name="connsiteX1" fmla="*/ 222068 w 5408022"/>
              <a:gd name="connsiteY1" fmla="*/ 940526 h 3262553"/>
              <a:gd name="connsiteX2" fmla="*/ 875211 w 5408022"/>
              <a:gd name="connsiteY2" fmla="*/ 888274 h 3262553"/>
              <a:gd name="connsiteX3" fmla="*/ 3004457 w 5408022"/>
              <a:gd name="connsiteY3" fmla="*/ 1724297 h 3262553"/>
              <a:gd name="connsiteX4" fmla="*/ 4088674 w 5408022"/>
              <a:gd name="connsiteY4" fmla="*/ 3122023 h 3262553"/>
              <a:gd name="connsiteX5" fmla="*/ 5081451 w 5408022"/>
              <a:gd name="connsiteY5" fmla="*/ 2860766 h 3262553"/>
              <a:gd name="connsiteX6" fmla="*/ 5408022 w 5408022"/>
              <a:gd name="connsiteY6" fmla="*/ 0 h 3262553"/>
              <a:gd name="connsiteX0" fmla="*/ 0 w 5133300"/>
              <a:gd name="connsiteY0" fmla="*/ 1463040 h 3469022"/>
              <a:gd name="connsiteX1" fmla="*/ 222068 w 5133300"/>
              <a:gd name="connsiteY1" fmla="*/ 1136469 h 3469022"/>
              <a:gd name="connsiteX2" fmla="*/ 875211 w 5133300"/>
              <a:gd name="connsiteY2" fmla="*/ 1084217 h 3469022"/>
              <a:gd name="connsiteX3" fmla="*/ 3004457 w 5133300"/>
              <a:gd name="connsiteY3" fmla="*/ 1920240 h 3469022"/>
              <a:gd name="connsiteX4" fmla="*/ 4088674 w 5133300"/>
              <a:gd name="connsiteY4" fmla="*/ 3317966 h 3469022"/>
              <a:gd name="connsiteX5" fmla="*/ 5081451 w 5133300"/>
              <a:gd name="connsiteY5" fmla="*/ 3056709 h 3469022"/>
              <a:gd name="connsiteX6" fmla="*/ 5094513 w 5133300"/>
              <a:gd name="connsiteY6" fmla="*/ 0 h 3469022"/>
              <a:gd name="connsiteX0" fmla="*/ 0 w 5100840"/>
              <a:gd name="connsiteY0" fmla="*/ 1463040 h 3469022"/>
              <a:gd name="connsiteX1" fmla="*/ 222068 w 5100840"/>
              <a:gd name="connsiteY1" fmla="*/ 1136469 h 3469022"/>
              <a:gd name="connsiteX2" fmla="*/ 875211 w 5100840"/>
              <a:gd name="connsiteY2" fmla="*/ 1084217 h 3469022"/>
              <a:gd name="connsiteX3" fmla="*/ 3004457 w 5100840"/>
              <a:gd name="connsiteY3" fmla="*/ 1920240 h 3469022"/>
              <a:gd name="connsiteX4" fmla="*/ 4088674 w 5100840"/>
              <a:gd name="connsiteY4" fmla="*/ 3317966 h 3469022"/>
              <a:gd name="connsiteX5" fmla="*/ 5081451 w 5100840"/>
              <a:gd name="connsiteY5" fmla="*/ 3056709 h 3469022"/>
              <a:gd name="connsiteX6" fmla="*/ 5094513 w 5100840"/>
              <a:gd name="connsiteY6" fmla="*/ 0 h 3469022"/>
              <a:gd name="connsiteX0" fmla="*/ 0 w 5094513"/>
              <a:gd name="connsiteY0" fmla="*/ 1463040 h 3336366"/>
              <a:gd name="connsiteX1" fmla="*/ 222068 w 5094513"/>
              <a:gd name="connsiteY1" fmla="*/ 1136469 h 3336366"/>
              <a:gd name="connsiteX2" fmla="*/ 875211 w 5094513"/>
              <a:gd name="connsiteY2" fmla="*/ 1084217 h 3336366"/>
              <a:gd name="connsiteX3" fmla="*/ 3004457 w 5094513"/>
              <a:gd name="connsiteY3" fmla="*/ 1920240 h 3336366"/>
              <a:gd name="connsiteX4" fmla="*/ 4088674 w 5094513"/>
              <a:gd name="connsiteY4" fmla="*/ 3317966 h 3336366"/>
              <a:gd name="connsiteX5" fmla="*/ 4598125 w 5094513"/>
              <a:gd name="connsiteY5" fmla="*/ 2534194 h 3336366"/>
              <a:gd name="connsiteX6" fmla="*/ 5094513 w 5094513"/>
              <a:gd name="connsiteY6" fmla="*/ 0 h 3336366"/>
              <a:gd name="connsiteX0" fmla="*/ 0 w 5094513"/>
              <a:gd name="connsiteY0" fmla="*/ 1463040 h 2918619"/>
              <a:gd name="connsiteX1" fmla="*/ 222068 w 5094513"/>
              <a:gd name="connsiteY1" fmla="*/ 1136469 h 2918619"/>
              <a:gd name="connsiteX2" fmla="*/ 875211 w 5094513"/>
              <a:gd name="connsiteY2" fmla="*/ 1084217 h 2918619"/>
              <a:gd name="connsiteX3" fmla="*/ 3004457 w 5094513"/>
              <a:gd name="connsiteY3" fmla="*/ 1920240 h 2918619"/>
              <a:gd name="connsiteX4" fmla="*/ 3853542 w 5094513"/>
              <a:gd name="connsiteY4" fmla="*/ 2847703 h 2918619"/>
              <a:gd name="connsiteX5" fmla="*/ 4598125 w 5094513"/>
              <a:gd name="connsiteY5" fmla="*/ 2534194 h 2918619"/>
              <a:gd name="connsiteX6" fmla="*/ 5094513 w 5094513"/>
              <a:gd name="connsiteY6" fmla="*/ 0 h 2918619"/>
              <a:gd name="connsiteX0" fmla="*/ 0 w 5094513"/>
              <a:gd name="connsiteY0" fmla="*/ 1463040 h 2865574"/>
              <a:gd name="connsiteX1" fmla="*/ 222068 w 5094513"/>
              <a:gd name="connsiteY1" fmla="*/ 1136469 h 2865574"/>
              <a:gd name="connsiteX2" fmla="*/ 875211 w 5094513"/>
              <a:gd name="connsiteY2" fmla="*/ 1084217 h 2865574"/>
              <a:gd name="connsiteX3" fmla="*/ 3004457 w 5094513"/>
              <a:gd name="connsiteY3" fmla="*/ 1920240 h 2865574"/>
              <a:gd name="connsiteX4" fmla="*/ 3666138 w 5094513"/>
              <a:gd name="connsiteY4" fmla="*/ 2652746 h 2865574"/>
              <a:gd name="connsiteX5" fmla="*/ 3853542 w 5094513"/>
              <a:gd name="connsiteY5" fmla="*/ 2847703 h 2865574"/>
              <a:gd name="connsiteX6" fmla="*/ 4598125 w 5094513"/>
              <a:gd name="connsiteY6" fmla="*/ 2534194 h 2865574"/>
              <a:gd name="connsiteX7" fmla="*/ 5094513 w 5094513"/>
              <a:gd name="connsiteY7" fmla="*/ 0 h 2865574"/>
              <a:gd name="connsiteX0" fmla="*/ 0 w 5094513"/>
              <a:gd name="connsiteY0" fmla="*/ 1463040 h 2860008"/>
              <a:gd name="connsiteX1" fmla="*/ 222068 w 5094513"/>
              <a:gd name="connsiteY1" fmla="*/ 1136469 h 2860008"/>
              <a:gd name="connsiteX2" fmla="*/ 875211 w 5094513"/>
              <a:gd name="connsiteY2" fmla="*/ 1084217 h 2860008"/>
              <a:gd name="connsiteX3" fmla="*/ 3004457 w 5094513"/>
              <a:gd name="connsiteY3" fmla="*/ 1920240 h 2860008"/>
              <a:gd name="connsiteX4" fmla="*/ 3666138 w 5094513"/>
              <a:gd name="connsiteY4" fmla="*/ 2652746 h 2860008"/>
              <a:gd name="connsiteX5" fmla="*/ 3853542 w 5094513"/>
              <a:gd name="connsiteY5" fmla="*/ 2847703 h 2860008"/>
              <a:gd name="connsiteX6" fmla="*/ 4415245 w 5094513"/>
              <a:gd name="connsiteY6" fmla="*/ 2377440 h 2860008"/>
              <a:gd name="connsiteX7" fmla="*/ 5094513 w 5094513"/>
              <a:gd name="connsiteY7" fmla="*/ 0 h 2860008"/>
              <a:gd name="connsiteX0" fmla="*/ 0 w 5094513"/>
              <a:gd name="connsiteY0" fmla="*/ 1463040 h 2857125"/>
              <a:gd name="connsiteX1" fmla="*/ 222068 w 5094513"/>
              <a:gd name="connsiteY1" fmla="*/ 1136469 h 2857125"/>
              <a:gd name="connsiteX2" fmla="*/ 875211 w 5094513"/>
              <a:gd name="connsiteY2" fmla="*/ 1084217 h 2857125"/>
              <a:gd name="connsiteX3" fmla="*/ 3004457 w 5094513"/>
              <a:gd name="connsiteY3" fmla="*/ 1920240 h 2857125"/>
              <a:gd name="connsiteX4" fmla="*/ 3666138 w 5094513"/>
              <a:gd name="connsiteY4" fmla="*/ 2652746 h 2857125"/>
              <a:gd name="connsiteX5" fmla="*/ 3853542 w 5094513"/>
              <a:gd name="connsiteY5" fmla="*/ 2847703 h 2857125"/>
              <a:gd name="connsiteX6" fmla="*/ 4415245 w 5094513"/>
              <a:gd name="connsiteY6" fmla="*/ 2377440 h 2857125"/>
              <a:gd name="connsiteX7" fmla="*/ 5094513 w 5094513"/>
              <a:gd name="connsiteY7" fmla="*/ 0 h 2857125"/>
              <a:gd name="connsiteX0" fmla="*/ 0 w 5094513"/>
              <a:gd name="connsiteY0" fmla="*/ 1463040 h 2857125"/>
              <a:gd name="connsiteX1" fmla="*/ 222068 w 5094513"/>
              <a:gd name="connsiteY1" fmla="*/ 1136469 h 2857125"/>
              <a:gd name="connsiteX2" fmla="*/ 875211 w 5094513"/>
              <a:gd name="connsiteY2" fmla="*/ 1084217 h 2857125"/>
              <a:gd name="connsiteX3" fmla="*/ 3004457 w 5094513"/>
              <a:gd name="connsiteY3" fmla="*/ 1920240 h 2857125"/>
              <a:gd name="connsiteX4" fmla="*/ 3666138 w 5094513"/>
              <a:gd name="connsiteY4" fmla="*/ 2652746 h 2857125"/>
              <a:gd name="connsiteX5" fmla="*/ 3853542 w 5094513"/>
              <a:gd name="connsiteY5" fmla="*/ 2847703 h 2857125"/>
              <a:gd name="connsiteX6" fmla="*/ 4415245 w 5094513"/>
              <a:gd name="connsiteY6" fmla="*/ 2377440 h 2857125"/>
              <a:gd name="connsiteX7" fmla="*/ 5094513 w 5094513"/>
              <a:gd name="connsiteY7" fmla="*/ 0 h 2857125"/>
              <a:gd name="connsiteX0" fmla="*/ 0 w 5094513"/>
              <a:gd name="connsiteY0" fmla="*/ 1463040 h 2847715"/>
              <a:gd name="connsiteX1" fmla="*/ 222068 w 5094513"/>
              <a:gd name="connsiteY1" fmla="*/ 1136469 h 2847715"/>
              <a:gd name="connsiteX2" fmla="*/ 875211 w 5094513"/>
              <a:gd name="connsiteY2" fmla="*/ 1084217 h 2847715"/>
              <a:gd name="connsiteX3" fmla="*/ 3004457 w 5094513"/>
              <a:gd name="connsiteY3" fmla="*/ 1920240 h 2847715"/>
              <a:gd name="connsiteX4" fmla="*/ 3496321 w 5094513"/>
              <a:gd name="connsiteY4" fmla="*/ 2391488 h 2847715"/>
              <a:gd name="connsiteX5" fmla="*/ 3853542 w 5094513"/>
              <a:gd name="connsiteY5" fmla="*/ 2847703 h 2847715"/>
              <a:gd name="connsiteX6" fmla="*/ 4415245 w 5094513"/>
              <a:gd name="connsiteY6" fmla="*/ 2377440 h 2847715"/>
              <a:gd name="connsiteX7" fmla="*/ 5094513 w 5094513"/>
              <a:gd name="connsiteY7" fmla="*/ 0 h 2847715"/>
              <a:gd name="connsiteX0" fmla="*/ 0 w 5094513"/>
              <a:gd name="connsiteY0" fmla="*/ 1463040 h 2847715"/>
              <a:gd name="connsiteX1" fmla="*/ 222068 w 5094513"/>
              <a:gd name="connsiteY1" fmla="*/ 1136469 h 2847715"/>
              <a:gd name="connsiteX2" fmla="*/ 875211 w 5094513"/>
              <a:gd name="connsiteY2" fmla="*/ 1084217 h 2847715"/>
              <a:gd name="connsiteX3" fmla="*/ 2638697 w 5094513"/>
              <a:gd name="connsiteY3" fmla="*/ 1685108 h 2847715"/>
              <a:gd name="connsiteX4" fmla="*/ 3496321 w 5094513"/>
              <a:gd name="connsiteY4" fmla="*/ 2391488 h 2847715"/>
              <a:gd name="connsiteX5" fmla="*/ 3853542 w 5094513"/>
              <a:gd name="connsiteY5" fmla="*/ 2847703 h 2847715"/>
              <a:gd name="connsiteX6" fmla="*/ 4415245 w 5094513"/>
              <a:gd name="connsiteY6" fmla="*/ 2377440 h 2847715"/>
              <a:gd name="connsiteX7" fmla="*/ 5094513 w 5094513"/>
              <a:gd name="connsiteY7" fmla="*/ 0 h 2847715"/>
              <a:gd name="connsiteX0" fmla="*/ 0 w 5590902"/>
              <a:gd name="connsiteY0" fmla="*/ 535577 h 1920252"/>
              <a:gd name="connsiteX1" fmla="*/ 222068 w 5590902"/>
              <a:gd name="connsiteY1" fmla="*/ 209006 h 1920252"/>
              <a:gd name="connsiteX2" fmla="*/ 875211 w 5590902"/>
              <a:gd name="connsiteY2" fmla="*/ 156754 h 1920252"/>
              <a:gd name="connsiteX3" fmla="*/ 2638697 w 5590902"/>
              <a:gd name="connsiteY3" fmla="*/ 757645 h 1920252"/>
              <a:gd name="connsiteX4" fmla="*/ 3496321 w 5590902"/>
              <a:gd name="connsiteY4" fmla="*/ 1464025 h 1920252"/>
              <a:gd name="connsiteX5" fmla="*/ 3853542 w 5590902"/>
              <a:gd name="connsiteY5" fmla="*/ 1920240 h 1920252"/>
              <a:gd name="connsiteX6" fmla="*/ 4415245 w 5590902"/>
              <a:gd name="connsiteY6" fmla="*/ 1449977 h 1920252"/>
              <a:gd name="connsiteX7" fmla="*/ 5590902 w 5590902"/>
              <a:gd name="connsiteY7" fmla="*/ 0 h 1920252"/>
              <a:gd name="connsiteX0" fmla="*/ 0 w 5590902"/>
              <a:gd name="connsiteY0" fmla="*/ 535577 h 1920252"/>
              <a:gd name="connsiteX1" fmla="*/ 222068 w 5590902"/>
              <a:gd name="connsiteY1" fmla="*/ 209006 h 1920252"/>
              <a:gd name="connsiteX2" fmla="*/ 875211 w 5590902"/>
              <a:gd name="connsiteY2" fmla="*/ 156754 h 1920252"/>
              <a:gd name="connsiteX3" fmla="*/ 2638697 w 5590902"/>
              <a:gd name="connsiteY3" fmla="*/ 757645 h 1920252"/>
              <a:gd name="connsiteX4" fmla="*/ 3496321 w 5590902"/>
              <a:gd name="connsiteY4" fmla="*/ 1464025 h 1920252"/>
              <a:gd name="connsiteX5" fmla="*/ 3853542 w 5590902"/>
              <a:gd name="connsiteY5" fmla="*/ 1920240 h 1920252"/>
              <a:gd name="connsiteX6" fmla="*/ 4415245 w 5590902"/>
              <a:gd name="connsiteY6" fmla="*/ 1449977 h 1920252"/>
              <a:gd name="connsiteX7" fmla="*/ 5590902 w 5590902"/>
              <a:gd name="connsiteY7" fmla="*/ 0 h 1920252"/>
              <a:gd name="connsiteX0" fmla="*/ 0 w 5590902"/>
              <a:gd name="connsiteY0" fmla="*/ 535577 h 2338251"/>
              <a:gd name="connsiteX1" fmla="*/ 222068 w 5590902"/>
              <a:gd name="connsiteY1" fmla="*/ 209006 h 2338251"/>
              <a:gd name="connsiteX2" fmla="*/ 875211 w 5590902"/>
              <a:gd name="connsiteY2" fmla="*/ 156754 h 2338251"/>
              <a:gd name="connsiteX3" fmla="*/ 2638697 w 5590902"/>
              <a:gd name="connsiteY3" fmla="*/ 757645 h 2338251"/>
              <a:gd name="connsiteX4" fmla="*/ 3496321 w 5590902"/>
              <a:gd name="connsiteY4" fmla="*/ 1464025 h 2338251"/>
              <a:gd name="connsiteX5" fmla="*/ 3853542 w 5590902"/>
              <a:gd name="connsiteY5" fmla="*/ 1920240 h 2338251"/>
              <a:gd name="connsiteX6" fmla="*/ 4950822 w 5590902"/>
              <a:gd name="connsiteY6" fmla="*/ 2233749 h 2338251"/>
              <a:gd name="connsiteX7" fmla="*/ 5590902 w 5590902"/>
              <a:gd name="connsiteY7" fmla="*/ 0 h 2338251"/>
              <a:gd name="connsiteX0" fmla="*/ 0 w 5590902"/>
              <a:gd name="connsiteY0" fmla="*/ 535577 h 2355889"/>
              <a:gd name="connsiteX1" fmla="*/ 222068 w 5590902"/>
              <a:gd name="connsiteY1" fmla="*/ 209006 h 2355889"/>
              <a:gd name="connsiteX2" fmla="*/ 875211 w 5590902"/>
              <a:gd name="connsiteY2" fmla="*/ 156754 h 2355889"/>
              <a:gd name="connsiteX3" fmla="*/ 2638697 w 5590902"/>
              <a:gd name="connsiteY3" fmla="*/ 757645 h 2355889"/>
              <a:gd name="connsiteX4" fmla="*/ 3496321 w 5590902"/>
              <a:gd name="connsiteY4" fmla="*/ 1464025 h 2355889"/>
              <a:gd name="connsiteX5" fmla="*/ 4010296 w 5590902"/>
              <a:gd name="connsiteY5" fmla="*/ 1998617 h 2355889"/>
              <a:gd name="connsiteX6" fmla="*/ 4950822 w 5590902"/>
              <a:gd name="connsiteY6" fmla="*/ 2233749 h 2355889"/>
              <a:gd name="connsiteX7" fmla="*/ 5590902 w 5590902"/>
              <a:gd name="connsiteY7" fmla="*/ 0 h 2355889"/>
              <a:gd name="connsiteX0" fmla="*/ 0 w 5590902"/>
              <a:gd name="connsiteY0" fmla="*/ 535577 h 2388702"/>
              <a:gd name="connsiteX1" fmla="*/ 222068 w 5590902"/>
              <a:gd name="connsiteY1" fmla="*/ 209006 h 2388702"/>
              <a:gd name="connsiteX2" fmla="*/ 875211 w 5590902"/>
              <a:gd name="connsiteY2" fmla="*/ 156754 h 2388702"/>
              <a:gd name="connsiteX3" fmla="*/ 2638697 w 5590902"/>
              <a:gd name="connsiteY3" fmla="*/ 757645 h 2388702"/>
              <a:gd name="connsiteX4" fmla="*/ 3496321 w 5590902"/>
              <a:gd name="connsiteY4" fmla="*/ 1464025 h 2388702"/>
              <a:gd name="connsiteX5" fmla="*/ 4010296 w 5590902"/>
              <a:gd name="connsiteY5" fmla="*/ 2116183 h 2388702"/>
              <a:gd name="connsiteX6" fmla="*/ 4950822 w 5590902"/>
              <a:gd name="connsiteY6" fmla="*/ 2233749 h 2388702"/>
              <a:gd name="connsiteX7" fmla="*/ 5590902 w 5590902"/>
              <a:gd name="connsiteY7" fmla="*/ 0 h 2388702"/>
              <a:gd name="connsiteX0" fmla="*/ 0 w 5590902"/>
              <a:gd name="connsiteY0" fmla="*/ 535577 h 2397264"/>
              <a:gd name="connsiteX1" fmla="*/ 222068 w 5590902"/>
              <a:gd name="connsiteY1" fmla="*/ 209006 h 2397264"/>
              <a:gd name="connsiteX2" fmla="*/ 875211 w 5590902"/>
              <a:gd name="connsiteY2" fmla="*/ 156754 h 2397264"/>
              <a:gd name="connsiteX3" fmla="*/ 2638697 w 5590902"/>
              <a:gd name="connsiteY3" fmla="*/ 757645 h 2397264"/>
              <a:gd name="connsiteX4" fmla="*/ 3496321 w 5590902"/>
              <a:gd name="connsiteY4" fmla="*/ 1464025 h 2397264"/>
              <a:gd name="connsiteX5" fmla="*/ 4010296 w 5590902"/>
              <a:gd name="connsiteY5" fmla="*/ 2116183 h 2397264"/>
              <a:gd name="connsiteX6" fmla="*/ 4950822 w 5590902"/>
              <a:gd name="connsiteY6" fmla="*/ 2233749 h 2397264"/>
              <a:gd name="connsiteX7" fmla="*/ 5590902 w 5590902"/>
              <a:gd name="connsiteY7" fmla="*/ 0 h 2397264"/>
              <a:gd name="connsiteX0" fmla="*/ 0 w 5603965"/>
              <a:gd name="connsiteY0" fmla="*/ 613954 h 2481446"/>
              <a:gd name="connsiteX1" fmla="*/ 222068 w 5603965"/>
              <a:gd name="connsiteY1" fmla="*/ 287383 h 2481446"/>
              <a:gd name="connsiteX2" fmla="*/ 875211 w 5603965"/>
              <a:gd name="connsiteY2" fmla="*/ 235131 h 2481446"/>
              <a:gd name="connsiteX3" fmla="*/ 2638697 w 5603965"/>
              <a:gd name="connsiteY3" fmla="*/ 836022 h 2481446"/>
              <a:gd name="connsiteX4" fmla="*/ 3496321 w 5603965"/>
              <a:gd name="connsiteY4" fmla="*/ 1542402 h 2481446"/>
              <a:gd name="connsiteX5" fmla="*/ 4010296 w 5603965"/>
              <a:gd name="connsiteY5" fmla="*/ 2194560 h 2481446"/>
              <a:gd name="connsiteX6" fmla="*/ 4950822 w 5603965"/>
              <a:gd name="connsiteY6" fmla="*/ 2312126 h 2481446"/>
              <a:gd name="connsiteX7" fmla="*/ 5603965 w 5603965"/>
              <a:gd name="connsiteY7" fmla="*/ 0 h 248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03965" h="2481446">
                <a:moveTo>
                  <a:pt x="0" y="613954"/>
                </a:moveTo>
                <a:cubicBezTo>
                  <a:pt x="38100" y="482237"/>
                  <a:pt x="76200" y="350520"/>
                  <a:pt x="222068" y="287383"/>
                </a:cubicBezTo>
                <a:cubicBezTo>
                  <a:pt x="367937" y="224246"/>
                  <a:pt x="472440" y="143691"/>
                  <a:pt x="875211" y="235131"/>
                </a:cubicBezTo>
                <a:cubicBezTo>
                  <a:pt x="1277983" y="326571"/>
                  <a:pt x="2201845" y="618144"/>
                  <a:pt x="2638697" y="836022"/>
                </a:cubicBezTo>
                <a:cubicBezTo>
                  <a:pt x="3075549" y="1053901"/>
                  <a:pt x="3354807" y="1387825"/>
                  <a:pt x="3496321" y="1542402"/>
                </a:cubicBezTo>
                <a:cubicBezTo>
                  <a:pt x="3559457" y="1683916"/>
                  <a:pt x="3767879" y="2027084"/>
                  <a:pt x="4010296" y="2194560"/>
                </a:cubicBezTo>
                <a:cubicBezTo>
                  <a:pt x="4252713" y="2362036"/>
                  <a:pt x="4685211" y="2677886"/>
                  <a:pt x="4950822" y="2312126"/>
                </a:cubicBezTo>
                <a:cubicBezTo>
                  <a:pt x="5216434" y="1946366"/>
                  <a:pt x="5348151" y="1340031"/>
                  <a:pt x="5603965" y="0"/>
                </a:cubicBezTo>
              </a:path>
            </a:pathLst>
          </a:custGeom>
          <a:noFill/>
          <a:ln w="76200">
            <a:solidFill>
              <a:srgbClr val="FF0000"/>
            </a:solidFill>
            <a:headEnd type="none" w="med" len="med"/>
            <a:tailEnd type="triangle" w="med" len="med"/>
          </a:ln>
          <a:effectLst>
            <a:outerShdw blurRad="50800" dist="38100" dir="16200000" rotWithShape="0">
              <a:prstClr val="black">
                <a:alpha val="40000"/>
              </a:prst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3" name="Groupe 72"/>
          <p:cNvGrpSpPr/>
          <p:nvPr/>
        </p:nvGrpSpPr>
        <p:grpSpPr>
          <a:xfrm>
            <a:off x="7249293" y="1367905"/>
            <a:ext cx="216025" cy="528157"/>
            <a:chOff x="7248927" y="1388674"/>
            <a:chExt cx="216025" cy="528157"/>
          </a:xfrm>
        </p:grpSpPr>
        <p:sp>
          <p:nvSpPr>
            <p:cNvPr id="74" name="Rectangle 73"/>
            <p:cNvSpPr/>
            <p:nvPr/>
          </p:nvSpPr>
          <p:spPr>
            <a:xfrm>
              <a:off x="7248927" y="1388675"/>
              <a:ext cx="216024" cy="148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5" name="Rectangle 74"/>
            <p:cNvSpPr/>
            <p:nvPr/>
          </p:nvSpPr>
          <p:spPr>
            <a:xfrm>
              <a:off x="7248927" y="1576393"/>
              <a:ext cx="216024" cy="1571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Rectangle 75"/>
            <p:cNvSpPr/>
            <p:nvPr/>
          </p:nvSpPr>
          <p:spPr>
            <a:xfrm>
              <a:off x="7248927" y="1786705"/>
              <a:ext cx="216024" cy="130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7" name="Connecteur droit 76"/>
            <p:cNvCxnSpPr/>
            <p:nvPr/>
          </p:nvCxnSpPr>
          <p:spPr>
            <a:xfrm>
              <a:off x="7248927" y="1388674"/>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a:off x="7248927" y="1560784"/>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nvCxnSpPr>
          <p:spPr>
            <a:xfrm>
              <a:off x="7248927" y="1776042"/>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flipH="1">
              <a:off x="7248927" y="1411534"/>
              <a:ext cx="216025" cy="2286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flipH="1">
              <a:off x="7248927" y="1604797"/>
              <a:ext cx="216025" cy="1731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flipH="1">
              <a:off x="7248927" y="1805743"/>
              <a:ext cx="216025" cy="266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6" name="Text Box 8"/>
          <p:cNvSpPr txBox="1">
            <a:spLocks noChangeArrowheads="1"/>
          </p:cNvSpPr>
          <p:nvPr/>
        </p:nvSpPr>
        <p:spPr bwMode="auto">
          <a:xfrm>
            <a:off x="107473" y="667424"/>
            <a:ext cx="5836968" cy="2339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fr-FR" sz="1800" dirty="0" smtClean="0">
                <a:latin typeface="Verdana" panose="020B0604030504040204" pitchFamily="34" charset="0"/>
              </a:rPr>
              <a:t>Système alimenté: </a:t>
            </a:r>
          </a:p>
          <a:p>
            <a:pPr eaLnBrk="1" hangingPunct="1">
              <a:spcBef>
                <a:spcPct val="0"/>
              </a:spcBef>
              <a:buFontTx/>
              <a:buNone/>
            </a:pPr>
            <a:r>
              <a:rPr lang="fr-FR" sz="1600" dirty="0">
                <a:latin typeface="Verdana" panose="020B0604030504040204" pitchFamily="34" charset="0"/>
                <a:sym typeface="Symbol"/>
              </a:rPr>
              <a:t>- Cordons jaune sur le neutre</a:t>
            </a:r>
          </a:p>
          <a:p>
            <a:pPr eaLnBrk="1" hangingPunct="1">
              <a:spcBef>
                <a:spcPct val="0"/>
              </a:spcBef>
              <a:buFontTx/>
              <a:buNone/>
            </a:pPr>
            <a:r>
              <a:rPr lang="fr-FR" sz="1600" dirty="0">
                <a:latin typeface="Verdana" panose="020B0604030504040204" pitchFamily="34" charset="0"/>
                <a:sym typeface="Symbol"/>
              </a:rPr>
              <a:t>- Cordon Blanc sur le PE,</a:t>
            </a:r>
            <a:br>
              <a:rPr lang="fr-FR" sz="1600" dirty="0">
                <a:latin typeface="Verdana" panose="020B0604030504040204" pitchFamily="34" charset="0"/>
                <a:sym typeface="Symbol"/>
              </a:rPr>
            </a:br>
            <a:r>
              <a:rPr lang="fr-FR" altLang="fr-FR" sz="1600" dirty="0">
                <a:latin typeface="Verdana" panose="020B0604030504040204" pitchFamily="34" charset="0"/>
                <a:sym typeface="Symbol"/>
              </a:rPr>
              <a:t>- Cordon Rouge sur la phase </a:t>
            </a:r>
            <a:br>
              <a:rPr lang="fr-FR" altLang="fr-FR" sz="1600" dirty="0">
                <a:latin typeface="Verdana" panose="020B0604030504040204" pitchFamily="34" charset="0"/>
                <a:sym typeface="Symbol"/>
              </a:rPr>
            </a:br>
            <a:r>
              <a:rPr lang="fr-FR" altLang="fr-FR" sz="1600" dirty="0">
                <a:latin typeface="Verdana" panose="020B0604030504040204" pitchFamily="34" charset="0"/>
                <a:sym typeface="Symbol"/>
              </a:rPr>
              <a:t>(après Le différentiel)… ou sur prise 230V~</a:t>
            </a:r>
          </a:p>
          <a:p>
            <a:pPr eaLnBrk="1" hangingPunct="1">
              <a:spcBef>
                <a:spcPct val="0"/>
              </a:spcBef>
              <a:buFontTx/>
              <a:buNone/>
            </a:pPr>
            <a:r>
              <a:rPr lang="fr-FR" altLang="fr-FR" sz="1600" dirty="0" smtClean="0">
                <a:latin typeface="Verdana" panose="020B0604030504040204" pitchFamily="34" charset="0"/>
              </a:rPr>
              <a:t>Sélecteur position « RCD</a:t>
            </a:r>
            <a:r>
              <a:rPr lang="fr-FR" sz="1600" dirty="0" smtClean="0">
                <a:latin typeface="Verdana" panose="020B0604030504040204" pitchFamily="34" charset="0"/>
                <a:sym typeface="Symbol"/>
              </a:rPr>
              <a:t> » « calibre I</a:t>
            </a:r>
            <a:r>
              <a:rPr lang="fr-FR" sz="1600" dirty="0">
                <a:latin typeface="Verdana" panose="020B0604030504040204" pitchFamily="34" charset="0"/>
                <a:sym typeface="Symbol"/>
              </a:rPr>
              <a:t>  </a:t>
            </a:r>
            <a:r>
              <a:rPr lang="fr-FR" sz="1600" dirty="0" smtClean="0">
                <a:latin typeface="Verdana" panose="020B0604030504040204" pitchFamily="34" charset="0"/>
                <a:sym typeface="Symbol"/>
              </a:rPr>
              <a:t>n » en fonction du différentiel à vérifier…</a:t>
            </a:r>
            <a:br>
              <a:rPr lang="fr-FR" sz="1600" dirty="0" smtClean="0">
                <a:latin typeface="Verdana" panose="020B0604030504040204" pitchFamily="34" charset="0"/>
                <a:sym typeface="Symbol"/>
              </a:rPr>
            </a:br>
            <a:r>
              <a:rPr lang="fr-FR" altLang="fr-FR" sz="1600" dirty="0" smtClean="0">
                <a:latin typeface="Verdana" panose="020B0604030504040204" pitchFamily="34" charset="0"/>
                <a:sym typeface="Symbol"/>
              </a:rPr>
              <a:t>Appui sur «  Test » puis sur « More »</a:t>
            </a:r>
          </a:p>
          <a:p>
            <a:pPr algn="r" eaLnBrk="1" hangingPunct="1">
              <a:spcBef>
                <a:spcPct val="0"/>
              </a:spcBef>
              <a:buFontTx/>
              <a:buNone/>
            </a:pPr>
            <a:r>
              <a:rPr lang="fr-FR" altLang="fr-FR" sz="1600" dirty="0" smtClean="0">
                <a:latin typeface="Verdana" panose="020B0604030504040204" pitchFamily="34" charset="0"/>
                <a:sym typeface="Symbol"/>
              </a:rPr>
              <a:t>Cliquez sur les zones en surbrillance</a:t>
            </a:r>
            <a:endParaRPr lang="fr-FR" altLang="fr-FR" sz="1600" dirty="0">
              <a:latin typeface="Verdana" panose="020B0604030504040204" pitchFamily="34" charset="0"/>
            </a:endParaRPr>
          </a:p>
        </p:txBody>
      </p:sp>
      <p:grpSp>
        <p:nvGrpSpPr>
          <p:cNvPr id="83" name="Groupe 82"/>
          <p:cNvGrpSpPr/>
          <p:nvPr/>
        </p:nvGrpSpPr>
        <p:grpSpPr>
          <a:xfrm>
            <a:off x="7500569" y="2362639"/>
            <a:ext cx="1059927" cy="510346"/>
            <a:chOff x="7499350" y="2359445"/>
            <a:chExt cx="1059927" cy="510346"/>
          </a:xfrm>
        </p:grpSpPr>
        <p:grpSp>
          <p:nvGrpSpPr>
            <p:cNvPr id="8" name="Groupe 7"/>
            <p:cNvGrpSpPr/>
            <p:nvPr/>
          </p:nvGrpSpPr>
          <p:grpSpPr>
            <a:xfrm>
              <a:off x="7636170" y="2359445"/>
              <a:ext cx="864549" cy="279620"/>
              <a:chOff x="7633634" y="2373203"/>
              <a:chExt cx="864549" cy="279620"/>
            </a:xfrm>
          </p:grpSpPr>
          <p:grpSp>
            <p:nvGrpSpPr>
              <p:cNvPr id="40" name="Groupe 39"/>
              <p:cNvGrpSpPr/>
              <p:nvPr/>
            </p:nvGrpSpPr>
            <p:grpSpPr>
              <a:xfrm>
                <a:off x="7633634" y="2374415"/>
                <a:ext cx="139925" cy="255039"/>
                <a:chOff x="2286938" y="4371650"/>
                <a:chExt cx="139925" cy="255039"/>
              </a:xfrm>
            </p:grpSpPr>
            <p:sp>
              <p:nvSpPr>
                <p:cNvPr id="57" name="Rectangle 56"/>
                <p:cNvSpPr/>
                <p:nvPr/>
              </p:nvSpPr>
              <p:spPr>
                <a:xfrm>
                  <a:off x="2286938" y="4402282"/>
                  <a:ext cx="124822" cy="2106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8" name="Connecteur droit 57"/>
                <p:cNvCxnSpPr/>
                <p:nvPr/>
              </p:nvCxnSpPr>
              <p:spPr>
                <a:xfrm>
                  <a:off x="2372863" y="4371650"/>
                  <a:ext cx="54000" cy="54000"/>
                </a:xfrm>
                <a:prstGeom prst="line">
                  <a:avLst/>
                </a:prstGeom>
                <a:ln w="25400">
                  <a:solidFill>
                    <a:srgbClr val="00FFFF"/>
                  </a:solidFill>
                </a:ln>
              </p:spPr>
              <p:style>
                <a:lnRef idx="1">
                  <a:schemeClr val="accent1"/>
                </a:lnRef>
                <a:fillRef idx="0">
                  <a:schemeClr val="accent1"/>
                </a:fillRef>
                <a:effectRef idx="0">
                  <a:schemeClr val="accent1"/>
                </a:effectRef>
                <a:fontRef idx="minor">
                  <a:schemeClr val="tx1"/>
                </a:fontRef>
              </p:style>
            </p:cxnSp>
            <p:cxnSp>
              <p:nvCxnSpPr>
                <p:cNvPr id="59" name="Connecteur droit 58"/>
                <p:cNvCxnSpPr/>
                <p:nvPr/>
              </p:nvCxnSpPr>
              <p:spPr>
                <a:xfrm flipH="1">
                  <a:off x="2372863" y="4375281"/>
                  <a:ext cx="54000" cy="54000"/>
                </a:xfrm>
                <a:prstGeom prst="line">
                  <a:avLst/>
                </a:prstGeom>
                <a:ln w="25400">
                  <a:solidFill>
                    <a:srgbClr val="00FFFF"/>
                  </a:solidFill>
                </a:ln>
              </p:spPr>
              <p:style>
                <a:lnRef idx="1">
                  <a:schemeClr val="accent1"/>
                </a:lnRef>
                <a:fillRef idx="0">
                  <a:schemeClr val="accent1"/>
                </a:fillRef>
                <a:effectRef idx="0">
                  <a:schemeClr val="accent1"/>
                </a:effectRef>
                <a:fontRef idx="minor">
                  <a:schemeClr val="tx1"/>
                </a:fontRef>
              </p:style>
            </p:cxnSp>
            <p:cxnSp>
              <p:nvCxnSpPr>
                <p:cNvPr id="60" name="Connecteur droit 59"/>
                <p:cNvCxnSpPr/>
                <p:nvPr/>
              </p:nvCxnSpPr>
              <p:spPr>
                <a:xfrm>
                  <a:off x="2363859" y="4402281"/>
                  <a:ext cx="36004" cy="224408"/>
                </a:xfrm>
                <a:prstGeom prst="line">
                  <a:avLst/>
                </a:prstGeom>
                <a:ln w="25400">
                  <a:solidFill>
                    <a:srgbClr val="00FFFF"/>
                  </a:solidFill>
                </a:ln>
              </p:spPr>
              <p:style>
                <a:lnRef idx="1">
                  <a:schemeClr val="accent1"/>
                </a:lnRef>
                <a:fillRef idx="0">
                  <a:schemeClr val="accent1"/>
                </a:fillRef>
                <a:effectRef idx="0">
                  <a:schemeClr val="accent1"/>
                </a:effectRef>
                <a:fontRef idx="minor">
                  <a:schemeClr val="tx1"/>
                </a:fontRef>
              </p:style>
            </p:cxnSp>
          </p:grpSp>
          <p:grpSp>
            <p:nvGrpSpPr>
              <p:cNvPr id="41" name="Groupe 40"/>
              <p:cNvGrpSpPr/>
              <p:nvPr/>
            </p:nvGrpSpPr>
            <p:grpSpPr>
              <a:xfrm>
                <a:off x="7848203" y="2397784"/>
                <a:ext cx="173116" cy="255039"/>
                <a:chOff x="2501507" y="4395019"/>
                <a:chExt cx="173116" cy="255039"/>
              </a:xfrm>
            </p:grpSpPr>
            <p:sp>
              <p:nvSpPr>
                <p:cNvPr id="53" name="Rectangle 52"/>
                <p:cNvSpPr/>
                <p:nvPr/>
              </p:nvSpPr>
              <p:spPr>
                <a:xfrm>
                  <a:off x="2501507" y="4397438"/>
                  <a:ext cx="146115" cy="2388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4" name="Connecteur droit 53"/>
                <p:cNvCxnSpPr/>
                <p:nvPr/>
              </p:nvCxnSpPr>
              <p:spPr>
                <a:xfrm>
                  <a:off x="2620623" y="4395019"/>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5" name="Connecteur droit 54"/>
                <p:cNvCxnSpPr/>
                <p:nvPr/>
              </p:nvCxnSpPr>
              <p:spPr>
                <a:xfrm flipH="1">
                  <a:off x="2620623" y="4398650"/>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Connecteur droit 55"/>
                <p:cNvCxnSpPr/>
                <p:nvPr/>
              </p:nvCxnSpPr>
              <p:spPr>
                <a:xfrm>
                  <a:off x="2617724" y="4422019"/>
                  <a:ext cx="18002" cy="2280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2" name="Groupe 41"/>
              <p:cNvGrpSpPr/>
              <p:nvPr/>
            </p:nvGrpSpPr>
            <p:grpSpPr>
              <a:xfrm>
                <a:off x="8082418" y="2392867"/>
                <a:ext cx="179791" cy="255039"/>
                <a:chOff x="2494832" y="4395019"/>
                <a:chExt cx="179791" cy="255039"/>
              </a:xfrm>
            </p:grpSpPr>
            <p:sp>
              <p:nvSpPr>
                <p:cNvPr id="49" name="Rectangle 48"/>
                <p:cNvSpPr/>
                <p:nvPr/>
              </p:nvSpPr>
              <p:spPr>
                <a:xfrm>
                  <a:off x="2494832" y="4398056"/>
                  <a:ext cx="152791" cy="2382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0" name="Connecteur droit 49"/>
                <p:cNvCxnSpPr/>
                <p:nvPr/>
              </p:nvCxnSpPr>
              <p:spPr>
                <a:xfrm>
                  <a:off x="2620623" y="4395019"/>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Connecteur droit 50"/>
                <p:cNvCxnSpPr/>
                <p:nvPr/>
              </p:nvCxnSpPr>
              <p:spPr>
                <a:xfrm flipH="1">
                  <a:off x="2620623" y="4398650"/>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Connecteur droit 51"/>
                <p:cNvCxnSpPr/>
                <p:nvPr/>
              </p:nvCxnSpPr>
              <p:spPr>
                <a:xfrm>
                  <a:off x="2617724" y="4422019"/>
                  <a:ext cx="18002" cy="2280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43" name="Groupe 42"/>
              <p:cNvGrpSpPr/>
              <p:nvPr/>
            </p:nvGrpSpPr>
            <p:grpSpPr>
              <a:xfrm>
                <a:off x="8346361" y="2373203"/>
                <a:ext cx="151822" cy="255039"/>
                <a:chOff x="2522801" y="4395019"/>
                <a:chExt cx="151822" cy="255039"/>
              </a:xfrm>
            </p:grpSpPr>
            <p:sp>
              <p:nvSpPr>
                <p:cNvPr id="45" name="Rectangle 44"/>
                <p:cNvSpPr/>
                <p:nvPr/>
              </p:nvSpPr>
              <p:spPr>
                <a:xfrm>
                  <a:off x="2522801" y="4437113"/>
                  <a:ext cx="124822" cy="199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6" name="Connecteur droit 45"/>
                <p:cNvCxnSpPr/>
                <p:nvPr/>
              </p:nvCxnSpPr>
              <p:spPr>
                <a:xfrm>
                  <a:off x="2620623" y="4395019"/>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flipH="1">
                  <a:off x="2620623" y="4398650"/>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a:off x="2617724" y="4422019"/>
                  <a:ext cx="18002" cy="2280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72" name="Groupe 71"/>
            <p:cNvGrpSpPr/>
            <p:nvPr/>
          </p:nvGrpSpPr>
          <p:grpSpPr>
            <a:xfrm>
              <a:off x="7499350" y="2494810"/>
              <a:ext cx="1059927" cy="374981"/>
              <a:chOff x="7651750" y="2660060"/>
              <a:chExt cx="1059927" cy="374981"/>
            </a:xfrm>
          </p:grpSpPr>
          <p:sp>
            <p:nvSpPr>
              <p:cNvPr id="90" name="Ellipse 89"/>
              <p:cNvSpPr/>
              <p:nvPr/>
            </p:nvSpPr>
            <p:spPr>
              <a:xfrm>
                <a:off x="7735595" y="2893191"/>
                <a:ext cx="976082" cy="141850"/>
              </a:xfrm>
              <a:prstGeom prst="ellipse">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Forme libre 90"/>
              <p:cNvSpPr/>
              <p:nvPr/>
            </p:nvSpPr>
            <p:spPr>
              <a:xfrm>
                <a:off x="7651750" y="2660060"/>
                <a:ext cx="1003300" cy="311150"/>
              </a:xfrm>
              <a:custGeom>
                <a:avLst/>
                <a:gdLst>
                  <a:gd name="connsiteX0" fmla="*/ 82550 w 1003300"/>
                  <a:gd name="connsiteY0" fmla="*/ 304800 h 311150"/>
                  <a:gd name="connsiteX1" fmla="*/ 0 w 1003300"/>
                  <a:gd name="connsiteY1" fmla="*/ 311150 h 311150"/>
                  <a:gd name="connsiteX2" fmla="*/ 0 w 1003300"/>
                  <a:gd name="connsiteY2" fmla="*/ 0 h 311150"/>
                  <a:gd name="connsiteX3" fmla="*/ 1003300 w 1003300"/>
                  <a:gd name="connsiteY3" fmla="*/ 0 h 311150"/>
                </a:gdLst>
                <a:ahLst/>
                <a:cxnLst>
                  <a:cxn ang="0">
                    <a:pos x="connsiteX0" y="connsiteY0"/>
                  </a:cxn>
                  <a:cxn ang="0">
                    <a:pos x="connsiteX1" y="connsiteY1"/>
                  </a:cxn>
                  <a:cxn ang="0">
                    <a:pos x="connsiteX2" y="connsiteY2"/>
                  </a:cxn>
                  <a:cxn ang="0">
                    <a:pos x="connsiteX3" y="connsiteY3"/>
                  </a:cxn>
                </a:cxnLst>
                <a:rect l="l" t="t" r="r" b="b"/>
                <a:pathLst>
                  <a:path w="1003300" h="311150">
                    <a:moveTo>
                      <a:pt x="82550" y="304800"/>
                    </a:moveTo>
                    <a:lnTo>
                      <a:pt x="0" y="311150"/>
                    </a:lnTo>
                    <a:lnTo>
                      <a:pt x="0" y="0"/>
                    </a:lnTo>
                    <a:lnTo>
                      <a:pt x="1003300" y="0"/>
                    </a:lnTo>
                  </a:path>
                </a:pathLst>
              </a:cu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85" name="Text Box 10"/>
          <p:cNvSpPr txBox="1">
            <a:spLocks noChangeArrowheads="1"/>
          </p:cNvSpPr>
          <p:nvPr/>
        </p:nvSpPr>
        <p:spPr bwMode="auto">
          <a:xfrm>
            <a:off x="3984908" y="5526564"/>
            <a:ext cx="511507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None/>
            </a:pPr>
            <a:r>
              <a:rPr lang="fr-FR" altLang="fr-FR" sz="2000" dirty="0" smtClean="0">
                <a:latin typeface="Verdana" panose="020B0604030504040204" pitchFamily="34" charset="0"/>
              </a:rPr>
              <a:t>déclenchement </a:t>
            </a:r>
            <a:r>
              <a:rPr lang="fr-FR" altLang="fr-FR" sz="2000" dirty="0">
                <a:latin typeface="Verdana" panose="020B0604030504040204" pitchFamily="34" charset="0"/>
              </a:rPr>
              <a:t>du DDR entre I∆N/2 et  I∆N.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86"/>
                                        </p:tgtEl>
                                        <p:attrNameLst>
                                          <p:attrName>style.visibility</p:attrName>
                                        </p:attrNameLst>
                                      </p:cBhvr>
                                      <p:to>
                                        <p:strVal val="visible"/>
                                      </p:to>
                                    </p:set>
                                    <p:animEffect transition="in" filter="fade">
                                      <p:cBhvr>
                                        <p:cTn id="7" dur="500"/>
                                        <p:tgtEl>
                                          <p:spTgt spid="86"/>
                                        </p:tgtEl>
                                      </p:cBhvr>
                                    </p:animEffect>
                                  </p:childTnLst>
                                </p:cTn>
                              </p:par>
                            </p:childTnLst>
                          </p:cTn>
                        </p:par>
                        <p:par>
                          <p:cTn id="8" fill="hold">
                            <p:stCondLst>
                              <p:cond delay="3750"/>
                            </p:stCondLst>
                            <p:childTnLst>
                              <p:par>
                                <p:cTn id="9" presetID="10" presetClass="entr" presetSubtype="0" fill="hold" nodeType="afterEffect">
                                  <p:stCondLst>
                                    <p:cond delay="175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6000"/>
                            </p:stCondLst>
                            <p:childTnLst>
                              <p:par>
                                <p:cTn id="13" presetID="10" presetClass="entr" presetSubtype="0" fill="hold" nodeType="afterEffect">
                                  <p:stCondLst>
                                    <p:cond delay="750"/>
                                  </p:stCondLst>
                                  <p:childTnLst>
                                    <p:set>
                                      <p:cBhvr>
                                        <p:cTn id="14" dur="1" fill="hold">
                                          <p:stCondLst>
                                            <p:cond delay="0"/>
                                          </p:stCondLst>
                                        </p:cTn>
                                        <p:tgtEl>
                                          <p:spTgt spid="71"/>
                                        </p:tgtEl>
                                        <p:attrNameLst>
                                          <p:attrName>style.visibility</p:attrName>
                                        </p:attrNameLst>
                                      </p:cBhvr>
                                      <p:to>
                                        <p:strVal val="visible"/>
                                      </p:to>
                                    </p:set>
                                    <p:animEffect transition="in" filter="fade">
                                      <p:cBhvr>
                                        <p:cTn id="15" dur="500"/>
                                        <p:tgtEl>
                                          <p:spTgt spid="71"/>
                                        </p:tgtEl>
                                      </p:cBhvr>
                                    </p:animEffect>
                                  </p:childTnLst>
                                </p:cTn>
                              </p:par>
                              <p:par>
                                <p:cTn id="16" presetID="10" presetClass="entr" presetSubtype="0" fill="hold" nodeType="withEffect">
                                  <p:stCondLst>
                                    <p:cond delay="75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250"/>
                                        <p:tgtEl>
                                          <p:spTgt spid="19"/>
                                        </p:tgtEl>
                                      </p:cBhvr>
                                    </p:animEffect>
                                  </p:childTnLst>
                                </p:cTn>
                              </p:par>
                            </p:childTnLst>
                          </p:cTn>
                        </p:par>
                        <p:par>
                          <p:cTn id="19" fill="hold">
                            <p:stCondLst>
                              <p:cond delay="7250"/>
                            </p:stCondLst>
                            <p:childTnLst>
                              <p:par>
                                <p:cTn id="20" presetID="10" presetClass="entr" presetSubtype="0" fill="hold" nodeType="after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par>
                          <p:cTn id="23" fill="hold">
                            <p:stCondLst>
                              <p:cond delay="7750"/>
                            </p:stCondLst>
                            <p:childTnLst>
                              <p:par>
                                <p:cTn id="24" presetID="10" presetClass="entr" presetSubtype="0" fill="hold" grpId="0" nodeType="after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par>
                          <p:cTn id="27" fill="hold">
                            <p:stCondLst>
                              <p:cond delay="8250"/>
                            </p:stCondLst>
                            <p:childTnLst>
                              <p:par>
                                <p:cTn id="28" presetID="10" presetClass="entr" presetSubtype="0" fill="hold" nodeType="afterEffect">
                                  <p:stCondLst>
                                    <p:cond delay="0"/>
                                  </p:stCondLst>
                                  <p:childTnLst>
                                    <p:set>
                                      <p:cBhvr>
                                        <p:cTn id="29" dur="1" fill="hold">
                                          <p:stCondLst>
                                            <p:cond delay="0"/>
                                          </p:stCondLst>
                                        </p:cTn>
                                        <p:tgtEl>
                                          <p:spTgt spid="73"/>
                                        </p:tgtEl>
                                        <p:attrNameLst>
                                          <p:attrName>style.visibility</p:attrName>
                                        </p:attrNameLst>
                                      </p:cBhvr>
                                      <p:to>
                                        <p:strVal val="visible"/>
                                      </p:to>
                                    </p:set>
                                    <p:animEffect transition="in" filter="fade">
                                      <p:cBhvr>
                                        <p:cTn id="30" dur="500"/>
                                        <p:tgtEl>
                                          <p:spTgt spid="73"/>
                                        </p:tgtEl>
                                      </p:cBhvr>
                                    </p:animEffect>
                                  </p:childTnLst>
                                </p:cTn>
                              </p:par>
                            </p:childTnLst>
                          </p:cTn>
                        </p:par>
                        <p:par>
                          <p:cTn id="31" fill="hold">
                            <p:stCondLst>
                              <p:cond delay="8750"/>
                            </p:stCondLst>
                            <p:childTnLst>
                              <p:par>
                                <p:cTn id="32" presetID="10" presetClass="entr" presetSubtype="0" fill="hold" nodeType="afterEffect">
                                  <p:stCondLst>
                                    <p:cond delay="0"/>
                                  </p:stCondLst>
                                  <p:childTnLst>
                                    <p:set>
                                      <p:cBhvr>
                                        <p:cTn id="33" dur="1" fill="hold">
                                          <p:stCondLst>
                                            <p:cond delay="0"/>
                                          </p:stCondLst>
                                        </p:cTn>
                                        <p:tgtEl>
                                          <p:spTgt spid="83"/>
                                        </p:tgtEl>
                                        <p:attrNameLst>
                                          <p:attrName>style.visibility</p:attrName>
                                        </p:attrNameLst>
                                      </p:cBhvr>
                                      <p:to>
                                        <p:strVal val="visible"/>
                                      </p:to>
                                    </p:set>
                                    <p:animEffect transition="in" filter="fade">
                                      <p:cBhvr>
                                        <p:cTn id="34" dur="500"/>
                                        <p:tgtEl>
                                          <p:spTgt spid="83"/>
                                        </p:tgtEl>
                                      </p:cBhvr>
                                    </p:animEffect>
                                  </p:childTnLst>
                                </p:cTn>
                              </p:par>
                            </p:childTnLst>
                          </p:cTn>
                        </p:par>
                        <p:par>
                          <p:cTn id="35" fill="hold">
                            <p:stCondLst>
                              <p:cond delay="9250"/>
                            </p:stCondLst>
                            <p:childTnLst>
                              <p:par>
                                <p:cTn id="36" presetID="10" presetClass="entr" presetSubtype="0" fill="hold" grpId="0" nodeType="afterEffect">
                                  <p:stCondLst>
                                    <p:cond delay="750"/>
                                  </p:stCondLst>
                                  <p:iterate type="wd">
                                    <p:tmPct val="10000"/>
                                  </p:iterate>
                                  <p:childTnLst>
                                    <p:set>
                                      <p:cBhvr>
                                        <p:cTn id="37" dur="1" fill="hold">
                                          <p:stCondLst>
                                            <p:cond delay="0"/>
                                          </p:stCondLst>
                                        </p:cTn>
                                        <p:tgtEl>
                                          <p:spTgt spid="85"/>
                                        </p:tgtEl>
                                        <p:attrNameLst>
                                          <p:attrName>style.visibility</p:attrName>
                                        </p:attrNameLst>
                                      </p:cBhvr>
                                      <p:to>
                                        <p:strVal val="visible"/>
                                      </p:to>
                                    </p:set>
                                    <p:animEffect transition="in" filter="fade">
                                      <p:cBhvr>
                                        <p:cTn id="38" dur="25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23"/>
                    </p:tgtEl>
                  </p:cond>
                </p:stCondLst>
                <p:endSync evt="end" delay="0">
                  <p:rtn val="all"/>
                </p:endSync>
                <p:childTnLst>
                  <p:par>
                    <p:cTn id="40" fill="hold">
                      <p:stCondLst>
                        <p:cond delay="0"/>
                      </p:stCondLst>
                      <p:childTnLst>
                        <p:par>
                          <p:cTn id="41" fill="hold">
                            <p:stCondLst>
                              <p:cond delay="0"/>
                            </p:stCondLst>
                            <p:childTnLst>
                              <p:par>
                                <p:cTn id="42" presetID="10" presetClass="exit" presetSubtype="0" fill="hold" nodeType="withEffect">
                                  <p:stCondLst>
                                    <p:cond delay="750"/>
                                  </p:stCondLst>
                                  <p:childTnLst>
                                    <p:animEffect transition="out" filter="fade">
                                      <p:cBhvr>
                                        <p:cTn id="43" dur="500"/>
                                        <p:tgtEl>
                                          <p:spTgt spid="23"/>
                                        </p:tgtEl>
                                      </p:cBhvr>
                                    </p:animEffect>
                                    <p:set>
                                      <p:cBhvr>
                                        <p:cTn id="44" dur="1" fill="hold">
                                          <p:stCondLst>
                                            <p:cond delay="499"/>
                                          </p:stCondLst>
                                        </p:cTn>
                                        <p:tgtEl>
                                          <p:spTgt spid="23"/>
                                        </p:tgtEl>
                                        <p:attrNameLst>
                                          <p:attrName>style.visibility</p:attrName>
                                        </p:attrNameLst>
                                      </p:cBhvr>
                                      <p:to>
                                        <p:strVal val="hidden"/>
                                      </p:to>
                                    </p:set>
                                  </p:childTnLst>
                                </p:cTn>
                              </p:par>
                            </p:childTnLst>
                          </p:cTn>
                        </p:par>
                        <p:par>
                          <p:cTn id="45" fill="hold">
                            <p:stCondLst>
                              <p:cond delay="1250"/>
                            </p:stCondLst>
                            <p:childTnLst>
                              <p:par>
                                <p:cTn id="46" presetID="22" presetClass="entr" presetSubtype="8" fill="hold" grpId="0" nodeType="afterEffect">
                                  <p:stCondLst>
                                    <p:cond delay="500"/>
                                  </p:stCondLst>
                                  <p:childTnLst>
                                    <p:set>
                                      <p:cBhvr>
                                        <p:cTn id="47" dur="1" fill="hold">
                                          <p:stCondLst>
                                            <p:cond delay="0"/>
                                          </p:stCondLst>
                                        </p:cTn>
                                        <p:tgtEl>
                                          <p:spTgt spid="32"/>
                                        </p:tgtEl>
                                        <p:attrNameLst>
                                          <p:attrName>style.visibility</p:attrName>
                                        </p:attrNameLst>
                                      </p:cBhvr>
                                      <p:to>
                                        <p:strVal val="visible"/>
                                      </p:to>
                                    </p:set>
                                    <p:animEffect transition="in" filter="wipe(left)">
                                      <p:cBhvr>
                                        <p:cTn id="48" dur="500"/>
                                        <p:tgtEl>
                                          <p:spTgt spid="32"/>
                                        </p:tgtEl>
                                      </p:cBhvr>
                                    </p:animEffect>
                                  </p:childTnLst>
                                </p:cTn>
                              </p:par>
                            </p:childTnLst>
                          </p:cTn>
                        </p:par>
                        <p:par>
                          <p:cTn id="49" fill="hold">
                            <p:stCondLst>
                              <p:cond delay="2250"/>
                            </p:stCondLst>
                            <p:childTnLst>
                              <p:par>
                                <p:cTn id="50" presetID="22" presetClass="entr" presetSubtype="8" fill="hold" grpId="0" nodeType="afterEffect">
                                  <p:stCondLst>
                                    <p:cond delay="500"/>
                                  </p:stCondLst>
                                  <p:childTnLst>
                                    <p:set>
                                      <p:cBhvr>
                                        <p:cTn id="51" dur="1" fill="hold">
                                          <p:stCondLst>
                                            <p:cond delay="0"/>
                                          </p:stCondLst>
                                        </p:cTn>
                                        <p:tgtEl>
                                          <p:spTgt spid="33"/>
                                        </p:tgtEl>
                                        <p:attrNameLst>
                                          <p:attrName>style.visibility</p:attrName>
                                        </p:attrNameLst>
                                      </p:cBhvr>
                                      <p:to>
                                        <p:strVal val="visible"/>
                                      </p:to>
                                    </p:set>
                                    <p:animEffect transition="in" filter="wipe(left)">
                                      <p:cBhvr>
                                        <p:cTn id="52" dur="500"/>
                                        <p:tgtEl>
                                          <p:spTgt spid="33"/>
                                        </p:tgtEl>
                                      </p:cBhvr>
                                    </p:animEffect>
                                  </p:childTnLst>
                                </p:cTn>
                              </p:par>
                            </p:childTnLst>
                          </p:cTn>
                        </p:par>
                        <p:par>
                          <p:cTn id="53" fill="hold">
                            <p:stCondLst>
                              <p:cond delay="3250"/>
                            </p:stCondLst>
                            <p:childTnLst>
                              <p:par>
                                <p:cTn id="54" presetID="22" presetClass="entr" presetSubtype="8" fill="hold" grpId="0" nodeType="afterEffect">
                                  <p:stCondLst>
                                    <p:cond delay="500"/>
                                  </p:stCondLst>
                                  <p:childTnLst>
                                    <p:set>
                                      <p:cBhvr>
                                        <p:cTn id="55" dur="1" fill="hold">
                                          <p:stCondLst>
                                            <p:cond delay="0"/>
                                          </p:stCondLst>
                                        </p:cTn>
                                        <p:tgtEl>
                                          <p:spTgt spid="34"/>
                                        </p:tgtEl>
                                        <p:attrNameLst>
                                          <p:attrName>style.visibility</p:attrName>
                                        </p:attrNameLst>
                                      </p:cBhvr>
                                      <p:to>
                                        <p:strVal val="visible"/>
                                      </p:to>
                                    </p:set>
                                    <p:animEffect transition="in" filter="wipe(left)">
                                      <p:cBhvr>
                                        <p:cTn id="56" dur="500"/>
                                        <p:tgtEl>
                                          <p:spTgt spid="34"/>
                                        </p:tgtEl>
                                      </p:cBhvr>
                                    </p:animEffect>
                                  </p:childTnLst>
                                </p:cTn>
                              </p:par>
                            </p:childTnLst>
                          </p:cTn>
                        </p:par>
                        <p:par>
                          <p:cTn id="57" fill="hold">
                            <p:stCondLst>
                              <p:cond delay="4250"/>
                            </p:stCondLst>
                            <p:childTnLst>
                              <p:par>
                                <p:cTn id="58" presetID="10" presetClass="entr" presetSubtype="0" fill="hold" nodeType="afterEffect">
                                  <p:stCondLst>
                                    <p:cond delay="0"/>
                                  </p:stCondLst>
                                  <p:childTnLst>
                                    <p:set>
                                      <p:cBhvr>
                                        <p:cTn id="59" dur="1" fill="hold">
                                          <p:stCondLst>
                                            <p:cond delay="0"/>
                                          </p:stCondLst>
                                        </p:cTn>
                                        <p:tgtEl>
                                          <p:spTgt spid="26"/>
                                        </p:tgtEl>
                                        <p:attrNameLst>
                                          <p:attrName>style.visibility</p:attrName>
                                        </p:attrNameLst>
                                      </p:cBhvr>
                                      <p:to>
                                        <p:strVal val="visible"/>
                                      </p:to>
                                    </p:set>
                                    <p:animEffect transition="in" filter="fade">
                                      <p:cBhvr>
                                        <p:cTn id="60" dur="500"/>
                                        <p:tgtEl>
                                          <p:spTgt spid="26"/>
                                        </p:tgtEl>
                                      </p:cBhvr>
                                    </p:animEffect>
                                  </p:childTnLst>
                                </p:cTn>
                              </p:par>
                            </p:childTnLst>
                          </p:cTn>
                        </p:par>
                      </p:childTnLst>
                    </p:cTn>
                  </p:par>
                </p:childTnLst>
              </p:cTn>
              <p:nextCondLst>
                <p:cond evt="onClick" delay="0">
                  <p:tgtEl>
                    <p:spTgt spid="23"/>
                  </p:tgtEl>
                </p:cond>
              </p:nextCondLst>
            </p:seq>
            <p:seq concurrent="1" nextAc="seek">
              <p:cTn id="61" restart="whenNotActive" fill="hold" evtFilter="cancelBubble" nodeType="interactiveSeq">
                <p:stCondLst>
                  <p:cond evt="onClick" delay="0">
                    <p:tgtEl>
                      <p:spTgt spid="26"/>
                    </p:tgtEl>
                  </p:cond>
                </p:stCondLst>
                <p:endSync evt="end" delay="0">
                  <p:rtn val="all"/>
                </p:endSync>
                <p:childTnLst>
                  <p:par>
                    <p:cTn id="62" fill="hold">
                      <p:stCondLst>
                        <p:cond delay="0"/>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fade">
                                      <p:cBhvr>
                                        <p:cTn id="66" dur="500"/>
                                        <p:tgtEl>
                                          <p:spTgt spid="17"/>
                                        </p:tgtEl>
                                      </p:cBhvr>
                                    </p:animEffect>
                                  </p:childTnLst>
                                </p:cTn>
                              </p:par>
                              <p:par>
                                <p:cTn id="67" presetID="8" presetClass="emph" presetSubtype="0" fill="hold" nodeType="withEffect">
                                  <p:stCondLst>
                                    <p:cond delay="0"/>
                                  </p:stCondLst>
                                  <p:childTnLst>
                                    <p:animRot by="4500000">
                                      <p:cBhvr>
                                        <p:cTn id="68" dur="2000" fill="hold"/>
                                        <p:tgtEl>
                                          <p:spTgt spid="19"/>
                                        </p:tgtEl>
                                        <p:attrNameLst>
                                          <p:attrName>r</p:attrName>
                                        </p:attrNameLst>
                                      </p:cBhvr>
                                    </p:animRot>
                                  </p:childTnLst>
                                </p:cTn>
                              </p:par>
                              <p:par>
                                <p:cTn id="69" presetID="10" presetClass="exit" presetSubtype="0" fill="hold" nodeType="withEffect">
                                  <p:stCondLst>
                                    <p:cond delay="500"/>
                                  </p:stCondLst>
                                  <p:childTnLst>
                                    <p:animEffect transition="out" filter="fade">
                                      <p:cBhvr>
                                        <p:cTn id="70" dur="500"/>
                                        <p:tgtEl>
                                          <p:spTgt spid="26"/>
                                        </p:tgtEl>
                                      </p:cBhvr>
                                    </p:animEffect>
                                    <p:set>
                                      <p:cBhvr>
                                        <p:cTn id="71" dur="1" fill="hold">
                                          <p:stCondLst>
                                            <p:cond delay="499"/>
                                          </p:stCondLst>
                                        </p:cTn>
                                        <p:tgtEl>
                                          <p:spTgt spid="26"/>
                                        </p:tgtEl>
                                        <p:attrNameLst>
                                          <p:attrName>style.visibility</p:attrName>
                                        </p:attrNameLst>
                                      </p:cBhvr>
                                      <p:to>
                                        <p:strVal val="hidden"/>
                                      </p:to>
                                    </p:set>
                                  </p:childTnLst>
                                </p:cTn>
                              </p:par>
                            </p:childTnLst>
                          </p:cTn>
                        </p:par>
                        <p:par>
                          <p:cTn id="72" fill="hold">
                            <p:stCondLst>
                              <p:cond delay="2000"/>
                            </p:stCondLst>
                            <p:childTnLst>
                              <p:par>
                                <p:cTn id="73" presetID="10" presetClass="entr" presetSubtype="0" fill="hold" nodeType="afterEffect">
                                  <p:stCondLst>
                                    <p:cond delay="0"/>
                                  </p:stCondLst>
                                  <p:childTnLst>
                                    <p:set>
                                      <p:cBhvr>
                                        <p:cTn id="74" dur="1" fill="hold">
                                          <p:stCondLst>
                                            <p:cond delay="0"/>
                                          </p:stCondLst>
                                        </p:cTn>
                                        <p:tgtEl>
                                          <p:spTgt spid="20"/>
                                        </p:tgtEl>
                                        <p:attrNameLst>
                                          <p:attrName>style.visibility</p:attrName>
                                        </p:attrNameLst>
                                      </p:cBhvr>
                                      <p:to>
                                        <p:strVal val="visible"/>
                                      </p:to>
                                    </p:set>
                                    <p:animEffect transition="in" filter="fade">
                                      <p:cBhvr>
                                        <p:cTn id="75" dur="500"/>
                                        <p:tgtEl>
                                          <p:spTgt spid="20"/>
                                        </p:tgtEl>
                                      </p:cBhvr>
                                    </p:animEffect>
                                  </p:childTnLst>
                                </p:cTn>
                              </p:par>
                            </p:childTnLst>
                          </p:cTn>
                        </p:par>
                      </p:childTnLst>
                    </p:cTn>
                  </p:par>
                </p:childTnLst>
              </p:cTn>
              <p:nextCondLst>
                <p:cond evt="onClick" delay="0">
                  <p:tgtEl>
                    <p:spTgt spid="26"/>
                  </p:tgtEl>
                </p:cond>
              </p:nextCondLst>
            </p:seq>
            <p:seq concurrent="1" nextAc="seek">
              <p:cTn id="76" restart="whenNotActive" fill="hold" evtFilter="cancelBubble" nodeType="interactiveSeq">
                <p:stCondLst>
                  <p:cond evt="onClick" delay="0">
                    <p:tgtEl>
                      <p:spTgt spid="20"/>
                    </p:tgtEl>
                  </p:cond>
                </p:stCondLst>
                <p:endSync evt="end" delay="0">
                  <p:rtn val="all"/>
                </p:endSync>
                <p:childTnLst>
                  <p:par>
                    <p:cTn id="77" fill="hold">
                      <p:stCondLst>
                        <p:cond delay="0"/>
                      </p:stCondLst>
                      <p:childTnLst>
                        <p:par>
                          <p:cTn id="78" fill="hold">
                            <p:stCondLst>
                              <p:cond delay="0"/>
                            </p:stCondLst>
                            <p:childTnLst>
                              <p:par>
                                <p:cTn id="79" presetID="10" presetClass="exit" presetSubtype="0" fill="hold" nodeType="afterEffect">
                                  <p:stCondLst>
                                    <p:cond delay="0"/>
                                  </p:stCondLst>
                                  <p:childTnLst>
                                    <p:animEffect transition="out" filter="fade">
                                      <p:cBhvr>
                                        <p:cTn id="80" dur="500"/>
                                        <p:tgtEl>
                                          <p:spTgt spid="83"/>
                                        </p:tgtEl>
                                      </p:cBhvr>
                                    </p:animEffect>
                                    <p:set>
                                      <p:cBhvr>
                                        <p:cTn id="81" dur="1" fill="hold">
                                          <p:stCondLst>
                                            <p:cond delay="499"/>
                                          </p:stCondLst>
                                        </p:cTn>
                                        <p:tgtEl>
                                          <p:spTgt spid="83"/>
                                        </p:tgtEl>
                                        <p:attrNameLst>
                                          <p:attrName>style.visibility</p:attrName>
                                        </p:attrNameLst>
                                      </p:cBhvr>
                                      <p:to>
                                        <p:strVal val="hidden"/>
                                      </p:to>
                                    </p:set>
                                  </p:childTnLst>
                                </p:cTn>
                              </p:par>
                            </p:childTnLst>
                          </p:cTn>
                        </p:par>
                        <p:par>
                          <p:cTn id="82" fill="hold">
                            <p:stCondLst>
                              <p:cond delay="500"/>
                            </p:stCondLst>
                            <p:childTnLst>
                              <p:par>
                                <p:cTn id="83" presetID="10" presetClass="entr" presetSubtype="0" fill="hold" nodeType="afterEffect">
                                  <p:stCondLst>
                                    <p:cond delay="0"/>
                                  </p:stCondLst>
                                  <p:childTnLst>
                                    <p:set>
                                      <p:cBhvr>
                                        <p:cTn id="84" dur="1" fill="hold">
                                          <p:stCondLst>
                                            <p:cond delay="0"/>
                                          </p:stCondLst>
                                        </p:cTn>
                                        <p:tgtEl>
                                          <p:spTgt spid="29"/>
                                        </p:tgtEl>
                                        <p:attrNameLst>
                                          <p:attrName>style.visibility</p:attrName>
                                        </p:attrNameLst>
                                      </p:cBhvr>
                                      <p:to>
                                        <p:strVal val="visible"/>
                                      </p:to>
                                    </p:set>
                                    <p:animEffect transition="in" filter="fade">
                                      <p:cBhvr>
                                        <p:cTn id="85" dur="500"/>
                                        <p:tgtEl>
                                          <p:spTgt spid="29"/>
                                        </p:tgtEl>
                                      </p:cBhvr>
                                    </p:animEffect>
                                  </p:childTnLst>
                                </p:cTn>
                              </p:par>
                              <p:par>
                                <p:cTn id="86" presetID="10" presetClass="exit" presetSubtype="0" fill="hold" nodeType="withEffect">
                                  <p:stCondLst>
                                    <p:cond delay="0"/>
                                  </p:stCondLst>
                                  <p:childTnLst>
                                    <p:animEffect transition="out" filter="fade">
                                      <p:cBhvr>
                                        <p:cTn id="87" dur="500"/>
                                        <p:tgtEl>
                                          <p:spTgt spid="20"/>
                                        </p:tgtEl>
                                      </p:cBhvr>
                                    </p:animEffect>
                                    <p:set>
                                      <p:cBhvr>
                                        <p:cTn id="88"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childTnLst>
        </p:cTn>
      </p:par>
    </p:tnLst>
    <p:bldLst>
      <p:bldP spid="18" grpId="0"/>
      <p:bldP spid="32" grpId="0" animBg="1"/>
      <p:bldP spid="33" grpId="0" animBg="1"/>
      <p:bldP spid="34" grpId="0" animBg="1"/>
      <p:bldP spid="86" grpId="0"/>
      <p:bldP spid="8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e 8"/>
          <p:cNvGrpSpPr/>
          <p:nvPr/>
        </p:nvGrpSpPr>
        <p:grpSpPr>
          <a:xfrm>
            <a:off x="5796136" y="840155"/>
            <a:ext cx="3096344" cy="3994470"/>
            <a:chOff x="5796136" y="866295"/>
            <a:chExt cx="3096344" cy="3994470"/>
          </a:xfrm>
        </p:grpSpPr>
        <p:grpSp>
          <p:nvGrpSpPr>
            <p:cNvPr id="10" name="Groupe 9"/>
            <p:cNvGrpSpPr/>
            <p:nvPr/>
          </p:nvGrpSpPr>
          <p:grpSpPr>
            <a:xfrm>
              <a:off x="5796136" y="866295"/>
              <a:ext cx="3096344" cy="3994470"/>
              <a:chOff x="5796136" y="866295"/>
              <a:chExt cx="3096344" cy="3994470"/>
            </a:xfrm>
          </p:grpSpPr>
          <p:pic>
            <p:nvPicPr>
              <p:cNvPr id="22" name="Imag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6136" y="866295"/>
                <a:ext cx="3096344" cy="3994470"/>
              </a:xfrm>
              <a:prstGeom prst="rect">
                <a:avLst/>
              </a:prstGeom>
            </p:spPr>
          </p:pic>
          <p:sp>
            <p:nvSpPr>
              <p:cNvPr id="23" name="Ellipse 22"/>
              <p:cNvSpPr/>
              <p:nvPr/>
            </p:nvSpPr>
            <p:spPr>
              <a:xfrm>
                <a:off x="7583195" y="2754081"/>
                <a:ext cx="976082" cy="141850"/>
              </a:xfrm>
              <a:prstGeom prst="ellipse">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1" name="Groupe 10"/>
            <p:cNvGrpSpPr/>
            <p:nvPr/>
          </p:nvGrpSpPr>
          <p:grpSpPr>
            <a:xfrm>
              <a:off x="7249295" y="1388676"/>
              <a:ext cx="216024" cy="519763"/>
              <a:chOff x="7248927" y="1388674"/>
              <a:chExt cx="216024" cy="519763"/>
            </a:xfrm>
          </p:grpSpPr>
          <p:sp>
            <p:nvSpPr>
              <p:cNvPr id="13" name="Rectangle 12"/>
              <p:cNvSpPr/>
              <p:nvPr/>
            </p:nvSpPr>
            <p:spPr>
              <a:xfrm>
                <a:off x="7248927" y="1388675"/>
                <a:ext cx="21602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7248927" y="1576393"/>
                <a:ext cx="21602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7248927" y="1786705"/>
                <a:ext cx="21602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 name="Connecteur droit 15"/>
              <p:cNvCxnSpPr/>
              <p:nvPr/>
            </p:nvCxnSpPr>
            <p:spPr>
              <a:xfrm>
                <a:off x="7248927" y="1388674"/>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a:off x="7248927" y="1560784"/>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a:off x="7248927" y="1776042"/>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flipH="1">
                <a:off x="7265026" y="1411534"/>
                <a:ext cx="199925" cy="10269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flipH="1">
                <a:off x="7265026" y="1604797"/>
                <a:ext cx="199925" cy="10269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flipH="1">
                <a:off x="7265026" y="1805743"/>
                <a:ext cx="199925" cy="10269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 name="Forme libre 11"/>
            <p:cNvSpPr/>
            <p:nvPr/>
          </p:nvSpPr>
          <p:spPr>
            <a:xfrm>
              <a:off x="7499350" y="2520950"/>
              <a:ext cx="1003300" cy="311150"/>
            </a:xfrm>
            <a:custGeom>
              <a:avLst/>
              <a:gdLst>
                <a:gd name="connsiteX0" fmla="*/ 82550 w 1003300"/>
                <a:gd name="connsiteY0" fmla="*/ 304800 h 311150"/>
                <a:gd name="connsiteX1" fmla="*/ 0 w 1003300"/>
                <a:gd name="connsiteY1" fmla="*/ 311150 h 311150"/>
                <a:gd name="connsiteX2" fmla="*/ 0 w 1003300"/>
                <a:gd name="connsiteY2" fmla="*/ 0 h 311150"/>
                <a:gd name="connsiteX3" fmla="*/ 1003300 w 1003300"/>
                <a:gd name="connsiteY3" fmla="*/ 0 h 311150"/>
              </a:gdLst>
              <a:ahLst/>
              <a:cxnLst>
                <a:cxn ang="0">
                  <a:pos x="connsiteX0" y="connsiteY0"/>
                </a:cxn>
                <a:cxn ang="0">
                  <a:pos x="connsiteX1" y="connsiteY1"/>
                </a:cxn>
                <a:cxn ang="0">
                  <a:pos x="connsiteX2" y="connsiteY2"/>
                </a:cxn>
                <a:cxn ang="0">
                  <a:pos x="connsiteX3" y="connsiteY3"/>
                </a:cxn>
              </a:cxnLst>
              <a:rect l="l" t="t" r="r" b="b"/>
              <a:pathLst>
                <a:path w="1003300" h="311150">
                  <a:moveTo>
                    <a:pt x="82550" y="304800"/>
                  </a:moveTo>
                  <a:lnTo>
                    <a:pt x="0" y="311150"/>
                  </a:lnTo>
                  <a:lnTo>
                    <a:pt x="0" y="0"/>
                  </a:lnTo>
                  <a:lnTo>
                    <a:pt x="1003300" y="0"/>
                  </a:lnTo>
                </a:path>
              </a:pathLst>
            </a:cu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9" name="Groupe 58"/>
          <p:cNvGrpSpPr/>
          <p:nvPr/>
        </p:nvGrpSpPr>
        <p:grpSpPr>
          <a:xfrm>
            <a:off x="7499350" y="2359445"/>
            <a:ext cx="1059927" cy="510346"/>
            <a:chOff x="7499350" y="2359445"/>
            <a:chExt cx="1059927" cy="510346"/>
          </a:xfrm>
        </p:grpSpPr>
        <p:grpSp>
          <p:nvGrpSpPr>
            <p:cNvPr id="60" name="Groupe 59"/>
            <p:cNvGrpSpPr/>
            <p:nvPr/>
          </p:nvGrpSpPr>
          <p:grpSpPr>
            <a:xfrm>
              <a:off x="7636170" y="2359445"/>
              <a:ext cx="864549" cy="279620"/>
              <a:chOff x="7633634" y="2373203"/>
              <a:chExt cx="864549" cy="279620"/>
            </a:xfrm>
          </p:grpSpPr>
          <p:grpSp>
            <p:nvGrpSpPr>
              <p:cNvPr id="64" name="Groupe 63"/>
              <p:cNvGrpSpPr/>
              <p:nvPr/>
            </p:nvGrpSpPr>
            <p:grpSpPr>
              <a:xfrm>
                <a:off x="7633634" y="2374415"/>
                <a:ext cx="139925" cy="255039"/>
                <a:chOff x="2286938" y="4371650"/>
                <a:chExt cx="139925" cy="255039"/>
              </a:xfrm>
            </p:grpSpPr>
            <p:sp>
              <p:nvSpPr>
                <p:cNvPr id="80" name="Rectangle 79"/>
                <p:cNvSpPr/>
                <p:nvPr/>
              </p:nvSpPr>
              <p:spPr>
                <a:xfrm>
                  <a:off x="2286938" y="4402282"/>
                  <a:ext cx="124822" cy="2106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1" name="Connecteur droit 80"/>
                <p:cNvCxnSpPr/>
                <p:nvPr/>
              </p:nvCxnSpPr>
              <p:spPr>
                <a:xfrm>
                  <a:off x="2372863" y="4371650"/>
                  <a:ext cx="54000" cy="54000"/>
                </a:xfrm>
                <a:prstGeom prst="line">
                  <a:avLst/>
                </a:prstGeom>
                <a:ln w="25400">
                  <a:solidFill>
                    <a:srgbClr val="00FFFF"/>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flipH="1">
                  <a:off x="2372863" y="4375281"/>
                  <a:ext cx="54000" cy="54000"/>
                </a:xfrm>
                <a:prstGeom prst="line">
                  <a:avLst/>
                </a:prstGeom>
                <a:ln w="25400">
                  <a:solidFill>
                    <a:srgbClr val="00FFFF"/>
                  </a:solidFill>
                </a:ln>
              </p:spPr>
              <p:style>
                <a:lnRef idx="1">
                  <a:schemeClr val="accent1"/>
                </a:lnRef>
                <a:fillRef idx="0">
                  <a:schemeClr val="accent1"/>
                </a:fillRef>
                <a:effectRef idx="0">
                  <a:schemeClr val="accent1"/>
                </a:effectRef>
                <a:fontRef idx="minor">
                  <a:schemeClr val="tx1"/>
                </a:fontRef>
              </p:style>
            </p:cxnSp>
            <p:cxnSp>
              <p:nvCxnSpPr>
                <p:cNvPr id="83" name="Connecteur droit 82"/>
                <p:cNvCxnSpPr/>
                <p:nvPr/>
              </p:nvCxnSpPr>
              <p:spPr>
                <a:xfrm>
                  <a:off x="2363859" y="4402281"/>
                  <a:ext cx="36004" cy="224408"/>
                </a:xfrm>
                <a:prstGeom prst="line">
                  <a:avLst/>
                </a:prstGeom>
                <a:ln w="25400">
                  <a:solidFill>
                    <a:srgbClr val="00FFFF"/>
                  </a:solidFill>
                </a:ln>
              </p:spPr>
              <p:style>
                <a:lnRef idx="1">
                  <a:schemeClr val="accent1"/>
                </a:lnRef>
                <a:fillRef idx="0">
                  <a:schemeClr val="accent1"/>
                </a:fillRef>
                <a:effectRef idx="0">
                  <a:schemeClr val="accent1"/>
                </a:effectRef>
                <a:fontRef idx="minor">
                  <a:schemeClr val="tx1"/>
                </a:fontRef>
              </p:style>
            </p:cxnSp>
          </p:grpSp>
          <p:grpSp>
            <p:nvGrpSpPr>
              <p:cNvPr id="65" name="Groupe 64"/>
              <p:cNvGrpSpPr/>
              <p:nvPr/>
            </p:nvGrpSpPr>
            <p:grpSpPr>
              <a:xfrm>
                <a:off x="7848203" y="2397784"/>
                <a:ext cx="173116" cy="255039"/>
                <a:chOff x="2501507" y="4395019"/>
                <a:chExt cx="173116" cy="255039"/>
              </a:xfrm>
            </p:grpSpPr>
            <p:sp>
              <p:nvSpPr>
                <p:cNvPr id="76" name="Rectangle 75"/>
                <p:cNvSpPr/>
                <p:nvPr/>
              </p:nvSpPr>
              <p:spPr>
                <a:xfrm>
                  <a:off x="2501507" y="4397438"/>
                  <a:ext cx="146115" cy="2388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7" name="Connecteur droit 76"/>
                <p:cNvCxnSpPr/>
                <p:nvPr/>
              </p:nvCxnSpPr>
              <p:spPr>
                <a:xfrm>
                  <a:off x="2620623" y="4395019"/>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flipH="1">
                  <a:off x="2620623" y="4398650"/>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nvCxnSpPr>
              <p:spPr>
                <a:xfrm>
                  <a:off x="2617724" y="4422019"/>
                  <a:ext cx="18002" cy="2280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6" name="Groupe 65"/>
              <p:cNvGrpSpPr/>
              <p:nvPr/>
            </p:nvGrpSpPr>
            <p:grpSpPr>
              <a:xfrm>
                <a:off x="8082418" y="2392867"/>
                <a:ext cx="179791" cy="255039"/>
                <a:chOff x="2494832" y="4395019"/>
                <a:chExt cx="179791" cy="255039"/>
              </a:xfrm>
            </p:grpSpPr>
            <p:sp>
              <p:nvSpPr>
                <p:cNvPr id="72" name="Rectangle 71"/>
                <p:cNvSpPr/>
                <p:nvPr/>
              </p:nvSpPr>
              <p:spPr>
                <a:xfrm>
                  <a:off x="2494832" y="4398056"/>
                  <a:ext cx="152791" cy="2382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3" name="Connecteur droit 72"/>
                <p:cNvCxnSpPr/>
                <p:nvPr/>
              </p:nvCxnSpPr>
              <p:spPr>
                <a:xfrm>
                  <a:off x="2620623" y="4395019"/>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4" name="Connecteur droit 73"/>
                <p:cNvCxnSpPr/>
                <p:nvPr/>
              </p:nvCxnSpPr>
              <p:spPr>
                <a:xfrm flipH="1">
                  <a:off x="2620623" y="4398650"/>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a:off x="2617724" y="4422019"/>
                  <a:ext cx="18002" cy="2280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7" name="Groupe 66"/>
              <p:cNvGrpSpPr/>
              <p:nvPr/>
            </p:nvGrpSpPr>
            <p:grpSpPr>
              <a:xfrm>
                <a:off x="8346361" y="2373203"/>
                <a:ext cx="151822" cy="255039"/>
                <a:chOff x="2522801" y="4395019"/>
                <a:chExt cx="151822" cy="255039"/>
              </a:xfrm>
            </p:grpSpPr>
            <p:sp>
              <p:nvSpPr>
                <p:cNvPr id="68" name="Rectangle 67"/>
                <p:cNvSpPr/>
                <p:nvPr/>
              </p:nvSpPr>
              <p:spPr>
                <a:xfrm>
                  <a:off x="2522801" y="4437113"/>
                  <a:ext cx="124822" cy="199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9" name="Connecteur droit 68"/>
                <p:cNvCxnSpPr/>
                <p:nvPr/>
              </p:nvCxnSpPr>
              <p:spPr>
                <a:xfrm>
                  <a:off x="2620623" y="4395019"/>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0" name="Connecteur droit 69"/>
                <p:cNvCxnSpPr/>
                <p:nvPr/>
              </p:nvCxnSpPr>
              <p:spPr>
                <a:xfrm flipH="1">
                  <a:off x="2620623" y="4398650"/>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1" name="Connecteur droit 70"/>
                <p:cNvCxnSpPr/>
                <p:nvPr/>
              </p:nvCxnSpPr>
              <p:spPr>
                <a:xfrm>
                  <a:off x="2617724" y="4422019"/>
                  <a:ext cx="18002" cy="2280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61" name="Groupe 60"/>
            <p:cNvGrpSpPr/>
            <p:nvPr/>
          </p:nvGrpSpPr>
          <p:grpSpPr>
            <a:xfrm>
              <a:off x="7499350" y="2494810"/>
              <a:ext cx="1059927" cy="374981"/>
              <a:chOff x="7651750" y="2660060"/>
              <a:chExt cx="1059927" cy="374981"/>
            </a:xfrm>
          </p:grpSpPr>
          <p:sp>
            <p:nvSpPr>
              <p:cNvPr id="62" name="Ellipse 61"/>
              <p:cNvSpPr/>
              <p:nvPr/>
            </p:nvSpPr>
            <p:spPr>
              <a:xfrm>
                <a:off x="7735595" y="2893191"/>
                <a:ext cx="976082" cy="141850"/>
              </a:xfrm>
              <a:prstGeom prst="ellipse">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Forme libre 62"/>
              <p:cNvSpPr/>
              <p:nvPr/>
            </p:nvSpPr>
            <p:spPr>
              <a:xfrm>
                <a:off x="7651750" y="2660060"/>
                <a:ext cx="1003300" cy="311150"/>
              </a:xfrm>
              <a:custGeom>
                <a:avLst/>
                <a:gdLst>
                  <a:gd name="connsiteX0" fmla="*/ 82550 w 1003300"/>
                  <a:gd name="connsiteY0" fmla="*/ 304800 h 311150"/>
                  <a:gd name="connsiteX1" fmla="*/ 0 w 1003300"/>
                  <a:gd name="connsiteY1" fmla="*/ 311150 h 311150"/>
                  <a:gd name="connsiteX2" fmla="*/ 0 w 1003300"/>
                  <a:gd name="connsiteY2" fmla="*/ 0 h 311150"/>
                  <a:gd name="connsiteX3" fmla="*/ 1003300 w 1003300"/>
                  <a:gd name="connsiteY3" fmla="*/ 0 h 311150"/>
                </a:gdLst>
                <a:ahLst/>
                <a:cxnLst>
                  <a:cxn ang="0">
                    <a:pos x="connsiteX0" y="connsiteY0"/>
                  </a:cxn>
                  <a:cxn ang="0">
                    <a:pos x="connsiteX1" y="connsiteY1"/>
                  </a:cxn>
                  <a:cxn ang="0">
                    <a:pos x="connsiteX2" y="connsiteY2"/>
                  </a:cxn>
                  <a:cxn ang="0">
                    <a:pos x="connsiteX3" y="connsiteY3"/>
                  </a:cxn>
                </a:cxnLst>
                <a:rect l="l" t="t" r="r" b="b"/>
                <a:pathLst>
                  <a:path w="1003300" h="311150">
                    <a:moveTo>
                      <a:pt x="82550" y="304800"/>
                    </a:moveTo>
                    <a:lnTo>
                      <a:pt x="0" y="311150"/>
                    </a:lnTo>
                    <a:lnTo>
                      <a:pt x="0" y="0"/>
                    </a:lnTo>
                    <a:lnTo>
                      <a:pt x="1003300" y="0"/>
                    </a:lnTo>
                  </a:path>
                </a:pathLst>
              </a:cu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9219" name="Rectangle 2"/>
          <p:cNvSpPr>
            <a:spLocks noGrp="1" noChangeArrowheads="1"/>
          </p:cNvSpPr>
          <p:nvPr>
            <p:ph type="title"/>
          </p:nvPr>
        </p:nvSpPr>
        <p:spPr>
          <a:xfrm>
            <a:off x="-108520" y="146128"/>
            <a:ext cx="9252520" cy="521296"/>
          </a:xfrm>
        </p:spPr>
        <p:txBody>
          <a:bodyPr>
            <a:noAutofit/>
          </a:bodyPr>
          <a:lstStyle/>
          <a:p>
            <a:r>
              <a:rPr lang="fr-FR" altLang="fr-FR" sz="2400" b="1" dirty="0">
                <a:solidFill>
                  <a:schemeClr val="tx1"/>
                </a:solidFill>
                <a:effectLst>
                  <a:glow rad="228600">
                    <a:schemeClr val="accent2">
                      <a:satMod val="175000"/>
                      <a:alpha val="40000"/>
                    </a:schemeClr>
                  </a:glow>
                </a:effectLst>
                <a:latin typeface="Verdana" panose="020B0604030504040204" pitchFamily="34" charset="0"/>
              </a:rPr>
              <a:t>SOUS TENSION  </a:t>
            </a:r>
            <a:r>
              <a:rPr lang="fr-FR" altLang="fr-FR" sz="2400" b="1" dirty="0">
                <a:solidFill>
                  <a:schemeClr val="tx1"/>
                </a:solidFill>
                <a:effectLst/>
                <a:latin typeface="Verdana" panose="020B0604030504040204" pitchFamily="34" charset="0"/>
              </a:rPr>
              <a:t>Mesure </a:t>
            </a:r>
            <a:r>
              <a:rPr lang="fr-FR" altLang="fr-FR" sz="2400" b="1" dirty="0" smtClean="0">
                <a:solidFill>
                  <a:schemeClr val="tx1"/>
                </a:solidFill>
                <a:effectLst/>
                <a:latin typeface="Verdana" panose="020B0604030504040204" pitchFamily="34" charset="0"/>
              </a:rPr>
              <a:t>Boucle de défaut</a:t>
            </a:r>
            <a:endParaRPr lang="fr-FR" altLang="fr-FR" sz="2400" dirty="0" smtClean="0">
              <a:solidFill>
                <a:schemeClr val="tx1"/>
              </a:solidFill>
            </a:endParaRPr>
          </a:p>
        </p:txBody>
      </p:sp>
      <p:grpSp>
        <p:nvGrpSpPr>
          <p:cNvPr id="25" name="Groupe 24"/>
          <p:cNvGrpSpPr/>
          <p:nvPr/>
        </p:nvGrpSpPr>
        <p:grpSpPr>
          <a:xfrm>
            <a:off x="-540568" y="2856765"/>
            <a:ext cx="5122216" cy="3961385"/>
            <a:chOff x="-540568" y="2714347"/>
            <a:chExt cx="5122216" cy="3961385"/>
          </a:xfrm>
        </p:grpSpPr>
        <p:grpSp>
          <p:nvGrpSpPr>
            <p:cNvPr id="26" name="Groupe 25"/>
            <p:cNvGrpSpPr/>
            <p:nvPr/>
          </p:nvGrpSpPr>
          <p:grpSpPr>
            <a:xfrm>
              <a:off x="-540568" y="2714347"/>
              <a:ext cx="5122216" cy="3961385"/>
              <a:chOff x="0" y="2714347"/>
              <a:chExt cx="5122216" cy="3961385"/>
            </a:xfrm>
          </p:grpSpPr>
          <p:pic>
            <p:nvPicPr>
              <p:cNvPr id="28" name="Picture 2"/>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387" b="100000" l="0" r="100000">
                            <a14:foregroundMark x1="17352" y1="13540" x2="11144" y2="17988"/>
                            <a14:backgroundMark x1="80553" y1="96905" x2="61930" y2="99807"/>
                            <a14:backgroundMark x1="63201" y1="99130" x2="57741" y2="99807"/>
                            <a14:backgroundMark x1="10097" y1="18375" x2="17577" y2="11315"/>
                            <a14:backgroundMark x1="13613" y1="15087" x2="19820" y2="13153"/>
                          </a14:backgroundRemoval>
                        </a14:imgEffect>
                      </a14:imgLayer>
                    </a14:imgProps>
                  </a:ext>
                  <a:ext uri="{28A0092B-C50C-407E-A947-70E740481C1C}">
                    <a14:useLocalDpi xmlns:a14="http://schemas.microsoft.com/office/drawing/2010/main" val="0"/>
                  </a:ext>
                </a:extLst>
              </a:blip>
              <a:srcRect/>
              <a:stretch>
                <a:fillRect/>
              </a:stretch>
            </p:blipFill>
            <p:spPr bwMode="auto">
              <a:xfrm>
                <a:off x="0" y="2714347"/>
                <a:ext cx="5122216" cy="39613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 name="Picture 2"/>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387" b="100000" l="0" r="100000">
                            <a14:foregroundMark x1="17352" y1="13540" x2="11144" y2="17988"/>
                            <a14:backgroundMark x1="80553" y1="96905" x2="61930" y2="99807"/>
                            <a14:backgroundMark x1="63201" y1="99130" x2="57741" y2="99807"/>
                            <a14:backgroundMark x1="10097" y1="18375" x2="17577" y2="11315"/>
                            <a14:backgroundMark x1="13613" y1="15087" x2="19820" y2="13153"/>
                          </a14:backgroundRemoval>
                        </a14:imgEffect>
                      </a14:imgLayer>
                    </a14:imgProps>
                  </a:ext>
                  <a:ext uri="{28A0092B-C50C-407E-A947-70E740481C1C}">
                    <a14:useLocalDpi xmlns:a14="http://schemas.microsoft.com/office/drawing/2010/main" val="0"/>
                  </a:ext>
                </a:extLst>
              </a:blip>
              <a:srcRect l="58191" t="32201" r="33140" b="53870"/>
              <a:stretch/>
            </p:blipFill>
            <p:spPr bwMode="auto">
              <a:xfrm rot="-2820000">
                <a:off x="2922036" y="3965366"/>
                <a:ext cx="526935" cy="551807"/>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7" name="Picture 3"/>
            <p:cNvPicPr>
              <a:picLocks noChangeAspect="1" noChangeArrowheads="1"/>
            </p:cNvPicPr>
            <p:nvPr/>
          </p:nvPicPr>
          <p:blipFill>
            <a:blip r:embed="rId8">
              <a:extLst>
                <a:ext uri="{BEBA8EAE-BF5A-486C-A8C5-ECC9F3942E4B}">
                  <a14:imgProps xmlns:a14="http://schemas.microsoft.com/office/drawing/2010/main">
                    <a14:imgLayer r:embed="rId9">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rot="21420000">
              <a:off x="717354" y="3895007"/>
              <a:ext cx="1317377" cy="750597"/>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30" name="Picture 3"/>
          <p:cNvPicPr>
            <a:picLocks noChangeAspect="1" noChangeArrowheads="1"/>
          </p:cNvPicPr>
          <p:nvPr/>
        </p:nvPicPr>
        <p:blipFill>
          <a:blip r:embed="rId10">
            <a:extLst>
              <a:ext uri="{BEBA8EAE-BF5A-486C-A8C5-ECC9F3942E4B}">
                <a14:imgProps xmlns:a14="http://schemas.microsoft.com/office/drawing/2010/main">
                  <a14:imgLayer r:embed="rId9">
                    <a14:imgEffect>
                      <a14:sharpenSoften amount="25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rot="21420000">
            <a:off x="742017" y="4086323"/>
            <a:ext cx="1317377" cy="717153"/>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 name="Rectangle 30"/>
          <p:cNvSpPr/>
          <p:nvPr/>
        </p:nvSpPr>
        <p:spPr>
          <a:xfrm>
            <a:off x="-108520" y="6423719"/>
            <a:ext cx="9417963" cy="461665"/>
          </a:xfrm>
          <a:prstGeom prst="rect">
            <a:avLst/>
          </a:prstGeom>
        </p:spPr>
        <p:txBody>
          <a:bodyPr wrap="none">
            <a:spAutoFit/>
          </a:bodyPr>
          <a:lstStyle/>
          <a:p>
            <a:r>
              <a:rPr lang="fr-FR" altLang="fr-FR" dirty="0" smtClean="0">
                <a:latin typeface="Verdana" panose="020B0604030504040204" pitchFamily="34" charset="0"/>
              </a:rPr>
              <a:t>(tests  boucle de défaut, bouclage par l’alimentation)</a:t>
            </a:r>
            <a:endParaRPr lang="fr-FR" dirty="0"/>
          </a:p>
        </p:txBody>
      </p:sp>
      <p:pic>
        <p:nvPicPr>
          <p:cNvPr id="32" name="Picture 2"/>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387" b="100000" l="0" r="100000">
                        <a14:foregroundMark x1="17352" y1="13540" x2="11144" y2="17988"/>
                        <a14:backgroundMark x1="80553" y1="96905" x2="61930" y2="99807"/>
                        <a14:backgroundMark x1="63201" y1="99130" x2="57741" y2="99807"/>
                        <a14:backgroundMark x1="10097" y1="18375" x2="17577" y2="11315"/>
                        <a14:backgroundMark x1="13613" y1="15087" x2="19820" y2="13153"/>
                      </a14:backgroundRemoval>
                    </a14:imgEffect>
                  </a14:imgLayer>
                </a14:imgProps>
              </a:ext>
              <a:ext uri="{28A0092B-C50C-407E-A947-70E740481C1C}">
                <a14:useLocalDpi xmlns:a14="http://schemas.microsoft.com/office/drawing/2010/main" val="0"/>
              </a:ext>
            </a:extLst>
          </a:blip>
          <a:srcRect l="58191" t="32201" r="33140" b="53870"/>
          <a:stretch/>
        </p:blipFill>
        <p:spPr bwMode="auto">
          <a:xfrm rot="18839442">
            <a:off x="2381000" y="4136818"/>
            <a:ext cx="526935" cy="551807"/>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3" name="Groupe 32"/>
          <p:cNvGrpSpPr/>
          <p:nvPr/>
        </p:nvGrpSpPr>
        <p:grpSpPr>
          <a:xfrm>
            <a:off x="-22609" y="3140968"/>
            <a:ext cx="1570273" cy="2988860"/>
            <a:chOff x="0" y="2837511"/>
            <a:chExt cx="1570273" cy="2988860"/>
          </a:xfrm>
        </p:grpSpPr>
        <p:sp>
          <p:nvSpPr>
            <p:cNvPr id="34" name="Ellipse 33"/>
            <p:cNvSpPr/>
            <p:nvPr/>
          </p:nvSpPr>
          <p:spPr>
            <a:xfrm>
              <a:off x="0" y="3479157"/>
              <a:ext cx="922201" cy="1201303"/>
            </a:xfrm>
            <a:prstGeom prst="ellipse">
              <a:avLst/>
            </a:prstGeom>
            <a:solidFill>
              <a:srgbClr val="FFFF00">
                <a:alpha val="2000"/>
              </a:srgbClr>
            </a:solidFill>
            <a:ln>
              <a:noFill/>
            </a:ln>
            <a:effectLst>
              <a:glow rad="228600">
                <a:srgbClr val="FFFF00">
                  <a:alpha val="40000"/>
                </a:srgbClr>
              </a:glow>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Forme libre 34"/>
            <p:cNvSpPr/>
            <p:nvPr/>
          </p:nvSpPr>
          <p:spPr>
            <a:xfrm>
              <a:off x="67321" y="2837511"/>
              <a:ext cx="1502952" cy="2988860"/>
            </a:xfrm>
            <a:custGeom>
              <a:avLst/>
              <a:gdLst>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5" fmla="*/ 27296 w 1351129"/>
                <a:gd name="connsiteY5" fmla="*/ 27295 h 3425588"/>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0" fmla="*/ 0 w 1351129"/>
                <a:gd name="connsiteY0" fmla="*/ 0 h 2988860"/>
                <a:gd name="connsiteX1" fmla="*/ 1282890 w 1351129"/>
                <a:gd name="connsiteY1" fmla="*/ 13648 h 2988860"/>
                <a:gd name="connsiteX2" fmla="*/ 1351129 w 1351129"/>
                <a:gd name="connsiteY2" fmla="*/ 2947917 h 2988860"/>
                <a:gd name="connsiteX3" fmla="*/ 13648 w 1351129"/>
                <a:gd name="connsiteY3" fmla="*/ 2988860 h 2988860"/>
              </a:gdLst>
              <a:ahLst/>
              <a:cxnLst>
                <a:cxn ang="0">
                  <a:pos x="connsiteX0" y="connsiteY0"/>
                </a:cxn>
                <a:cxn ang="0">
                  <a:pos x="connsiteX1" y="connsiteY1"/>
                </a:cxn>
                <a:cxn ang="0">
                  <a:pos x="connsiteX2" y="connsiteY2"/>
                </a:cxn>
                <a:cxn ang="0">
                  <a:pos x="connsiteX3" y="connsiteY3"/>
                </a:cxn>
              </a:cxnLst>
              <a:rect l="l" t="t" r="r" b="b"/>
              <a:pathLst>
                <a:path w="1351129" h="2988860">
                  <a:moveTo>
                    <a:pt x="0" y="0"/>
                  </a:moveTo>
                  <a:lnTo>
                    <a:pt x="1282890" y="13648"/>
                  </a:lnTo>
                  <a:lnTo>
                    <a:pt x="1351129" y="2947917"/>
                  </a:lnTo>
                  <a:lnTo>
                    <a:pt x="13648" y="2988860"/>
                  </a:lnTo>
                </a:path>
              </a:pathLst>
            </a:custGeom>
            <a:solidFill>
              <a:schemeClr val="accent3">
                <a:lumMod val="40000"/>
                <a:lumOff val="60000"/>
                <a:alpha val="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6" name="Groupe 35"/>
          <p:cNvGrpSpPr/>
          <p:nvPr/>
        </p:nvGrpSpPr>
        <p:grpSpPr>
          <a:xfrm>
            <a:off x="1065419" y="2636912"/>
            <a:ext cx="1910241" cy="2388704"/>
            <a:chOff x="1226811" y="2686953"/>
            <a:chExt cx="1910241" cy="2388704"/>
          </a:xfrm>
        </p:grpSpPr>
        <p:sp>
          <p:nvSpPr>
            <p:cNvPr id="37" name="Ellipse 36"/>
            <p:cNvSpPr/>
            <p:nvPr/>
          </p:nvSpPr>
          <p:spPr>
            <a:xfrm>
              <a:off x="1656184" y="2934561"/>
              <a:ext cx="1051496" cy="1177575"/>
            </a:xfrm>
            <a:prstGeom prst="ellipse">
              <a:avLst/>
            </a:prstGeom>
            <a:solidFill>
              <a:srgbClr val="FFFF00">
                <a:alpha val="2000"/>
              </a:srgbClr>
            </a:solidFill>
            <a:ln>
              <a:noFill/>
            </a:ln>
            <a:effectLst>
              <a:glow rad="228600">
                <a:srgbClr val="FFFF00">
                  <a:alpha val="40000"/>
                </a:srgbClr>
              </a:glow>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Forme libre 37"/>
            <p:cNvSpPr/>
            <p:nvPr/>
          </p:nvSpPr>
          <p:spPr>
            <a:xfrm>
              <a:off x="1226811" y="2686953"/>
              <a:ext cx="1910241" cy="2388704"/>
            </a:xfrm>
            <a:custGeom>
              <a:avLst/>
              <a:gdLst>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5" fmla="*/ 27296 w 1351129"/>
                <a:gd name="connsiteY5" fmla="*/ 27295 h 3425588"/>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0" fmla="*/ 0 w 1351129"/>
                <a:gd name="connsiteY0" fmla="*/ 0 h 2988860"/>
                <a:gd name="connsiteX1" fmla="*/ 1282890 w 1351129"/>
                <a:gd name="connsiteY1" fmla="*/ 13648 h 2988860"/>
                <a:gd name="connsiteX2" fmla="*/ 1351129 w 1351129"/>
                <a:gd name="connsiteY2" fmla="*/ 2947917 h 2988860"/>
                <a:gd name="connsiteX3" fmla="*/ 13648 w 1351129"/>
                <a:gd name="connsiteY3" fmla="*/ 2988860 h 2988860"/>
                <a:gd name="connsiteX0" fmla="*/ 219464 w 1570593"/>
                <a:gd name="connsiteY0" fmla="*/ 0 h 3302758"/>
                <a:gd name="connsiteX1" fmla="*/ 1502354 w 1570593"/>
                <a:gd name="connsiteY1" fmla="*/ 13648 h 3302758"/>
                <a:gd name="connsiteX2" fmla="*/ 1570593 w 1570593"/>
                <a:gd name="connsiteY2" fmla="*/ 2947917 h 3302758"/>
                <a:gd name="connsiteX3" fmla="*/ 0 w 1570593"/>
                <a:gd name="connsiteY3" fmla="*/ 3302758 h 3302758"/>
                <a:gd name="connsiteX0" fmla="*/ 219464 w 1502354"/>
                <a:gd name="connsiteY0" fmla="*/ 0 h 3302758"/>
                <a:gd name="connsiteX1" fmla="*/ 1502354 w 1502354"/>
                <a:gd name="connsiteY1" fmla="*/ 13648 h 3302758"/>
                <a:gd name="connsiteX2" fmla="*/ 1153443 w 1502354"/>
                <a:gd name="connsiteY2" fmla="*/ 1296538 h 3302758"/>
                <a:gd name="connsiteX3" fmla="*/ 0 w 1502354"/>
                <a:gd name="connsiteY3" fmla="*/ 3302758 h 3302758"/>
                <a:gd name="connsiteX0" fmla="*/ 219464 w 1539161"/>
                <a:gd name="connsiteY0" fmla="*/ 0 h 3302758"/>
                <a:gd name="connsiteX1" fmla="*/ 1539161 w 1539161"/>
                <a:gd name="connsiteY1" fmla="*/ 1296538 h 3302758"/>
                <a:gd name="connsiteX2" fmla="*/ 1153443 w 1539161"/>
                <a:gd name="connsiteY2" fmla="*/ 1296538 h 3302758"/>
                <a:gd name="connsiteX3" fmla="*/ 0 w 1539161"/>
                <a:gd name="connsiteY3" fmla="*/ 3302758 h 3302758"/>
                <a:gd name="connsiteX0" fmla="*/ 219464 w 1539161"/>
                <a:gd name="connsiteY0" fmla="*/ 0 h 3302758"/>
                <a:gd name="connsiteX1" fmla="*/ 1539161 w 1539161"/>
                <a:gd name="connsiteY1" fmla="*/ 1296538 h 3302758"/>
                <a:gd name="connsiteX2" fmla="*/ 846716 w 1539161"/>
                <a:gd name="connsiteY2" fmla="*/ 1746914 h 3302758"/>
                <a:gd name="connsiteX3" fmla="*/ 0 w 1539161"/>
                <a:gd name="connsiteY3" fmla="*/ 3302758 h 3302758"/>
                <a:gd name="connsiteX0" fmla="*/ 219464 w 1477815"/>
                <a:gd name="connsiteY0" fmla="*/ 0 h 3302758"/>
                <a:gd name="connsiteX1" fmla="*/ 1477815 w 1477815"/>
                <a:gd name="connsiteY1" fmla="*/ 1091821 h 3302758"/>
                <a:gd name="connsiteX2" fmla="*/ 846716 w 1477815"/>
                <a:gd name="connsiteY2" fmla="*/ 1746914 h 3302758"/>
                <a:gd name="connsiteX3" fmla="*/ 0 w 1477815"/>
                <a:gd name="connsiteY3" fmla="*/ 3302758 h 3302758"/>
                <a:gd name="connsiteX0" fmla="*/ 1078302 w 1477815"/>
                <a:gd name="connsiteY0" fmla="*/ 0 h 2579427"/>
                <a:gd name="connsiteX1" fmla="*/ 1477815 w 1477815"/>
                <a:gd name="connsiteY1" fmla="*/ 368490 h 2579427"/>
                <a:gd name="connsiteX2" fmla="*/ 846716 w 1477815"/>
                <a:gd name="connsiteY2" fmla="*/ 1023583 h 2579427"/>
                <a:gd name="connsiteX3" fmla="*/ 0 w 1477815"/>
                <a:gd name="connsiteY3" fmla="*/ 2579427 h 2579427"/>
                <a:gd name="connsiteX0" fmla="*/ 869728 w 1477815"/>
                <a:gd name="connsiteY0" fmla="*/ 0 h 2606722"/>
                <a:gd name="connsiteX1" fmla="*/ 1477815 w 1477815"/>
                <a:gd name="connsiteY1" fmla="*/ 395785 h 2606722"/>
                <a:gd name="connsiteX2" fmla="*/ 846716 w 1477815"/>
                <a:gd name="connsiteY2" fmla="*/ 1050878 h 2606722"/>
                <a:gd name="connsiteX3" fmla="*/ 0 w 1477815"/>
                <a:gd name="connsiteY3" fmla="*/ 2606722 h 2606722"/>
                <a:gd name="connsiteX0" fmla="*/ 869728 w 1477815"/>
                <a:gd name="connsiteY0" fmla="*/ 7169 h 2613891"/>
                <a:gd name="connsiteX1" fmla="*/ 1221213 w 1477815"/>
                <a:gd name="connsiteY1" fmla="*/ 21595 h 2613891"/>
                <a:gd name="connsiteX2" fmla="*/ 1477815 w 1477815"/>
                <a:gd name="connsiteY2" fmla="*/ 402954 h 2613891"/>
                <a:gd name="connsiteX3" fmla="*/ 846716 w 1477815"/>
                <a:gd name="connsiteY3" fmla="*/ 1058047 h 2613891"/>
                <a:gd name="connsiteX4" fmla="*/ 0 w 1477815"/>
                <a:gd name="connsiteY4" fmla="*/ 2613891 h 2613891"/>
                <a:gd name="connsiteX0" fmla="*/ 0 w 1687768"/>
                <a:gd name="connsiteY0" fmla="*/ 0 h 2688609"/>
                <a:gd name="connsiteX1" fmla="*/ 1431166 w 1687768"/>
                <a:gd name="connsiteY1" fmla="*/ 96313 h 2688609"/>
                <a:gd name="connsiteX2" fmla="*/ 1687768 w 1687768"/>
                <a:gd name="connsiteY2" fmla="*/ 477672 h 2688609"/>
                <a:gd name="connsiteX3" fmla="*/ 1056669 w 1687768"/>
                <a:gd name="connsiteY3" fmla="*/ 1132765 h 2688609"/>
                <a:gd name="connsiteX4" fmla="*/ 209953 w 1687768"/>
                <a:gd name="connsiteY4" fmla="*/ 2688609 h 2688609"/>
                <a:gd name="connsiteX0" fmla="*/ 0 w 1687768"/>
                <a:gd name="connsiteY0" fmla="*/ 0 h 2688609"/>
                <a:gd name="connsiteX1" fmla="*/ 1431166 w 1687768"/>
                <a:gd name="connsiteY1" fmla="*/ 96313 h 2688609"/>
                <a:gd name="connsiteX2" fmla="*/ 1687768 w 1687768"/>
                <a:gd name="connsiteY2" fmla="*/ 477672 h 2688609"/>
                <a:gd name="connsiteX3" fmla="*/ 1056669 w 1687768"/>
                <a:gd name="connsiteY3" fmla="*/ 1132765 h 2688609"/>
                <a:gd name="connsiteX4" fmla="*/ 209953 w 1687768"/>
                <a:gd name="connsiteY4" fmla="*/ 2688609 h 2688609"/>
                <a:gd name="connsiteX0" fmla="*/ 0 w 1724575"/>
                <a:gd name="connsiteY0" fmla="*/ 442342 h 2598688"/>
                <a:gd name="connsiteX1" fmla="*/ 1467973 w 1724575"/>
                <a:gd name="connsiteY1" fmla="*/ 6392 h 2598688"/>
                <a:gd name="connsiteX2" fmla="*/ 1724575 w 1724575"/>
                <a:gd name="connsiteY2" fmla="*/ 387751 h 2598688"/>
                <a:gd name="connsiteX3" fmla="*/ 1093476 w 1724575"/>
                <a:gd name="connsiteY3" fmla="*/ 1042844 h 2598688"/>
                <a:gd name="connsiteX4" fmla="*/ 246760 w 1724575"/>
                <a:gd name="connsiteY4" fmla="*/ 2598688 h 2598688"/>
                <a:gd name="connsiteX0" fmla="*/ 17776 w 1742351"/>
                <a:gd name="connsiteY0" fmla="*/ 437074 h 2593420"/>
                <a:gd name="connsiteX1" fmla="*/ 136148 w 1742351"/>
                <a:gd name="connsiteY1" fmla="*/ 110306 h 2593420"/>
                <a:gd name="connsiteX2" fmla="*/ 1485749 w 1742351"/>
                <a:gd name="connsiteY2" fmla="*/ 1124 h 2593420"/>
                <a:gd name="connsiteX3" fmla="*/ 1742351 w 1742351"/>
                <a:gd name="connsiteY3" fmla="*/ 382483 h 2593420"/>
                <a:gd name="connsiteX4" fmla="*/ 1111252 w 1742351"/>
                <a:gd name="connsiteY4" fmla="*/ 1037576 h 2593420"/>
                <a:gd name="connsiteX5" fmla="*/ 264536 w 1742351"/>
                <a:gd name="connsiteY5" fmla="*/ 2593420 h 2593420"/>
                <a:gd name="connsiteX0" fmla="*/ 66315 w 1717275"/>
                <a:gd name="connsiteY0" fmla="*/ 2388704 h 2593420"/>
                <a:gd name="connsiteX1" fmla="*/ 111072 w 1717275"/>
                <a:gd name="connsiteY1" fmla="*/ 110306 h 2593420"/>
                <a:gd name="connsiteX2" fmla="*/ 1460673 w 1717275"/>
                <a:gd name="connsiteY2" fmla="*/ 1124 h 2593420"/>
                <a:gd name="connsiteX3" fmla="*/ 1717275 w 1717275"/>
                <a:gd name="connsiteY3" fmla="*/ 382483 h 2593420"/>
                <a:gd name="connsiteX4" fmla="*/ 1086176 w 1717275"/>
                <a:gd name="connsiteY4" fmla="*/ 1037576 h 2593420"/>
                <a:gd name="connsiteX5" fmla="*/ 239460 w 1717275"/>
                <a:gd name="connsiteY5" fmla="*/ 2593420 h 2593420"/>
                <a:gd name="connsiteX0" fmla="*/ 66315 w 1717275"/>
                <a:gd name="connsiteY0" fmla="*/ 2388704 h 2388704"/>
                <a:gd name="connsiteX1" fmla="*/ 111072 w 1717275"/>
                <a:gd name="connsiteY1" fmla="*/ 110306 h 2388704"/>
                <a:gd name="connsiteX2" fmla="*/ 1460673 w 1717275"/>
                <a:gd name="connsiteY2" fmla="*/ 1124 h 2388704"/>
                <a:gd name="connsiteX3" fmla="*/ 1717275 w 1717275"/>
                <a:gd name="connsiteY3" fmla="*/ 382483 h 2388704"/>
                <a:gd name="connsiteX4" fmla="*/ 1086176 w 1717275"/>
                <a:gd name="connsiteY4" fmla="*/ 1037576 h 2388704"/>
                <a:gd name="connsiteX5" fmla="*/ 116769 w 1717275"/>
                <a:gd name="connsiteY5" fmla="*/ 2361408 h 238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7275" h="2388704">
                  <a:moveTo>
                    <a:pt x="66315" y="2388704"/>
                  </a:moveTo>
                  <a:cubicBezTo>
                    <a:pt x="108537" y="2370637"/>
                    <a:pt x="-133590" y="182964"/>
                    <a:pt x="111072" y="110306"/>
                  </a:cubicBezTo>
                  <a:cubicBezTo>
                    <a:pt x="355734" y="37648"/>
                    <a:pt x="1215466" y="-7845"/>
                    <a:pt x="1460673" y="1124"/>
                  </a:cubicBezTo>
                  <a:lnTo>
                    <a:pt x="1717275" y="382483"/>
                  </a:lnTo>
                  <a:lnTo>
                    <a:pt x="1086176" y="1037576"/>
                  </a:lnTo>
                  <a:lnTo>
                    <a:pt x="116769" y="2361408"/>
                  </a:lnTo>
                </a:path>
              </a:pathLst>
            </a:custGeom>
            <a:solidFill>
              <a:schemeClr val="accent3">
                <a:lumMod val="40000"/>
                <a:lumOff val="60000"/>
                <a:alpha val="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9" name="Groupe 38"/>
          <p:cNvGrpSpPr/>
          <p:nvPr/>
        </p:nvGrpSpPr>
        <p:grpSpPr>
          <a:xfrm>
            <a:off x="2051720" y="3015816"/>
            <a:ext cx="1641011" cy="3005472"/>
            <a:chOff x="2206872" y="2765238"/>
            <a:chExt cx="1653077" cy="3027571"/>
          </a:xfrm>
        </p:grpSpPr>
        <p:sp>
          <p:nvSpPr>
            <p:cNvPr id="40" name="Ellipse 39"/>
            <p:cNvSpPr/>
            <p:nvPr/>
          </p:nvSpPr>
          <p:spPr>
            <a:xfrm>
              <a:off x="2253258" y="3524011"/>
              <a:ext cx="1177750" cy="1299204"/>
            </a:xfrm>
            <a:prstGeom prst="ellipse">
              <a:avLst/>
            </a:prstGeom>
            <a:solidFill>
              <a:srgbClr val="FFFF00">
                <a:alpha val="2000"/>
              </a:srgbClr>
            </a:solidFill>
            <a:ln>
              <a:noFill/>
            </a:ln>
            <a:effectLst>
              <a:glow rad="228600">
                <a:srgbClr val="FFFF00">
                  <a:alpha val="40000"/>
                </a:srgbClr>
              </a:glow>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Forme libre 40"/>
            <p:cNvSpPr/>
            <p:nvPr/>
          </p:nvSpPr>
          <p:spPr>
            <a:xfrm>
              <a:off x="2206872" y="2765238"/>
              <a:ext cx="1653077" cy="3027571"/>
            </a:xfrm>
            <a:custGeom>
              <a:avLst/>
              <a:gdLst>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5" fmla="*/ 27296 w 1351129"/>
                <a:gd name="connsiteY5" fmla="*/ 27295 h 3425588"/>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0" fmla="*/ 0 w 1351129"/>
                <a:gd name="connsiteY0" fmla="*/ 0 h 2988860"/>
                <a:gd name="connsiteX1" fmla="*/ 1282890 w 1351129"/>
                <a:gd name="connsiteY1" fmla="*/ 13648 h 2988860"/>
                <a:gd name="connsiteX2" fmla="*/ 1351129 w 1351129"/>
                <a:gd name="connsiteY2" fmla="*/ 2947917 h 2988860"/>
                <a:gd name="connsiteX3" fmla="*/ 13648 w 1351129"/>
                <a:gd name="connsiteY3" fmla="*/ 2988860 h 2988860"/>
                <a:gd name="connsiteX0" fmla="*/ 35428 w 1337481"/>
                <a:gd name="connsiteY0" fmla="*/ 791570 h 2975212"/>
                <a:gd name="connsiteX1" fmla="*/ 1269242 w 1337481"/>
                <a:gd name="connsiteY1" fmla="*/ 0 h 2975212"/>
                <a:gd name="connsiteX2" fmla="*/ 1337481 w 1337481"/>
                <a:gd name="connsiteY2" fmla="*/ 2934269 h 2975212"/>
                <a:gd name="connsiteX3" fmla="*/ 0 w 1337481"/>
                <a:gd name="connsiteY3" fmla="*/ 2975212 h 2975212"/>
                <a:gd name="connsiteX0" fmla="*/ 0 w 1486089"/>
                <a:gd name="connsiteY0" fmla="*/ 1160060 h 2975212"/>
                <a:gd name="connsiteX1" fmla="*/ 1417850 w 1486089"/>
                <a:gd name="connsiteY1" fmla="*/ 0 h 2975212"/>
                <a:gd name="connsiteX2" fmla="*/ 1486089 w 1486089"/>
                <a:gd name="connsiteY2" fmla="*/ 2934269 h 2975212"/>
                <a:gd name="connsiteX3" fmla="*/ 148608 w 1486089"/>
                <a:gd name="connsiteY3" fmla="*/ 2975212 h 2975212"/>
                <a:gd name="connsiteX0" fmla="*/ 0 w 1486089"/>
                <a:gd name="connsiteY0" fmla="*/ 1253362 h 3068514"/>
                <a:gd name="connsiteX1" fmla="*/ 894408 w 1486089"/>
                <a:gd name="connsiteY1" fmla="*/ 0 h 3068514"/>
                <a:gd name="connsiteX2" fmla="*/ 1417850 w 1486089"/>
                <a:gd name="connsiteY2" fmla="*/ 93302 h 3068514"/>
                <a:gd name="connsiteX3" fmla="*/ 1486089 w 1486089"/>
                <a:gd name="connsiteY3" fmla="*/ 3027571 h 3068514"/>
                <a:gd name="connsiteX4" fmla="*/ 148608 w 1486089"/>
                <a:gd name="connsiteY4" fmla="*/ 3068514 h 3068514"/>
                <a:gd name="connsiteX0" fmla="*/ 0 w 1486089"/>
                <a:gd name="connsiteY0" fmla="*/ 1253362 h 3027571"/>
                <a:gd name="connsiteX1" fmla="*/ 894408 w 1486089"/>
                <a:gd name="connsiteY1" fmla="*/ 0 h 3027571"/>
                <a:gd name="connsiteX2" fmla="*/ 1417850 w 1486089"/>
                <a:gd name="connsiteY2" fmla="*/ 93302 h 3027571"/>
                <a:gd name="connsiteX3" fmla="*/ 1486089 w 1486089"/>
                <a:gd name="connsiteY3" fmla="*/ 3027571 h 3027571"/>
                <a:gd name="connsiteX4" fmla="*/ 38186 w 1486089"/>
                <a:gd name="connsiteY4" fmla="*/ 1280657 h 3027571"/>
                <a:gd name="connsiteX0" fmla="*/ 0 w 1486089"/>
                <a:gd name="connsiteY0" fmla="*/ 1253362 h 3027571"/>
                <a:gd name="connsiteX1" fmla="*/ 894408 w 1486089"/>
                <a:gd name="connsiteY1" fmla="*/ 0 h 3027571"/>
                <a:gd name="connsiteX2" fmla="*/ 1417850 w 1486089"/>
                <a:gd name="connsiteY2" fmla="*/ 93302 h 3027571"/>
                <a:gd name="connsiteX3" fmla="*/ 1486089 w 1486089"/>
                <a:gd name="connsiteY3" fmla="*/ 3027571 h 3027571"/>
                <a:gd name="connsiteX4" fmla="*/ 195069 w 1486089"/>
                <a:gd name="connsiteY4" fmla="*/ 2866031 h 3027571"/>
                <a:gd name="connsiteX5" fmla="*/ 38186 w 1486089"/>
                <a:gd name="connsiteY5" fmla="*/ 1280657 h 3027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6089" h="3027571">
                  <a:moveTo>
                    <a:pt x="0" y="1253362"/>
                  </a:moveTo>
                  <a:cubicBezTo>
                    <a:pt x="236790" y="1063037"/>
                    <a:pt x="657618" y="190325"/>
                    <a:pt x="894408" y="0"/>
                  </a:cubicBezTo>
                  <a:lnTo>
                    <a:pt x="1417850" y="93302"/>
                  </a:lnTo>
                  <a:lnTo>
                    <a:pt x="1486089" y="3027571"/>
                  </a:lnTo>
                  <a:cubicBezTo>
                    <a:pt x="1194799" y="2673473"/>
                    <a:pt x="486359" y="3220129"/>
                    <a:pt x="195069" y="2866031"/>
                  </a:cubicBezTo>
                  <a:lnTo>
                    <a:pt x="38186" y="1280657"/>
                  </a:lnTo>
                </a:path>
              </a:pathLst>
            </a:custGeom>
            <a:solidFill>
              <a:schemeClr val="accent3">
                <a:lumMod val="40000"/>
                <a:lumOff val="60000"/>
                <a:alpha val="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42" name="Groupe 41"/>
          <p:cNvGrpSpPr/>
          <p:nvPr/>
        </p:nvGrpSpPr>
        <p:grpSpPr>
          <a:xfrm>
            <a:off x="736532" y="4086323"/>
            <a:ext cx="1317377" cy="717153"/>
            <a:chOff x="1249904" y="3892065"/>
            <a:chExt cx="1317377" cy="717153"/>
          </a:xfrm>
        </p:grpSpPr>
        <p:pic>
          <p:nvPicPr>
            <p:cNvPr id="43"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21420000">
              <a:off x="1249904" y="3892065"/>
              <a:ext cx="1317377" cy="717153"/>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4" name="ZoneTexte 43"/>
            <p:cNvSpPr txBox="1"/>
            <p:nvPr/>
          </p:nvSpPr>
          <p:spPr>
            <a:xfrm rot="21480000">
              <a:off x="1430612" y="4081362"/>
              <a:ext cx="966931" cy="338554"/>
            </a:xfrm>
            <a:prstGeom prst="rect">
              <a:avLst/>
            </a:prstGeom>
            <a:noFill/>
          </p:spPr>
          <p:txBody>
            <a:bodyPr wrap="none" rtlCol="0">
              <a:spAutoFit/>
            </a:bodyPr>
            <a:lstStyle/>
            <a:p>
              <a:r>
                <a:rPr lang="fr-FR" sz="1600" dirty="0" smtClean="0">
                  <a:latin typeface="Verdana" panose="020B0604030504040204" pitchFamily="34" charset="0"/>
                </a:rPr>
                <a:t>R</a:t>
              </a:r>
              <a:r>
                <a:rPr lang="fr-FR" sz="1600" dirty="0">
                  <a:latin typeface="Verdana" panose="020B0604030504040204" pitchFamily="34" charset="0"/>
                  <a:sym typeface="Symbol"/>
                </a:rPr>
                <a:t>= 5 </a:t>
              </a:r>
              <a:endParaRPr lang="fr-FR" sz="1600" dirty="0">
                <a:latin typeface="Verdana" panose="020B0604030504040204" pitchFamily="34" charset="0"/>
              </a:endParaRPr>
            </a:p>
          </p:txBody>
        </p:sp>
      </p:grpSp>
      <p:sp>
        <p:nvSpPr>
          <p:cNvPr id="45" name="Forme libre 44"/>
          <p:cNvSpPr/>
          <p:nvPr/>
        </p:nvSpPr>
        <p:spPr>
          <a:xfrm>
            <a:off x="1890250" y="2246812"/>
            <a:ext cx="5656217" cy="3221313"/>
          </a:xfrm>
          <a:custGeom>
            <a:avLst/>
            <a:gdLst>
              <a:gd name="connsiteX0" fmla="*/ 0 w 5643154"/>
              <a:gd name="connsiteY0" fmla="*/ 1267097 h 3262553"/>
              <a:gd name="connsiteX1" fmla="*/ 222068 w 5643154"/>
              <a:gd name="connsiteY1" fmla="*/ 940526 h 3262553"/>
              <a:gd name="connsiteX2" fmla="*/ 875211 w 5643154"/>
              <a:gd name="connsiteY2" fmla="*/ 888274 h 3262553"/>
              <a:gd name="connsiteX3" fmla="*/ 3004457 w 5643154"/>
              <a:gd name="connsiteY3" fmla="*/ 1724297 h 3262553"/>
              <a:gd name="connsiteX4" fmla="*/ 4088674 w 5643154"/>
              <a:gd name="connsiteY4" fmla="*/ 3122023 h 3262553"/>
              <a:gd name="connsiteX5" fmla="*/ 5081451 w 5643154"/>
              <a:gd name="connsiteY5" fmla="*/ 2860766 h 3262553"/>
              <a:gd name="connsiteX6" fmla="*/ 5643154 w 5643154"/>
              <a:gd name="connsiteY6" fmla="*/ 0 h 3262553"/>
              <a:gd name="connsiteX0" fmla="*/ 0 w 5656217"/>
              <a:gd name="connsiteY0" fmla="*/ 1227908 h 3221313"/>
              <a:gd name="connsiteX1" fmla="*/ 222068 w 5656217"/>
              <a:gd name="connsiteY1" fmla="*/ 901337 h 3221313"/>
              <a:gd name="connsiteX2" fmla="*/ 875211 w 5656217"/>
              <a:gd name="connsiteY2" fmla="*/ 849085 h 3221313"/>
              <a:gd name="connsiteX3" fmla="*/ 3004457 w 5656217"/>
              <a:gd name="connsiteY3" fmla="*/ 1685108 h 3221313"/>
              <a:gd name="connsiteX4" fmla="*/ 4088674 w 5656217"/>
              <a:gd name="connsiteY4" fmla="*/ 3082834 h 3221313"/>
              <a:gd name="connsiteX5" fmla="*/ 5081451 w 5656217"/>
              <a:gd name="connsiteY5" fmla="*/ 2821577 h 3221313"/>
              <a:gd name="connsiteX6" fmla="*/ 5656217 w 5656217"/>
              <a:gd name="connsiteY6" fmla="*/ 0 h 3221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56217" h="3221313">
                <a:moveTo>
                  <a:pt x="0" y="1227908"/>
                </a:moveTo>
                <a:cubicBezTo>
                  <a:pt x="38100" y="1096191"/>
                  <a:pt x="76200" y="964474"/>
                  <a:pt x="222068" y="901337"/>
                </a:cubicBezTo>
                <a:cubicBezTo>
                  <a:pt x="367937" y="838200"/>
                  <a:pt x="411480" y="718457"/>
                  <a:pt x="875211" y="849085"/>
                </a:cubicBezTo>
                <a:cubicBezTo>
                  <a:pt x="1338942" y="979713"/>
                  <a:pt x="2468880" y="1312817"/>
                  <a:pt x="3004457" y="1685108"/>
                </a:cubicBezTo>
                <a:cubicBezTo>
                  <a:pt x="3540034" y="2057400"/>
                  <a:pt x="3742508" y="2893423"/>
                  <a:pt x="4088674" y="3082834"/>
                </a:cubicBezTo>
                <a:cubicBezTo>
                  <a:pt x="4434840" y="3272245"/>
                  <a:pt x="4820194" y="3335383"/>
                  <a:pt x="5081451" y="2821577"/>
                </a:cubicBezTo>
                <a:cubicBezTo>
                  <a:pt x="5342708" y="2307771"/>
                  <a:pt x="5504905" y="1170214"/>
                  <a:pt x="5656217" y="0"/>
                </a:cubicBezTo>
              </a:path>
            </a:pathLst>
          </a:custGeom>
          <a:noFill/>
          <a:ln w="76200">
            <a:solidFill>
              <a:schemeClr val="bg1"/>
            </a:solidFill>
            <a:headEnd type="none" w="med" len="med"/>
            <a:tailEnd type="triangle" w="med" len="med"/>
          </a:ln>
          <a:effectLst>
            <a:outerShdw blurRad="50800" dist="38100" dir="16200000" rotWithShape="0">
              <a:prstClr val="black">
                <a:alpha val="40000"/>
              </a:prst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Forme libre 45"/>
          <p:cNvSpPr/>
          <p:nvPr/>
        </p:nvSpPr>
        <p:spPr>
          <a:xfrm>
            <a:off x="2148336" y="2840188"/>
            <a:ext cx="5590903" cy="2605224"/>
          </a:xfrm>
          <a:custGeom>
            <a:avLst/>
            <a:gdLst>
              <a:gd name="connsiteX0" fmla="*/ 0 w 5643154"/>
              <a:gd name="connsiteY0" fmla="*/ 1267097 h 3262553"/>
              <a:gd name="connsiteX1" fmla="*/ 222068 w 5643154"/>
              <a:gd name="connsiteY1" fmla="*/ 940526 h 3262553"/>
              <a:gd name="connsiteX2" fmla="*/ 875211 w 5643154"/>
              <a:gd name="connsiteY2" fmla="*/ 888274 h 3262553"/>
              <a:gd name="connsiteX3" fmla="*/ 3004457 w 5643154"/>
              <a:gd name="connsiteY3" fmla="*/ 1724297 h 3262553"/>
              <a:gd name="connsiteX4" fmla="*/ 4088674 w 5643154"/>
              <a:gd name="connsiteY4" fmla="*/ 3122023 h 3262553"/>
              <a:gd name="connsiteX5" fmla="*/ 5081451 w 5643154"/>
              <a:gd name="connsiteY5" fmla="*/ 2860766 h 3262553"/>
              <a:gd name="connsiteX6" fmla="*/ 5643154 w 5643154"/>
              <a:gd name="connsiteY6" fmla="*/ 0 h 3262553"/>
              <a:gd name="connsiteX0" fmla="*/ 0 w 5408022"/>
              <a:gd name="connsiteY0" fmla="*/ 1267097 h 3262553"/>
              <a:gd name="connsiteX1" fmla="*/ 222068 w 5408022"/>
              <a:gd name="connsiteY1" fmla="*/ 940526 h 3262553"/>
              <a:gd name="connsiteX2" fmla="*/ 875211 w 5408022"/>
              <a:gd name="connsiteY2" fmla="*/ 888274 h 3262553"/>
              <a:gd name="connsiteX3" fmla="*/ 3004457 w 5408022"/>
              <a:gd name="connsiteY3" fmla="*/ 1724297 h 3262553"/>
              <a:gd name="connsiteX4" fmla="*/ 4088674 w 5408022"/>
              <a:gd name="connsiteY4" fmla="*/ 3122023 h 3262553"/>
              <a:gd name="connsiteX5" fmla="*/ 5081451 w 5408022"/>
              <a:gd name="connsiteY5" fmla="*/ 2860766 h 3262553"/>
              <a:gd name="connsiteX6" fmla="*/ 5408022 w 5408022"/>
              <a:gd name="connsiteY6" fmla="*/ 0 h 3262553"/>
              <a:gd name="connsiteX0" fmla="*/ 0 w 5577840"/>
              <a:gd name="connsiteY0" fmla="*/ 783771 h 2755358"/>
              <a:gd name="connsiteX1" fmla="*/ 222068 w 5577840"/>
              <a:gd name="connsiteY1" fmla="*/ 457200 h 2755358"/>
              <a:gd name="connsiteX2" fmla="*/ 875211 w 5577840"/>
              <a:gd name="connsiteY2" fmla="*/ 404948 h 2755358"/>
              <a:gd name="connsiteX3" fmla="*/ 3004457 w 5577840"/>
              <a:gd name="connsiteY3" fmla="*/ 1240971 h 2755358"/>
              <a:gd name="connsiteX4" fmla="*/ 4088674 w 5577840"/>
              <a:gd name="connsiteY4" fmla="*/ 2638697 h 2755358"/>
              <a:gd name="connsiteX5" fmla="*/ 5081451 w 5577840"/>
              <a:gd name="connsiteY5" fmla="*/ 2377440 h 2755358"/>
              <a:gd name="connsiteX6" fmla="*/ 5577840 w 5577840"/>
              <a:gd name="connsiteY6" fmla="*/ 0 h 2755358"/>
              <a:gd name="connsiteX0" fmla="*/ 0 w 5590903"/>
              <a:gd name="connsiteY0" fmla="*/ 548639 h 2509854"/>
              <a:gd name="connsiteX1" fmla="*/ 222068 w 5590903"/>
              <a:gd name="connsiteY1" fmla="*/ 222068 h 2509854"/>
              <a:gd name="connsiteX2" fmla="*/ 875211 w 5590903"/>
              <a:gd name="connsiteY2" fmla="*/ 169816 h 2509854"/>
              <a:gd name="connsiteX3" fmla="*/ 3004457 w 5590903"/>
              <a:gd name="connsiteY3" fmla="*/ 1005839 h 2509854"/>
              <a:gd name="connsiteX4" fmla="*/ 4088674 w 5590903"/>
              <a:gd name="connsiteY4" fmla="*/ 2403565 h 2509854"/>
              <a:gd name="connsiteX5" fmla="*/ 5081451 w 5590903"/>
              <a:gd name="connsiteY5" fmla="*/ 2142308 h 2509854"/>
              <a:gd name="connsiteX6" fmla="*/ 5590903 w 5590903"/>
              <a:gd name="connsiteY6" fmla="*/ 0 h 2509854"/>
              <a:gd name="connsiteX0" fmla="*/ 0 w 5590903"/>
              <a:gd name="connsiteY0" fmla="*/ 600890 h 2564334"/>
              <a:gd name="connsiteX1" fmla="*/ 222068 w 5590903"/>
              <a:gd name="connsiteY1" fmla="*/ 274319 h 2564334"/>
              <a:gd name="connsiteX2" fmla="*/ 875211 w 5590903"/>
              <a:gd name="connsiteY2" fmla="*/ 222067 h 2564334"/>
              <a:gd name="connsiteX3" fmla="*/ 3004457 w 5590903"/>
              <a:gd name="connsiteY3" fmla="*/ 1058090 h 2564334"/>
              <a:gd name="connsiteX4" fmla="*/ 4088674 w 5590903"/>
              <a:gd name="connsiteY4" fmla="*/ 2455816 h 2564334"/>
              <a:gd name="connsiteX5" fmla="*/ 5081451 w 5590903"/>
              <a:gd name="connsiteY5" fmla="*/ 2194559 h 2564334"/>
              <a:gd name="connsiteX6" fmla="*/ 5590903 w 5590903"/>
              <a:gd name="connsiteY6" fmla="*/ 0 h 2564334"/>
              <a:gd name="connsiteX0" fmla="*/ 0 w 5590903"/>
              <a:gd name="connsiteY0" fmla="*/ 640079 h 2605224"/>
              <a:gd name="connsiteX1" fmla="*/ 222068 w 5590903"/>
              <a:gd name="connsiteY1" fmla="*/ 313508 h 2605224"/>
              <a:gd name="connsiteX2" fmla="*/ 875211 w 5590903"/>
              <a:gd name="connsiteY2" fmla="*/ 261256 h 2605224"/>
              <a:gd name="connsiteX3" fmla="*/ 3004457 w 5590903"/>
              <a:gd name="connsiteY3" fmla="*/ 1097279 h 2605224"/>
              <a:gd name="connsiteX4" fmla="*/ 4088674 w 5590903"/>
              <a:gd name="connsiteY4" fmla="*/ 2495005 h 2605224"/>
              <a:gd name="connsiteX5" fmla="*/ 5081451 w 5590903"/>
              <a:gd name="connsiteY5" fmla="*/ 2233748 h 2605224"/>
              <a:gd name="connsiteX6" fmla="*/ 5590903 w 5590903"/>
              <a:gd name="connsiteY6" fmla="*/ 0 h 260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90903" h="2605224">
                <a:moveTo>
                  <a:pt x="0" y="640079"/>
                </a:moveTo>
                <a:cubicBezTo>
                  <a:pt x="38100" y="508362"/>
                  <a:pt x="76200" y="376645"/>
                  <a:pt x="222068" y="313508"/>
                </a:cubicBezTo>
                <a:cubicBezTo>
                  <a:pt x="367937" y="250371"/>
                  <a:pt x="411480" y="130628"/>
                  <a:pt x="875211" y="261256"/>
                </a:cubicBezTo>
                <a:cubicBezTo>
                  <a:pt x="1338942" y="391884"/>
                  <a:pt x="2468880" y="724988"/>
                  <a:pt x="3004457" y="1097279"/>
                </a:cubicBezTo>
                <a:cubicBezTo>
                  <a:pt x="3540034" y="1469571"/>
                  <a:pt x="3742508" y="2305594"/>
                  <a:pt x="4088674" y="2495005"/>
                </a:cubicBezTo>
                <a:cubicBezTo>
                  <a:pt x="4434840" y="2684416"/>
                  <a:pt x="4831080" y="2649582"/>
                  <a:pt x="5081451" y="2233748"/>
                </a:cubicBezTo>
                <a:cubicBezTo>
                  <a:pt x="5331822" y="1817914"/>
                  <a:pt x="5439591" y="1170214"/>
                  <a:pt x="5590903" y="0"/>
                </a:cubicBezTo>
              </a:path>
            </a:pathLst>
          </a:custGeom>
          <a:noFill/>
          <a:ln w="76200">
            <a:solidFill>
              <a:srgbClr val="FFFF00"/>
            </a:solidFill>
            <a:headEnd type="none" w="med" len="med"/>
            <a:tailEnd type="triangle" w="med" len="med"/>
          </a:ln>
          <a:effectLst>
            <a:outerShdw blurRad="50800" dist="38100" dir="16200000" rotWithShape="0">
              <a:prstClr val="black">
                <a:alpha val="40000"/>
              </a:prst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Forme libre 46"/>
          <p:cNvSpPr/>
          <p:nvPr/>
        </p:nvSpPr>
        <p:spPr>
          <a:xfrm>
            <a:off x="2368903" y="2885907"/>
            <a:ext cx="5603965" cy="2481446"/>
          </a:xfrm>
          <a:custGeom>
            <a:avLst/>
            <a:gdLst>
              <a:gd name="connsiteX0" fmla="*/ 0 w 5643154"/>
              <a:gd name="connsiteY0" fmla="*/ 1267097 h 3262553"/>
              <a:gd name="connsiteX1" fmla="*/ 222068 w 5643154"/>
              <a:gd name="connsiteY1" fmla="*/ 940526 h 3262553"/>
              <a:gd name="connsiteX2" fmla="*/ 875211 w 5643154"/>
              <a:gd name="connsiteY2" fmla="*/ 888274 h 3262553"/>
              <a:gd name="connsiteX3" fmla="*/ 3004457 w 5643154"/>
              <a:gd name="connsiteY3" fmla="*/ 1724297 h 3262553"/>
              <a:gd name="connsiteX4" fmla="*/ 4088674 w 5643154"/>
              <a:gd name="connsiteY4" fmla="*/ 3122023 h 3262553"/>
              <a:gd name="connsiteX5" fmla="*/ 5081451 w 5643154"/>
              <a:gd name="connsiteY5" fmla="*/ 2860766 h 3262553"/>
              <a:gd name="connsiteX6" fmla="*/ 5643154 w 5643154"/>
              <a:gd name="connsiteY6" fmla="*/ 0 h 3262553"/>
              <a:gd name="connsiteX0" fmla="*/ 0 w 5408022"/>
              <a:gd name="connsiteY0" fmla="*/ 1267097 h 3262553"/>
              <a:gd name="connsiteX1" fmla="*/ 222068 w 5408022"/>
              <a:gd name="connsiteY1" fmla="*/ 940526 h 3262553"/>
              <a:gd name="connsiteX2" fmla="*/ 875211 w 5408022"/>
              <a:gd name="connsiteY2" fmla="*/ 888274 h 3262553"/>
              <a:gd name="connsiteX3" fmla="*/ 3004457 w 5408022"/>
              <a:gd name="connsiteY3" fmla="*/ 1724297 h 3262553"/>
              <a:gd name="connsiteX4" fmla="*/ 4088674 w 5408022"/>
              <a:gd name="connsiteY4" fmla="*/ 3122023 h 3262553"/>
              <a:gd name="connsiteX5" fmla="*/ 5081451 w 5408022"/>
              <a:gd name="connsiteY5" fmla="*/ 2860766 h 3262553"/>
              <a:gd name="connsiteX6" fmla="*/ 5408022 w 5408022"/>
              <a:gd name="connsiteY6" fmla="*/ 0 h 3262553"/>
              <a:gd name="connsiteX0" fmla="*/ 0 w 5133300"/>
              <a:gd name="connsiteY0" fmla="*/ 1463040 h 3469022"/>
              <a:gd name="connsiteX1" fmla="*/ 222068 w 5133300"/>
              <a:gd name="connsiteY1" fmla="*/ 1136469 h 3469022"/>
              <a:gd name="connsiteX2" fmla="*/ 875211 w 5133300"/>
              <a:gd name="connsiteY2" fmla="*/ 1084217 h 3469022"/>
              <a:gd name="connsiteX3" fmla="*/ 3004457 w 5133300"/>
              <a:gd name="connsiteY3" fmla="*/ 1920240 h 3469022"/>
              <a:gd name="connsiteX4" fmla="*/ 4088674 w 5133300"/>
              <a:gd name="connsiteY4" fmla="*/ 3317966 h 3469022"/>
              <a:gd name="connsiteX5" fmla="*/ 5081451 w 5133300"/>
              <a:gd name="connsiteY5" fmla="*/ 3056709 h 3469022"/>
              <a:gd name="connsiteX6" fmla="*/ 5094513 w 5133300"/>
              <a:gd name="connsiteY6" fmla="*/ 0 h 3469022"/>
              <a:gd name="connsiteX0" fmla="*/ 0 w 5100840"/>
              <a:gd name="connsiteY0" fmla="*/ 1463040 h 3469022"/>
              <a:gd name="connsiteX1" fmla="*/ 222068 w 5100840"/>
              <a:gd name="connsiteY1" fmla="*/ 1136469 h 3469022"/>
              <a:gd name="connsiteX2" fmla="*/ 875211 w 5100840"/>
              <a:gd name="connsiteY2" fmla="*/ 1084217 h 3469022"/>
              <a:gd name="connsiteX3" fmla="*/ 3004457 w 5100840"/>
              <a:gd name="connsiteY3" fmla="*/ 1920240 h 3469022"/>
              <a:gd name="connsiteX4" fmla="*/ 4088674 w 5100840"/>
              <a:gd name="connsiteY4" fmla="*/ 3317966 h 3469022"/>
              <a:gd name="connsiteX5" fmla="*/ 5081451 w 5100840"/>
              <a:gd name="connsiteY5" fmla="*/ 3056709 h 3469022"/>
              <a:gd name="connsiteX6" fmla="*/ 5094513 w 5100840"/>
              <a:gd name="connsiteY6" fmla="*/ 0 h 3469022"/>
              <a:gd name="connsiteX0" fmla="*/ 0 w 5094513"/>
              <a:gd name="connsiteY0" fmla="*/ 1463040 h 3336366"/>
              <a:gd name="connsiteX1" fmla="*/ 222068 w 5094513"/>
              <a:gd name="connsiteY1" fmla="*/ 1136469 h 3336366"/>
              <a:gd name="connsiteX2" fmla="*/ 875211 w 5094513"/>
              <a:gd name="connsiteY2" fmla="*/ 1084217 h 3336366"/>
              <a:gd name="connsiteX3" fmla="*/ 3004457 w 5094513"/>
              <a:gd name="connsiteY3" fmla="*/ 1920240 h 3336366"/>
              <a:gd name="connsiteX4" fmla="*/ 4088674 w 5094513"/>
              <a:gd name="connsiteY4" fmla="*/ 3317966 h 3336366"/>
              <a:gd name="connsiteX5" fmla="*/ 4598125 w 5094513"/>
              <a:gd name="connsiteY5" fmla="*/ 2534194 h 3336366"/>
              <a:gd name="connsiteX6" fmla="*/ 5094513 w 5094513"/>
              <a:gd name="connsiteY6" fmla="*/ 0 h 3336366"/>
              <a:gd name="connsiteX0" fmla="*/ 0 w 5094513"/>
              <a:gd name="connsiteY0" fmla="*/ 1463040 h 2918619"/>
              <a:gd name="connsiteX1" fmla="*/ 222068 w 5094513"/>
              <a:gd name="connsiteY1" fmla="*/ 1136469 h 2918619"/>
              <a:gd name="connsiteX2" fmla="*/ 875211 w 5094513"/>
              <a:gd name="connsiteY2" fmla="*/ 1084217 h 2918619"/>
              <a:gd name="connsiteX3" fmla="*/ 3004457 w 5094513"/>
              <a:gd name="connsiteY3" fmla="*/ 1920240 h 2918619"/>
              <a:gd name="connsiteX4" fmla="*/ 3853542 w 5094513"/>
              <a:gd name="connsiteY4" fmla="*/ 2847703 h 2918619"/>
              <a:gd name="connsiteX5" fmla="*/ 4598125 w 5094513"/>
              <a:gd name="connsiteY5" fmla="*/ 2534194 h 2918619"/>
              <a:gd name="connsiteX6" fmla="*/ 5094513 w 5094513"/>
              <a:gd name="connsiteY6" fmla="*/ 0 h 2918619"/>
              <a:gd name="connsiteX0" fmla="*/ 0 w 5094513"/>
              <a:gd name="connsiteY0" fmla="*/ 1463040 h 2865574"/>
              <a:gd name="connsiteX1" fmla="*/ 222068 w 5094513"/>
              <a:gd name="connsiteY1" fmla="*/ 1136469 h 2865574"/>
              <a:gd name="connsiteX2" fmla="*/ 875211 w 5094513"/>
              <a:gd name="connsiteY2" fmla="*/ 1084217 h 2865574"/>
              <a:gd name="connsiteX3" fmla="*/ 3004457 w 5094513"/>
              <a:gd name="connsiteY3" fmla="*/ 1920240 h 2865574"/>
              <a:gd name="connsiteX4" fmla="*/ 3666138 w 5094513"/>
              <a:gd name="connsiteY4" fmla="*/ 2652746 h 2865574"/>
              <a:gd name="connsiteX5" fmla="*/ 3853542 w 5094513"/>
              <a:gd name="connsiteY5" fmla="*/ 2847703 h 2865574"/>
              <a:gd name="connsiteX6" fmla="*/ 4598125 w 5094513"/>
              <a:gd name="connsiteY6" fmla="*/ 2534194 h 2865574"/>
              <a:gd name="connsiteX7" fmla="*/ 5094513 w 5094513"/>
              <a:gd name="connsiteY7" fmla="*/ 0 h 2865574"/>
              <a:gd name="connsiteX0" fmla="*/ 0 w 5094513"/>
              <a:gd name="connsiteY0" fmla="*/ 1463040 h 2860008"/>
              <a:gd name="connsiteX1" fmla="*/ 222068 w 5094513"/>
              <a:gd name="connsiteY1" fmla="*/ 1136469 h 2860008"/>
              <a:gd name="connsiteX2" fmla="*/ 875211 w 5094513"/>
              <a:gd name="connsiteY2" fmla="*/ 1084217 h 2860008"/>
              <a:gd name="connsiteX3" fmla="*/ 3004457 w 5094513"/>
              <a:gd name="connsiteY3" fmla="*/ 1920240 h 2860008"/>
              <a:gd name="connsiteX4" fmla="*/ 3666138 w 5094513"/>
              <a:gd name="connsiteY4" fmla="*/ 2652746 h 2860008"/>
              <a:gd name="connsiteX5" fmla="*/ 3853542 w 5094513"/>
              <a:gd name="connsiteY5" fmla="*/ 2847703 h 2860008"/>
              <a:gd name="connsiteX6" fmla="*/ 4415245 w 5094513"/>
              <a:gd name="connsiteY6" fmla="*/ 2377440 h 2860008"/>
              <a:gd name="connsiteX7" fmla="*/ 5094513 w 5094513"/>
              <a:gd name="connsiteY7" fmla="*/ 0 h 2860008"/>
              <a:gd name="connsiteX0" fmla="*/ 0 w 5094513"/>
              <a:gd name="connsiteY0" fmla="*/ 1463040 h 2857125"/>
              <a:gd name="connsiteX1" fmla="*/ 222068 w 5094513"/>
              <a:gd name="connsiteY1" fmla="*/ 1136469 h 2857125"/>
              <a:gd name="connsiteX2" fmla="*/ 875211 w 5094513"/>
              <a:gd name="connsiteY2" fmla="*/ 1084217 h 2857125"/>
              <a:gd name="connsiteX3" fmla="*/ 3004457 w 5094513"/>
              <a:gd name="connsiteY3" fmla="*/ 1920240 h 2857125"/>
              <a:gd name="connsiteX4" fmla="*/ 3666138 w 5094513"/>
              <a:gd name="connsiteY4" fmla="*/ 2652746 h 2857125"/>
              <a:gd name="connsiteX5" fmla="*/ 3853542 w 5094513"/>
              <a:gd name="connsiteY5" fmla="*/ 2847703 h 2857125"/>
              <a:gd name="connsiteX6" fmla="*/ 4415245 w 5094513"/>
              <a:gd name="connsiteY6" fmla="*/ 2377440 h 2857125"/>
              <a:gd name="connsiteX7" fmla="*/ 5094513 w 5094513"/>
              <a:gd name="connsiteY7" fmla="*/ 0 h 2857125"/>
              <a:gd name="connsiteX0" fmla="*/ 0 w 5094513"/>
              <a:gd name="connsiteY0" fmla="*/ 1463040 h 2857125"/>
              <a:gd name="connsiteX1" fmla="*/ 222068 w 5094513"/>
              <a:gd name="connsiteY1" fmla="*/ 1136469 h 2857125"/>
              <a:gd name="connsiteX2" fmla="*/ 875211 w 5094513"/>
              <a:gd name="connsiteY2" fmla="*/ 1084217 h 2857125"/>
              <a:gd name="connsiteX3" fmla="*/ 3004457 w 5094513"/>
              <a:gd name="connsiteY3" fmla="*/ 1920240 h 2857125"/>
              <a:gd name="connsiteX4" fmla="*/ 3666138 w 5094513"/>
              <a:gd name="connsiteY4" fmla="*/ 2652746 h 2857125"/>
              <a:gd name="connsiteX5" fmla="*/ 3853542 w 5094513"/>
              <a:gd name="connsiteY5" fmla="*/ 2847703 h 2857125"/>
              <a:gd name="connsiteX6" fmla="*/ 4415245 w 5094513"/>
              <a:gd name="connsiteY6" fmla="*/ 2377440 h 2857125"/>
              <a:gd name="connsiteX7" fmla="*/ 5094513 w 5094513"/>
              <a:gd name="connsiteY7" fmla="*/ 0 h 2857125"/>
              <a:gd name="connsiteX0" fmla="*/ 0 w 5094513"/>
              <a:gd name="connsiteY0" fmla="*/ 1463040 h 2847715"/>
              <a:gd name="connsiteX1" fmla="*/ 222068 w 5094513"/>
              <a:gd name="connsiteY1" fmla="*/ 1136469 h 2847715"/>
              <a:gd name="connsiteX2" fmla="*/ 875211 w 5094513"/>
              <a:gd name="connsiteY2" fmla="*/ 1084217 h 2847715"/>
              <a:gd name="connsiteX3" fmla="*/ 3004457 w 5094513"/>
              <a:gd name="connsiteY3" fmla="*/ 1920240 h 2847715"/>
              <a:gd name="connsiteX4" fmla="*/ 3496321 w 5094513"/>
              <a:gd name="connsiteY4" fmla="*/ 2391488 h 2847715"/>
              <a:gd name="connsiteX5" fmla="*/ 3853542 w 5094513"/>
              <a:gd name="connsiteY5" fmla="*/ 2847703 h 2847715"/>
              <a:gd name="connsiteX6" fmla="*/ 4415245 w 5094513"/>
              <a:gd name="connsiteY6" fmla="*/ 2377440 h 2847715"/>
              <a:gd name="connsiteX7" fmla="*/ 5094513 w 5094513"/>
              <a:gd name="connsiteY7" fmla="*/ 0 h 2847715"/>
              <a:gd name="connsiteX0" fmla="*/ 0 w 5094513"/>
              <a:gd name="connsiteY0" fmla="*/ 1463040 h 2847715"/>
              <a:gd name="connsiteX1" fmla="*/ 222068 w 5094513"/>
              <a:gd name="connsiteY1" fmla="*/ 1136469 h 2847715"/>
              <a:gd name="connsiteX2" fmla="*/ 875211 w 5094513"/>
              <a:gd name="connsiteY2" fmla="*/ 1084217 h 2847715"/>
              <a:gd name="connsiteX3" fmla="*/ 2638697 w 5094513"/>
              <a:gd name="connsiteY3" fmla="*/ 1685108 h 2847715"/>
              <a:gd name="connsiteX4" fmla="*/ 3496321 w 5094513"/>
              <a:gd name="connsiteY4" fmla="*/ 2391488 h 2847715"/>
              <a:gd name="connsiteX5" fmla="*/ 3853542 w 5094513"/>
              <a:gd name="connsiteY5" fmla="*/ 2847703 h 2847715"/>
              <a:gd name="connsiteX6" fmla="*/ 4415245 w 5094513"/>
              <a:gd name="connsiteY6" fmla="*/ 2377440 h 2847715"/>
              <a:gd name="connsiteX7" fmla="*/ 5094513 w 5094513"/>
              <a:gd name="connsiteY7" fmla="*/ 0 h 2847715"/>
              <a:gd name="connsiteX0" fmla="*/ 0 w 5590902"/>
              <a:gd name="connsiteY0" fmla="*/ 535577 h 1920252"/>
              <a:gd name="connsiteX1" fmla="*/ 222068 w 5590902"/>
              <a:gd name="connsiteY1" fmla="*/ 209006 h 1920252"/>
              <a:gd name="connsiteX2" fmla="*/ 875211 w 5590902"/>
              <a:gd name="connsiteY2" fmla="*/ 156754 h 1920252"/>
              <a:gd name="connsiteX3" fmla="*/ 2638697 w 5590902"/>
              <a:gd name="connsiteY3" fmla="*/ 757645 h 1920252"/>
              <a:gd name="connsiteX4" fmla="*/ 3496321 w 5590902"/>
              <a:gd name="connsiteY4" fmla="*/ 1464025 h 1920252"/>
              <a:gd name="connsiteX5" fmla="*/ 3853542 w 5590902"/>
              <a:gd name="connsiteY5" fmla="*/ 1920240 h 1920252"/>
              <a:gd name="connsiteX6" fmla="*/ 4415245 w 5590902"/>
              <a:gd name="connsiteY6" fmla="*/ 1449977 h 1920252"/>
              <a:gd name="connsiteX7" fmla="*/ 5590902 w 5590902"/>
              <a:gd name="connsiteY7" fmla="*/ 0 h 1920252"/>
              <a:gd name="connsiteX0" fmla="*/ 0 w 5590902"/>
              <a:gd name="connsiteY0" fmla="*/ 535577 h 1920252"/>
              <a:gd name="connsiteX1" fmla="*/ 222068 w 5590902"/>
              <a:gd name="connsiteY1" fmla="*/ 209006 h 1920252"/>
              <a:gd name="connsiteX2" fmla="*/ 875211 w 5590902"/>
              <a:gd name="connsiteY2" fmla="*/ 156754 h 1920252"/>
              <a:gd name="connsiteX3" fmla="*/ 2638697 w 5590902"/>
              <a:gd name="connsiteY3" fmla="*/ 757645 h 1920252"/>
              <a:gd name="connsiteX4" fmla="*/ 3496321 w 5590902"/>
              <a:gd name="connsiteY4" fmla="*/ 1464025 h 1920252"/>
              <a:gd name="connsiteX5" fmla="*/ 3853542 w 5590902"/>
              <a:gd name="connsiteY5" fmla="*/ 1920240 h 1920252"/>
              <a:gd name="connsiteX6" fmla="*/ 4415245 w 5590902"/>
              <a:gd name="connsiteY6" fmla="*/ 1449977 h 1920252"/>
              <a:gd name="connsiteX7" fmla="*/ 5590902 w 5590902"/>
              <a:gd name="connsiteY7" fmla="*/ 0 h 1920252"/>
              <a:gd name="connsiteX0" fmla="*/ 0 w 5590902"/>
              <a:gd name="connsiteY0" fmla="*/ 535577 h 2338251"/>
              <a:gd name="connsiteX1" fmla="*/ 222068 w 5590902"/>
              <a:gd name="connsiteY1" fmla="*/ 209006 h 2338251"/>
              <a:gd name="connsiteX2" fmla="*/ 875211 w 5590902"/>
              <a:gd name="connsiteY2" fmla="*/ 156754 h 2338251"/>
              <a:gd name="connsiteX3" fmla="*/ 2638697 w 5590902"/>
              <a:gd name="connsiteY3" fmla="*/ 757645 h 2338251"/>
              <a:gd name="connsiteX4" fmla="*/ 3496321 w 5590902"/>
              <a:gd name="connsiteY4" fmla="*/ 1464025 h 2338251"/>
              <a:gd name="connsiteX5" fmla="*/ 3853542 w 5590902"/>
              <a:gd name="connsiteY5" fmla="*/ 1920240 h 2338251"/>
              <a:gd name="connsiteX6" fmla="*/ 4950822 w 5590902"/>
              <a:gd name="connsiteY6" fmla="*/ 2233749 h 2338251"/>
              <a:gd name="connsiteX7" fmla="*/ 5590902 w 5590902"/>
              <a:gd name="connsiteY7" fmla="*/ 0 h 2338251"/>
              <a:gd name="connsiteX0" fmla="*/ 0 w 5590902"/>
              <a:gd name="connsiteY0" fmla="*/ 535577 h 2355889"/>
              <a:gd name="connsiteX1" fmla="*/ 222068 w 5590902"/>
              <a:gd name="connsiteY1" fmla="*/ 209006 h 2355889"/>
              <a:gd name="connsiteX2" fmla="*/ 875211 w 5590902"/>
              <a:gd name="connsiteY2" fmla="*/ 156754 h 2355889"/>
              <a:gd name="connsiteX3" fmla="*/ 2638697 w 5590902"/>
              <a:gd name="connsiteY3" fmla="*/ 757645 h 2355889"/>
              <a:gd name="connsiteX4" fmla="*/ 3496321 w 5590902"/>
              <a:gd name="connsiteY4" fmla="*/ 1464025 h 2355889"/>
              <a:gd name="connsiteX5" fmla="*/ 4010296 w 5590902"/>
              <a:gd name="connsiteY5" fmla="*/ 1998617 h 2355889"/>
              <a:gd name="connsiteX6" fmla="*/ 4950822 w 5590902"/>
              <a:gd name="connsiteY6" fmla="*/ 2233749 h 2355889"/>
              <a:gd name="connsiteX7" fmla="*/ 5590902 w 5590902"/>
              <a:gd name="connsiteY7" fmla="*/ 0 h 2355889"/>
              <a:gd name="connsiteX0" fmla="*/ 0 w 5590902"/>
              <a:gd name="connsiteY0" fmla="*/ 535577 h 2388702"/>
              <a:gd name="connsiteX1" fmla="*/ 222068 w 5590902"/>
              <a:gd name="connsiteY1" fmla="*/ 209006 h 2388702"/>
              <a:gd name="connsiteX2" fmla="*/ 875211 w 5590902"/>
              <a:gd name="connsiteY2" fmla="*/ 156754 h 2388702"/>
              <a:gd name="connsiteX3" fmla="*/ 2638697 w 5590902"/>
              <a:gd name="connsiteY3" fmla="*/ 757645 h 2388702"/>
              <a:gd name="connsiteX4" fmla="*/ 3496321 w 5590902"/>
              <a:gd name="connsiteY4" fmla="*/ 1464025 h 2388702"/>
              <a:gd name="connsiteX5" fmla="*/ 4010296 w 5590902"/>
              <a:gd name="connsiteY5" fmla="*/ 2116183 h 2388702"/>
              <a:gd name="connsiteX6" fmla="*/ 4950822 w 5590902"/>
              <a:gd name="connsiteY6" fmla="*/ 2233749 h 2388702"/>
              <a:gd name="connsiteX7" fmla="*/ 5590902 w 5590902"/>
              <a:gd name="connsiteY7" fmla="*/ 0 h 2388702"/>
              <a:gd name="connsiteX0" fmla="*/ 0 w 5590902"/>
              <a:gd name="connsiteY0" fmla="*/ 535577 h 2397264"/>
              <a:gd name="connsiteX1" fmla="*/ 222068 w 5590902"/>
              <a:gd name="connsiteY1" fmla="*/ 209006 h 2397264"/>
              <a:gd name="connsiteX2" fmla="*/ 875211 w 5590902"/>
              <a:gd name="connsiteY2" fmla="*/ 156754 h 2397264"/>
              <a:gd name="connsiteX3" fmla="*/ 2638697 w 5590902"/>
              <a:gd name="connsiteY3" fmla="*/ 757645 h 2397264"/>
              <a:gd name="connsiteX4" fmla="*/ 3496321 w 5590902"/>
              <a:gd name="connsiteY4" fmla="*/ 1464025 h 2397264"/>
              <a:gd name="connsiteX5" fmla="*/ 4010296 w 5590902"/>
              <a:gd name="connsiteY5" fmla="*/ 2116183 h 2397264"/>
              <a:gd name="connsiteX6" fmla="*/ 4950822 w 5590902"/>
              <a:gd name="connsiteY6" fmla="*/ 2233749 h 2397264"/>
              <a:gd name="connsiteX7" fmla="*/ 5590902 w 5590902"/>
              <a:gd name="connsiteY7" fmla="*/ 0 h 2397264"/>
              <a:gd name="connsiteX0" fmla="*/ 0 w 5603965"/>
              <a:gd name="connsiteY0" fmla="*/ 613954 h 2481446"/>
              <a:gd name="connsiteX1" fmla="*/ 222068 w 5603965"/>
              <a:gd name="connsiteY1" fmla="*/ 287383 h 2481446"/>
              <a:gd name="connsiteX2" fmla="*/ 875211 w 5603965"/>
              <a:gd name="connsiteY2" fmla="*/ 235131 h 2481446"/>
              <a:gd name="connsiteX3" fmla="*/ 2638697 w 5603965"/>
              <a:gd name="connsiteY3" fmla="*/ 836022 h 2481446"/>
              <a:gd name="connsiteX4" fmla="*/ 3496321 w 5603965"/>
              <a:gd name="connsiteY4" fmla="*/ 1542402 h 2481446"/>
              <a:gd name="connsiteX5" fmla="*/ 4010296 w 5603965"/>
              <a:gd name="connsiteY5" fmla="*/ 2194560 h 2481446"/>
              <a:gd name="connsiteX6" fmla="*/ 4950822 w 5603965"/>
              <a:gd name="connsiteY6" fmla="*/ 2312126 h 2481446"/>
              <a:gd name="connsiteX7" fmla="*/ 5603965 w 5603965"/>
              <a:gd name="connsiteY7" fmla="*/ 0 h 2481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03965" h="2481446">
                <a:moveTo>
                  <a:pt x="0" y="613954"/>
                </a:moveTo>
                <a:cubicBezTo>
                  <a:pt x="38100" y="482237"/>
                  <a:pt x="76200" y="350520"/>
                  <a:pt x="222068" y="287383"/>
                </a:cubicBezTo>
                <a:cubicBezTo>
                  <a:pt x="367937" y="224246"/>
                  <a:pt x="472440" y="143691"/>
                  <a:pt x="875211" y="235131"/>
                </a:cubicBezTo>
                <a:cubicBezTo>
                  <a:pt x="1277983" y="326571"/>
                  <a:pt x="2201845" y="618144"/>
                  <a:pt x="2638697" y="836022"/>
                </a:cubicBezTo>
                <a:cubicBezTo>
                  <a:pt x="3075549" y="1053901"/>
                  <a:pt x="3354807" y="1387825"/>
                  <a:pt x="3496321" y="1542402"/>
                </a:cubicBezTo>
                <a:cubicBezTo>
                  <a:pt x="3559457" y="1683916"/>
                  <a:pt x="3767879" y="2027084"/>
                  <a:pt x="4010296" y="2194560"/>
                </a:cubicBezTo>
                <a:cubicBezTo>
                  <a:pt x="4252713" y="2362036"/>
                  <a:pt x="4685211" y="2677886"/>
                  <a:pt x="4950822" y="2312126"/>
                </a:cubicBezTo>
                <a:cubicBezTo>
                  <a:pt x="5216434" y="1946366"/>
                  <a:pt x="5348151" y="1340031"/>
                  <a:pt x="5603965" y="0"/>
                </a:cubicBezTo>
              </a:path>
            </a:pathLst>
          </a:custGeom>
          <a:noFill/>
          <a:ln w="76200">
            <a:solidFill>
              <a:srgbClr val="FF0000"/>
            </a:solidFill>
            <a:headEnd type="none" w="med" len="med"/>
            <a:tailEnd type="triangle" w="med" len="med"/>
          </a:ln>
          <a:effectLst>
            <a:outerShdw blurRad="50800" dist="38100" dir="16200000" rotWithShape="0">
              <a:prstClr val="black">
                <a:alpha val="40000"/>
              </a:prst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8" name="Groupe 47"/>
          <p:cNvGrpSpPr/>
          <p:nvPr/>
        </p:nvGrpSpPr>
        <p:grpSpPr>
          <a:xfrm>
            <a:off x="7249293" y="1367905"/>
            <a:ext cx="216025" cy="528157"/>
            <a:chOff x="7248927" y="1388674"/>
            <a:chExt cx="216025" cy="528157"/>
          </a:xfrm>
        </p:grpSpPr>
        <p:sp>
          <p:nvSpPr>
            <p:cNvPr id="49" name="Rectangle 48"/>
            <p:cNvSpPr/>
            <p:nvPr/>
          </p:nvSpPr>
          <p:spPr>
            <a:xfrm>
              <a:off x="7248927" y="1388675"/>
              <a:ext cx="216024" cy="148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Rectangle 49"/>
            <p:cNvSpPr/>
            <p:nvPr/>
          </p:nvSpPr>
          <p:spPr>
            <a:xfrm>
              <a:off x="7248927" y="1576393"/>
              <a:ext cx="216024" cy="1571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p:cNvSpPr/>
            <p:nvPr/>
          </p:nvSpPr>
          <p:spPr>
            <a:xfrm>
              <a:off x="7248927" y="1786705"/>
              <a:ext cx="216024" cy="130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2" name="Connecteur droit 51"/>
            <p:cNvCxnSpPr/>
            <p:nvPr/>
          </p:nvCxnSpPr>
          <p:spPr>
            <a:xfrm>
              <a:off x="7248927" y="1388674"/>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Connecteur droit 52"/>
            <p:cNvCxnSpPr/>
            <p:nvPr/>
          </p:nvCxnSpPr>
          <p:spPr>
            <a:xfrm>
              <a:off x="7248927" y="1560784"/>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Connecteur droit 53"/>
            <p:cNvCxnSpPr/>
            <p:nvPr/>
          </p:nvCxnSpPr>
          <p:spPr>
            <a:xfrm>
              <a:off x="7248927" y="1776042"/>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Connecteur droit 54"/>
            <p:cNvCxnSpPr/>
            <p:nvPr/>
          </p:nvCxnSpPr>
          <p:spPr>
            <a:xfrm flipH="1">
              <a:off x="7248927" y="1411534"/>
              <a:ext cx="216025" cy="2286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Connecteur droit 55"/>
            <p:cNvCxnSpPr/>
            <p:nvPr/>
          </p:nvCxnSpPr>
          <p:spPr>
            <a:xfrm flipH="1">
              <a:off x="7248927" y="1604797"/>
              <a:ext cx="216025" cy="1731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flipH="1">
              <a:off x="7248927" y="1805743"/>
              <a:ext cx="216025" cy="266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8" name="Text Box 8"/>
          <p:cNvSpPr txBox="1">
            <a:spLocks noChangeArrowheads="1"/>
          </p:cNvSpPr>
          <p:nvPr/>
        </p:nvSpPr>
        <p:spPr bwMode="auto">
          <a:xfrm>
            <a:off x="107473" y="667424"/>
            <a:ext cx="5836968" cy="2092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fr-FR" sz="1800" dirty="0" smtClean="0">
                <a:latin typeface="Verdana" panose="020B0604030504040204" pitchFamily="34" charset="0"/>
              </a:rPr>
              <a:t>Système alimenté: </a:t>
            </a:r>
          </a:p>
          <a:p>
            <a:pPr eaLnBrk="1" hangingPunct="1">
              <a:spcBef>
                <a:spcPct val="0"/>
              </a:spcBef>
              <a:buFontTx/>
              <a:buNone/>
            </a:pPr>
            <a:r>
              <a:rPr lang="fr-FR" sz="1600" dirty="0">
                <a:latin typeface="Verdana" panose="020B0604030504040204" pitchFamily="34" charset="0"/>
                <a:sym typeface="Symbol"/>
              </a:rPr>
              <a:t>- Cordons jaune sur le neutre</a:t>
            </a:r>
          </a:p>
          <a:p>
            <a:pPr eaLnBrk="1" hangingPunct="1">
              <a:spcBef>
                <a:spcPct val="0"/>
              </a:spcBef>
              <a:buFontTx/>
              <a:buNone/>
            </a:pPr>
            <a:r>
              <a:rPr lang="fr-FR" sz="1600" dirty="0">
                <a:latin typeface="Verdana" panose="020B0604030504040204" pitchFamily="34" charset="0"/>
                <a:sym typeface="Symbol"/>
              </a:rPr>
              <a:t>- Cordon Blanc sur le PE,</a:t>
            </a:r>
            <a:br>
              <a:rPr lang="fr-FR" sz="1600" dirty="0">
                <a:latin typeface="Verdana" panose="020B0604030504040204" pitchFamily="34" charset="0"/>
                <a:sym typeface="Symbol"/>
              </a:rPr>
            </a:br>
            <a:r>
              <a:rPr lang="fr-FR" altLang="fr-FR" sz="1600" dirty="0">
                <a:latin typeface="Verdana" panose="020B0604030504040204" pitchFamily="34" charset="0"/>
                <a:sym typeface="Symbol"/>
              </a:rPr>
              <a:t>- Cordon Rouge sur la phase </a:t>
            </a:r>
            <a:br>
              <a:rPr lang="fr-FR" altLang="fr-FR" sz="1600" dirty="0">
                <a:latin typeface="Verdana" panose="020B0604030504040204" pitchFamily="34" charset="0"/>
                <a:sym typeface="Symbol"/>
              </a:rPr>
            </a:br>
            <a:r>
              <a:rPr lang="fr-FR" altLang="fr-FR" sz="1600" dirty="0">
                <a:latin typeface="Verdana" panose="020B0604030504040204" pitchFamily="34" charset="0"/>
                <a:sym typeface="Symbol"/>
              </a:rPr>
              <a:t>… ou sur prise 230V~</a:t>
            </a:r>
          </a:p>
          <a:p>
            <a:pPr eaLnBrk="1" hangingPunct="1">
              <a:spcBef>
                <a:spcPct val="0"/>
              </a:spcBef>
              <a:buFontTx/>
              <a:buNone/>
            </a:pPr>
            <a:r>
              <a:rPr lang="fr-FR" altLang="fr-FR" sz="1600" dirty="0" smtClean="0">
                <a:latin typeface="Verdana" panose="020B0604030504040204" pitchFamily="34" charset="0"/>
              </a:rPr>
              <a:t>Sélecteur position « </a:t>
            </a:r>
            <a:r>
              <a:rPr lang="fr-FR" altLang="fr-FR" sz="1600" dirty="0" err="1" smtClean="0">
                <a:latin typeface="Verdana" panose="020B0604030504040204" pitchFamily="34" charset="0"/>
              </a:rPr>
              <a:t>Loop</a:t>
            </a:r>
            <a:r>
              <a:rPr lang="fr-FR" sz="1600" dirty="0" smtClean="0">
                <a:latin typeface="Verdana" panose="020B0604030504040204" pitchFamily="34" charset="0"/>
                <a:sym typeface="Symbol"/>
              </a:rPr>
              <a:t> » « ZS       » </a:t>
            </a:r>
            <a:br>
              <a:rPr lang="fr-FR" sz="1600" dirty="0" smtClean="0">
                <a:latin typeface="Verdana" panose="020B0604030504040204" pitchFamily="34" charset="0"/>
                <a:sym typeface="Symbol"/>
              </a:rPr>
            </a:br>
            <a:r>
              <a:rPr lang="fr-FR" altLang="fr-FR" sz="1600" dirty="0" smtClean="0">
                <a:latin typeface="Verdana" panose="020B0604030504040204" pitchFamily="34" charset="0"/>
                <a:sym typeface="Symbol"/>
              </a:rPr>
              <a:t>Appui sur «  Test » puis sur « More »</a:t>
            </a:r>
          </a:p>
          <a:p>
            <a:pPr algn="r" eaLnBrk="1" hangingPunct="1">
              <a:spcBef>
                <a:spcPct val="0"/>
              </a:spcBef>
              <a:buFontTx/>
              <a:buNone/>
            </a:pPr>
            <a:r>
              <a:rPr lang="fr-FR" altLang="fr-FR" sz="1600" dirty="0" smtClean="0">
                <a:latin typeface="Verdana" panose="020B0604030504040204" pitchFamily="34" charset="0"/>
                <a:sym typeface="Symbol"/>
              </a:rPr>
              <a:t>Cliquez sur les zones en surbrillance</a:t>
            </a:r>
            <a:endParaRPr lang="fr-FR" altLang="fr-FR" sz="1600" dirty="0">
              <a:latin typeface="Verdana" panose="020B0604030504040204" pitchFamily="34" charset="0"/>
            </a:endParaRPr>
          </a:p>
        </p:txBody>
      </p:sp>
      <p:grpSp>
        <p:nvGrpSpPr>
          <p:cNvPr id="99" name="Groupe 98"/>
          <p:cNvGrpSpPr/>
          <p:nvPr/>
        </p:nvGrpSpPr>
        <p:grpSpPr>
          <a:xfrm flipV="1">
            <a:off x="4037241" y="1844824"/>
            <a:ext cx="364329" cy="371001"/>
            <a:chOff x="5580112" y="5776390"/>
            <a:chExt cx="364329" cy="183282"/>
          </a:xfrm>
        </p:grpSpPr>
        <p:cxnSp>
          <p:nvCxnSpPr>
            <p:cNvPr id="100" name="Connecteur droit 99"/>
            <p:cNvCxnSpPr/>
            <p:nvPr/>
          </p:nvCxnSpPr>
          <p:spPr>
            <a:xfrm>
              <a:off x="5580112" y="5830758"/>
              <a:ext cx="36432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1" name="Groupe 100"/>
            <p:cNvGrpSpPr/>
            <p:nvPr/>
          </p:nvGrpSpPr>
          <p:grpSpPr>
            <a:xfrm>
              <a:off x="5662723" y="5776390"/>
              <a:ext cx="281718" cy="183282"/>
              <a:chOff x="4396308" y="4277388"/>
              <a:chExt cx="281718" cy="183282"/>
            </a:xfrm>
          </p:grpSpPr>
          <p:sp>
            <p:nvSpPr>
              <p:cNvPr id="102" name="Rectangle 101"/>
              <p:cNvSpPr/>
              <p:nvPr/>
            </p:nvSpPr>
            <p:spPr>
              <a:xfrm>
                <a:off x="4396308" y="4277388"/>
                <a:ext cx="216024" cy="1832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03" name="Connecteur droit 102"/>
              <p:cNvCxnSpPr/>
              <p:nvPr/>
            </p:nvCxnSpPr>
            <p:spPr>
              <a:xfrm>
                <a:off x="4396308" y="4319881"/>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Connecteur droit 103"/>
              <p:cNvCxnSpPr/>
              <p:nvPr/>
            </p:nvCxnSpPr>
            <p:spPr>
              <a:xfrm flipH="1">
                <a:off x="4396309" y="4319881"/>
                <a:ext cx="281717" cy="5638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106" name="Text Box 9"/>
          <p:cNvSpPr txBox="1">
            <a:spLocks noChangeArrowheads="1"/>
          </p:cNvSpPr>
          <p:nvPr/>
        </p:nvSpPr>
        <p:spPr bwMode="auto">
          <a:xfrm>
            <a:off x="4134052" y="2797056"/>
            <a:ext cx="2940228" cy="461665"/>
          </a:xfrm>
          <a:prstGeom prst="rect">
            <a:avLst/>
          </a:prstGeom>
          <a:solidFill>
            <a:schemeClr val="accent3">
              <a:lumMod val="40000"/>
              <a:lumOff val="60000"/>
            </a:schemeClr>
          </a:solidFill>
          <a:ln w="9525">
            <a:solidFill>
              <a:schemeClr val="accent3">
                <a:lumMod val="75000"/>
              </a:schemeClr>
            </a:solidFill>
            <a:miter lim="800000"/>
            <a:headEnd/>
            <a:tailEnd/>
          </a:ln>
          <a:effectLs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fr-FR" sz="2400" dirty="0" smtClean="0">
                <a:latin typeface="Verdana" panose="020B0604030504040204" pitchFamily="34" charset="0"/>
              </a:rPr>
              <a:t>Rd x Id ≤</a:t>
            </a:r>
            <a:r>
              <a:rPr lang="fr-FR" altLang="fr-FR" sz="2400" dirty="0" smtClean="0">
                <a:latin typeface="Tempus Sans ITC" pitchFamily="82" charset="0"/>
              </a:rPr>
              <a:t> </a:t>
            </a:r>
            <a:r>
              <a:rPr lang="fr-FR" altLang="fr-FR" sz="2400" dirty="0" smtClean="0">
                <a:latin typeface="Verdana" panose="020B0604030504040204" pitchFamily="34" charset="0"/>
              </a:rPr>
              <a:t>50 V~</a:t>
            </a:r>
            <a:endParaRPr lang="fr-FR" altLang="fr-FR" sz="2400" dirty="0">
              <a:latin typeface="Verdana" panose="020B0604030504040204" pitchFamily="34" charset="0"/>
            </a:endParaRPr>
          </a:p>
        </p:txBody>
      </p:sp>
      <p:sp>
        <p:nvSpPr>
          <p:cNvPr id="107" name="Text Box 8"/>
          <p:cNvSpPr txBox="1">
            <a:spLocks noChangeArrowheads="1"/>
          </p:cNvSpPr>
          <p:nvPr/>
        </p:nvSpPr>
        <p:spPr bwMode="auto">
          <a:xfrm>
            <a:off x="3275856" y="4258850"/>
            <a:ext cx="367240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fr-FR" sz="1600" dirty="0" smtClean="0">
                <a:latin typeface="Verdana" panose="020B0604030504040204" pitchFamily="34" charset="0"/>
              </a:rPr>
              <a:t>Avec Id = calibre </a:t>
            </a:r>
            <a:br>
              <a:rPr lang="fr-FR" altLang="fr-FR" sz="1600" dirty="0" smtClean="0">
                <a:latin typeface="Verdana" panose="020B0604030504040204" pitchFamily="34" charset="0"/>
              </a:rPr>
            </a:br>
            <a:r>
              <a:rPr lang="fr-FR" altLang="fr-FR" sz="1600" dirty="0" smtClean="0">
                <a:latin typeface="Verdana" panose="020B0604030504040204" pitchFamily="34" charset="0"/>
              </a:rPr>
              <a:t>différentiel en tête </a:t>
            </a:r>
            <a:br>
              <a:rPr lang="fr-FR" altLang="fr-FR" sz="1600" dirty="0" smtClean="0">
                <a:latin typeface="Verdana" panose="020B0604030504040204" pitchFamily="34" charset="0"/>
              </a:rPr>
            </a:br>
            <a:r>
              <a:rPr lang="fr-FR" altLang="fr-FR" sz="1600" dirty="0" smtClean="0">
                <a:latin typeface="Verdana" panose="020B0604030504040204" pitchFamily="34" charset="0"/>
              </a:rPr>
              <a:t>pour schéma TT…TNS</a:t>
            </a:r>
          </a:p>
          <a:p>
            <a:pPr eaLnBrk="1" hangingPunct="1">
              <a:spcBef>
                <a:spcPct val="0"/>
              </a:spcBef>
              <a:buFontTx/>
              <a:buNone/>
            </a:pPr>
            <a:endParaRPr lang="fr-FR" altLang="fr-FR" sz="1600" dirty="0" smtClean="0">
              <a:latin typeface="Verdana" panose="020B0604030504040204" pitchFamily="34" charset="0"/>
            </a:endParaRPr>
          </a:p>
          <a:p>
            <a:pPr eaLnBrk="1" hangingPunct="1">
              <a:spcBef>
                <a:spcPct val="0"/>
              </a:spcBef>
              <a:buFontTx/>
              <a:buNone/>
            </a:pPr>
            <a:r>
              <a:rPr lang="fr-FR" altLang="fr-FR" sz="1600" dirty="0" smtClean="0">
                <a:latin typeface="Verdana" panose="020B0604030504040204" pitchFamily="34" charset="0"/>
              </a:rPr>
              <a:t>  Ou Id calibre </a:t>
            </a:r>
            <a:br>
              <a:rPr lang="fr-FR" altLang="fr-FR" sz="1600" dirty="0" smtClean="0">
                <a:latin typeface="Verdana" panose="020B0604030504040204" pitchFamily="34" charset="0"/>
              </a:rPr>
            </a:br>
            <a:r>
              <a:rPr lang="fr-FR" altLang="fr-FR" sz="1600" dirty="0" smtClean="0">
                <a:latin typeface="Verdana" panose="020B0604030504040204" pitchFamily="34" charset="0"/>
              </a:rPr>
              <a:t>    disjoncteur en schéma TNC</a:t>
            </a:r>
          </a:p>
        </p:txBody>
      </p:sp>
      <p:sp>
        <p:nvSpPr>
          <p:cNvPr id="85" name="Text Box 8"/>
          <p:cNvSpPr txBox="1">
            <a:spLocks noChangeArrowheads="1"/>
          </p:cNvSpPr>
          <p:nvPr/>
        </p:nvSpPr>
        <p:spPr bwMode="auto">
          <a:xfrm>
            <a:off x="4693268" y="5838944"/>
            <a:ext cx="357634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fr-FR" sz="1600" dirty="0" smtClean="0">
                <a:latin typeface="Verdana" panose="020B0604030504040204" pitchFamily="34" charset="0"/>
              </a:rPr>
              <a:t>Ou Id = courant de fuite au premier défaut en schéma IT</a:t>
            </a:r>
            <a:endParaRPr lang="fr-FR" altLang="fr-FR" sz="1600" dirty="0">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58"/>
                                        </p:tgtEl>
                                        <p:attrNameLst>
                                          <p:attrName>style.visibility</p:attrName>
                                        </p:attrNameLst>
                                      </p:cBhvr>
                                      <p:to>
                                        <p:strVal val="visible"/>
                                      </p:to>
                                    </p:set>
                                    <p:animEffect transition="in" filter="fade">
                                      <p:cBhvr>
                                        <p:cTn id="7" dur="500"/>
                                        <p:tgtEl>
                                          <p:spTgt spid="58"/>
                                        </p:tgtEl>
                                      </p:cBhvr>
                                    </p:animEffect>
                                  </p:childTnLst>
                                </p:cTn>
                              </p:par>
                            </p:childTnLst>
                          </p:cTn>
                        </p:par>
                        <p:par>
                          <p:cTn id="8" fill="hold">
                            <p:stCondLst>
                              <p:cond delay="31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par>
                                <p:cTn id="12" presetID="10" presetClass="entr" presetSubtype="0" fill="hold" nodeType="withEffect">
                                  <p:stCondLst>
                                    <p:cond delay="1750"/>
                                  </p:stCondLst>
                                  <p:childTnLst>
                                    <p:set>
                                      <p:cBhvr>
                                        <p:cTn id="13" dur="1" fill="hold">
                                          <p:stCondLst>
                                            <p:cond delay="0"/>
                                          </p:stCondLst>
                                        </p:cTn>
                                        <p:tgtEl>
                                          <p:spTgt spid="99"/>
                                        </p:tgtEl>
                                        <p:attrNameLst>
                                          <p:attrName>style.visibility</p:attrName>
                                        </p:attrNameLst>
                                      </p:cBhvr>
                                      <p:to>
                                        <p:strVal val="visible"/>
                                      </p:to>
                                    </p:set>
                                    <p:animEffect transition="in" filter="fade">
                                      <p:cBhvr>
                                        <p:cTn id="14" dur="500"/>
                                        <p:tgtEl>
                                          <p:spTgt spid="99"/>
                                        </p:tgtEl>
                                      </p:cBhvr>
                                    </p:animEffect>
                                  </p:childTnLst>
                                </p:cTn>
                              </p:par>
                              <p:par>
                                <p:cTn id="15" presetID="10" presetClass="entr" presetSubtype="0" fill="hold" nodeType="withEffect">
                                  <p:stCondLst>
                                    <p:cond delay="175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par>
                                <p:cTn id="18" presetID="10" presetClass="entr" presetSubtype="0" fill="hold" nodeType="withEffect">
                                  <p:stCondLst>
                                    <p:cond delay="1750"/>
                                  </p:stCondLst>
                                  <p:childTnLst>
                                    <p:set>
                                      <p:cBhvr>
                                        <p:cTn id="19" dur="1" fill="hold">
                                          <p:stCondLst>
                                            <p:cond delay="0"/>
                                          </p:stCondLst>
                                        </p:cTn>
                                        <p:tgtEl>
                                          <p:spTgt spid="32"/>
                                        </p:tgtEl>
                                        <p:attrNameLst>
                                          <p:attrName>style.visibility</p:attrName>
                                        </p:attrNameLst>
                                      </p:cBhvr>
                                      <p:to>
                                        <p:strVal val="visible"/>
                                      </p:to>
                                    </p:set>
                                    <p:animEffect transition="in" filter="fade">
                                      <p:cBhvr>
                                        <p:cTn id="20" dur="250"/>
                                        <p:tgtEl>
                                          <p:spTgt spid="32"/>
                                        </p:tgtEl>
                                      </p:cBhvr>
                                    </p:animEffect>
                                  </p:childTnLst>
                                </p:cTn>
                              </p:par>
                            </p:childTnLst>
                          </p:cTn>
                        </p:par>
                        <p:par>
                          <p:cTn id="21" fill="hold">
                            <p:stCondLst>
                              <p:cond delay="5350"/>
                            </p:stCondLst>
                            <p:childTnLst>
                              <p:par>
                                <p:cTn id="22" presetID="10" presetClass="entr" presetSubtype="0" fill="hold" nodeType="after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fade">
                                      <p:cBhvr>
                                        <p:cTn id="24" dur="500"/>
                                        <p:tgtEl>
                                          <p:spTgt spid="36"/>
                                        </p:tgtEl>
                                      </p:cBhvr>
                                    </p:animEffect>
                                  </p:childTnLst>
                                </p:cTn>
                              </p:par>
                            </p:childTnLst>
                          </p:cTn>
                        </p:par>
                        <p:par>
                          <p:cTn id="25" fill="hold">
                            <p:stCondLst>
                              <p:cond delay="5850"/>
                            </p:stCondLst>
                            <p:childTnLst>
                              <p:par>
                                <p:cTn id="26" presetID="10" presetClass="entr" presetSubtype="0" fill="hold" grpId="0" nodeType="after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fade">
                                      <p:cBhvr>
                                        <p:cTn id="28" dur="500"/>
                                        <p:tgtEl>
                                          <p:spTgt spid="31"/>
                                        </p:tgtEl>
                                      </p:cBhvr>
                                    </p:animEffect>
                                  </p:childTnLst>
                                </p:cTn>
                              </p:par>
                            </p:childTnLst>
                          </p:cTn>
                        </p:par>
                        <p:par>
                          <p:cTn id="29" fill="hold">
                            <p:stCondLst>
                              <p:cond delay="6350"/>
                            </p:stCondLst>
                            <p:childTnLst>
                              <p:par>
                                <p:cTn id="30" presetID="10" presetClass="entr" presetSubtype="0" fill="hold" nodeType="afterEffect">
                                  <p:stCondLst>
                                    <p:cond delay="0"/>
                                  </p:stCondLst>
                                  <p:childTnLst>
                                    <p:set>
                                      <p:cBhvr>
                                        <p:cTn id="31" dur="1" fill="hold">
                                          <p:stCondLst>
                                            <p:cond delay="0"/>
                                          </p:stCondLst>
                                        </p:cTn>
                                        <p:tgtEl>
                                          <p:spTgt spid="48"/>
                                        </p:tgtEl>
                                        <p:attrNameLst>
                                          <p:attrName>style.visibility</p:attrName>
                                        </p:attrNameLst>
                                      </p:cBhvr>
                                      <p:to>
                                        <p:strVal val="visible"/>
                                      </p:to>
                                    </p:set>
                                    <p:animEffect transition="in" filter="fade">
                                      <p:cBhvr>
                                        <p:cTn id="32" dur="500"/>
                                        <p:tgtEl>
                                          <p:spTgt spid="48"/>
                                        </p:tgtEl>
                                      </p:cBhvr>
                                    </p:animEffect>
                                  </p:childTnLst>
                                </p:cTn>
                              </p:par>
                            </p:childTnLst>
                          </p:cTn>
                        </p:par>
                        <p:par>
                          <p:cTn id="33" fill="hold">
                            <p:stCondLst>
                              <p:cond delay="6850"/>
                            </p:stCondLst>
                            <p:childTnLst>
                              <p:par>
                                <p:cTn id="34" presetID="10" presetClass="entr" presetSubtype="0" fill="hold" nodeType="afterEffect">
                                  <p:stCondLst>
                                    <p:cond delay="0"/>
                                  </p:stCondLst>
                                  <p:childTnLst>
                                    <p:set>
                                      <p:cBhvr>
                                        <p:cTn id="35" dur="1" fill="hold">
                                          <p:stCondLst>
                                            <p:cond delay="0"/>
                                          </p:stCondLst>
                                        </p:cTn>
                                        <p:tgtEl>
                                          <p:spTgt spid="59"/>
                                        </p:tgtEl>
                                        <p:attrNameLst>
                                          <p:attrName>style.visibility</p:attrName>
                                        </p:attrNameLst>
                                      </p:cBhvr>
                                      <p:to>
                                        <p:strVal val="visible"/>
                                      </p:to>
                                    </p:set>
                                    <p:animEffect transition="in" filter="fade">
                                      <p:cBhvr>
                                        <p:cTn id="36"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36"/>
                    </p:tgtEl>
                  </p:cond>
                </p:stCondLst>
                <p:endSync evt="end" delay="0">
                  <p:rtn val="all"/>
                </p:endSync>
                <p:childTnLst>
                  <p:par>
                    <p:cTn id="38" fill="hold">
                      <p:stCondLst>
                        <p:cond delay="0"/>
                      </p:stCondLst>
                      <p:childTnLst>
                        <p:par>
                          <p:cTn id="39" fill="hold">
                            <p:stCondLst>
                              <p:cond delay="0"/>
                            </p:stCondLst>
                            <p:childTnLst>
                              <p:par>
                                <p:cTn id="40" presetID="10" presetClass="exit" presetSubtype="0" fill="hold" nodeType="withEffect">
                                  <p:stCondLst>
                                    <p:cond delay="750"/>
                                  </p:stCondLst>
                                  <p:childTnLst>
                                    <p:animEffect transition="out" filter="fade">
                                      <p:cBhvr>
                                        <p:cTn id="41" dur="500"/>
                                        <p:tgtEl>
                                          <p:spTgt spid="36"/>
                                        </p:tgtEl>
                                      </p:cBhvr>
                                    </p:animEffect>
                                    <p:set>
                                      <p:cBhvr>
                                        <p:cTn id="42" dur="1" fill="hold">
                                          <p:stCondLst>
                                            <p:cond delay="499"/>
                                          </p:stCondLst>
                                        </p:cTn>
                                        <p:tgtEl>
                                          <p:spTgt spid="36"/>
                                        </p:tgtEl>
                                        <p:attrNameLst>
                                          <p:attrName>style.visibility</p:attrName>
                                        </p:attrNameLst>
                                      </p:cBhvr>
                                      <p:to>
                                        <p:strVal val="hidden"/>
                                      </p:to>
                                    </p:set>
                                  </p:childTnLst>
                                </p:cTn>
                              </p:par>
                            </p:childTnLst>
                          </p:cTn>
                        </p:par>
                        <p:par>
                          <p:cTn id="43" fill="hold">
                            <p:stCondLst>
                              <p:cond delay="1250"/>
                            </p:stCondLst>
                            <p:childTnLst>
                              <p:par>
                                <p:cTn id="44" presetID="22" presetClass="entr" presetSubtype="8" fill="hold" grpId="0" nodeType="afterEffect">
                                  <p:stCondLst>
                                    <p:cond delay="500"/>
                                  </p:stCondLst>
                                  <p:childTnLst>
                                    <p:set>
                                      <p:cBhvr>
                                        <p:cTn id="45" dur="1" fill="hold">
                                          <p:stCondLst>
                                            <p:cond delay="0"/>
                                          </p:stCondLst>
                                        </p:cTn>
                                        <p:tgtEl>
                                          <p:spTgt spid="45"/>
                                        </p:tgtEl>
                                        <p:attrNameLst>
                                          <p:attrName>style.visibility</p:attrName>
                                        </p:attrNameLst>
                                      </p:cBhvr>
                                      <p:to>
                                        <p:strVal val="visible"/>
                                      </p:to>
                                    </p:set>
                                    <p:animEffect transition="in" filter="wipe(left)">
                                      <p:cBhvr>
                                        <p:cTn id="46" dur="500"/>
                                        <p:tgtEl>
                                          <p:spTgt spid="45"/>
                                        </p:tgtEl>
                                      </p:cBhvr>
                                    </p:animEffect>
                                  </p:childTnLst>
                                </p:cTn>
                              </p:par>
                            </p:childTnLst>
                          </p:cTn>
                        </p:par>
                        <p:par>
                          <p:cTn id="47" fill="hold">
                            <p:stCondLst>
                              <p:cond delay="2250"/>
                            </p:stCondLst>
                            <p:childTnLst>
                              <p:par>
                                <p:cTn id="48" presetID="22" presetClass="entr" presetSubtype="8" fill="hold" grpId="0" nodeType="afterEffect">
                                  <p:stCondLst>
                                    <p:cond delay="500"/>
                                  </p:stCondLst>
                                  <p:childTnLst>
                                    <p:set>
                                      <p:cBhvr>
                                        <p:cTn id="49" dur="1" fill="hold">
                                          <p:stCondLst>
                                            <p:cond delay="0"/>
                                          </p:stCondLst>
                                        </p:cTn>
                                        <p:tgtEl>
                                          <p:spTgt spid="46"/>
                                        </p:tgtEl>
                                        <p:attrNameLst>
                                          <p:attrName>style.visibility</p:attrName>
                                        </p:attrNameLst>
                                      </p:cBhvr>
                                      <p:to>
                                        <p:strVal val="visible"/>
                                      </p:to>
                                    </p:set>
                                    <p:animEffect transition="in" filter="wipe(left)">
                                      <p:cBhvr>
                                        <p:cTn id="50" dur="500"/>
                                        <p:tgtEl>
                                          <p:spTgt spid="46"/>
                                        </p:tgtEl>
                                      </p:cBhvr>
                                    </p:animEffect>
                                  </p:childTnLst>
                                </p:cTn>
                              </p:par>
                            </p:childTnLst>
                          </p:cTn>
                        </p:par>
                        <p:par>
                          <p:cTn id="51" fill="hold">
                            <p:stCondLst>
                              <p:cond delay="3250"/>
                            </p:stCondLst>
                            <p:childTnLst>
                              <p:par>
                                <p:cTn id="52" presetID="22" presetClass="entr" presetSubtype="8" fill="hold" grpId="0" nodeType="afterEffect">
                                  <p:stCondLst>
                                    <p:cond delay="500"/>
                                  </p:stCondLst>
                                  <p:childTnLst>
                                    <p:set>
                                      <p:cBhvr>
                                        <p:cTn id="53" dur="1" fill="hold">
                                          <p:stCondLst>
                                            <p:cond delay="0"/>
                                          </p:stCondLst>
                                        </p:cTn>
                                        <p:tgtEl>
                                          <p:spTgt spid="47"/>
                                        </p:tgtEl>
                                        <p:attrNameLst>
                                          <p:attrName>style.visibility</p:attrName>
                                        </p:attrNameLst>
                                      </p:cBhvr>
                                      <p:to>
                                        <p:strVal val="visible"/>
                                      </p:to>
                                    </p:set>
                                    <p:animEffect transition="in" filter="wipe(left)">
                                      <p:cBhvr>
                                        <p:cTn id="54" dur="500"/>
                                        <p:tgtEl>
                                          <p:spTgt spid="47"/>
                                        </p:tgtEl>
                                      </p:cBhvr>
                                    </p:animEffect>
                                  </p:childTnLst>
                                </p:cTn>
                              </p:par>
                            </p:childTnLst>
                          </p:cTn>
                        </p:par>
                        <p:par>
                          <p:cTn id="55" fill="hold">
                            <p:stCondLst>
                              <p:cond delay="4250"/>
                            </p:stCondLst>
                            <p:childTnLst>
                              <p:par>
                                <p:cTn id="56" presetID="10" presetClass="entr" presetSubtype="0" fill="hold" nodeType="after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fade">
                                      <p:cBhvr>
                                        <p:cTn id="58" dur="500"/>
                                        <p:tgtEl>
                                          <p:spTgt spid="39"/>
                                        </p:tgtEl>
                                      </p:cBhvr>
                                    </p:animEffect>
                                  </p:childTnLst>
                                </p:cTn>
                              </p:par>
                            </p:childTnLst>
                          </p:cTn>
                        </p:par>
                      </p:childTnLst>
                    </p:cTn>
                  </p:par>
                </p:childTnLst>
              </p:cTn>
              <p:nextCondLst>
                <p:cond evt="onClick" delay="0">
                  <p:tgtEl>
                    <p:spTgt spid="36"/>
                  </p:tgtEl>
                </p:cond>
              </p:nextCondLst>
            </p:seq>
            <p:seq concurrent="1" nextAc="seek">
              <p:cTn id="59" restart="whenNotActive" fill="hold" evtFilter="cancelBubble" nodeType="interactiveSeq">
                <p:stCondLst>
                  <p:cond evt="onClick" delay="0">
                    <p:tgtEl>
                      <p:spTgt spid="39"/>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30"/>
                                        </p:tgtEl>
                                        <p:attrNameLst>
                                          <p:attrName>style.visibility</p:attrName>
                                        </p:attrNameLst>
                                      </p:cBhvr>
                                      <p:to>
                                        <p:strVal val="visible"/>
                                      </p:to>
                                    </p:set>
                                    <p:animEffect transition="in" filter="fade">
                                      <p:cBhvr>
                                        <p:cTn id="64" dur="500"/>
                                        <p:tgtEl>
                                          <p:spTgt spid="30"/>
                                        </p:tgtEl>
                                      </p:cBhvr>
                                    </p:animEffect>
                                  </p:childTnLst>
                                </p:cTn>
                              </p:par>
                              <p:par>
                                <p:cTn id="65" presetID="8" presetClass="emph" presetSubtype="0" fill="hold" nodeType="withEffect">
                                  <p:stCondLst>
                                    <p:cond delay="0"/>
                                  </p:stCondLst>
                                  <p:childTnLst>
                                    <p:animRot by="11700000">
                                      <p:cBhvr>
                                        <p:cTn id="66" dur="2000" fill="hold"/>
                                        <p:tgtEl>
                                          <p:spTgt spid="32"/>
                                        </p:tgtEl>
                                        <p:attrNameLst>
                                          <p:attrName>r</p:attrName>
                                        </p:attrNameLst>
                                      </p:cBhvr>
                                    </p:animRot>
                                  </p:childTnLst>
                                </p:cTn>
                              </p:par>
                              <p:par>
                                <p:cTn id="67" presetID="10" presetClass="exit" presetSubtype="0" fill="hold" nodeType="withEffect">
                                  <p:stCondLst>
                                    <p:cond delay="500"/>
                                  </p:stCondLst>
                                  <p:childTnLst>
                                    <p:animEffect transition="out" filter="fade">
                                      <p:cBhvr>
                                        <p:cTn id="68" dur="500"/>
                                        <p:tgtEl>
                                          <p:spTgt spid="39"/>
                                        </p:tgtEl>
                                      </p:cBhvr>
                                    </p:animEffect>
                                    <p:set>
                                      <p:cBhvr>
                                        <p:cTn id="69" dur="1" fill="hold">
                                          <p:stCondLst>
                                            <p:cond delay="499"/>
                                          </p:stCondLst>
                                        </p:cTn>
                                        <p:tgtEl>
                                          <p:spTgt spid="39"/>
                                        </p:tgtEl>
                                        <p:attrNameLst>
                                          <p:attrName>style.visibility</p:attrName>
                                        </p:attrNameLst>
                                      </p:cBhvr>
                                      <p:to>
                                        <p:strVal val="hidden"/>
                                      </p:to>
                                    </p:set>
                                  </p:childTnLst>
                                </p:cTn>
                              </p:par>
                            </p:childTnLst>
                          </p:cTn>
                        </p:par>
                        <p:par>
                          <p:cTn id="70" fill="hold">
                            <p:stCondLst>
                              <p:cond delay="2000"/>
                            </p:stCondLst>
                            <p:childTnLst>
                              <p:par>
                                <p:cTn id="71" presetID="10" presetClass="entr" presetSubtype="0" fill="hold" nodeType="afterEffect">
                                  <p:stCondLst>
                                    <p:cond delay="0"/>
                                  </p:stCondLst>
                                  <p:childTnLst>
                                    <p:set>
                                      <p:cBhvr>
                                        <p:cTn id="72" dur="1" fill="hold">
                                          <p:stCondLst>
                                            <p:cond delay="0"/>
                                          </p:stCondLst>
                                        </p:cTn>
                                        <p:tgtEl>
                                          <p:spTgt spid="33"/>
                                        </p:tgtEl>
                                        <p:attrNameLst>
                                          <p:attrName>style.visibility</p:attrName>
                                        </p:attrNameLst>
                                      </p:cBhvr>
                                      <p:to>
                                        <p:strVal val="visible"/>
                                      </p:to>
                                    </p:set>
                                    <p:animEffect transition="in" filter="fade">
                                      <p:cBhvr>
                                        <p:cTn id="73" dur="500"/>
                                        <p:tgtEl>
                                          <p:spTgt spid="33"/>
                                        </p:tgtEl>
                                      </p:cBhvr>
                                    </p:animEffect>
                                  </p:childTnLst>
                                </p:cTn>
                              </p:par>
                            </p:childTnLst>
                          </p:cTn>
                        </p:par>
                      </p:childTnLst>
                    </p:cTn>
                  </p:par>
                </p:childTnLst>
              </p:cTn>
              <p:nextCondLst>
                <p:cond evt="onClick" delay="0">
                  <p:tgtEl>
                    <p:spTgt spid="39"/>
                  </p:tgtEl>
                </p:cond>
              </p:nextCondLst>
            </p:seq>
            <p:seq concurrent="1" nextAc="seek">
              <p:cTn id="74" restart="whenNotActive" fill="hold" evtFilter="cancelBubble" nodeType="interactiveSeq">
                <p:stCondLst>
                  <p:cond evt="onClick" delay="0">
                    <p:tgtEl>
                      <p:spTgt spid="33"/>
                    </p:tgtEl>
                  </p:cond>
                </p:stCondLst>
                <p:endSync evt="end" delay="0">
                  <p:rtn val="all"/>
                </p:endSync>
                <p:childTnLst>
                  <p:par>
                    <p:cTn id="75" fill="hold">
                      <p:stCondLst>
                        <p:cond delay="0"/>
                      </p:stCondLst>
                      <p:childTnLst>
                        <p:par>
                          <p:cTn id="76" fill="hold">
                            <p:stCondLst>
                              <p:cond delay="0"/>
                            </p:stCondLst>
                            <p:childTnLst>
                              <p:par>
                                <p:cTn id="77" presetID="10" presetClass="entr" presetSubtype="0" fill="hold" nodeType="clickEffect">
                                  <p:stCondLst>
                                    <p:cond delay="1000"/>
                                  </p:stCondLst>
                                  <p:childTnLst>
                                    <p:set>
                                      <p:cBhvr>
                                        <p:cTn id="78" dur="1" fill="hold">
                                          <p:stCondLst>
                                            <p:cond delay="0"/>
                                          </p:stCondLst>
                                        </p:cTn>
                                        <p:tgtEl>
                                          <p:spTgt spid="42"/>
                                        </p:tgtEl>
                                        <p:attrNameLst>
                                          <p:attrName>style.visibility</p:attrName>
                                        </p:attrNameLst>
                                      </p:cBhvr>
                                      <p:to>
                                        <p:strVal val="visible"/>
                                      </p:to>
                                    </p:set>
                                    <p:animEffect transition="in" filter="fade">
                                      <p:cBhvr>
                                        <p:cTn id="79" dur="500"/>
                                        <p:tgtEl>
                                          <p:spTgt spid="42"/>
                                        </p:tgtEl>
                                      </p:cBhvr>
                                    </p:animEffect>
                                  </p:childTnLst>
                                </p:cTn>
                              </p:par>
                            </p:childTnLst>
                          </p:cTn>
                        </p:par>
                        <p:par>
                          <p:cTn id="80" fill="hold">
                            <p:stCondLst>
                              <p:cond delay="1500"/>
                            </p:stCondLst>
                            <p:childTnLst>
                              <p:par>
                                <p:cTn id="81" presetID="10" presetClass="entr" presetSubtype="0" fill="hold" grpId="0" nodeType="afterEffect">
                                  <p:stCondLst>
                                    <p:cond delay="0"/>
                                  </p:stCondLst>
                                  <p:childTnLst>
                                    <p:set>
                                      <p:cBhvr>
                                        <p:cTn id="82" dur="1" fill="hold">
                                          <p:stCondLst>
                                            <p:cond delay="0"/>
                                          </p:stCondLst>
                                        </p:cTn>
                                        <p:tgtEl>
                                          <p:spTgt spid="106"/>
                                        </p:tgtEl>
                                        <p:attrNameLst>
                                          <p:attrName>style.visibility</p:attrName>
                                        </p:attrNameLst>
                                      </p:cBhvr>
                                      <p:to>
                                        <p:strVal val="visible"/>
                                      </p:to>
                                    </p:set>
                                    <p:animEffect transition="in" filter="fade">
                                      <p:cBhvr>
                                        <p:cTn id="83" dur="500"/>
                                        <p:tgtEl>
                                          <p:spTgt spid="106"/>
                                        </p:tgtEl>
                                      </p:cBhvr>
                                    </p:animEffect>
                                  </p:childTnLst>
                                </p:cTn>
                              </p:par>
                            </p:childTnLst>
                          </p:cTn>
                        </p:par>
                        <p:par>
                          <p:cTn id="84" fill="hold">
                            <p:stCondLst>
                              <p:cond delay="2000"/>
                            </p:stCondLst>
                            <p:childTnLst>
                              <p:par>
                                <p:cTn id="85" presetID="10" presetClass="entr" presetSubtype="0" fill="hold" grpId="0" nodeType="afterEffect">
                                  <p:stCondLst>
                                    <p:cond delay="0"/>
                                  </p:stCondLst>
                                  <p:iterate type="wd">
                                    <p:tmPct val="10000"/>
                                  </p:iterate>
                                  <p:childTnLst>
                                    <p:set>
                                      <p:cBhvr>
                                        <p:cTn id="86" dur="1" fill="hold">
                                          <p:stCondLst>
                                            <p:cond delay="0"/>
                                          </p:stCondLst>
                                        </p:cTn>
                                        <p:tgtEl>
                                          <p:spTgt spid="107"/>
                                        </p:tgtEl>
                                        <p:attrNameLst>
                                          <p:attrName>style.visibility</p:attrName>
                                        </p:attrNameLst>
                                      </p:cBhvr>
                                      <p:to>
                                        <p:strVal val="visible"/>
                                      </p:to>
                                    </p:set>
                                    <p:animEffect transition="in" filter="fade">
                                      <p:cBhvr>
                                        <p:cTn id="87" dur="500"/>
                                        <p:tgtEl>
                                          <p:spTgt spid="107"/>
                                        </p:tgtEl>
                                      </p:cBhvr>
                                    </p:animEffect>
                                  </p:childTnLst>
                                </p:cTn>
                              </p:par>
                            </p:childTnLst>
                          </p:cTn>
                        </p:par>
                        <p:par>
                          <p:cTn id="88" fill="hold">
                            <p:stCondLst>
                              <p:cond delay="3400"/>
                            </p:stCondLst>
                            <p:childTnLst>
                              <p:par>
                                <p:cTn id="89" presetID="10" presetClass="entr" presetSubtype="0" fill="hold" grpId="0" nodeType="afterEffect">
                                  <p:stCondLst>
                                    <p:cond delay="0"/>
                                  </p:stCondLst>
                                  <p:iterate type="wd">
                                    <p:tmPct val="10000"/>
                                  </p:iterate>
                                  <p:childTnLst>
                                    <p:set>
                                      <p:cBhvr>
                                        <p:cTn id="90" dur="1" fill="hold">
                                          <p:stCondLst>
                                            <p:cond delay="0"/>
                                          </p:stCondLst>
                                        </p:cTn>
                                        <p:tgtEl>
                                          <p:spTgt spid="85"/>
                                        </p:tgtEl>
                                        <p:attrNameLst>
                                          <p:attrName>style.visibility</p:attrName>
                                        </p:attrNameLst>
                                      </p:cBhvr>
                                      <p:to>
                                        <p:strVal val="visible"/>
                                      </p:to>
                                    </p:set>
                                    <p:animEffect transition="in" filter="fade">
                                      <p:cBhvr>
                                        <p:cTn id="91" dur="500"/>
                                        <p:tgtEl>
                                          <p:spTgt spid="85"/>
                                        </p:tgtEl>
                                      </p:cBhvr>
                                    </p:animEffect>
                                  </p:childTnLst>
                                </p:cTn>
                              </p:par>
                              <p:par>
                                <p:cTn id="92" presetID="10" presetClass="exit" presetSubtype="0" fill="hold" nodeType="withEffect">
                                  <p:stCondLst>
                                    <p:cond delay="0"/>
                                  </p:stCondLst>
                                  <p:childTnLst>
                                    <p:animEffect transition="out" filter="fade">
                                      <p:cBhvr>
                                        <p:cTn id="93" dur="500"/>
                                        <p:tgtEl>
                                          <p:spTgt spid="33"/>
                                        </p:tgtEl>
                                      </p:cBhvr>
                                    </p:animEffect>
                                    <p:set>
                                      <p:cBhvr>
                                        <p:cTn id="94" dur="1" fill="hold">
                                          <p:stCondLst>
                                            <p:cond delay="4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childTnLst>
        </p:cTn>
      </p:par>
    </p:tnLst>
    <p:bldLst>
      <p:bldP spid="31" grpId="0"/>
      <p:bldP spid="45" grpId="0" animBg="1"/>
      <p:bldP spid="46" grpId="0" animBg="1"/>
      <p:bldP spid="47" grpId="0" animBg="1"/>
      <p:bldP spid="58" grpId="0"/>
      <p:bldP spid="106" grpId="0" animBg="1"/>
      <p:bldP spid="107" grpId="0"/>
      <p:bldP spid="8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e 24"/>
          <p:cNvGrpSpPr/>
          <p:nvPr/>
        </p:nvGrpSpPr>
        <p:grpSpPr>
          <a:xfrm>
            <a:off x="-540568" y="2856765"/>
            <a:ext cx="5122216" cy="3961385"/>
            <a:chOff x="-540568" y="2714347"/>
            <a:chExt cx="5122216" cy="3961385"/>
          </a:xfrm>
        </p:grpSpPr>
        <p:grpSp>
          <p:nvGrpSpPr>
            <p:cNvPr id="26" name="Groupe 25"/>
            <p:cNvGrpSpPr/>
            <p:nvPr/>
          </p:nvGrpSpPr>
          <p:grpSpPr>
            <a:xfrm>
              <a:off x="-540568" y="2714347"/>
              <a:ext cx="5122216" cy="3961385"/>
              <a:chOff x="0" y="2714347"/>
              <a:chExt cx="5122216" cy="3961385"/>
            </a:xfrm>
          </p:grpSpPr>
          <p:pic>
            <p:nvPicPr>
              <p:cNvPr id="28"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387" b="100000" l="0" r="100000">
                            <a14:foregroundMark x1="17352" y1="13540" x2="11144" y2="17988"/>
                            <a14:backgroundMark x1="80553" y1="96905" x2="61930" y2="99807"/>
                            <a14:backgroundMark x1="63201" y1="99130" x2="57741" y2="99807"/>
                            <a14:backgroundMark x1="10097" y1="18375" x2="17577" y2="11315"/>
                            <a14:backgroundMark x1="13613" y1="15087" x2="19820" y2="13153"/>
                          </a14:backgroundRemoval>
                        </a14:imgEffect>
                      </a14:imgLayer>
                    </a14:imgProps>
                  </a:ext>
                  <a:ext uri="{28A0092B-C50C-407E-A947-70E740481C1C}">
                    <a14:useLocalDpi xmlns:a14="http://schemas.microsoft.com/office/drawing/2010/main" val="0"/>
                  </a:ext>
                </a:extLst>
              </a:blip>
              <a:srcRect/>
              <a:stretch>
                <a:fillRect/>
              </a:stretch>
            </p:blipFill>
            <p:spPr bwMode="auto">
              <a:xfrm>
                <a:off x="0" y="2714347"/>
                <a:ext cx="5122216" cy="39613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 name="Picture 2"/>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387" b="100000" l="0" r="100000">
                            <a14:foregroundMark x1="17352" y1="13540" x2="11144" y2="17988"/>
                            <a14:backgroundMark x1="80553" y1="96905" x2="61930" y2="99807"/>
                            <a14:backgroundMark x1="63201" y1="99130" x2="57741" y2="99807"/>
                            <a14:backgroundMark x1="10097" y1="18375" x2="17577" y2="11315"/>
                            <a14:backgroundMark x1="13613" y1="15087" x2="19820" y2="13153"/>
                          </a14:backgroundRemoval>
                        </a14:imgEffect>
                      </a14:imgLayer>
                    </a14:imgProps>
                  </a:ext>
                  <a:ext uri="{28A0092B-C50C-407E-A947-70E740481C1C}">
                    <a14:useLocalDpi xmlns:a14="http://schemas.microsoft.com/office/drawing/2010/main" val="0"/>
                  </a:ext>
                </a:extLst>
              </a:blip>
              <a:srcRect l="58191" t="32201" r="33140" b="53870"/>
              <a:stretch/>
            </p:blipFill>
            <p:spPr bwMode="auto">
              <a:xfrm rot="-2820000">
                <a:off x="2922036" y="3965366"/>
                <a:ext cx="526935" cy="551807"/>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7" name="Picture 3"/>
            <p:cNvPicPr>
              <a:picLocks noChangeAspect="1" noChangeArrowheads="1"/>
            </p:cNvPicPr>
            <p:nvPr/>
          </p:nvPicPr>
          <p:blipFill>
            <a:blip r:embed="rId7">
              <a:extLst>
                <a:ext uri="{BEBA8EAE-BF5A-486C-A8C5-ECC9F3942E4B}">
                  <a14:imgProps xmlns:a14="http://schemas.microsoft.com/office/drawing/2010/main">
                    <a14:imgLayer r:embed="rId8">
                      <a14:imgEffect>
                        <a14:brightnessContrast bright="-40000"/>
                      </a14:imgEffect>
                    </a14:imgLayer>
                  </a14:imgProps>
                </a:ext>
                <a:ext uri="{28A0092B-C50C-407E-A947-70E740481C1C}">
                  <a14:useLocalDpi xmlns:a14="http://schemas.microsoft.com/office/drawing/2010/main" val="0"/>
                </a:ext>
              </a:extLst>
            </a:blip>
            <a:srcRect/>
            <a:stretch>
              <a:fillRect/>
            </a:stretch>
          </p:blipFill>
          <p:spPr bwMode="auto">
            <a:xfrm rot="21420000">
              <a:off x="717354" y="3895007"/>
              <a:ext cx="1317377" cy="750597"/>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9" name="Groupe 8"/>
          <p:cNvGrpSpPr/>
          <p:nvPr/>
        </p:nvGrpSpPr>
        <p:grpSpPr>
          <a:xfrm>
            <a:off x="5796136" y="840155"/>
            <a:ext cx="3096344" cy="3994470"/>
            <a:chOff x="5796136" y="866295"/>
            <a:chExt cx="3096344" cy="3994470"/>
          </a:xfrm>
        </p:grpSpPr>
        <p:grpSp>
          <p:nvGrpSpPr>
            <p:cNvPr id="10" name="Groupe 9"/>
            <p:cNvGrpSpPr/>
            <p:nvPr/>
          </p:nvGrpSpPr>
          <p:grpSpPr>
            <a:xfrm>
              <a:off x="5796136" y="866295"/>
              <a:ext cx="3096344" cy="3994470"/>
              <a:chOff x="5796136" y="866295"/>
              <a:chExt cx="3096344" cy="3994470"/>
            </a:xfrm>
          </p:grpSpPr>
          <p:pic>
            <p:nvPicPr>
              <p:cNvPr id="22" name="Image 2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96136" y="866295"/>
                <a:ext cx="3096344" cy="3994470"/>
              </a:xfrm>
              <a:prstGeom prst="rect">
                <a:avLst/>
              </a:prstGeom>
            </p:spPr>
          </p:pic>
          <p:sp>
            <p:nvSpPr>
              <p:cNvPr id="23" name="Ellipse 22"/>
              <p:cNvSpPr/>
              <p:nvPr/>
            </p:nvSpPr>
            <p:spPr>
              <a:xfrm>
                <a:off x="7583195" y="2754081"/>
                <a:ext cx="976082" cy="141850"/>
              </a:xfrm>
              <a:prstGeom prst="ellipse">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1" name="Groupe 10"/>
            <p:cNvGrpSpPr/>
            <p:nvPr/>
          </p:nvGrpSpPr>
          <p:grpSpPr>
            <a:xfrm>
              <a:off x="7249295" y="1388676"/>
              <a:ext cx="216024" cy="519763"/>
              <a:chOff x="7248927" y="1388674"/>
              <a:chExt cx="216024" cy="519763"/>
            </a:xfrm>
          </p:grpSpPr>
          <p:sp>
            <p:nvSpPr>
              <p:cNvPr id="13" name="Rectangle 12"/>
              <p:cNvSpPr/>
              <p:nvPr/>
            </p:nvSpPr>
            <p:spPr>
              <a:xfrm>
                <a:off x="7248927" y="1388675"/>
                <a:ext cx="21602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7248927" y="1576393"/>
                <a:ext cx="21602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p:cNvSpPr/>
              <p:nvPr/>
            </p:nvSpPr>
            <p:spPr>
              <a:xfrm>
                <a:off x="7248927" y="1786705"/>
                <a:ext cx="216024"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 name="Connecteur droit 15"/>
              <p:cNvCxnSpPr/>
              <p:nvPr/>
            </p:nvCxnSpPr>
            <p:spPr>
              <a:xfrm>
                <a:off x="7248927" y="1388674"/>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a:off x="7248927" y="1560784"/>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a:off x="7248927" y="1776042"/>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flipH="1">
                <a:off x="7265026" y="1411534"/>
                <a:ext cx="199925" cy="10269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flipH="1">
                <a:off x="7265026" y="1604797"/>
                <a:ext cx="199925" cy="10269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flipH="1">
                <a:off x="7265026" y="1805743"/>
                <a:ext cx="199925" cy="10269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 name="Forme libre 11"/>
            <p:cNvSpPr/>
            <p:nvPr/>
          </p:nvSpPr>
          <p:spPr>
            <a:xfrm>
              <a:off x="7499350" y="2520950"/>
              <a:ext cx="1003300" cy="311150"/>
            </a:xfrm>
            <a:custGeom>
              <a:avLst/>
              <a:gdLst>
                <a:gd name="connsiteX0" fmla="*/ 82550 w 1003300"/>
                <a:gd name="connsiteY0" fmla="*/ 304800 h 311150"/>
                <a:gd name="connsiteX1" fmla="*/ 0 w 1003300"/>
                <a:gd name="connsiteY1" fmla="*/ 311150 h 311150"/>
                <a:gd name="connsiteX2" fmla="*/ 0 w 1003300"/>
                <a:gd name="connsiteY2" fmla="*/ 0 h 311150"/>
                <a:gd name="connsiteX3" fmla="*/ 1003300 w 1003300"/>
                <a:gd name="connsiteY3" fmla="*/ 0 h 311150"/>
              </a:gdLst>
              <a:ahLst/>
              <a:cxnLst>
                <a:cxn ang="0">
                  <a:pos x="connsiteX0" y="connsiteY0"/>
                </a:cxn>
                <a:cxn ang="0">
                  <a:pos x="connsiteX1" y="connsiteY1"/>
                </a:cxn>
                <a:cxn ang="0">
                  <a:pos x="connsiteX2" y="connsiteY2"/>
                </a:cxn>
                <a:cxn ang="0">
                  <a:pos x="connsiteX3" y="connsiteY3"/>
                </a:cxn>
              </a:cxnLst>
              <a:rect l="l" t="t" r="r" b="b"/>
              <a:pathLst>
                <a:path w="1003300" h="311150">
                  <a:moveTo>
                    <a:pt x="82550" y="304800"/>
                  </a:moveTo>
                  <a:lnTo>
                    <a:pt x="0" y="311150"/>
                  </a:lnTo>
                  <a:lnTo>
                    <a:pt x="0" y="0"/>
                  </a:lnTo>
                  <a:lnTo>
                    <a:pt x="1003300" y="0"/>
                  </a:lnTo>
                </a:path>
              </a:pathLst>
            </a:cu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9" name="Groupe 58"/>
          <p:cNvGrpSpPr/>
          <p:nvPr/>
        </p:nvGrpSpPr>
        <p:grpSpPr>
          <a:xfrm>
            <a:off x="7499350" y="2359445"/>
            <a:ext cx="1059927" cy="510346"/>
            <a:chOff x="7499350" y="2359445"/>
            <a:chExt cx="1059927" cy="510346"/>
          </a:xfrm>
        </p:grpSpPr>
        <p:grpSp>
          <p:nvGrpSpPr>
            <p:cNvPr id="60" name="Groupe 59"/>
            <p:cNvGrpSpPr/>
            <p:nvPr/>
          </p:nvGrpSpPr>
          <p:grpSpPr>
            <a:xfrm>
              <a:off x="7636170" y="2359445"/>
              <a:ext cx="864549" cy="279620"/>
              <a:chOff x="7633634" y="2373203"/>
              <a:chExt cx="864549" cy="279620"/>
            </a:xfrm>
          </p:grpSpPr>
          <p:grpSp>
            <p:nvGrpSpPr>
              <p:cNvPr id="64" name="Groupe 63"/>
              <p:cNvGrpSpPr/>
              <p:nvPr/>
            </p:nvGrpSpPr>
            <p:grpSpPr>
              <a:xfrm>
                <a:off x="7633634" y="2374415"/>
                <a:ext cx="139925" cy="255039"/>
                <a:chOff x="2286938" y="4371650"/>
                <a:chExt cx="139925" cy="255039"/>
              </a:xfrm>
            </p:grpSpPr>
            <p:sp>
              <p:nvSpPr>
                <p:cNvPr id="80" name="Rectangle 79"/>
                <p:cNvSpPr/>
                <p:nvPr/>
              </p:nvSpPr>
              <p:spPr>
                <a:xfrm>
                  <a:off x="2286938" y="4402282"/>
                  <a:ext cx="124822" cy="2106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81" name="Connecteur droit 80"/>
                <p:cNvCxnSpPr/>
                <p:nvPr/>
              </p:nvCxnSpPr>
              <p:spPr>
                <a:xfrm>
                  <a:off x="2372863" y="4371650"/>
                  <a:ext cx="54000" cy="54000"/>
                </a:xfrm>
                <a:prstGeom prst="line">
                  <a:avLst/>
                </a:prstGeom>
                <a:ln w="25400">
                  <a:solidFill>
                    <a:srgbClr val="00FFFF"/>
                  </a:solidFill>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flipH="1">
                  <a:off x="2372863" y="4375281"/>
                  <a:ext cx="54000" cy="54000"/>
                </a:xfrm>
                <a:prstGeom prst="line">
                  <a:avLst/>
                </a:prstGeom>
                <a:ln w="25400">
                  <a:solidFill>
                    <a:srgbClr val="00FFFF"/>
                  </a:solidFill>
                </a:ln>
              </p:spPr>
              <p:style>
                <a:lnRef idx="1">
                  <a:schemeClr val="accent1"/>
                </a:lnRef>
                <a:fillRef idx="0">
                  <a:schemeClr val="accent1"/>
                </a:fillRef>
                <a:effectRef idx="0">
                  <a:schemeClr val="accent1"/>
                </a:effectRef>
                <a:fontRef idx="minor">
                  <a:schemeClr val="tx1"/>
                </a:fontRef>
              </p:style>
            </p:cxnSp>
            <p:cxnSp>
              <p:nvCxnSpPr>
                <p:cNvPr id="83" name="Connecteur droit 82"/>
                <p:cNvCxnSpPr/>
                <p:nvPr/>
              </p:nvCxnSpPr>
              <p:spPr>
                <a:xfrm>
                  <a:off x="2363859" y="4402281"/>
                  <a:ext cx="36004" cy="224408"/>
                </a:xfrm>
                <a:prstGeom prst="line">
                  <a:avLst/>
                </a:prstGeom>
                <a:ln w="25400">
                  <a:solidFill>
                    <a:srgbClr val="00FFFF"/>
                  </a:solidFill>
                </a:ln>
              </p:spPr>
              <p:style>
                <a:lnRef idx="1">
                  <a:schemeClr val="accent1"/>
                </a:lnRef>
                <a:fillRef idx="0">
                  <a:schemeClr val="accent1"/>
                </a:fillRef>
                <a:effectRef idx="0">
                  <a:schemeClr val="accent1"/>
                </a:effectRef>
                <a:fontRef idx="minor">
                  <a:schemeClr val="tx1"/>
                </a:fontRef>
              </p:style>
            </p:cxnSp>
          </p:grpSp>
          <p:grpSp>
            <p:nvGrpSpPr>
              <p:cNvPr id="65" name="Groupe 64"/>
              <p:cNvGrpSpPr/>
              <p:nvPr/>
            </p:nvGrpSpPr>
            <p:grpSpPr>
              <a:xfrm>
                <a:off x="7848203" y="2397784"/>
                <a:ext cx="173116" cy="255039"/>
                <a:chOff x="2501507" y="4395019"/>
                <a:chExt cx="173116" cy="255039"/>
              </a:xfrm>
            </p:grpSpPr>
            <p:sp>
              <p:nvSpPr>
                <p:cNvPr id="76" name="Rectangle 75"/>
                <p:cNvSpPr/>
                <p:nvPr/>
              </p:nvSpPr>
              <p:spPr>
                <a:xfrm>
                  <a:off x="2501507" y="4397438"/>
                  <a:ext cx="146115" cy="2388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7" name="Connecteur droit 76"/>
                <p:cNvCxnSpPr/>
                <p:nvPr/>
              </p:nvCxnSpPr>
              <p:spPr>
                <a:xfrm>
                  <a:off x="2620623" y="4395019"/>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flipH="1">
                  <a:off x="2620623" y="4398650"/>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nvCxnSpPr>
              <p:spPr>
                <a:xfrm>
                  <a:off x="2617724" y="4422019"/>
                  <a:ext cx="18002" cy="2280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6" name="Groupe 65"/>
              <p:cNvGrpSpPr/>
              <p:nvPr/>
            </p:nvGrpSpPr>
            <p:grpSpPr>
              <a:xfrm>
                <a:off x="8082418" y="2392867"/>
                <a:ext cx="179791" cy="255039"/>
                <a:chOff x="2494832" y="4395019"/>
                <a:chExt cx="179791" cy="255039"/>
              </a:xfrm>
            </p:grpSpPr>
            <p:sp>
              <p:nvSpPr>
                <p:cNvPr id="72" name="Rectangle 71"/>
                <p:cNvSpPr/>
                <p:nvPr/>
              </p:nvSpPr>
              <p:spPr>
                <a:xfrm>
                  <a:off x="2494832" y="4398056"/>
                  <a:ext cx="152791" cy="2382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3" name="Connecteur droit 72"/>
                <p:cNvCxnSpPr/>
                <p:nvPr/>
              </p:nvCxnSpPr>
              <p:spPr>
                <a:xfrm>
                  <a:off x="2620623" y="4395019"/>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4" name="Connecteur droit 73"/>
                <p:cNvCxnSpPr/>
                <p:nvPr/>
              </p:nvCxnSpPr>
              <p:spPr>
                <a:xfrm flipH="1">
                  <a:off x="2620623" y="4398650"/>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a:off x="2617724" y="4422019"/>
                  <a:ext cx="18002" cy="2280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67" name="Groupe 66"/>
              <p:cNvGrpSpPr/>
              <p:nvPr/>
            </p:nvGrpSpPr>
            <p:grpSpPr>
              <a:xfrm>
                <a:off x="8346361" y="2373203"/>
                <a:ext cx="151822" cy="255039"/>
                <a:chOff x="2522801" y="4395019"/>
                <a:chExt cx="151822" cy="255039"/>
              </a:xfrm>
            </p:grpSpPr>
            <p:sp>
              <p:nvSpPr>
                <p:cNvPr id="68" name="Rectangle 67"/>
                <p:cNvSpPr/>
                <p:nvPr/>
              </p:nvSpPr>
              <p:spPr>
                <a:xfrm>
                  <a:off x="2522801" y="4437113"/>
                  <a:ext cx="124822" cy="199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9" name="Connecteur droit 68"/>
                <p:cNvCxnSpPr/>
                <p:nvPr/>
              </p:nvCxnSpPr>
              <p:spPr>
                <a:xfrm>
                  <a:off x="2620623" y="4395019"/>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0" name="Connecteur droit 69"/>
                <p:cNvCxnSpPr/>
                <p:nvPr/>
              </p:nvCxnSpPr>
              <p:spPr>
                <a:xfrm flipH="1">
                  <a:off x="2620623" y="4398650"/>
                  <a:ext cx="54000" cy="54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1" name="Connecteur droit 70"/>
                <p:cNvCxnSpPr/>
                <p:nvPr/>
              </p:nvCxnSpPr>
              <p:spPr>
                <a:xfrm>
                  <a:off x="2617724" y="4422019"/>
                  <a:ext cx="18002" cy="22803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61" name="Groupe 60"/>
            <p:cNvGrpSpPr/>
            <p:nvPr/>
          </p:nvGrpSpPr>
          <p:grpSpPr>
            <a:xfrm>
              <a:off x="7499350" y="2494810"/>
              <a:ext cx="1059927" cy="374981"/>
              <a:chOff x="7651750" y="2660060"/>
              <a:chExt cx="1059927" cy="374981"/>
            </a:xfrm>
          </p:grpSpPr>
          <p:sp>
            <p:nvSpPr>
              <p:cNvPr id="62" name="Ellipse 61"/>
              <p:cNvSpPr/>
              <p:nvPr/>
            </p:nvSpPr>
            <p:spPr>
              <a:xfrm>
                <a:off x="7735595" y="2893191"/>
                <a:ext cx="976082" cy="141850"/>
              </a:xfrm>
              <a:prstGeom prst="ellipse">
                <a:avLst/>
              </a:pr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Forme libre 62"/>
              <p:cNvSpPr/>
              <p:nvPr/>
            </p:nvSpPr>
            <p:spPr>
              <a:xfrm>
                <a:off x="7651750" y="2660060"/>
                <a:ext cx="1003300" cy="311150"/>
              </a:xfrm>
              <a:custGeom>
                <a:avLst/>
                <a:gdLst>
                  <a:gd name="connsiteX0" fmla="*/ 82550 w 1003300"/>
                  <a:gd name="connsiteY0" fmla="*/ 304800 h 311150"/>
                  <a:gd name="connsiteX1" fmla="*/ 0 w 1003300"/>
                  <a:gd name="connsiteY1" fmla="*/ 311150 h 311150"/>
                  <a:gd name="connsiteX2" fmla="*/ 0 w 1003300"/>
                  <a:gd name="connsiteY2" fmla="*/ 0 h 311150"/>
                  <a:gd name="connsiteX3" fmla="*/ 1003300 w 1003300"/>
                  <a:gd name="connsiteY3" fmla="*/ 0 h 311150"/>
                </a:gdLst>
                <a:ahLst/>
                <a:cxnLst>
                  <a:cxn ang="0">
                    <a:pos x="connsiteX0" y="connsiteY0"/>
                  </a:cxn>
                  <a:cxn ang="0">
                    <a:pos x="connsiteX1" y="connsiteY1"/>
                  </a:cxn>
                  <a:cxn ang="0">
                    <a:pos x="connsiteX2" y="connsiteY2"/>
                  </a:cxn>
                  <a:cxn ang="0">
                    <a:pos x="connsiteX3" y="connsiteY3"/>
                  </a:cxn>
                </a:cxnLst>
                <a:rect l="l" t="t" r="r" b="b"/>
                <a:pathLst>
                  <a:path w="1003300" h="311150">
                    <a:moveTo>
                      <a:pt x="82550" y="304800"/>
                    </a:moveTo>
                    <a:lnTo>
                      <a:pt x="0" y="311150"/>
                    </a:lnTo>
                    <a:lnTo>
                      <a:pt x="0" y="0"/>
                    </a:lnTo>
                    <a:lnTo>
                      <a:pt x="1003300" y="0"/>
                    </a:lnTo>
                  </a:path>
                </a:pathLst>
              </a:custGeom>
              <a:noFill/>
              <a:ln w="190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9219" name="Rectangle 2"/>
          <p:cNvSpPr>
            <a:spLocks noGrp="1" noChangeArrowheads="1"/>
          </p:cNvSpPr>
          <p:nvPr>
            <p:ph type="title"/>
          </p:nvPr>
        </p:nvSpPr>
        <p:spPr>
          <a:xfrm>
            <a:off x="-108521" y="146128"/>
            <a:ext cx="9417963" cy="521296"/>
          </a:xfrm>
        </p:spPr>
        <p:txBody>
          <a:bodyPr>
            <a:noAutofit/>
          </a:bodyPr>
          <a:lstStyle/>
          <a:p>
            <a:r>
              <a:rPr lang="fr-FR" altLang="fr-FR" sz="2400" b="1" dirty="0">
                <a:solidFill>
                  <a:schemeClr val="tx1"/>
                </a:solidFill>
                <a:effectLst>
                  <a:glow rad="228600">
                    <a:schemeClr val="accent2">
                      <a:satMod val="175000"/>
                      <a:alpha val="40000"/>
                    </a:schemeClr>
                  </a:glow>
                </a:effectLst>
                <a:latin typeface="Verdana" panose="020B0604030504040204" pitchFamily="34" charset="0"/>
              </a:rPr>
              <a:t>SOUS TENSION  </a:t>
            </a:r>
            <a:r>
              <a:rPr lang="fr-FR" altLang="fr-FR" sz="2400" b="1" dirty="0">
                <a:solidFill>
                  <a:schemeClr val="tx1"/>
                </a:solidFill>
                <a:effectLst/>
                <a:latin typeface="Verdana" panose="020B0604030504040204" pitchFamily="34" charset="0"/>
              </a:rPr>
              <a:t>Mesure </a:t>
            </a:r>
            <a:r>
              <a:rPr lang="fr-FR" altLang="fr-FR" sz="2400" b="1" dirty="0" smtClean="0">
                <a:solidFill>
                  <a:schemeClr val="tx1"/>
                </a:solidFill>
                <a:effectLst/>
                <a:latin typeface="Verdana" panose="020B0604030504040204" pitchFamily="34" charset="0"/>
              </a:rPr>
              <a:t>tensions, rotation des phases</a:t>
            </a:r>
            <a:endParaRPr lang="fr-FR" altLang="fr-FR" sz="2400" dirty="0" smtClean="0">
              <a:solidFill>
                <a:schemeClr val="tx1"/>
              </a:solidFill>
            </a:endParaRPr>
          </a:p>
        </p:txBody>
      </p:sp>
      <p:pic>
        <p:nvPicPr>
          <p:cNvPr id="32" name="Picture 2"/>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387" b="100000" l="0" r="100000">
                        <a14:foregroundMark x1="17352" y1="13540" x2="11144" y2="17988"/>
                        <a14:backgroundMark x1="80553" y1="96905" x2="61930" y2="99807"/>
                        <a14:backgroundMark x1="63201" y1="99130" x2="57741" y2="99807"/>
                        <a14:backgroundMark x1="10097" y1="18375" x2="17577" y2="11315"/>
                        <a14:backgroundMark x1="13613" y1="15087" x2="19820" y2="13153"/>
                      </a14:backgroundRemoval>
                    </a14:imgEffect>
                  </a14:imgLayer>
                </a14:imgProps>
              </a:ext>
              <a:ext uri="{28A0092B-C50C-407E-A947-70E740481C1C}">
                <a14:useLocalDpi xmlns:a14="http://schemas.microsoft.com/office/drawing/2010/main" val="0"/>
              </a:ext>
            </a:extLst>
          </a:blip>
          <a:srcRect l="58191" t="32201" r="33140" b="53870"/>
          <a:stretch/>
        </p:blipFill>
        <p:spPr bwMode="auto">
          <a:xfrm rot="18839442">
            <a:off x="2381000" y="4136818"/>
            <a:ext cx="526935" cy="551807"/>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5" name="Forme libre 44"/>
          <p:cNvSpPr/>
          <p:nvPr/>
        </p:nvSpPr>
        <p:spPr>
          <a:xfrm>
            <a:off x="1890250" y="1423853"/>
            <a:ext cx="6555377" cy="3149040"/>
          </a:xfrm>
          <a:custGeom>
            <a:avLst/>
            <a:gdLst>
              <a:gd name="connsiteX0" fmla="*/ 0 w 5643154"/>
              <a:gd name="connsiteY0" fmla="*/ 1267097 h 3262553"/>
              <a:gd name="connsiteX1" fmla="*/ 222068 w 5643154"/>
              <a:gd name="connsiteY1" fmla="*/ 940526 h 3262553"/>
              <a:gd name="connsiteX2" fmla="*/ 875211 w 5643154"/>
              <a:gd name="connsiteY2" fmla="*/ 888274 h 3262553"/>
              <a:gd name="connsiteX3" fmla="*/ 3004457 w 5643154"/>
              <a:gd name="connsiteY3" fmla="*/ 1724297 h 3262553"/>
              <a:gd name="connsiteX4" fmla="*/ 4088674 w 5643154"/>
              <a:gd name="connsiteY4" fmla="*/ 3122023 h 3262553"/>
              <a:gd name="connsiteX5" fmla="*/ 5081451 w 5643154"/>
              <a:gd name="connsiteY5" fmla="*/ 2860766 h 3262553"/>
              <a:gd name="connsiteX6" fmla="*/ 5643154 w 5643154"/>
              <a:gd name="connsiteY6" fmla="*/ 0 h 3262553"/>
              <a:gd name="connsiteX0" fmla="*/ 0 w 5656217"/>
              <a:gd name="connsiteY0" fmla="*/ 1227908 h 3221313"/>
              <a:gd name="connsiteX1" fmla="*/ 222068 w 5656217"/>
              <a:gd name="connsiteY1" fmla="*/ 901337 h 3221313"/>
              <a:gd name="connsiteX2" fmla="*/ 875211 w 5656217"/>
              <a:gd name="connsiteY2" fmla="*/ 849085 h 3221313"/>
              <a:gd name="connsiteX3" fmla="*/ 3004457 w 5656217"/>
              <a:gd name="connsiteY3" fmla="*/ 1685108 h 3221313"/>
              <a:gd name="connsiteX4" fmla="*/ 4088674 w 5656217"/>
              <a:gd name="connsiteY4" fmla="*/ 3082834 h 3221313"/>
              <a:gd name="connsiteX5" fmla="*/ 5081451 w 5656217"/>
              <a:gd name="connsiteY5" fmla="*/ 2821577 h 3221313"/>
              <a:gd name="connsiteX6" fmla="*/ 5656217 w 5656217"/>
              <a:gd name="connsiteY6" fmla="*/ 0 h 3221313"/>
              <a:gd name="connsiteX0" fmla="*/ 0 w 6082937"/>
              <a:gd name="connsiteY0" fmla="*/ 1639388 h 3632793"/>
              <a:gd name="connsiteX1" fmla="*/ 222068 w 6082937"/>
              <a:gd name="connsiteY1" fmla="*/ 1312817 h 3632793"/>
              <a:gd name="connsiteX2" fmla="*/ 875211 w 6082937"/>
              <a:gd name="connsiteY2" fmla="*/ 1260565 h 3632793"/>
              <a:gd name="connsiteX3" fmla="*/ 3004457 w 6082937"/>
              <a:gd name="connsiteY3" fmla="*/ 2096588 h 3632793"/>
              <a:gd name="connsiteX4" fmla="*/ 4088674 w 6082937"/>
              <a:gd name="connsiteY4" fmla="*/ 3494314 h 3632793"/>
              <a:gd name="connsiteX5" fmla="*/ 5081451 w 6082937"/>
              <a:gd name="connsiteY5" fmla="*/ 3233057 h 3632793"/>
              <a:gd name="connsiteX6" fmla="*/ 6082937 w 6082937"/>
              <a:gd name="connsiteY6" fmla="*/ 0 h 3632793"/>
              <a:gd name="connsiteX0" fmla="*/ 0 w 6082937"/>
              <a:gd name="connsiteY0" fmla="*/ 1639388 h 3632793"/>
              <a:gd name="connsiteX1" fmla="*/ 252548 w 6082937"/>
              <a:gd name="connsiteY1" fmla="*/ 1251857 h 3632793"/>
              <a:gd name="connsiteX2" fmla="*/ 875211 w 6082937"/>
              <a:gd name="connsiteY2" fmla="*/ 1260565 h 3632793"/>
              <a:gd name="connsiteX3" fmla="*/ 3004457 w 6082937"/>
              <a:gd name="connsiteY3" fmla="*/ 2096588 h 3632793"/>
              <a:gd name="connsiteX4" fmla="*/ 4088674 w 6082937"/>
              <a:gd name="connsiteY4" fmla="*/ 3494314 h 3632793"/>
              <a:gd name="connsiteX5" fmla="*/ 5081451 w 6082937"/>
              <a:gd name="connsiteY5" fmla="*/ 3233057 h 3632793"/>
              <a:gd name="connsiteX6" fmla="*/ 6082937 w 6082937"/>
              <a:gd name="connsiteY6" fmla="*/ 0 h 3632793"/>
              <a:gd name="connsiteX0" fmla="*/ 0 w 6082937"/>
              <a:gd name="connsiteY0" fmla="*/ 1639388 h 3632793"/>
              <a:gd name="connsiteX1" fmla="*/ 252548 w 6082937"/>
              <a:gd name="connsiteY1" fmla="*/ 1251857 h 3632793"/>
              <a:gd name="connsiteX2" fmla="*/ 1088571 w 6082937"/>
              <a:gd name="connsiteY2" fmla="*/ 1047205 h 3632793"/>
              <a:gd name="connsiteX3" fmla="*/ 3004457 w 6082937"/>
              <a:gd name="connsiteY3" fmla="*/ 2096588 h 3632793"/>
              <a:gd name="connsiteX4" fmla="*/ 4088674 w 6082937"/>
              <a:gd name="connsiteY4" fmla="*/ 3494314 h 3632793"/>
              <a:gd name="connsiteX5" fmla="*/ 5081451 w 6082937"/>
              <a:gd name="connsiteY5" fmla="*/ 3233057 h 3632793"/>
              <a:gd name="connsiteX6" fmla="*/ 6082937 w 6082937"/>
              <a:gd name="connsiteY6" fmla="*/ 0 h 3632793"/>
              <a:gd name="connsiteX0" fmla="*/ 0 w 6082937"/>
              <a:gd name="connsiteY0" fmla="*/ 1639388 h 3671710"/>
              <a:gd name="connsiteX1" fmla="*/ 252548 w 6082937"/>
              <a:gd name="connsiteY1" fmla="*/ 1251857 h 3671710"/>
              <a:gd name="connsiteX2" fmla="*/ 1088571 w 6082937"/>
              <a:gd name="connsiteY2" fmla="*/ 1047205 h 3671710"/>
              <a:gd name="connsiteX3" fmla="*/ 3034937 w 6082937"/>
              <a:gd name="connsiteY3" fmla="*/ 1547948 h 3671710"/>
              <a:gd name="connsiteX4" fmla="*/ 4088674 w 6082937"/>
              <a:gd name="connsiteY4" fmla="*/ 3494314 h 3671710"/>
              <a:gd name="connsiteX5" fmla="*/ 5081451 w 6082937"/>
              <a:gd name="connsiteY5" fmla="*/ 3233057 h 3671710"/>
              <a:gd name="connsiteX6" fmla="*/ 6082937 w 6082937"/>
              <a:gd name="connsiteY6" fmla="*/ 0 h 3671710"/>
              <a:gd name="connsiteX0" fmla="*/ 0 w 6082937"/>
              <a:gd name="connsiteY0" fmla="*/ 1639388 h 3504975"/>
              <a:gd name="connsiteX1" fmla="*/ 252548 w 6082937"/>
              <a:gd name="connsiteY1" fmla="*/ 1251857 h 3504975"/>
              <a:gd name="connsiteX2" fmla="*/ 1088571 w 6082937"/>
              <a:gd name="connsiteY2" fmla="*/ 1047205 h 3504975"/>
              <a:gd name="connsiteX3" fmla="*/ 3034937 w 6082937"/>
              <a:gd name="connsiteY3" fmla="*/ 1547948 h 3504975"/>
              <a:gd name="connsiteX4" fmla="*/ 4088674 w 6082937"/>
              <a:gd name="connsiteY4" fmla="*/ 3494314 h 3504975"/>
              <a:gd name="connsiteX5" fmla="*/ 5264331 w 6082937"/>
              <a:gd name="connsiteY5" fmla="*/ 2242457 h 3504975"/>
              <a:gd name="connsiteX6" fmla="*/ 6082937 w 6082937"/>
              <a:gd name="connsiteY6" fmla="*/ 0 h 3504975"/>
              <a:gd name="connsiteX0" fmla="*/ 0 w 6082937"/>
              <a:gd name="connsiteY0" fmla="*/ 1639388 h 2586473"/>
              <a:gd name="connsiteX1" fmla="*/ 252548 w 6082937"/>
              <a:gd name="connsiteY1" fmla="*/ 1251857 h 2586473"/>
              <a:gd name="connsiteX2" fmla="*/ 1088571 w 6082937"/>
              <a:gd name="connsiteY2" fmla="*/ 1047205 h 2586473"/>
              <a:gd name="connsiteX3" fmla="*/ 3034937 w 6082937"/>
              <a:gd name="connsiteY3" fmla="*/ 1547948 h 2586473"/>
              <a:gd name="connsiteX4" fmla="*/ 4271554 w 6082937"/>
              <a:gd name="connsiteY4" fmla="*/ 2457994 h 2586473"/>
              <a:gd name="connsiteX5" fmla="*/ 5264331 w 6082937"/>
              <a:gd name="connsiteY5" fmla="*/ 2242457 h 2586473"/>
              <a:gd name="connsiteX6" fmla="*/ 6082937 w 6082937"/>
              <a:gd name="connsiteY6" fmla="*/ 0 h 2586473"/>
              <a:gd name="connsiteX0" fmla="*/ 0 w 6555377"/>
              <a:gd name="connsiteY0" fmla="*/ 2050868 h 2997953"/>
              <a:gd name="connsiteX1" fmla="*/ 252548 w 6555377"/>
              <a:gd name="connsiteY1" fmla="*/ 1663337 h 2997953"/>
              <a:gd name="connsiteX2" fmla="*/ 1088571 w 6555377"/>
              <a:gd name="connsiteY2" fmla="*/ 1458685 h 2997953"/>
              <a:gd name="connsiteX3" fmla="*/ 3034937 w 6555377"/>
              <a:gd name="connsiteY3" fmla="*/ 1959428 h 2997953"/>
              <a:gd name="connsiteX4" fmla="*/ 4271554 w 6555377"/>
              <a:gd name="connsiteY4" fmla="*/ 2869474 h 2997953"/>
              <a:gd name="connsiteX5" fmla="*/ 5264331 w 6555377"/>
              <a:gd name="connsiteY5" fmla="*/ 2653937 h 2997953"/>
              <a:gd name="connsiteX6" fmla="*/ 6555377 w 6555377"/>
              <a:gd name="connsiteY6" fmla="*/ 0 h 2997953"/>
              <a:gd name="connsiteX0" fmla="*/ 0 w 6555377"/>
              <a:gd name="connsiteY0" fmla="*/ 2050868 h 3061421"/>
              <a:gd name="connsiteX1" fmla="*/ 252548 w 6555377"/>
              <a:gd name="connsiteY1" fmla="*/ 1663337 h 3061421"/>
              <a:gd name="connsiteX2" fmla="*/ 1088571 w 6555377"/>
              <a:gd name="connsiteY2" fmla="*/ 1458685 h 3061421"/>
              <a:gd name="connsiteX3" fmla="*/ 3034937 w 6555377"/>
              <a:gd name="connsiteY3" fmla="*/ 1959428 h 3061421"/>
              <a:gd name="connsiteX4" fmla="*/ 4271554 w 6555377"/>
              <a:gd name="connsiteY4" fmla="*/ 2869474 h 3061421"/>
              <a:gd name="connsiteX5" fmla="*/ 6056811 w 6555377"/>
              <a:gd name="connsiteY5" fmla="*/ 2760617 h 3061421"/>
              <a:gd name="connsiteX6" fmla="*/ 6555377 w 6555377"/>
              <a:gd name="connsiteY6" fmla="*/ 0 h 3061421"/>
              <a:gd name="connsiteX0" fmla="*/ 0 w 6555377"/>
              <a:gd name="connsiteY0" fmla="*/ 2050868 h 3022343"/>
              <a:gd name="connsiteX1" fmla="*/ 252548 w 6555377"/>
              <a:gd name="connsiteY1" fmla="*/ 1663337 h 3022343"/>
              <a:gd name="connsiteX2" fmla="*/ 1088571 w 6555377"/>
              <a:gd name="connsiteY2" fmla="*/ 1458685 h 3022343"/>
              <a:gd name="connsiteX3" fmla="*/ 3034937 w 6555377"/>
              <a:gd name="connsiteY3" fmla="*/ 1959428 h 3022343"/>
              <a:gd name="connsiteX4" fmla="*/ 4362994 w 6555377"/>
              <a:gd name="connsiteY4" fmla="*/ 2762794 h 3022343"/>
              <a:gd name="connsiteX5" fmla="*/ 6056811 w 6555377"/>
              <a:gd name="connsiteY5" fmla="*/ 2760617 h 3022343"/>
              <a:gd name="connsiteX6" fmla="*/ 6555377 w 6555377"/>
              <a:gd name="connsiteY6" fmla="*/ 0 h 3022343"/>
              <a:gd name="connsiteX0" fmla="*/ 0 w 6555377"/>
              <a:gd name="connsiteY0" fmla="*/ 2050868 h 3018289"/>
              <a:gd name="connsiteX1" fmla="*/ 252548 w 6555377"/>
              <a:gd name="connsiteY1" fmla="*/ 1663337 h 3018289"/>
              <a:gd name="connsiteX2" fmla="*/ 1088571 w 6555377"/>
              <a:gd name="connsiteY2" fmla="*/ 1458685 h 3018289"/>
              <a:gd name="connsiteX3" fmla="*/ 3065417 w 6555377"/>
              <a:gd name="connsiteY3" fmla="*/ 2050868 h 3018289"/>
              <a:gd name="connsiteX4" fmla="*/ 4362994 w 6555377"/>
              <a:gd name="connsiteY4" fmla="*/ 2762794 h 3018289"/>
              <a:gd name="connsiteX5" fmla="*/ 6056811 w 6555377"/>
              <a:gd name="connsiteY5" fmla="*/ 2760617 h 3018289"/>
              <a:gd name="connsiteX6" fmla="*/ 6555377 w 6555377"/>
              <a:gd name="connsiteY6" fmla="*/ 0 h 3018289"/>
              <a:gd name="connsiteX0" fmla="*/ 0 w 6555377"/>
              <a:gd name="connsiteY0" fmla="*/ 2050868 h 3149040"/>
              <a:gd name="connsiteX1" fmla="*/ 252548 w 6555377"/>
              <a:gd name="connsiteY1" fmla="*/ 1663337 h 3149040"/>
              <a:gd name="connsiteX2" fmla="*/ 1088571 w 6555377"/>
              <a:gd name="connsiteY2" fmla="*/ 1458685 h 3149040"/>
              <a:gd name="connsiteX3" fmla="*/ 3065417 w 6555377"/>
              <a:gd name="connsiteY3" fmla="*/ 2050868 h 3149040"/>
              <a:gd name="connsiteX4" fmla="*/ 4652554 w 6555377"/>
              <a:gd name="connsiteY4" fmla="*/ 3052354 h 3149040"/>
              <a:gd name="connsiteX5" fmla="*/ 6056811 w 6555377"/>
              <a:gd name="connsiteY5" fmla="*/ 2760617 h 3149040"/>
              <a:gd name="connsiteX6" fmla="*/ 6555377 w 6555377"/>
              <a:gd name="connsiteY6" fmla="*/ 0 h 3149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5377" h="3149040">
                <a:moveTo>
                  <a:pt x="0" y="2050868"/>
                </a:moveTo>
                <a:cubicBezTo>
                  <a:pt x="38100" y="1919151"/>
                  <a:pt x="71120" y="1762034"/>
                  <a:pt x="252548" y="1663337"/>
                </a:cubicBezTo>
                <a:cubicBezTo>
                  <a:pt x="433977" y="1564640"/>
                  <a:pt x="619760" y="1394097"/>
                  <a:pt x="1088571" y="1458685"/>
                </a:cubicBezTo>
                <a:cubicBezTo>
                  <a:pt x="1557382" y="1523273"/>
                  <a:pt x="2471420" y="1785257"/>
                  <a:pt x="3065417" y="2050868"/>
                </a:cubicBezTo>
                <a:cubicBezTo>
                  <a:pt x="3659414" y="2316479"/>
                  <a:pt x="4153988" y="2934063"/>
                  <a:pt x="4652554" y="3052354"/>
                </a:cubicBezTo>
                <a:cubicBezTo>
                  <a:pt x="5151120" y="3170645"/>
                  <a:pt x="5795554" y="3274423"/>
                  <a:pt x="6056811" y="2760617"/>
                </a:cubicBezTo>
                <a:cubicBezTo>
                  <a:pt x="6318068" y="2246811"/>
                  <a:pt x="6404065" y="1170214"/>
                  <a:pt x="6555377" y="0"/>
                </a:cubicBezTo>
              </a:path>
            </a:pathLst>
          </a:custGeom>
          <a:noFill/>
          <a:ln w="76200">
            <a:solidFill>
              <a:schemeClr val="bg1"/>
            </a:solidFill>
            <a:headEnd type="none" w="med" len="med"/>
            <a:tailEnd type="triangle" w="med" len="med"/>
          </a:ln>
          <a:effectLst>
            <a:outerShdw blurRad="50800" dist="38100" dir="16200000" rotWithShape="0">
              <a:prstClr val="black">
                <a:alpha val="40000"/>
              </a:prst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Forme libre 45"/>
          <p:cNvSpPr/>
          <p:nvPr/>
        </p:nvSpPr>
        <p:spPr>
          <a:xfrm>
            <a:off x="2148336" y="1636227"/>
            <a:ext cx="6048103" cy="3288597"/>
          </a:xfrm>
          <a:custGeom>
            <a:avLst/>
            <a:gdLst>
              <a:gd name="connsiteX0" fmla="*/ 0 w 5643154"/>
              <a:gd name="connsiteY0" fmla="*/ 1267097 h 3262553"/>
              <a:gd name="connsiteX1" fmla="*/ 222068 w 5643154"/>
              <a:gd name="connsiteY1" fmla="*/ 940526 h 3262553"/>
              <a:gd name="connsiteX2" fmla="*/ 875211 w 5643154"/>
              <a:gd name="connsiteY2" fmla="*/ 888274 h 3262553"/>
              <a:gd name="connsiteX3" fmla="*/ 3004457 w 5643154"/>
              <a:gd name="connsiteY3" fmla="*/ 1724297 h 3262553"/>
              <a:gd name="connsiteX4" fmla="*/ 4088674 w 5643154"/>
              <a:gd name="connsiteY4" fmla="*/ 3122023 h 3262553"/>
              <a:gd name="connsiteX5" fmla="*/ 5081451 w 5643154"/>
              <a:gd name="connsiteY5" fmla="*/ 2860766 h 3262553"/>
              <a:gd name="connsiteX6" fmla="*/ 5643154 w 5643154"/>
              <a:gd name="connsiteY6" fmla="*/ 0 h 3262553"/>
              <a:gd name="connsiteX0" fmla="*/ 0 w 5408022"/>
              <a:gd name="connsiteY0" fmla="*/ 1267097 h 3262553"/>
              <a:gd name="connsiteX1" fmla="*/ 222068 w 5408022"/>
              <a:gd name="connsiteY1" fmla="*/ 940526 h 3262553"/>
              <a:gd name="connsiteX2" fmla="*/ 875211 w 5408022"/>
              <a:gd name="connsiteY2" fmla="*/ 888274 h 3262553"/>
              <a:gd name="connsiteX3" fmla="*/ 3004457 w 5408022"/>
              <a:gd name="connsiteY3" fmla="*/ 1724297 h 3262553"/>
              <a:gd name="connsiteX4" fmla="*/ 4088674 w 5408022"/>
              <a:gd name="connsiteY4" fmla="*/ 3122023 h 3262553"/>
              <a:gd name="connsiteX5" fmla="*/ 5081451 w 5408022"/>
              <a:gd name="connsiteY5" fmla="*/ 2860766 h 3262553"/>
              <a:gd name="connsiteX6" fmla="*/ 5408022 w 5408022"/>
              <a:gd name="connsiteY6" fmla="*/ 0 h 3262553"/>
              <a:gd name="connsiteX0" fmla="*/ 0 w 5577840"/>
              <a:gd name="connsiteY0" fmla="*/ 783771 h 2755358"/>
              <a:gd name="connsiteX1" fmla="*/ 222068 w 5577840"/>
              <a:gd name="connsiteY1" fmla="*/ 457200 h 2755358"/>
              <a:gd name="connsiteX2" fmla="*/ 875211 w 5577840"/>
              <a:gd name="connsiteY2" fmla="*/ 404948 h 2755358"/>
              <a:gd name="connsiteX3" fmla="*/ 3004457 w 5577840"/>
              <a:gd name="connsiteY3" fmla="*/ 1240971 h 2755358"/>
              <a:gd name="connsiteX4" fmla="*/ 4088674 w 5577840"/>
              <a:gd name="connsiteY4" fmla="*/ 2638697 h 2755358"/>
              <a:gd name="connsiteX5" fmla="*/ 5081451 w 5577840"/>
              <a:gd name="connsiteY5" fmla="*/ 2377440 h 2755358"/>
              <a:gd name="connsiteX6" fmla="*/ 5577840 w 5577840"/>
              <a:gd name="connsiteY6" fmla="*/ 0 h 2755358"/>
              <a:gd name="connsiteX0" fmla="*/ 0 w 5590903"/>
              <a:gd name="connsiteY0" fmla="*/ 548639 h 2509854"/>
              <a:gd name="connsiteX1" fmla="*/ 222068 w 5590903"/>
              <a:gd name="connsiteY1" fmla="*/ 222068 h 2509854"/>
              <a:gd name="connsiteX2" fmla="*/ 875211 w 5590903"/>
              <a:gd name="connsiteY2" fmla="*/ 169816 h 2509854"/>
              <a:gd name="connsiteX3" fmla="*/ 3004457 w 5590903"/>
              <a:gd name="connsiteY3" fmla="*/ 1005839 h 2509854"/>
              <a:gd name="connsiteX4" fmla="*/ 4088674 w 5590903"/>
              <a:gd name="connsiteY4" fmla="*/ 2403565 h 2509854"/>
              <a:gd name="connsiteX5" fmla="*/ 5081451 w 5590903"/>
              <a:gd name="connsiteY5" fmla="*/ 2142308 h 2509854"/>
              <a:gd name="connsiteX6" fmla="*/ 5590903 w 5590903"/>
              <a:gd name="connsiteY6" fmla="*/ 0 h 2509854"/>
              <a:gd name="connsiteX0" fmla="*/ 0 w 5590903"/>
              <a:gd name="connsiteY0" fmla="*/ 600890 h 2564334"/>
              <a:gd name="connsiteX1" fmla="*/ 222068 w 5590903"/>
              <a:gd name="connsiteY1" fmla="*/ 274319 h 2564334"/>
              <a:gd name="connsiteX2" fmla="*/ 875211 w 5590903"/>
              <a:gd name="connsiteY2" fmla="*/ 222067 h 2564334"/>
              <a:gd name="connsiteX3" fmla="*/ 3004457 w 5590903"/>
              <a:gd name="connsiteY3" fmla="*/ 1058090 h 2564334"/>
              <a:gd name="connsiteX4" fmla="*/ 4088674 w 5590903"/>
              <a:gd name="connsiteY4" fmla="*/ 2455816 h 2564334"/>
              <a:gd name="connsiteX5" fmla="*/ 5081451 w 5590903"/>
              <a:gd name="connsiteY5" fmla="*/ 2194559 h 2564334"/>
              <a:gd name="connsiteX6" fmla="*/ 5590903 w 5590903"/>
              <a:gd name="connsiteY6" fmla="*/ 0 h 2564334"/>
              <a:gd name="connsiteX0" fmla="*/ 0 w 5590903"/>
              <a:gd name="connsiteY0" fmla="*/ 640079 h 2605224"/>
              <a:gd name="connsiteX1" fmla="*/ 222068 w 5590903"/>
              <a:gd name="connsiteY1" fmla="*/ 313508 h 2605224"/>
              <a:gd name="connsiteX2" fmla="*/ 875211 w 5590903"/>
              <a:gd name="connsiteY2" fmla="*/ 261256 h 2605224"/>
              <a:gd name="connsiteX3" fmla="*/ 3004457 w 5590903"/>
              <a:gd name="connsiteY3" fmla="*/ 1097279 h 2605224"/>
              <a:gd name="connsiteX4" fmla="*/ 4088674 w 5590903"/>
              <a:gd name="connsiteY4" fmla="*/ 2495005 h 2605224"/>
              <a:gd name="connsiteX5" fmla="*/ 5081451 w 5590903"/>
              <a:gd name="connsiteY5" fmla="*/ 2233748 h 2605224"/>
              <a:gd name="connsiteX6" fmla="*/ 5590903 w 5590903"/>
              <a:gd name="connsiteY6" fmla="*/ 0 h 2605224"/>
              <a:gd name="connsiteX0" fmla="*/ 0 w 6048103"/>
              <a:gd name="connsiteY0" fmla="*/ 1844039 h 3809184"/>
              <a:gd name="connsiteX1" fmla="*/ 222068 w 6048103"/>
              <a:gd name="connsiteY1" fmla="*/ 1517468 h 3809184"/>
              <a:gd name="connsiteX2" fmla="*/ 875211 w 6048103"/>
              <a:gd name="connsiteY2" fmla="*/ 1465216 h 3809184"/>
              <a:gd name="connsiteX3" fmla="*/ 3004457 w 6048103"/>
              <a:gd name="connsiteY3" fmla="*/ 2301239 h 3809184"/>
              <a:gd name="connsiteX4" fmla="*/ 4088674 w 6048103"/>
              <a:gd name="connsiteY4" fmla="*/ 3698965 h 3809184"/>
              <a:gd name="connsiteX5" fmla="*/ 5081451 w 6048103"/>
              <a:gd name="connsiteY5" fmla="*/ 3437708 h 3809184"/>
              <a:gd name="connsiteX6" fmla="*/ 6048103 w 6048103"/>
              <a:gd name="connsiteY6" fmla="*/ 0 h 3809184"/>
              <a:gd name="connsiteX0" fmla="*/ 0 w 6048103"/>
              <a:gd name="connsiteY0" fmla="*/ 1844039 h 3720424"/>
              <a:gd name="connsiteX1" fmla="*/ 222068 w 6048103"/>
              <a:gd name="connsiteY1" fmla="*/ 1517468 h 3720424"/>
              <a:gd name="connsiteX2" fmla="*/ 875211 w 6048103"/>
              <a:gd name="connsiteY2" fmla="*/ 1465216 h 3720424"/>
              <a:gd name="connsiteX3" fmla="*/ 3004457 w 6048103"/>
              <a:gd name="connsiteY3" fmla="*/ 2301239 h 3720424"/>
              <a:gd name="connsiteX4" fmla="*/ 4088674 w 6048103"/>
              <a:gd name="connsiteY4" fmla="*/ 3698965 h 3720424"/>
              <a:gd name="connsiteX5" fmla="*/ 5188131 w 6048103"/>
              <a:gd name="connsiteY5" fmla="*/ 3010988 h 3720424"/>
              <a:gd name="connsiteX6" fmla="*/ 6048103 w 6048103"/>
              <a:gd name="connsiteY6" fmla="*/ 0 h 3720424"/>
              <a:gd name="connsiteX0" fmla="*/ 0 w 6048103"/>
              <a:gd name="connsiteY0" fmla="*/ 1844039 h 3288597"/>
              <a:gd name="connsiteX1" fmla="*/ 222068 w 6048103"/>
              <a:gd name="connsiteY1" fmla="*/ 1517468 h 3288597"/>
              <a:gd name="connsiteX2" fmla="*/ 875211 w 6048103"/>
              <a:gd name="connsiteY2" fmla="*/ 1465216 h 3288597"/>
              <a:gd name="connsiteX3" fmla="*/ 3004457 w 6048103"/>
              <a:gd name="connsiteY3" fmla="*/ 2301239 h 3288597"/>
              <a:gd name="connsiteX4" fmla="*/ 4119154 w 6048103"/>
              <a:gd name="connsiteY4" fmla="*/ 3165565 h 3288597"/>
              <a:gd name="connsiteX5" fmla="*/ 5188131 w 6048103"/>
              <a:gd name="connsiteY5" fmla="*/ 3010988 h 3288597"/>
              <a:gd name="connsiteX6" fmla="*/ 6048103 w 6048103"/>
              <a:gd name="connsiteY6" fmla="*/ 0 h 3288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48103" h="3288597">
                <a:moveTo>
                  <a:pt x="0" y="1844039"/>
                </a:moveTo>
                <a:cubicBezTo>
                  <a:pt x="38100" y="1712322"/>
                  <a:pt x="76200" y="1580605"/>
                  <a:pt x="222068" y="1517468"/>
                </a:cubicBezTo>
                <a:cubicBezTo>
                  <a:pt x="367937" y="1454331"/>
                  <a:pt x="411480" y="1334588"/>
                  <a:pt x="875211" y="1465216"/>
                </a:cubicBezTo>
                <a:cubicBezTo>
                  <a:pt x="1338942" y="1595844"/>
                  <a:pt x="2463800" y="2017848"/>
                  <a:pt x="3004457" y="2301239"/>
                </a:cubicBezTo>
                <a:cubicBezTo>
                  <a:pt x="3545114" y="2584630"/>
                  <a:pt x="3755208" y="3047274"/>
                  <a:pt x="4119154" y="3165565"/>
                </a:cubicBezTo>
                <a:cubicBezTo>
                  <a:pt x="4483100" y="3283856"/>
                  <a:pt x="4937760" y="3426822"/>
                  <a:pt x="5188131" y="3010988"/>
                </a:cubicBezTo>
                <a:cubicBezTo>
                  <a:pt x="5438502" y="2595154"/>
                  <a:pt x="5896791" y="1170214"/>
                  <a:pt x="6048103" y="0"/>
                </a:cubicBezTo>
              </a:path>
            </a:pathLst>
          </a:custGeom>
          <a:noFill/>
          <a:ln w="76200">
            <a:solidFill>
              <a:srgbClr val="FFFF00"/>
            </a:solidFill>
            <a:headEnd type="none" w="med" len="med"/>
            <a:tailEnd type="triangle" w="med" len="med"/>
          </a:ln>
          <a:effectLst>
            <a:outerShdw blurRad="50800" dist="38100" dir="16200000" rotWithShape="0">
              <a:prstClr val="black">
                <a:alpha val="40000"/>
              </a:prst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Forme libre 46"/>
          <p:cNvSpPr/>
          <p:nvPr/>
        </p:nvSpPr>
        <p:spPr>
          <a:xfrm>
            <a:off x="2368903" y="1819107"/>
            <a:ext cx="5588725" cy="2369384"/>
          </a:xfrm>
          <a:custGeom>
            <a:avLst/>
            <a:gdLst>
              <a:gd name="connsiteX0" fmla="*/ 0 w 5643154"/>
              <a:gd name="connsiteY0" fmla="*/ 1267097 h 3262553"/>
              <a:gd name="connsiteX1" fmla="*/ 222068 w 5643154"/>
              <a:gd name="connsiteY1" fmla="*/ 940526 h 3262553"/>
              <a:gd name="connsiteX2" fmla="*/ 875211 w 5643154"/>
              <a:gd name="connsiteY2" fmla="*/ 888274 h 3262553"/>
              <a:gd name="connsiteX3" fmla="*/ 3004457 w 5643154"/>
              <a:gd name="connsiteY3" fmla="*/ 1724297 h 3262553"/>
              <a:gd name="connsiteX4" fmla="*/ 4088674 w 5643154"/>
              <a:gd name="connsiteY4" fmla="*/ 3122023 h 3262553"/>
              <a:gd name="connsiteX5" fmla="*/ 5081451 w 5643154"/>
              <a:gd name="connsiteY5" fmla="*/ 2860766 h 3262553"/>
              <a:gd name="connsiteX6" fmla="*/ 5643154 w 5643154"/>
              <a:gd name="connsiteY6" fmla="*/ 0 h 3262553"/>
              <a:gd name="connsiteX0" fmla="*/ 0 w 5408022"/>
              <a:gd name="connsiteY0" fmla="*/ 1267097 h 3262553"/>
              <a:gd name="connsiteX1" fmla="*/ 222068 w 5408022"/>
              <a:gd name="connsiteY1" fmla="*/ 940526 h 3262553"/>
              <a:gd name="connsiteX2" fmla="*/ 875211 w 5408022"/>
              <a:gd name="connsiteY2" fmla="*/ 888274 h 3262553"/>
              <a:gd name="connsiteX3" fmla="*/ 3004457 w 5408022"/>
              <a:gd name="connsiteY3" fmla="*/ 1724297 h 3262553"/>
              <a:gd name="connsiteX4" fmla="*/ 4088674 w 5408022"/>
              <a:gd name="connsiteY4" fmla="*/ 3122023 h 3262553"/>
              <a:gd name="connsiteX5" fmla="*/ 5081451 w 5408022"/>
              <a:gd name="connsiteY5" fmla="*/ 2860766 h 3262553"/>
              <a:gd name="connsiteX6" fmla="*/ 5408022 w 5408022"/>
              <a:gd name="connsiteY6" fmla="*/ 0 h 3262553"/>
              <a:gd name="connsiteX0" fmla="*/ 0 w 5133300"/>
              <a:gd name="connsiteY0" fmla="*/ 1463040 h 3469022"/>
              <a:gd name="connsiteX1" fmla="*/ 222068 w 5133300"/>
              <a:gd name="connsiteY1" fmla="*/ 1136469 h 3469022"/>
              <a:gd name="connsiteX2" fmla="*/ 875211 w 5133300"/>
              <a:gd name="connsiteY2" fmla="*/ 1084217 h 3469022"/>
              <a:gd name="connsiteX3" fmla="*/ 3004457 w 5133300"/>
              <a:gd name="connsiteY3" fmla="*/ 1920240 h 3469022"/>
              <a:gd name="connsiteX4" fmla="*/ 4088674 w 5133300"/>
              <a:gd name="connsiteY4" fmla="*/ 3317966 h 3469022"/>
              <a:gd name="connsiteX5" fmla="*/ 5081451 w 5133300"/>
              <a:gd name="connsiteY5" fmla="*/ 3056709 h 3469022"/>
              <a:gd name="connsiteX6" fmla="*/ 5094513 w 5133300"/>
              <a:gd name="connsiteY6" fmla="*/ 0 h 3469022"/>
              <a:gd name="connsiteX0" fmla="*/ 0 w 5100840"/>
              <a:gd name="connsiteY0" fmla="*/ 1463040 h 3469022"/>
              <a:gd name="connsiteX1" fmla="*/ 222068 w 5100840"/>
              <a:gd name="connsiteY1" fmla="*/ 1136469 h 3469022"/>
              <a:gd name="connsiteX2" fmla="*/ 875211 w 5100840"/>
              <a:gd name="connsiteY2" fmla="*/ 1084217 h 3469022"/>
              <a:gd name="connsiteX3" fmla="*/ 3004457 w 5100840"/>
              <a:gd name="connsiteY3" fmla="*/ 1920240 h 3469022"/>
              <a:gd name="connsiteX4" fmla="*/ 4088674 w 5100840"/>
              <a:gd name="connsiteY4" fmla="*/ 3317966 h 3469022"/>
              <a:gd name="connsiteX5" fmla="*/ 5081451 w 5100840"/>
              <a:gd name="connsiteY5" fmla="*/ 3056709 h 3469022"/>
              <a:gd name="connsiteX6" fmla="*/ 5094513 w 5100840"/>
              <a:gd name="connsiteY6" fmla="*/ 0 h 3469022"/>
              <a:gd name="connsiteX0" fmla="*/ 0 w 5094513"/>
              <a:gd name="connsiteY0" fmla="*/ 1463040 h 3336366"/>
              <a:gd name="connsiteX1" fmla="*/ 222068 w 5094513"/>
              <a:gd name="connsiteY1" fmla="*/ 1136469 h 3336366"/>
              <a:gd name="connsiteX2" fmla="*/ 875211 w 5094513"/>
              <a:gd name="connsiteY2" fmla="*/ 1084217 h 3336366"/>
              <a:gd name="connsiteX3" fmla="*/ 3004457 w 5094513"/>
              <a:gd name="connsiteY3" fmla="*/ 1920240 h 3336366"/>
              <a:gd name="connsiteX4" fmla="*/ 4088674 w 5094513"/>
              <a:gd name="connsiteY4" fmla="*/ 3317966 h 3336366"/>
              <a:gd name="connsiteX5" fmla="*/ 4598125 w 5094513"/>
              <a:gd name="connsiteY5" fmla="*/ 2534194 h 3336366"/>
              <a:gd name="connsiteX6" fmla="*/ 5094513 w 5094513"/>
              <a:gd name="connsiteY6" fmla="*/ 0 h 3336366"/>
              <a:gd name="connsiteX0" fmla="*/ 0 w 5094513"/>
              <a:gd name="connsiteY0" fmla="*/ 1463040 h 2918619"/>
              <a:gd name="connsiteX1" fmla="*/ 222068 w 5094513"/>
              <a:gd name="connsiteY1" fmla="*/ 1136469 h 2918619"/>
              <a:gd name="connsiteX2" fmla="*/ 875211 w 5094513"/>
              <a:gd name="connsiteY2" fmla="*/ 1084217 h 2918619"/>
              <a:gd name="connsiteX3" fmla="*/ 3004457 w 5094513"/>
              <a:gd name="connsiteY3" fmla="*/ 1920240 h 2918619"/>
              <a:gd name="connsiteX4" fmla="*/ 3853542 w 5094513"/>
              <a:gd name="connsiteY4" fmla="*/ 2847703 h 2918619"/>
              <a:gd name="connsiteX5" fmla="*/ 4598125 w 5094513"/>
              <a:gd name="connsiteY5" fmla="*/ 2534194 h 2918619"/>
              <a:gd name="connsiteX6" fmla="*/ 5094513 w 5094513"/>
              <a:gd name="connsiteY6" fmla="*/ 0 h 2918619"/>
              <a:gd name="connsiteX0" fmla="*/ 0 w 5094513"/>
              <a:gd name="connsiteY0" fmla="*/ 1463040 h 2865574"/>
              <a:gd name="connsiteX1" fmla="*/ 222068 w 5094513"/>
              <a:gd name="connsiteY1" fmla="*/ 1136469 h 2865574"/>
              <a:gd name="connsiteX2" fmla="*/ 875211 w 5094513"/>
              <a:gd name="connsiteY2" fmla="*/ 1084217 h 2865574"/>
              <a:gd name="connsiteX3" fmla="*/ 3004457 w 5094513"/>
              <a:gd name="connsiteY3" fmla="*/ 1920240 h 2865574"/>
              <a:gd name="connsiteX4" fmla="*/ 3666138 w 5094513"/>
              <a:gd name="connsiteY4" fmla="*/ 2652746 h 2865574"/>
              <a:gd name="connsiteX5" fmla="*/ 3853542 w 5094513"/>
              <a:gd name="connsiteY5" fmla="*/ 2847703 h 2865574"/>
              <a:gd name="connsiteX6" fmla="*/ 4598125 w 5094513"/>
              <a:gd name="connsiteY6" fmla="*/ 2534194 h 2865574"/>
              <a:gd name="connsiteX7" fmla="*/ 5094513 w 5094513"/>
              <a:gd name="connsiteY7" fmla="*/ 0 h 2865574"/>
              <a:gd name="connsiteX0" fmla="*/ 0 w 5094513"/>
              <a:gd name="connsiteY0" fmla="*/ 1463040 h 2860008"/>
              <a:gd name="connsiteX1" fmla="*/ 222068 w 5094513"/>
              <a:gd name="connsiteY1" fmla="*/ 1136469 h 2860008"/>
              <a:gd name="connsiteX2" fmla="*/ 875211 w 5094513"/>
              <a:gd name="connsiteY2" fmla="*/ 1084217 h 2860008"/>
              <a:gd name="connsiteX3" fmla="*/ 3004457 w 5094513"/>
              <a:gd name="connsiteY3" fmla="*/ 1920240 h 2860008"/>
              <a:gd name="connsiteX4" fmla="*/ 3666138 w 5094513"/>
              <a:gd name="connsiteY4" fmla="*/ 2652746 h 2860008"/>
              <a:gd name="connsiteX5" fmla="*/ 3853542 w 5094513"/>
              <a:gd name="connsiteY5" fmla="*/ 2847703 h 2860008"/>
              <a:gd name="connsiteX6" fmla="*/ 4415245 w 5094513"/>
              <a:gd name="connsiteY6" fmla="*/ 2377440 h 2860008"/>
              <a:gd name="connsiteX7" fmla="*/ 5094513 w 5094513"/>
              <a:gd name="connsiteY7" fmla="*/ 0 h 2860008"/>
              <a:gd name="connsiteX0" fmla="*/ 0 w 5094513"/>
              <a:gd name="connsiteY0" fmla="*/ 1463040 h 2857125"/>
              <a:gd name="connsiteX1" fmla="*/ 222068 w 5094513"/>
              <a:gd name="connsiteY1" fmla="*/ 1136469 h 2857125"/>
              <a:gd name="connsiteX2" fmla="*/ 875211 w 5094513"/>
              <a:gd name="connsiteY2" fmla="*/ 1084217 h 2857125"/>
              <a:gd name="connsiteX3" fmla="*/ 3004457 w 5094513"/>
              <a:gd name="connsiteY3" fmla="*/ 1920240 h 2857125"/>
              <a:gd name="connsiteX4" fmla="*/ 3666138 w 5094513"/>
              <a:gd name="connsiteY4" fmla="*/ 2652746 h 2857125"/>
              <a:gd name="connsiteX5" fmla="*/ 3853542 w 5094513"/>
              <a:gd name="connsiteY5" fmla="*/ 2847703 h 2857125"/>
              <a:gd name="connsiteX6" fmla="*/ 4415245 w 5094513"/>
              <a:gd name="connsiteY6" fmla="*/ 2377440 h 2857125"/>
              <a:gd name="connsiteX7" fmla="*/ 5094513 w 5094513"/>
              <a:gd name="connsiteY7" fmla="*/ 0 h 2857125"/>
              <a:gd name="connsiteX0" fmla="*/ 0 w 5094513"/>
              <a:gd name="connsiteY0" fmla="*/ 1463040 h 2857125"/>
              <a:gd name="connsiteX1" fmla="*/ 222068 w 5094513"/>
              <a:gd name="connsiteY1" fmla="*/ 1136469 h 2857125"/>
              <a:gd name="connsiteX2" fmla="*/ 875211 w 5094513"/>
              <a:gd name="connsiteY2" fmla="*/ 1084217 h 2857125"/>
              <a:gd name="connsiteX3" fmla="*/ 3004457 w 5094513"/>
              <a:gd name="connsiteY3" fmla="*/ 1920240 h 2857125"/>
              <a:gd name="connsiteX4" fmla="*/ 3666138 w 5094513"/>
              <a:gd name="connsiteY4" fmla="*/ 2652746 h 2857125"/>
              <a:gd name="connsiteX5" fmla="*/ 3853542 w 5094513"/>
              <a:gd name="connsiteY5" fmla="*/ 2847703 h 2857125"/>
              <a:gd name="connsiteX6" fmla="*/ 4415245 w 5094513"/>
              <a:gd name="connsiteY6" fmla="*/ 2377440 h 2857125"/>
              <a:gd name="connsiteX7" fmla="*/ 5094513 w 5094513"/>
              <a:gd name="connsiteY7" fmla="*/ 0 h 2857125"/>
              <a:gd name="connsiteX0" fmla="*/ 0 w 5094513"/>
              <a:gd name="connsiteY0" fmla="*/ 1463040 h 2847715"/>
              <a:gd name="connsiteX1" fmla="*/ 222068 w 5094513"/>
              <a:gd name="connsiteY1" fmla="*/ 1136469 h 2847715"/>
              <a:gd name="connsiteX2" fmla="*/ 875211 w 5094513"/>
              <a:gd name="connsiteY2" fmla="*/ 1084217 h 2847715"/>
              <a:gd name="connsiteX3" fmla="*/ 3004457 w 5094513"/>
              <a:gd name="connsiteY3" fmla="*/ 1920240 h 2847715"/>
              <a:gd name="connsiteX4" fmla="*/ 3496321 w 5094513"/>
              <a:gd name="connsiteY4" fmla="*/ 2391488 h 2847715"/>
              <a:gd name="connsiteX5" fmla="*/ 3853542 w 5094513"/>
              <a:gd name="connsiteY5" fmla="*/ 2847703 h 2847715"/>
              <a:gd name="connsiteX6" fmla="*/ 4415245 w 5094513"/>
              <a:gd name="connsiteY6" fmla="*/ 2377440 h 2847715"/>
              <a:gd name="connsiteX7" fmla="*/ 5094513 w 5094513"/>
              <a:gd name="connsiteY7" fmla="*/ 0 h 2847715"/>
              <a:gd name="connsiteX0" fmla="*/ 0 w 5094513"/>
              <a:gd name="connsiteY0" fmla="*/ 1463040 h 2847715"/>
              <a:gd name="connsiteX1" fmla="*/ 222068 w 5094513"/>
              <a:gd name="connsiteY1" fmla="*/ 1136469 h 2847715"/>
              <a:gd name="connsiteX2" fmla="*/ 875211 w 5094513"/>
              <a:gd name="connsiteY2" fmla="*/ 1084217 h 2847715"/>
              <a:gd name="connsiteX3" fmla="*/ 2638697 w 5094513"/>
              <a:gd name="connsiteY3" fmla="*/ 1685108 h 2847715"/>
              <a:gd name="connsiteX4" fmla="*/ 3496321 w 5094513"/>
              <a:gd name="connsiteY4" fmla="*/ 2391488 h 2847715"/>
              <a:gd name="connsiteX5" fmla="*/ 3853542 w 5094513"/>
              <a:gd name="connsiteY5" fmla="*/ 2847703 h 2847715"/>
              <a:gd name="connsiteX6" fmla="*/ 4415245 w 5094513"/>
              <a:gd name="connsiteY6" fmla="*/ 2377440 h 2847715"/>
              <a:gd name="connsiteX7" fmla="*/ 5094513 w 5094513"/>
              <a:gd name="connsiteY7" fmla="*/ 0 h 2847715"/>
              <a:gd name="connsiteX0" fmla="*/ 0 w 5590902"/>
              <a:gd name="connsiteY0" fmla="*/ 535577 h 1920252"/>
              <a:gd name="connsiteX1" fmla="*/ 222068 w 5590902"/>
              <a:gd name="connsiteY1" fmla="*/ 209006 h 1920252"/>
              <a:gd name="connsiteX2" fmla="*/ 875211 w 5590902"/>
              <a:gd name="connsiteY2" fmla="*/ 156754 h 1920252"/>
              <a:gd name="connsiteX3" fmla="*/ 2638697 w 5590902"/>
              <a:gd name="connsiteY3" fmla="*/ 757645 h 1920252"/>
              <a:gd name="connsiteX4" fmla="*/ 3496321 w 5590902"/>
              <a:gd name="connsiteY4" fmla="*/ 1464025 h 1920252"/>
              <a:gd name="connsiteX5" fmla="*/ 3853542 w 5590902"/>
              <a:gd name="connsiteY5" fmla="*/ 1920240 h 1920252"/>
              <a:gd name="connsiteX6" fmla="*/ 4415245 w 5590902"/>
              <a:gd name="connsiteY6" fmla="*/ 1449977 h 1920252"/>
              <a:gd name="connsiteX7" fmla="*/ 5590902 w 5590902"/>
              <a:gd name="connsiteY7" fmla="*/ 0 h 1920252"/>
              <a:gd name="connsiteX0" fmla="*/ 0 w 5590902"/>
              <a:gd name="connsiteY0" fmla="*/ 535577 h 1920252"/>
              <a:gd name="connsiteX1" fmla="*/ 222068 w 5590902"/>
              <a:gd name="connsiteY1" fmla="*/ 209006 h 1920252"/>
              <a:gd name="connsiteX2" fmla="*/ 875211 w 5590902"/>
              <a:gd name="connsiteY2" fmla="*/ 156754 h 1920252"/>
              <a:gd name="connsiteX3" fmla="*/ 2638697 w 5590902"/>
              <a:gd name="connsiteY3" fmla="*/ 757645 h 1920252"/>
              <a:gd name="connsiteX4" fmla="*/ 3496321 w 5590902"/>
              <a:gd name="connsiteY4" fmla="*/ 1464025 h 1920252"/>
              <a:gd name="connsiteX5" fmla="*/ 3853542 w 5590902"/>
              <a:gd name="connsiteY5" fmla="*/ 1920240 h 1920252"/>
              <a:gd name="connsiteX6" fmla="*/ 4415245 w 5590902"/>
              <a:gd name="connsiteY6" fmla="*/ 1449977 h 1920252"/>
              <a:gd name="connsiteX7" fmla="*/ 5590902 w 5590902"/>
              <a:gd name="connsiteY7" fmla="*/ 0 h 1920252"/>
              <a:gd name="connsiteX0" fmla="*/ 0 w 5590902"/>
              <a:gd name="connsiteY0" fmla="*/ 535577 h 2338251"/>
              <a:gd name="connsiteX1" fmla="*/ 222068 w 5590902"/>
              <a:gd name="connsiteY1" fmla="*/ 209006 h 2338251"/>
              <a:gd name="connsiteX2" fmla="*/ 875211 w 5590902"/>
              <a:gd name="connsiteY2" fmla="*/ 156754 h 2338251"/>
              <a:gd name="connsiteX3" fmla="*/ 2638697 w 5590902"/>
              <a:gd name="connsiteY3" fmla="*/ 757645 h 2338251"/>
              <a:gd name="connsiteX4" fmla="*/ 3496321 w 5590902"/>
              <a:gd name="connsiteY4" fmla="*/ 1464025 h 2338251"/>
              <a:gd name="connsiteX5" fmla="*/ 3853542 w 5590902"/>
              <a:gd name="connsiteY5" fmla="*/ 1920240 h 2338251"/>
              <a:gd name="connsiteX6" fmla="*/ 4950822 w 5590902"/>
              <a:gd name="connsiteY6" fmla="*/ 2233749 h 2338251"/>
              <a:gd name="connsiteX7" fmla="*/ 5590902 w 5590902"/>
              <a:gd name="connsiteY7" fmla="*/ 0 h 2338251"/>
              <a:gd name="connsiteX0" fmla="*/ 0 w 5590902"/>
              <a:gd name="connsiteY0" fmla="*/ 535577 h 2355889"/>
              <a:gd name="connsiteX1" fmla="*/ 222068 w 5590902"/>
              <a:gd name="connsiteY1" fmla="*/ 209006 h 2355889"/>
              <a:gd name="connsiteX2" fmla="*/ 875211 w 5590902"/>
              <a:gd name="connsiteY2" fmla="*/ 156754 h 2355889"/>
              <a:gd name="connsiteX3" fmla="*/ 2638697 w 5590902"/>
              <a:gd name="connsiteY3" fmla="*/ 757645 h 2355889"/>
              <a:gd name="connsiteX4" fmla="*/ 3496321 w 5590902"/>
              <a:gd name="connsiteY4" fmla="*/ 1464025 h 2355889"/>
              <a:gd name="connsiteX5" fmla="*/ 4010296 w 5590902"/>
              <a:gd name="connsiteY5" fmla="*/ 1998617 h 2355889"/>
              <a:gd name="connsiteX6" fmla="*/ 4950822 w 5590902"/>
              <a:gd name="connsiteY6" fmla="*/ 2233749 h 2355889"/>
              <a:gd name="connsiteX7" fmla="*/ 5590902 w 5590902"/>
              <a:gd name="connsiteY7" fmla="*/ 0 h 2355889"/>
              <a:gd name="connsiteX0" fmla="*/ 0 w 5590902"/>
              <a:gd name="connsiteY0" fmla="*/ 535577 h 2388702"/>
              <a:gd name="connsiteX1" fmla="*/ 222068 w 5590902"/>
              <a:gd name="connsiteY1" fmla="*/ 209006 h 2388702"/>
              <a:gd name="connsiteX2" fmla="*/ 875211 w 5590902"/>
              <a:gd name="connsiteY2" fmla="*/ 156754 h 2388702"/>
              <a:gd name="connsiteX3" fmla="*/ 2638697 w 5590902"/>
              <a:gd name="connsiteY3" fmla="*/ 757645 h 2388702"/>
              <a:gd name="connsiteX4" fmla="*/ 3496321 w 5590902"/>
              <a:gd name="connsiteY4" fmla="*/ 1464025 h 2388702"/>
              <a:gd name="connsiteX5" fmla="*/ 4010296 w 5590902"/>
              <a:gd name="connsiteY5" fmla="*/ 2116183 h 2388702"/>
              <a:gd name="connsiteX6" fmla="*/ 4950822 w 5590902"/>
              <a:gd name="connsiteY6" fmla="*/ 2233749 h 2388702"/>
              <a:gd name="connsiteX7" fmla="*/ 5590902 w 5590902"/>
              <a:gd name="connsiteY7" fmla="*/ 0 h 2388702"/>
              <a:gd name="connsiteX0" fmla="*/ 0 w 5590902"/>
              <a:gd name="connsiteY0" fmla="*/ 535577 h 2397264"/>
              <a:gd name="connsiteX1" fmla="*/ 222068 w 5590902"/>
              <a:gd name="connsiteY1" fmla="*/ 209006 h 2397264"/>
              <a:gd name="connsiteX2" fmla="*/ 875211 w 5590902"/>
              <a:gd name="connsiteY2" fmla="*/ 156754 h 2397264"/>
              <a:gd name="connsiteX3" fmla="*/ 2638697 w 5590902"/>
              <a:gd name="connsiteY3" fmla="*/ 757645 h 2397264"/>
              <a:gd name="connsiteX4" fmla="*/ 3496321 w 5590902"/>
              <a:gd name="connsiteY4" fmla="*/ 1464025 h 2397264"/>
              <a:gd name="connsiteX5" fmla="*/ 4010296 w 5590902"/>
              <a:gd name="connsiteY5" fmla="*/ 2116183 h 2397264"/>
              <a:gd name="connsiteX6" fmla="*/ 4950822 w 5590902"/>
              <a:gd name="connsiteY6" fmla="*/ 2233749 h 2397264"/>
              <a:gd name="connsiteX7" fmla="*/ 5590902 w 5590902"/>
              <a:gd name="connsiteY7" fmla="*/ 0 h 2397264"/>
              <a:gd name="connsiteX0" fmla="*/ 0 w 5603965"/>
              <a:gd name="connsiteY0" fmla="*/ 613954 h 2481446"/>
              <a:gd name="connsiteX1" fmla="*/ 222068 w 5603965"/>
              <a:gd name="connsiteY1" fmla="*/ 287383 h 2481446"/>
              <a:gd name="connsiteX2" fmla="*/ 875211 w 5603965"/>
              <a:gd name="connsiteY2" fmla="*/ 235131 h 2481446"/>
              <a:gd name="connsiteX3" fmla="*/ 2638697 w 5603965"/>
              <a:gd name="connsiteY3" fmla="*/ 836022 h 2481446"/>
              <a:gd name="connsiteX4" fmla="*/ 3496321 w 5603965"/>
              <a:gd name="connsiteY4" fmla="*/ 1542402 h 2481446"/>
              <a:gd name="connsiteX5" fmla="*/ 4010296 w 5603965"/>
              <a:gd name="connsiteY5" fmla="*/ 2194560 h 2481446"/>
              <a:gd name="connsiteX6" fmla="*/ 4950822 w 5603965"/>
              <a:gd name="connsiteY6" fmla="*/ 2312126 h 2481446"/>
              <a:gd name="connsiteX7" fmla="*/ 5603965 w 5603965"/>
              <a:gd name="connsiteY7" fmla="*/ 0 h 2481446"/>
              <a:gd name="connsiteX0" fmla="*/ 0 w 6091645"/>
              <a:gd name="connsiteY0" fmla="*/ 2092234 h 3959726"/>
              <a:gd name="connsiteX1" fmla="*/ 222068 w 6091645"/>
              <a:gd name="connsiteY1" fmla="*/ 1765663 h 3959726"/>
              <a:gd name="connsiteX2" fmla="*/ 875211 w 6091645"/>
              <a:gd name="connsiteY2" fmla="*/ 1713411 h 3959726"/>
              <a:gd name="connsiteX3" fmla="*/ 2638697 w 6091645"/>
              <a:gd name="connsiteY3" fmla="*/ 2314302 h 3959726"/>
              <a:gd name="connsiteX4" fmla="*/ 3496321 w 6091645"/>
              <a:gd name="connsiteY4" fmla="*/ 3020682 h 3959726"/>
              <a:gd name="connsiteX5" fmla="*/ 4010296 w 6091645"/>
              <a:gd name="connsiteY5" fmla="*/ 3672840 h 3959726"/>
              <a:gd name="connsiteX6" fmla="*/ 4950822 w 6091645"/>
              <a:gd name="connsiteY6" fmla="*/ 3790406 h 3959726"/>
              <a:gd name="connsiteX7" fmla="*/ 6091645 w 6091645"/>
              <a:gd name="connsiteY7" fmla="*/ 0 h 3959726"/>
              <a:gd name="connsiteX0" fmla="*/ 0 w 6091645"/>
              <a:gd name="connsiteY0" fmla="*/ 2092234 h 3685180"/>
              <a:gd name="connsiteX1" fmla="*/ 222068 w 6091645"/>
              <a:gd name="connsiteY1" fmla="*/ 1765663 h 3685180"/>
              <a:gd name="connsiteX2" fmla="*/ 875211 w 6091645"/>
              <a:gd name="connsiteY2" fmla="*/ 1713411 h 3685180"/>
              <a:gd name="connsiteX3" fmla="*/ 2638697 w 6091645"/>
              <a:gd name="connsiteY3" fmla="*/ 2314302 h 3685180"/>
              <a:gd name="connsiteX4" fmla="*/ 3496321 w 6091645"/>
              <a:gd name="connsiteY4" fmla="*/ 3020682 h 3685180"/>
              <a:gd name="connsiteX5" fmla="*/ 4010296 w 6091645"/>
              <a:gd name="connsiteY5" fmla="*/ 3672840 h 3685180"/>
              <a:gd name="connsiteX6" fmla="*/ 5316582 w 6091645"/>
              <a:gd name="connsiteY6" fmla="*/ 3287486 h 3685180"/>
              <a:gd name="connsiteX7" fmla="*/ 6091645 w 6091645"/>
              <a:gd name="connsiteY7" fmla="*/ 0 h 3685180"/>
              <a:gd name="connsiteX0" fmla="*/ 0 w 6091645"/>
              <a:gd name="connsiteY0" fmla="*/ 2092234 h 3594974"/>
              <a:gd name="connsiteX1" fmla="*/ 222068 w 6091645"/>
              <a:gd name="connsiteY1" fmla="*/ 1765663 h 3594974"/>
              <a:gd name="connsiteX2" fmla="*/ 875211 w 6091645"/>
              <a:gd name="connsiteY2" fmla="*/ 1713411 h 3594974"/>
              <a:gd name="connsiteX3" fmla="*/ 2638697 w 6091645"/>
              <a:gd name="connsiteY3" fmla="*/ 2314302 h 3594974"/>
              <a:gd name="connsiteX4" fmla="*/ 3496321 w 6091645"/>
              <a:gd name="connsiteY4" fmla="*/ 3020682 h 3594974"/>
              <a:gd name="connsiteX5" fmla="*/ 4010296 w 6091645"/>
              <a:gd name="connsiteY5" fmla="*/ 3566160 h 3594974"/>
              <a:gd name="connsiteX6" fmla="*/ 5316582 w 6091645"/>
              <a:gd name="connsiteY6" fmla="*/ 3287486 h 3594974"/>
              <a:gd name="connsiteX7" fmla="*/ 6091645 w 6091645"/>
              <a:gd name="connsiteY7" fmla="*/ 0 h 3594974"/>
              <a:gd name="connsiteX0" fmla="*/ 0 w 6091645"/>
              <a:gd name="connsiteY0" fmla="*/ 2092234 h 3610775"/>
              <a:gd name="connsiteX1" fmla="*/ 222068 w 6091645"/>
              <a:gd name="connsiteY1" fmla="*/ 1765663 h 3610775"/>
              <a:gd name="connsiteX2" fmla="*/ 875211 w 6091645"/>
              <a:gd name="connsiteY2" fmla="*/ 1713411 h 3610775"/>
              <a:gd name="connsiteX3" fmla="*/ 2638697 w 6091645"/>
              <a:gd name="connsiteY3" fmla="*/ 2314302 h 3610775"/>
              <a:gd name="connsiteX4" fmla="*/ 3359161 w 6091645"/>
              <a:gd name="connsiteY4" fmla="*/ 2807322 h 3610775"/>
              <a:gd name="connsiteX5" fmla="*/ 4010296 w 6091645"/>
              <a:gd name="connsiteY5" fmla="*/ 3566160 h 3610775"/>
              <a:gd name="connsiteX6" fmla="*/ 5316582 w 6091645"/>
              <a:gd name="connsiteY6" fmla="*/ 3287486 h 3610775"/>
              <a:gd name="connsiteX7" fmla="*/ 6091645 w 6091645"/>
              <a:gd name="connsiteY7" fmla="*/ 0 h 3610775"/>
              <a:gd name="connsiteX0" fmla="*/ 0 w 6091645"/>
              <a:gd name="connsiteY0" fmla="*/ 2092234 h 3610775"/>
              <a:gd name="connsiteX1" fmla="*/ 222068 w 6091645"/>
              <a:gd name="connsiteY1" fmla="*/ 1765663 h 3610775"/>
              <a:gd name="connsiteX2" fmla="*/ 875211 w 6091645"/>
              <a:gd name="connsiteY2" fmla="*/ 1713411 h 3610775"/>
              <a:gd name="connsiteX3" fmla="*/ 2562497 w 6091645"/>
              <a:gd name="connsiteY3" fmla="*/ 2131422 h 3610775"/>
              <a:gd name="connsiteX4" fmla="*/ 3359161 w 6091645"/>
              <a:gd name="connsiteY4" fmla="*/ 2807322 h 3610775"/>
              <a:gd name="connsiteX5" fmla="*/ 4010296 w 6091645"/>
              <a:gd name="connsiteY5" fmla="*/ 3566160 h 3610775"/>
              <a:gd name="connsiteX6" fmla="*/ 5316582 w 6091645"/>
              <a:gd name="connsiteY6" fmla="*/ 3287486 h 3610775"/>
              <a:gd name="connsiteX7" fmla="*/ 6091645 w 6091645"/>
              <a:gd name="connsiteY7" fmla="*/ 0 h 3610775"/>
              <a:gd name="connsiteX0" fmla="*/ 0 w 6091645"/>
              <a:gd name="connsiteY0" fmla="*/ 2092234 h 3610775"/>
              <a:gd name="connsiteX1" fmla="*/ 222068 w 6091645"/>
              <a:gd name="connsiteY1" fmla="*/ 1765663 h 3610775"/>
              <a:gd name="connsiteX2" fmla="*/ 1042851 w 6091645"/>
              <a:gd name="connsiteY2" fmla="*/ 1637211 h 3610775"/>
              <a:gd name="connsiteX3" fmla="*/ 2562497 w 6091645"/>
              <a:gd name="connsiteY3" fmla="*/ 2131422 h 3610775"/>
              <a:gd name="connsiteX4" fmla="*/ 3359161 w 6091645"/>
              <a:gd name="connsiteY4" fmla="*/ 2807322 h 3610775"/>
              <a:gd name="connsiteX5" fmla="*/ 4010296 w 6091645"/>
              <a:gd name="connsiteY5" fmla="*/ 3566160 h 3610775"/>
              <a:gd name="connsiteX6" fmla="*/ 5316582 w 6091645"/>
              <a:gd name="connsiteY6" fmla="*/ 3287486 h 3610775"/>
              <a:gd name="connsiteX7" fmla="*/ 6091645 w 6091645"/>
              <a:gd name="connsiteY7" fmla="*/ 0 h 3610775"/>
              <a:gd name="connsiteX0" fmla="*/ 0 w 6091645"/>
              <a:gd name="connsiteY0" fmla="*/ 2092234 h 3610775"/>
              <a:gd name="connsiteX1" fmla="*/ 283028 w 6091645"/>
              <a:gd name="connsiteY1" fmla="*/ 1689463 h 3610775"/>
              <a:gd name="connsiteX2" fmla="*/ 1042851 w 6091645"/>
              <a:gd name="connsiteY2" fmla="*/ 1637211 h 3610775"/>
              <a:gd name="connsiteX3" fmla="*/ 2562497 w 6091645"/>
              <a:gd name="connsiteY3" fmla="*/ 2131422 h 3610775"/>
              <a:gd name="connsiteX4" fmla="*/ 3359161 w 6091645"/>
              <a:gd name="connsiteY4" fmla="*/ 2807322 h 3610775"/>
              <a:gd name="connsiteX5" fmla="*/ 4010296 w 6091645"/>
              <a:gd name="connsiteY5" fmla="*/ 3566160 h 3610775"/>
              <a:gd name="connsiteX6" fmla="*/ 5316582 w 6091645"/>
              <a:gd name="connsiteY6" fmla="*/ 3287486 h 3610775"/>
              <a:gd name="connsiteX7" fmla="*/ 6091645 w 6091645"/>
              <a:gd name="connsiteY7" fmla="*/ 0 h 3610775"/>
              <a:gd name="connsiteX0" fmla="*/ 0 w 5588725"/>
              <a:gd name="connsiteY0" fmla="*/ 1680754 h 3199295"/>
              <a:gd name="connsiteX1" fmla="*/ 283028 w 5588725"/>
              <a:gd name="connsiteY1" fmla="*/ 1277983 h 3199295"/>
              <a:gd name="connsiteX2" fmla="*/ 1042851 w 5588725"/>
              <a:gd name="connsiteY2" fmla="*/ 1225731 h 3199295"/>
              <a:gd name="connsiteX3" fmla="*/ 2562497 w 5588725"/>
              <a:gd name="connsiteY3" fmla="*/ 1719942 h 3199295"/>
              <a:gd name="connsiteX4" fmla="*/ 3359161 w 5588725"/>
              <a:gd name="connsiteY4" fmla="*/ 2395842 h 3199295"/>
              <a:gd name="connsiteX5" fmla="*/ 4010296 w 5588725"/>
              <a:gd name="connsiteY5" fmla="*/ 3154680 h 3199295"/>
              <a:gd name="connsiteX6" fmla="*/ 5316582 w 5588725"/>
              <a:gd name="connsiteY6" fmla="*/ 2876006 h 3199295"/>
              <a:gd name="connsiteX7" fmla="*/ 5588725 w 5588725"/>
              <a:gd name="connsiteY7" fmla="*/ 0 h 3199295"/>
              <a:gd name="connsiteX0" fmla="*/ 0 w 5588725"/>
              <a:gd name="connsiteY0" fmla="*/ 1680754 h 2962601"/>
              <a:gd name="connsiteX1" fmla="*/ 283028 w 5588725"/>
              <a:gd name="connsiteY1" fmla="*/ 1277983 h 2962601"/>
              <a:gd name="connsiteX2" fmla="*/ 1042851 w 5588725"/>
              <a:gd name="connsiteY2" fmla="*/ 1225731 h 2962601"/>
              <a:gd name="connsiteX3" fmla="*/ 2562497 w 5588725"/>
              <a:gd name="connsiteY3" fmla="*/ 1719942 h 2962601"/>
              <a:gd name="connsiteX4" fmla="*/ 3359161 w 5588725"/>
              <a:gd name="connsiteY4" fmla="*/ 2395842 h 2962601"/>
              <a:gd name="connsiteX5" fmla="*/ 4162696 w 5588725"/>
              <a:gd name="connsiteY5" fmla="*/ 2255520 h 2962601"/>
              <a:gd name="connsiteX6" fmla="*/ 5316582 w 5588725"/>
              <a:gd name="connsiteY6" fmla="*/ 2876006 h 2962601"/>
              <a:gd name="connsiteX7" fmla="*/ 5588725 w 5588725"/>
              <a:gd name="connsiteY7" fmla="*/ 0 h 2962601"/>
              <a:gd name="connsiteX0" fmla="*/ 0 w 5588725"/>
              <a:gd name="connsiteY0" fmla="*/ 1680754 h 2968007"/>
              <a:gd name="connsiteX1" fmla="*/ 283028 w 5588725"/>
              <a:gd name="connsiteY1" fmla="*/ 1277983 h 2968007"/>
              <a:gd name="connsiteX2" fmla="*/ 1042851 w 5588725"/>
              <a:gd name="connsiteY2" fmla="*/ 1225731 h 2968007"/>
              <a:gd name="connsiteX3" fmla="*/ 2562497 w 5588725"/>
              <a:gd name="connsiteY3" fmla="*/ 1719942 h 2968007"/>
              <a:gd name="connsiteX4" fmla="*/ 3404881 w 5588725"/>
              <a:gd name="connsiteY4" fmla="*/ 1953882 h 2968007"/>
              <a:gd name="connsiteX5" fmla="*/ 4162696 w 5588725"/>
              <a:gd name="connsiteY5" fmla="*/ 2255520 h 2968007"/>
              <a:gd name="connsiteX6" fmla="*/ 5316582 w 5588725"/>
              <a:gd name="connsiteY6" fmla="*/ 2876006 h 2968007"/>
              <a:gd name="connsiteX7" fmla="*/ 5588725 w 5588725"/>
              <a:gd name="connsiteY7" fmla="*/ 0 h 2968007"/>
              <a:gd name="connsiteX0" fmla="*/ 0 w 5588725"/>
              <a:gd name="connsiteY0" fmla="*/ 1680754 h 2968007"/>
              <a:gd name="connsiteX1" fmla="*/ 283028 w 5588725"/>
              <a:gd name="connsiteY1" fmla="*/ 1277983 h 2968007"/>
              <a:gd name="connsiteX2" fmla="*/ 1042851 w 5588725"/>
              <a:gd name="connsiteY2" fmla="*/ 1225731 h 2968007"/>
              <a:gd name="connsiteX3" fmla="*/ 2562497 w 5588725"/>
              <a:gd name="connsiteY3" fmla="*/ 1719942 h 2968007"/>
              <a:gd name="connsiteX4" fmla="*/ 3404881 w 5588725"/>
              <a:gd name="connsiteY4" fmla="*/ 1953882 h 2968007"/>
              <a:gd name="connsiteX5" fmla="*/ 4162696 w 5588725"/>
              <a:gd name="connsiteY5" fmla="*/ 2255520 h 2968007"/>
              <a:gd name="connsiteX6" fmla="*/ 5316582 w 5588725"/>
              <a:gd name="connsiteY6" fmla="*/ 2876006 h 2968007"/>
              <a:gd name="connsiteX7" fmla="*/ 5588725 w 5588725"/>
              <a:gd name="connsiteY7" fmla="*/ 0 h 2968007"/>
              <a:gd name="connsiteX0" fmla="*/ 0 w 5588725"/>
              <a:gd name="connsiteY0" fmla="*/ 1680754 h 2968007"/>
              <a:gd name="connsiteX1" fmla="*/ 283028 w 5588725"/>
              <a:gd name="connsiteY1" fmla="*/ 1277983 h 2968007"/>
              <a:gd name="connsiteX2" fmla="*/ 1042851 w 5588725"/>
              <a:gd name="connsiteY2" fmla="*/ 1225731 h 2968007"/>
              <a:gd name="connsiteX3" fmla="*/ 2562497 w 5588725"/>
              <a:gd name="connsiteY3" fmla="*/ 1719942 h 2968007"/>
              <a:gd name="connsiteX4" fmla="*/ 3404881 w 5588725"/>
              <a:gd name="connsiteY4" fmla="*/ 1953882 h 2968007"/>
              <a:gd name="connsiteX5" fmla="*/ 4162696 w 5588725"/>
              <a:gd name="connsiteY5" fmla="*/ 2255520 h 2968007"/>
              <a:gd name="connsiteX6" fmla="*/ 5316582 w 5588725"/>
              <a:gd name="connsiteY6" fmla="*/ 2876006 h 2968007"/>
              <a:gd name="connsiteX7" fmla="*/ 5588725 w 5588725"/>
              <a:gd name="connsiteY7" fmla="*/ 0 h 2968007"/>
              <a:gd name="connsiteX0" fmla="*/ 0 w 5588725"/>
              <a:gd name="connsiteY0" fmla="*/ 1680754 h 2968007"/>
              <a:gd name="connsiteX1" fmla="*/ 283028 w 5588725"/>
              <a:gd name="connsiteY1" fmla="*/ 1277983 h 2968007"/>
              <a:gd name="connsiteX2" fmla="*/ 1042851 w 5588725"/>
              <a:gd name="connsiteY2" fmla="*/ 1225731 h 2968007"/>
              <a:gd name="connsiteX3" fmla="*/ 2608217 w 5588725"/>
              <a:gd name="connsiteY3" fmla="*/ 1445622 h 2968007"/>
              <a:gd name="connsiteX4" fmla="*/ 3404881 w 5588725"/>
              <a:gd name="connsiteY4" fmla="*/ 1953882 h 2968007"/>
              <a:gd name="connsiteX5" fmla="*/ 4162696 w 5588725"/>
              <a:gd name="connsiteY5" fmla="*/ 2255520 h 2968007"/>
              <a:gd name="connsiteX6" fmla="*/ 5316582 w 5588725"/>
              <a:gd name="connsiteY6" fmla="*/ 2876006 h 2968007"/>
              <a:gd name="connsiteX7" fmla="*/ 5588725 w 5588725"/>
              <a:gd name="connsiteY7" fmla="*/ 0 h 2968007"/>
              <a:gd name="connsiteX0" fmla="*/ 0 w 5588725"/>
              <a:gd name="connsiteY0" fmla="*/ 1680754 h 2968601"/>
              <a:gd name="connsiteX1" fmla="*/ 283028 w 5588725"/>
              <a:gd name="connsiteY1" fmla="*/ 1277983 h 2968601"/>
              <a:gd name="connsiteX2" fmla="*/ 1042851 w 5588725"/>
              <a:gd name="connsiteY2" fmla="*/ 1225731 h 2968601"/>
              <a:gd name="connsiteX3" fmla="*/ 2608217 w 5588725"/>
              <a:gd name="connsiteY3" fmla="*/ 1445622 h 2968601"/>
              <a:gd name="connsiteX4" fmla="*/ 3435361 w 5588725"/>
              <a:gd name="connsiteY4" fmla="*/ 1908162 h 2968601"/>
              <a:gd name="connsiteX5" fmla="*/ 4162696 w 5588725"/>
              <a:gd name="connsiteY5" fmla="*/ 2255520 h 2968601"/>
              <a:gd name="connsiteX6" fmla="*/ 5316582 w 5588725"/>
              <a:gd name="connsiteY6" fmla="*/ 2876006 h 2968601"/>
              <a:gd name="connsiteX7" fmla="*/ 5588725 w 5588725"/>
              <a:gd name="connsiteY7" fmla="*/ 0 h 2968601"/>
              <a:gd name="connsiteX0" fmla="*/ 0 w 5588725"/>
              <a:gd name="connsiteY0" fmla="*/ 1680754 h 2969607"/>
              <a:gd name="connsiteX1" fmla="*/ 283028 w 5588725"/>
              <a:gd name="connsiteY1" fmla="*/ 1277983 h 2969607"/>
              <a:gd name="connsiteX2" fmla="*/ 1042851 w 5588725"/>
              <a:gd name="connsiteY2" fmla="*/ 1225731 h 2969607"/>
              <a:gd name="connsiteX3" fmla="*/ 2608217 w 5588725"/>
              <a:gd name="connsiteY3" fmla="*/ 1445622 h 2969607"/>
              <a:gd name="connsiteX4" fmla="*/ 3435361 w 5588725"/>
              <a:gd name="connsiteY4" fmla="*/ 1831962 h 2969607"/>
              <a:gd name="connsiteX5" fmla="*/ 4162696 w 5588725"/>
              <a:gd name="connsiteY5" fmla="*/ 2255520 h 2969607"/>
              <a:gd name="connsiteX6" fmla="*/ 5316582 w 5588725"/>
              <a:gd name="connsiteY6" fmla="*/ 2876006 h 2969607"/>
              <a:gd name="connsiteX7" fmla="*/ 5588725 w 5588725"/>
              <a:gd name="connsiteY7" fmla="*/ 0 h 2969607"/>
              <a:gd name="connsiteX0" fmla="*/ 0 w 5588725"/>
              <a:gd name="connsiteY0" fmla="*/ 1680754 h 2368228"/>
              <a:gd name="connsiteX1" fmla="*/ 283028 w 5588725"/>
              <a:gd name="connsiteY1" fmla="*/ 1277983 h 2368228"/>
              <a:gd name="connsiteX2" fmla="*/ 1042851 w 5588725"/>
              <a:gd name="connsiteY2" fmla="*/ 1225731 h 2368228"/>
              <a:gd name="connsiteX3" fmla="*/ 2608217 w 5588725"/>
              <a:gd name="connsiteY3" fmla="*/ 1445622 h 2368228"/>
              <a:gd name="connsiteX4" fmla="*/ 3435361 w 5588725"/>
              <a:gd name="connsiteY4" fmla="*/ 1831962 h 2368228"/>
              <a:gd name="connsiteX5" fmla="*/ 4162696 w 5588725"/>
              <a:gd name="connsiteY5" fmla="*/ 2255520 h 2368228"/>
              <a:gd name="connsiteX6" fmla="*/ 4950822 w 5588725"/>
              <a:gd name="connsiteY6" fmla="*/ 2159726 h 2368228"/>
              <a:gd name="connsiteX7" fmla="*/ 5588725 w 5588725"/>
              <a:gd name="connsiteY7" fmla="*/ 0 h 2368228"/>
              <a:gd name="connsiteX0" fmla="*/ 0 w 5588725"/>
              <a:gd name="connsiteY0" fmla="*/ 1680754 h 2351107"/>
              <a:gd name="connsiteX1" fmla="*/ 283028 w 5588725"/>
              <a:gd name="connsiteY1" fmla="*/ 1277983 h 2351107"/>
              <a:gd name="connsiteX2" fmla="*/ 1042851 w 5588725"/>
              <a:gd name="connsiteY2" fmla="*/ 1225731 h 2351107"/>
              <a:gd name="connsiteX3" fmla="*/ 2608217 w 5588725"/>
              <a:gd name="connsiteY3" fmla="*/ 1445622 h 2351107"/>
              <a:gd name="connsiteX4" fmla="*/ 3435361 w 5588725"/>
              <a:gd name="connsiteY4" fmla="*/ 1831962 h 2351107"/>
              <a:gd name="connsiteX5" fmla="*/ 4071256 w 5588725"/>
              <a:gd name="connsiteY5" fmla="*/ 2209800 h 2351107"/>
              <a:gd name="connsiteX6" fmla="*/ 4950822 w 5588725"/>
              <a:gd name="connsiteY6" fmla="*/ 2159726 h 2351107"/>
              <a:gd name="connsiteX7" fmla="*/ 5588725 w 5588725"/>
              <a:gd name="connsiteY7" fmla="*/ 0 h 2351107"/>
              <a:gd name="connsiteX0" fmla="*/ 0 w 5588725"/>
              <a:gd name="connsiteY0" fmla="*/ 1680754 h 2369384"/>
              <a:gd name="connsiteX1" fmla="*/ 283028 w 5588725"/>
              <a:gd name="connsiteY1" fmla="*/ 1277983 h 2369384"/>
              <a:gd name="connsiteX2" fmla="*/ 1042851 w 5588725"/>
              <a:gd name="connsiteY2" fmla="*/ 1225731 h 2369384"/>
              <a:gd name="connsiteX3" fmla="*/ 2608217 w 5588725"/>
              <a:gd name="connsiteY3" fmla="*/ 1445622 h 2369384"/>
              <a:gd name="connsiteX4" fmla="*/ 3435361 w 5588725"/>
              <a:gd name="connsiteY4" fmla="*/ 1831962 h 2369384"/>
              <a:gd name="connsiteX5" fmla="*/ 4071256 w 5588725"/>
              <a:gd name="connsiteY5" fmla="*/ 2209800 h 2369384"/>
              <a:gd name="connsiteX6" fmla="*/ 4950822 w 5588725"/>
              <a:gd name="connsiteY6" fmla="*/ 2159726 h 2369384"/>
              <a:gd name="connsiteX7" fmla="*/ 5588725 w 5588725"/>
              <a:gd name="connsiteY7" fmla="*/ 0 h 2369384"/>
              <a:gd name="connsiteX0" fmla="*/ 0 w 5588725"/>
              <a:gd name="connsiteY0" fmla="*/ 1680754 h 2369384"/>
              <a:gd name="connsiteX1" fmla="*/ 283028 w 5588725"/>
              <a:gd name="connsiteY1" fmla="*/ 1277983 h 2369384"/>
              <a:gd name="connsiteX2" fmla="*/ 1256211 w 5588725"/>
              <a:gd name="connsiteY2" fmla="*/ 1103811 h 2369384"/>
              <a:gd name="connsiteX3" fmla="*/ 2608217 w 5588725"/>
              <a:gd name="connsiteY3" fmla="*/ 1445622 h 2369384"/>
              <a:gd name="connsiteX4" fmla="*/ 3435361 w 5588725"/>
              <a:gd name="connsiteY4" fmla="*/ 1831962 h 2369384"/>
              <a:gd name="connsiteX5" fmla="*/ 4071256 w 5588725"/>
              <a:gd name="connsiteY5" fmla="*/ 2209800 h 2369384"/>
              <a:gd name="connsiteX6" fmla="*/ 4950822 w 5588725"/>
              <a:gd name="connsiteY6" fmla="*/ 2159726 h 2369384"/>
              <a:gd name="connsiteX7" fmla="*/ 5588725 w 5588725"/>
              <a:gd name="connsiteY7" fmla="*/ 0 h 2369384"/>
              <a:gd name="connsiteX0" fmla="*/ 0 w 5588725"/>
              <a:gd name="connsiteY0" fmla="*/ 1680754 h 2369384"/>
              <a:gd name="connsiteX1" fmla="*/ 283028 w 5588725"/>
              <a:gd name="connsiteY1" fmla="*/ 1277983 h 2369384"/>
              <a:gd name="connsiteX2" fmla="*/ 1256211 w 5588725"/>
              <a:gd name="connsiteY2" fmla="*/ 1103811 h 2369384"/>
              <a:gd name="connsiteX3" fmla="*/ 2638697 w 5588725"/>
              <a:gd name="connsiteY3" fmla="*/ 1369422 h 2369384"/>
              <a:gd name="connsiteX4" fmla="*/ 3435361 w 5588725"/>
              <a:gd name="connsiteY4" fmla="*/ 1831962 h 2369384"/>
              <a:gd name="connsiteX5" fmla="*/ 4071256 w 5588725"/>
              <a:gd name="connsiteY5" fmla="*/ 2209800 h 2369384"/>
              <a:gd name="connsiteX6" fmla="*/ 4950822 w 5588725"/>
              <a:gd name="connsiteY6" fmla="*/ 2159726 h 2369384"/>
              <a:gd name="connsiteX7" fmla="*/ 5588725 w 5588725"/>
              <a:gd name="connsiteY7" fmla="*/ 0 h 236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88725" h="2369384">
                <a:moveTo>
                  <a:pt x="0" y="1680754"/>
                </a:moveTo>
                <a:cubicBezTo>
                  <a:pt x="38100" y="1549037"/>
                  <a:pt x="73660" y="1374140"/>
                  <a:pt x="283028" y="1277983"/>
                </a:cubicBezTo>
                <a:cubicBezTo>
                  <a:pt x="492396" y="1181826"/>
                  <a:pt x="863600" y="1088571"/>
                  <a:pt x="1256211" y="1103811"/>
                </a:cubicBezTo>
                <a:cubicBezTo>
                  <a:pt x="1648822" y="1119051"/>
                  <a:pt x="2275505" y="1248064"/>
                  <a:pt x="2638697" y="1369422"/>
                </a:cubicBezTo>
                <a:cubicBezTo>
                  <a:pt x="3001889" y="1490780"/>
                  <a:pt x="3171927" y="1692625"/>
                  <a:pt x="3435361" y="1831962"/>
                </a:cubicBezTo>
                <a:cubicBezTo>
                  <a:pt x="3650897" y="1942996"/>
                  <a:pt x="3803439" y="2094213"/>
                  <a:pt x="4071256" y="2209800"/>
                </a:cubicBezTo>
                <a:cubicBezTo>
                  <a:pt x="4339073" y="2325387"/>
                  <a:pt x="4685211" y="2525486"/>
                  <a:pt x="4950822" y="2159726"/>
                </a:cubicBezTo>
                <a:cubicBezTo>
                  <a:pt x="5216434" y="1793966"/>
                  <a:pt x="5332911" y="1340031"/>
                  <a:pt x="5588725" y="0"/>
                </a:cubicBezTo>
              </a:path>
            </a:pathLst>
          </a:custGeom>
          <a:noFill/>
          <a:ln w="76200">
            <a:solidFill>
              <a:srgbClr val="FF0000"/>
            </a:solidFill>
            <a:headEnd type="none" w="med" len="med"/>
            <a:tailEnd type="triangle" w="med" len="med"/>
          </a:ln>
          <a:effectLst>
            <a:outerShdw blurRad="50800" dist="38100" dir="16200000" rotWithShape="0">
              <a:prstClr val="black">
                <a:alpha val="40000"/>
              </a:prstClr>
            </a:out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8" name="Groupe 47"/>
          <p:cNvGrpSpPr/>
          <p:nvPr/>
        </p:nvGrpSpPr>
        <p:grpSpPr>
          <a:xfrm>
            <a:off x="7249293" y="1367905"/>
            <a:ext cx="216025" cy="528157"/>
            <a:chOff x="7248927" y="1388674"/>
            <a:chExt cx="216025" cy="528157"/>
          </a:xfrm>
        </p:grpSpPr>
        <p:sp>
          <p:nvSpPr>
            <p:cNvPr id="49" name="Rectangle 48"/>
            <p:cNvSpPr/>
            <p:nvPr/>
          </p:nvSpPr>
          <p:spPr>
            <a:xfrm>
              <a:off x="7248927" y="1388675"/>
              <a:ext cx="216024" cy="148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Rectangle 49"/>
            <p:cNvSpPr/>
            <p:nvPr/>
          </p:nvSpPr>
          <p:spPr>
            <a:xfrm>
              <a:off x="7248927" y="1576393"/>
              <a:ext cx="216024" cy="1571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p:cNvSpPr/>
            <p:nvPr/>
          </p:nvSpPr>
          <p:spPr>
            <a:xfrm>
              <a:off x="7248927" y="1786705"/>
              <a:ext cx="216024" cy="130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2" name="Connecteur droit 51"/>
            <p:cNvCxnSpPr/>
            <p:nvPr/>
          </p:nvCxnSpPr>
          <p:spPr>
            <a:xfrm>
              <a:off x="7248927" y="1388674"/>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Connecteur droit 52"/>
            <p:cNvCxnSpPr/>
            <p:nvPr/>
          </p:nvCxnSpPr>
          <p:spPr>
            <a:xfrm>
              <a:off x="7248927" y="1560784"/>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Connecteur droit 53"/>
            <p:cNvCxnSpPr/>
            <p:nvPr/>
          </p:nvCxnSpPr>
          <p:spPr>
            <a:xfrm>
              <a:off x="7248927" y="1776042"/>
              <a:ext cx="0" cy="72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Connecteur droit 54"/>
            <p:cNvCxnSpPr/>
            <p:nvPr/>
          </p:nvCxnSpPr>
          <p:spPr>
            <a:xfrm flipH="1">
              <a:off x="7248927" y="1411534"/>
              <a:ext cx="216025" cy="2286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Connecteur droit 55"/>
            <p:cNvCxnSpPr/>
            <p:nvPr/>
          </p:nvCxnSpPr>
          <p:spPr>
            <a:xfrm flipH="1">
              <a:off x="7248927" y="1604797"/>
              <a:ext cx="216025" cy="1731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flipH="1">
              <a:off x="7248927" y="1805743"/>
              <a:ext cx="216025" cy="266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8" name="Text Box 8"/>
          <p:cNvSpPr txBox="1">
            <a:spLocks noChangeArrowheads="1"/>
          </p:cNvSpPr>
          <p:nvPr/>
        </p:nvSpPr>
        <p:spPr bwMode="auto">
          <a:xfrm>
            <a:off x="107473" y="620688"/>
            <a:ext cx="5836968" cy="2339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fr-FR" sz="1800" dirty="0" smtClean="0">
                <a:latin typeface="Verdana" panose="020B0604030504040204" pitchFamily="34" charset="0"/>
              </a:rPr>
              <a:t>Système alimenté: </a:t>
            </a:r>
          </a:p>
          <a:p>
            <a:pPr eaLnBrk="1" hangingPunct="1">
              <a:spcBef>
                <a:spcPct val="0"/>
              </a:spcBef>
              <a:buFontTx/>
              <a:buNone/>
            </a:pPr>
            <a:r>
              <a:rPr lang="fr-FR" altLang="fr-FR" sz="1600" dirty="0" smtClean="0">
                <a:latin typeface="Verdana" panose="020B0604030504040204" pitchFamily="34" charset="0"/>
                <a:sym typeface="Symbol"/>
              </a:rPr>
              <a:t>- </a:t>
            </a:r>
            <a:r>
              <a:rPr lang="fr-FR" altLang="fr-FR" sz="1600" dirty="0">
                <a:latin typeface="Verdana" panose="020B0604030504040204" pitchFamily="34" charset="0"/>
                <a:sym typeface="Symbol"/>
              </a:rPr>
              <a:t>Cordon Rouge sur la phase1 </a:t>
            </a:r>
            <a:endParaRPr lang="fr-FR" altLang="fr-FR" sz="1600" dirty="0" smtClean="0">
              <a:latin typeface="Verdana" panose="020B0604030504040204" pitchFamily="34" charset="0"/>
            </a:endParaRPr>
          </a:p>
          <a:p>
            <a:pPr eaLnBrk="1" hangingPunct="1">
              <a:spcBef>
                <a:spcPct val="0"/>
              </a:spcBef>
              <a:buFontTx/>
              <a:buNone/>
            </a:pPr>
            <a:r>
              <a:rPr lang="fr-FR" sz="1600" dirty="0">
                <a:latin typeface="Verdana" panose="020B0604030504040204" pitchFamily="34" charset="0"/>
                <a:sym typeface="Symbol"/>
              </a:rPr>
              <a:t>- </a:t>
            </a:r>
            <a:r>
              <a:rPr lang="fr-FR" sz="1600" dirty="0" smtClean="0">
                <a:latin typeface="Verdana" panose="020B0604030504040204" pitchFamily="34" charset="0"/>
                <a:sym typeface="Symbol"/>
              </a:rPr>
              <a:t>Cordon </a:t>
            </a:r>
            <a:r>
              <a:rPr lang="fr-FR" sz="1600" dirty="0">
                <a:latin typeface="Verdana" panose="020B0604030504040204" pitchFamily="34" charset="0"/>
                <a:sym typeface="Symbol"/>
              </a:rPr>
              <a:t>jaune sur </a:t>
            </a:r>
            <a:r>
              <a:rPr lang="fr-FR" altLang="fr-FR" sz="1600" dirty="0">
                <a:latin typeface="Verdana" panose="020B0604030504040204" pitchFamily="34" charset="0"/>
                <a:sym typeface="Symbol"/>
              </a:rPr>
              <a:t>la </a:t>
            </a:r>
            <a:r>
              <a:rPr lang="fr-FR" altLang="fr-FR" sz="1600" dirty="0" smtClean="0">
                <a:latin typeface="Verdana" panose="020B0604030504040204" pitchFamily="34" charset="0"/>
                <a:sym typeface="Symbol"/>
              </a:rPr>
              <a:t>phase2</a:t>
            </a:r>
            <a:endParaRPr lang="fr-FR" sz="1600" dirty="0">
              <a:latin typeface="Verdana" panose="020B0604030504040204" pitchFamily="34" charset="0"/>
              <a:sym typeface="Symbol"/>
            </a:endParaRPr>
          </a:p>
          <a:p>
            <a:pPr marL="285750" indent="-285750" eaLnBrk="1" hangingPunct="1">
              <a:spcBef>
                <a:spcPct val="0"/>
              </a:spcBef>
              <a:buFontTx/>
              <a:buChar char="-"/>
            </a:pPr>
            <a:r>
              <a:rPr lang="fr-FR" sz="1600" dirty="0" smtClean="0">
                <a:latin typeface="Verdana" panose="020B0604030504040204" pitchFamily="34" charset="0"/>
                <a:sym typeface="Symbol"/>
              </a:rPr>
              <a:t>Cordon </a:t>
            </a:r>
            <a:r>
              <a:rPr lang="fr-FR" sz="1600" dirty="0">
                <a:latin typeface="Verdana" panose="020B0604030504040204" pitchFamily="34" charset="0"/>
                <a:sym typeface="Symbol"/>
              </a:rPr>
              <a:t>Blanc sur </a:t>
            </a:r>
            <a:r>
              <a:rPr lang="fr-FR" altLang="fr-FR" sz="1600" dirty="0">
                <a:latin typeface="Verdana" panose="020B0604030504040204" pitchFamily="34" charset="0"/>
                <a:sym typeface="Symbol"/>
              </a:rPr>
              <a:t>la </a:t>
            </a:r>
            <a:r>
              <a:rPr lang="fr-FR" altLang="fr-FR" sz="1600" dirty="0" smtClean="0">
                <a:latin typeface="Verdana" panose="020B0604030504040204" pitchFamily="34" charset="0"/>
                <a:sym typeface="Symbol"/>
              </a:rPr>
              <a:t>phase3</a:t>
            </a:r>
            <a:r>
              <a:rPr lang="fr-FR" sz="1600" dirty="0" smtClean="0">
                <a:latin typeface="Verdana" panose="020B0604030504040204" pitchFamily="34" charset="0"/>
                <a:sym typeface="Symbol"/>
              </a:rPr>
              <a:t>,</a:t>
            </a:r>
            <a:r>
              <a:rPr lang="fr-FR" sz="1600" dirty="0">
                <a:latin typeface="Verdana" panose="020B0604030504040204" pitchFamily="34" charset="0"/>
                <a:sym typeface="Symbol"/>
              </a:rPr>
              <a:t/>
            </a:r>
            <a:br>
              <a:rPr lang="fr-FR" sz="1600" dirty="0">
                <a:latin typeface="Verdana" panose="020B0604030504040204" pitchFamily="34" charset="0"/>
                <a:sym typeface="Symbol"/>
              </a:rPr>
            </a:br>
            <a:r>
              <a:rPr lang="fr-FR" altLang="fr-FR" sz="1600" dirty="0" smtClean="0">
                <a:latin typeface="Verdana" panose="020B0604030504040204" pitchFamily="34" charset="0"/>
              </a:rPr>
              <a:t>Sélecteur position « Phases</a:t>
            </a:r>
            <a:r>
              <a:rPr lang="fr-FR" sz="1600" dirty="0" smtClean="0">
                <a:latin typeface="Verdana" panose="020B0604030504040204" pitchFamily="34" charset="0"/>
                <a:sym typeface="Symbol"/>
              </a:rPr>
              <a:t> » </a:t>
            </a:r>
            <a:br>
              <a:rPr lang="fr-FR" sz="1600" dirty="0" smtClean="0">
                <a:latin typeface="Verdana" panose="020B0604030504040204" pitchFamily="34" charset="0"/>
                <a:sym typeface="Symbol"/>
              </a:rPr>
            </a:br>
            <a:r>
              <a:rPr lang="fr-FR" altLang="fr-FR" sz="1600" dirty="0" smtClean="0">
                <a:latin typeface="Verdana" panose="020B0604030504040204" pitchFamily="34" charset="0"/>
                <a:sym typeface="Symbol"/>
              </a:rPr>
              <a:t>Appui sur «  Test » puis sur « More »</a:t>
            </a:r>
          </a:p>
          <a:p>
            <a:pPr eaLnBrk="1" hangingPunct="1">
              <a:spcBef>
                <a:spcPct val="0"/>
              </a:spcBef>
              <a:buNone/>
            </a:pPr>
            <a:r>
              <a:rPr lang="fr-FR" altLang="fr-FR" sz="1600" dirty="0" smtClean="0">
                <a:latin typeface="Verdana" panose="020B0604030504040204" pitchFamily="34" charset="0"/>
                <a:sym typeface="Symbol"/>
              </a:rPr>
              <a:t>On peut aussi effectuer ces tests </a:t>
            </a:r>
            <a:br>
              <a:rPr lang="fr-FR" altLang="fr-FR" sz="1600" dirty="0" smtClean="0">
                <a:latin typeface="Verdana" panose="020B0604030504040204" pitchFamily="34" charset="0"/>
                <a:sym typeface="Symbol"/>
              </a:rPr>
            </a:br>
            <a:r>
              <a:rPr lang="fr-FR" altLang="fr-FR" sz="1600" dirty="0" smtClean="0">
                <a:latin typeface="Verdana" panose="020B0604030504040204" pitchFamily="34" charset="0"/>
                <a:sym typeface="Symbol"/>
              </a:rPr>
              <a:t>avec un VAT ou un multimètre</a:t>
            </a:r>
          </a:p>
          <a:p>
            <a:pPr algn="r" eaLnBrk="1" hangingPunct="1">
              <a:spcBef>
                <a:spcPct val="0"/>
              </a:spcBef>
              <a:buFontTx/>
              <a:buNone/>
            </a:pPr>
            <a:r>
              <a:rPr lang="fr-FR" altLang="fr-FR" sz="1600" dirty="0" smtClean="0">
                <a:latin typeface="Verdana" panose="020B0604030504040204" pitchFamily="34" charset="0"/>
                <a:sym typeface="Symbol"/>
              </a:rPr>
              <a:t>Cliquez sur les zones en surbrillance</a:t>
            </a:r>
            <a:endParaRPr lang="fr-FR" altLang="fr-FR" sz="1600" dirty="0">
              <a:latin typeface="Verdana" panose="020B0604030504040204" pitchFamily="34" charset="0"/>
            </a:endParaRPr>
          </a:p>
        </p:txBody>
      </p:sp>
      <p:sp>
        <p:nvSpPr>
          <p:cNvPr id="107" name="Text Box 8"/>
          <p:cNvSpPr txBox="1">
            <a:spLocks noChangeArrowheads="1"/>
          </p:cNvSpPr>
          <p:nvPr/>
        </p:nvSpPr>
        <p:spPr bwMode="auto">
          <a:xfrm>
            <a:off x="3017726" y="5100280"/>
            <a:ext cx="6126274" cy="1323439"/>
          </a:xfrm>
          <a:prstGeom prst="rect">
            <a:avLst/>
          </a:prstGeom>
          <a:gradFill>
            <a:gsLst>
              <a:gs pos="0">
                <a:srgbClr val="FFFF00">
                  <a:alpha val="67000"/>
                </a:srgbClr>
              </a:gs>
              <a:gs pos="50000">
                <a:srgbClr val="FFFF66">
                  <a:alpha val="88000"/>
                </a:srgbClr>
              </a:gs>
              <a:gs pos="100000">
                <a:schemeClr val="bg1">
                  <a:alpha val="60000"/>
                </a:schemeClr>
              </a:gs>
            </a:gsLst>
            <a:lin ang="16200000" scaled="1"/>
          </a:gradFill>
          <a:ln>
            <a:noFill/>
          </a:ln>
          <a:effectLst>
            <a:softEdge rad="31750"/>
          </a:effectLs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fr-FR" sz="1600" dirty="0" smtClean="0">
                <a:latin typeface="Verdana" panose="020B0604030504040204" pitchFamily="34" charset="0"/>
              </a:rPr>
              <a:t>La tension affichée (composée) doit correspondre au indications du schéma.</a:t>
            </a:r>
          </a:p>
          <a:p>
            <a:pPr eaLnBrk="1" hangingPunct="1">
              <a:spcBef>
                <a:spcPct val="0"/>
              </a:spcBef>
              <a:buFontTx/>
              <a:buNone/>
            </a:pPr>
            <a:r>
              <a:rPr lang="fr-FR" altLang="fr-FR" sz="1600" dirty="0" smtClean="0">
                <a:latin typeface="Verdana" panose="020B0604030504040204" pitchFamily="34" charset="0"/>
              </a:rPr>
              <a:t>Le sens de rotation des phases doit être vérifié pour s’assurer que la mise en marche d’un système ne provoquera pas de mouvement dangereux.</a:t>
            </a:r>
          </a:p>
        </p:txBody>
      </p:sp>
      <p:pic>
        <p:nvPicPr>
          <p:cNvPr id="88"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21420000">
            <a:off x="717353" y="4052902"/>
            <a:ext cx="1317377" cy="750597"/>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21480000">
            <a:off x="710542" y="4074332"/>
            <a:ext cx="1389256" cy="707734"/>
          </a:xfrm>
          <a:prstGeom prst="rect">
            <a:avLst/>
          </a:prstGeom>
          <a:noFill/>
          <a:ln>
            <a:noFill/>
          </a:ln>
          <a:effectLst>
            <a:softEdge rad="3175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3" name="Groupe 32"/>
          <p:cNvGrpSpPr/>
          <p:nvPr/>
        </p:nvGrpSpPr>
        <p:grpSpPr>
          <a:xfrm>
            <a:off x="-81224" y="2816404"/>
            <a:ext cx="1700896" cy="2988860"/>
            <a:chOff x="0" y="2773468"/>
            <a:chExt cx="1700896" cy="2988860"/>
          </a:xfrm>
        </p:grpSpPr>
        <p:sp>
          <p:nvSpPr>
            <p:cNvPr id="34" name="Ellipse 33"/>
            <p:cNvSpPr/>
            <p:nvPr/>
          </p:nvSpPr>
          <p:spPr>
            <a:xfrm>
              <a:off x="0" y="3645023"/>
              <a:ext cx="1052824" cy="1192763"/>
            </a:xfrm>
            <a:prstGeom prst="ellipse">
              <a:avLst/>
            </a:prstGeom>
            <a:solidFill>
              <a:srgbClr val="FFFF00">
                <a:alpha val="2000"/>
              </a:srgbClr>
            </a:solidFill>
            <a:ln>
              <a:noFill/>
            </a:ln>
            <a:effectLst>
              <a:glow rad="228600">
                <a:srgbClr val="FFFF00">
                  <a:alpha val="40000"/>
                </a:srgbClr>
              </a:glow>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Forme libre 34"/>
            <p:cNvSpPr/>
            <p:nvPr/>
          </p:nvSpPr>
          <p:spPr>
            <a:xfrm>
              <a:off x="197944" y="2773468"/>
              <a:ext cx="1502952" cy="2988860"/>
            </a:xfrm>
            <a:custGeom>
              <a:avLst/>
              <a:gdLst>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5" fmla="*/ 27296 w 1351129"/>
                <a:gd name="connsiteY5" fmla="*/ 27295 h 3425588"/>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0" fmla="*/ 0 w 1351129"/>
                <a:gd name="connsiteY0" fmla="*/ 0 h 2988860"/>
                <a:gd name="connsiteX1" fmla="*/ 1282890 w 1351129"/>
                <a:gd name="connsiteY1" fmla="*/ 13648 h 2988860"/>
                <a:gd name="connsiteX2" fmla="*/ 1351129 w 1351129"/>
                <a:gd name="connsiteY2" fmla="*/ 2947917 h 2988860"/>
                <a:gd name="connsiteX3" fmla="*/ 13648 w 1351129"/>
                <a:gd name="connsiteY3" fmla="*/ 2988860 h 2988860"/>
              </a:gdLst>
              <a:ahLst/>
              <a:cxnLst>
                <a:cxn ang="0">
                  <a:pos x="connsiteX0" y="connsiteY0"/>
                </a:cxn>
                <a:cxn ang="0">
                  <a:pos x="connsiteX1" y="connsiteY1"/>
                </a:cxn>
                <a:cxn ang="0">
                  <a:pos x="connsiteX2" y="connsiteY2"/>
                </a:cxn>
                <a:cxn ang="0">
                  <a:pos x="connsiteX3" y="connsiteY3"/>
                </a:cxn>
              </a:cxnLst>
              <a:rect l="l" t="t" r="r" b="b"/>
              <a:pathLst>
                <a:path w="1351129" h="2988860">
                  <a:moveTo>
                    <a:pt x="0" y="0"/>
                  </a:moveTo>
                  <a:lnTo>
                    <a:pt x="1282890" y="13648"/>
                  </a:lnTo>
                  <a:lnTo>
                    <a:pt x="1351129" y="2947917"/>
                  </a:lnTo>
                  <a:lnTo>
                    <a:pt x="13648" y="2988860"/>
                  </a:lnTo>
                </a:path>
              </a:pathLst>
            </a:custGeom>
            <a:solidFill>
              <a:schemeClr val="accent3">
                <a:lumMod val="40000"/>
                <a:lumOff val="60000"/>
                <a:alpha val="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6" name="Groupe 35"/>
          <p:cNvGrpSpPr/>
          <p:nvPr/>
        </p:nvGrpSpPr>
        <p:grpSpPr>
          <a:xfrm>
            <a:off x="1077583" y="2852936"/>
            <a:ext cx="1910241" cy="2388704"/>
            <a:chOff x="1315399" y="2732405"/>
            <a:chExt cx="1910241" cy="2388704"/>
          </a:xfrm>
        </p:grpSpPr>
        <p:sp>
          <p:nvSpPr>
            <p:cNvPr id="37" name="Ellipse 36"/>
            <p:cNvSpPr/>
            <p:nvPr/>
          </p:nvSpPr>
          <p:spPr>
            <a:xfrm>
              <a:off x="1588423" y="2872171"/>
              <a:ext cx="1367341" cy="1057946"/>
            </a:xfrm>
            <a:prstGeom prst="ellipse">
              <a:avLst/>
            </a:prstGeom>
            <a:solidFill>
              <a:srgbClr val="FFFF00">
                <a:alpha val="2000"/>
              </a:srgbClr>
            </a:solidFill>
            <a:ln>
              <a:noFill/>
            </a:ln>
            <a:effectLst>
              <a:glow rad="228600">
                <a:srgbClr val="FFFF00">
                  <a:alpha val="40000"/>
                </a:srgbClr>
              </a:glow>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Forme libre 37"/>
            <p:cNvSpPr/>
            <p:nvPr/>
          </p:nvSpPr>
          <p:spPr>
            <a:xfrm>
              <a:off x="1315399" y="2732405"/>
              <a:ext cx="1910241" cy="2388704"/>
            </a:xfrm>
            <a:custGeom>
              <a:avLst/>
              <a:gdLst>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5" fmla="*/ 27296 w 1351129"/>
                <a:gd name="connsiteY5" fmla="*/ 27295 h 3425588"/>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0" fmla="*/ 0 w 1351129"/>
                <a:gd name="connsiteY0" fmla="*/ 0 h 2988860"/>
                <a:gd name="connsiteX1" fmla="*/ 1282890 w 1351129"/>
                <a:gd name="connsiteY1" fmla="*/ 13648 h 2988860"/>
                <a:gd name="connsiteX2" fmla="*/ 1351129 w 1351129"/>
                <a:gd name="connsiteY2" fmla="*/ 2947917 h 2988860"/>
                <a:gd name="connsiteX3" fmla="*/ 13648 w 1351129"/>
                <a:gd name="connsiteY3" fmla="*/ 2988860 h 2988860"/>
                <a:gd name="connsiteX0" fmla="*/ 219464 w 1570593"/>
                <a:gd name="connsiteY0" fmla="*/ 0 h 3302758"/>
                <a:gd name="connsiteX1" fmla="*/ 1502354 w 1570593"/>
                <a:gd name="connsiteY1" fmla="*/ 13648 h 3302758"/>
                <a:gd name="connsiteX2" fmla="*/ 1570593 w 1570593"/>
                <a:gd name="connsiteY2" fmla="*/ 2947917 h 3302758"/>
                <a:gd name="connsiteX3" fmla="*/ 0 w 1570593"/>
                <a:gd name="connsiteY3" fmla="*/ 3302758 h 3302758"/>
                <a:gd name="connsiteX0" fmla="*/ 219464 w 1502354"/>
                <a:gd name="connsiteY0" fmla="*/ 0 h 3302758"/>
                <a:gd name="connsiteX1" fmla="*/ 1502354 w 1502354"/>
                <a:gd name="connsiteY1" fmla="*/ 13648 h 3302758"/>
                <a:gd name="connsiteX2" fmla="*/ 1153443 w 1502354"/>
                <a:gd name="connsiteY2" fmla="*/ 1296538 h 3302758"/>
                <a:gd name="connsiteX3" fmla="*/ 0 w 1502354"/>
                <a:gd name="connsiteY3" fmla="*/ 3302758 h 3302758"/>
                <a:gd name="connsiteX0" fmla="*/ 219464 w 1539161"/>
                <a:gd name="connsiteY0" fmla="*/ 0 h 3302758"/>
                <a:gd name="connsiteX1" fmla="*/ 1539161 w 1539161"/>
                <a:gd name="connsiteY1" fmla="*/ 1296538 h 3302758"/>
                <a:gd name="connsiteX2" fmla="*/ 1153443 w 1539161"/>
                <a:gd name="connsiteY2" fmla="*/ 1296538 h 3302758"/>
                <a:gd name="connsiteX3" fmla="*/ 0 w 1539161"/>
                <a:gd name="connsiteY3" fmla="*/ 3302758 h 3302758"/>
                <a:gd name="connsiteX0" fmla="*/ 219464 w 1539161"/>
                <a:gd name="connsiteY0" fmla="*/ 0 h 3302758"/>
                <a:gd name="connsiteX1" fmla="*/ 1539161 w 1539161"/>
                <a:gd name="connsiteY1" fmla="*/ 1296538 h 3302758"/>
                <a:gd name="connsiteX2" fmla="*/ 846716 w 1539161"/>
                <a:gd name="connsiteY2" fmla="*/ 1746914 h 3302758"/>
                <a:gd name="connsiteX3" fmla="*/ 0 w 1539161"/>
                <a:gd name="connsiteY3" fmla="*/ 3302758 h 3302758"/>
                <a:gd name="connsiteX0" fmla="*/ 219464 w 1477815"/>
                <a:gd name="connsiteY0" fmla="*/ 0 h 3302758"/>
                <a:gd name="connsiteX1" fmla="*/ 1477815 w 1477815"/>
                <a:gd name="connsiteY1" fmla="*/ 1091821 h 3302758"/>
                <a:gd name="connsiteX2" fmla="*/ 846716 w 1477815"/>
                <a:gd name="connsiteY2" fmla="*/ 1746914 h 3302758"/>
                <a:gd name="connsiteX3" fmla="*/ 0 w 1477815"/>
                <a:gd name="connsiteY3" fmla="*/ 3302758 h 3302758"/>
                <a:gd name="connsiteX0" fmla="*/ 1078302 w 1477815"/>
                <a:gd name="connsiteY0" fmla="*/ 0 h 2579427"/>
                <a:gd name="connsiteX1" fmla="*/ 1477815 w 1477815"/>
                <a:gd name="connsiteY1" fmla="*/ 368490 h 2579427"/>
                <a:gd name="connsiteX2" fmla="*/ 846716 w 1477815"/>
                <a:gd name="connsiteY2" fmla="*/ 1023583 h 2579427"/>
                <a:gd name="connsiteX3" fmla="*/ 0 w 1477815"/>
                <a:gd name="connsiteY3" fmla="*/ 2579427 h 2579427"/>
                <a:gd name="connsiteX0" fmla="*/ 869728 w 1477815"/>
                <a:gd name="connsiteY0" fmla="*/ 0 h 2606722"/>
                <a:gd name="connsiteX1" fmla="*/ 1477815 w 1477815"/>
                <a:gd name="connsiteY1" fmla="*/ 395785 h 2606722"/>
                <a:gd name="connsiteX2" fmla="*/ 846716 w 1477815"/>
                <a:gd name="connsiteY2" fmla="*/ 1050878 h 2606722"/>
                <a:gd name="connsiteX3" fmla="*/ 0 w 1477815"/>
                <a:gd name="connsiteY3" fmla="*/ 2606722 h 2606722"/>
                <a:gd name="connsiteX0" fmla="*/ 869728 w 1477815"/>
                <a:gd name="connsiteY0" fmla="*/ 7169 h 2613891"/>
                <a:gd name="connsiteX1" fmla="*/ 1221213 w 1477815"/>
                <a:gd name="connsiteY1" fmla="*/ 21595 h 2613891"/>
                <a:gd name="connsiteX2" fmla="*/ 1477815 w 1477815"/>
                <a:gd name="connsiteY2" fmla="*/ 402954 h 2613891"/>
                <a:gd name="connsiteX3" fmla="*/ 846716 w 1477815"/>
                <a:gd name="connsiteY3" fmla="*/ 1058047 h 2613891"/>
                <a:gd name="connsiteX4" fmla="*/ 0 w 1477815"/>
                <a:gd name="connsiteY4" fmla="*/ 2613891 h 2613891"/>
                <a:gd name="connsiteX0" fmla="*/ 0 w 1687768"/>
                <a:gd name="connsiteY0" fmla="*/ 0 h 2688609"/>
                <a:gd name="connsiteX1" fmla="*/ 1431166 w 1687768"/>
                <a:gd name="connsiteY1" fmla="*/ 96313 h 2688609"/>
                <a:gd name="connsiteX2" fmla="*/ 1687768 w 1687768"/>
                <a:gd name="connsiteY2" fmla="*/ 477672 h 2688609"/>
                <a:gd name="connsiteX3" fmla="*/ 1056669 w 1687768"/>
                <a:gd name="connsiteY3" fmla="*/ 1132765 h 2688609"/>
                <a:gd name="connsiteX4" fmla="*/ 209953 w 1687768"/>
                <a:gd name="connsiteY4" fmla="*/ 2688609 h 2688609"/>
                <a:gd name="connsiteX0" fmla="*/ 0 w 1687768"/>
                <a:gd name="connsiteY0" fmla="*/ 0 h 2688609"/>
                <a:gd name="connsiteX1" fmla="*/ 1431166 w 1687768"/>
                <a:gd name="connsiteY1" fmla="*/ 96313 h 2688609"/>
                <a:gd name="connsiteX2" fmla="*/ 1687768 w 1687768"/>
                <a:gd name="connsiteY2" fmla="*/ 477672 h 2688609"/>
                <a:gd name="connsiteX3" fmla="*/ 1056669 w 1687768"/>
                <a:gd name="connsiteY3" fmla="*/ 1132765 h 2688609"/>
                <a:gd name="connsiteX4" fmla="*/ 209953 w 1687768"/>
                <a:gd name="connsiteY4" fmla="*/ 2688609 h 2688609"/>
                <a:gd name="connsiteX0" fmla="*/ 0 w 1724575"/>
                <a:gd name="connsiteY0" fmla="*/ 442342 h 2598688"/>
                <a:gd name="connsiteX1" fmla="*/ 1467973 w 1724575"/>
                <a:gd name="connsiteY1" fmla="*/ 6392 h 2598688"/>
                <a:gd name="connsiteX2" fmla="*/ 1724575 w 1724575"/>
                <a:gd name="connsiteY2" fmla="*/ 387751 h 2598688"/>
                <a:gd name="connsiteX3" fmla="*/ 1093476 w 1724575"/>
                <a:gd name="connsiteY3" fmla="*/ 1042844 h 2598688"/>
                <a:gd name="connsiteX4" fmla="*/ 246760 w 1724575"/>
                <a:gd name="connsiteY4" fmla="*/ 2598688 h 2598688"/>
                <a:gd name="connsiteX0" fmla="*/ 17776 w 1742351"/>
                <a:gd name="connsiteY0" fmla="*/ 437074 h 2593420"/>
                <a:gd name="connsiteX1" fmla="*/ 136148 w 1742351"/>
                <a:gd name="connsiteY1" fmla="*/ 110306 h 2593420"/>
                <a:gd name="connsiteX2" fmla="*/ 1485749 w 1742351"/>
                <a:gd name="connsiteY2" fmla="*/ 1124 h 2593420"/>
                <a:gd name="connsiteX3" fmla="*/ 1742351 w 1742351"/>
                <a:gd name="connsiteY3" fmla="*/ 382483 h 2593420"/>
                <a:gd name="connsiteX4" fmla="*/ 1111252 w 1742351"/>
                <a:gd name="connsiteY4" fmla="*/ 1037576 h 2593420"/>
                <a:gd name="connsiteX5" fmla="*/ 264536 w 1742351"/>
                <a:gd name="connsiteY5" fmla="*/ 2593420 h 2593420"/>
                <a:gd name="connsiteX0" fmla="*/ 66315 w 1717275"/>
                <a:gd name="connsiteY0" fmla="*/ 2388704 h 2593420"/>
                <a:gd name="connsiteX1" fmla="*/ 111072 w 1717275"/>
                <a:gd name="connsiteY1" fmla="*/ 110306 h 2593420"/>
                <a:gd name="connsiteX2" fmla="*/ 1460673 w 1717275"/>
                <a:gd name="connsiteY2" fmla="*/ 1124 h 2593420"/>
                <a:gd name="connsiteX3" fmla="*/ 1717275 w 1717275"/>
                <a:gd name="connsiteY3" fmla="*/ 382483 h 2593420"/>
                <a:gd name="connsiteX4" fmla="*/ 1086176 w 1717275"/>
                <a:gd name="connsiteY4" fmla="*/ 1037576 h 2593420"/>
                <a:gd name="connsiteX5" fmla="*/ 239460 w 1717275"/>
                <a:gd name="connsiteY5" fmla="*/ 2593420 h 2593420"/>
                <a:gd name="connsiteX0" fmla="*/ 66315 w 1717275"/>
                <a:gd name="connsiteY0" fmla="*/ 2388704 h 2388704"/>
                <a:gd name="connsiteX1" fmla="*/ 111072 w 1717275"/>
                <a:gd name="connsiteY1" fmla="*/ 110306 h 2388704"/>
                <a:gd name="connsiteX2" fmla="*/ 1460673 w 1717275"/>
                <a:gd name="connsiteY2" fmla="*/ 1124 h 2388704"/>
                <a:gd name="connsiteX3" fmla="*/ 1717275 w 1717275"/>
                <a:gd name="connsiteY3" fmla="*/ 382483 h 2388704"/>
                <a:gd name="connsiteX4" fmla="*/ 1086176 w 1717275"/>
                <a:gd name="connsiteY4" fmla="*/ 1037576 h 2388704"/>
                <a:gd name="connsiteX5" fmla="*/ 116769 w 1717275"/>
                <a:gd name="connsiteY5" fmla="*/ 2361408 h 238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7275" h="2388704">
                  <a:moveTo>
                    <a:pt x="66315" y="2388704"/>
                  </a:moveTo>
                  <a:cubicBezTo>
                    <a:pt x="108537" y="2370637"/>
                    <a:pt x="-133590" y="182964"/>
                    <a:pt x="111072" y="110306"/>
                  </a:cubicBezTo>
                  <a:cubicBezTo>
                    <a:pt x="355734" y="37648"/>
                    <a:pt x="1215466" y="-7845"/>
                    <a:pt x="1460673" y="1124"/>
                  </a:cubicBezTo>
                  <a:lnTo>
                    <a:pt x="1717275" y="382483"/>
                  </a:lnTo>
                  <a:lnTo>
                    <a:pt x="1086176" y="1037576"/>
                  </a:lnTo>
                  <a:lnTo>
                    <a:pt x="116769" y="2361408"/>
                  </a:lnTo>
                </a:path>
              </a:pathLst>
            </a:custGeom>
            <a:solidFill>
              <a:schemeClr val="accent3">
                <a:lumMod val="40000"/>
                <a:lumOff val="60000"/>
                <a:alpha val="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9" name="Groupe 38"/>
          <p:cNvGrpSpPr/>
          <p:nvPr/>
        </p:nvGrpSpPr>
        <p:grpSpPr>
          <a:xfrm>
            <a:off x="1910811" y="2855131"/>
            <a:ext cx="1653077" cy="3027571"/>
            <a:chOff x="2147844" y="2720990"/>
            <a:chExt cx="1653077" cy="3027571"/>
          </a:xfrm>
        </p:grpSpPr>
        <p:sp>
          <p:nvSpPr>
            <p:cNvPr id="40" name="Ellipse 39"/>
            <p:cNvSpPr/>
            <p:nvPr/>
          </p:nvSpPr>
          <p:spPr>
            <a:xfrm>
              <a:off x="2253258" y="3613379"/>
              <a:ext cx="1046714" cy="1239232"/>
            </a:xfrm>
            <a:prstGeom prst="ellipse">
              <a:avLst/>
            </a:prstGeom>
            <a:solidFill>
              <a:srgbClr val="FFFF00">
                <a:alpha val="2000"/>
              </a:srgbClr>
            </a:solidFill>
            <a:ln>
              <a:noFill/>
            </a:ln>
            <a:effectLst>
              <a:glow rad="228600">
                <a:srgbClr val="FFFF00">
                  <a:alpha val="40000"/>
                </a:srgbClr>
              </a:glow>
              <a:softEdge rad="266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Forme libre 40"/>
            <p:cNvSpPr/>
            <p:nvPr/>
          </p:nvSpPr>
          <p:spPr>
            <a:xfrm>
              <a:off x="2147844" y="2720990"/>
              <a:ext cx="1653077" cy="3027571"/>
            </a:xfrm>
            <a:custGeom>
              <a:avLst/>
              <a:gdLst>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5" fmla="*/ 27296 w 1351129"/>
                <a:gd name="connsiteY5" fmla="*/ 27295 h 3425588"/>
                <a:gd name="connsiteX0" fmla="*/ 0 w 1351129"/>
                <a:gd name="connsiteY0" fmla="*/ 436728 h 3425588"/>
                <a:gd name="connsiteX1" fmla="*/ 1282890 w 1351129"/>
                <a:gd name="connsiteY1" fmla="*/ 450376 h 3425588"/>
                <a:gd name="connsiteX2" fmla="*/ 1351129 w 1351129"/>
                <a:gd name="connsiteY2" fmla="*/ 3384645 h 3425588"/>
                <a:gd name="connsiteX3" fmla="*/ 13648 w 1351129"/>
                <a:gd name="connsiteY3" fmla="*/ 3425588 h 3425588"/>
                <a:gd name="connsiteX4" fmla="*/ 13648 w 1351129"/>
                <a:gd name="connsiteY4" fmla="*/ 0 h 3425588"/>
                <a:gd name="connsiteX0" fmla="*/ 0 w 1351129"/>
                <a:gd name="connsiteY0" fmla="*/ 0 h 2988860"/>
                <a:gd name="connsiteX1" fmla="*/ 1282890 w 1351129"/>
                <a:gd name="connsiteY1" fmla="*/ 13648 h 2988860"/>
                <a:gd name="connsiteX2" fmla="*/ 1351129 w 1351129"/>
                <a:gd name="connsiteY2" fmla="*/ 2947917 h 2988860"/>
                <a:gd name="connsiteX3" fmla="*/ 13648 w 1351129"/>
                <a:gd name="connsiteY3" fmla="*/ 2988860 h 2988860"/>
                <a:gd name="connsiteX0" fmla="*/ 35428 w 1337481"/>
                <a:gd name="connsiteY0" fmla="*/ 791570 h 2975212"/>
                <a:gd name="connsiteX1" fmla="*/ 1269242 w 1337481"/>
                <a:gd name="connsiteY1" fmla="*/ 0 h 2975212"/>
                <a:gd name="connsiteX2" fmla="*/ 1337481 w 1337481"/>
                <a:gd name="connsiteY2" fmla="*/ 2934269 h 2975212"/>
                <a:gd name="connsiteX3" fmla="*/ 0 w 1337481"/>
                <a:gd name="connsiteY3" fmla="*/ 2975212 h 2975212"/>
                <a:gd name="connsiteX0" fmla="*/ 0 w 1486089"/>
                <a:gd name="connsiteY0" fmla="*/ 1160060 h 2975212"/>
                <a:gd name="connsiteX1" fmla="*/ 1417850 w 1486089"/>
                <a:gd name="connsiteY1" fmla="*/ 0 h 2975212"/>
                <a:gd name="connsiteX2" fmla="*/ 1486089 w 1486089"/>
                <a:gd name="connsiteY2" fmla="*/ 2934269 h 2975212"/>
                <a:gd name="connsiteX3" fmla="*/ 148608 w 1486089"/>
                <a:gd name="connsiteY3" fmla="*/ 2975212 h 2975212"/>
                <a:gd name="connsiteX0" fmla="*/ 0 w 1486089"/>
                <a:gd name="connsiteY0" fmla="*/ 1253362 h 3068514"/>
                <a:gd name="connsiteX1" fmla="*/ 894408 w 1486089"/>
                <a:gd name="connsiteY1" fmla="*/ 0 h 3068514"/>
                <a:gd name="connsiteX2" fmla="*/ 1417850 w 1486089"/>
                <a:gd name="connsiteY2" fmla="*/ 93302 h 3068514"/>
                <a:gd name="connsiteX3" fmla="*/ 1486089 w 1486089"/>
                <a:gd name="connsiteY3" fmla="*/ 3027571 h 3068514"/>
                <a:gd name="connsiteX4" fmla="*/ 148608 w 1486089"/>
                <a:gd name="connsiteY4" fmla="*/ 3068514 h 3068514"/>
                <a:gd name="connsiteX0" fmla="*/ 0 w 1486089"/>
                <a:gd name="connsiteY0" fmla="*/ 1253362 h 3027571"/>
                <a:gd name="connsiteX1" fmla="*/ 894408 w 1486089"/>
                <a:gd name="connsiteY1" fmla="*/ 0 h 3027571"/>
                <a:gd name="connsiteX2" fmla="*/ 1417850 w 1486089"/>
                <a:gd name="connsiteY2" fmla="*/ 93302 h 3027571"/>
                <a:gd name="connsiteX3" fmla="*/ 1486089 w 1486089"/>
                <a:gd name="connsiteY3" fmla="*/ 3027571 h 3027571"/>
                <a:gd name="connsiteX4" fmla="*/ 38186 w 1486089"/>
                <a:gd name="connsiteY4" fmla="*/ 1280657 h 3027571"/>
                <a:gd name="connsiteX0" fmla="*/ 0 w 1486089"/>
                <a:gd name="connsiteY0" fmla="*/ 1253362 h 3027571"/>
                <a:gd name="connsiteX1" fmla="*/ 894408 w 1486089"/>
                <a:gd name="connsiteY1" fmla="*/ 0 h 3027571"/>
                <a:gd name="connsiteX2" fmla="*/ 1417850 w 1486089"/>
                <a:gd name="connsiteY2" fmla="*/ 93302 h 3027571"/>
                <a:gd name="connsiteX3" fmla="*/ 1486089 w 1486089"/>
                <a:gd name="connsiteY3" fmla="*/ 3027571 h 3027571"/>
                <a:gd name="connsiteX4" fmla="*/ 195069 w 1486089"/>
                <a:gd name="connsiteY4" fmla="*/ 2866031 h 3027571"/>
                <a:gd name="connsiteX5" fmla="*/ 38186 w 1486089"/>
                <a:gd name="connsiteY5" fmla="*/ 1280657 h 3027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6089" h="3027571">
                  <a:moveTo>
                    <a:pt x="0" y="1253362"/>
                  </a:moveTo>
                  <a:cubicBezTo>
                    <a:pt x="236790" y="1063037"/>
                    <a:pt x="657618" y="190325"/>
                    <a:pt x="894408" y="0"/>
                  </a:cubicBezTo>
                  <a:lnTo>
                    <a:pt x="1417850" y="93302"/>
                  </a:lnTo>
                  <a:lnTo>
                    <a:pt x="1486089" y="3027571"/>
                  </a:lnTo>
                  <a:cubicBezTo>
                    <a:pt x="1194799" y="2673473"/>
                    <a:pt x="486359" y="3220129"/>
                    <a:pt x="195069" y="2866031"/>
                  </a:cubicBezTo>
                  <a:lnTo>
                    <a:pt x="38186" y="1280657"/>
                  </a:lnTo>
                </a:path>
              </a:pathLst>
            </a:custGeom>
            <a:solidFill>
              <a:schemeClr val="accent3">
                <a:lumMod val="40000"/>
                <a:lumOff val="60000"/>
                <a:alpha val="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4156167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58"/>
                                        </p:tgtEl>
                                        <p:attrNameLst>
                                          <p:attrName>style.visibility</p:attrName>
                                        </p:attrNameLst>
                                      </p:cBhvr>
                                      <p:to>
                                        <p:strVal val="visible"/>
                                      </p:to>
                                    </p:set>
                                    <p:animEffect transition="in" filter="fade">
                                      <p:cBhvr>
                                        <p:cTn id="7" dur="500"/>
                                        <p:tgtEl>
                                          <p:spTgt spid="58"/>
                                        </p:tgtEl>
                                      </p:cBhvr>
                                    </p:animEffect>
                                  </p:childTnLst>
                                </p:cTn>
                              </p:par>
                            </p:childTnLst>
                          </p:cTn>
                        </p:par>
                        <p:par>
                          <p:cTn id="8" fill="hold">
                            <p:stCondLst>
                              <p:cond delay="315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3650"/>
                            </p:stCondLst>
                            <p:childTnLst>
                              <p:par>
                                <p:cTn id="13" presetID="10" presetClass="entr" presetSubtype="0" fill="hold" nodeType="afterEffect">
                                  <p:stCondLst>
                                    <p:cond delay="175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500"/>
                                        <p:tgtEl>
                                          <p:spTgt spid="25"/>
                                        </p:tgtEl>
                                      </p:cBhvr>
                                    </p:animEffect>
                                  </p:childTnLst>
                                </p:cTn>
                              </p:par>
                              <p:par>
                                <p:cTn id="16" presetID="10" presetClass="entr" presetSubtype="0" fill="hold" nodeType="withEffect">
                                  <p:stCondLst>
                                    <p:cond delay="1750"/>
                                  </p:stCondLst>
                                  <p:childTnLst>
                                    <p:set>
                                      <p:cBhvr>
                                        <p:cTn id="17" dur="1" fill="hold">
                                          <p:stCondLst>
                                            <p:cond delay="0"/>
                                          </p:stCondLst>
                                        </p:cTn>
                                        <p:tgtEl>
                                          <p:spTgt spid="32"/>
                                        </p:tgtEl>
                                        <p:attrNameLst>
                                          <p:attrName>style.visibility</p:attrName>
                                        </p:attrNameLst>
                                      </p:cBhvr>
                                      <p:to>
                                        <p:strVal val="visible"/>
                                      </p:to>
                                    </p:set>
                                    <p:animEffect transition="in" filter="fade">
                                      <p:cBhvr>
                                        <p:cTn id="18" dur="250"/>
                                        <p:tgtEl>
                                          <p:spTgt spid="32"/>
                                        </p:tgtEl>
                                      </p:cBhvr>
                                    </p:animEffect>
                                  </p:childTnLst>
                                </p:cTn>
                              </p:par>
                            </p:childTnLst>
                          </p:cTn>
                        </p:par>
                        <p:par>
                          <p:cTn id="19" fill="hold">
                            <p:stCondLst>
                              <p:cond delay="5900"/>
                            </p:stCondLst>
                            <p:childTnLst>
                              <p:par>
                                <p:cTn id="20" presetID="10" presetClass="entr" presetSubtype="0" fill="hold" nodeType="after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fade">
                                      <p:cBhvr>
                                        <p:cTn id="22" dur="500"/>
                                        <p:tgtEl>
                                          <p:spTgt spid="36"/>
                                        </p:tgtEl>
                                      </p:cBhvr>
                                    </p:animEffect>
                                  </p:childTnLst>
                                </p:cTn>
                              </p:par>
                            </p:childTnLst>
                          </p:cTn>
                        </p:par>
                        <p:par>
                          <p:cTn id="23" fill="hold">
                            <p:stCondLst>
                              <p:cond delay="6400"/>
                            </p:stCondLst>
                            <p:childTnLst>
                              <p:par>
                                <p:cTn id="24" presetID="10" presetClass="entr" presetSubtype="0" fill="hold" nodeType="afterEffect">
                                  <p:stCondLst>
                                    <p:cond delay="0"/>
                                  </p:stCondLst>
                                  <p:childTnLst>
                                    <p:set>
                                      <p:cBhvr>
                                        <p:cTn id="25" dur="1" fill="hold">
                                          <p:stCondLst>
                                            <p:cond delay="0"/>
                                          </p:stCondLst>
                                        </p:cTn>
                                        <p:tgtEl>
                                          <p:spTgt spid="48"/>
                                        </p:tgtEl>
                                        <p:attrNameLst>
                                          <p:attrName>style.visibility</p:attrName>
                                        </p:attrNameLst>
                                      </p:cBhvr>
                                      <p:to>
                                        <p:strVal val="visible"/>
                                      </p:to>
                                    </p:set>
                                    <p:animEffect transition="in" filter="fade">
                                      <p:cBhvr>
                                        <p:cTn id="26" dur="500"/>
                                        <p:tgtEl>
                                          <p:spTgt spid="48"/>
                                        </p:tgtEl>
                                      </p:cBhvr>
                                    </p:animEffect>
                                  </p:childTnLst>
                                </p:cTn>
                              </p:par>
                            </p:childTnLst>
                          </p:cTn>
                        </p:par>
                        <p:par>
                          <p:cTn id="27" fill="hold">
                            <p:stCondLst>
                              <p:cond delay="6900"/>
                            </p:stCondLst>
                            <p:childTnLst>
                              <p:par>
                                <p:cTn id="28" presetID="10" presetClass="entr" presetSubtype="0" fill="hold" nodeType="afterEffect">
                                  <p:stCondLst>
                                    <p:cond delay="0"/>
                                  </p:stCondLst>
                                  <p:childTnLst>
                                    <p:set>
                                      <p:cBhvr>
                                        <p:cTn id="29" dur="1" fill="hold">
                                          <p:stCondLst>
                                            <p:cond delay="0"/>
                                          </p:stCondLst>
                                        </p:cTn>
                                        <p:tgtEl>
                                          <p:spTgt spid="59"/>
                                        </p:tgtEl>
                                        <p:attrNameLst>
                                          <p:attrName>style.visibility</p:attrName>
                                        </p:attrNameLst>
                                      </p:cBhvr>
                                      <p:to>
                                        <p:strVal val="visible"/>
                                      </p:to>
                                    </p:set>
                                    <p:animEffect transition="in" filter="fade">
                                      <p:cBhvr>
                                        <p:cTn id="30"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36"/>
                    </p:tgtEl>
                  </p:cond>
                </p:stCondLst>
                <p:endSync evt="end" delay="0">
                  <p:rtn val="all"/>
                </p:endSync>
                <p:childTnLst>
                  <p:par>
                    <p:cTn id="32" fill="hold">
                      <p:stCondLst>
                        <p:cond delay="0"/>
                      </p:stCondLst>
                      <p:childTnLst>
                        <p:par>
                          <p:cTn id="33" fill="hold">
                            <p:stCondLst>
                              <p:cond delay="0"/>
                            </p:stCondLst>
                            <p:childTnLst>
                              <p:par>
                                <p:cTn id="34" presetID="10" presetClass="exit" presetSubtype="0" fill="hold" nodeType="withEffect">
                                  <p:stCondLst>
                                    <p:cond delay="750"/>
                                  </p:stCondLst>
                                  <p:childTnLst>
                                    <p:animEffect transition="out" filter="fade">
                                      <p:cBhvr>
                                        <p:cTn id="35" dur="500"/>
                                        <p:tgtEl>
                                          <p:spTgt spid="36"/>
                                        </p:tgtEl>
                                      </p:cBhvr>
                                    </p:animEffect>
                                    <p:set>
                                      <p:cBhvr>
                                        <p:cTn id="36" dur="1" fill="hold">
                                          <p:stCondLst>
                                            <p:cond delay="499"/>
                                          </p:stCondLst>
                                        </p:cTn>
                                        <p:tgtEl>
                                          <p:spTgt spid="36"/>
                                        </p:tgtEl>
                                        <p:attrNameLst>
                                          <p:attrName>style.visibility</p:attrName>
                                        </p:attrNameLst>
                                      </p:cBhvr>
                                      <p:to>
                                        <p:strVal val="hidden"/>
                                      </p:to>
                                    </p:set>
                                  </p:childTnLst>
                                </p:cTn>
                              </p:par>
                            </p:childTnLst>
                          </p:cTn>
                        </p:par>
                        <p:par>
                          <p:cTn id="37" fill="hold">
                            <p:stCondLst>
                              <p:cond delay="1250"/>
                            </p:stCondLst>
                            <p:childTnLst>
                              <p:par>
                                <p:cTn id="38" presetID="22" presetClass="entr" presetSubtype="8" fill="hold" grpId="0" nodeType="afterEffect">
                                  <p:stCondLst>
                                    <p:cond delay="500"/>
                                  </p:stCondLst>
                                  <p:childTnLst>
                                    <p:set>
                                      <p:cBhvr>
                                        <p:cTn id="39" dur="1" fill="hold">
                                          <p:stCondLst>
                                            <p:cond delay="0"/>
                                          </p:stCondLst>
                                        </p:cTn>
                                        <p:tgtEl>
                                          <p:spTgt spid="45"/>
                                        </p:tgtEl>
                                        <p:attrNameLst>
                                          <p:attrName>style.visibility</p:attrName>
                                        </p:attrNameLst>
                                      </p:cBhvr>
                                      <p:to>
                                        <p:strVal val="visible"/>
                                      </p:to>
                                    </p:set>
                                    <p:animEffect transition="in" filter="wipe(left)">
                                      <p:cBhvr>
                                        <p:cTn id="40" dur="500"/>
                                        <p:tgtEl>
                                          <p:spTgt spid="45"/>
                                        </p:tgtEl>
                                      </p:cBhvr>
                                    </p:animEffect>
                                  </p:childTnLst>
                                </p:cTn>
                              </p:par>
                            </p:childTnLst>
                          </p:cTn>
                        </p:par>
                        <p:par>
                          <p:cTn id="41" fill="hold">
                            <p:stCondLst>
                              <p:cond delay="2250"/>
                            </p:stCondLst>
                            <p:childTnLst>
                              <p:par>
                                <p:cTn id="42" presetID="22" presetClass="entr" presetSubtype="8" fill="hold" grpId="0" nodeType="afterEffect">
                                  <p:stCondLst>
                                    <p:cond delay="500"/>
                                  </p:stCondLst>
                                  <p:childTnLst>
                                    <p:set>
                                      <p:cBhvr>
                                        <p:cTn id="43" dur="1" fill="hold">
                                          <p:stCondLst>
                                            <p:cond delay="0"/>
                                          </p:stCondLst>
                                        </p:cTn>
                                        <p:tgtEl>
                                          <p:spTgt spid="46"/>
                                        </p:tgtEl>
                                        <p:attrNameLst>
                                          <p:attrName>style.visibility</p:attrName>
                                        </p:attrNameLst>
                                      </p:cBhvr>
                                      <p:to>
                                        <p:strVal val="visible"/>
                                      </p:to>
                                    </p:set>
                                    <p:animEffect transition="in" filter="wipe(left)">
                                      <p:cBhvr>
                                        <p:cTn id="44" dur="500"/>
                                        <p:tgtEl>
                                          <p:spTgt spid="46"/>
                                        </p:tgtEl>
                                      </p:cBhvr>
                                    </p:animEffect>
                                  </p:childTnLst>
                                </p:cTn>
                              </p:par>
                            </p:childTnLst>
                          </p:cTn>
                        </p:par>
                        <p:par>
                          <p:cTn id="45" fill="hold">
                            <p:stCondLst>
                              <p:cond delay="3250"/>
                            </p:stCondLst>
                            <p:childTnLst>
                              <p:par>
                                <p:cTn id="46" presetID="22" presetClass="entr" presetSubtype="8" fill="hold" grpId="0" nodeType="afterEffect">
                                  <p:stCondLst>
                                    <p:cond delay="500"/>
                                  </p:stCondLst>
                                  <p:childTnLst>
                                    <p:set>
                                      <p:cBhvr>
                                        <p:cTn id="47" dur="1" fill="hold">
                                          <p:stCondLst>
                                            <p:cond delay="0"/>
                                          </p:stCondLst>
                                        </p:cTn>
                                        <p:tgtEl>
                                          <p:spTgt spid="47"/>
                                        </p:tgtEl>
                                        <p:attrNameLst>
                                          <p:attrName>style.visibility</p:attrName>
                                        </p:attrNameLst>
                                      </p:cBhvr>
                                      <p:to>
                                        <p:strVal val="visible"/>
                                      </p:to>
                                    </p:set>
                                    <p:animEffect transition="in" filter="wipe(left)">
                                      <p:cBhvr>
                                        <p:cTn id="48" dur="500"/>
                                        <p:tgtEl>
                                          <p:spTgt spid="47"/>
                                        </p:tgtEl>
                                      </p:cBhvr>
                                    </p:animEffect>
                                  </p:childTnLst>
                                </p:cTn>
                              </p:par>
                            </p:childTnLst>
                          </p:cTn>
                        </p:par>
                        <p:par>
                          <p:cTn id="49" fill="hold">
                            <p:stCondLst>
                              <p:cond delay="4250"/>
                            </p:stCondLst>
                            <p:childTnLst>
                              <p:par>
                                <p:cTn id="50" presetID="10" presetClass="entr" presetSubtype="0" fill="hold" nodeType="afterEffect">
                                  <p:stCondLst>
                                    <p:cond delay="0"/>
                                  </p:stCondLst>
                                  <p:childTnLst>
                                    <p:set>
                                      <p:cBhvr>
                                        <p:cTn id="51" dur="1" fill="hold">
                                          <p:stCondLst>
                                            <p:cond delay="0"/>
                                          </p:stCondLst>
                                        </p:cTn>
                                        <p:tgtEl>
                                          <p:spTgt spid="39"/>
                                        </p:tgtEl>
                                        <p:attrNameLst>
                                          <p:attrName>style.visibility</p:attrName>
                                        </p:attrNameLst>
                                      </p:cBhvr>
                                      <p:to>
                                        <p:strVal val="visible"/>
                                      </p:to>
                                    </p:set>
                                    <p:animEffect transition="in" filter="fade">
                                      <p:cBhvr>
                                        <p:cTn id="52" dur="500"/>
                                        <p:tgtEl>
                                          <p:spTgt spid="39"/>
                                        </p:tgtEl>
                                      </p:cBhvr>
                                    </p:animEffect>
                                  </p:childTnLst>
                                </p:cTn>
                              </p:par>
                            </p:childTnLst>
                          </p:cTn>
                        </p:par>
                      </p:childTnLst>
                    </p:cTn>
                  </p:par>
                </p:childTnLst>
              </p:cTn>
              <p:nextCondLst>
                <p:cond evt="onClick" delay="0">
                  <p:tgtEl>
                    <p:spTgt spid="36"/>
                  </p:tgtEl>
                </p:cond>
              </p:nextCondLst>
            </p:seq>
            <p:seq concurrent="1" nextAc="seek">
              <p:cTn id="53" restart="whenNotActive" fill="hold" evtFilter="cancelBubble" nodeType="interactiveSeq">
                <p:stCondLst>
                  <p:cond evt="onClick" delay="0">
                    <p:tgtEl>
                      <p:spTgt spid="39"/>
                    </p:tgtEl>
                  </p:cond>
                </p:stCondLst>
                <p:endSync evt="end" delay="0">
                  <p:rtn val="all"/>
                </p:endSync>
                <p:childTnLst>
                  <p:par>
                    <p:cTn id="54" fill="hold">
                      <p:stCondLst>
                        <p:cond delay="0"/>
                      </p:stCondLst>
                      <p:childTnLst>
                        <p:par>
                          <p:cTn id="55" fill="hold">
                            <p:stCondLst>
                              <p:cond delay="0"/>
                            </p:stCondLst>
                            <p:childTnLst>
                              <p:par>
                                <p:cTn id="56" presetID="8" presetClass="emph" presetSubtype="0" fill="hold" nodeType="withEffect">
                                  <p:stCondLst>
                                    <p:cond delay="0"/>
                                  </p:stCondLst>
                                  <p:childTnLst>
                                    <p:animRot by="14100000">
                                      <p:cBhvr>
                                        <p:cTn id="57" dur="2000" fill="hold"/>
                                        <p:tgtEl>
                                          <p:spTgt spid="32"/>
                                        </p:tgtEl>
                                        <p:attrNameLst>
                                          <p:attrName>r</p:attrName>
                                        </p:attrNameLst>
                                      </p:cBhvr>
                                    </p:animRot>
                                  </p:childTnLst>
                                </p:cTn>
                              </p:par>
                              <p:par>
                                <p:cTn id="58" presetID="10" presetClass="entr" presetSubtype="0" fill="hold" nodeType="withEffect">
                                  <p:stCondLst>
                                    <p:cond delay="250"/>
                                  </p:stCondLst>
                                  <p:childTnLst>
                                    <p:set>
                                      <p:cBhvr>
                                        <p:cTn id="59" dur="1" fill="hold">
                                          <p:stCondLst>
                                            <p:cond delay="0"/>
                                          </p:stCondLst>
                                        </p:cTn>
                                        <p:tgtEl>
                                          <p:spTgt spid="88"/>
                                        </p:tgtEl>
                                        <p:attrNameLst>
                                          <p:attrName>style.visibility</p:attrName>
                                        </p:attrNameLst>
                                      </p:cBhvr>
                                      <p:to>
                                        <p:strVal val="visible"/>
                                      </p:to>
                                    </p:set>
                                    <p:animEffect transition="in" filter="fade">
                                      <p:cBhvr>
                                        <p:cTn id="60" dur="750"/>
                                        <p:tgtEl>
                                          <p:spTgt spid="88"/>
                                        </p:tgtEl>
                                      </p:cBhvr>
                                    </p:animEffect>
                                  </p:childTnLst>
                                </p:cTn>
                              </p:par>
                              <p:par>
                                <p:cTn id="61" presetID="10" presetClass="exit" presetSubtype="0" fill="hold" nodeType="withEffect">
                                  <p:stCondLst>
                                    <p:cond delay="500"/>
                                  </p:stCondLst>
                                  <p:childTnLst>
                                    <p:animEffect transition="out" filter="fade">
                                      <p:cBhvr>
                                        <p:cTn id="62" dur="500"/>
                                        <p:tgtEl>
                                          <p:spTgt spid="39"/>
                                        </p:tgtEl>
                                      </p:cBhvr>
                                    </p:animEffect>
                                    <p:set>
                                      <p:cBhvr>
                                        <p:cTn id="63" dur="1" fill="hold">
                                          <p:stCondLst>
                                            <p:cond delay="499"/>
                                          </p:stCondLst>
                                        </p:cTn>
                                        <p:tgtEl>
                                          <p:spTgt spid="39"/>
                                        </p:tgtEl>
                                        <p:attrNameLst>
                                          <p:attrName>style.visibility</p:attrName>
                                        </p:attrNameLst>
                                      </p:cBhvr>
                                      <p:to>
                                        <p:strVal val="hidden"/>
                                      </p:to>
                                    </p:set>
                                  </p:childTnLst>
                                </p:cTn>
                              </p:par>
                            </p:childTnLst>
                          </p:cTn>
                        </p:par>
                        <p:par>
                          <p:cTn id="64" fill="hold">
                            <p:stCondLst>
                              <p:cond delay="2000"/>
                            </p:stCondLst>
                            <p:childTnLst>
                              <p:par>
                                <p:cTn id="65" presetID="10" presetClass="entr" presetSubtype="0" fill="hold" nodeType="afterEffect">
                                  <p:stCondLst>
                                    <p:cond delay="0"/>
                                  </p:stCondLst>
                                  <p:childTnLst>
                                    <p:set>
                                      <p:cBhvr>
                                        <p:cTn id="66" dur="1" fill="hold">
                                          <p:stCondLst>
                                            <p:cond delay="0"/>
                                          </p:stCondLst>
                                        </p:cTn>
                                        <p:tgtEl>
                                          <p:spTgt spid="33"/>
                                        </p:tgtEl>
                                        <p:attrNameLst>
                                          <p:attrName>style.visibility</p:attrName>
                                        </p:attrNameLst>
                                      </p:cBhvr>
                                      <p:to>
                                        <p:strVal val="visible"/>
                                      </p:to>
                                    </p:set>
                                    <p:animEffect transition="in" filter="fade">
                                      <p:cBhvr>
                                        <p:cTn id="67" dur="500"/>
                                        <p:tgtEl>
                                          <p:spTgt spid="33"/>
                                        </p:tgtEl>
                                      </p:cBhvr>
                                    </p:animEffect>
                                  </p:childTnLst>
                                </p:cTn>
                              </p:par>
                            </p:childTnLst>
                          </p:cTn>
                        </p:par>
                      </p:childTnLst>
                    </p:cTn>
                  </p:par>
                </p:childTnLst>
              </p:cTn>
              <p:nextCondLst>
                <p:cond evt="onClick" delay="0">
                  <p:tgtEl>
                    <p:spTgt spid="39"/>
                  </p:tgtEl>
                </p:cond>
              </p:nextCondLst>
            </p:seq>
            <p:seq concurrent="1" nextAc="seek">
              <p:cTn id="68" restart="whenNotActive" fill="hold" evtFilter="cancelBubble" nodeType="interactiveSeq">
                <p:stCondLst>
                  <p:cond evt="onClick" delay="0">
                    <p:tgtEl>
                      <p:spTgt spid="33"/>
                    </p:tgtEl>
                  </p:cond>
                </p:stCondLst>
                <p:endSync evt="end" delay="0">
                  <p:rtn val="all"/>
                </p:endSync>
                <p:childTnLst>
                  <p:par>
                    <p:cTn id="69" fill="hold">
                      <p:stCondLst>
                        <p:cond delay="0"/>
                      </p:stCondLst>
                      <p:childTnLst>
                        <p:par>
                          <p:cTn id="70" fill="hold">
                            <p:stCondLst>
                              <p:cond delay="0"/>
                            </p:stCondLst>
                            <p:childTnLst>
                              <p:par>
                                <p:cTn id="71" presetID="10" presetClass="entr" presetSubtype="0" fill="hold" nodeType="afterEffect">
                                  <p:stCondLst>
                                    <p:cond delay="0"/>
                                  </p:stCondLst>
                                  <p:childTnLst>
                                    <p:set>
                                      <p:cBhvr>
                                        <p:cTn id="72" dur="1" fill="hold">
                                          <p:stCondLst>
                                            <p:cond delay="0"/>
                                          </p:stCondLst>
                                        </p:cTn>
                                        <p:tgtEl>
                                          <p:spTgt spid="1026"/>
                                        </p:tgtEl>
                                        <p:attrNameLst>
                                          <p:attrName>style.visibility</p:attrName>
                                        </p:attrNameLst>
                                      </p:cBhvr>
                                      <p:to>
                                        <p:strVal val="visible"/>
                                      </p:to>
                                    </p:set>
                                    <p:animEffect transition="in" filter="fade">
                                      <p:cBhvr>
                                        <p:cTn id="73" dur="500"/>
                                        <p:tgtEl>
                                          <p:spTgt spid="1026"/>
                                        </p:tgtEl>
                                      </p:cBhvr>
                                    </p:animEffect>
                                  </p:childTnLst>
                                </p:cTn>
                              </p:par>
                            </p:childTnLst>
                          </p:cTn>
                        </p:par>
                        <p:par>
                          <p:cTn id="74" fill="hold">
                            <p:stCondLst>
                              <p:cond delay="500"/>
                            </p:stCondLst>
                            <p:childTnLst>
                              <p:par>
                                <p:cTn id="75" presetID="10" presetClass="entr" presetSubtype="0" fill="hold" grpId="0" nodeType="afterEffect">
                                  <p:stCondLst>
                                    <p:cond delay="0"/>
                                  </p:stCondLst>
                                  <p:iterate type="wd">
                                    <p:tmPct val="10000"/>
                                  </p:iterate>
                                  <p:childTnLst>
                                    <p:set>
                                      <p:cBhvr>
                                        <p:cTn id="76" dur="1" fill="hold">
                                          <p:stCondLst>
                                            <p:cond delay="0"/>
                                          </p:stCondLst>
                                        </p:cTn>
                                        <p:tgtEl>
                                          <p:spTgt spid="107"/>
                                        </p:tgtEl>
                                        <p:attrNameLst>
                                          <p:attrName>style.visibility</p:attrName>
                                        </p:attrNameLst>
                                      </p:cBhvr>
                                      <p:to>
                                        <p:strVal val="visible"/>
                                      </p:to>
                                    </p:set>
                                    <p:animEffect transition="in" filter="fade">
                                      <p:cBhvr>
                                        <p:cTn id="77" dur="500"/>
                                        <p:tgtEl>
                                          <p:spTgt spid="107"/>
                                        </p:tgtEl>
                                      </p:cBhvr>
                                    </p:animEffect>
                                  </p:childTnLst>
                                </p:cTn>
                              </p:par>
                              <p:par>
                                <p:cTn id="78" presetID="10" presetClass="exit" presetSubtype="0" fill="hold" nodeType="withEffect">
                                  <p:stCondLst>
                                    <p:cond delay="0"/>
                                  </p:stCondLst>
                                  <p:childTnLst>
                                    <p:animEffect transition="out" filter="fade">
                                      <p:cBhvr>
                                        <p:cTn id="79" dur="500"/>
                                        <p:tgtEl>
                                          <p:spTgt spid="33"/>
                                        </p:tgtEl>
                                      </p:cBhvr>
                                    </p:animEffect>
                                    <p:set>
                                      <p:cBhvr>
                                        <p:cTn id="80" dur="1" fill="hold">
                                          <p:stCondLst>
                                            <p:cond delay="4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childTnLst>
        </p:cTn>
      </p:par>
    </p:tnLst>
    <p:bldLst>
      <p:bldP spid="45" grpId="0" animBg="1"/>
      <p:bldP spid="46" grpId="0" animBg="1"/>
      <p:bldP spid="47" grpId="0" animBg="1"/>
      <p:bldP spid="58" grpId="0"/>
      <p:bldP spid="10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44016"/>
            <a:ext cx="8229600" cy="620688"/>
          </a:xfrm>
        </p:spPr>
        <p:txBody>
          <a:bodyPr/>
          <a:lstStyle/>
          <a:p>
            <a:r>
              <a:rPr lang="fr-FR" altLang="fr-FR" sz="2400" b="1" dirty="0" smtClean="0">
                <a:solidFill>
                  <a:schemeClr val="tx1"/>
                </a:solidFill>
                <a:effectLst>
                  <a:glow rad="228600">
                    <a:schemeClr val="accent2">
                      <a:satMod val="175000"/>
                      <a:alpha val="40000"/>
                    </a:schemeClr>
                  </a:glow>
                </a:effectLst>
                <a:latin typeface="Verdana" panose="020B0604030504040204" pitchFamily="34" charset="0"/>
              </a:rPr>
              <a:t>Vérification fonctionnelle</a:t>
            </a:r>
            <a:endParaRPr lang="fr-FR" sz="2400" dirty="0"/>
          </a:p>
        </p:txBody>
      </p:sp>
      <p:sp>
        <p:nvSpPr>
          <p:cNvPr id="3" name="Text Box 8"/>
          <p:cNvSpPr txBox="1">
            <a:spLocks noChangeArrowheads="1"/>
          </p:cNvSpPr>
          <p:nvPr/>
        </p:nvSpPr>
        <p:spPr bwMode="auto">
          <a:xfrm>
            <a:off x="107471" y="1052736"/>
            <a:ext cx="8857015"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fr-FR" altLang="fr-FR" sz="1800" dirty="0" smtClean="0">
                <a:latin typeface="Verdana" panose="020B0604030504040204" pitchFamily="34" charset="0"/>
              </a:rPr>
              <a:t>En s’appuyant sur le schéma électrique, on met « progressivement » l’installation sous tension. </a:t>
            </a:r>
          </a:p>
          <a:p>
            <a:pPr algn="ctr" eaLnBrk="1" hangingPunct="1">
              <a:spcBef>
                <a:spcPct val="0"/>
              </a:spcBef>
              <a:buFontTx/>
              <a:buNone/>
            </a:pPr>
            <a:r>
              <a:rPr lang="fr-FR" altLang="fr-FR" sz="1800" dirty="0" smtClean="0">
                <a:latin typeface="Verdana" panose="020B0604030504040204" pitchFamily="34" charset="0"/>
              </a:rPr>
              <a:t>Fermeture du sectionneur général, des disjoncteurs ou organes de séparations de niveau inférieur….</a:t>
            </a:r>
          </a:p>
          <a:p>
            <a:pPr algn="ctr" eaLnBrk="1" hangingPunct="1">
              <a:spcBef>
                <a:spcPct val="0"/>
              </a:spcBef>
              <a:buFontTx/>
              <a:buNone/>
            </a:pPr>
            <a:r>
              <a:rPr lang="fr-FR" altLang="fr-FR" sz="1800" dirty="0" smtClean="0">
                <a:latin typeface="Verdana" panose="020B0604030504040204" pitchFamily="34" charset="0"/>
              </a:rPr>
              <a:t>Mesure des tensions, vérification de l’ordre des phases…</a:t>
            </a:r>
          </a:p>
          <a:p>
            <a:pPr algn="ctr" eaLnBrk="1" hangingPunct="1">
              <a:spcBef>
                <a:spcPct val="0"/>
              </a:spcBef>
              <a:buFontTx/>
              <a:buNone/>
            </a:pPr>
            <a:r>
              <a:rPr lang="fr-FR" altLang="fr-FR" sz="1800" dirty="0" smtClean="0">
                <a:latin typeface="Verdana" panose="020B0604030504040204" pitchFamily="34" charset="0"/>
              </a:rPr>
              <a:t>Test des circuits de sécurité (AU, Capots…).</a:t>
            </a:r>
            <a:br>
              <a:rPr lang="fr-FR" altLang="fr-FR" sz="1800" dirty="0" smtClean="0">
                <a:latin typeface="Verdana" panose="020B0604030504040204" pitchFamily="34" charset="0"/>
              </a:rPr>
            </a:br>
            <a:r>
              <a:rPr lang="fr-FR" altLang="fr-FR" sz="1800" dirty="0" smtClean="0">
                <a:latin typeface="Verdana" panose="020B0604030504040204" pitchFamily="34" charset="0"/>
              </a:rPr>
              <a:t>En observant les indications (voyants, messages…).</a:t>
            </a:r>
          </a:p>
        </p:txBody>
      </p:sp>
      <p:sp>
        <p:nvSpPr>
          <p:cNvPr id="4" name="Text Box 8"/>
          <p:cNvSpPr txBox="1">
            <a:spLocks noChangeArrowheads="1"/>
          </p:cNvSpPr>
          <p:nvPr/>
        </p:nvSpPr>
        <p:spPr bwMode="auto">
          <a:xfrm>
            <a:off x="992" y="3405482"/>
            <a:ext cx="885701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fr-FR" altLang="fr-FR" sz="1800" dirty="0" smtClean="0">
                <a:latin typeface="Verdana" panose="020B0604030504040204" pitchFamily="34" charset="0"/>
              </a:rPr>
              <a:t>Une fois l’alimentation en énergie complètement réalisée, on </a:t>
            </a:r>
            <a:r>
              <a:rPr lang="fr-FR" altLang="fr-FR" sz="1800" dirty="0" smtClean="0">
                <a:latin typeface="Verdana" panose="020B0604030504040204" pitchFamily="34" charset="0"/>
              </a:rPr>
              <a:t>teste </a:t>
            </a:r>
            <a:r>
              <a:rPr lang="fr-FR" altLang="fr-FR" sz="1800" dirty="0" smtClean="0">
                <a:latin typeface="Verdana" panose="020B0604030504040204" pitchFamily="34" charset="0"/>
              </a:rPr>
              <a:t>les entrées sorties de la partie commande (en sollicitant les capteurs, en forçant les sorties de la partie commande (avec précaution).</a:t>
            </a:r>
          </a:p>
        </p:txBody>
      </p:sp>
      <p:sp>
        <p:nvSpPr>
          <p:cNvPr id="5" name="Text Box 8"/>
          <p:cNvSpPr txBox="1">
            <a:spLocks noChangeArrowheads="1"/>
          </p:cNvSpPr>
          <p:nvPr/>
        </p:nvSpPr>
        <p:spPr bwMode="auto">
          <a:xfrm>
            <a:off x="992" y="4964975"/>
            <a:ext cx="8857015"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fr-FR" altLang="fr-FR" sz="1800" dirty="0" smtClean="0">
                <a:latin typeface="Verdana" panose="020B0604030504040204" pitchFamily="34" charset="0"/>
              </a:rPr>
              <a:t>Pour terminer on </a:t>
            </a:r>
            <a:r>
              <a:rPr lang="fr-FR" altLang="fr-FR" sz="1800" dirty="0" smtClean="0">
                <a:latin typeface="Verdana" panose="020B0604030504040204" pitchFamily="34" charset="0"/>
              </a:rPr>
              <a:t>teste </a:t>
            </a:r>
            <a:r>
              <a:rPr lang="fr-FR" altLang="fr-FR" sz="1800" dirty="0" smtClean="0">
                <a:latin typeface="Verdana" panose="020B0604030504040204" pitchFamily="34" charset="0"/>
              </a:rPr>
              <a:t>les différentes fonctionnalités, les différents modes de marche en commençant par le mode manuel si il existe pour vérifier la réalisation individuelle de chaque fonction du système. On essayera ensuite le cycle automatique et on procédera aux réglages nécessaires à l’optimisation du système.</a:t>
            </a:r>
          </a:p>
        </p:txBody>
      </p:sp>
    </p:spTree>
    <p:extLst>
      <p:ext uri="{BB962C8B-B14F-4D97-AF65-F5344CB8AC3E}">
        <p14:creationId xmlns:p14="http://schemas.microsoft.com/office/powerpoint/2010/main" val="2597122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34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6400"/>
                            </p:stCondLst>
                            <p:childTnLst>
                              <p:par>
                                <p:cTn id="13" presetID="10" presetClass="entr" presetSubtype="0" fill="hold" grpId="0" nodeType="afterEffect">
                                  <p:stCondLst>
                                    <p:cond delay="1000"/>
                                  </p:stCondLst>
                                  <p:iterate type="wd">
                                    <p:tmPct val="10000"/>
                                  </p:iterate>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a:xfrm>
            <a:off x="457200" y="0"/>
            <a:ext cx="8229600" cy="692696"/>
          </a:xfrm>
        </p:spPr>
        <p:txBody>
          <a:bodyPr>
            <a:normAutofit fontScale="90000"/>
          </a:bodyPr>
          <a:lstStyle/>
          <a:p>
            <a:pPr eaLnBrk="1" hangingPunct="1"/>
            <a:r>
              <a:rPr lang="fr-FR" altLang="fr-FR" sz="2800" b="1" dirty="0" smtClean="0">
                <a:latin typeface="Verdana" panose="020B0604030504040204" pitchFamily="34" charset="0"/>
              </a:rPr>
              <a:t>NF C 15-100 DOMAINE D’APPLICATION</a:t>
            </a:r>
          </a:p>
        </p:txBody>
      </p:sp>
      <p:sp>
        <p:nvSpPr>
          <p:cNvPr id="3076" name="Text Box 3"/>
          <p:cNvSpPr txBox="1">
            <a:spLocks noChangeArrowheads="1"/>
          </p:cNvSpPr>
          <p:nvPr/>
        </p:nvSpPr>
        <p:spPr bwMode="auto">
          <a:xfrm>
            <a:off x="779134" y="1268759"/>
            <a:ext cx="7585731" cy="2431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Char char="-"/>
            </a:pPr>
            <a:r>
              <a:rPr lang="fr-FR" altLang="fr-FR" sz="2000" dirty="0">
                <a:latin typeface="Verdana" panose="020B0604030504040204" pitchFamily="34" charset="0"/>
              </a:rPr>
              <a:t> La norme s'applique entre autre aux installations </a:t>
            </a:r>
          </a:p>
          <a:p>
            <a:pPr eaLnBrk="1" hangingPunct="1">
              <a:spcBef>
                <a:spcPct val="0"/>
              </a:spcBef>
              <a:buFontTx/>
              <a:buNone/>
            </a:pPr>
            <a:r>
              <a:rPr lang="fr-FR" altLang="fr-FR" sz="2000" dirty="0" smtClean="0">
                <a:latin typeface="Verdana" panose="020B0604030504040204" pitchFamily="34" charset="0"/>
              </a:rPr>
              <a:t>  électriques </a:t>
            </a:r>
            <a:r>
              <a:rPr lang="fr-FR" altLang="fr-FR" sz="2000" dirty="0">
                <a:latin typeface="Verdana" panose="020B0604030504040204" pitchFamily="34" charset="0"/>
              </a:rPr>
              <a:t>telles que celles des </a:t>
            </a:r>
            <a:r>
              <a:rPr lang="fr-FR" altLang="fr-FR" sz="2000" dirty="0" smtClean="0">
                <a:latin typeface="Verdana" panose="020B0604030504040204" pitchFamily="34" charset="0"/>
              </a:rPr>
              <a:t>:</a:t>
            </a:r>
            <a:br>
              <a:rPr lang="fr-FR" altLang="fr-FR" sz="2000" dirty="0" smtClean="0">
                <a:latin typeface="Verdana" panose="020B0604030504040204" pitchFamily="34" charset="0"/>
              </a:rPr>
            </a:br>
            <a:endParaRPr lang="fr-FR" altLang="fr-FR" sz="1200" dirty="0">
              <a:latin typeface="Verdana" panose="020B0604030504040204" pitchFamily="34" charset="0"/>
            </a:endParaRPr>
          </a:p>
          <a:p>
            <a:pPr eaLnBrk="1" hangingPunct="1">
              <a:spcBef>
                <a:spcPct val="0"/>
              </a:spcBef>
              <a:buFontTx/>
              <a:buNone/>
            </a:pPr>
            <a:r>
              <a:rPr lang="fr-FR" altLang="fr-FR" sz="2000" dirty="0" smtClean="0">
                <a:latin typeface="Verdana" panose="020B0604030504040204" pitchFamily="34" charset="0"/>
              </a:rPr>
              <a:t>     ° </a:t>
            </a:r>
            <a:r>
              <a:rPr lang="fr-FR" altLang="fr-FR" sz="2000" dirty="0">
                <a:latin typeface="Verdana" panose="020B0604030504040204" pitchFamily="34" charset="0"/>
              </a:rPr>
              <a:t>bâtiments à usage d'habitation ;</a:t>
            </a:r>
          </a:p>
          <a:p>
            <a:pPr eaLnBrk="1" hangingPunct="1">
              <a:spcBef>
                <a:spcPct val="0"/>
              </a:spcBef>
              <a:buFontTx/>
              <a:buNone/>
            </a:pPr>
            <a:r>
              <a:rPr lang="fr-FR" altLang="fr-FR" sz="2000" dirty="0" smtClean="0">
                <a:latin typeface="Verdana" panose="020B0604030504040204" pitchFamily="34" charset="0"/>
              </a:rPr>
              <a:t>     ° </a:t>
            </a:r>
            <a:r>
              <a:rPr lang="fr-FR" altLang="fr-FR" sz="2000" dirty="0">
                <a:latin typeface="Verdana" panose="020B0604030504040204" pitchFamily="34" charset="0"/>
              </a:rPr>
              <a:t>bâtiments à usage commercial ;</a:t>
            </a:r>
          </a:p>
          <a:p>
            <a:pPr eaLnBrk="1" hangingPunct="1">
              <a:spcBef>
                <a:spcPct val="0"/>
              </a:spcBef>
              <a:buFontTx/>
              <a:buNone/>
            </a:pPr>
            <a:r>
              <a:rPr lang="fr-FR" altLang="fr-FR" sz="2000" dirty="0" smtClean="0">
                <a:latin typeface="Verdana" panose="020B0604030504040204" pitchFamily="34" charset="0"/>
              </a:rPr>
              <a:t>     ° </a:t>
            </a:r>
            <a:r>
              <a:rPr lang="fr-FR" altLang="fr-FR" sz="2000" dirty="0">
                <a:latin typeface="Verdana" panose="020B0604030504040204" pitchFamily="34" charset="0"/>
              </a:rPr>
              <a:t>établissements recevant du public ;</a:t>
            </a:r>
          </a:p>
          <a:p>
            <a:pPr eaLnBrk="1" hangingPunct="1">
              <a:spcBef>
                <a:spcPct val="0"/>
              </a:spcBef>
              <a:buFontTx/>
              <a:buNone/>
            </a:pPr>
            <a:r>
              <a:rPr lang="fr-FR" altLang="fr-FR" sz="2000" dirty="0" smtClean="0">
                <a:latin typeface="Verdana" panose="020B0604030504040204" pitchFamily="34" charset="0"/>
              </a:rPr>
              <a:t>     ° </a:t>
            </a:r>
            <a:r>
              <a:rPr lang="fr-FR" altLang="fr-FR" sz="2000" dirty="0">
                <a:latin typeface="Verdana" panose="020B0604030504040204" pitchFamily="34" charset="0"/>
              </a:rPr>
              <a:t>établissements industriels ;</a:t>
            </a:r>
          </a:p>
          <a:p>
            <a:pPr eaLnBrk="1" hangingPunct="1">
              <a:spcBef>
                <a:spcPct val="0"/>
              </a:spcBef>
              <a:buFontTx/>
              <a:buNone/>
            </a:pPr>
            <a:r>
              <a:rPr lang="fr-FR" altLang="fr-FR" sz="2000" dirty="0" smtClean="0">
                <a:latin typeface="Verdana" panose="020B0604030504040204" pitchFamily="34" charset="0"/>
              </a:rPr>
              <a:t>     ° </a:t>
            </a:r>
            <a:r>
              <a:rPr lang="fr-FR" altLang="fr-FR" sz="2000" dirty="0">
                <a:latin typeface="Verdana" panose="020B0604030504040204" pitchFamily="34" charset="0"/>
              </a:rPr>
              <a:t>……….</a:t>
            </a:r>
          </a:p>
        </p:txBody>
      </p:sp>
      <p:sp>
        <p:nvSpPr>
          <p:cNvPr id="3077" name="Text Box 4"/>
          <p:cNvSpPr txBox="1">
            <a:spLocks noChangeArrowheads="1"/>
          </p:cNvSpPr>
          <p:nvPr/>
        </p:nvSpPr>
        <p:spPr bwMode="auto">
          <a:xfrm>
            <a:off x="0" y="3994969"/>
            <a:ext cx="9144000" cy="2386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fr-FR" altLang="fr-FR" sz="2507" dirty="0">
                <a:latin typeface="Verdana" panose="020B0604030504040204" pitchFamily="34" charset="0"/>
              </a:rPr>
              <a:t>- Elle est applicable </a:t>
            </a:r>
            <a:r>
              <a:rPr lang="fr-FR" altLang="fr-FR" sz="2507" dirty="0" smtClean="0">
                <a:latin typeface="Verdana" panose="020B0604030504040204" pitchFamily="34" charset="0"/>
              </a:rPr>
              <a:t>:</a:t>
            </a:r>
            <a:r>
              <a:rPr lang="fr-FR" altLang="fr-FR" sz="2000" dirty="0" smtClean="0">
                <a:latin typeface="Verdana" panose="020B0604030504040204" pitchFamily="34" charset="0"/>
              </a:rPr>
              <a:t/>
            </a:r>
            <a:br>
              <a:rPr lang="fr-FR" altLang="fr-FR" sz="2000" dirty="0" smtClean="0">
                <a:latin typeface="Verdana" panose="020B0604030504040204" pitchFamily="34" charset="0"/>
              </a:rPr>
            </a:br>
            <a:endParaRPr lang="fr-FR" altLang="fr-FR" sz="1200" dirty="0">
              <a:latin typeface="Verdana" panose="020B0604030504040204" pitchFamily="34" charset="0"/>
            </a:endParaRPr>
          </a:p>
          <a:p>
            <a:pPr eaLnBrk="1" hangingPunct="1">
              <a:spcBef>
                <a:spcPct val="0"/>
              </a:spcBef>
              <a:buFontTx/>
              <a:buNone/>
            </a:pPr>
            <a:r>
              <a:rPr lang="fr-FR" altLang="fr-FR" sz="2000" dirty="0" smtClean="0">
                <a:latin typeface="Verdana" panose="020B0604030504040204" pitchFamily="34" charset="0"/>
              </a:rPr>
              <a:t>* aux </a:t>
            </a:r>
            <a:r>
              <a:rPr lang="fr-FR" altLang="fr-FR" sz="2000" dirty="0">
                <a:latin typeface="Verdana" panose="020B0604030504040204" pitchFamily="34" charset="0"/>
              </a:rPr>
              <a:t>circuits alimentés sous une tension nominale </a:t>
            </a:r>
            <a:r>
              <a:rPr lang="fr-FR" altLang="fr-FR" sz="2000" dirty="0" smtClean="0">
                <a:latin typeface="Verdana" panose="020B0604030504040204" pitchFamily="34" charset="0"/>
              </a:rPr>
              <a:t>au </a:t>
            </a:r>
            <a:r>
              <a:rPr lang="fr-FR" altLang="fr-FR" sz="2000" dirty="0">
                <a:latin typeface="Verdana" panose="020B0604030504040204" pitchFamily="34" charset="0"/>
              </a:rPr>
              <a:t>plus égale à 1 000 </a:t>
            </a:r>
            <a:r>
              <a:rPr lang="fr-FR" altLang="fr-FR" sz="2000" dirty="0" smtClean="0">
                <a:latin typeface="Verdana" panose="020B0604030504040204" pitchFamily="34" charset="0"/>
              </a:rPr>
              <a:t>V en alternatif </a:t>
            </a:r>
            <a:r>
              <a:rPr lang="fr-FR" altLang="fr-FR" sz="2000" dirty="0">
                <a:latin typeface="Verdana" panose="020B0604030504040204" pitchFamily="34" charset="0"/>
              </a:rPr>
              <a:t>et à 1 500 </a:t>
            </a:r>
            <a:r>
              <a:rPr lang="fr-FR" altLang="fr-FR" sz="2000" dirty="0" smtClean="0">
                <a:latin typeface="Verdana" panose="020B0604030504040204" pitchFamily="34" charset="0"/>
              </a:rPr>
              <a:t>V en continu;</a:t>
            </a:r>
            <a:br>
              <a:rPr lang="fr-FR" altLang="fr-FR" sz="2000" dirty="0" smtClean="0">
                <a:latin typeface="Verdana" panose="020B0604030504040204" pitchFamily="34" charset="0"/>
              </a:rPr>
            </a:br>
            <a:endParaRPr lang="fr-FR" altLang="fr-FR" sz="1200" dirty="0" smtClean="0">
              <a:latin typeface="Verdana" panose="020B0604030504040204" pitchFamily="34" charset="0"/>
            </a:endParaRPr>
          </a:p>
          <a:p>
            <a:pPr algn="ctr" eaLnBrk="1" hangingPunct="1">
              <a:spcBef>
                <a:spcPct val="0"/>
              </a:spcBef>
              <a:buFontTx/>
              <a:buNone/>
            </a:pPr>
            <a:r>
              <a:rPr lang="fr-FR" altLang="fr-FR" sz="2000" dirty="0" smtClean="0">
                <a:latin typeface="Verdana" panose="020B0604030504040204" pitchFamily="34" charset="0"/>
              </a:rPr>
              <a:t>* à </a:t>
            </a:r>
            <a:r>
              <a:rPr lang="fr-FR" altLang="fr-FR" sz="2000" dirty="0">
                <a:latin typeface="Verdana" panose="020B0604030504040204" pitchFamily="34" charset="0"/>
              </a:rPr>
              <a:t>tout câblage et à toute canalisation qui ne </a:t>
            </a:r>
            <a:r>
              <a:rPr lang="fr-FR" altLang="fr-FR" sz="2000" dirty="0" smtClean="0">
                <a:latin typeface="Verdana" panose="020B0604030504040204" pitchFamily="34" charset="0"/>
              </a:rPr>
              <a:t>fait </a:t>
            </a:r>
            <a:r>
              <a:rPr lang="fr-FR" altLang="fr-FR" sz="2000" dirty="0">
                <a:latin typeface="Verdana" panose="020B0604030504040204" pitchFamily="34" charset="0"/>
              </a:rPr>
              <a:t>pas </a:t>
            </a:r>
            <a:r>
              <a:rPr lang="fr-FR" altLang="fr-FR" sz="2000" dirty="0" smtClean="0">
                <a:latin typeface="Verdana" panose="020B0604030504040204" pitchFamily="34" charset="0"/>
              </a:rPr>
              <a:t>l'objet des </a:t>
            </a:r>
            <a:r>
              <a:rPr lang="fr-FR" altLang="fr-FR" sz="2000" dirty="0">
                <a:latin typeface="Verdana" panose="020B0604030504040204" pitchFamily="34" charset="0"/>
              </a:rPr>
              <a:t>normes relatives aux appareils </a:t>
            </a:r>
            <a:r>
              <a:rPr lang="fr-FR" altLang="fr-FR" sz="2000" dirty="0" smtClean="0">
                <a:latin typeface="Verdana" panose="020B0604030504040204" pitchFamily="34" charset="0"/>
              </a:rPr>
              <a:t>d'utilisation </a:t>
            </a:r>
            <a:br>
              <a:rPr lang="fr-FR" altLang="fr-FR" sz="2000" dirty="0" smtClean="0">
                <a:latin typeface="Verdana" panose="020B0604030504040204" pitchFamily="34" charset="0"/>
              </a:rPr>
            </a:br>
            <a:r>
              <a:rPr lang="fr-FR" altLang="fr-FR" sz="2000" dirty="0" smtClean="0">
                <a:latin typeface="Verdana" panose="020B0604030504040204" pitchFamily="34" charset="0"/>
              </a:rPr>
              <a:t>NF </a:t>
            </a:r>
            <a:r>
              <a:rPr lang="fr-FR" altLang="fr-FR" sz="2000" dirty="0" smtClean="0">
                <a:latin typeface="Verdana" panose="020B0604030504040204" pitchFamily="34" charset="0"/>
              </a:rPr>
              <a:t>EN 60-204</a:t>
            </a:r>
            <a:endParaRPr lang="fr-FR" altLang="fr-FR" sz="2000" dirty="0">
              <a:latin typeface="Verdana" panose="020B0604030504040204" pitchFamily="34" charset="0"/>
            </a:endParaRPr>
          </a:p>
        </p:txBody>
      </p:sp>
      <p:grpSp>
        <p:nvGrpSpPr>
          <p:cNvPr id="5" name="Groupe 4"/>
          <p:cNvGrpSpPr/>
          <p:nvPr/>
        </p:nvGrpSpPr>
        <p:grpSpPr>
          <a:xfrm>
            <a:off x="7580599" y="2348880"/>
            <a:ext cx="1170131" cy="1489970"/>
            <a:chOff x="683685" y="3327091"/>
            <a:chExt cx="1170131" cy="1489970"/>
          </a:xfrm>
        </p:grpSpPr>
        <p:sp>
          <p:nvSpPr>
            <p:cNvPr id="6" name="Ellipse 5"/>
            <p:cNvSpPr/>
            <p:nvPr/>
          </p:nvSpPr>
          <p:spPr>
            <a:xfrm>
              <a:off x="813949" y="3501008"/>
              <a:ext cx="909602" cy="1215005"/>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llipse 6"/>
            <p:cNvSpPr/>
            <p:nvPr/>
          </p:nvSpPr>
          <p:spPr>
            <a:xfrm>
              <a:off x="1033052" y="4165491"/>
              <a:ext cx="134015" cy="14401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p:cNvSpPr/>
            <p:nvPr/>
          </p:nvSpPr>
          <p:spPr>
            <a:xfrm>
              <a:off x="1402031" y="4149080"/>
              <a:ext cx="134015" cy="14401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Lune 8"/>
            <p:cNvSpPr/>
            <p:nvPr/>
          </p:nvSpPr>
          <p:spPr>
            <a:xfrm rot="16200000">
              <a:off x="1168400" y="4359605"/>
              <a:ext cx="195575" cy="299889"/>
            </a:xfrm>
            <a:prstGeom prst="moon">
              <a:avLst/>
            </a:prstGeom>
            <a:solidFill>
              <a:srgbClr val="FF000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FR"/>
            </a:p>
          </p:txBody>
        </p:sp>
        <p:sp>
          <p:nvSpPr>
            <p:cNvPr id="10" name="Trapèze 9"/>
            <p:cNvSpPr/>
            <p:nvPr/>
          </p:nvSpPr>
          <p:spPr>
            <a:xfrm>
              <a:off x="683685" y="3889946"/>
              <a:ext cx="1170131" cy="927115"/>
            </a:xfrm>
            <a:prstGeom prst="trapezoid">
              <a:avLst/>
            </a:prstGeom>
            <a:solidFill>
              <a:srgbClr val="CCFFFF">
                <a:alpha val="2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3"/>
            <p:cNvSpPr/>
            <p:nvPr/>
          </p:nvSpPr>
          <p:spPr>
            <a:xfrm>
              <a:off x="782195" y="3327091"/>
              <a:ext cx="973110" cy="654625"/>
            </a:xfrm>
            <a:custGeom>
              <a:avLst/>
              <a:gdLst>
                <a:gd name="connsiteX0" fmla="*/ 0 w 973109"/>
                <a:gd name="connsiteY0" fmla="*/ 649105 h 1298209"/>
                <a:gd name="connsiteX1" fmla="*/ 486555 w 973109"/>
                <a:gd name="connsiteY1" fmla="*/ 0 h 1298209"/>
                <a:gd name="connsiteX2" fmla="*/ 973110 w 973109"/>
                <a:gd name="connsiteY2" fmla="*/ 649105 h 1298209"/>
                <a:gd name="connsiteX3" fmla="*/ 486555 w 973109"/>
                <a:gd name="connsiteY3" fmla="*/ 1298210 h 1298209"/>
                <a:gd name="connsiteX4" fmla="*/ 0 w 973109"/>
                <a:gd name="connsiteY4" fmla="*/ 649105 h 1298209"/>
                <a:gd name="connsiteX0" fmla="*/ 9 w 973119"/>
                <a:gd name="connsiteY0" fmla="*/ 649105 h 781781"/>
                <a:gd name="connsiteX1" fmla="*/ 486564 w 973119"/>
                <a:gd name="connsiteY1" fmla="*/ 0 h 781781"/>
                <a:gd name="connsiteX2" fmla="*/ 973119 w 973119"/>
                <a:gd name="connsiteY2" fmla="*/ 649105 h 781781"/>
                <a:gd name="connsiteX3" fmla="*/ 496724 w 973119"/>
                <a:gd name="connsiteY3" fmla="*/ 526050 h 781781"/>
                <a:gd name="connsiteX4" fmla="*/ 9 w 973119"/>
                <a:gd name="connsiteY4" fmla="*/ 649105 h 781781"/>
                <a:gd name="connsiteX0" fmla="*/ 9 w 973119"/>
                <a:gd name="connsiteY0" fmla="*/ 649105 h 684235"/>
                <a:gd name="connsiteX1" fmla="*/ 486564 w 973119"/>
                <a:gd name="connsiteY1" fmla="*/ 0 h 684235"/>
                <a:gd name="connsiteX2" fmla="*/ 973119 w 973119"/>
                <a:gd name="connsiteY2" fmla="*/ 649105 h 684235"/>
                <a:gd name="connsiteX3" fmla="*/ 496724 w 973119"/>
                <a:gd name="connsiteY3" fmla="*/ 526050 h 684235"/>
                <a:gd name="connsiteX4" fmla="*/ 9 w 973119"/>
                <a:gd name="connsiteY4" fmla="*/ 649105 h 684235"/>
                <a:gd name="connsiteX0" fmla="*/ 9 w 973119"/>
                <a:gd name="connsiteY0" fmla="*/ 649105 h 748381"/>
                <a:gd name="connsiteX1" fmla="*/ 486564 w 973119"/>
                <a:gd name="connsiteY1" fmla="*/ 0 h 748381"/>
                <a:gd name="connsiteX2" fmla="*/ 973119 w 973119"/>
                <a:gd name="connsiteY2" fmla="*/ 649105 h 748381"/>
                <a:gd name="connsiteX3" fmla="*/ 496724 w 973119"/>
                <a:gd name="connsiteY3" fmla="*/ 526050 h 748381"/>
                <a:gd name="connsiteX4" fmla="*/ 9 w 973119"/>
                <a:gd name="connsiteY4" fmla="*/ 649105 h 748381"/>
                <a:gd name="connsiteX0" fmla="*/ 1405 w 974515"/>
                <a:gd name="connsiteY0" fmla="*/ 649105 h 693563"/>
                <a:gd name="connsiteX1" fmla="*/ 487960 w 974515"/>
                <a:gd name="connsiteY1" fmla="*/ 0 h 693563"/>
                <a:gd name="connsiteX2" fmla="*/ 974515 w 974515"/>
                <a:gd name="connsiteY2" fmla="*/ 649105 h 693563"/>
                <a:gd name="connsiteX3" fmla="*/ 498120 w 974515"/>
                <a:gd name="connsiteY3" fmla="*/ 526050 h 693563"/>
                <a:gd name="connsiteX4" fmla="*/ 1405 w 974515"/>
                <a:gd name="connsiteY4" fmla="*/ 649105 h 693563"/>
                <a:gd name="connsiteX0" fmla="*/ 1405 w 974515"/>
                <a:gd name="connsiteY0" fmla="*/ 649105 h 693563"/>
                <a:gd name="connsiteX1" fmla="*/ 487960 w 974515"/>
                <a:gd name="connsiteY1" fmla="*/ 0 h 693563"/>
                <a:gd name="connsiteX2" fmla="*/ 974515 w 974515"/>
                <a:gd name="connsiteY2" fmla="*/ 649105 h 693563"/>
                <a:gd name="connsiteX3" fmla="*/ 498120 w 974515"/>
                <a:gd name="connsiteY3" fmla="*/ 526050 h 693563"/>
                <a:gd name="connsiteX4" fmla="*/ 1405 w 974515"/>
                <a:gd name="connsiteY4" fmla="*/ 649105 h 693563"/>
                <a:gd name="connsiteX0" fmla="*/ 1405 w 974515"/>
                <a:gd name="connsiteY0" fmla="*/ 649105 h 684235"/>
                <a:gd name="connsiteX1" fmla="*/ 487960 w 974515"/>
                <a:gd name="connsiteY1" fmla="*/ 0 h 684235"/>
                <a:gd name="connsiteX2" fmla="*/ 974515 w 974515"/>
                <a:gd name="connsiteY2" fmla="*/ 649105 h 684235"/>
                <a:gd name="connsiteX3" fmla="*/ 498120 w 974515"/>
                <a:gd name="connsiteY3" fmla="*/ 526050 h 684235"/>
                <a:gd name="connsiteX4" fmla="*/ 1405 w 974515"/>
                <a:gd name="connsiteY4" fmla="*/ 649105 h 684235"/>
                <a:gd name="connsiteX0" fmla="*/ 0 w 973110"/>
                <a:gd name="connsiteY0" fmla="*/ 649105 h 684235"/>
                <a:gd name="connsiteX1" fmla="*/ 486555 w 973110"/>
                <a:gd name="connsiteY1" fmla="*/ 0 h 684235"/>
                <a:gd name="connsiteX2" fmla="*/ 973110 w 973110"/>
                <a:gd name="connsiteY2" fmla="*/ 649105 h 684235"/>
                <a:gd name="connsiteX3" fmla="*/ 496715 w 973110"/>
                <a:gd name="connsiteY3" fmla="*/ 526050 h 684235"/>
                <a:gd name="connsiteX4" fmla="*/ 0 w 973110"/>
                <a:gd name="connsiteY4" fmla="*/ 649105 h 684235"/>
                <a:gd name="connsiteX0" fmla="*/ 0 w 973110"/>
                <a:gd name="connsiteY0" fmla="*/ 649105 h 654625"/>
                <a:gd name="connsiteX1" fmla="*/ 486555 w 973110"/>
                <a:gd name="connsiteY1" fmla="*/ 0 h 654625"/>
                <a:gd name="connsiteX2" fmla="*/ 973110 w 973110"/>
                <a:gd name="connsiteY2" fmla="*/ 649105 h 654625"/>
                <a:gd name="connsiteX3" fmla="*/ 496715 w 973110"/>
                <a:gd name="connsiteY3" fmla="*/ 526050 h 654625"/>
                <a:gd name="connsiteX4" fmla="*/ 0 w 973110"/>
                <a:gd name="connsiteY4" fmla="*/ 649105 h 654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3110" h="654625">
                  <a:moveTo>
                    <a:pt x="0" y="649105"/>
                  </a:moveTo>
                  <a:cubicBezTo>
                    <a:pt x="28787" y="266790"/>
                    <a:pt x="217838" y="0"/>
                    <a:pt x="486555" y="0"/>
                  </a:cubicBezTo>
                  <a:cubicBezTo>
                    <a:pt x="755272" y="0"/>
                    <a:pt x="973110" y="290614"/>
                    <a:pt x="973110" y="649105"/>
                  </a:cubicBezTo>
                  <a:cubicBezTo>
                    <a:pt x="782610" y="669141"/>
                    <a:pt x="765432" y="526050"/>
                    <a:pt x="496715" y="526050"/>
                  </a:cubicBezTo>
                  <a:cubicBezTo>
                    <a:pt x="227998" y="526050"/>
                    <a:pt x="133773" y="685980"/>
                    <a:pt x="0" y="649105"/>
                  </a:cubicBezTo>
                  <a:close/>
                </a:path>
              </a:pathLst>
            </a:cu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2" name="Groupe 11"/>
            <p:cNvGrpSpPr/>
            <p:nvPr/>
          </p:nvGrpSpPr>
          <p:grpSpPr>
            <a:xfrm>
              <a:off x="1202246" y="3365938"/>
              <a:ext cx="133009" cy="417786"/>
              <a:chOff x="1237593" y="3365938"/>
              <a:chExt cx="133009" cy="417786"/>
            </a:xfrm>
          </p:grpSpPr>
          <p:sp>
            <p:nvSpPr>
              <p:cNvPr id="14" name="Forme libre 13"/>
              <p:cNvSpPr/>
              <p:nvPr/>
            </p:nvSpPr>
            <p:spPr>
              <a:xfrm>
                <a:off x="1237593" y="3365938"/>
                <a:ext cx="38962" cy="417786"/>
              </a:xfrm>
              <a:custGeom>
                <a:avLst/>
                <a:gdLst>
                  <a:gd name="connsiteX0" fmla="*/ 0 w 38962"/>
                  <a:gd name="connsiteY0" fmla="*/ 0 h 417786"/>
                  <a:gd name="connsiteX1" fmla="*/ 36786 w 38962"/>
                  <a:gd name="connsiteY1" fmla="*/ 120869 h 417786"/>
                  <a:gd name="connsiteX2" fmla="*/ 31531 w 38962"/>
                  <a:gd name="connsiteY2" fmla="*/ 417786 h 417786"/>
                </a:gdLst>
                <a:ahLst/>
                <a:cxnLst>
                  <a:cxn ang="0">
                    <a:pos x="connsiteX0" y="connsiteY0"/>
                  </a:cxn>
                  <a:cxn ang="0">
                    <a:pos x="connsiteX1" y="connsiteY1"/>
                  </a:cxn>
                  <a:cxn ang="0">
                    <a:pos x="connsiteX2" y="connsiteY2"/>
                  </a:cxn>
                </a:cxnLst>
                <a:rect l="l" t="t" r="r" b="b"/>
                <a:pathLst>
                  <a:path w="38962" h="417786">
                    <a:moveTo>
                      <a:pt x="0" y="0"/>
                    </a:moveTo>
                    <a:cubicBezTo>
                      <a:pt x="15765" y="25619"/>
                      <a:pt x="31531" y="51238"/>
                      <a:pt x="36786" y="120869"/>
                    </a:cubicBezTo>
                    <a:cubicBezTo>
                      <a:pt x="42041" y="190500"/>
                      <a:pt x="36786" y="304143"/>
                      <a:pt x="31531" y="417786"/>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orme libre 14"/>
              <p:cNvSpPr/>
              <p:nvPr/>
            </p:nvSpPr>
            <p:spPr>
              <a:xfrm flipH="1">
                <a:off x="1331640" y="3365938"/>
                <a:ext cx="38962" cy="417786"/>
              </a:xfrm>
              <a:custGeom>
                <a:avLst/>
                <a:gdLst>
                  <a:gd name="connsiteX0" fmla="*/ 0 w 38962"/>
                  <a:gd name="connsiteY0" fmla="*/ 0 h 417786"/>
                  <a:gd name="connsiteX1" fmla="*/ 36786 w 38962"/>
                  <a:gd name="connsiteY1" fmla="*/ 120869 h 417786"/>
                  <a:gd name="connsiteX2" fmla="*/ 31531 w 38962"/>
                  <a:gd name="connsiteY2" fmla="*/ 417786 h 417786"/>
                </a:gdLst>
                <a:ahLst/>
                <a:cxnLst>
                  <a:cxn ang="0">
                    <a:pos x="connsiteX0" y="connsiteY0"/>
                  </a:cxn>
                  <a:cxn ang="0">
                    <a:pos x="connsiteX1" y="connsiteY1"/>
                  </a:cxn>
                  <a:cxn ang="0">
                    <a:pos x="connsiteX2" y="connsiteY2"/>
                  </a:cxn>
                </a:cxnLst>
                <a:rect l="l" t="t" r="r" b="b"/>
                <a:pathLst>
                  <a:path w="38962" h="417786">
                    <a:moveTo>
                      <a:pt x="0" y="0"/>
                    </a:moveTo>
                    <a:cubicBezTo>
                      <a:pt x="15765" y="25619"/>
                      <a:pt x="31531" y="51238"/>
                      <a:pt x="36786" y="120869"/>
                    </a:cubicBezTo>
                    <a:cubicBezTo>
                      <a:pt x="42041" y="190500"/>
                      <a:pt x="36786" y="304143"/>
                      <a:pt x="31531" y="417786"/>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Lune 12"/>
            <p:cNvSpPr/>
            <p:nvPr/>
          </p:nvSpPr>
          <p:spPr>
            <a:xfrm rot="5400000" flipV="1">
              <a:off x="1098628" y="3384531"/>
              <a:ext cx="340245" cy="909601"/>
            </a:xfrm>
            <a:prstGeom prst="moon">
              <a:avLst>
                <a:gd name="adj" fmla="val 47285"/>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3075"/>
                                        </p:tgtEl>
                                        <p:attrNameLst>
                                          <p:attrName>style.visibility</p:attrName>
                                        </p:attrNameLst>
                                      </p:cBhvr>
                                      <p:to>
                                        <p:strVal val="visible"/>
                                      </p:to>
                                    </p:set>
                                    <p:animEffect transition="in" filter="fade">
                                      <p:cBhvr>
                                        <p:cTn id="7" dur="500"/>
                                        <p:tgtEl>
                                          <p:spTgt spid="3075"/>
                                        </p:tgtEl>
                                      </p:cBhvr>
                                    </p:animEffect>
                                  </p:childTnLst>
                                </p:cTn>
                              </p:par>
                            </p:childTnLst>
                          </p:cTn>
                        </p:par>
                        <p:par>
                          <p:cTn id="8" fill="hold">
                            <p:stCondLst>
                              <p:cond delay="14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076"/>
                                        </p:tgtEl>
                                        <p:attrNameLst>
                                          <p:attrName>style.visibility</p:attrName>
                                        </p:attrNameLst>
                                      </p:cBhvr>
                                      <p:to>
                                        <p:strVal val="visible"/>
                                      </p:to>
                                    </p:set>
                                    <p:animEffect transition="in" filter="fade">
                                      <p:cBhvr>
                                        <p:cTn id="11" dur="500"/>
                                        <p:tgtEl>
                                          <p:spTgt spid="3076"/>
                                        </p:tgtEl>
                                      </p:cBhvr>
                                    </p:animEffect>
                                  </p:childTnLst>
                                </p:cTn>
                              </p:par>
                            </p:childTnLst>
                          </p:cTn>
                        </p:par>
                        <p:par>
                          <p:cTn id="12" fill="hold">
                            <p:stCondLst>
                              <p:cond delay="4850"/>
                            </p:stCondLst>
                            <p:childTnLst>
                              <p:par>
                                <p:cTn id="13" presetID="10" presetClass="entr" presetSubtype="0" fill="hold" nodeType="afterEffect">
                                  <p:stCondLst>
                                    <p:cond delay="750"/>
                                  </p:stCondLst>
                                  <p:iterate type="wd">
                                    <p:tmPct val="10000"/>
                                  </p:iterate>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iterate type="wd">
                                    <p:tmPct val="10000"/>
                                  </p:iterate>
                                  <p:childTnLst>
                                    <p:set>
                                      <p:cBhvr>
                                        <p:cTn id="19" dur="1" fill="hold">
                                          <p:stCondLst>
                                            <p:cond delay="0"/>
                                          </p:stCondLst>
                                        </p:cTn>
                                        <p:tgtEl>
                                          <p:spTgt spid="3077"/>
                                        </p:tgtEl>
                                        <p:attrNameLst>
                                          <p:attrName>style.visibility</p:attrName>
                                        </p:attrNameLst>
                                      </p:cBhvr>
                                      <p:to>
                                        <p:strVal val="visible"/>
                                      </p:to>
                                    </p:set>
                                    <p:animEffect transition="in" filter="fade">
                                      <p:cBhvr>
                                        <p:cTn id="20" dur="500"/>
                                        <p:tgtEl>
                                          <p:spTgt spid="30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p:bldP spid="3076" grpId="0"/>
      <p:bldP spid="307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Text Box 3"/>
          <p:cNvSpPr txBox="1">
            <a:spLocks noChangeArrowheads="1"/>
          </p:cNvSpPr>
          <p:nvPr/>
        </p:nvSpPr>
        <p:spPr bwMode="auto">
          <a:xfrm>
            <a:off x="92844" y="996399"/>
            <a:ext cx="9159676" cy="5816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rIns="0">
            <a:spAutoFit/>
          </a:bodyPr>
          <a:lstStyle>
            <a:lvl1pPr eaLnBrk="0" hangingPunct="0">
              <a:spcBef>
                <a:spcPct val="20000"/>
              </a:spcBef>
              <a:buChar char="•"/>
              <a:defRPr sz="3200">
                <a:solidFill>
                  <a:schemeClr val="tx1"/>
                </a:solidFill>
                <a:latin typeface="Times New Roman" pitchFamily="18" charset="0"/>
              </a:defRPr>
            </a:lvl1pPr>
            <a:lvl2pPr eaLnBrk="0" hangingPunct="0">
              <a:spcBef>
                <a:spcPct val="20000"/>
              </a:spcBef>
              <a:buChar char="–"/>
              <a:defRPr sz="2800">
                <a:solidFill>
                  <a:schemeClr val="tx1"/>
                </a:solidFill>
                <a:latin typeface="Times New Roman" pitchFamily="18" charset="0"/>
              </a:defRPr>
            </a:lvl2pPr>
            <a:lvl3pPr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fr-FR" altLang="fr-FR" sz="2000" dirty="0">
                <a:latin typeface="Verdana" panose="020B0604030504040204" pitchFamily="34" charset="0"/>
              </a:rPr>
              <a:t>Toute </a:t>
            </a:r>
            <a:r>
              <a:rPr lang="fr-FR" altLang="fr-FR" sz="2000" dirty="0" smtClean="0">
                <a:latin typeface="Verdana" panose="020B0604030504040204" pitchFamily="34" charset="0"/>
              </a:rPr>
              <a:t>installation et équipement </a:t>
            </a:r>
            <a:r>
              <a:rPr lang="fr-FR" altLang="fr-FR" sz="2000" dirty="0">
                <a:latin typeface="Verdana" panose="020B0604030504040204" pitchFamily="34" charset="0"/>
              </a:rPr>
              <a:t>doit être vérifiée avant sa mise à </a:t>
            </a:r>
            <a:r>
              <a:rPr lang="fr-FR" altLang="fr-FR" sz="2000" dirty="0" smtClean="0">
                <a:latin typeface="Verdana" panose="020B0604030504040204" pitchFamily="34" charset="0"/>
              </a:rPr>
              <a:t>disposition de </a:t>
            </a:r>
            <a:r>
              <a:rPr lang="fr-FR" altLang="fr-FR" sz="2000" dirty="0">
                <a:latin typeface="Verdana" panose="020B0604030504040204" pitchFamily="34" charset="0"/>
              </a:rPr>
              <a:t>l’usager. Cela consiste en </a:t>
            </a:r>
            <a:r>
              <a:rPr lang="fr-FR" altLang="fr-FR" sz="2000" dirty="0" smtClean="0">
                <a:latin typeface="Verdana" panose="020B0604030504040204" pitchFamily="34" charset="0"/>
              </a:rPr>
              <a:t>:</a:t>
            </a:r>
          </a:p>
          <a:p>
            <a:pPr algn="ctr" eaLnBrk="1" hangingPunct="1">
              <a:spcBef>
                <a:spcPct val="0"/>
              </a:spcBef>
              <a:buFontTx/>
              <a:buNone/>
            </a:pPr>
            <a:endParaRPr lang="fr-FR" altLang="fr-FR" sz="2000" dirty="0" smtClean="0">
              <a:latin typeface="Verdana" panose="020B0604030504040204" pitchFamily="34" charset="0"/>
            </a:endParaRPr>
          </a:p>
          <a:p>
            <a:pPr eaLnBrk="1" hangingPunct="1">
              <a:spcBef>
                <a:spcPct val="0"/>
              </a:spcBef>
              <a:buFontTx/>
              <a:buNone/>
            </a:pPr>
            <a:r>
              <a:rPr lang="fr-FR" altLang="fr-FR" sz="2000" dirty="0" smtClean="0">
                <a:effectLst>
                  <a:glow rad="228600">
                    <a:schemeClr val="accent5">
                      <a:satMod val="175000"/>
                      <a:alpha val="40000"/>
                    </a:schemeClr>
                  </a:glow>
                </a:effectLst>
                <a:latin typeface="Verdana" panose="020B0604030504040204" pitchFamily="34" charset="0"/>
              </a:rPr>
              <a:t>HORS TENSION</a:t>
            </a:r>
            <a:br>
              <a:rPr lang="fr-FR" altLang="fr-FR" sz="2000" dirty="0" smtClean="0">
                <a:effectLst>
                  <a:glow rad="228600">
                    <a:schemeClr val="accent5">
                      <a:satMod val="175000"/>
                      <a:alpha val="40000"/>
                    </a:schemeClr>
                  </a:glow>
                </a:effectLst>
                <a:latin typeface="Verdana" panose="020B0604030504040204" pitchFamily="34" charset="0"/>
              </a:rPr>
            </a:br>
            <a:endParaRPr lang="fr-FR" altLang="fr-FR" sz="1200" dirty="0" smtClean="0">
              <a:effectLst>
                <a:glow rad="228600">
                  <a:schemeClr val="accent5">
                    <a:satMod val="175000"/>
                    <a:alpha val="40000"/>
                  </a:schemeClr>
                </a:glow>
              </a:effectLst>
              <a:latin typeface="Verdana" panose="020B0604030504040204" pitchFamily="34" charset="0"/>
            </a:endParaRPr>
          </a:p>
          <a:p>
            <a:pPr eaLnBrk="1" hangingPunct="1">
              <a:spcBef>
                <a:spcPct val="0"/>
              </a:spcBef>
              <a:buFont typeface="Wingdings" pitchFamily="2" charset="2"/>
              <a:buChar char="Ø"/>
            </a:pPr>
            <a:r>
              <a:rPr lang="fr-FR" altLang="fr-FR" sz="2000" u="sng" dirty="0" smtClean="0">
                <a:latin typeface="Verdana" panose="020B0604030504040204" pitchFamily="34" charset="0"/>
              </a:rPr>
              <a:t>Une inspection visuelle:</a:t>
            </a:r>
            <a:br>
              <a:rPr lang="fr-FR" altLang="fr-FR" sz="2000" u="sng" dirty="0" smtClean="0">
                <a:latin typeface="Verdana" panose="020B0604030504040204" pitchFamily="34" charset="0"/>
              </a:rPr>
            </a:br>
            <a:r>
              <a:rPr lang="fr-FR" altLang="fr-FR" sz="2000" dirty="0" smtClean="0">
                <a:latin typeface="Verdana" panose="020B0604030504040204" pitchFamily="34" charset="0"/>
              </a:rPr>
              <a:t>       </a:t>
            </a:r>
            <a:r>
              <a:rPr lang="fr-FR" altLang="fr-FR" sz="1800" dirty="0" smtClean="0">
                <a:latin typeface="Verdana" panose="020B0604030504040204" pitchFamily="34" charset="0"/>
              </a:rPr>
              <a:t>Vérification appareillage, canalisations...</a:t>
            </a:r>
          </a:p>
          <a:p>
            <a:pPr eaLnBrk="1" hangingPunct="1">
              <a:spcBef>
                <a:spcPct val="0"/>
              </a:spcBef>
              <a:buNone/>
            </a:pPr>
            <a:endParaRPr lang="fr-FR" altLang="fr-FR" sz="1800" dirty="0" smtClean="0">
              <a:latin typeface="Verdana" panose="020B0604030504040204" pitchFamily="34" charset="0"/>
            </a:endParaRPr>
          </a:p>
          <a:p>
            <a:pPr eaLnBrk="1" hangingPunct="1">
              <a:spcBef>
                <a:spcPct val="0"/>
              </a:spcBef>
              <a:buFont typeface="Wingdings" pitchFamily="2" charset="2"/>
              <a:buChar char="Ø"/>
            </a:pPr>
            <a:r>
              <a:rPr lang="fr-FR" altLang="fr-FR" sz="2000" u="sng" dirty="0" smtClean="0">
                <a:latin typeface="Verdana" panose="020B0604030504040204" pitchFamily="34" charset="0"/>
              </a:rPr>
              <a:t>Des essais hors tension:</a:t>
            </a:r>
          </a:p>
          <a:p>
            <a:pPr lvl="1" eaLnBrk="1" hangingPunct="1">
              <a:spcBef>
                <a:spcPct val="0"/>
              </a:spcBef>
              <a:buFont typeface="Wingdings" pitchFamily="2" charset="2"/>
              <a:buChar char="§"/>
            </a:pPr>
            <a:r>
              <a:rPr lang="fr-FR" altLang="fr-FR" sz="2000" dirty="0" smtClean="0">
                <a:latin typeface="Verdana" panose="020B0604030504040204" pitchFamily="34" charset="0"/>
              </a:rPr>
              <a:t> </a:t>
            </a:r>
            <a:r>
              <a:rPr lang="fr-FR" altLang="fr-FR" sz="1800" dirty="0" smtClean="0">
                <a:latin typeface="Verdana" panose="020B0604030504040204" pitchFamily="34" charset="0"/>
              </a:rPr>
              <a:t>Mesure de la continuité des conducteurs </a:t>
            </a:r>
            <a:br>
              <a:rPr lang="fr-FR" altLang="fr-FR" sz="1800" dirty="0" smtClean="0">
                <a:latin typeface="Verdana" panose="020B0604030504040204" pitchFamily="34" charset="0"/>
              </a:rPr>
            </a:br>
            <a:r>
              <a:rPr lang="fr-FR" altLang="fr-FR" sz="1800" dirty="0" smtClean="0">
                <a:latin typeface="Verdana" panose="020B0604030504040204" pitchFamily="34" charset="0"/>
              </a:rPr>
              <a:t>de protection et de la liaison équipotentielle.</a:t>
            </a:r>
          </a:p>
          <a:p>
            <a:pPr lvl="1" eaLnBrk="1" hangingPunct="1">
              <a:spcBef>
                <a:spcPct val="0"/>
              </a:spcBef>
              <a:buFont typeface="Wingdings" pitchFamily="2" charset="2"/>
              <a:buChar char="§"/>
            </a:pPr>
            <a:r>
              <a:rPr lang="fr-FR" altLang="fr-FR" sz="1800" dirty="0" smtClean="0">
                <a:latin typeface="Verdana" panose="020B0604030504040204" pitchFamily="34" charset="0"/>
              </a:rPr>
              <a:t> Mesure de la résistance d’isolement. </a:t>
            </a:r>
            <a:endParaRPr lang="fr-FR" altLang="fr-FR" sz="2000" dirty="0" smtClean="0">
              <a:latin typeface="Verdana" panose="020B0604030504040204" pitchFamily="34" charset="0"/>
            </a:endParaRPr>
          </a:p>
          <a:p>
            <a:pPr eaLnBrk="1" hangingPunct="1">
              <a:spcBef>
                <a:spcPct val="0"/>
              </a:spcBef>
              <a:buFontTx/>
              <a:buNone/>
            </a:pPr>
            <a:endParaRPr lang="fr-FR" altLang="fr-FR" sz="2000" dirty="0" smtClean="0">
              <a:latin typeface="Verdana" panose="020B0604030504040204" pitchFamily="34" charset="0"/>
            </a:endParaRPr>
          </a:p>
          <a:p>
            <a:pPr eaLnBrk="1" hangingPunct="1">
              <a:spcBef>
                <a:spcPct val="0"/>
              </a:spcBef>
              <a:buFontTx/>
              <a:buNone/>
            </a:pPr>
            <a:r>
              <a:rPr lang="fr-FR" altLang="fr-FR" sz="2000" dirty="0" smtClean="0">
                <a:effectLst>
                  <a:glow rad="228600">
                    <a:schemeClr val="accent2">
                      <a:satMod val="175000"/>
                      <a:alpha val="40000"/>
                    </a:schemeClr>
                  </a:glow>
                </a:effectLst>
                <a:latin typeface="Verdana" panose="020B0604030504040204" pitchFamily="34" charset="0"/>
              </a:rPr>
              <a:t>SOUS TENSION</a:t>
            </a:r>
          </a:p>
          <a:p>
            <a:pPr eaLnBrk="1" hangingPunct="1">
              <a:spcBef>
                <a:spcPct val="0"/>
              </a:spcBef>
              <a:buFontTx/>
              <a:buNone/>
            </a:pPr>
            <a:endParaRPr lang="fr-FR" altLang="fr-FR" sz="1400" dirty="0">
              <a:effectLst>
                <a:glow rad="228600">
                  <a:schemeClr val="accent2">
                    <a:satMod val="175000"/>
                    <a:alpha val="40000"/>
                  </a:schemeClr>
                </a:glow>
              </a:effectLst>
              <a:latin typeface="Verdana" panose="020B0604030504040204" pitchFamily="34" charset="0"/>
            </a:endParaRPr>
          </a:p>
          <a:p>
            <a:pPr eaLnBrk="1" hangingPunct="1">
              <a:spcBef>
                <a:spcPct val="0"/>
              </a:spcBef>
              <a:buFont typeface="Wingdings" pitchFamily="2" charset="2"/>
              <a:buChar char="Ø"/>
            </a:pPr>
            <a:r>
              <a:rPr lang="fr-FR" altLang="fr-FR" sz="2000" u="sng" dirty="0" smtClean="0">
                <a:latin typeface="Verdana" panose="020B0604030504040204" pitchFamily="34" charset="0"/>
              </a:rPr>
              <a:t>Des </a:t>
            </a:r>
            <a:r>
              <a:rPr lang="fr-FR" altLang="fr-FR" sz="2000" u="sng" dirty="0">
                <a:latin typeface="Verdana" panose="020B0604030504040204" pitchFamily="34" charset="0"/>
              </a:rPr>
              <a:t>essais sous tension:</a:t>
            </a:r>
          </a:p>
          <a:p>
            <a:pPr lvl="1" eaLnBrk="1" hangingPunct="1">
              <a:spcBef>
                <a:spcPct val="0"/>
              </a:spcBef>
              <a:buFont typeface="Wingdings" pitchFamily="2" charset="2"/>
              <a:buChar char="§"/>
            </a:pPr>
            <a:r>
              <a:rPr lang="fr-FR" altLang="fr-FR" sz="1800" dirty="0" smtClean="0">
                <a:latin typeface="Verdana" panose="020B0604030504040204" pitchFamily="34" charset="0"/>
              </a:rPr>
              <a:t> Vérification </a:t>
            </a:r>
            <a:r>
              <a:rPr lang="fr-FR" altLang="fr-FR" sz="1800" dirty="0">
                <a:latin typeface="Verdana" panose="020B0604030504040204" pitchFamily="34" charset="0"/>
              </a:rPr>
              <a:t>des conditions de protection par coupure</a:t>
            </a:r>
          </a:p>
          <a:p>
            <a:pPr lvl="1" eaLnBrk="1" hangingPunct="1">
              <a:spcBef>
                <a:spcPct val="0"/>
              </a:spcBef>
              <a:buFont typeface="Wingdings" pitchFamily="2" charset="2"/>
              <a:buNone/>
            </a:pPr>
            <a:r>
              <a:rPr lang="fr-FR" altLang="fr-FR" sz="1800" dirty="0">
                <a:latin typeface="Verdana" panose="020B0604030504040204" pitchFamily="34" charset="0"/>
              </a:rPr>
              <a:t>automatique de l’alimentation (déclenchement DDR</a:t>
            </a:r>
            <a:r>
              <a:rPr lang="fr-FR" altLang="fr-FR" sz="1800" dirty="0" smtClean="0">
                <a:latin typeface="Verdana" panose="020B0604030504040204" pitchFamily="34" charset="0"/>
              </a:rPr>
              <a:t>).</a:t>
            </a:r>
            <a:endParaRPr lang="fr-FR" altLang="fr-FR" sz="1800" dirty="0">
              <a:latin typeface="Verdana" panose="020B0604030504040204" pitchFamily="34" charset="0"/>
            </a:endParaRPr>
          </a:p>
          <a:p>
            <a:pPr lvl="1" eaLnBrk="1" hangingPunct="1">
              <a:spcBef>
                <a:spcPct val="0"/>
              </a:spcBef>
              <a:buFont typeface="Wingdings" pitchFamily="2" charset="2"/>
              <a:buChar char="§"/>
            </a:pPr>
            <a:r>
              <a:rPr lang="fr-FR" altLang="fr-FR" sz="1800" dirty="0" smtClean="0">
                <a:latin typeface="Verdana" panose="020B0604030504040204" pitchFamily="34" charset="0"/>
              </a:rPr>
              <a:t> Mesure de résistance </a:t>
            </a:r>
            <a:r>
              <a:rPr lang="fr-FR" altLang="fr-FR" sz="1800" dirty="0">
                <a:latin typeface="Verdana" panose="020B0604030504040204" pitchFamily="34" charset="0"/>
              </a:rPr>
              <a:t>de prise de terre (</a:t>
            </a:r>
            <a:r>
              <a:rPr lang="fr-FR" altLang="fr-FR" sz="1800" dirty="0" smtClean="0">
                <a:latin typeface="Verdana" panose="020B0604030504040204" pitchFamily="34" charset="0"/>
              </a:rPr>
              <a:t>ou, et, boucle </a:t>
            </a:r>
            <a:r>
              <a:rPr lang="fr-FR" altLang="fr-FR" sz="1800" dirty="0">
                <a:latin typeface="Verdana" panose="020B0604030504040204" pitchFamily="34" charset="0"/>
              </a:rPr>
              <a:t>de défaut)</a:t>
            </a:r>
          </a:p>
          <a:p>
            <a:pPr lvl="1" eaLnBrk="1" hangingPunct="1">
              <a:spcBef>
                <a:spcPct val="0"/>
              </a:spcBef>
              <a:buFont typeface="Wingdings" pitchFamily="2" charset="2"/>
              <a:buChar char="§"/>
            </a:pPr>
            <a:r>
              <a:rPr lang="fr-FR" altLang="fr-FR" sz="1800" dirty="0" smtClean="0">
                <a:latin typeface="Verdana" panose="020B0604030504040204" pitchFamily="34" charset="0"/>
              </a:rPr>
              <a:t> Essais fonctionnels</a:t>
            </a:r>
            <a:endParaRPr lang="fr-FR" altLang="fr-FR" sz="1800" dirty="0">
              <a:latin typeface="Verdana" panose="020B0604030504040204" pitchFamily="34" charset="0"/>
            </a:endParaRPr>
          </a:p>
        </p:txBody>
      </p:sp>
      <p:sp>
        <p:nvSpPr>
          <p:cNvPr id="8" name="Rectangle 2071"/>
          <p:cNvSpPr>
            <a:spLocks noChangeArrowheads="1"/>
          </p:cNvSpPr>
          <p:nvPr/>
        </p:nvSpPr>
        <p:spPr bwMode="auto">
          <a:xfrm>
            <a:off x="-16915" y="125942"/>
            <a:ext cx="914501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ctr" eaLnBrk="1" hangingPunct="1">
              <a:spcBef>
                <a:spcPct val="0"/>
              </a:spcBef>
              <a:buFontTx/>
              <a:buNone/>
            </a:pPr>
            <a:r>
              <a:rPr lang="fr-FR" altLang="fr-FR" sz="2400" dirty="0" smtClean="0">
                <a:solidFill>
                  <a:schemeClr val="tx2"/>
                </a:solidFill>
                <a:latin typeface="Verdana" panose="020B0604030504040204" pitchFamily="34" charset="0"/>
              </a:rPr>
              <a:t>Vérifications avant la Mise en service des installations  NF C15-100</a:t>
            </a:r>
            <a:endParaRPr lang="fr-FR" altLang="fr-FR" sz="2400" dirty="0">
              <a:solidFill>
                <a:schemeClr val="tx2"/>
              </a:solidFill>
              <a:latin typeface="Verdana" panose="020B0604030504040204" pitchFamily="34" charset="0"/>
            </a:endParaRPr>
          </a:p>
        </p:txBody>
      </p:sp>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72200" y="1872605"/>
            <a:ext cx="2787476" cy="37166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14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4100"/>
                                        </p:tgtEl>
                                        <p:attrNameLst>
                                          <p:attrName>style.visibility</p:attrName>
                                        </p:attrNameLst>
                                      </p:cBhvr>
                                      <p:to>
                                        <p:strVal val="visible"/>
                                      </p:to>
                                    </p:set>
                                    <p:animEffect transition="in" filter="fade">
                                      <p:cBhvr>
                                        <p:cTn id="11" dur="500"/>
                                        <p:tgtEl>
                                          <p:spTgt spid="4100"/>
                                        </p:tgtEl>
                                      </p:cBhvr>
                                    </p:animEffect>
                                  </p:childTnLst>
                                </p:cTn>
                              </p:par>
                            </p:childTnLst>
                          </p:cTn>
                        </p:par>
                        <p:par>
                          <p:cTn id="12" fill="hold">
                            <p:stCondLst>
                              <p:cond delay="7400"/>
                            </p:stCondLst>
                            <p:childTnLst>
                              <p:par>
                                <p:cTn id="13" presetID="10" presetClass="entr" presetSubtype="0" fill="hold" nodeType="afterEffect">
                                  <p:stCondLst>
                                    <p:cond delay="500"/>
                                  </p:stCondLst>
                                  <p:iterate type="wd">
                                    <p:tmPct val="10000"/>
                                  </p:iterate>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
            <a:ext cx="8229600" cy="1600200"/>
          </a:xfrm>
        </p:spPr>
        <p:txBody>
          <a:bodyPr/>
          <a:lstStyle/>
          <a:p>
            <a:r>
              <a:rPr lang="fr-FR" altLang="fr-FR" sz="2400" dirty="0">
                <a:effectLst>
                  <a:glow rad="228600">
                    <a:schemeClr val="accent5">
                      <a:satMod val="175000"/>
                      <a:alpha val="40000"/>
                    </a:schemeClr>
                  </a:glow>
                </a:effectLst>
                <a:latin typeface="Verdana" panose="020B0604030504040204" pitchFamily="34" charset="0"/>
              </a:rPr>
              <a:t>HORS </a:t>
            </a:r>
            <a:r>
              <a:rPr lang="fr-FR" altLang="fr-FR" sz="2400" dirty="0" smtClean="0">
                <a:effectLst>
                  <a:glow rad="228600">
                    <a:schemeClr val="accent5">
                      <a:satMod val="175000"/>
                      <a:alpha val="40000"/>
                    </a:schemeClr>
                  </a:glow>
                </a:effectLst>
                <a:latin typeface="Verdana" panose="020B0604030504040204" pitchFamily="34" charset="0"/>
              </a:rPr>
              <a:t>TENSION   </a:t>
            </a:r>
            <a:r>
              <a:rPr lang="fr-FR" altLang="fr-FR" sz="2400" b="1" u="sng" dirty="0" smtClean="0">
                <a:effectLst/>
                <a:latin typeface="Verdana" panose="020B0604030504040204" pitchFamily="34" charset="0"/>
              </a:rPr>
              <a:t>I</a:t>
            </a:r>
            <a:r>
              <a:rPr lang="fr-FR" altLang="fr-FR" sz="2400" b="1" u="sng" dirty="0" smtClean="0">
                <a:latin typeface="Verdana" panose="020B0604030504040204" pitchFamily="34" charset="0"/>
              </a:rPr>
              <a:t>nspection </a:t>
            </a:r>
            <a:r>
              <a:rPr lang="fr-FR" altLang="fr-FR" sz="2400" b="1" u="sng" dirty="0">
                <a:latin typeface="Verdana" panose="020B0604030504040204" pitchFamily="34" charset="0"/>
              </a:rPr>
              <a:t>visuelle:</a:t>
            </a:r>
            <a:br>
              <a:rPr lang="fr-FR" altLang="fr-FR" sz="2400" b="1" u="sng" dirty="0">
                <a:latin typeface="Verdana" panose="020B0604030504040204" pitchFamily="34" charset="0"/>
              </a:rPr>
            </a:br>
            <a:r>
              <a:rPr lang="fr-FR" altLang="fr-FR" sz="2400" b="1" dirty="0">
                <a:latin typeface="Verdana" panose="020B0604030504040204" pitchFamily="34" charset="0"/>
              </a:rPr>
              <a:t>       Vérification appareillage, canalisations</a:t>
            </a:r>
            <a:r>
              <a:rPr lang="fr-FR" altLang="fr-FR" sz="2400" dirty="0" smtClean="0">
                <a:latin typeface="Verdana" panose="020B0604030504040204" pitchFamily="34" charset="0"/>
              </a:rPr>
              <a:t>...</a:t>
            </a:r>
            <a:endParaRPr lang="fr-FR" sz="2400" dirty="0"/>
          </a:p>
        </p:txBody>
      </p:sp>
      <p:sp>
        <p:nvSpPr>
          <p:cNvPr id="3" name="Rectangle 2"/>
          <p:cNvSpPr/>
          <p:nvPr/>
        </p:nvSpPr>
        <p:spPr>
          <a:xfrm>
            <a:off x="251520" y="1556792"/>
            <a:ext cx="6048672" cy="3139321"/>
          </a:xfrm>
          <a:prstGeom prst="rect">
            <a:avLst/>
          </a:prstGeom>
        </p:spPr>
        <p:txBody>
          <a:bodyPr wrap="square">
            <a:spAutoFit/>
          </a:bodyPr>
          <a:lstStyle/>
          <a:p>
            <a:pPr marL="180000" indent="-457200" algn="just"/>
            <a:r>
              <a:rPr lang="fr-FR" sz="1800" dirty="0">
                <a:latin typeface="Verdana" panose="020B0604030504040204" pitchFamily="34" charset="0"/>
              </a:rPr>
              <a:t>611.2 </a:t>
            </a:r>
            <a:r>
              <a:rPr lang="fr-FR" sz="1800" b="0" dirty="0">
                <a:latin typeface="Verdana" panose="020B0604030504040204" pitchFamily="34" charset="0"/>
              </a:rPr>
              <a:t>L’inspection visuelle est destinée à vérifier si le matériel électrique relié en permanence :</a:t>
            </a:r>
          </a:p>
          <a:p>
            <a:pPr marL="180000" indent="-457200" algn="just"/>
            <a:r>
              <a:rPr lang="fr-FR" sz="1800" b="0" dirty="0">
                <a:latin typeface="Verdana" panose="020B0604030504040204" pitchFamily="34" charset="0"/>
              </a:rPr>
              <a:t>- est conforme aux prescriptions de sécurité des normes de matériels applicables </a:t>
            </a:r>
            <a:r>
              <a:rPr lang="fr-FR" sz="1800" b="0" dirty="0" smtClean="0">
                <a:latin typeface="Verdana" panose="020B0604030504040204" pitchFamily="34" charset="0"/>
              </a:rPr>
              <a:t>; (peut </a:t>
            </a:r>
            <a:r>
              <a:rPr lang="fr-FR" sz="1800" b="0" dirty="0">
                <a:latin typeface="Verdana" panose="020B0604030504040204" pitchFamily="34" charset="0"/>
              </a:rPr>
              <a:t>être vérifié par examen du marquage ou du </a:t>
            </a:r>
            <a:r>
              <a:rPr lang="fr-FR" sz="1800" b="0" dirty="0" smtClean="0">
                <a:latin typeface="Verdana" panose="020B0604030504040204" pitchFamily="34" charset="0"/>
              </a:rPr>
              <a:t>certificat).</a:t>
            </a:r>
            <a:endParaRPr lang="fr-FR" sz="1800" b="0" dirty="0">
              <a:latin typeface="Verdana" panose="020B0604030504040204" pitchFamily="34" charset="0"/>
            </a:endParaRPr>
          </a:p>
          <a:p>
            <a:pPr marL="180000" indent="-457200" algn="just"/>
            <a:r>
              <a:rPr lang="fr-FR" sz="1800" b="0" dirty="0">
                <a:latin typeface="Verdana" panose="020B0604030504040204" pitchFamily="34" charset="0"/>
              </a:rPr>
              <a:t>- est choisi correctement et installé conformément à la présente norme et aux instructions </a:t>
            </a:r>
            <a:r>
              <a:rPr lang="fr-FR" sz="1800" b="0" dirty="0" smtClean="0">
                <a:latin typeface="Verdana" panose="020B0604030504040204" pitchFamily="34" charset="0"/>
              </a:rPr>
              <a:t>des constructeurs </a:t>
            </a:r>
            <a:r>
              <a:rPr lang="fr-FR" sz="1800" b="0" dirty="0">
                <a:latin typeface="Verdana" panose="020B0604030504040204" pitchFamily="34" charset="0"/>
              </a:rPr>
              <a:t>;</a:t>
            </a:r>
          </a:p>
          <a:p>
            <a:pPr marL="180000" indent="-457200" algn="just"/>
            <a:r>
              <a:rPr lang="fr-FR" sz="1800" b="0" dirty="0">
                <a:latin typeface="Verdana" panose="020B0604030504040204" pitchFamily="34" charset="0"/>
              </a:rPr>
              <a:t>- ne présente aucun dommage visible pouvant affecter la sécurité.</a:t>
            </a:r>
            <a:endParaRPr lang="fr-FR" sz="1800" dirty="0">
              <a:latin typeface="Verdana" panose="020B0604030504040204" pitchFamily="34" charset="0"/>
            </a:endParaRPr>
          </a:p>
        </p:txBody>
      </p:sp>
      <p:sp>
        <p:nvSpPr>
          <p:cNvPr id="4" name="Rectangle 3"/>
          <p:cNvSpPr/>
          <p:nvPr/>
        </p:nvSpPr>
        <p:spPr>
          <a:xfrm>
            <a:off x="0" y="4638034"/>
            <a:ext cx="9144000" cy="2072555"/>
          </a:xfrm>
          <a:prstGeom prst="rect">
            <a:avLst/>
          </a:prstGeom>
        </p:spPr>
        <p:txBody>
          <a:bodyPr wrap="square" lIns="0" rIns="0">
            <a:spAutoFit/>
          </a:bodyPr>
          <a:lstStyle/>
          <a:p>
            <a:r>
              <a:rPr lang="fr-FR" sz="1800" dirty="0" smtClean="0">
                <a:latin typeface="Verdana" panose="020B0604030504040204" pitchFamily="34" charset="0"/>
              </a:rPr>
              <a:t>Dans la pratique: </a:t>
            </a:r>
            <a:br>
              <a:rPr lang="fr-FR" sz="1800" dirty="0" smtClean="0">
                <a:latin typeface="Verdana" panose="020B0604030504040204" pitchFamily="34" charset="0"/>
              </a:rPr>
            </a:br>
            <a:endParaRPr lang="fr-FR" sz="1800" dirty="0" smtClean="0">
              <a:latin typeface="Verdana" panose="020B0604030504040204" pitchFamily="34" charset="0"/>
            </a:endParaRPr>
          </a:p>
          <a:p>
            <a:pPr marL="285750" indent="-285750">
              <a:buFontTx/>
              <a:buChar char="-"/>
            </a:pPr>
            <a:r>
              <a:rPr lang="fr-FR" sz="1800" dirty="0" smtClean="0">
                <a:latin typeface="Verdana" panose="020B0604030504040204" pitchFamily="34" charset="0"/>
              </a:rPr>
              <a:t>Vérification du logo « NF; CE; ou EN</a:t>
            </a:r>
            <a:r>
              <a:rPr lang="fr-FR" sz="2163" dirty="0" smtClean="0">
                <a:latin typeface="Verdana" panose="020B0604030504040204" pitchFamily="34" charset="0"/>
              </a:rPr>
              <a:t>…»</a:t>
            </a:r>
            <a:r>
              <a:rPr lang="fr-FR" sz="1800" dirty="0" smtClean="0">
                <a:latin typeface="Verdana" panose="020B0604030504040204" pitchFamily="34" charset="0"/>
              </a:rPr>
              <a:t> sur les appareils principaux</a:t>
            </a:r>
          </a:p>
          <a:p>
            <a:pPr marL="285750" indent="-285750">
              <a:buFontTx/>
              <a:buChar char="-"/>
            </a:pPr>
            <a:r>
              <a:rPr lang="fr-FR" sz="1800" dirty="0" smtClean="0">
                <a:latin typeface="Verdana" panose="020B0604030504040204" pitchFamily="34" charset="0"/>
              </a:rPr>
              <a:t>Matériel correspondant au schéma électrique, installés de manière   correcte et efficace, conduits correctement fermés et fixés.</a:t>
            </a:r>
          </a:p>
          <a:p>
            <a:r>
              <a:rPr lang="fr-FR" sz="1800" dirty="0" smtClean="0">
                <a:latin typeface="Verdana" panose="020B0604030504040204" pitchFamily="34" charset="0"/>
              </a:rPr>
              <a:t>- Tensions d’alimentation cohérentes entre le schéma et les appareils.</a:t>
            </a:r>
          </a:p>
          <a:p>
            <a:r>
              <a:rPr lang="fr-FR" sz="1800" dirty="0" smtClean="0">
                <a:latin typeface="Verdana" panose="020B0604030504040204" pitchFamily="34" charset="0"/>
              </a:rPr>
              <a:t>- Matériel non détérioré (absence de danger).</a:t>
            </a:r>
            <a:endParaRPr lang="fr-FR" sz="1800" dirty="0">
              <a:latin typeface="Verdana" panose="020B0604030504040204" pitchFamily="34" charset="0"/>
            </a:endParaRPr>
          </a:p>
        </p:txBody>
      </p:sp>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046463" y="2061334"/>
            <a:ext cx="3275856" cy="2446782"/>
          </a:xfrm>
          <a:prstGeom prst="rect">
            <a:avLst/>
          </a:prstGeom>
        </p:spPr>
      </p:pic>
    </p:spTree>
    <p:extLst>
      <p:ext uri="{BB962C8B-B14F-4D97-AF65-F5344CB8AC3E}">
        <p14:creationId xmlns:p14="http://schemas.microsoft.com/office/powerpoint/2010/main" val="3147304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7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par>
                          <p:cTn id="17" fill="hold">
                            <p:stCondLst>
                              <p:cond delay="3350"/>
                            </p:stCondLst>
                            <p:childTnLst>
                              <p:par>
                                <p:cTn id="18" presetID="10" presetClass="entr" presetSubtype="0"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ltLang="fr-FR" sz="2400" dirty="0">
                <a:effectLst>
                  <a:glow rad="228600">
                    <a:schemeClr val="accent5">
                      <a:satMod val="175000"/>
                      <a:alpha val="40000"/>
                    </a:schemeClr>
                  </a:glow>
                </a:effectLst>
                <a:latin typeface="Verdana" panose="020B0604030504040204" pitchFamily="34" charset="0"/>
              </a:rPr>
              <a:t>HORS </a:t>
            </a:r>
            <a:r>
              <a:rPr lang="fr-FR" altLang="fr-FR" sz="2400" dirty="0" smtClean="0">
                <a:effectLst>
                  <a:glow rad="228600">
                    <a:schemeClr val="accent5">
                      <a:satMod val="175000"/>
                      <a:alpha val="40000"/>
                    </a:schemeClr>
                  </a:glow>
                </a:effectLst>
                <a:latin typeface="Verdana" panose="020B0604030504040204" pitchFamily="34" charset="0"/>
              </a:rPr>
              <a:t>TENSION   </a:t>
            </a:r>
            <a:r>
              <a:rPr lang="fr-FR" altLang="fr-FR" sz="2400" b="1" u="sng" dirty="0" smtClean="0">
                <a:effectLst/>
                <a:latin typeface="Verdana" panose="020B0604030504040204" pitchFamily="34" charset="0"/>
              </a:rPr>
              <a:t>I</a:t>
            </a:r>
            <a:r>
              <a:rPr lang="fr-FR" altLang="fr-FR" sz="2400" b="1" u="sng" dirty="0" smtClean="0">
                <a:latin typeface="Verdana" panose="020B0604030504040204" pitchFamily="34" charset="0"/>
              </a:rPr>
              <a:t>nspection </a:t>
            </a:r>
            <a:r>
              <a:rPr lang="fr-FR" altLang="fr-FR" sz="2400" b="1" u="sng" dirty="0">
                <a:latin typeface="Verdana" panose="020B0604030504040204" pitchFamily="34" charset="0"/>
              </a:rPr>
              <a:t>visuelle:</a:t>
            </a:r>
            <a:br>
              <a:rPr lang="fr-FR" altLang="fr-FR" sz="2400" b="1" u="sng" dirty="0">
                <a:latin typeface="Verdana" panose="020B0604030504040204" pitchFamily="34" charset="0"/>
              </a:rPr>
            </a:br>
            <a:r>
              <a:rPr lang="fr-FR" altLang="fr-FR" sz="2400" b="1" dirty="0">
                <a:latin typeface="Verdana" panose="020B0604030504040204" pitchFamily="34" charset="0"/>
              </a:rPr>
              <a:t>       Vérification appareillage, canalisations</a:t>
            </a:r>
            <a:r>
              <a:rPr lang="fr-FR" altLang="fr-FR" sz="2400" dirty="0" smtClean="0">
                <a:latin typeface="Verdana" panose="020B0604030504040204" pitchFamily="34" charset="0"/>
              </a:rPr>
              <a:t>...</a:t>
            </a:r>
            <a:endParaRPr lang="fr-FR" sz="2400" dirty="0"/>
          </a:p>
        </p:txBody>
      </p:sp>
      <p:sp>
        <p:nvSpPr>
          <p:cNvPr id="3" name="Rectangle 2"/>
          <p:cNvSpPr/>
          <p:nvPr/>
        </p:nvSpPr>
        <p:spPr>
          <a:xfrm>
            <a:off x="262732" y="1652022"/>
            <a:ext cx="8707908" cy="2308324"/>
          </a:xfrm>
          <a:prstGeom prst="rect">
            <a:avLst/>
          </a:prstGeom>
        </p:spPr>
        <p:txBody>
          <a:bodyPr wrap="square">
            <a:spAutoFit/>
          </a:bodyPr>
          <a:lstStyle/>
          <a:p>
            <a:r>
              <a:rPr lang="fr-FR" sz="1800" dirty="0" smtClean="0">
                <a:latin typeface="Verdana" panose="020B0604030504040204" pitchFamily="34" charset="0"/>
              </a:rPr>
              <a:t>611.3 </a:t>
            </a:r>
            <a:r>
              <a:rPr lang="fr-FR" sz="1800" b="0" dirty="0" smtClean="0">
                <a:latin typeface="Verdana" panose="020B0604030504040204" pitchFamily="34" charset="0"/>
              </a:rPr>
              <a:t>L’inspection visuelle doit comprendre au moins la vérification des conditions suivantes, dans la mesure où elles s'appliquent :</a:t>
            </a:r>
            <a:br>
              <a:rPr lang="fr-FR" sz="1800" b="0" dirty="0" smtClean="0">
                <a:latin typeface="Verdana" panose="020B0604030504040204" pitchFamily="34" charset="0"/>
              </a:rPr>
            </a:br>
            <a:endParaRPr lang="fr-FR" sz="1800" b="0" dirty="0" smtClean="0">
              <a:latin typeface="Verdana" panose="020B0604030504040204" pitchFamily="34" charset="0"/>
            </a:endParaRPr>
          </a:p>
          <a:p>
            <a:pPr marL="285750" indent="-285750">
              <a:buFontTx/>
              <a:buChar char="-"/>
            </a:pPr>
            <a:r>
              <a:rPr lang="fr-FR" sz="1800" b="0" dirty="0" smtClean="0">
                <a:latin typeface="Verdana" panose="020B0604030504040204" pitchFamily="34" charset="0"/>
              </a:rPr>
              <a:t>mesures de protection contre les chocs électriques, y compris la mesure des distances, par exemple en ce qui concerne la protection par barrières ou par enveloppes, par obstacles ou par éloignement </a:t>
            </a:r>
          </a:p>
          <a:p>
            <a:pPr marL="285750" indent="-285750">
              <a:buFontTx/>
              <a:buChar char="-"/>
            </a:pPr>
            <a:r>
              <a:rPr lang="fr-FR" sz="1800" b="0" dirty="0" smtClean="0">
                <a:latin typeface="Verdana" panose="020B0604030504040204" pitchFamily="34" charset="0"/>
              </a:rPr>
              <a:t>présence de barrières coupe-feu et d'autres dispositions empêchant la propagation du feu et protection contre les effets thermiques.</a:t>
            </a:r>
          </a:p>
        </p:txBody>
      </p:sp>
      <p:pic>
        <p:nvPicPr>
          <p:cNvPr id="5" name="Image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96654" l="0" r="63409">
                        <a14:foregroundMark x1="50039" y1="90734" x2="55512" y2="31145"/>
                        <a14:foregroundMark x1="54418" y1="28443" x2="12510" y2="14929"/>
                        <a14:foregroundMark x1="57936" y1="80952" x2="57701" y2="15444"/>
                        <a14:foregroundMark x1="58796" y1="13642" x2="12823" y2="14543"/>
                        <a14:foregroundMark x1="57936" y1="87645" x2="38780" y2="86229"/>
                        <a14:foregroundMark x1="45348" y1="27027" x2="6255" y2="30631"/>
                        <a14:foregroundMark x1="55512" y1="87645" x2="52463" y2="96654"/>
                        <a14:foregroundMark x1="19625" y1="10940" x2="57154" y2="10039"/>
                        <a14:foregroundMark x1="11962" y1="28829" x2="235" y2="28443"/>
                        <a14:foregroundMark x1="63409" y1="88031" x2="61532" y2="8237"/>
                        <a14:backgroundMark x1="8679" y1="16345" x2="11181" y2="5019"/>
                        <a14:backgroundMark x1="2111" y1="21622" x2="1876" y2="1931"/>
                      </a14:backgroundRemoval>
                    </a14:imgEffect>
                  </a14:imgLayer>
                </a14:imgProps>
              </a:ext>
              <a:ext uri="{28A0092B-C50C-407E-A947-70E740481C1C}">
                <a14:useLocalDpi xmlns:a14="http://schemas.microsoft.com/office/drawing/2010/main" val="0"/>
              </a:ext>
            </a:extLst>
          </a:blip>
          <a:srcRect r="38088"/>
          <a:stretch/>
        </p:blipFill>
        <p:spPr>
          <a:xfrm rot="5400000">
            <a:off x="6352914" y="3598354"/>
            <a:ext cx="3284983" cy="3234309"/>
          </a:xfrm>
          <a:prstGeom prst="rect">
            <a:avLst/>
          </a:prstGeom>
          <a:noFill/>
          <a:ln>
            <a:noFill/>
          </a:ln>
        </p:spPr>
      </p:pic>
      <p:sp>
        <p:nvSpPr>
          <p:cNvPr id="4" name="Rectangle 3"/>
          <p:cNvSpPr/>
          <p:nvPr/>
        </p:nvSpPr>
        <p:spPr>
          <a:xfrm>
            <a:off x="32420" y="4273297"/>
            <a:ext cx="6771828" cy="2585323"/>
          </a:xfrm>
          <a:prstGeom prst="rect">
            <a:avLst/>
          </a:prstGeom>
        </p:spPr>
        <p:txBody>
          <a:bodyPr wrap="square" lIns="36000" rIns="36000">
            <a:spAutoFit/>
          </a:bodyPr>
          <a:lstStyle/>
          <a:p>
            <a:r>
              <a:rPr lang="fr-FR" sz="1800" dirty="0" smtClean="0">
                <a:latin typeface="Verdana" panose="020B0604030504040204" pitchFamily="34" charset="0"/>
              </a:rPr>
              <a:t>Dans la pratique: </a:t>
            </a:r>
            <a:br>
              <a:rPr lang="fr-FR" sz="1800" dirty="0" smtClean="0">
                <a:latin typeface="Verdana" panose="020B0604030504040204" pitchFamily="34" charset="0"/>
              </a:rPr>
            </a:br>
            <a:endParaRPr lang="fr-FR" sz="1800" dirty="0" smtClean="0">
              <a:latin typeface="Verdana" panose="020B0604030504040204" pitchFamily="34" charset="0"/>
            </a:endParaRPr>
          </a:p>
          <a:p>
            <a:r>
              <a:rPr lang="fr-FR" sz="1800" dirty="0" smtClean="0">
                <a:latin typeface="Verdana" panose="020B0604030504040204" pitchFamily="34" charset="0"/>
              </a:rPr>
              <a:t>- Armoires électriques correctement fermées.</a:t>
            </a:r>
          </a:p>
          <a:p>
            <a:r>
              <a:rPr lang="fr-FR" sz="1800" dirty="0" smtClean="0">
                <a:latin typeface="Verdana" panose="020B0604030504040204" pitchFamily="34" charset="0"/>
              </a:rPr>
              <a:t>- Présence du conducteur de protection équipotentiel sur les masses  du système </a:t>
            </a:r>
            <a:r>
              <a:rPr lang="fr-FR" sz="1800" dirty="0" smtClean="0">
                <a:latin typeface="Verdana" panose="020B0604030504040204" pitchFamily="34" charset="0"/>
              </a:rPr>
              <a:t/>
            </a:r>
            <a:br>
              <a:rPr lang="fr-FR" sz="1800" dirty="0" smtClean="0">
                <a:latin typeface="Verdana" panose="020B0604030504040204" pitchFamily="34" charset="0"/>
              </a:rPr>
            </a:br>
            <a:r>
              <a:rPr lang="fr-FR" sz="1800" dirty="0" smtClean="0">
                <a:latin typeface="Verdana" panose="020B0604030504040204" pitchFamily="34" charset="0"/>
              </a:rPr>
              <a:t>(</a:t>
            </a:r>
            <a:r>
              <a:rPr lang="fr-FR" sz="1800" dirty="0" smtClean="0">
                <a:latin typeface="Verdana" panose="020B0604030504040204" pitchFamily="34" charset="0"/>
              </a:rPr>
              <a:t>grilles, porte armoire, parties mécaniques)</a:t>
            </a:r>
          </a:p>
          <a:p>
            <a:r>
              <a:rPr lang="fr-FR" sz="1800" dirty="0" smtClean="0">
                <a:latin typeface="Verdana" panose="020B0604030504040204" pitchFamily="34" charset="0"/>
              </a:rPr>
              <a:t>- Indice de Protection (IP) respecté </a:t>
            </a:r>
            <a:r>
              <a:rPr lang="fr-FR" sz="1800" dirty="0" smtClean="0">
                <a:latin typeface="Verdana" panose="020B0604030504040204" pitchFamily="34" charset="0"/>
              </a:rPr>
              <a:t/>
            </a:r>
            <a:br>
              <a:rPr lang="fr-FR" sz="1800" dirty="0" smtClean="0">
                <a:latin typeface="Verdana" panose="020B0604030504040204" pitchFamily="34" charset="0"/>
              </a:rPr>
            </a:br>
            <a:r>
              <a:rPr lang="fr-FR" sz="1800" dirty="0" smtClean="0">
                <a:latin typeface="Verdana" panose="020B0604030504040204" pitchFamily="34" charset="0"/>
              </a:rPr>
              <a:t>(</a:t>
            </a:r>
            <a:r>
              <a:rPr lang="fr-FR" sz="1800" dirty="0" smtClean="0">
                <a:latin typeface="Verdana" panose="020B0604030504040204" pitchFamily="34" charset="0"/>
              </a:rPr>
              <a:t>ouvertures, dans l’équipement..)</a:t>
            </a:r>
          </a:p>
          <a:p>
            <a:r>
              <a:rPr lang="fr-FR" sz="1800" dirty="0" smtClean="0">
                <a:latin typeface="Verdana" panose="020B0604030504040204" pitchFamily="34" charset="0"/>
              </a:rPr>
              <a:t>- Capots, protections fonctionnels et en bon état.</a:t>
            </a:r>
            <a:endParaRPr lang="fr-FR" sz="1800" dirty="0">
              <a:latin typeface="Verdana" panose="020B0604030504040204" pitchFamily="34" charset="0"/>
            </a:endParaRPr>
          </a:p>
        </p:txBody>
      </p:sp>
    </p:spTree>
    <p:extLst>
      <p:ext uri="{BB962C8B-B14F-4D97-AF65-F5344CB8AC3E}">
        <p14:creationId xmlns:p14="http://schemas.microsoft.com/office/powerpoint/2010/main" val="636372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7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par>
                          <p:cTn id="17" fill="hold">
                            <p:stCondLst>
                              <p:cond delay="3200"/>
                            </p:stCondLst>
                            <p:childTnLst>
                              <p:par>
                                <p:cTn id="18" presetID="10" presetClass="entr" presetSubtype="0" fill="hold" nodeType="afterEffect">
                                  <p:stCondLst>
                                    <p:cond delay="750"/>
                                  </p:stCondLst>
                                  <p:iterate type="wd">
                                    <p:tmPct val="10000"/>
                                  </p:iterate>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3838" y="0"/>
            <a:ext cx="8219256" cy="1340768"/>
          </a:xfrm>
        </p:spPr>
        <p:txBody>
          <a:bodyPr/>
          <a:lstStyle/>
          <a:p>
            <a:r>
              <a:rPr lang="fr-FR" altLang="fr-FR" sz="2400" dirty="0">
                <a:effectLst>
                  <a:glow rad="228600">
                    <a:schemeClr val="accent5">
                      <a:satMod val="175000"/>
                      <a:alpha val="40000"/>
                    </a:schemeClr>
                  </a:glow>
                </a:effectLst>
                <a:latin typeface="Verdana" panose="020B0604030504040204" pitchFamily="34" charset="0"/>
              </a:rPr>
              <a:t>HORS </a:t>
            </a:r>
            <a:r>
              <a:rPr lang="fr-FR" altLang="fr-FR" sz="2400" dirty="0" smtClean="0">
                <a:effectLst>
                  <a:glow rad="228600">
                    <a:schemeClr val="accent5">
                      <a:satMod val="175000"/>
                      <a:alpha val="40000"/>
                    </a:schemeClr>
                  </a:glow>
                </a:effectLst>
                <a:latin typeface="Verdana" panose="020B0604030504040204" pitchFamily="34" charset="0"/>
              </a:rPr>
              <a:t>TENSION   </a:t>
            </a:r>
            <a:r>
              <a:rPr lang="fr-FR" altLang="fr-FR" sz="2400" b="1" u="sng" dirty="0" smtClean="0">
                <a:effectLst/>
                <a:latin typeface="Verdana" panose="020B0604030504040204" pitchFamily="34" charset="0"/>
              </a:rPr>
              <a:t>I</a:t>
            </a:r>
            <a:r>
              <a:rPr lang="fr-FR" altLang="fr-FR" sz="2400" b="1" u="sng" dirty="0" smtClean="0">
                <a:latin typeface="Verdana" panose="020B0604030504040204" pitchFamily="34" charset="0"/>
              </a:rPr>
              <a:t>nspection </a:t>
            </a:r>
            <a:r>
              <a:rPr lang="fr-FR" altLang="fr-FR" sz="2400" b="1" u="sng" dirty="0">
                <a:latin typeface="Verdana" panose="020B0604030504040204" pitchFamily="34" charset="0"/>
              </a:rPr>
              <a:t>visuelle:</a:t>
            </a:r>
            <a:br>
              <a:rPr lang="fr-FR" altLang="fr-FR" sz="2400" b="1" u="sng" dirty="0">
                <a:latin typeface="Verdana" panose="020B0604030504040204" pitchFamily="34" charset="0"/>
              </a:rPr>
            </a:br>
            <a:r>
              <a:rPr lang="fr-FR" altLang="fr-FR" sz="2400" b="1" dirty="0">
                <a:latin typeface="Verdana" panose="020B0604030504040204" pitchFamily="34" charset="0"/>
              </a:rPr>
              <a:t>       Vérification appareillage, canalisations</a:t>
            </a:r>
            <a:r>
              <a:rPr lang="fr-FR" altLang="fr-FR" sz="2400" dirty="0" smtClean="0">
                <a:latin typeface="Verdana" panose="020B0604030504040204" pitchFamily="34" charset="0"/>
              </a:rPr>
              <a:t>...</a:t>
            </a:r>
            <a:endParaRPr lang="fr-FR" sz="2400" dirty="0"/>
          </a:p>
        </p:txBody>
      </p:sp>
      <p:sp>
        <p:nvSpPr>
          <p:cNvPr id="3" name="Rectangle 2"/>
          <p:cNvSpPr/>
          <p:nvPr/>
        </p:nvSpPr>
        <p:spPr>
          <a:xfrm>
            <a:off x="179512" y="1412776"/>
            <a:ext cx="8707908" cy="3554819"/>
          </a:xfrm>
          <a:prstGeom prst="rect">
            <a:avLst/>
          </a:prstGeom>
        </p:spPr>
        <p:txBody>
          <a:bodyPr wrap="square">
            <a:spAutoFit/>
          </a:bodyPr>
          <a:lstStyle/>
          <a:p>
            <a:r>
              <a:rPr lang="fr-FR" sz="1800" dirty="0" smtClean="0">
                <a:latin typeface="Verdana" panose="020B0604030504040204" pitchFamily="34" charset="0"/>
              </a:rPr>
              <a:t>611.3 </a:t>
            </a:r>
            <a:r>
              <a:rPr lang="fr-FR" sz="1800" b="0" dirty="0" smtClean="0">
                <a:latin typeface="Verdana" panose="020B0604030504040204" pitchFamily="34" charset="0"/>
              </a:rPr>
              <a:t>L’inspection visuelle doit comprendre au moins la vérification des conditions suivantes, dans la mesure où elles s'appliquent :….</a:t>
            </a:r>
            <a:br>
              <a:rPr lang="fr-FR" sz="1800" b="0" dirty="0" smtClean="0">
                <a:latin typeface="Verdana" panose="020B0604030504040204" pitchFamily="34" charset="0"/>
              </a:rPr>
            </a:br>
            <a:endParaRPr lang="fr-FR" sz="1800" b="0" dirty="0" smtClean="0">
              <a:latin typeface="Verdana" panose="020B0604030504040204" pitchFamily="34" charset="0"/>
            </a:endParaRPr>
          </a:p>
          <a:p>
            <a:pPr marL="285750" indent="-285750">
              <a:buFontTx/>
              <a:buChar char="-"/>
            </a:pPr>
            <a:r>
              <a:rPr lang="fr-FR" sz="1800" b="0" dirty="0" smtClean="0">
                <a:latin typeface="Verdana" panose="020B0604030504040204" pitchFamily="34" charset="0"/>
              </a:rPr>
              <a:t>choix des matériels et mise en œuvre dans les emplacements à risque d'explosion.</a:t>
            </a:r>
          </a:p>
          <a:p>
            <a:pPr marL="285750" indent="-285750">
              <a:buFontTx/>
              <a:buChar char="-"/>
            </a:pPr>
            <a:r>
              <a:rPr lang="fr-FR" sz="1800" b="0" dirty="0" smtClean="0">
                <a:latin typeface="Verdana" panose="020B0604030504040204" pitchFamily="34" charset="0"/>
              </a:rPr>
              <a:t>choix des conducteurs pour les courants admissibles et la chute de tension.</a:t>
            </a:r>
          </a:p>
          <a:p>
            <a:pPr marL="285750" indent="-285750">
              <a:buFontTx/>
              <a:buChar char="-"/>
            </a:pPr>
            <a:r>
              <a:rPr lang="fr-FR" sz="1800" b="0" dirty="0" smtClean="0">
                <a:latin typeface="Verdana" panose="020B0604030504040204" pitchFamily="34" charset="0"/>
              </a:rPr>
              <a:t>choix et réglage des dispositifs de protection et de surveillance </a:t>
            </a:r>
          </a:p>
          <a:p>
            <a:endParaRPr lang="fr-FR" sz="900" b="0" dirty="0" smtClean="0">
              <a:latin typeface="Verdana" panose="020B0604030504040204" pitchFamily="34" charset="0"/>
            </a:endParaRPr>
          </a:p>
          <a:p>
            <a:r>
              <a:rPr lang="fr-FR" sz="1800" b="0" i="1" dirty="0" smtClean="0">
                <a:latin typeface="Verdana" panose="020B0604030504040204" pitchFamily="34" charset="0"/>
              </a:rPr>
              <a:t>Le choix des sections de conducteurs et le réglage </a:t>
            </a:r>
            <a:r>
              <a:rPr lang="fr-FR" sz="1800" b="0" i="1" dirty="0" smtClean="0">
                <a:latin typeface="Verdana" panose="020B0604030504040204" pitchFamily="34" charset="0"/>
              </a:rPr>
              <a:t>des</a:t>
            </a:r>
            <a:br>
              <a:rPr lang="fr-FR" sz="1800" b="0" i="1" dirty="0" smtClean="0">
                <a:latin typeface="Verdana" panose="020B0604030504040204" pitchFamily="34" charset="0"/>
              </a:rPr>
            </a:br>
            <a:r>
              <a:rPr lang="fr-FR" sz="1800" b="0" i="1" dirty="0" smtClean="0">
                <a:latin typeface="Verdana" panose="020B0604030504040204" pitchFamily="34" charset="0"/>
              </a:rPr>
              <a:t> </a:t>
            </a:r>
            <a:r>
              <a:rPr lang="fr-FR" sz="1800" b="0" i="1" dirty="0" smtClean="0">
                <a:latin typeface="Verdana" panose="020B0604030504040204" pitchFamily="34" charset="0"/>
              </a:rPr>
              <a:t>dispositifs de protection sont vérifiés d'après les notes de </a:t>
            </a:r>
            <a:r>
              <a:rPr lang="fr-FR" sz="1800" b="0" i="1" dirty="0" smtClean="0">
                <a:latin typeface="Verdana" panose="020B0604030504040204" pitchFamily="34" charset="0"/>
              </a:rPr>
              <a:t/>
            </a:r>
            <a:br>
              <a:rPr lang="fr-FR" sz="1800" b="0" i="1" dirty="0" smtClean="0">
                <a:latin typeface="Verdana" panose="020B0604030504040204" pitchFamily="34" charset="0"/>
              </a:rPr>
            </a:br>
            <a:r>
              <a:rPr lang="fr-FR" sz="1800" b="0" i="1" dirty="0" smtClean="0">
                <a:latin typeface="Verdana" panose="020B0604030504040204" pitchFamily="34" charset="0"/>
              </a:rPr>
              <a:t>calcul </a:t>
            </a:r>
            <a:r>
              <a:rPr lang="fr-FR" sz="1800" b="0" i="1" dirty="0" smtClean="0">
                <a:latin typeface="Verdana" panose="020B0604030504040204" pitchFamily="34" charset="0"/>
              </a:rPr>
              <a:t>établies par le concepteur conformément aux </a:t>
            </a:r>
            <a:r>
              <a:rPr lang="fr-FR" sz="1800" b="0" i="1" dirty="0" smtClean="0">
                <a:latin typeface="Verdana" panose="020B0604030504040204" pitchFamily="34" charset="0"/>
              </a:rPr>
              <a:t>règles</a:t>
            </a:r>
            <a:br>
              <a:rPr lang="fr-FR" sz="1800" b="0" i="1" dirty="0" smtClean="0">
                <a:latin typeface="Verdana" panose="020B0604030504040204" pitchFamily="34" charset="0"/>
              </a:rPr>
            </a:br>
            <a:r>
              <a:rPr lang="fr-FR" sz="1800" b="0" i="1" dirty="0" smtClean="0">
                <a:latin typeface="Verdana" panose="020B0604030504040204" pitchFamily="34" charset="0"/>
              </a:rPr>
              <a:t> </a:t>
            </a:r>
            <a:r>
              <a:rPr lang="fr-FR" sz="1800" b="0" i="1" dirty="0" smtClean="0">
                <a:latin typeface="Verdana" panose="020B0604030504040204" pitchFamily="34" charset="0"/>
              </a:rPr>
              <a:t>de la présente norme.</a:t>
            </a:r>
          </a:p>
        </p:txBody>
      </p:sp>
      <p:sp>
        <p:nvSpPr>
          <p:cNvPr id="4" name="Rectangle 3"/>
          <p:cNvSpPr/>
          <p:nvPr/>
        </p:nvSpPr>
        <p:spPr>
          <a:xfrm>
            <a:off x="0" y="4987042"/>
            <a:ext cx="7524328" cy="1892826"/>
          </a:xfrm>
          <a:prstGeom prst="rect">
            <a:avLst/>
          </a:prstGeom>
        </p:spPr>
        <p:txBody>
          <a:bodyPr wrap="square" lIns="36000" rIns="36000">
            <a:spAutoFit/>
          </a:bodyPr>
          <a:lstStyle/>
          <a:p>
            <a:r>
              <a:rPr lang="fr-FR" sz="1800" dirty="0" smtClean="0">
                <a:latin typeface="Verdana" panose="020B0604030504040204" pitchFamily="34" charset="0"/>
              </a:rPr>
              <a:t>Dans la pratique: </a:t>
            </a:r>
            <a:br>
              <a:rPr lang="fr-FR" sz="1800" dirty="0" smtClean="0">
                <a:latin typeface="Verdana" panose="020B0604030504040204" pitchFamily="34" charset="0"/>
              </a:rPr>
            </a:br>
            <a:endParaRPr lang="fr-FR" sz="900" dirty="0" smtClean="0">
              <a:latin typeface="Verdana" panose="020B0604030504040204" pitchFamily="34" charset="0"/>
            </a:endParaRPr>
          </a:p>
          <a:p>
            <a:r>
              <a:rPr lang="fr-FR" sz="1800" dirty="0" smtClean="0">
                <a:latin typeface="Verdana" panose="020B0604030504040204" pitchFamily="34" charset="0"/>
              </a:rPr>
              <a:t>- Vérification du logo conformité au lieu d’installation</a:t>
            </a:r>
          </a:p>
          <a:p>
            <a:r>
              <a:rPr lang="fr-FR" sz="1800" dirty="0" smtClean="0">
                <a:latin typeface="Verdana" panose="020B0604030504040204" pitchFamily="34" charset="0"/>
              </a:rPr>
              <a:t>- Vérification des section, de la couleur des conducteurs par rapport    au schéma et par rapport à l’intensité.</a:t>
            </a:r>
          </a:p>
          <a:p>
            <a:r>
              <a:rPr lang="fr-FR" sz="1800" dirty="0" smtClean="0">
                <a:latin typeface="Verdana" panose="020B0604030504040204" pitchFamily="34" charset="0"/>
              </a:rPr>
              <a:t>- Présence de protection adaptée pour chaque circuit, </a:t>
            </a:r>
            <a:br>
              <a:rPr lang="fr-FR" sz="1800" dirty="0" smtClean="0">
                <a:latin typeface="Verdana" panose="020B0604030504040204" pitchFamily="34" charset="0"/>
              </a:rPr>
            </a:br>
            <a:r>
              <a:rPr lang="fr-FR" sz="1800" dirty="0" smtClean="0">
                <a:latin typeface="Verdana" panose="020B0604030504040204" pitchFamily="34" charset="0"/>
              </a:rPr>
              <a:t>                                        </a:t>
            </a:r>
            <a:r>
              <a:rPr lang="fr-FR" sz="1800" dirty="0" smtClean="0">
                <a:latin typeface="Verdana" panose="020B0604030504040204" pitchFamily="34" charset="0"/>
              </a:rPr>
              <a:t> </a:t>
            </a:r>
            <a:r>
              <a:rPr lang="fr-FR" sz="1800" dirty="0" smtClean="0">
                <a:latin typeface="Verdana" panose="020B0604030504040204" pitchFamily="34" charset="0"/>
              </a:rPr>
              <a:t>(ex différentiel 30mA sur prise).</a:t>
            </a:r>
            <a:endParaRPr lang="fr-FR" sz="1800" dirty="0">
              <a:latin typeface="Verdana" panose="020B0604030504040204" pitchFamily="34" charset="0"/>
            </a:endParaRPr>
          </a:p>
        </p:txBody>
      </p:sp>
      <p:pic>
        <p:nvPicPr>
          <p:cNvPr id="5" name="Picture 9" descr="http://www.elec-destock.fr/14290-thickbox_default/interrupteur-differentiel-40a-2p-30ma-type-ac-30ma-norme-nf-electric-line-el024030.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000" b="94333" l="30167" r="75833">
                        <a14:foregroundMark x1="32667" y1="63833" x2="33667" y2="8333"/>
                        <a14:foregroundMark x1="33167" y1="9667" x2="33167" y2="11833"/>
                        <a14:foregroundMark x1="35000" y1="8833" x2="66167" y2="9167"/>
                        <a14:foregroundMark x1="69333" y1="84500" x2="69333" y2="87667"/>
                        <a14:foregroundMark x1="69667" y1="84833" x2="69833" y2="88667"/>
                        <a14:foregroundMark x1="64833" y1="90000" x2="69667" y2="89667"/>
                        <a14:backgroundMark x1="34000" y1="6500" x2="54667" y2="6167"/>
                        <a14:backgroundMark x1="36167" y1="92500" x2="71500" y2="91500"/>
                      </a14:backgroundRemoval>
                    </a14:imgEffect>
                  </a14:imgLayer>
                </a14:imgProps>
              </a:ext>
              <a:ext uri="{28A0092B-C50C-407E-A947-70E740481C1C}">
                <a14:useLocalDpi xmlns:a14="http://schemas.microsoft.com/office/drawing/2010/main" val="0"/>
              </a:ext>
            </a:extLst>
          </a:blip>
          <a:srcRect l="30223" t="5427" r="23616" b="5207"/>
          <a:stretch/>
        </p:blipFill>
        <p:spPr bwMode="auto">
          <a:xfrm>
            <a:off x="7675246" y="3861048"/>
            <a:ext cx="1468754" cy="2843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755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25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30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par>
                          <p:cTn id="17" fill="hold">
                            <p:stCondLst>
                              <p:cond delay="2900"/>
                            </p:stCondLst>
                            <p:childTnLst>
                              <p:par>
                                <p:cTn id="18" presetID="10" presetClass="entr" presetSubtype="0" fill="hold" nodeType="afterEffect">
                                  <p:stCondLst>
                                    <p:cond delay="0"/>
                                  </p:stCondLst>
                                  <p:iterate type="wd">
                                    <p:tmPct val="10000"/>
                                  </p:iterate>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99392"/>
            <a:ext cx="8229600" cy="764704"/>
          </a:xfrm>
        </p:spPr>
        <p:txBody>
          <a:bodyPr/>
          <a:lstStyle/>
          <a:p>
            <a:r>
              <a:rPr lang="fr-FR" sz="2400" b="1" dirty="0" smtClean="0">
                <a:latin typeface="Verdana" panose="020B0604030504040204" pitchFamily="34" charset="0"/>
                <a:ea typeface="Verdana" panose="020B0604030504040204" pitchFamily="34" charset="0"/>
                <a:cs typeface="Verdana" panose="020B0604030504040204" pitchFamily="34" charset="0"/>
              </a:rPr>
              <a:t>Sections des conducteurs</a:t>
            </a:r>
            <a:endParaRPr lang="fr-FR" sz="24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ZoneTexte 2"/>
          <p:cNvSpPr txBox="1"/>
          <p:nvPr/>
        </p:nvSpPr>
        <p:spPr>
          <a:xfrm>
            <a:off x="-27962" y="692696"/>
            <a:ext cx="9171962" cy="1477328"/>
          </a:xfrm>
          <a:prstGeom prst="rect">
            <a:avLst/>
          </a:prstGeom>
          <a:noFill/>
        </p:spPr>
        <p:txBody>
          <a:bodyPr wrap="square" rtlCol="0">
            <a:spAutoFit/>
          </a:bodyPr>
          <a:lstStyle/>
          <a:p>
            <a:pPr algn="just"/>
            <a:r>
              <a:rPr lang="fr-FR" sz="1800" dirty="0" smtClean="0">
                <a:latin typeface="Verdana" panose="020B0604030504040204" pitchFamily="34" charset="0"/>
                <a:ea typeface="Verdana" panose="020B0604030504040204" pitchFamily="34" charset="0"/>
                <a:cs typeface="Verdana" panose="020B0604030504040204" pitchFamily="34" charset="0"/>
              </a:rPr>
              <a:t>Dans le cas d’une installation (alimentation en énergie NFC -15-100).</a:t>
            </a:r>
          </a:p>
          <a:p>
            <a:pPr algn="just"/>
            <a:endParaRPr lang="fr-FR" sz="1800" dirty="0" smtClean="0">
              <a:latin typeface="Verdana" panose="020B0604030504040204" pitchFamily="34" charset="0"/>
              <a:ea typeface="Verdana" panose="020B0604030504040204" pitchFamily="34" charset="0"/>
              <a:cs typeface="Verdana" panose="020B0604030504040204" pitchFamily="34" charset="0"/>
            </a:endParaRPr>
          </a:p>
          <a:p>
            <a:pPr algn="just"/>
            <a:r>
              <a:rPr lang="fr-FR" sz="1800" b="0" dirty="0" smtClean="0">
                <a:latin typeface="Verdana" panose="020B0604030504040204" pitchFamily="34" charset="0"/>
                <a:ea typeface="Verdana" panose="020B0604030504040204" pitchFamily="34" charset="0"/>
                <a:cs typeface="Verdana" panose="020B0604030504040204" pitchFamily="34" charset="0"/>
              </a:rPr>
              <a:t>Le câble sera conforme à la section indiquée sur le schéma , qui dépend de l’intensité nécessaire, du type de </a:t>
            </a:r>
            <a:r>
              <a:rPr lang="fr-FR" sz="1800" b="0" dirty="0" smtClean="0">
                <a:latin typeface="Verdana" panose="020B0604030504040204" pitchFamily="34" charset="0"/>
                <a:ea typeface="Verdana" panose="020B0604030504040204" pitchFamily="34" charset="0"/>
                <a:cs typeface="Verdana" panose="020B0604030504040204" pitchFamily="34" charset="0"/>
              </a:rPr>
              <a:t>câble et de l’isolant, </a:t>
            </a:r>
            <a:r>
              <a:rPr lang="fr-FR" sz="1800" b="0" dirty="0" smtClean="0">
                <a:latin typeface="Verdana" panose="020B0604030504040204" pitchFamily="34" charset="0"/>
                <a:ea typeface="Verdana" panose="020B0604030504040204" pitchFamily="34" charset="0"/>
                <a:cs typeface="Verdana" panose="020B0604030504040204" pitchFamily="34" charset="0"/>
              </a:rPr>
              <a:t>du </a:t>
            </a:r>
            <a:r>
              <a:rPr lang="fr-FR" sz="1800" b="0" dirty="0" smtClean="0">
                <a:latin typeface="Verdana" panose="020B0604030504040204" pitchFamily="34" charset="0"/>
                <a:ea typeface="Verdana" panose="020B0604030504040204" pitchFamily="34" charset="0"/>
                <a:cs typeface="Verdana" panose="020B0604030504040204" pitchFamily="34" charset="0"/>
              </a:rPr>
              <a:t>cheminement, de </a:t>
            </a:r>
            <a:r>
              <a:rPr lang="fr-FR" sz="1800" b="0" dirty="0" smtClean="0">
                <a:latin typeface="Verdana" panose="020B0604030504040204" pitchFamily="34" charset="0"/>
                <a:ea typeface="Verdana" panose="020B0604030504040204" pitchFamily="34" charset="0"/>
                <a:cs typeface="Verdana" panose="020B0604030504040204" pitchFamily="34" charset="0"/>
              </a:rPr>
              <a:t>la longueur, des harmoniques </a:t>
            </a:r>
            <a:r>
              <a:rPr lang="fr-FR" sz="1800" b="0" dirty="0" smtClean="0">
                <a:latin typeface="Verdana" panose="020B0604030504040204" pitchFamily="34" charset="0"/>
                <a:ea typeface="Verdana" panose="020B0604030504040204" pitchFamily="34" charset="0"/>
                <a:cs typeface="Verdana" panose="020B0604030504040204" pitchFamily="34" charset="0"/>
              </a:rPr>
              <a:t>présents, des </a:t>
            </a:r>
            <a:r>
              <a:rPr lang="fr-FR" sz="1800" b="0" dirty="0">
                <a:latin typeface="Verdana" panose="020B0604030504040204" pitchFamily="34" charset="0"/>
                <a:ea typeface="Verdana" panose="020B0604030504040204" pitchFamily="34" charset="0"/>
                <a:cs typeface="Verdana" panose="020B0604030504040204" pitchFamily="34" charset="0"/>
              </a:rPr>
              <a:t>contraintes extérieures , ….</a:t>
            </a:r>
            <a:endParaRPr lang="fr-FR" sz="1800" b="0" dirty="0">
              <a:latin typeface="Verdana" panose="020B0604030504040204" pitchFamily="34" charset="0"/>
              <a:ea typeface="Verdana" panose="020B0604030504040204" pitchFamily="34" charset="0"/>
              <a:cs typeface="Verdana" panose="020B0604030504040204" pitchFamily="34" charset="0"/>
            </a:endParaRPr>
          </a:p>
        </p:txBody>
      </p:sp>
      <p:sp>
        <p:nvSpPr>
          <p:cNvPr id="4" name="ZoneTexte 3"/>
          <p:cNvSpPr txBox="1"/>
          <p:nvPr/>
        </p:nvSpPr>
        <p:spPr>
          <a:xfrm>
            <a:off x="23466" y="2564904"/>
            <a:ext cx="9171962" cy="1754326"/>
          </a:xfrm>
          <a:prstGeom prst="rect">
            <a:avLst/>
          </a:prstGeom>
          <a:noFill/>
        </p:spPr>
        <p:txBody>
          <a:bodyPr wrap="square" rtlCol="0">
            <a:spAutoFit/>
          </a:bodyPr>
          <a:lstStyle/>
          <a:p>
            <a:r>
              <a:rPr lang="fr-FR" sz="1800" dirty="0" smtClean="0">
                <a:latin typeface="Verdana" panose="020B0604030504040204" pitchFamily="34" charset="0"/>
                <a:ea typeface="Verdana" panose="020B0604030504040204" pitchFamily="34" charset="0"/>
                <a:cs typeface="Verdana" panose="020B0604030504040204" pitchFamily="34" charset="0"/>
              </a:rPr>
              <a:t>Dans le cas d’un équipement (Système NFC -60-204).</a:t>
            </a:r>
          </a:p>
          <a:p>
            <a:endParaRPr lang="fr-FR" sz="1800" dirty="0" smtClean="0">
              <a:latin typeface="Verdana" panose="020B0604030504040204" pitchFamily="34" charset="0"/>
              <a:ea typeface="Verdana" panose="020B0604030504040204" pitchFamily="34" charset="0"/>
              <a:cs typeface="Verdana" panose="020B0604030504040204" pitchFamily="34" charset="0"/>
            </a:endParaRPr>
          </a:p>
          <a:p>
            <a:r>
              <a:rPr lang="fr-FR" sz="1800" b="0" dirty="0" smtClean="0">
                <a:latin typeface="Verdana" panose="020B0604030504040204" pitchFamily="34" charset="0"/>
                <a:ea typeface="Verdana" panose="020B0604030504040204" pitchFamily="34" charset="0"/>
                <a:cs typeface="Verdana" panose="020B0604030504040204" pitchFamily="34" charset="0"/>
              </a:rPr>
              <a:t>A l’intérieur d’une armoire électrique, dans les goulottes et pour une température de 40°C maxi, pour des conducteurs isolés au PVC  </a:t>
            </a:r>
            <a:r>
              <a:rPr lang="fr-FR" sz="1800" b="0" dirty="0" smtClean="0">
                <a:latin typeface="Verdana" panose="020B0604030504040204" pitchFamily="34" charset="0"/>
                <a:ea typeface="Verdana" panose="020B0604030504040204" pitchFamily="34" charset="0"/>
                <a:cs typeface="Verdana" panose="020B0604030504040204" pitchFamily="34" charset="0"/>
              </a:rPr>
              <a:t>(…triphasé</a:t>
            </a:r>
            <a:r>
              <a:rPr lang="fr-FR" sz="1800" b="0" dirty="0" smtClean="0">
                <a:latin typeface="Verdana" panose="020B0604030504040204" pitchFamily="34" charset="0"/>
                <a:ea typeface="Verdana" panose="020B0604030504040204" pitchFamily="34" charset="0"/>
                <a:cs typeface="Verdana" panose="020B0604030504040204" pitchFamily="34" charset="0"/>
              </a:rPr>
              <a:t>).</a:t>
            </a:r>
          </a:p>
          <a:p>
            <a:r>
              <a:rPr lang="fr-FR" sz="1800" b="0" dirty="0" smtClean="0">
                <a:latin typeface="Verdana" panose="020B0604030504040204" pitchFamily="34" charset="0"/>
                <a:ea typeface="Verdana" panose="020B0604030504040204" pitchFamily="34" charset="0"/>
                <a:cs typeface="Verdana" panose="020B0604030504040204" pitchFamily="34" charset="0"/>
              </a:rPr>
              <a:t>Pour un foisonnement important des fils, ou une température supérieure prendre la section au </a:t>
            </a:r>
            <a:r>
              <a:rPr lang="fr-FR" sz="1800" b="0" dirty="0" smtClean="0">
                <a:latin typeface="Verdana" panose="020B0604030504040204" pitchFamily="34" charset="0"/>
                <a:ea typeface="Verdana" panose="020B0604030504040204" pitchFamily="34" charset="0"/>
                <a:cs typeface="Verdana" panose="020B0604030504040204" pitchFamily="34" charset="0"/>
              </a:rPr>
              <a:t>dessus.</a:t>
            </a:r>
            <a:endParaRPr lang="fr-FR" sz="1800" b="0"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6" name="Tableau 5"/>
          <p:cNvGraphicFramePr>
            <a:graphicFrameLocks noGrp="1" noChangeAspect="1"/>
          </p:cNvGraphicFramePr>
          <p:nvPr>
            <p:extLst>
              <p:ext uri="{D42A27DB-BD31-4B8C-83A1-F6EECF244321}">
                <p14:modId xmlns:p14="http://schemas.microsoft.com/office/powerpoint/2010/main" val="3464958078"/>
              </p:ext>
            </p:extLst>
          </p:nvPr>
        </p:nvGraphicFramePr>
        <p:xfrm>
          <a:off x="23467" y="4509120"/>
          <a:ext cx="9072000" cy="1728707"/>
        </p:xfrm>
        <a:graphic>
          <a:graphicData uri="http://schemas.openxmlformats.org/drawingml/2006/table">
            <a:tbl>
              <a:tblPr firstRow="1" bandRow="1">
                <a:effectLst>
                  <a:innerShdw blurRad="63500" dist="50800" dir="18900000">
                    <a:prstClr val="black">
                      <a:alpha val="50000"/>
                    </a:prstClr>
                  </a:innerShdw>
                </a:effectLst>
                <a:tableStyleId>{5C22544A-7EE6-4342-B048-85BDC9FD1C3A}</a:tableStyleId>
              </a:tblPr>
              <a:tblGrid>
                <a:gridCol w="1152000"/>
                <a:gridCol w="792000"/>
                <a:gridCol w="792000"/>
                <a:gridCol w="792000"/>
                <a:gridCol w="792000"/>
                <a:gridCol w="792000"/>
                <a:gridCol w="792000"/>
                <a:gridCol w="792000"/>
                <a:gridCol w="792000"/>
                <a:gridCol w="792000"/>
                <a:gridCol w="792000"/>
              </a:tblGrid>
              <a:tr h="814307">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Section en mm2</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5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0,75</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5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1,0</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5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1,5</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5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2,5</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5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4</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cell3D prstMaterial="dkEdge">
                      <a:bevel prst="relaxedInset"/>
                      <a:lightRig rig="flood" dir="t"/>
                    </a:cell3D>
                    <a:solidFill>
                      <a:schemeClr val="accent3">
                        <a:lumMod val="5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6</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5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10</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5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16</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5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25</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5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35</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50000"/>
                      </a:schemeClr>
                    </a:solidFill>
                  </a:tcPr>
                </a:tc>
              </a:tr>
              <a:tr h="814307">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I max</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60000"/>
                        <a:lumOff val="4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8,5</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60000"/>
                        <a:lumOff val="4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10,1</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60000"/>
                        <a:lumOff val="4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13,1</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60000"/>
                        <a:lumOff val="4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17,4</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60000"/>
                        <a:lumOff val="4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23</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60000"/>
                        <a:lumOff val="4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30</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60000"/>
                        <a:lumOff val="4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40</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60000"/>
                        <a:lumOff val="40000"/>
                      </a:schemeClr>
                    </a:solidFill>
                  </a:tcPr>
                </a:tc>
                <a:tc>
                  <a:txBody>
                    <a:bodyPr/>
                    <a:lstStyle/>
                    <a:p>
                      <a:pPr algn="ctr"/>
                      <a:r>
                        <a:rPr lang="fr-FR" sz="1719" b="1" dirty="0" smtClean="0">
                          <a:latin typeface="Verdana" panose="020B0604030504040204" pitchFamily="34" charset="0"/>
                          <a:ea typeface="Verdana" panose="020B0604030504040204" pitchFamily="34" charset="0"/>
                          <a:cs typeface="Verdana" panose="020B0604030504040204" pitchFamily="34" charset="0"/>
                        </a:rPr>
                        <a:t>54</a:t>
                      </a:r>
                      <a:endParaRPr lang="fr-FR" sz="1719"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60000"/>
                        <a:lumOff val="4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70</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60000"/>
                        <a:lumOff val="40000"/>
                      </a:schemeClr>
                    </a:solidFill>
                  </a:tcPr>
                </a:tc>
                <a:tc>
                  <a:txBody>
                    <a:bodyP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86</a:t>
                      </a:r>
                      <a:endParaRPr lang="fr-FR" b="1" dirty="0">
                        <a:latin typeface="Verdana" panose="020B0604030504040204" pitchFamily="34" charset="0"/>
                        <a:ea typeface="Verdana" panose="020B0604030504040204" pitchFamily="34" charset="0"/>
                        <a:cs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relaxedInset"/>
                      <a:lightRig rig="flood" dir="t"/>
                    </a:cell3D>
                    <a:solidFill>
                      <a:schemeClr val="accent3">
                        <a:lumMod val="60000"/>
                        <a:lumOff val="40000"/>
                      </a:schemeClr>
                    </a:solidFill>
                  </a:tcPr>
                </a:tc>
              </a:tr>
            </a:tbl>
          </a:graphicData>
        </a:graphic>
      </p:graphicFrame>
    </p:spTree>
    <p:extLst>
      <p:ext uri="{BB962C8B-B14F-4D97-AF65-F5344CB8AC3E}">
        <p14:creationId xmlns:p14="http://schemas.microsoft.com/office/powerpoint/2010/main" val="2010540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250"/>
                            </p:stCondLst>
                            <p:childTnLst>
                              <p:par>
                                <p:cTn id="9" presetID="10" presetClass="entr" presetSubtype="0" fill="hold" grpId="0" nodeType="afterEffect">
                                  <p:stCondLst>
                                    <p:cond delay="75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2500"/>
                            </p:stCondLst>
                            <p:childTnLst>
                              <p:par>
                                <p:cTn id="13" presetID="10" presetClass="entr" presetSubtype="0" fill="hold" grpId="0" nodeType="afterEffect">
                                  <p:stCondLst>
                                    <p:cond delay="75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left)">
                                      <p:cBhvr>
                                        <p:cTn id="20" dur="1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ltLang="fr-FR" sz="2400" dirty="0">
                <a:effectLst>
                  <a:glow rad="228600">
                    <a:schemeClr val="accent5">
                      <a:satMod val="175000"/>
                      <a:alpha val="40000"/>
                    </a:schemeClr>
                  </a:glow>
                </a:effectLst>
                <a:latin typeface="Verdana" panose="020B0604030504040204" pitchFamily="34" charset="0"/>
              </a:rPr>
              <a:t>HORS TENSION   </a:t>
            </a:r>
            <a:r>
              <a:rPr lang="fr-FR" altLang="fr-FR" sz="2400" b="1" u="sng" dirty="0">
                <a:effectLst/>
                <a:latin typeface="Verdana" panose="020B0604030504040204" pitchFamily="34" charset="0"/>
              </a:rPr>
              <a:t>I</a:t>
            </a:r>
            <a:r>
              <a:rPr lang="fr-FR" altLang="fr-FR" sz="2400" b="1" u="sng" dirty="0">
                <a:latin typeface="Verdana" panose="020B0604030504040204" pitchFamily="34" charset="0"/>
              </a:rPr>
              <a:t>nspection visuelle:</a:t>
            </a:r>
            <a:br>
              <a:rPr lang="fr-FR" altLang="fr-FR" sz="2400" b="1" u="sng" dirty="0">
                <a:latin typeface="Verdana" panose="020B0604030504040204" pitchFamily="34" charset="0"/>
              </a:rPr>
            </a:br>
            <a:r>
              <a:rPr lang="fr-FR" altLang="fr-FR" sz="2400" b="1" dirty="0">
                <a:latin typeface="Verdana" panose="020B0604030504040204" pitchFamily="34" charset="0"/>
              </a:rPr>
              <a:t>       Vérification appareillage, canalisations</a:t>
            </a:r>
            <a:r>
              <a:rPr lang="fr-FR" altLang="fr-FR" sz="2400" dirty="0">
                <a:latin typeface="Verdana" panose="020B0604030504040204" pitchFamily="34" charset="0"/>
              </a:rPr>
              <a:t>...</a:t>
            </a:r>
            <a:endParaRPr lang="fr-FR" sz="2400" dirty="0"/>
          </a:p>
        </p:txBody>
      </p:sp>
      <p:sp>
        <p:nvSpPr>
          <p:cNvPr id="3" name="Rectangle 2"/>
          <p:cNvSpPr/>
          <p:nvPr/>
        </p:nvSpPr>
        <p:spPr>
          <a:xfrm>
            <a:off x="160884" y="1772816"/>
            <a:ext cx="8784976" cy="2585323"/>
          </a:xfrm>
          <a:prstGeom prst="rect">
            <a:avLst/>
          </a:prstGeom>
        </p:spPr>
        <p:txBody>
          <a:bodyPr wrap="square">
            <a:spAutoFit/>
          </a:bodyPr>
          <a:lstStyle/>
          <a:p>
            <a:r>
              <a:rPr lang="fr-FR" sz="1800" dirty="0">
                <a:latin typeface="Verdana" panose="020B0604030504040204" pitchFamily="34" charset="0"/>
              </a:rPr>
              <a:t>611.3</a:t>
            </a:r>
            <a:r>
              <a:rPr lang="fr-FR" sz="1800" b="0" dirty="0">
                <a:latin typeface="Verdana" panose="020B0604030504040204" pitchFamily="34" charset="0"/>
              </a:rPr>
              <a:t> L’inspection visuelle doit comprendre au moins la vérification des conditions </a:t>
            </a:r>
            <a:r>
              <a:rPr lang="fr-FR" sz="1800" b="0" dirty="0" smtClean="0">
                <a:latin typeface="Verdana" panose="020B0604030504040204" pitchFamily="34" charset="0"/>
              </a:rPr>
              <a:t>suivantes, dans </a:t>
            </a:r>
            <a:r>
              <a:rPr lang="fr-FR" sz="1800" b="0" dirty="0">
                <a:latin typeface="Verdana" panose="020B0604030504040204" pitchFamily="34" charset="0"/>
              </a:rPr>
              <a:t>la mesure où elles s'appliquent </a:t>
            </a:r>
            <a:r>
              <a:rPr lang="fr-FR" sz="1800" b="0" dirty="0" smtClean="0">
                <a:latin typeface="Verdana" panose="020B0604030504040204" pitchFamily="34" charset="0"/>
              </a:rPr>
              <a:t>:….</a:t>
            </a:r>
            <a:br>
              <a:rPr lang="fr-FR" sz="1800" b="0" dirty="0" smtClean="0">
                <a:latin typeface="Verdana" panose="020B0604030504040204" pitchFamily="34" charset="0"/>
              </a:rPr>
            </a:br>
            <a:endParaRPr lang="fr-FR" sz="1800" b="0" dirty="0" smtClean="0">
              <a:latin typeface="Verdana" panose="020B0604030504040204" pitchFamily="34" charset="0"/>
            </a:endParaRPr>
          </a:p>
          <a:p>
            <a:r>
              <a:rPr lang="fr-FR" sz="1800" b="0" dirty="0" smtClean="0">
                <a:latin typeface="Verdana" panose="020B0604030504040204" pitchFamily="34" charset="0"/>
              </a:rPr>
              <a:t>- </a:t>
            </a:r>
            <a:r>
              <a:rPr lang="fr-FR" sz="1800" b="0" dirty="0">
                <a:latin typeface="Verdana" panose="020B0604030504040204" pitchFamily="34" charset="0"/>
              </a:rPr>
              <a:t>présence de dispositifs appropriés de sectionnement et de commande </a:t>
            </a:r>
            <a:r>
              <a:rPr lang="fr-FR" sz="1800" b="0" dirty="0" smtClean="0">
                <a:latin typeface="Verdana" panose="020B0604030504040204" pitchFamily="34" charset="0"/>
              </a:rPr>
              <a:t>(permettant d’isoler un circuit,…) </a:t>
            </a:r>
            <a:r>
              <a:rPr lang="fr-FR" sz="1800" b="0" dirty="0">
                <a:latin typeface="Verdana" panose="020B0604030504040204" pitchFamily="34" charset="0"/>
              </a:rPr>
              <a:t>;</a:t>
            </a:r>
          </a:p>
          <a:p>
            <a:r>
              <a:rPr lang="fr-FR" sz="1800" b="0" dirty="0">
                <a:latin typeface="Verdana" panose="020B0604030504040204" pitchFamily="34" charset="0"/>
              </a:rPr>
              <a:t>- respect des règles interdisant l'installation de dispositifs de coupure unipolaires sur </a:t>
            </a:r>
            <a:r>
              <a:rPr lang="fr-FR" sz="1800" b="0" dirty="0" smtClean="0">
                <a:latin typeface="Verdana" panose="020B0604030504040204" pitchFamily="34" charset="0"/>
              </a:rPr>
              <a:t>le conducteur </a:t>
            </a:r>
            <a:r>
              <a:rPr lang="fr-FR" sz="1800" b="0" dirty="0">
                <a:latin typeface="Verdana" panose="020B0604030504040204" pitchFamily="34" charset="0"/>
              </a:rPr>
              <a:t>neutre </a:t>
            </a:r>
            <a:r>
              <a:rPr lang="fr-FR" sz="1800" b="0" dirty="0" smtClean="0">
                <a:latin typeface="Verdana" panose="020B0604030504040204" pitchFamily="34" charset="0"/>
              </a:rPr>
              <a:t> (TNC);</a:t>
            </a:r>
            <a:endParaRPr lang="fr-FR" sz="1800" b="0" dirty="0">
              <a:latin typeface="Verdana" panose="020B0604030504040204" pitchFamily="34" charset="0"/>
            </a:endParaRPr>
          </a:p>
          <a:p>
            <a:r>
              <a:rPr lang="fr-FR" sz="1800" b="0" dirty="0">
                <a:latin typeface="Verdana" panose="020B0604030504040204" pitchFamily="34" charset="0"/>
              </a:rPr>
              <a:t>- choix des matériels et des mesures de protection appropriés aux influences externes </a:t>
            </a:r>
            <a:r>
              <a:rPr lang="fr-FR" sz="1800" b="0" dirty="0" smtClean="0">
                <a:latin typeface="Verdana" panose="020B0604030504040204" pitchFamily="34" charset="0"/>
              </a:rPr>
              <a:t>(température humidité….) ;</a:t>
            </a:r>
            <a:endParaRPr lang="fr-FR" sz="1800" b="0" dirty="0">
              <a:latin typeface="Verdana" panose="020B0604030504040204" pitchFamily="34" charset="0"/>
            </a:endParaRPr>
          </a:p>
        </p:txBody>
      </p:sp>
      <p:sp>
        <p:nvSpPr>
          <p:cNvPr id="4" name="Titre 1"/>
          <p:cNvSpPr txBox="1">
            <a:spLocks/>
          </p:cNvSpPr>
          <p:nvPr/>
        </p:nvSpPr>
        <p:spPr>
          <a:xfrm>
            <a:off x="457200" y="0"/>
            <a:ext cx="8229600" cy="1600200"/>
          </a:xfrm>
          <a:prstGeom prst="rect">
            <a:avLst/>
          </a:prstGeom>
        </p:spPr>
        <p:txBody>
          <a:bodyPr vert="horz" lIns="91440" tIns="45720" rIns="91440" bIns="45720" rtlCol="0" anchor="b">
            <a:noAutofit/>
          </a:bodyPr>
          <a:lst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a:lstStyle>
          <a:p>
            <a:pPr fontAlgn="auto">
              <a:spcAft>
                <a:spcPts val="0"/>
              </a:spcAft>
            </a:pPr>
            <a:r>
              <a:rPr lang="fr-FR" altLang="fr-FR" sz="2400" b="0" dirty="0" smtClean="0">
                <a:latin typeface="Verdana" panose="020B0604030504040204" pitchFamily="34" charset="0"/>
              </a:rPr>
              <a:t>...</a:t>
            </a:r>
            <a:endParaRPr lang="fr-FR" sz="2400" b="0" dirty="0"/>
          </a:p>
        </p:txBody>
      </p:sp>
      <p:sp>
        <p:nvSpPr>
          <p:cNvPr id="5" name="Rectangle 4"/>
          <p:cNvSpPr/>
          <p:nvPr/>
        </p:nvSpPr>
        <p:spPr>
          <a:xfrm>
            <a:off x="0" y="4581128"/>
            <a:ext cx="9144000" cy="1892826"/>
          </a:xfrm>
          <a:prstGeom prst="rect">
            <a:avLst/>
          </a:prstGeom>
        </p:spPr>
        <p:txBody>
          <a:bodyPr wrap="square" lIns="36000" rIns="36000">
            <a:spAutoFit/>
          </a:bodyPr>
          <a:lstStyle/>
          <a:p>
            <a:r>
              <a:rPr lang="fr-FR" sz="1800" dirty="0" smtClean="0">
                <a:latin typeface="Verdana" panose="020B0604030504040204" pitchFamily="34" charset="0"/>
              </a:rPr>
              <a:t>Dans la </a:t>
            </a:r>
            <a:r>
              <a:rPr lang="fr-FR" sz="1800" dirty="0">
                <a:latin typeface="Verdana" panose="020B0604030504040204" pitchFamily="34" charset="0"/>
              </a:rPr>
              <a:t>pratique, Vérification : </a:t>
            </a:r>
            <a:r>
              <a:rPr lang="fr-FR" sz="1800" dirty="0" smtClean="0">
                <a:latin typeface="Verdana" panose="020B0604030504040204" pitchFamily="34" charset="0"/>
              </a:rPr>
              <a:t/>
            </a:r>
            <a:br>
              <a:rPr lang="fr-FR" sz="1800" dirty="0" smtClean="0">
                <a:latin typeface="Verdana" panose="020B0604030504040204" pitchFamily="34" charset="0"/>
              </a:rPr>
            </a:br>
            <a:endParaRPr lang="fr-FR" sz="900" dirty="0" smtClean="0">
              <a:latin typeface="Verdana" panose="020B0604030504040204" pitchFamily="34" charset="0"/>
            </a:endParaRPr>
          </a:p>
          <a:p>
            <a:r>
              <a:rPr lang="fr-FR" sz="1800" dirty="0" smtClean="0">
                <a:latin typeface="Verdana" panose="020B0604030504040204" pitchFamily="34" charset="0"/>
              </a:rPr>
              <a:t>- Sectionneur général, disjoncteur, interrupteur, sur chaque circuit</a:t>
            </a:r>
          </a:p>
          <a:p>
            <a:r>
              <a:rPr lang="fr-FR" sz="1800" dirty="0" smtClean="0">
                <a:latin typeface="Verdana" panose="020B0604030504040204" pitchFamily="34" charset="0"/>
              </a:rPr>
              <a:t>- Vérification neutre non coupé en TNC (PEN=protection).</a:t>
            </a:r>
          </a:p>
          <a:p>
            <a:r>
              <a:rPr lang="fr-FR" sz="1800" dirty="0" smtClean="0">
                <a:latin typeface="Verdana" panose="020B0604030504040204" pitchFamily="34" charset="0"/>
              </a:rPr>
              <a:t>- Le matériel doit tenir compte de l’humidité la poussière (</a:t>
            </a:r>
            <a:r>
              <a:rPr lang="fr-FR" sz="1800" dirty="0" err="1" smtClean="0">
                <a:latin typeface="Verdana" panose="020B0604030504040204" pitchFamily="34" charset="0"/>
              </a:rPr>
              <a:t>Ipxx</a:t>
            </a:r>
            <a:r>
              <a:rPr lang="fr-FR" sz="1800" dirty="0" smtClean="0">
                <a:latin typeface="Verdana" panose="020B0604030504040204" pitchFamily="34" charset="0"/>
              </a:rPr>
              <a:t>) de la température, (matériel « tropical »), et de la présence de nuisibles (rongeurs…) suivant les conditions du lieu d’installation. </a:t>
            </a:r>
            <a:endParaRPr lang="fr-FR" sz="1800" dirty="0">
              <a:latin typeface="Verdana" panose="020B0604030504040204" pitchFamily="34" charset="0"/>
            </a:endParaRPr>
          </a:p>
        </p:txBody>
      </p:sp>
      <p:sp>
        <p:nvSpPr>
          <p:cNvPr id="6" name="Larme 5"/>
          <p:cNvSpPr/>
          <p:nvPr/>
        </p:nvSpPr>
        <p:spPr>
          <a:xfrm rot="18183842">
            <a:off x="8100396" y="4372347"/>
            <a:ext cx="341588" cy="273543"/>
          </a:xfrm>
          <a:prstGeom prst="teardrop">
            <a:avLst>
              <a:gd name="adj" fmla="val 178400"/>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Larme 7"/>
          <p:cNvSpPr/>
          <p:nvPr/>
        </p:nvSpPr>
        <p:spPr>
          <a:xfrm rot="18183842">
            <a:off x="8791850" y="4154593"/>
            <a:ext cx="341588" cy="273543"/>
          </a:xfrm>
          <a:prstGeom prst="teardrop">
            <a:avLst>
              <a:gd name="adj" fmla="val 178400"/>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Larme 8"/>
          <p:cNvSpPr/>
          <p:nvPr/>
        </p:nvSpPr>
        <p:spPr>
          <a:xfrm rot="18183842">
            <a:off x="8743703" y="1626103"/>
            <a:ext cx="341588" cy="273543"/>
          </a:xfrm>
          <a:prstGeom prst="teardrop">
            <a:avLst>
              <a:gd name="adj" fmla="val 178400"/>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Larme 9"/>
          <p:cNvSpPr/>
          <p:nvPr/>
        </p:nvSpPr>
        <p:spPr>
          <a:xfrm rot="18183842">
            <a:off x="8516006" y="3731820"/>
            <a:ext cx="341588" cy="273543"/>
          </a:xfrm>
          <a:prstGeom prst="teardrop">
            <a:avLst>
              <a:gd name="adj" fmla="val 178400"/>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Larme 10"/>
          <p:cNvSpPr/>
          <p:nvPr/>
        </p:nvSpPr>
        <p:spPr>
          <a:xfrm rot="18183842">
            <a:off x="8743702" y="2872938"/>
            <a:ext cx="341588" cy="273543"/>
          </a:xfrm>
          <a:prstGeom prst="teardrop">
            <a:avLst>
              <a:gd name="adj" fmla="val 178400"/>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Larme 11"/>
          <p:cNvSpPr/>
          <p:nvPr/>
        </p:nvSpPr>
        <p:spPr>
          <a:xfrm rot="18183842">
            <a:off x="8438904" y="2244860"/>
            <a:ext cx="341588" cy="273543"/>
          </a:xfrm>
          <a:prstGeom prst="teardrop">
            <a:avLst>
              <a:gd name="adj" fmla="val 178400"/>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Soleil 6"/>
          <p:cNvSpPr/>
          <p:nvPr/>
        </p:nvSpPr>
        <p:spPr>
          <a:xfrm>
            <a:off x="0" y="57171"/>
            <a:ext cx="1728192" cy="1618659"/>
          </a:xfrm>
          <a:prstGeom prst="sun">
            <a:avLst/>
          </a:prstGeom>
          <a:gradFill flip="none" rotWithShape="1">
            <a:gsLst>
              <a:gs pos="0">
                <a:srgbClr val="FFFF00"/>
              </a:gs>
              <a:gs pos="50000">
                <a:srgbClr val="FFFF66"/>
              </a:gs>
              <a:gs pos="100000">
                <a:schemeClr val="accent1">
                  <a:tint val="23500"/>
                  <a:satMod val="160000"/>
                </a:schemeClr>
              </a:gs>
            </a:gsLst>
            <a:path path="shape">
              <a:fillToRect l="50000" t="50000" r="50000" b="50000"/>
            </a:path>
            <a:tileRect/>
          </a:gradFill>
          <a:ln w="9525"/>
          <a:effectLst>
            <a:glow rad="228600">
              <a:srgbClr val="FFFF00">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231616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7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par>
                          <p:cTn id="17" fill="hold">
                            <p:stCondLst>
                              <p:cond delay="3700"/>
                            </p:stCondLst>
                            <p:childTnLst>
                              <p:par>
                                <p:cTn id="18" presetID="10" presetClass="entr" presetSubtype="0" fill="hold" grpId="0" nodeType="afterEffect">
                                  <p:stCondLst>
                                    <p:cond delay="50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par>
                          <p:cTn id="21" fill="hold">
                            <p:stCondLst>
                              <p:cond delay="4700"/>
                            </p:stCondLst>
                            <p:childTnLst>
                              <p:par>
                                <p:cTn id="22" presetID="10" presetClass="entr" presetSubtype="0"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par>
                          <p:cTn id="25" fill="hold">
                            <p:stCondLst>
                              <p:cond delay="5200"/>
                            </p:stCondLst>
                            <p:childTnLst>
                              <p:par>
                                <p:cTn id="26" presetID="10" presetClass="entr" presetSubtype="0"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childTnLst>
                          </p:cTn>
                        </p:par>
                        <p:par>
                          <p:cTn id="29" fill="hold">
                            <p:stCondLst>
                              <p:cond delay="5700"/>
                            </p:stCondLst>
                            <p:childTnLst>
                              <p:par>
                                <p:cTn id="30" presetID="10" presetClass="entr" presetSubtype="0" fill="hold" grpId="0"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par>
                          <p:cTn id="33" fill="hold">
                            <p:stCondLst>
                              <p:cond delay="6200"/>
                            </p:stCondLst>
                            <p:childTnLst>
                              <p:par>
                                <p:cTn id="34" presetID="10" presetClass="entr" presetSubtype="0" fill="hold" grpId="0" nodeType="after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500"/>
                                        <p:tgtEl>
                                          <p:spTgt spid="10"/>
                                        </p:tgtEl>
                                      </p:cBhvr>
                                    </p:animEffect>
                                  </p:childTnLst>
                                </p:cTn>
                              </p:par>
                            </p:childTnLst>
                          </p:cTn>
                        </p:par>
                        <p:par>
                          <p:cTn id="37" fill="hold">
                            <p:stCondLst>
                              <p:cond delay="6700"/>
                            </p:stCondLst>
                            <p:childTnLst>
                              <p:par>
                                <p:cTn id="38" presetID="10" presetClass="entr" presetSubtype="0" fill="hold" grpId="0" nodeType="after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500"/>
                                        <p:tgtEl>
                                          <p:spTgt spid="8"/>
                                        </p:tgtEl>
                                      </p:cBhvr>
                                    </p:animEffect>
                                  </p:childTnLst>
                                </p:cTn>
                              </p:par>
                            </p:childTnLst>
                          </p:cTn>
                        </p:par>
                        <p:par>
                          <p:cTn id="41" fill="hold">
                            <p:stCondLst>
                              <p:cond delay="7200"/>
                            </p:stCondLst>
                            <p:childTnLst>
                              <p:par>
                                <p:cTn id="42" presetID="10" presetClass="entr" presetSubtype="0" fill="hold" grpId="0" nodeType="after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fade">
                                      <p:cBhvr>
                                        <p:cTn id="4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animBg="1"/>
      <p:bldP spid="8" grpId="0" animBg="1"/>
      <p:bldP spid="9" grpId="0" animBg="1"/>
      <p:bldP spid="10" grpId="0" animBg="1"/>
      <p:bldP spid="11" grpId="0" animBg="1"/>
      <p:bldP spid="12" grpId="0" animBg="1"/>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3f9cd9fe22a32a73dd2c1bfe47792632a7a2e93"/>
  <p:tag name="ISPRING_RESOURCE_PATHS_HASH_PRESENTER" val="da8d1f74f8e86fe6c188360beab7b42b5a8bd2"/>
  <p:tag name="ISPRING_PLAYERS_CUSTOMIZATION" val="UEsDBBQAAgAIALSWM0T+VZKv0QMAAPsNAAAdAAAAdW5pdmVyc2FsL2NvbW1vbl9tZXNzYWdlcy5sbmetV91u2zYUvi/QdyAEFNgulrYDWhSD44C2GFuILLkiHSf7gcBIjEOEIl39uM2u9jR7sD3Jjig7sdMOkupdWDBpf9/5+c45IgdnXzKFNiIvpNGnztuTNw4SOjGp1KtTZ8HOf/rgoKLkOuXKaHHqaOOgs+HLFwPF9ariKwHfX75AaJCJooBlMaxXT2sk01NnPorH4WyOg+vYDydhPPImznBssjXXD8g3K/N7/sPP7z98efvu/Y+D11tkFyI6w75/SIUs07s3HYgCFoV+DGzEjwNyxZxh/eyHCxfM9wLiDLdf+qHnEbl0hvWzFbeIIhKwmPqeS2KPxkHIbC58wojrDK9Nhe74RqDSoI0Un1F5J0DJUuYCFUqm9ofEwIauRJsxN8JLL5jELAx9GpPA3e04Q6JT5Ob8M9RHT5YIUxIBQc4LkX8HNrZSWzjCSvVjmHqTqQ8fVrswlas7BZ+yrx9zEoBaQrehZoRSPCHxKLwCnaCswj6I8AKq6aIP4ppQqABC2zABvvQmmHlhUFdQRCiLvPFj+SRcI6PVA+JJAji0zsVGmqqAnbqiRNoUUtHPCiUfF1C4Hva/UaQNIZLalutKbgS4kKftukDLjIlbK/Nx4f0an2PPJ24MUrnhMma2l2tjHKpfmxJxpUwdANjl6YbrRKAbkfAKSukB/pbK1P5tzSHs2pNPlfwT8XLbOa+2TRe45OrVyXGuecyHYbHkue7QQc+oDlr+62CzqoBIy1Jk67Itir1MnPwvXhwb1xxT+p9BddHlyIie2e8bDoUSJxG82KDbR9J0R5AZ1AeMtYxL1R3lBedgaJ6LAka8yJGnb3vYvISsHcAvIZs98Esyoh6r8yNuClm2vk5skhutvq1vAu9vJUrxpPGNuDXQu0rwDQgA+7JoRD/5DmO9xNxNxXp87c/YLUsADq14CaclBC4pmUH8aQfOxYzsMtiMxoNMLE2lUjuKlLy34xG0qbImIetGp8bobW4yu6t4seuDZjqfHeNFE1zUGJ3vGWwjpQRH4ym0kKX3GY19PCJQ0YFBGS+TOxjvt6bSaUei5lzkknMMZNvsUMHz5O6fv/7uyPHMk2YXbXd/6UUCnVaPB/JI9ltgSlH80UbC8OgQZxddUNtz5A7X8VhpBdwmDzOGx9MZaEytpKbKk/a39j7DDEcX0Of20OMMZzy/hyHBjFG9WGzIdSGU/aw/HamrUkkt+mCPG5F1wMybx9h17f0CbhZKJvfNqyVF3A6q+qKh4KLRlWw8xQHMkGd8IpVlT0I7tncdCw3XrJ/abfP1FH9cFfaaNni9d2v7F1BLAwQUAAIACAC0ljNE79lzH/0CAAArCwAAJwAAAHVuaXZlcnNhbC9mbGFzaF9wdWJsaXNoaW5nX3NldHRpbmdzLnhtbNVW3U4aQRS+5ykm03gpq9ZWSxaMEUiJCkRo1Stz2BnYibMz251ZEK/6NH2wPknP7AhCtGbVmtRwAXPmnO/8f0x4cJNIMuWZEVrV6XZ1ixKuIs2EmtTpt2F7c58SY0ExkFrxOlWakoNGJUzzkRQmHnBrUdUQhFGmlto6ja1Na0Ewm82qwqSZu9Uyt4hvqpFOgjTjhivLsyCVMMcvO0+5oY1KhZDQi041yyUngmEISrjoQLYlmJgGXm0E0fUk07liR1rqjGSTUZ1+2D90n4WOh2qKhCuXnGmg0IltDRgTLh6QA3HLSczFJMbA93YpmQlm4zrd2XUoqB08RCmwfQ7gUI40JqPsHXzCLTCw4I/en+U31iwEXsTmChIRDfGGuPzrtDm8+nrZb52ddLrHV8Ne72TY6fsgCptgHScM1h2FGJDOs4gv/YRgLUQxxo02Y5CGh8GqaKE21motOHcmIy2x9oUVzkMy4qwLCV/pxuBaqDZqblMyxkTkvE4PMwGSEmFBimhpbPKRscIW/W+vahLEwjnj5HRA79376kQxZIavhrW4Ma7mUeNc55KRuc6JFNecWE0w/zzBXzEnq80h40wnhRTHxxIjBXqcCj7j7KCo6R3g3xxdooskR0uc3FRy6z38yMUtGfGxzhCXwxRnHOXCePzqs4BTMOYeFBYxbgxOOs3WVafbbF1suASBTUFFzwTHhvMktW+BD5i70uhCSo3VXIHAykSQG170hwlWqJVJs7TvGKZF010jC1Bst8B4PCZeRDiaQuW8LGAEimgl5wQiXCHjRmgqdG5Q4ofFQ5sXBehNiVBFqBPcIHSWMZ6VQdva3vm4++nz3v6XWjX4/fPX5pNGd7TSl+C8eV45epJYluTycOfCwHHB49Rgs/z/ZIb+Wet7mbp2WxfDUt1sDUrB9cpo9Y7LaJ15Kuuv0FgZs3PIFBLRu1DtImdOPEEja0qRCMvZv1yHF4z0q/7t/D68zUi/Yc6vWeN3k7I/LR9Oay+lMHj0KVdB+foDt1H5A1BLAwQUAAIACAC0ljNEfh21ZrcCAABQCgAAIQAAAHVuaXZlcnNhbC9mbGFzaF9za2luX3NldHRpbmdzLnhtbJVWbW/aMBD+vl+B2HfSvdJJKRKlTKrUrdVa9buTHImFY0e2Q8e/n8+xGxsIZJwq4bvn8b347miqtpQvPkwmaS6YkM+gNeWlQo3XTWhxM81arQWf5YJr4HrGhawJmy4+/rSfNLHISyyxAzmWsyE59G7m9jOG4nx8m6MMEXJRN4TvH0QpZhnJt6UULS8uhlbtG5CM8q1BXv2Yr9aDDhhV+l5DHcW0vkYZR2kkKAUY0vc1ykUWIxkw7+nKfkZyelfnsz+g7aii2tKWn1CGaA0pIS7y9RJlGM/N7fGrzFHOEzT81Qb65TPKIJSRPcj48ruvKIMM0bTN//RII0WJBY055x/xncMEKcz4YVRXKBcJmBA6uvgKrjw217sA5L6Gc5/iuErBnrCuBwsBHz1jsNCyhTTxp86mKvH22GozH7DYEKYMIFT1oCcT9BNplb8m1vW4P/BGeRGAnKJHvArW1rDq4g2Asb7Hr1a3dlWE8b3rggAl7JwyiLBX9sjfpqxHyEDZI58ZLeCRs/0R/NDScfwT3xL3mOerb6zAiTn6evmTt6KnBxxcFbh2Co+pRQELheG80Brw1dLE6rqQkqOYUk52tCSaCv4LcdneJqPS5MDgOu10X6Waagan2s3GaJZ0+F72HHejs8bt2P0o9Ml154k2O/xmSrQmeVWbHyU1nTieGRJTmGlymoFb0sBB3vONGMmpidyCfBGCjfXChYYQazMbAotusobgaRKUIE1OFzl1l5yqPm/rDOTaPBoF3zWxrsNVtKyY+dOvFN6giAkDxo6pK3MdJ/S9KQOF6wAgMq98y3aHzlK3TFMGO/CDHyhswkOZpcq06FC3LfUDbHTYb04zqiHdnugbJcTFhhOEVxOXiDdOaBjR85pkymYWjb3fwP3N0U72qwxbL9xi9uw6KbrY2I8raJT4n+Q/UEsDBBQAAgAIALSWM0RxVK3c5wIAAHIKAAAmAAAAdW5pdmVyc2FsL2h0bWxfcHVibGlzaGluZ19zZXR0aW5ncy54bWzVVs1OGzEQvucpLFccyQKlhaLdIARBoNIkImmBE5qsnayF197a3oRw6tP0wfokHa8JJIKiBUHVKofE45lvvvmN493rXJIJN1ZoldD15holXKWaCTVO6NfB4eo2JdaBYiC14glVmpLdViMuyqEUNutz51DVEoRRdqdwCc2cK3aiaDqdNoUtjL/VsnSIb5upzqPCcMuV4yYqJMzwy80Kbmmr0SAkDqIvmpWSE8GQghKeHcgjl0saBa0hpFdjo0vF9rXUhpjxMKHvtvf8Z64TkA5EzpWPzbZQ6MVuBxgTng7IvrjhJONinCHvrU1KpoK5LKEbmx4FtaOHKBV2CAE8yr7GWJS7hc+5AwYOwjH4c/za2bkgiNhMQS7SAd4QH35CDwaXRxe99unJcefz5aDbPRkc9wKJyiZaxomjZUcxEtKlSfmdnxicgzRD3mgzAml5HC2K5mojrZbI+TMZaompr6woGSFTOUvonhEgKREOpEjvbh2YMXeHQmIM3na9OVKO3gOGeNMMjOWLjuY31mcxbZ3pUjIy0yWR4ooTpwlGVOb4K+NkMd1kZHReSSVYR6wUjJOJ4FPOdqss3QL+ydEFushLtMRWLCR3wcP3UtyQIR9pg7gcJti0KBc24DefBVyAtfegMOe40j85PmhfHncO2ucrPkBgE1DpM8GxhDwv3FvgA8auNLqQUmM2FyAwMymUllf1YYJVanXCrO07g0lVdF/IChTLLZBPwMSLFFtLqJLXBUxBEa3kjECKQ2F9C02ELi1KQrMEaPsigsGUCFVRHeOCQmeGcVMHbW194/3mh49b2592mtGvHz9XnzS6XRQ9Cd5b2BT7T66Ku3XxcObiyE/o48PuTPm3Zr132v5WJ1Od9vmgVn3a/Vpw3Tpa3c91tE7DcuotLKY6ZmdgFK6W/0K1g1twHFYu7kEpcuE4e80Gf0GTPv2PFFr4lZr0DaN4ctT+3SDC6e4BsvTiiKNHn0QNlC+/E1uN31BLAwQUAAIACAC0ljNE/tkGXaABAAAtBgAAHwAAAHVuaXZlcnNhbC9odG1sX3NraW5fc2V0dGluZ3MuanONlE1vwjAMhu/8iiq7Toh9wnZDg0lIHCaN27RDKKZUpHGUhA6G+O+rw1fTpoP40rx9+jp25WxbUbFYzKLXaOue3f7D3zsNSLN6Bbe+Lhr0jHRmRDqDSZqBSCWwCpIfPz3JuzMRMmbSmU43n2RrSn4M6c2cC1PGVcBCBzQT0PKA9hPQ1qHEv15lh6r2FZXaPF1Zi7Ido7QgbVuizrhj2M27W+UCKzDmoC+gcx6DZ9p1q4k8Oz51KcpcjJnicjPGBNtTHi8TjSs5a8q/2CjQxQ9f7oHOS/dt6NmJ1NiRhayaeNijaCaVBmPgkPd5SBGEBZ+CKPl23PoH9YzrBVXoPDWpPdL9O4oyrXgCtS71+hQ+JguvWje7FHXOwtruiYd7Co8QfAO6ZjV4pPBAVCt1xQ9UGhPqSA2t9/yECuSzVCaH1B2KIEeHJdum7p0LdccfMG+EsDJCi8BEZk0XxxVTb4ODaypZx6GZFyExlBcDmgp9nJ9E7zS2eo3Q/iti3FoeL7LidihuRuo4mOIZ9EjOkYSM6yXoCaIo6vm+dPJq8tbuD1BLAwQUAAIACAC0ljNEGtrqO6oAAAAfAQAAGgAAAHVuaXZlcnNhbC9pMThuX3ByZXNldHMueG1snY8xD8IgEIV3fgW5XbBb0wDdTNwcdDYVUUno0XDU+vOF1Bhnh0vuXd73Xk71rzHwp0vkI2poxBa4QxuvHu8aTsfdpgVOecDrECI6DRiB94Yp37R4SI5cJl4ikDQ8cp46KZdlEZ6mVBIohjmXYBI2jrLMGFFWUk4rCivb+b/ozw0MY5yry+xD3qMpe1GrhVOyGipzdig83iLIalDy667KzpRLRRFK/jxm2BtQSwMEFAACAAgAtJYzRJQTsyJpAAAAbgAAABwAAAB1bml2ZXJzYWwvbG9jYWxfc2V0dGluZ3MueG1sDcwxDoMwDEDRnVNY3int1oHAxlaW0gNYxEWRHBuRgOD2ZPvD02/7MwocvKVg6vD1eCKwzuaDLg5/01C/EVIm9SSm7FANoe+qVmwm+XLOBSZYhS7eJo4lMo8Uixx2EajhU17/wB6brroBUEsDBBQAAgAIADmTX0OzDXeu7AIAAIgIAAAUAAAAdW5pdmVyc2FsL3BsYXllci54bWytVU1vnDAQPW+k/Afke/Bu0nytTKI0UtRDU0Xapu1t5cAsuAuY2iZk8+s75hvKpo3UAxKM570Zz5sZ2PVLEjvPoLSQqUcW7pw4kPoyEGnokcevd0cX5Prq8IBlMd+BckTgkTwVFsBj4gSgfSUyg+AHbiKP9AwuMhMnU0IqYXbIfYrcXaQzcngwQ5dUeyQyJltSWhSFKzQi0lDLOLck2vVlQjMFGlIDilZpEKfBLs3f0fgkMqVml4HuITPz/sA1ScvxosWApDhxpQrp8Xy+oD/uP6/8CBJ+JFJteOoDcbCSs7KUT9zf3ssgj0Fb24xVSa7AGJtEaZsxsxSLi9TRyvdI5bBOQGsegnbjNCS0wtIJMNvEXEc1jx7QWl69FTVv6be23+vGrVSOds5Z/hQLHeFRH9JZJ4GMDqOypLxu2UGPTQfdWSbiKPiVCwVB+fmtbZH5glQB244r83R14eMBvt1x30i1u0UYdlGtoNuK5laiuSWo5XDb6KuOgjS33QA3uYKmVDP2LAKQX7hS3LbFlVE5MDoy1lg6BDNaXbkWqROERSaJT/9BG+s3kuanfkuZEvA/hPmERG1NRBrAy51AHwMJ1tQAFtvaXJPFro3Z5aTzp6TX1wNTlWMtCl7EMVyFgGMYcMNpZ6f7oKC4Rhc/VyNs72AvOBJhFONjJhnGp3tpEq62kwy9g73gWPrbCWhrbstIx3UcNVPbQYxOrBPm59rIRLyW7TnYM2ZZ9uFbI9cc3WSiPTif/zGKgxjNYG7IxOqyb7191Rw+2Dk1uvNZZ5Vl0K04D2DyrPJqZiHPRj4BbHgem9t+Ts0+7EFHOU9NxzTXd+x3WazEKziFCOyfbnFiaxKB7RmPnF2c9BhQT9wug/ClaSoio7UklZr7lGNYm2cBRYWpZuUjqh4qmafBSBs3634OOsZddaOAOzFsMNPFMTafzDzyAV/qu1yeXnZXOV9cNtgyr4cqcJXLO1Z1nXDXGbTu1/YirJ55fP0NUEsDBBQAAgAIALSWM0Q129mtaAEAAPMCAAApAAAAdW5pdmVyc2FsL3NraW5fY3VzdG9taXphdGlvbl9zZXR0aW5ncy54bWyNUttqGzEQfc9XiPyAJY1uC1uDrsWQh0IT8rz1qmGJoy0rhYSij682rXHcurSap5lz5gwzOn1+nJJ9zmV+mr4PZZrT51jKlB7y9gqhfj8f5uXTEnMseXOq3E9pnF926eu81lo1lyGNwzLaFc1bjMLbQ0pq5VTLmGEUSeapV8h5bhvWgevANsxRYvvNbxI/dZe4j6lcVu03Z+ifDbuU41J2aYyvWzhnv4fON/i4DOPUeHkr2Br1OLU6tgZihEvuK9UAIJDljjhcpeykJshjxjFUoyhQQIRz0olKJOXQstCJpsJ8JxCTjFFXqaetG2ltHLVVQkeIbtO86mwNwUiMESEEmKtcQDAYNTY0DQ1qPSA4MCCqNpooQMEGE1j1zgvLkaJeYFyZMYDx6bin7d6f61T973WO5/yH4MUvuIiu3tpcMFe/f16WRr6NT98OQ4noy5DjbvxwHe5ubq5/efLNv0fGatS28V99/QNQSwMEFAACAAgAtJYzRCm+M+rdDgAAmCAAABcAAAB1bml2ZXJzYWwvdW5pdmVyc2FsLnBuZ+1Ze1hSWb/GqUmnu6evMq+TzjxOU2k6mXmDY1rWKXW8lhfEOYxZoYIp4gWknEtWCjOnU2YWVGZe8FJjim0Vsr6RRlQyEVRCmEwpCFARUK5no998z/ec/86f53n8Y797/faz9t7v+l3Wetfel7+NCNuw1n4tBALZcOxoaDQEsqoHPD6zWQNecVPtHwNPVjnRYYcgzYOOH0BjdXpweDAE8pi8zvDdp6D9GeZoQg4EsvGF5bBioeu+h0A+33ssNDg2P0UuFNEy0pxYsypftfW8da5D7k7hj7id2LSSi1GuvMOnNpeWxJ68YnvY99+CU2JPbbZzPRpaiFx7qDC9so+Lkz6WNKruIIqUs7cTqPxVnhpoK++WD0peGaSitJ2mJlWd7TKb9FW+InyOSidrQXfrpDSQDybqyHC8KF4yOHnNpljWRB//yQoCEf9XnJL0uFyMExHod2zBXry7AM6hxwU/ExywCjQbj6mVTf5hQJUNaKCijUUyDtGUE7DU84FOG+9rZWkdXQ323Ryygiu4giu4giu4giu4giu4giu4giu4giv4/xYneTDTLHkDBAL5YnMPiH//v2JH9GqmdqKoantK/neqd9cis5yJhtmBkE1BuZx6QRy9JStdOJEVAIFcwN50qJH9cDyKzjR8TIcF1CPPTSSe3iOCa2vqBMRBUoBfiahYLx/wZcyWa3onaFINT65ot4ZAOjLQXbO9QUUYhX8D8pwAyKSMBFbwzrDqqB+8BMSGa24LY+nUTLS4uzkLRw/iq4epplxaVfu8uoVIsHwkEmUvKou1nQObimd+aHIxvg/DnZDgUwqmrkdqjJ7ERbbg4QCs4haacoBGHbupvIObeJo53mEYpcqa9S/DGydf4UUmDV2bJcEOKAcn/n6NG8fRYAIgqXBpKj88sGKCVrzwwqVdEEQrANL4d4vbfQn/rnpnw+Di7KR5OEGO09Yt1MX+9PbvhsIRgNmkV3Y0fgJ4tIi/purfSNoRFaps5zbl7mIUlaimIYxf/Lh7P4tzH//nOsTo4poje08iUGO30Cdo+sM/pYU7iDjsPMBCCinCtzVhjVhE8wfVed+pN+m/cLEuKvaQHPRyvW8xNf/tZc0iJhzIpGLZjceMZei5cNM1t47OqIr7Agqt4UydXX3L1q3CwNa1dR7fSl+KHJ2xcFayC/+knrCxz39t4p9JIs+QxxMzddQ4AgKdXEYdK33vhRC69FZabb2uihJwijWtmUc3dSrcTsLDMl8sFIN8BiZN+GYb0/7Bz/2mMzbRV0F4NYMXpBRr/kOBJoHeP87lAAINbXPPyf0RDkEHEnffn/5l7PdfxZGRxhM3YJ1XftcB+Jz7DJews7tjw36MP0Eq6OuAxaZ6kKU8ptaYgROGNQMkHUNRe2nawSsQkTc8WMDNqcPmyihPnSCPnNUJQwo/TDkgt4w4vLv9aT3H+qoYZR/8Orxq5Nf2xaPJtc9RjpnvDABVWCpO28zTsn/ZgzR9l5zua7738g3W5anCn3RH+UreSVLM5m8UAulCb8mrpiLe3hzQsErdIOWO+hA35tcLrFuzKn0ahu93ymHXbRgPbb8QPhnzPnR6K9QHDiEC4OOFZWKF7qoNNIWuAMftBzLEsj/ac2BmfIDZC8CuembfuLgpGAsQ9sluJNB06LsAAbPWFh/udhQ4G3LnLYCirBXr9pzWJnw7SIs4SxHl34RtSa4gx1DYhkpxwgAswt1jUgVgxzqavxOll2hBx3SSkJJOga1h0sWcr5LSWrJMOj4zxc8AYDlA2uC9JG1j0kMH/mfi100OEA/hcc9uLlTZlEB3OS30Rmnm2J50/Z+ncHtLKiZHz/KHMjlYpy09Wzs6TbLKtbRZ68s/p93GOLdRd69hcR4Wb3PL3e0tk0Sjo8t8vz7yNz7f9qrKGxuUkxyfP8jeE5Kb9x56/jqWa5z7b8F5uutCkUg/MY0m6gVmZ7nZiakbaRkv2PSBFyS74fc9P7N+CJ6yxPHGZIM+lWdhN/bUfOmnoji6p4VbvPaizBBp57pw6+uvjiR//C1wK9auNtjTCYBmRchl/sKOsvdOw18Hsp746/w9qOZ9PJt3XiJDq0NPYgWfT7iYANMq5s6PYLlY0iPodPvHdbMyqTO5pvhit17RaS56gG4X4cJKiLNXERm1I1N6ysISl7x6NRdkFi7CFiwRTSBpRUSifk2wr/KxJXpfdg4SL8Wi93mOVJ5BFnZvu1U7IiPXUgqlJMlkASWhO2IHf+jOQBw/blgqOz++U8i4iWU7RtNr2rMZGW96x0k6XGaYsTNmGGUe0aqK92C7sQXdlFsVCUAfw65ZtZhqu/42XJu/x80bxfV8nkWJrj3GmSQTDUiHUjAp2Yu4esTLrfeQ/cO9TBY/YinF7NoykdzM0e3GS7myNReOx1E/lVOUpDZU2eZGiRlenXLVEaAUwmOGWajSqZyFg6rM1dO7AKOXJQZlfqEy9Sh+zJCY6XeusNuZ5sU8Xf95s5eGxXisVIu8mnV/EWrEbWPVzcimd+SVT3kOZglbCyZqCEg/kaFt2FIlMcguVKCyqvB51zkbnIXF/DiqpY2Dra3zet4YaxisKLehIBCxj0itvCNdvJst6We77gW5pDWlobgqXSDoWYL3Ep9xRvZYs43zcACyclxROOA9sfpUr2mUqdcI47iEaoG7vjRV/BFgTR4Ekpj52sMT+b7ZZbrfE5kZnbioTiznhoqjKffq1o8vh45yIE7ZyGu/QaNsE1qyayjc4PPeng1xCEuX6T1K2OhiVZV8ym096uO6p9m5uRsnbN+wJXokVv89WPcvA3sPIL4sYY+SkaYp6B7JFTGAztV/77LsD8dqyingwwt8IaacoLybZyny9fremxME+VLB50qPzTdYJS8ljJQiiYirTgmLLbtuS1f/nBNOdWtybd4j2cEfLvcz9A5NzgZCXWeT03GWRKlub8tKykQ4pY5u7WE/Xj9ma/KZdmO35hzGfND8AXXNJzMNU55VtdTiwqJLN0fSfJqS1nTEWOgU1WLih1kucLvqqpbc/03HkVZsja3A/ZMOmBww6X7XzNUZ5Vde+BdlFpucKk72D0xXd7lRZKi9SZOvWEwN+MLGpOlf7LGdrDx+nuKKuCCAPfd5L94+N5xau8F1AXZjecKIrP2ErmhELPadPCBaHMQdEJlNWrRqFEnOZIBc0RLbF5hTIEPk4vHcitnvo6urlov+ZwLyhJKRt9QmRUVS1KtbA/27ZGey6VmQjlAyzJSvT8ZdsVf9KrYtfFH6ZHaN0eb5FOq6/aVDWY47miTy7K/n5zy/ot4XuIMzcsi5Mrld+sQIE1VG+MYU5MmvhE3HI02B8/s0yvAwjNAXIPxGtklZ0IvMjIKZHmv6vSQcF04pmK6UB/qg9w7Dt88ghJPZhmghtq//9cHyOkbe8PGl6nqE3iOpYi7T3Lgj0tFnenNzi1o5ZahJ8oUk39+OwD8mNAccLidYtZeJvVOIe8z+8147fV2ioBr1oIcQWmmJKjKDhf+C3rvLNtB0N30ggGWeC9eBIf2LVp1b9yaYAePAuHOLfuND87qFFsXsQfOn7xb/eBhDbvMCcNsugRWXVTmYL8GVFYwvaBeWE9yvt4sj/aPGFER5BCx2gsGtKZz7w10g6USOjG5Pha8mx1SiyvY1RnGYWPhx5FNvEoR/UNNPhy9X/4NefJWEn8S2odCz6142GWP097natv5RxdTFqzmhGKE7YMwutaF0zfXtFgzflrwM6t3OXPh9gEM0qQaopnl3j/7I4rlr8rPKj/FMMcBi7wJYyErRTuHW52o7h3snEVpj8OUl2nDpdvUptC+BP1VjWYumT+XYcKqr6Bb/NYDSUdlHPNUQi5dfHSociFFxc+T4gsNwODSFxtV29rPj/kZih32eEkeHgUvCJa48UUH23wt4uIRlo3SjP9fcqtUcIzADj3o116awytm9pm6Fwychwu1S6JCcHBI688AkjiOsyd/4Jhr2xiLkktTG87pqMhRYnPZljh3ZpmV4GDrAevY7DE66ajbmx9PlhaxHzsgXC/g/7NT5sub09xZPj9UWP+V5yrISyxVzr5dkwZVxX/bQAH9p0Qo3EHsq6gTbwbG2FS1OVQgI2WWd23pwIfSgVmvn/NSi+fSNbwpPIneEY8cCI51+ZioZesVNMvvVYRe6zNmz9r0zOaT7G38ouhUV+xV5+LxmObrLQUfuFR20+4e7AFBl3yNMJLVmwfqBNN5Hi/LVvngcOvMOVJbMvVnHt4en+YkkMPNiHlRBgM9ndypmz18Bk4nm1qyefo0vzC3X4e5453zcFfqvEqcMbpVcXcUE39DYsyUycAiqbYqjb7IswXHEDbqG2uBNrvmuJd9gh1jy5ThPLsua2yF/aZw1F3zy9XJ6i3pRfHxY/gN4MbF7ttdBDj34kw0ltzaEn668MRRbMaA66KT77a/nQMvd6xPD6IpKgRVEFkX9TE5Zxa8TmMCb7bvnXx+Xa6j/sTpSyvSXmvbxWohGWWRJPQMR0QIrizPHvXaMTyZ56JZDR8iqLjox8QAJdXibB3kG4O059dqSLAE4QFTOtZbMCJI4ctKm188xJ/adlmk2aj41e5/ftPi6gvGkQPFUMv7s7YTmEszwJ0k8mYfQj/PHQW6DhL5oOK6pOknbD6pq9VOF2QXfQuM8y/uH0n/bYHaZ8XAPm6lhCM5/DLAmB869nH7MckYh6TEqnrcQa2U+SRUdZF2LhUt2UTdkW3YMg8bpOWHeCVbjYumC38QbmF+J52xEXh+pSDXgS6duMPHojJEjypn+bzgZkvoCVKUCALdNKprvBb7dc1Zef6LIpi7Tn1Wldw/D+PFty3I6+qJ+vTKuw2PurElEVFgZhMpiXNGtM+FbnkEgGC08utpxkks6JjLFJO8qielaeHtVYKY+MckeJMDjh4E0cPPWgbucCp7+s/Rf8I0OTJ+xCLB5wafe1A3uooy0O//8RT5JhmW5fwKBPLsVa54YN6QftF9vMeK0vNEjmHJwEnu09KvdI0GtsKOGYsrJUN0ZVY+1y5N1VmC/L+sZTYNG82iGaUPdIfKWUsZ0DNgZcuxwRGjzodSS/wFQSwMEFAACAAgAtJYzRBnVEalKAAAAagAAABsAAAB1bml2ZXJzYWwvdW5pdmVyc2FsLnBuZy54bWyzsa/IzVEoSy0qzszPs1Uy1DNQsrfj5bIpKEoty0wtV6gAihnpGUCAkkIlKrc8M6Ukw1bJ0tgcIZaRmpmeUWKrZG5gDBfUBxoJAFBLAQIAABQAAgAIALSWM0T+VZKv0QMAAPsNAAAdAAAAAAAAAAEAAAAAAAAAAAB1bml2ZXJzYWwvY29tbW9uX21lc3NhZ2VzLmxuZ1BLAQIAABQAAgAIALSWM0Tv2XMf/QIAACsLAAAnAAAAAAAAAAEAAAAAAAwEAAB1bml2ZXJzYWwvZmxhc2hfcHVibGlzaGluZ19zZXR0aW5ncy54bWxQSwECAAAUAAIACAC0ljNEfh21ZrcCAABQCgAAIQAAAAAAAAABAAAAAABOBwAAdW5pdmVyc2FsL2ZsYXNoX3NraW5fc2V0dGluZ3MueG1sUEsBAgAAFAACAAgAtJYzRHFUrdznAgAAcgoAACYAAAAAAAAAAQAAAAAARAoAAHVuaXZlcnNhbC9odG1sX3B1Ymxpc2hpbmdfc2V0dGluZ3MueG1sUEsBAgAAFAACAAgAtJYzRP7ZBl2gAQAALQYAAB8AAAAAAAAAAQAAAAAAbw0AAHVuaXZlcnNhbC9odG1sX3NraW5fc2V0dGluZ3MuanNQSwECAAAUAAIACAC0ljNEGtrqO6oAAAAfAQAAGgAAAAAAAAABAAAAAABMDwAAdW5pdmVyc2FsL2kxOG5fcHJlc2V0cy54bWxQSwECAAAUAAIACAC0ljNElBOzImkAAABuAAAAHAAAAAAAAAABAAAAAAAuEAAAdW5pdmVyc2FsL2xvY2FsX3NldHRpbmdzLnhtbFBLAQIAABQAAgAIADmTX0OzDXeu7AIAAIgIAAAUAAAAAAAAAAEAAAAAANEQAAB1bml2ZXJzYWwvcGxheWVyLnhtbFBLAQIAABQAAgAIALSWM0Q129mtaAEAAPMCAAApAAAAAAAAAAEAAAAAAO8TAAB1bml2ZXJzYWwvc2tpbl9jdXN0b21pemF0aW9uX3NldHRpbmdzLnhtbFBLAQIAABQAAgAIALSWM0QpvjPq3Q4AAJggAAAXAAAAAAAAAAAAAAAAAJ4VAAB1bml2ZXJzYWwvdW5pdmVyc2FsLnBuZ1BLAQIAABQAAgAIALSWM0QZ1RGpSgAAAGoAAAAbAAAAAAAAAAEAAAAAALAkAAB1bml2ZXJzYWwvdW5pdmVyc2FsLnBuZy54bWxQSwUGAAAAAAsACwBJAwAAMyUAAAAA"/>
  <p:tag name="ISPRING_ULTRA_SCORM_COURSE_ID" val="53B4430D-B756-4EF2-956D-FCC4A61D10BD"/>
  <p:tag name="ISPRING_SCORM_RATE_SLIDES" val="1"/>
  <p:tag name="ISPRING_SCORM_RATE_QUIZZES" val="0"/>
  <p:tag name="ISPRING_SCORM_PASSING_SCORE" val="100.0000000000"/>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Content List"/>
  <p:tag name="ISPRINGCLOUDFOLDERID" val="0"/>
  <p:tag name="ISPRINGCLOUDFOLDERPATH" val="Content List"/>
  <p:tag name="ISPRING_ULTRA_SCORM_COURCE_TITLE" val="MES2-F"/>
  <p:tag name="ISPRING_ULTRA_SCORM_LESSON_TITLE" val="MES2-F"/>
  <p:tag name="ISPRING_PRESENTATION_TITLE" val="MES-F"/>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écutif">
  <a:themeElements>
    <a:clrScheme name="Exécutif">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écutif">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écutif">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4558</TotalTime>
  <Words>1635</Words>
  <Application>Microsoft Office PowerPoint</Application>
  <PresentationFormat>Affichage à l'écran (4:3)</PresentationFormat>
  <Paragraphs>322</Paragraphs>
  <Slides>24</Slides>
  <Notes>24</Notes>
  <HiddenSlides>0</HiddenSlides>
  <MMClips>0</MMClips>
  <ScaleCrop>false</ScaleCrop>
  <HeadingPairs>
    <vt:vector size="4" baseType="variant">
      <vt:variant>
        <vt:lpstr>Thème</vt:lpstr>
      </vt:variant>
      <vt:variant>
        <vt:i4>1</vt:i4>
      </vt:variant>
      <vt:variant>
        <vt:lpstr>Titres des diapositives</vt:lpstr>
      </vt:variant>
      <vt:variant>
        <vt:i4>24</vt:i4>
      </vt:variant>
    </vt:vector>
  </HeadingPairs>
  <TitlesOfParts>
    <vt:vector size="25" baseType="lpstr">
      <vt:lpstr>Exécutif</vt:lpstr>
      <vt:lpstr>Vérifications avant Mise en service  </vt:lpstr>
      <vt:lpstr>Présentation PowerPoint</vt:lpstr>
      <vt:lpstr>NF C 15-100 DOMAINE D’APPLICATION</vt:lpstr>
      <vt:lpstr>Présentation PowerPoint</vt:lpstr>
      <vt:lpstr>HORS TENSION   Inspection visuelle:        Vérification appareillage, canalisations...</vt:lpstr>
      <vt:lpstr>HORS TENSION   Inspection visuelle:        Vérification appareillage, canalisations...</vt:lpstr>
      <vt:lpstr>HORS TENSION   Inspection visuelle:        Vérification appareillage, canalisations...</vt:lpstr>
      <vt:lpstr>Sections des conducteurs</vt:lpstr>
      <vt:lpstr>HORS TENSION   Inspection visuelle:        Vérification appareillage, canalisations...</vt:lpstr>
      <vt:lpstr>HORS TENSION   Inspection visuelle:        Vérification appareillage, canalisations...</vt:lpstr>
      <vt:lpstr>HORS TENSION   Inspection visuelle:        Vérification appareillage, canalisations...</vt:lpstr>
      <vt:lpstr>HORS TENSION   Inspection visuelle:        Vérification appareillage, canalisations...</vt:lpstr>
      <vt:lpstr>Dialogue homme machine… EN 60-204 Les Boutons Poussoirs couleurs et rôle:</vt:lpstr>
      <vt:lpstr>Dialogue homme machine… EN 60-204 Les Boutons Poussoirs symboles recommandés:</vt:lpstr>
      <vt:lpstr>Dialogue homme machine…EN 60-204  Les Voyants, couleurs et signification.</vt:lpstr>
      <vt:lpstr>HORS TENSION 612.2 Continuité des conducteurs de protection équipotentielle </vt:lpstr>
      <vt:lpstr>HORS TENSION  Mesure de Résistance d'isolement de l'installation électrique</vt:lpstr>
      <vt:lpstr>HORS TENSION  Mesure de Résistance d'isolement</vt:lpstr>
      <vt:lpstr>HORS TENSION  Mesure de Résistance d'isolement</vt:lpstr>
      <vt:lpstr>SOUS TENSION  Mesure de déclenchement DDR</vt:lpstr>
      <vt:lpstr>SOUS TENSION  Mesure de déclenchement DDR</vt:lpstr>
      <vt:lpstr>SOUS TENSION  Mesure Boucle de défaut</vt:lpstr>
      <vt:lpstr>SOUS TENSION  Mesure tensions, rotation des phases</vt:lpstr>
      <vt:lpstr>Vérification fonctionnelle</vt:lpstr>
    </vt:vector>
  </TitlesOfParts>
  <Company>LP René Perrin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MES-F</dc:title>
  <dc:creator>PhlDtr</dc:creator>
  <cp:lastModifiedBy>Philippe Dutour</cp:lastModifiedBy>
  <cp:revision>202</cp:revision>
  <dcterms:created xsi:type="dcterms:W3CDTF">2006-01-08T21:04:22Z</dcterms:created>
  <dcterms:modified xsi:type="dcterms:W3CDTF">2014-01-19T18:07:22Z</dcterms:modified>
</cp:coreProperties>
</file>