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6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7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8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notesSlides/notesSlide9.xml" ContentType="application/vnd.openxmlformats-officedocument.presentationml.notesSlid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10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11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12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notesSlides/notesSlide13.xml" ContentType="application/vnd.openxmlformats-officedocument.presentationml.notesSlide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notesSlides/notesSlide14.xml" ContentType="application/vnd.openxmlformats-officedocument.presentationml.notesSlide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notesSlides/notesSlide15.xml" ContentType="application/vnd.openxmlformats-officedocument.presentationml.notesSlide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notesSlides/notesSlide16.xml" ContentType="application/vnd.openxmlformats-officedocument.presentationml.notesSlide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notesSlides/notesSlide17.xml" ContentType="application/vnd.openxmlformats-officedocument.presentationml.notesSlide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notesSlides/notesSlide18.xml" ContentType="application/vnd.openxmlformats-officedocument.presentationml.notesSlide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19.xml" ContentType="application/vnd.openxmlformats-officedocument.presentationml.notesSlide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notesSlides/notesSlide20.xml" ContentType="application/vnd.openxmlformats-officedocument.presentationml.notesSlide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notesSlides/notesSlide21.xml" ContentType="application/vnd.openxmlformats-officedocument.presentationml.notesSlide+xml"/>
  <Override PartName="/ppt/tags/tag389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4"/>
  </p:notesMasterIdLst>
  <p:sldIdLst>
    <p:sldId id="256" r:id="rId2"/>
    <p:sldId id="275" r:id="rId3"/>
    <p:sldId id="267" r:id="rId4"/>
    <p:sldId id="268" r:id="rId5"/>
    <p:sldId id="263" r:id="rId6"/>
    <p:sldId id="279" r:id="rId7"/>
    <p:sldId id="301" r:id="rId8"/>
    <p:sldId id="276" r:id="rId9"/>
    <p:sldId id="291" r:id="rId10"/>
    <p:sldId id="272" r:id="rId11"/>
    <p:sldId id="298" r:id="rId12"/>
    <p:sldId id="299" r:id="rId13"/>
    <p:sldId id="300" r:id="rId14"/>
    <p:sldId id="280" r:id="rId15"/>
    <p:sldId id="292" r:id="rId16"/>
    <p:sldId id="277" r:id="rId17"/>
    <p:sldId id="273" r:id="rId18"/>
    <p:sldId id="293" r:id="rId19"/>
    <p:sldId id="294" r:id="rId20"/>
    <p:sldId id="296" r:id="rId21"/>
    <p:sldId id="297" r:id="rId22"/>
    <p:sldId id="295" r:id="rId23"/>
  </p:sldIdLst>
  <p:sldSz cx="9144000" cy="6858000" type="screen4x3"/>
  <p:notesSz cx="6858000" cy="9144000"/>
  <p:custDataLst>
    <p:tags r:id="rId2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70" autoAdjust="0"/>
    <p:restoredTop sz="93971" autoAdjust="0"/>
  </p:normalViewPr>
  <p:slideViewPr>
    <p:cSldViewPr>
      <p:cViewPr>
        <p:scale>
          <a:sx n="73" d="100"/>
          <a:sy n="73" d="100"/>
        </p:scale>
        <p:origin x="-1470" y="-492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9765B-AA2C-4011-9FFB-19152924DF2B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FF19C-7390-4C02-A740-5948DB6C5D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2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49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63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7424"/>
            <a:ext cx="1493649" cy="1219306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0" y="6495407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Ph. 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Dutour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18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tx1"/>
          </a:solidFill>
          <a:effectLst>
            <a:glow rad="228600">
              <a:schemeClr val="bg1">
                <a:alpha val="40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tags" Target="../tags/tag155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tags" Target="../tags/tag154.xml"/><Relationship Id="rId17" Type="http://schemas.openxmlformats.org/officeDocument/2006/relationships/tags" Target="../tags/tag159.xml"/><Relationship Id="rId2" Type="http://schemas.openxmlformats.org/officeDocument/2006/relationships/tags" Target="../tags/tag144.xml"/><Relationship Id="rId16" Type="http://schemas.openxmlformats.org/officeDocument/2006/relationships/tags" Target="../tags/tag158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5" Type="http://schemas.openxmlformats.org/officeDocument/2006/relationships/tags" Target="../tags/tag147.xml"/><Relationship Id="rId15" Type="http://schemas.openxmlformats.org/officeDocument/2006/relationships/tags" Target="../tags/tag157.xml"/><Relationship Id="rId10" Type="http://schemas.openxmlformats.org/officeDocument/2006/relationships/tags" Target="../tags/tag152.xml"/><Relationship Id="rId19" Type="http://schemas.openxmlformats.org/officeDocument/2006/relationships/notesSlide" Target="../notesSlides/notesSlide10.xml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tags" Target="../tags/tag1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13" Type="http://schemas.openxmlformats.org/officeDocument/2006/relationships/tags" Target="../tags/tag172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12" Type="http://schemas.openxmlformats.org/officeDocument/2006/relationships/tags" Target="../tags/tag171.xml"/><Relationship Id="rId17" Type="http://schemas.openxmlformats.org/officeDocument/2006/relationships/tags" Target="../tags/tag176.xml"/><Relationship Id="rId2" Type="http://schemas.openxmlformats.org/officeDocument/2006/relationships/tags" Target="../tags/tag161.xml"/><Relationship Id="rId16" Type="http://schemas.openxmlformats.org/officeDocument/2006/relationships/tags" Target="../tags/tag175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tags" Target="../tags/tag170.xml"/><Relationship Id="rId5" Type="http://schemas.openxmlformats.org/officeDocument/2006/relationships/tags" Target="../tags/tag164.xml"/><Relationship Id="rId15" Type="http://schemas.openxmlformats.org/officeDocument/2006/relationships/tags" Target="../tags/tag174.xml"/><Relationship Id="rId10" Type="http://schemas.openxmlformats.org/officeDocument/2006/relationships/tags" Target="../tags/tag169.xml"/><Relationship Id="rId19" Type="http://schemas.openxmlformats.org/officeDocument/2006/relationships/notesSlide" Target="../notesSlides/notesSlide11.xml"/><Relationship Id="rId4" Type="http://schemas.openxmlformats.org/officeDocument/2006/relationships/tags" Target="../tags/tag163.xml"/><Relationship Id="rId9" Type="http://schemas.openxmlformats.org/officeDocument/2006/relationships/tags" Target="../tags/tag168.xml"/><Relationship Id="rId14" Type="http://schemas.openxmlformats.org/officeDocument/2006/relationships/tags" Target="../tags/tag17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tags" Target="../tags/tag189.xml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tags" Target="../tags/tag188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5" Type="http://schemas.openxmlformats.org/officeDocument/2006/relationships/tags" Target="../tags/tag181.xml"/><Relationship Id="rId15" Type="http://schemas.openxmlformats.org/officeDocument/2006/relationships/notesSlide" Target="../notesSlides/notesSlide12.xml"/><Relationship Id="rId10" Type="http://schemas.openxmlformats.org/officeDocument/2006/relationships/tags" Target="../tags/tag186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tags" Target="../tags/tag202.xml"/><Relationship Id="rId18" Type="http://schemas.openxmlformats.org/officeDocument/2006/relationships/tags" Target="../tags/tag207.xml"/><Relationship Id="rId3" Type="http://schemas.openxmlformats.org/officeDocument/2006/relationships/tags" Target="../tags/tag192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17" Type="http://schemas.openxmlformats.org/officeDocument/2006/relationships/tags" Target="../tags/tag206.xml"/><Relationship Id="rId2" Type="http://schemas.openxmlformats.org/officeDocument/2006/relationships/tags" Target="../tags/tag191.xml"/><Relationship Id="rId16" Type="http://schemas.openxmlformats.org/officeDocument/2006/relationships/tags" Target="../tags/tag205.xml"/><Relationship Id="rId20" Type="http://schemas.openxmlformats.org/officeDocument/2006/relationships/tags" Target="../tags/tag209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5" Type="http://schemas.openxmlformats.org/officeDocument/2006/relationships/tags" Target="../tags/tag194.xml"/><Relationship Id="rId15" Type="http://schemas.openxmlformats.org/officeDocument/2006/relationships/tags" Target="../tags/tag204.xml"/><Relationship Id="rId10" Type="http://schemas.openxmlformats.org/officeDocument/2006/relationships/tags" Target="../tags/tag199.xml"/><Relationship Id="rId19" Type="http://schemas.openxmlformats.org/officeDocument/2006/relationships/tags" Target="../tags/tag208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tags" Target="../tags/tag203.xml"/><Relationship Id="rId2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222.xml"/><Relationship Id="rId18" Type="http://schemas.openxmlformats.org/officeDocument/2006/relationships/tags" Target="../tags/tag227.xml"/><Relationship Id="rId26" Type="http://schemas.openxmlformats.org/officeDocument/2006/relationships/tags" Target="../tags/tag235.xml"/><Relationship Id="rId39" Type="http://schemas.openxmlformats.org/officeDocument/2006/relationships/notesSlide" Target="../notesSlides/notesSlide14.xml"/><Relationship Id="rId21" Type="http://schemas.openxmlformats.org/officeDocument/2006/relationships/tags" Target="../tags/tag230.xml"/><Relationship Id="rId34" Type="http://schemas.openxmlformats.org/officeDocument/2006/relationships/tags" Target="../tags/tag243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tags" Target="../tags/tag226.xml"/><Relationship Id="rId25" Type="http://schemas.openxmlformats.org/officeDocument/2006/relationships/tags" Target="../tags/tag234.xml"/><Relationship Id="rId33" Type="http://schemas.openxmlformats.org/officeDocument/2006/relationships/tags" Target="../tags/tag242.xml"/><Relationship Id="rId38" Type="http://schemas.openxmlformats.org/officeDocument/2006/relationships/slideLayout" Target="../slideLayouts/slideLayout2.xml"/><Relationship Id="rId2" Type="http://schemas.openxmlformats.org/officeDocument/2006/relationships/tags" Target="../tags/tag211.xml"/><Relationship Id="rId16" Type="http://schemas.openxmlformats.org/officeDocument/2006/relationships/tags" Target="../tags/tag225.xml"/><Relationship Id="rId20" Type="http://schemas.openxmlformats.org/officeDocument/2006/relationships/tags" Target="../tags/tag229.xml"/><Relationship Id="rId29" Type="http://schemas.openxmlformats.org/officeDocument/2006/relationships/tags" Target="../tags/tag238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24" Type="http://schemas.openxmlformats.org/officeDocument/2006/relationships/tags" Target="../tags/tag233.xml"/><Relationship Id="rId32" Type="http://schemas.openxmlformats.org/officeDocument/2006/relationships/tags" Target="../tags/tag241.xml"/><Relationship Id="rId37" Type="http://schemas.openxmlformats.org/officeDocument/2006/relationships/tags" Target="../tags/tag246.xml"/><Relationship Id="rId5" Type="http://schemas.openxmlformats.org/officeDocument/2006/relationships/tags" Target="../tags/tag214.xml"/><Relationship Id="rId15" Type="http://schemas.openxmlformats.org/officeDocument/2006/relationships/tags" Target="../tags/tag224.xml"/><Relationship Id="rId23" Type="http://schemas.openxmlformats.org/officeDocument/2006/relationships/tags" Target="../tags/tag232.xml"/><Relationship Id="rId28" Type="http://schemas.openxmlformats.org/officeDocument/2006/relationships/tags" Target="../tags/tag237.xml"/><Relationship Id="rId36" Type="http://schemas.openxmlformats.org/officeDocument/2006/relationships/tags" Target="../tags/tag245.xml"/><Relationship Id="rId10" Type="http://schemas.openxmlformats.org/officeDocument/2006/relationships/tags" Target="../tags/tag219.xml"/><Relationship Id="rId19" Type="http://schemas.openxmlformats.org/officeDocument/2006/relationships/tags" Target="../tags/tag228.xml"/><Relationship Id="rId31" Type="http://schemas.openxmlformats.org/officeDocument/2006/relationships/tags" Target="../tags/tag240.xml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tags" Target="../tags/tag223.xml"/><Relationship Id="rId22" Type="http://schemas.openxmlformats.org/officeDocument/2006/relationships/tags" Target="../tags/tag231.xml"/><Relationship Id="rId27" Type="http://schemas.openxmlformats.org/officeDocument/2006/relationships/tags" Target="../tags/tag236.xml"/><Relationship Id="rId30" Type="http://schemas.openxmlformats.org/officeDocument/2006/relationships/tags" Target="../tags/tag239.xml"/><Relationship Id="rId35" Type="http://schemas.openxmlformats.org/officeDocument/2006/relationships/tags" Target="../tags/tag244.xml"/><Relationship Id="rId8" Type="http://schemas.openxmlformats.org/officeDocument/2006/relationships/tags" Target="../tags/tag217.xml"/><Relationship Id="rId3" Type="http://schemas.openxmlformats.org/officeDocument/2006/relationships/tags" Target="../tags/tag212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259.xml"/><Relationship Id="rId18" Type="http://schemas.openxmlformats.org/officeDocument/2006/relationships/tags" Target="../tags/tag264.xml"/><Relationship Id="rId26" Type="http://schemas.openxmlformats.org/officeDocument/2006/relationships/tags" Target="../tags/tag272.xml"/><Relationship Id="rId39" Type="http://schemas.openxmlformats.org/officeDocument/2006/relationships/tags" Target="../tags/tag285.xml"/><Relationship Id="rId21" Type="http://schemas.openxmlformats.org/officeDocument/2006/relationships/tags" Target="../tags/tag267.xml"/><Relationship Id="rId34" Type="http://schemas.openxmlformats.org/officeDocument/2006/relationships/tags" Target="../tags/tag280.xml"/><Relationship Id="rId42" Type="http://schemas.openxmlformats.org/officeDocument/2006/relationships/tags" Target="../tags/tag288.xml"/><Relationship Id="rId47" Type="http://schemas.openxmlformats.org/officeDocument/2006/relationships/slideLayout" Target="../slideLayouts/slideLayout2.xml"/><Relationship Id="rId7" Type="http://schemas.openxmlformats.org/officeDocument/2006/relationships/tags" Target="../tags/tag253.xml"/><Relationship Id="rId2" Type="http://schemas.openxmlformats.org/officeDocument/2006/relationships/tags" Target="../tags/tag248.xml"/><Relationship Id="rId16" Type="http://schemas.openxmlformats.org/officeDocument/2006/relationships/tags" Target="../tags/tag262.xml"/><Relationship Id="rId29" Type="http://schemas.openxmlformats.org/officeDocument/2006/relationships/tags" Target="../tags/tag275.xml"/><Relationship Id="rId11" Type="http://schemas.openxmlformats.org/officeDocument/2006/relationships/tags" Target="../tags/tag257.xml"/><Relationship Id="rId24" Type="http://schemas.openxmlformats.org/officeDocument/2006/relationships/tags" Target="../tags/tag270.xml"/><Relationship Id="rId32" Type="http://schemas.openxmlformats.org/officeDocument/2006/relationships/tags" Target="../tags/tag278.xml"/><Relationship Id="rId37" Type="http://schemas.openxmlformats.org/officeDocument/2006/relationships/tags" Target="../tags/tag283.xml"/><Relationship Id="rId40" Type="http://schemas.openxmlformats.org/officeDocument/2006/relationships/tags" Target="../tags/tag286.xml"/><Relationship Id="rId45" Type="http://schemas.openxmlformats.org/officeDocument/2006/relationships/tags" Target="../tags/tag291.xml"/><Relationship Id="rId5" Type="http://schemas.openxmlformats.org/officeDocument/2006/relationships/tags" Target="../tags/tag251.xml"/><Relationship Id="rId15" Type="http://schemas.openxmlformats.org/officeDocument/2006/relationships/tags" Target="../tags/tag261.xml"/><Relationship Id="rId23" Type="http://schemas.openxmlformats.org/officeDocument/2006/relationships/tags" Target="../tags/tag269.xml"/><Relationship Id="rId28" Type="http://schemas.openxmlformats.org/officeDocument/2006/relationships/tags" Target="../tags/tag274.xml"/><Relationship Id="rId36" Type="http://schemas.openxmlformats.org/officeDocument/2006/relationships/tags" Target="../tags/tag282.xml"/><Relationship Id="rId49" Type="http://schemas.openxmlformats.org/officeDocument/2006/relationships/image" Target="../media/image11.png"/><Relationship Id="rId10" Type="http://schemas.openxmlformats.org/officeDocument/2006/relationships/tags" Target="../tags/tag256.xml"/><Relationship Id="rId19" Type="http://schemas.openxmlformats.org/officeDocument/2006/relationships/tags" Target="../tags/tag265.xml"/><Relationship Id="rId31" Type="http://schemas.openxmlformats.org/officeDocument/2006/relationships/tags" Target="../tags/tag277.xml"/><Relationship Id="rId44" Type="http://schemas.openxmlformats.org/officeDocument/2006/relationships/tags" Target="../tags/tag290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tags" Target="../tags/tag260.xml"/><Relationship Id="rId22" Type="http://schemas.openxmlformats.org/officeDocument/2006/relationships/tags" Target="../tags/tag268.xml"/><Relationship Id="rId27" Type="http://schemas.openxmlformats.org/officeDocument/2006/relationships/tags" Target="../tags/tag273.xml"/><Relationship Id="rId30" Type="http://schemas.openxmlformats.org/officeDocument/2006/relationships/tags" Target="../tags/tag276.xml"/><Relationship Id="rId35" Type="http://schemas.openxmlformats.org/officeDocument/2006/relationships/tags" Target="../tags/tag281.xml"/><Relationship Id="rId43" Type="http://schemas.openxmlformats.org/officeDocument/2006/relationships/tags" Target="../tags/tag289.xml"/><Relationship Id="rId48" Type="http://schemas.openxmlformats.org/officeDocument/2006/relationships/notesSlide" Target="../notesSlides/notesSlide15.xml"/><Relationship Id="rId8" Type="http://schemas.openxmlformats.org/officeDocument/2006/relationships/tags" Target="../tags/tag254.xml"/><Relationship Id="rId3" Type="http://schemas.openxmlformats.org/officeDocument/2006/relationships/tags" Target="../tags/tag249.xml"/><Relationship Id="rId12" Type="http://schemas.openxmlformats.org/officeDocument/2006/relationships/tags" Target="../tags/tag258.xml"/><Relationship Id="rId17" Type="http://schemas.openxmlformats.org/officeDocument/2006/relationships/tags" Target="../tags/tag263.xml"/><Relationship Id="rId25" Type="http://schemas.openxmlformats.org/officeDocument/2006/relationships/tags" Target="../tags/tag271.xml"/><Relationship Id="rId33" Type="http://schemas.openxmlformats.org/officeDocument/2006/relationships/tags" Target="../tags/tag279.xml"/><Relationship Id="rId38" Type="http://schemas.openxmlformats.org/officeDocument/2006/relationships/tags" Target="../tags/tag284.xml"/><Relationship Id="rId46" Type="http://schemas.openxmlformats.org/officeDocument/2006/relationships/tags" Target="../tags/tag292.xml"/><Relationship Id="rId20" Type="http://schemas.openxmlformats.org/officeDocument/2006/relationships/tags" Target="../tags/tag266.xml"/><Relationship Id="rId41" Type="http://schemas.openxmlformats.org/officeDocument/2006/relationships/tags" Target="../tags/tag287.xml"/><Relationship Id="rId1" Type="http://schemas.openxmlformats.org/officeDocument/2006/relationships/tags" Target="../tags/tag247.xml"/><Relationship Id="rId6" Type="http://schemas.openxmlformats.org/officeDocument/2006/relationships/tags" Target="../tags/tag25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tags" Target="../tags/tag305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tags" Target="../tags/tag304.xml"/><Relationship Id="rId17" Type="http://schemas.openxmlformats.org/officeDocument/2006/relationships/tags" Target="../tags/tag309.xml"/><Relationship Id="rId2" Type="http://schemas.openxmlformats.org/officeDocument/2006/relationships/tags" Target="../tags/tag294.xml"/><Relationship Id="rId16" Type="http://schemas.openxmlformats.org/officeDocument/2006/relationships/tags" Target="../tags/tag308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tags" Target="../tags/tag303.xml"/><Relationship Id="rId5" Type="http://schemas.openxmlformats.org/officeDocument/2006/relationships/tags" Target="../tags/tag297.xml"/><Relationship Id="rId15" Type="http://schemas.openxmlformats.org/officeDocument/2006/relationships/tags" Target="../tags/tag307.xml"/><Relationship Id="rId10" Type="http://schemas.openxmlformats.org/officeDocument/2006/relationships/tags" Target="../tags/tag302.xml"/><Relationship Id="rId19" Type="http://schemas.openxmlformats.org/officeDocument/2006/relationships/notesSlide" Target="../notesSlides/notesSlide16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tags" Target="../tags/tag3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20.xml"/><Relationship Id="rId13" Type="http://schemas.openxmlformats.org/officeDocument/2006/relationships/tags" Target="../tags/tag325.xml"/><Relationship Id="rId18" Type="http://schemas.openxmlformats.org/officeDocument/2006/relationships/tags" Target="../tags/tag330.xml"/><Relationship Id="rId3" Type="http://schemas.openxmlformats.org/officeDocument/2006/relationships/tags" Target="../tags/tag315.xml"/><Relationship Id="rId21" Type="http://schemas.openxmlformats.org/officeDocument/2006/relationships/notesSlide" Target="../notesSlides/notesSlide18.xml"/><Relationship Id="rId7" Type="http://schemas.openxmlformats.org/officeDocument/2006/relationships/tags" Target="../tags/tag319.xml"/><Relationship Id="rId12" Type="http://schemas.openxmlformats.org/officeDocument/2006/relationships/tags" Target="../tags/tag324.xml"/><Relationship Id="rId17" Type="http://schemas.openxmlformats.org/officeDocument/2006/relationships/tags" Target="../tags/tag329.xml"/><Relationship Id="rId2" Type="http://schemas.openxmlformats.org/officeDocument/2006/relationships/tags" Target="../tags/tag314.xml"/><Relationship Id="rId16" Type="http://schemas.openxmlformats.org/officeDocument/2006/relationships/tags" Target="../tags/tag328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11" Type="http://schemas.openxmlformats.org/officeDocument/2006/relationships/tags" Target="../tags/tag323.xml"/><Relationship Id="rId5" Type="http://schemas.openxmlformats.org/officeDocument/2006/relationships/tags" Target="../tags/tag317.xml"/><Relationship Id="rId15" Type="http://schemas.openxmlformats.org/officeDocument/2006/relationships/tags" Target="../tags/tag327.xml"/><Relationship Id="rId10" Type="http://schemas.openxmlformats.org/officeDocument/2006/relationships/tags" Target="../tags/tag322.xml"/><Relationship Id="rId19" Type="http://schemas.openxmlformats.org/officeDocument/2006/relationships/tags" Target="../tags/tag331.xml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tags" Target="../tags/tag3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tags" Target="../tags/tag344.xml"/><Relationship Id="rId18" Type="http://schemas.openxmlformats.org/officeDocument/2006/relationships/tags" Target="../tags/tag349.xml"/><Relationship Id="rId3" Type="http://schemas.openxmlformats.org/officeDocument/2006/relationships/tags" Target="../tags/tag334.xml"/><Relationship Id="rId21" Type="http://schemas.openxmlformats.org/officeDocument/2006/relationships/notesSlide" Target="../notesSlides/notesSlide19.xml"/><Relationship Id="rId7" Type="http://schemas.openxmlformats.org/officeDocument/2006/relationships/tags" Target="../tags/tag338.xml"/><Relationship Id="rId12" Type="http://schemas.openxmlformats.org/officeDocument/2006/relationships/tags" Target="../tags/tag343.xml"/><Relationship Id="rId17" Type="http://schemas.openxmlformats.org/officeDocument/2006/relationships/tags" Target="../tags/tag348.xml"/><Relationship Id="rId2" Type="http://schemas.openxmlformats.org/officeDocument/2006/relationships/tags" Target="../tags/tag333.xml"/><Relationship Id="rId16" Type="http://schemas.openxmlformats.org/officeDocument/2006/relationships/tags" Target="../tags/tag347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tags" Target="../tags/tag342.xml"/><Relationship Id="rId5" Type="http://schemas.openxmlformats.org/officeDocument/2006/relationships/tags" Target="../tags/tag336.xml"/><Relationship Id="rId15" Type="http://schemas.openxmlformats.org/officeDocument/2006/relationships/tags" Target="../tags/tag346.xml"/><Relationship Id="rId10" Type="http://schemas.openxmlformats.org/officeDocument/2006/relationships/tags" Target="../tags/tag341.xml"/><Relationship Id="rId19" Type="http://schemas.openxmlformats.org/officeDocument/2006/relationships/tags" Target="../tags/tag350.xml"/><Relationship Id="rId4" Type="http://schemas.openxmlformats.org/officeDocument/2006/relationships/tags" Target="../tags/tag335.xml"/><Relationship Id="rId9" Type="http://schemas.openxmlformats.org/officeDocument/2006/relationships/tags" Target="../tags/tag340.xml"/><Relationship Id="rId14" Type="http://schemas.openxmlformats.org/officeDocument/2006/relationships/tags" Target="../tags/tag34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3.gi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58.xml"/><Relationship Id="rId13" Type="http://schemas.openxmlformats.org/officeDocument/2006/relationships/tags" Target="../tags/tag363.xml"/><Relationship Id="rId18" Type="http://schemas.openxmlformats.org/officeDocument/2006/relationships/tags" Target="../tags/tag368.xml"/><Relationship Id="rId3" Type="http://schemas.openxmlformats.org/officeDocument/2006/relationships/tags" Target="../tags/tag353.xml"/><Relationship Id="rId21" Type="http://schemas.openxmlformats.org/officeDocument/2006/relationships/notesSlide" Target="../notesSlides/notesSlide20.xml"/><Relationship Id="rId7" Type="http://schemas.openxmlformats.org/officeDocument/2006/relationships/tags" Target="../tags/tag357.xml"/><Relationship Id="rId12" Type="http://schemas.openxmlformats.org/officeDocument/2006/relationships/tags" Target="../tags/tag362.xml"/><Relationship Id="rId17" Type="http://schemas.openxmlformats.org/officeDocument/2006/relationships/tags" Target="../tags/tag367.xml"/><Relationship Id="rId2" Type="http://schemas.openxmlformats.org/officeDocument/2006/relationships/tags" Target="../tags/tag352.xml"/><Relationship Id="rId16" Type="http://schemas.openxmlformats.org/officeDocument/2006/relationships/tags" Target="../tags/tag366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351.xml"/><Relationship Id="rId6" Type="http://schemas.openxmlformats.org/officeDocument/2006/relationships/tags" Target="../tags/tag356.xml"/><Relationship Id="rId11" Type="http://schemas.openxmlformats.org/officeDocument/2006/relationships/tags" Target="../tags/tag361.xml"/><Relationship Id="rId5" Type="http://schemas.openxmlformats.org/officeDocument/2006/relationships/tags" Target="../tags/tag355.xml"/><Relationship Id="rId15" Type="http://schemas.openxmlformats.org/officeDocument/2006/relationships/tags" Target="../tags/tag365.xml"/><Relationship Id="rId10" Type="http://schemas.openxmlformats.org/officeDocument/2006/relationships/tags" Target="../tags/tag360.xml"/><Relationship Id="rId19" Type="http://schemas.openxmlformats.org/officeDocument/2006/relationships/tags" Target="../tags/tag369.xml"/><Relationship Id="rId4" Type="http://schemas.openxmlformats.org/officeDocument/2006/relationships/tags" Target="../tags/tag354.xml"/><Relationship Id="rId9" Type="http://schemas.openxmlformats.org/officeDocument/2006/relationships/tags" Target="../tags/tag359.xml"/><Relationship Id="rId14" Type="http://schemas.openxmlformats.org/officeDocument/2006/relationships/tags" Target="../tags/tag36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tags" Target="../tags/tag382.xml"/><Relationship Id="rId18" Type="http://schemas.openxmlformats.org/officeDocument/2006/relationships/tags" Target="../tags/tag387.xml"/><Relationship Id="rId3" Type="http://schemas.openxmlformats.org/officeDocument/2006/relationships/tags" Target="../tags/tag372.xml"/><Relationship Id="rId21" Type="http://schemas.openxmlformats.org/officeDocument/2006/relationships/notesSlide" Target="../notesSlides/notesSlide21.xml"/><Relationship Id="rId7" Type="http://schemas.openxmlformats.org/officeDocument/2006/relationships/tags" Target="../tags/tag376.xml"/><Relationship Id="rId12" Type="http://schemas.openxmlformats.org/officeDocument/2006/relationships/tags" Target="../tags/tag381.xml"/><Relationship Id="rId17" Type="http://schemas.openxmlformats.org/officeDocument/2006/relationships/tags" Target="../tags/tag386.xml"/><Relationship Id="rId2" Type="http://schemas.openxmlformats.org/officeDocument/2006/relationships/tags" Target="../tags/tag371.xml"/><Relationship Id="rId16" Type="http://schemas.openxmlformats.org/officeDocument/2006/relationships/tags" Target="../tags/tag385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tags" Target="../tags/tag384.xml"/><Relationship Id="rId10" Type="http://schemas.openxmlformats.org/officeDocument/2006/relationships/tags" Target="../tags/tag379.xml"/><Relationship Id="rId19" Type="http://schemas.openxmlformats.org/officeDocument/2006/relationships/tags" Target="../tags/tag388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tags" Target="../tags/tag38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5.gif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4.gif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tags" Target="../tags/tag52.xml"/><Relationship Id="rId3" Type="http://schemas.openxmlformats.org/officeDocument/2006/relationships/tags" Target="../tags/tag29.xml"/><Relationship Id="rId21" Type="http://schemas.openxmlformats.org/officeDocument/2006/relationships/tags" Target="../tags/tag47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openxmlformats.org/officeDocument/2006/relationships/tags" Target="../tags/tag51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29" Type="http://schemas.openxmlformats.org/officeDocument/2006/relationships/image" Target="../media/image7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24" Type="http://schemas.openxmlformats.org/officeDocument/2006/relationships/tags" Target="../tags/tag50.xml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tags" Target="../tags/tag49.xml"/><Relationship Id="rId28" Type="http://schemas.openxmlformats.org/officeDocument/2006/relationships/notesSlide" Target="../notesSlides/notesSlide5.xml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Relationship Id="rId27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5.xml"/><Relationship Id="rId18" Type="http://schemas.openxmlformats.org/officeDocument/2006/relationships/tags" Target="../tags/tag70.xml"/><Relationship Id="rId26" Type="http://schemas.openxmlformats.org/officeDocument/2006/relationships/notesSlide" Target="../notesSlides/notesSlide6.xml"/><Relationship Id="rId3" Type="http://schemas.openxmlformats.org/officeDocument/2006/relationships/tags" Target="../tags/tag55.xml"/><Relationship Id="rId21" Type="http://schemas.openxmlformats.org/officeDocument/2006/relationships/tags" Target="../tags/tag73.xml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tags" Target="../tags/tag69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6" Type="http://schemas.openxmlformats.org/officeDocument/2006/relationships/tags" Target="../tags/tag68.xml"/><Relationship Id="rId20" Type="http://schemas.openxmlformats.org/officeDocument/2006/relationships/tags" Target="../tags/tag72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24" Type="http://schemas.openxmlformats.org/officeDocument/2006/relationships/tags" Target="../tags/tag76.xml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23" Type="http://schemas.openxmlformats.org/officeDocument/2006/relationships/tags" Target="../tags/tag75.xml"/><Relationship Id="rId10" Type="http://schemas.openxmlformats.org/officeDocument/2006/relationships/tags" Target="../tags/tag62.xml"/><Relationship Id="rId19" Type="http://schemas.openxmlformats.org/officeDocument/2006/relationships/tags" Target="../tags/tag71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Relationship Id="rId22" Type="http://schemas.openxmlformats.org/officeDocument/2006/relationships/tags" Target="../tags/tag74.xml"/><Relationship Id="rId27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tags" Target="../tags/tag89.xml"/><Relationship Id="rId18" Type="http://schemas.openxmlformats.org/officeDocument/2006/relationships/tags" Target="../tags/tag94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79.xml"/><Relationship Id="rId21" Type="http://schemas.openxmlformats.org/officeDocument/2006/relationships/tags" Target="../tags/tag97.xml"/><Relationship Id="rId7" Type="http://schemas.openxmlformats.org/officeDocument/2006/relationships/tags" Target="../tags/tag83.xml"/><Relationship Id="rId12" Type="http://schemas.openxmlformats.org/officeDocument/2006/relationships/tags" Target="../tags/tag88.xml"/><Relationship Id="rId17" Type="http://schemas.openxmlformats.org/officeDocument/2006/relationships/tags" Target="../tags/tag93.xml"/><Relationship Id="rId25" Type="http://schemas.openxmlformats.org/officeDocument/2006/relationships/tags" Target="../tags/tag101.xml"/><Relationship Id="rId2" Type="http://schemas.openxmlformats.org/officeDocument/2006/relationships/tags" Target="../tags/tag78.xml"/><Relationship Id="rId16" Type="http://schemas.openxmlformats.org/officeDocument/2006/relationships/tags" Target="../tags/tag92.xml"/><Relationship Id="rId20" Type="http://schemas.openxmlformats.org/officeDocument/2006/relationships/tags" Target="../tags/tag96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24" Type="http://schemas.openxmlformats.org/officeDocument/2006/relationships/tags" Target="../tags/tag100.xml"/><Relationship Id="rId5" Type="http://schemas.openxmlformats.org/officeDocument/2006/relationships/tags" Target="../tags/tag81.xml"/><Relationship Id="rId15" Type="http://schemas.openxmlformats.org/officeDocument/2006/relationships/tags" Target="../tags/tag91.xml"/><Relationship Id="rId23" Type="http://schemas.openxmlformats.org/officeDocument/2006/relationships/tags" Target="../tags/tag99.xml"/><Relationship Id="rId28" Type="http://schemas.openxmlformats.org/officeDocument/2006/relationships/image" Target="../media/image7.png"/><Relationship Id="rId10" Type="http://schemas.openxmlformats.org/officeDocument/2006/relationships/tags" Target="../tags/tag86.xml"/><Relationship Id="rId19" Type="http://schemas.openxmlformats.org/officeDocument/2006/relationships/tags" Target="../tags/tag95.xml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tags" Target="../tags/tag90.xml"/><Relationship Id="rId22" Type="http://schemas.openxmlformats.org/officeDocument/2006/relationships/tags" Target="../tags/tag98.xml"/><Relationship Id="rId2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26" Type="http://schemas.openxmlformats.org/officeDocument/2006/relationships/image" Target="../media/image9.png"/><Relationship Id="rId3" Type="http://schemas.openxmlformats.org/officeDocument/2006/relationships/tags" Target="../tags/tag104.xml"/><Relationship Id="rId21" Type="http://schemas.openxmlformats.org/officeDocument/2006/relationships/tags" Target="../tags/tag122.xml"/><Relationship Id="rId7" Type="http://schemas.openxmlformats.org/officeDocument/2006/relationships/tags" Target="../tags/tag108.xml"/><Relationship Id="rId12" Type="http://schemas.openxmlformats.org/officeDocument/2006/relationships/tags" Target="../tags/tag113.xml"/><Relationship Id="rId17" Type="http://schemas.openxmlformats.org/officeDocument/2006/relationships/tags" Target="../tags/tag118.xml"/><Relationship Id="rId25" Type="http://schemas.microsoft.com/office/2007/relationships/hdphoto" Target="../media/hdphoto1.wdp"/><Relationship Id="rId2" Type="http://schemas.openxmlformats.org/officeDocument/2006/relationships/tags" Target="../tags/tag103.xml"/><Relationship Id="rId16" Type="http://schemas.openxmlformats.org/officeDocument/2006/relationships/tags" Target="../tags/tag117.xml"/><Relationship Id="rId20" Type="http://schemas.openxmlformats.org/officeDocument/2006/relationships/tags" Target="../tags/tag121.xml"/><Relationship Id="rId29" Type="http://schemas.microsoft.com/office/2007/relationships/hdphoto" Target="../media/hdphoto3.wdp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tags" Target="../tags/tag112.xml"/><Relationship Id="rId24" Type="http://schemas.openxmlformats.org/officeDocument/2006/relationships/image" Target="../media/image8.png"/><Relationship Id="rId5" Type="http://schemas.openxmlformats.org/officeDocument/2006/relationships/tags" Target="../tags/tag106.xml"/><Relationship Id="rId15" Type="http://schemas.openxmlformats.org/officeDocument/2006/relationships/tags" Target="../tags/tag116.xml"/><Relationship Id="rId23" Type="http://schemas.openxmlformats.org/officeDocument/2006/relationships/notesSlide" Target="../notesSlides/notesSlide8.xml"/><Relationship Id="rId28" Type="http://schemas.openxmlformats.org/officeDocument/2006/relationships/image" Target="../media/image10.png"/><Relationship Id="rId10" Type="http://schemas.openxmlformats.org/officeDocument/2006/relationships/tags" Target="../tags/tag111.xml"/><Relationship Id="rId19" Type="http://schemas.openxmlformats.org/officeDocument/2006/relationships/tags" Target="../tags/tag120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tags" Target="../tags/tag115.xml"/><Relationship Id="rId22" Type="http://schemas.openxmlformats.org/officeDocument/2006/relationships/slideLayout" Target="../slideLayouts/slideLayout2.xml"/><Relationship Id="rId27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tags" Target="../tags/tag135.xml"/><Relationship Id="rId18" Type="http://schemas.openxmlformats.org/officeDocument/2006/relationships/tags" Target="../tags/tag140.xml"/><Relationship Id="rId3" Type="http://schemas.openxmlformats.org/officeDocument/2006/relationships/tags" Target="../tags/tag125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29.xml"/><Relationship Id="rId12" Type="http://schemas.openxmlformats.org/officeDocument/2006/relationships/tags" Target="../tags/tag134.xml"/><Relationship Id="rId17" Type="http://schemas.openxmlformats.org/officeDocument/2006/relationships/tags" Target="../tags/tag139.xml"/><Relationship Id="rId2" Type="http://schemas.openxmlformats.org/officeDocument/2006/relationships/tags" Target="../tags/tag124.xml"/><Relationship Id="rId16" Type="http://schemas.openxmlformats.org/officeDocument/2006/relationships/tags" Target="../tags/tag138.xml"/><Relationship Id="rId20" Type="http://schemas.openxmlformats.org/officeDocument/2006/relationships/tags" Target="../tags/tag142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5" Type="http://schemas.openxmlformats.org/officeDocument/2006/relationships/tags" Target="../tags/tag127.xml"/><Relationship Id="rId15" Type="http://schemas.openxmlformats.org/officeDocument/2006/relationships/tags" Target="../tags/tag137.xml"/><Relationship Id="rId10" Type="http://schemas.openxmlformats.org/officeDocument/2006/relationships/tags" Target="../tags/tag132.xml"/><Relationship Id="rId19" Type="http://schemas.openxmlformats.org/officeDocument/2006/relationships/tags" Target="../tags/tag141.xml"/><Relationship Id="rId4" Type="http://schemas.openxmlformats.org/officeDocument/2006/relationships/tags" Target="../tags/tag126.xml"/><Relationship Id="rId9" Type="http://schemas.openxmlformats.org/officeDocument/2006/relationships/tags" Target="../tags/tag131.xml"/><Relationship Id="rId14" Type="http://schemas.openxmlformats.org/officeDocument/2006/relationships/tags" Target="../tags/tag136.xml"/><Relationship Id="rId2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609601"/>
            <a:ext cx="7772400" cy="3395463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fait qu’un travail va être réalisé dans un temps donné.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079854" cy="31683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puissance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 cos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en Watt (W)</a:t>
            </a:r>
            <a:b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</a:b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 appelée en alternatif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« active »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celle qui produit un travail, en relation avec l’élévation de température.</a:t>
            </a:r>
          </a:p>
          <a:p>
            <a:pPr marL="0" indent="0" algn="ctr">
              <a:buNone/>
            </a:pPr>
            <a:endParaRPr lang="fr-FR" sz="12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Malgré tout, le producteur d’énergie électrique doit fournir le U et le I total.</a:t>
            </a:r>
            <a:b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appelle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apparente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produit de U et I sans tenir compte du déphasage :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= U.I en </a:t>
            </a:r>
            <a:r>
              <a:rPr lang="fr-FR" sz="1800" b="1" dirty="0" err="1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(VA).</a:t>
            </a:r>
            <a:endParaRPr lang="fr-FR" sz="12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2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partie de la puissance qui ne servira qu’a produire du champ magnétique (puissance magnétisante) sera quantifiée sous le terme </a:t>
            </a:r>
            <a:b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réactive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Q= U.I. sin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Réactif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VAR).</a:t>
            </a:r>
            <a:endParaRPr lang="fr-FR" sz="1800" b="1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323528" y="5118795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323528" y="6336432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130509" y="5620320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81194" y="5550843"/>
            <a:ext cx="105044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86475" y="5207053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U.I</a:t>
            </a:r>
            <a:endParaRPr lang="fr-F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3347864" y="5511590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Q=U.I. sin </a:t>
            </a:r>
            <a:r>
              <a:rPr lang="fr-FR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08888" y="6342931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 cos </a:t>
            </a:r>
            <a:r>
              <a: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571416" y="4869160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représente ces trois grandeurs dans un « triangle des puissances ».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1"/>
            </p:custDataLst>
          </p:nvPr>
        </p:nvCxnSpPr>
        <p:spPr>
          <a:xfrm flipV="1">
            <a:off x="3281764" y="5118795"/>
            <a:ext cx="0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2"/>
            </p:custDataLst>
          </p:nvPr>
        </p:nvSpPr>
        <p:spPr>
          <a:xfrm>
            <a:off x="2965326" y="6074742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139952" y="6061738"/>
            <a:ext cx="19442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en tire entres autres: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6228184" y="6187751"/>
            <a:ext cx="225050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S =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)…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Accolade ouvrante 5"/>
          <p:cNvSpPr/>
          <p:nvPr>
            <p:custDataLst>
              <p:tags r:id="rId15"/>
            </p:custDataLst>
          </p:nvPr>
        </p:nvSpPr>
        <p:spPr>
          <a:xfrm>
            <a:off x="5910424" y="5730822"/>
            <a:ext cx="378296" cy="1021879"/>
          </a:xfrm>
          <a:prstGeom prst="leftBrace">
            <a:avLst>
              <a:gd name="adj1" fmla="val 8333"/>
              <a:gd name="adj2" fmla="val 51243"/>
            </a:avLst>
          </a:pr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6425952" y="5852492"/>
            <a:ext cx="181845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S. </a:t>
            </a:r>
            <a:r>
              <a:rPr lang="fr-FR" sz="18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</p:txBody>
      </p:sp>
      <p:sp>
        <p:nvSpPr>
          <p:cNvPr id="1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6497960" y="5517232"/>
            <a:ext cx="1674440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= </a:t>
            </a:r>
            <a:r>
              <a:rPr lang="fr-FR" sz="1800" b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P.tan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</a:t>
            </a: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9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1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3" grpId="0"/>
      <p:bldP spid="24" grpId="0"/>
      <p:bldP spid="26" grpId="0"/>
      <p:bldP spid="27" grpId="0"/>
      <p:bldP spid="28" grpId="0"/>
      <p:bldP spid="33" grpId="0" animBg="1"/>
      <p:bldP spid="15" grpId="0"/>
      <p:bldP spid="16" grpId="0"/>
      <p:bldP spid="6" grpId="0" animBg="1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144000" cy="31683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la puissance 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active en Watt (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W) produit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la chaleur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 est le résultat d’un courant traversant la partie résistive d’un circuit . Si on considère la loi d’ohm, U</a:t>
            </a:r>
            <a:r>
              <a:rPr lang="fr-FR" sz="1800" baseline="-25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R.I  ce qui est vrai pour une résistance pure on obtient P = U</a:t>
            </a:r>
            <a:r>
              <a:rPr lang="fr-FR" sz="1800" baseline="-25000" dirty="0"/>
              <a:t>R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 = R.I.I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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=RI</a:t>
            </a:r>
            <a:r>
              <a:rPr lang="fr-FR" sz="1800" b="1" baseline="300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fr-FR" sz="1100" b="1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Q  la puissance 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réactive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en </a:t>
            </a:r>
            <a:r>
              <a:rPr lang="fr-FR" sz="1800" b="1" dirty="0" err="1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Volt-Ampère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Réactif (VAR) </a:t>
            </a:r>
          </a:p>
          <a:p>
            <a:pPr marL="0" indent="0" algn="ctr">
              <a:buNone/>
            </a:pPr>
            <a:r>
              <a:rPr lang="fr-FR" sz="1800" dirty="0" smtClean="0"/>
              <a:t>Produit le champ </a:t>
            </a:r>
            <a:r>
              <a:rPr lang="fr-FR" sz="1800" dirty="0"/>
              <a:t>magnétique (puissance magnétisante</a:t>
            </a:r>
            <a:r>
              <a:rPr lang="fr-FR" sz="1800" dirty="0" smtClean="0"/>
              <a:t>).C’est le résultat de la bobine (comme si elle était pure) </a:t>
            </a:r>
            <a:r>
              <a:rPr lang="fr-FR" sz="1800" dirty="0"/>
              <a:t>U</a:t>
            </a:r>
            <a:r>
              <a:rPr lang="fr-FR" sz="1800" baseline="-25000" dirty="0"/>
              <a:t>L</a:t>
            </a:r>
            <a:r>
              <a:rPr lang="fr-FR" sz="1800" dirty="0"/>
              <a:t> = L</a:t>
            </a:r>
            <a:r>
              <a:rPr lang="fr-FR" sz="1800" dirty="0">
                <a:sym typeface="Symbol"/>
              </a:rPr>
              <a:t> .</a:t>
            </a:r>
            <a:r>
              <a:rPr lang="fr-FR" sz="1800" dirty="0"/>
              <a:t>.I </a:t>
            </a:r>
            <a:r>
              <a:rPr lang="fr-FR" sz="1800" dirty="0" smtClean="0"/>
              <a:t>, donc de l’inductance de la bobine traversée par le courant : Q= U</a:t>
            </a:r>
            <a:r>
              <a:rPr lang="fr-FR" sz="1800" baseline="-25000" dirty="0" smtClean="0"/>
              <a:t>L</a:t>
            </a:r>
            <a:r>
              <a:rPr lang="fr-FR" sz="1800" dirty="0" smtClean="0"/>
              <a:t>.I = L.</a:t>
            </a:r>
            <a:r>
              <a:rPr lang="fr-FR" sz="1800" dirty="0" smtClean="0">
                <a:sym typeface="Symbol"/>
              </a:rPr>
              <a:t>.I.I  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Q =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L.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.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I</a:t>
            </a:r>
            <a:r>
              <a:rPr lang="fr-FR" sz="1800" b="1" baseline="300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2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/>
            </a:r>
            <a:b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</a:br>
            <a:endParaRPr lang="fr-FR" sz="12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fr-FR" sz="1800" b="1" dirty="0" smtClean="0"/>
              <a:t>puissance apparente 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(VA)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somme (vectorielle) des puissances précédente, ce que le producteur doit mettre à disposition du consommateur. Ce sera donc la somme vectorielle des impédances traversée par le courant I :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S =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Z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.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I</a:t>
            </a:r>
            <a:r>
              <a:rPr lang="fr-FR" sz="1800" b="1" baseline="300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2</a:t>
            </a:r>
            <a:endParaRPr lang="fr-FR" sz="1696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107504" y="5118795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107504" y="6336432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-85515" y="5620320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5170" y="5550843"/>
            <a:ext cx="105044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422303" y="5182122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</a:t>
            </a: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Z.I</a:t>
            </a:r>
            <a:r>
              <a:rPr lang="fr-FR" b="1" baseline="30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30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735796" y="5605490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Q=L..I</a:t>
            </a:r>
            <a:r>
              <a:rPr lang="fr-FR" sz="2000" b="1" baseline="30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aseline="30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92864" y="6326125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R.I</a:t>
            </a:r>
            <a:r>
              <a:rPr lang="fr-FR" sz="2000" b="1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726160" y="5227477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Le triangle des puissances devient.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1"/>
            </p:custDataLst>
          </p:nvPr>
        </p:nvCxnSpPr>
        <p:spPr>
          <a:xfrm flipV="1">
            <a:off x="3065740" y="5118795"/>
            <a:ext cx="0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2"/>
            </p:custDataLst>
          </p:nvPr>
        </p:nvSpPr>
        <p:spPr>
          <a:xfrm>
            <a:off x="2749302" y="6074742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572000" y="6325570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Et on retrouve: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Z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(R</a:t>
            </a:r>
            <a:r>
              <a:rPr lang="fr-FR" sz="1800" b="1" baseline="300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(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.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)</a:t>
            </a:r>
            <a:r>
              <a:rPr lang="fr-FR" sz="18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 </a:t>
            </a:r>
            <a:r>
              <a:rPr lang="fr-FR" sz="1800" b="1" baseline="300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</a:t>
            </a:r>
            <a:r>
              <a:rPr lang="fr-FR" sz="18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endParaRPr lang="fr-FR" sz="1800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572000" y="5605490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divisant chaque puissance par I</a:t>
            </a:r>
            <a:r>
              <a:rPr lang="fr-FR" sz="18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obtient le triangle des impédances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1012438" y="6326125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R</a:t>
            </a:r>
            <a:endParaRPr lang="fr-FR" b="1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771800" y="5605490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L.</a:t>
            </a:r>
            <a:endParaRPr lang="fr-FR" baseline="30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541006" y="5182122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Z</a:t>
            </a:r>
            <a:endParaRPr lang="fr-FR" b="1" baseline="30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49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5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5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5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3" grpId="0"/>
      <p:bldP spid="24" grpId="0"/>
      <p:bldP spid="24" grpId="1"/>
      <p:bldP spid="26" grpId="0"/>
      <p:bldP spid="26" grpId="1"/>
      <p:bldP spid="27" grpId="0"/>
      <p:bldP spid="27" grpId="1"/>
      <p:bldP spid="28" grpId="0"/>
      <p:bldP spid="33" grpId="0" animBg="1"/>
      <p:bldP spid="20" grpId="0"/>
      <p:bldP spid="21" grpId="0"/>
      <p:bldP spid="22" grpId="0"/>
      <p:bldP spid="25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144000" cy="20162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/>
              <a:t>L’éclairage de la salle de cours est composé de 12 luminaires contenants 4 tubes fluorescents chacun. L’alimentation monophasée 230 V. On veut choisir le calibre du disjoncteur approprié, il nous faut donc trouver </a:t>
            </a:r>
            <a:r>
              <a:rPr lang="fr-FR" sz="1800" dirty="0"/>
              <a:t>l</a:t>
            </a:r>
            <a:r>
              <a:rPr lang="fr-FR" sz="1800" dirty="0" smtClean="0"/>
              <a:t>’intensité.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Chaque tube a une puissance de 40 W et un cos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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de 0,7.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Trouvez P, Q et S de l’installation totale, calculez I.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Vérifiez vos calculs par le traçage du triangle des puissances.</a:t>
            </a:r>
            <a:endParaRPr lang="fr-FR" sz="18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7504" y="3491680"/>
            <a:ext cx="8620479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</a:t>
            </a:r>
            <a:r>
              <a:rPr lang="fr-FR" sz="1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Ptube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x nombres luminaires x nombres de tubes/ luminaire.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783524" y="3949306"/>
            <a:ext cx="2916700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40 x 12 x 4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975780" y="3949306"/>
            <a:ext cx="2916700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1920 W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496" y="4509120"/>
            <a:ext cx="3299893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</a:t>
            </a:r>
            <a:r>
              <a:rPr lang="fr-FR" sz="1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Ptotale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x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tan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335388" y="4509120"/>
            <a:ext cx="4981027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</a:t>
            </a:r>
            <a:r>
              <a:rPr lang="fr-FR" sz="1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Ptotale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.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tan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(cos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-1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(cos))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461306" y="5004288"/>
            <a:ext cx="4470734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1920x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tan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(cos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-1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(0,7))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5220072" y="5004288"/>
            <a:ext cx="3816424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1920 x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1,02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6014097" y="5461474"/>
            <a:ext cx="2662359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1960 VAR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35496" y="5965530"/>
            <a:ext cx="2916700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=√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(P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aseline="30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 </a:t>
            </a: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305997" y="5965530"/>
            <a:ext cx="4470734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=√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(1920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1960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aseline="30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 </a:t>
            </a: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6005922" y="6397578"/>
            <a:ext cx="2886558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=2740 VA</a:t>
            </a: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60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8" grpId="0" animBg="1"/>
      <p:bldP spid="19" grpId="0" animBg="1"/>
      <p:bldP spid="30" grpId="0" animBg="1"/>
      <p:bldP spid="3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144000" cy="20162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/>
              <a:t>L’éclairage de la salle de cours est composé de 12 luminaires contenants 4 tubes fluorescents chacun. L’alimentation monophasée 230 V. On veut choisir le calibre du disjoncteur approprié, il nous faut donc trouver l’intensité.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Chaque tube a une puissance de 40 W et un cos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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de 0,7.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Trouvez P, Q et S de l’installation totale, calculez I.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Vérifiez vos calculs par le traçage du triangle des puissances.</a:t>
            </a:r>
            <a:endParaRPr lang="fr-FR" sz="18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107504" y="5118795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107504" y="6336432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-85515" y="5620320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5170" y="5550843"/>
            <a:ext cx="105044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840490" y="5114963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</a:t>
            </a:r>
            <a:endParaRPr lang="fr-FR" b="1" baseline="30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447764" y="5519715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</a:t>
            </a:r>
            <a:endParaRPr lang="fr-FR" baseline="30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724406" y="6342931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0"/>
            </p:custDataLst>
          </p:nvPr>
        </p:nvCxnSpPr>
        <p:spPr>
          <a:xfrm flipV="1">
            <a:off x="3065740" y="5118795"/>
            <a:ext cx="0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1"/>
            </p:custDataLst>
          </p:nvPr>
        </p:nvSpPr>
        <p:spPr>
          <a:xfrm>
            <a:off x="2749302" y="6074742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77463" y="4122771"/>
            <a:ext cx="8459144" cy="41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Pour le triangle des puissances on prend 1 cm pour 100 W, VAR et VA.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trace P et à 90° on trace Q. Ensuite on trace S et on vérifie la longueur obtenue soit: 27,4 cm.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3703816" y="5103917"/>
            <a:ext cx="1806438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Calcul de I: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26438" y="3507533"/>
            <a:ext cx="2916700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1920 W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131841" y="3507533"/>
            <a:ext cx="2952328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1960 VAR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6163841" y="3507533"/>
            <a:ext cx="2886558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=2740 VA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4605859" y="5441272"/>
            <a:ext cx="1509769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U.I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5173646" y="5778627"/>
            <a:ext cx="188396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 = S/U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5718615" y="6115982"/>
            <a:ext cx="2677989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 = 2740/230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7236296" y="6453336"/>
            <a:ext cx="1872208" cy="4157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 = 11,9A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2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1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/>
      <p:bldP spid="24" grpId="0"/>
      <p:bldP spid="26" grpId="0"/>
      <p:bldP spid="27" grpId="0"/>
      <p:bldP spid="33" grpId="0" animBg="1"/>
      <p:bldP spid="37" grpId="0"/>
      <p:bldP spid="39" grpId="0"/>
      <p:bldP spid="34" grpId="0" animBg="1"/>
      <p:bldP spid="35" grpId="0" animBg="1"/>
      <p:bldP spid="40" grpId="0" animBg="1"/>
      <p:bldP spid="41" grpId="0"/>
      <p:bldP spid="42" grpId="0"/>
      <p:bldP spid="43" grpId="0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0648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28803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P en triphasé est toujours la puissance « active »… celle qui produit un travail, en relation avec l’élévation de température.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son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calcul, on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tient compte de la puissance sur les trois phases. Pour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cela, on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peut additionner la puissance active de chaque phase si le réseau n’est pas équilibré…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=P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+P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+P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V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.Cos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+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.Cos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+</a:t>
            </a:r>
            <a:r>
              <a:rPr lang="fr-FR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.Cos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Si le réseau est équilibré, les grandeurs ont les mêmes valeurs sur toutes les phases  donc P = 3. </a:t>
            </a:r>
            <a:r>
              <a:rPr lang="fr-FR" sz="18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V.I.cos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Or V = U/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=U.</a:t>
            </a:r>
            <a:r>
              <a:rPr lang="fr-FR" sz="1800" dirty="0" smtClean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/3 et  parce que 1/</a:t>
            </a:r>
            <a:r>
              <a:rPr lang="fr-FR" sz="18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</a:t>
            </a:r>
            <a:r>
              <a:rPr lang="fr-FR" sz="1800" dirty="0" smtClean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/3 </a:t>
            </a:r>
            <a:endParaRPr lang="fr-FR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</a:t>
            </a:r>
            <a:r>
              <a:rPr lang="fr-FR" sz="1800" dirty="0" smtClean="0">
                <a:sym typeface="Symbol"/>
              </a:rPr>
              <a:t>obtient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cos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Watt (W).</a:t>
            </a:r>
            <a:endParaRPr lang="fr-FR" sz="1800" b="1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>
            <p:custDataLst>
              <p:tags r:id="rId3"/>
            </p:custDataLst>
          </p:nvPr>
        </p:nvCxnSpPr>
        <p:spPr>
          <a:xfrm>
            <a:off x="505644" y="4576365"/>
            <a:ext cx="5085531" cy="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4"/>
            </p:custDataLst>
          </p:nvPr>
        </p:nvCxnSpPr>
        <p:spPr>
          <a:xfrm>
            <a:off x="467544" y="6237312"/>
            <a:ext cx="4104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5"/>
            </p:custDataLst>
          </p:nvPr>
        </p:nvCxnSpPr>
        <p:spPr>
          <a:xfrm>
            <a:off x="467544" y="5589240"/>
            <a:ext cx="51125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>
            <p:custDataLst>
              <p:tags r:id="rId6"/>
            </p:custDataLst>
          </p:nvPr>
        </p:nvCxnSpPr>
        <p:spPr>
          <a:xfrm>
            <a:off x="467544" y="6597352"/>
            <a:ext cx="6048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>
            <p:custDataLst>
              <p:tags r:id="rId7"/>
            </p:custDataLst>
          </p:nvPr>
        </p:nvCxnSpPr>
        <p:spPr>
          <a:xfrm>
            <a:off x="5580112" y="5589240"/>
            <a:ext cx="936104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>
            <p:custDataLst>
              <p:tags r:id="rId8"/>
            </p:custDataLst>
          </p:nvPr>
        </p:nvCxnSpPr>
        <p:spPr>
          <a:xfrm flipH="1">
            <a:off x="4572000" y="5589240"/>
            <a:ext cx="1008114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>
            <p:custDataLst>
              <p:tags r:id="rId9"/>
            </p:custDataLst>
          </p:nvPr>
        </p:nvCxnSpPr>
        <p:spPr>
          <a:xfrm flipV="1">
            <a:off x="5584875" y="4576365"/>
            <a:ext cx="2" cy="10081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rganigramme : Jonction de sommaire 9"/>
          <p:cNvSpPr/>
          <p:nvPr>
            <p:custDataLst>
              <p:tags r:id="rId10"/>
            </p:custDataLst>
          </p:nvPr>
        </p:nvSpPr>
        <p:spPr>
          <a:xfrm>
            <a:off x="5328086" y="4797152"/>
            <a:ext cx="504056" cy="504056"/>
          </a:xfrm>
          <a:prstGeom prst="flowChartSummingJunct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Jonction de sommaire 17"/>
          <p:cNvSpPr/>
          <p:nvPr>
            <p:custDataLst>
              <p:tags r:id="rId11"/>
            </p:custDataLst>
          </p:nvPr>
        </p:nvSpPr>
        <p:spPr>
          <a:xfrm>
            <a:off x="5796136" y="5661248"/>
            <a:ext cx="504056" cy="504056"/>
          </a:xfrm>
          <a:prstGeom prst="flowChartSummingJunct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Jonction de sommaire 18"/>
          <p:cNvSpPr/>
          <p:nvPr>
            <p:custDataLst>
              <p:tags r:id="rId12"/>
            </p:custDataLst>
          </p:nvPr>
        </p:nvSpPr>
        <p:spPr>
          <a:xfrm>
            <a:off x="4716016" y="5733256"/>
            <a:ext cx="504056" cy="504056"/>
          </a:xfrm>
          <a:prstGeom prst="flowChartSummingJunct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droit 36"/>
          <p:cNvCxnSpPr/>
          <p:nvPr>
            <p:custDataLst>
              <p:tags r:id="rId13"/>
            </p:custDataLst>
          </p:nvPr>
        </p:nvCxnSpPr>
        <p:spPr>
          <a:xfrm>
            <a:off x="6516216" y="6237312"/>
            <a:ext cx="0" cy="36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/>
          <p:cNvSpPr/>
          <p:nvPr>
            <p:custDataLst>
              <p:tags r:id="rId14"/>
            </p:custDataLst>
          </p:nvPr>
        </p:nvSpPr>
        <p:spPr>
          <a:xfrm>
            <a:off x="576582" y="6556483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>
            <p:custDataLst>
              <p:tags r:id="rId15"/>
            </p:custDataLst>
          </p:nvPr>
        </p:nvSpPr>
        <p:spPr>
          <a:xfrm>
            <a:off x="434421" y="62061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>
            <p:custDataLst>
              <p:tags r:id="rId16"/>
            </p:custDataLst>
          </p:nvPr>
        </p:nvSpPr>
        <p:spPr>
          <a:xfrm>
            <a:off x="543459" y="4535496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>
            <p:custDataLst>
              <p:tags r:id="rId17"/>
            </p:custDataLst>
          </p:nvPr>
        </p:nvSpPr>
        <p:spPr>
          <a:xfrm>
            <a:off x="4916290" y="4764791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48" name="Rectangle 47"/>
          <p:cNvSpPr/>
          <p:nvPr>
            <p:custDataLst>
              <p:tags r:id="rId18"/>
            </p:custDataLst>
          </p:nvPr>
        </p:nvSpPr>
        <p:spPr>
          <a:xfrm>
            <a:off x="5564342" y="5939988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49" name="Rectangle 48"/>
          <p:cNvSpPr/>
          <p:nvPr>
            <p:custDataLst>
              <p:tags r:id="rId19"/>
            </p:custDataLst>
          </p:nvPr>
        </p:nvSpPr>
        <p:spPr>
          <a:xfrm>
            <a:off x="4340206" y="5661248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sp>
        <p:nvSpPr>
          <p:cNvPr id="50" name="Rectangle 49"/>
          <p:cNvSpPr/>
          <p:nvPr>
            <p:custDataLst>
              <p:tags r:id="rId20"/>
            </p:custDataLst>
          </p:nvPr>
        </p:nvSpPr>
        <p:spPr>
          <a:xfrm>
            <a:off x="5940152" y="4480378"/>
            <a:ext cx="30958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 cas d’un réseau équilibré la somme des courants dans le neutre I</a:t>
            </a:r>
            <a:r>
              <a:rPr lang="fr-FR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0A à chaque instant on pourra donc ne pas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 raccorder s’il n’y a aucun risque de déséquilibre…</a:t>
            </a:r>
            <a:endParaRPr lang="fr-FR" dirty="0"/>
          </a:p>
        </p:txBody>
      </p:sp>
      <p:cxnSp>
        <p:nvCxnSpPr>
          <p:cNvPr id="51" name="Connecteur droit avec flèche 50"/>
          <p:cNvCxnSpPr/>
          <p:nvPr>
            <p:custDataLst>
              <p:tags r:id="rId21"/>
            </p:custDataLst>
          </p:nvPr>
        </p:nvCxnSpPr>
        <p:spPr>
          <a:xfrm flipV="1">
            <a:off x="1516212" y="4617233"/>
            <a:ext cx="0" cy="83252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>
            <p:custDataLst>
              <p:tags r:id="rId22"/>
            </p:custDataLst>
          </p:nvPr>
        </p:nvCxnSpPr>
        <p:spPr>
          <a:xfrm>
            <a:off x="3012389" y="4576364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899592" y="4849289"/>
            <a:ext cx="69864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endParaRPr lang="fr-FR" b="1" baseline="-25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2736670" y="4589253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8" name="Connecteur droit avec flèche 57"/>
          <p:cNvCxnSpPr/>
          <p:nvPr>
            <p:custDataLst>
              <p:tags r:id="rId25"/>
            </p:custDataLst>
          </p:nvPr>
        </p:nvCxnSpPr>
        <p:spPr>
          <a:xfrm>
            <a:off x="1516212" y="5628589"/>
            <a:ext cx="0" cy="60872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>
            <p:custDataLst>
              <p:tags r:id="rId26"/>
            </p:custDataLst>
          </p:nvPr>
        </p:nvCxnSpPr>
        <p:spPr>
          <a:xfrm>
            <a:off x="2132145" y="6234182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space réservé du contenu 2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1547664" y="5661248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Espace réservé du contenu 2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899592" y="5517232"/>
            <a:ext cx="69864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</a:p>
        </p:txBody>
      </p:sp>
      <p:cxnSp>
        <p:nvCxnSpPr>
          <p:cNvPr id="63" name="Connecteur droit avec flèche 62"/>
          <p:cNvCxnSpPr/>
          <p:nvPr>
            <p:custDataLst>
              <p:tags r:id="rId29"/>
            </p:custDataLst>
          </p:nvPr>
        </p:nvCxnSpPr>
        <p:spPr>
          <a:xfrm>
            <a:off x="2955651" y="5628589"/>
            <a:ext cx="0" cy="97687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>
            <p:custDataLst>
              <p:tags r:id="rId30"/>
            </p:custDataLst>
          </p:nvPr>
        </p:nvCxnSpPr>
        <p:spPr>
          <a:xfrm>
            <a:off x="3380846" y="6602338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contenu 2"/>
          <p:cNvSpPr txBox="1">
            <a:spLocks/>
          </p:cNvSpPr>
          <p:nvPr>
            <p:custDataLst>
              <p:tags r:id="rId31"/>
            </p:custDataLst>
          </p:nvPr>
        </p:nvSpPr>
        <p:spPr>
          <a:xfrm>
            <a:off x="3115682" y="6165304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Espace réservé du contenu 2"/>
          <p:cNvSpPr txBox="1">
            <a:spLocks/>
          </p:cNvSpPr>
          <p:nvPr>
            <p:custDataLst>
              <p:tags r:id="rId32"/>
            </p:custDataLst>
          </p:nvPr>
        </p:nvSpPr>
        <p:spPr>
          <a:xfrm>
            <a:off x="2361188" y="5700168"/>
            <a:ext cx="69864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</a:t>
            </a:r>
            <a:r>
              <a:rPr lang="fr-FR" b="1" baseline="-25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baseline="-250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68" name="Rectangle 67"/>
          <p:cNvSpPr/>
          <p:nvPr>
            <p:custDataLst>
              <p:tags r:id="rId33"/>
            </p:custDataLst>
          </p:nvPr>
        </p:nvSpPr>
        <p:spPr>
          <a:xfrm>
            <a:off x="89756" y="3914428"/>
            <a:ext cx="6804248" cy="3024336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>
            <p:custDataLst>
              <p:tags r:id="rId34"/>
            </p:custDataLst>
          </p:nvPr>
        </p:nvSpPr>
        <p:spPr>
          <a:xfrm>
            <a:off x="-19417" y="440458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73" name="Rectangle 72"/>
          <p:cNvSpPr/>
          <p:nvPr>
            <p:custDataLst>
              <p:tags r:id="rId35"/>
            </p:custDataLst>
          </p:nvPr>
        </p:nvSpPr>
        <p:spPr>
          <a:xfrm>
            <a:off x="-19417" y="637320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74" name="Rectangle 73"/>
          <p:cNvSpPr/>
          <p:nvPr>
            <p:custDataLst>
              <p:tags r:id="rId36"/>
            </p:custDataLst>
          </p:nvPr>
        </p:nvSpPr>
        <p:spPr>
          <a:xfrm>
            <a:off x="-19417" y="598063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sp>
        <p:nvSpPr>
          <p:cNvPr id="75" name="Rectangle 74"/>
          <p:cNvSpPr/>
          <p:nvPr>
            <p:custDataLst>
              <p:tags r:id="rId37"/>
            </p:custDataLst>
          </p:nvPr>
        </p:nvSpPr>
        <p:spPr>
          <a:xfrm>
            <a:off x="11040" y="5449874"/>
            <a:ext cx="380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endParaRPr lang="fr-FR" baseline="-25000" dirty="0"/>
          </a:p>
        </p:txBody>
      </p:sp>
    </p:spTree>
    <p:extLst>
      <p:ext uri="{BB962C8B-B14F-4D97-AF65-F5344CB8AC3E}">
        <p14:creationId xmlns:p14="http://schemas.microsoft.com/office/powerpoint/2010/main" val="26894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2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75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25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750"/>
                            </p:stCondLst>
                            <p:childTnLst>
                              <p:par>
                                <p:cTn id="91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25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75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25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775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25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75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0" presetClass="path" presetSubtype="0" repeatCount="1000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0052 -0.00046 L 0.54531 -0.00185 L 0.5474 0.14815 L -0.01094 0.14676 " pathEditMode="relative" ptsTypes="AAAA">
                                      <p:cBhvr>
                                        <p:cTn id="160" dur="3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0" presetClass="path" presetSubtype="0" repeatCount="10000" autoRev="1" fill="hold" grpId="1" nodeType="withEffect">
                                  <p:stCondLst>
                                    <p:cond delay="1950"/>
                                  </p:stCondLst>
                                  <p:childTnLst>
                                    <p:animMotion origin="layout" path="M 0 0 L 0.64791 0.00139 L 0.64583 -0.05417 L 0.5427 -0.14722 L -0.0125 -0.14583 " pathEditMode="relative" ptsTypes="AAAAA">
                                      <p:cBhvr>
                                        <p:cTn id="165" dur="36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0" presetClass="path" presetSubtype="0" repeatCount="10000" autoRev="1" fill="hold" grpId="1" nodeType="withEffect">
                                  <p:stCondLst>
                                    <p:cond delay="3150"/>
                                  </p:stCondLst>
                                  <p:childTnLst>
                                    <p:animMotion origin="layout" path="M 0 0 L 0.45104 -0.00556 L 0.56042 -0.09722 L 0.00104 -0.09861 " pathEditMode="relative" ptsTypes="AAAA">
                                      <p:cBhvr>
                                        <p:cTn id="170" dur="36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0" grpId="0" animBg="1"/>
      <p:bldP spid="18" grpId="0" animBg="1"/>
      <p:bldP spid="19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7" grpId="0"/>
      <p:bldP spid="48" grpId="0"/>
      <p:bldP spid="49" grpId="0"/>
      <p:bldP spid="50" grpId="0"/>
      <p:bldP spid="53" grpId="0"/>
      <p:bldP spid="54" grpId="0"/>
      <p:bldP spid="60" grpId="0"/>
      <p:bldP spid="62" grpId="0"/>
      <p:bldP spid="65" grpId="0"/>
      <p:bldP spid="66" grpId="0"/>
      <p:bldP spid="68" grpId="0" animBg="1"/>
      <p:bldP spid="72" grpId="0"/>
      <p:bldP spid="73" grpId="0"/>
      <p:bldP spid="74" grpId="0"/>
      <p:bldP spid="7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0648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5310" y="1412776"/>
            <a:ext cx="9118689" cy="1944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type de branchement précédent fait que chaque récepteur</a:t>
            </a:r>
            <a:r>
              <a:rPr lang="fr-FR" sz="1800" dirty="0" smtClean="0"/>
              <a:t>, ou groupe de récepteurs est raccordé entre phase et neutre. Le neutre est donc le point central, et chaque récepteur est soumis à la tension simple V, et parcouru par le courant de phase I (en cas d’équilibre V= V1=V2=V3 et I =I1=I2=I3).</a:t>
            </a:r>
          </a:p>
          <a:p>
            <a:pPr marL="0" indent="0">
              <a:buNone/>
            </a:pPr>
            <a:r>
              <a:rPr lang="fr-FR" sz="1800" dirty="0" smtClean="0"/>
              <a:t>Ce branchement se nomme </a:t>
            </a:r>
            <a:r>
              <a:rPr lang="fr-FR" sz="1800" b="1" dirty="0" smtClean="0"/>
              <a:t>« couplage étoile ». </a:t>
            </a:r>
            <a:endParaRPr lang="fr-FR" sz="1800" b="1" dirty="0" smtClean="0">
              <a:solidFill>
                <a:schemeClr val="tx1"/>
              </a:solidFill>
              <a:sym typeface="Symbol"/>
            </a:endParaRPr>
          </a:p>
          <a:p>
            <a:pPr marL="0" indent="0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a donc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cos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Watt (W).</a:t>
            </a:r>
            <a:endParaRPr lang="fr-FR" sz="1800" b="1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>
            <p:custDataLst>
              <p:tags r:id="rId3"/>
            </p:custDataLst>
          </p:nvPr>
        </p:nvCxnSpPr>
        <p:spPr>
          <a:xfrm>
            <a:off x="505644" y="4576365"/>
            <a:ext cx="5085531" cy="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4"/>
            </p:custDataLst>
          </p:nvPr>
        </p:nvCxnSpPr>
        <p:spPr>
          <a:xfrm>
            <a:off x="467544" y="6237312"/>
            <a:ext cx="4104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>
            <p:custDataLst>
              <p:tags r:id="rId5"/>
            </p:custDataLst>
          </p:nvPr>
        </p:nvCxnSpPr>
        <p:spPr>
          <a:xfrm>
            <a:off x="467544" y="6597352"/>
            <a:ext cx="6048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>
            <p:custDataLst>
              <p:tags r:id="rId6"/>
            </p:custDataLst>
          </p:nvPr>
        </p:nvCxnSpPr>
        <p:spPr>
          <a:xfrm>
            <a:off x="4572000" y="6234182"/>
            <a:ext cx="1944216" cy="31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>
            <p:custDataLst>
              <p:tags r:id="rId7"/>
            </p:custDataLst>
          </p:nvPr>
        </p:nvCxnSpPr>
        <p:spPr>
          <a:xfrm flipH="1">
            <a:off x="4572000" y="4576364"/>
            <a:ext cx="992342" cy="16609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>
            <p:custDataLst>
              <p:tags r:id="rId8"/>
            </p:custDataLst>
          </p:nvPr>
        </p:nvCxnSpPr>
        <p:spPr>
          <a:xfrm flipH="1" flipV="1">
            <a:off x="5584877" y="4576366"/>
            <a:ext cx="931339" cy="16706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>
            <p:custDataLst>
              <p:tags r:id="rId9"/>
            </p:custDataLst>
          </p:nvPr>
        </p:nvCxnSpPr>
        <p:spPr>
          <a:xfrm rot="10800000">
            <a:off x="6516216" y="6237312"/>
            <a:ext cx="0" cy="36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/>
          <p:cNvSpPr/>
          <p:nvPr>
            <p:custDataLst>
              <p:tags r:id="rId10"/>
            </p:custDataLst>
          </p:nvPr>
        </p:nvSpPr>
        <p:spPr>
          <a:xfrm>
            <a:off x="558067" y="6540914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>
            <p:custDataLst>
              <p:tags r:id="rId11"/>
            </p:custDataLst>
          </p:nvPr>
        </p:nvSpPr>
        <p:spPr>
          <a:xfrm>
            <a:off x="426503" y="62061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>
            <p:custDataLst>
              <p:tags r:id="rId12"/>
            </p:custDataLst>
          </p:nvPr>
        </p:nvSpPr>
        <p:spPr>
          <a:xfrm>
            <a:off x="526897" y="45223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>
            <p:custDataLst>
              <p:tags r:id="rId13"/>
            </p:custDataLst>
          </p:nvPr>
        </p:nvSpPr>
        <p:spPr>
          <a:xfrm>
            <a:off x="4644008" y="4850243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48" name="Rectangle 47"/>
          <p:cNvSpPr/>
          <p:nvPr>
            <p:custDataLst>
              <p:tags r:id="rId14"/>
            </p:custDataLst>
          </p:nvPr>
        </p:nvSpPr>
        <p:spPr>
          <a:xfrm>
            <a:off x="5943194" y="4820385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49" name="Rectangle 48"/>
          <p:cNvSpPr/>
          <p:nvPr>
            <p:custDataLst>
              <p:tags r:id="rId15"/>
            </p:custDataLst>
          </p:nvPr>
        </p:nvSpPr>
        <p:spPr>
          <a:xfrm>
            <a:off x="5527927" y="5671816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sp>
        <p:nvSpPr>
          <p:cNvPr id="50" name="Rectangle 49"/>
          <p:cNvSpPr/>
          <p:nvPr>
            <p:custDataLst>
              <p:tags r:id="rId16"/>
            </p:custDataLst>
          </p:nvPr>
        </p:nvSpPr>
        <p:spPr>
          <a:xfrm>
            <a:off x="6012160" y="4941168"/>
            <a:ext cx="30958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obtient donc le même résultat que précédemment:</a:t>
            </a:r>
          </a:p>
          <a:p>
            <a:pPr algn="r"/>
            <a:r>
              <a:rPr lang="fr-FR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</a:t>
            </a:r>
            <a:r>
              <a:rPr lang="fr-FR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 cos  </a:t>
            </a:r>
            <a:r>
              <a:rPr lang="fr-FR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/>
            </a:r>
            <a:br>
              <a:rPr lang="fr-FR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Watt (W).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dirty="0">
              <a:effectLst/>
            </a:endParaRPr>
          </a:p>
        </p:txBody>
      </p:sp>
      <p:cxnSp>
        <p:nvCxnSpPr>
          <p:cNvPr id="51" name="Connecteur droit avec flèche 50"/>
          <p:cNvCxnSpPr/>
          <p:nvPr>
            <p:custDataLst>
              <p:tags r:id="rId17"/>
            </p:custDataLst>
          </p:nvPr>
        </p:nvCxnSpPr>
        <p:spPr>
          <a:xfrm flipV="1">
            <a:off x="1507318" y="4617233"/>
            <a:ext cx="8894" cy="14940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>
            <p:custDataLst>
              <p:tags r:id="rId18"/>
            </p:custDataLst>
          </p:nvPr>
        </p:nvCxnSpPr>
        <p:spPr>
          <a:xfrm>
            <a:off x="3012389" y="4576364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624313" y="4849289"/>
            <a:ext cx="97392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12</a:t>
            </a:r>
            <a:endParaRPr lang="fr-FR" b="1" baseline="-25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2736670" y="4589253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8" name="Connecteur droit avec flèche 57"/>
          <p:cNvCxnSpPr/>
          <p:nvPr>
            <p:custDataLst>
              <p:tags r:id="rId21"/>
            </p:custDataLst>
          </p:nvPr>
        </p:nvCxnSpPr>
        <p:spPr>
          <a:xfrm flipV="1">
            <a:off x="1516212" y="6237312"/>
            <a:ext cx="0" cy="30360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>
            <p:custDataLst>
              <p:tags r:id="rId22"/>
            </p:custDataLst>
          </p:nvPr>
        </p:nvCxnSpPr>
        <p:spPr>
          <a:xfrm>
            <a:off x="2132145" y="6234182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1547664" y="5661248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715230" y="6165304"/>
            <a:ext cx="792088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23</a:t>
            </a:r>
          </a:p>
        </p:txBody>
      </p:sp>
      <p:cxnSp>
        <p:nvCxnSpPr>
          <p:cNvPr id="63" name="Connecteur droit avec flèche 62"/>
          <p:cNvCxnSpPr/>
          <p:nvPr>
            <p:custDataLst>
              <p:tags r:id="rId25"/>
            </p:custDataLst>
          </p:nvPr>
        </p:nvCxnSpPr>
        <p:spPr>
          <a:xfrm>
            <a:off x="2519772" y="4709365"/>
            <a:ext cx="0" cy="183154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>
            <p:custDataLst>
              <p:tags r:id="rId26"/>
            </p:custDataLst>
          </p:nvPr>
        </p:nvCxnSpPr>
        <p:spPr>
          <a:xfrm>
            <a:off x="3380846" y="6602338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contenu 2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3115682" y="6165304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Espace réservé du contenu 2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2449354" y="5700168"/>
            <a:ext cx="75449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31</a:t>
            </a:r>
          </a:p>
        </p:txBody>
      </p:sp>
      <p:sp>
        <p:nvSpPr>
          <p:cNvPr id="72" name="Rectangle 71"/>
          <p:cNvSpPr/>
          <p:nvPr>
            <p:custDataLst>
              <p:tags r:id="rId29"/>
            </p:custDataLst>
          </p:nvPr>
        </p:nvSpPr>
        <p:spPr>
          <a:xfrm>
            <a:off x="-19417" y="440458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73" name="Rectangle 72"/>
          <p:cNvSpPr/>
          <p:nvPr>
            <p:custDataLst>
              <p:tags r:id="rId30"/>
            </p:custDataLst>
          </p:nvPr>
        </p:nvSpPr>
        <p:spPr>
          <a:xfrm>
            <a:off x="-19417" y="636338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74" name="Rectangle 73"/>
          <p:cNvSpPr/>
          <p:nvPr>
            <p:custDataLst>
              <p:tags r:id="rId31"/>
            </p:custDataLst>
          </p:nvPr>
        </p:nvSpPr>
        <p:spPr>
          <a:xfrm>
            <a:off x="-19417" y="598063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88" y="2636912"/>
            <a:ext cx="2284584" cy="889386"/>
          </a:xfrm>
          <a:prstGeom prst="rect">
            <a:avLst/>
          </a:prstGeom>
        </p:spPr>
      </p:pic>
      <p:sp>
        <p:nvSpPr>
          <p:cNvPr id="9" name="Rectangle 8"/>
          <p:cNvSpPr/>
          <p:nvPr>
            <p:custDataLst>
              <p:tags r:id="rId33"/>
            </p:custDataLst>
          </p:nvPr>
        </p:nvSpPr>
        <p:spPr>
          <a:xfrm rot="3600000">
            <a:off x="5622440" y="5288031"/>
            <a:ext cx="856211" cy="25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>
            <p:custDataLst>
              <p:tags r:id="rId34"/>
            </p:custDataLst>
          </p:nvPr>
        </p:nvSpPr>
        <p:spPr>
          <a:xfrm>
            <a:off x="5186980" y="6111239"/>
            <a:ext cx="856211" cy="25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>
            <p:custDataLst>
              <p:tags r:id="rId35"/>
            </p:custDataLst>
          </p:nvPr>
        </p:nvSpPr>
        <p:spPr>
          <a:xfrm rot="-3600000">
            <a:off x="4617523" y="5296185"/>
            <a:ext cx="856211" cy="25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avec flèche 45"/>
          <p:cNvCxnSpPr/>
          <p:nvPr>
            <p:custDataLst>
              <p:tags r:id="rId36"/>
            </p:custDataLst>
          </p:nvPr>
        </p:nvCxnSpPr>
        <p:spPr>
          <a:xfrm rot="14400000">
            <a:off x="6318170" y="5918086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>
            <p:custDataLst>
              <p:tags r:id="rId37"/>
            </p:custDataLst>
          </p:nvPr>
        </p:nvCxnSpPr>
        <p:spPr>
          <a:xfrm rot="18000000" flipH="1">
            <a:off x="5346079" y="4900354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>
            <p:custDataLst>
              <p:tags r:id="rId38"/>
            </p:custDataLst>
          </p:nvPr>
        </p:nvCxnSpPr>
        <p:spPr>
          <a:xfrm rot="10800000" flipH="1">
            <a:off x="4932041" y="6247040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>
            <p:custDataLst>
              <p:tags r:id="rId39"/>
            </p:custDataLst>
          </p:nvPr>
        </p:nvSpPr>
        <p:spPr>
          <a:xfrm>
            <a:off x="-32830" y="3573590"/>
            <a:ext cx="9163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L’autre raccordement possible en triphasé est le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couplage triangle ».</a:t>
            </a:r>
          </a:p>
          <a:p>
            <a:pPr algn="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Chaque récepteur «  voit » la tension entre phases U (tension composée). C’est le courant dans chaque phase qui se partage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(J)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les récepteurs, ce qui donne 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J=I/</a:t>
            </a:r>
            <a:r>
              <a:rPr lang="fr-FR" b="1" dirty="0" smtClean="0"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b="1" dirty="0"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dirty="0">
              <a:effectLst/>
            </a:endParaRPr>
          </a:p>
        </p:txBody>
      </p:sp>
      <p:sp>
        <p:nvSpPr>
          <p:cNvPr id="61" name="Ellipse 60"/>
          <p:cNvSpPr/>
          <p:nvPr>
            <p:custDataLst>
              <p:tags r:id="rId40"/>
            </p:custDataLst>
          </p:nvPr>
        </p:nvSpPr>
        <p:spPr>
          <a:xfrm>
            <a:off x="526897" y="45223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>
            <p:custDataLst>
              <p:tags r:id="rId41"/>
            </p:custDataLst>
          </p:nvPr>
        </p:nvSpPr>
        <p:spPr>
          <a:xfrm>
            <a:off x="426503" y="62061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>
            <p:custDataLst>
              <p:tags r:id="rId42"/>
            </p:custDataLst>
          </p:nvPr>
        </p:nvSpPr>
        <p:spPr>
          <a:xfrm>
            <a:off x="558067" y="6540914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/>
          <p:cNvSpPr/>
          <p:nvPr>
            <p:custDataLst>
              <p:tags r:id="rId43"/>
            </p:custDataLst>
          </p:nvPr>
        </p:nvSpPr>
        <p:spPr>
          <a:xfrm>
            <a:off x="35496" y="3861048"/>
            <a:ext cx="6804248" cy="3024336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6" name="Espace réservé du contenu 2"/>
          <p:cNvSpPr txBox="1">
            <a:spLocks/>
          </p:cNvSpPr>
          <p:nvPr>
            <p:custDataLst>
              <p:tags r:id="rId44"/>
            </p:custDataLst>
          </p:nvPr>
        </p:nvSpPr>
        <p:spPr>
          <a:xfrm>
            <a:off x="4768627" y="4509120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J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12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7" name="Espace réservé du contenu 2"/>
          <p:cNvSpPr txBox="1">
            <a:spLocks/>
          </p:cNvSpPr>
          <p:nvPr>
            <p:custDataLst>
              <p:tags r:id="rId45"/>
            </p:custDataLst>
          </p:nvPr>
        </p:nvSpPr>
        <p:spPr>
          <a:xfrm>
            <a:off x="4860032" y="5661248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J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23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8" name="Espace réservé du contenu 2"/>
          <p:cNvSpPr txBox="1">
            <a:spLocks/>
          </p:cNvSpPr>
          <p:nvPr>
            <p:custDataLst>
              <p:tags r:id="rId46"/>
            </p:custDataLst>
          </p:nvPr>
        </p:nvSpPr>
        <p:spPr>
          <a:xfrm>
            <a:off x="6444208" y="6001534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J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31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1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15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0" presetClass="path" presetSubtype="0" repeatCount="10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3.33333E-6 L 0.5474 0.00185 L 0.65017 0.23895 L 0.6474 0.29262 L -0.0276 0.29262 L -0.01788 0.29262 " pathEditMode="relative" rAng="0" ptsTypes="AAAAAA">
                                      <p:cBhvr>
                                        <p:cTn id="177" dur="3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9" y="14619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0" presetClass="path" presetSubtype="0" repeatCount="10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556 0 L 0.44167 0.24259 C 0.29306 0.24328 -0.15277 0.24444 -0.00416 0.24444 " pathEditMode="relative" ptsTypes="AAfA">
                                      <p:cBhvr>
                                        <p:cTn id="182" dur="36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0" presetClass="path" presetSubtype="0" repeatCount="10000" accel="50000" decel="50000" autoRev="1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5.55556E-7 -3.58316E-6 L 0.45313 0.00231 L 0.56198 -0.24057 L 0.00799 -0.23942 " pathEditMode="relative" ptsTypes="AAAA">
                                      <p:cBhvr>
                                        <p:cTn id="187" dur="36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0" presetClass="path" presetSubtype="0" repeatCount="10000" accel="50000" decel="50000" autoRev="1" fill="hold" grpId="2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191 -0.00278 L 0.66649 -0.00278 L 0.66562 0.05043 L 0.00902 0.05043 " pathEditMode="relative" rAng="0" ptsTypes="AAAA">
                                      <p:cBhvr>
                                        <p:cTn id="192" dur="36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29" y="2660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0" presetClass="path" presetSubtype="0" repeatCount="10000" accel="50000" decel="50000" autoRev="1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3.61111E-6 -3.00254E-6 L 0.64757 0.00232 L 0.65139 -0.05297 L -0.01423 -0.0495 " pathEditMode="relative" rAng="0" ptsTypes="AAAA">
                                      <p:cBhvr>
                                        <p:cTn id="197" dur="36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58" y="-2545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0" presetClass="path" presetSubtype="0" repeatCount="10000" accel="50000" decel="50000" autoRev="1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3.33333E-6 5.80615E-7 L 0.64774 -0.00116 L 0.64687 -0.05413 L 0.54427 -0.29586 L -0.01233 -0.29702 " pathEditMode="relative" rAng="0" ptsTypes="AAAAA">
                                      <p:cBhvr>
                                        <p:cTn id="202" dur="36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1" y="-14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3" grpId="0" uiExpand="1" build="p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7" grpId="0"/>
      <p:bldP spid="48" grpId="0"/>
      <p:bldP spid="49" grpId="0"/>
      <p:bldP spid="50" grpId="0"/>
      <p:bldP spid="53" grpId="0"/>
      <p:bldP spid="54" grpId="0"/>
      <p:bldP spid="60" grpId="0"/>
      <p:bldP spid="62" grpId="0"/>
      <p:bldP spid="65" grpId="0"/>
      <p:bldP spid="66" grpId="0"/>
      <p:bldP spid="72" grpId="0"/>
      <p:bldP spid="73" grpId="0"/>
      <p:bldP spid="74" grpId="0"/>
      <p:bldP spid="9" grpId="0" animBg="1"/>
      <p:bldP spid="44" grpId="0" animBg="1"/>
      <p:bldP spid="45" grpId="0" animBg="1"/>
      <p:bldP spid="57" grpId="0"/>
      <p:bldP spid="61" grpId="0" animBg="1"/>
      <p:bldP spid="61" grpId="1" animBg="1"/>
      <p:bldP spid="67" grpId="0" animBg="1"/>
      <p:bldP spid="67" grpId="2" animBg="1"/>
      <p:bldP spid="70" grpId="0" animBg="1"/>
      <p:bldP spid="70" grpId="1" animBg="1"/>
      <p:bldP spid="68" grpId="0" animBg="1"/>
      <p:bldP spid="76" grpId="0"/>
      <p:bldP spid="77" grpId="0"/>
      <p:bldP spid="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27363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apparente représente la grandeur devant être « mise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la 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disposition»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utilisateurs   sans tenir compte du déphasage de U et I  qui dépend du récepteur final (tout comme en monophasé). Avec la même raison vue pour P on obtient :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(VA).</a:t>
            </a:r>
          </a:p>
          <a:p>
            <a:pPr marL="0" indent="0" algn="ctr">
              <a:buNone/>
            </a:pPr>
            <a:endParaRPr lang="fr-FR" sz="18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partie de la puissance qui ne servira qu’à produire du champ magnétique (puissance magnétisante) sera quantifiée sous la forme de puissance réactive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(tout comme en monophasé). Avec </a:t>
            </a:r>
            <a:r>
              <a:rPr lang="fr-FR" sz="1800" dirty="0" smtClean="0"/>
              <a:t>le même raisonnement vu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on obtient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sin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Réactif (VAR).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35496" y="5190803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35496" y="6408440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-157523" y="5692328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-6838" y="5622851"/>
            <a:ext cx="105044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98443" y="5085184"/>
            <a:ext cx="21573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U.I.</a:t>
            </a:r>
            <a:r>
              <a:rPr lang="fr-FR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b="1" dirty="0">
                <a:solidFill>
                  <a:srgbClr val="FF0000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827776" y="5471612"/>
            <a:ext cx="2808312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Q=U.I</a:t>
            </a:r>
            <a:r>
              <a:rPr lang="fr-FR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</a:t>
            </a:r>
            <a:r>
              <a:rPr lang="fr-FR" sz="2000" b="1" dirty="0">
                <a:solidFill>
                  <a:srgbClr val="00B05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rgbClr val="00B050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sin 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20856" y="6414939"/>
            <a:ext cx="2743032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.</a:t>
            </a:r>
            <a:r>
              <a:rPr lang="fr-FR" sz="20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cos </a:t>
            </a:r>
            <a:r>
              <a: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732346" y="4420767"/>
            <a:ext cx="5040560" cy="872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représente ces trois grandeurs dans un « triangle des puissances » comme en monophasé.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1"/>
            </p:custDataLst>
          </p:nvPr>
        </p:nvCxnSpPr>
        <p:spPr>
          <a:xfrm flipV="1">
            <a:off x="2993732" y="5190803"/>
            <a:ext cx="27906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2"/>
            </p:custDataLst>
          </p:nvPr>
        </p:nvSpPr>
        <p:spPr>
          <a:xfrm>
            <a:off x="2677294" y="6146750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139952" y="6061738"/>
            <a:ext cx="19442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en tire entres autres: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6281936" y="6187751"/>
            <a:ext cx="225050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S =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)…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Accolade ouvrante 15"/>
          <p:cNvSpPr/>
          <p:nvPr>
            <p:custDataLst>
              <p:tags r:id="rId15"/>
            </p:custDataLst>
          </p:nvPr>
        </p:nvSpPr>
        <p:spPr>
          <a:xfrm>
            <a:off x="5910424" y="5730822"/>
            <a:ext cx="378296" cy="1021879"/>
          </a:xfrm>
          <a:prstGeom prst="leftBrace">
            <a:avLst>
              <a:gd name="adj1" fmla="val 8333"/>
              <a:gd name="adj2" fmla="val 51243"/>
            </a:avLst>
          </a:pr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6425952" y="5852492"/>
            <a:ext cx="181845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S. </a:t>
            </a:r>
            <a:r>
              <a:rPr lang="fr-FR" sz="18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</p:txBody>
      </p:sp>
      <p:sp>
        <p:nvSpPr>
          <p:cNvPr id="18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6497960" y="5517232"/>
            <a:ext cx="1674440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= </a:t>
            </a:r>
            <a:r>
              <a:rPr lang="fr-FR" sz="1800" b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P.tan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</a:t>
            </a:r>
          </a:p>
        </p:txBody>
      </p:sp>
    </p:spTree>
    <p:extLst>
      <p:ext uri="{BB962C8B-B14F-4D97-AF65-F5344CB8AC3E}">
        <p14:creationId xmlns:p14="http://schemas.microsoft.com/office/powerpoint/2010/main" val="244996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1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3" grpId="0"/>
      <p:bldP spid="24" grpId="0"/>
      <p:bldP spid="26" grpId="0"/>
      <p:bldP spid="27" grpId="0"/>
      <p:bldP spid="28" grpId="0"/>
      <p:bldP spid="33" grpId="0" animBg="1"/>
      <p:bldP spid="14" grpId="0"/>
      <p:bldP spid="15" grpId="0"/>
      <p:bldP spid="16" grpId="0" animBg="1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consommations de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précise que Pu est la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 (toujours indiquée sur la plaque signalétique du moteur).Pa est la puissance absorbée (pour un moteur électrique, P électrique fournie)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chauffage électrique à une puissance de 25kW.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d’éclairage est composé de 50 luminaires de 4 tubes fluorescents de 40W avec un facteur de puissance de 0,75.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779" y="5013264"/>
            <a:ext cx="9112712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M1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aM1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=Pu/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=6000/0,7=8571W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=Pa x Tg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=8571 x 0,75 =6428 VAR    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avec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Tg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=Tg arc(cos 0,8)=0,75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Pa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)=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(8571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6428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)=10714 VA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ectangle 21"/>
          <p:cNvSpPr/>
          <p:nvPr>
            <p:custDataLst>
              <p:tags r:id="rId2"/>
            </p:custDataLst>
          </p:nvPr>
        </p:nvSpPr>
        <p:spPr>
          <a:xfrm>
            <a:off x="3563888" y="6165304"/>
            <a:ext cx="5913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3"/>
            </p:custDataLst>
          </p:nvPr>
        </p:nvSpPr>
        <p:spPr>
          <a:xfrm>
            <a:off x="1629172" y="6165304"/>
            <a:ext cx="7657847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>
            <p:custDataLst>
              <p:tags r:id="rId4"/>
            </p:custDataLst>
          </p:nvPr>
        </p:nvSpPr>
        <p:spPr>
          <a:xfrm>
            <a:off x="4064372" y="5774382"/>
            <a:ext cx="5168240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5"/>
            </p:custDataLst>
          </p:nvPr>
        </p:nvSpPr>
        <p:spPr>
          <a:xfrm>
            <a:off x="2195736" y="5774382"/>
            <a:ext cx="7023219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6"/>
            </p:custDataLst>
          </p:nvPr>
        </p:nvSpPr>
        <p:spPr>
          <a:xfrm>
            <a:off x="814789" y="5789240"/>
            <a:ext cx="8437731" cy="289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7"/>
            </p:custDataLst>
          </p:nvPr>
        </p:nvSpPr>
        <p:spPr>
          <a:xfrm>
            <a:off x="2987824" y="5450780"/>
            <a:ext cx="6078607" cy="282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8"/>
            </p:custDataLst>
          </p:nvPr>
        </p:nvSpPr>
        <p:spPr>
          <a:xfrm>
            <a:off x="1610296" y="5450780"/>
            <a:ext cx="7533203" cy="282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9"/>
            </p:custDataLst>
          </p:nvPr>
        </p:nvSpPr>
        <p:spPr>
          <a:xfrm>
            <a:off x="863600" y="5450780"/>
            <a:ext cx="8289275" cy="282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11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consommations de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4" name="Rectangle 3"/>
          <p:cNvSpPr/>
          <p:nvPr>
            <p:custDataLst>
              <p:tags r:id="rId13"/>
            </p:custDataLst>
          </p:nvPr>
        </p:nvSpPr>
        <p:spPr>
          <a:xfrm>
            <a:off x="152386" y="5445224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14"/>
            </p:custDataLst>
          </p:nvPr>
        </p:nvSpPr>
        <p:spPr>
          <a:xfrm>
            <a:off x="121550" y="5789823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5"/>
            </p:custDataLst>
          </p:nvPr>
        </p:nvSpPr>
        <p:spPr>
          <a:xfrm>
            <a:off x="92082" y="6165304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>
            <p:custDataLst>
              <p:tags r:id="rId16"/>
            </p:custDataLst>
          </p:nvPr>
        </p:nvSpPr>
        <p:spPr>
          <a:xfrm>
            <a:off x="4616105" y="6525344"/>
            <a:ext cx="5168240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>
            <p:custDataLst>
              <p:tags r:id="rId17"/>
            </p:custDataLst>
          </p:nvPr>
        </p:nvSpPr>
        <p:spPr>
          <a:xfrm>
            <a:off x="2339752" y="6525344"/>
            <a:ext cx="7023219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>
            <p:custDataLst>
              <p:tags r:id="rId18"/>
            </p:custDataLst>
          </p:nvPr>
        </p:nvSpPr>
        <p:spPr>
          <a:xfrm>
            <a:off x="784779" y="6540202"/>
            <a:ext cx="8437731" cy="289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>
            <p:custDataLst>
              <p:tags r:id="rId19"/>
            </p:custDataLst>
          </p:nvPr>
        </p:nvSpPr>
        <p:spPr>
          <a:xfrm>
            <a:off x="107504" y="6540785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8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5"/>
      <p:bldP spid="22" grpId="0" animBg="1"/>
      <p:bldP spid="22" grpId="1" animBg="1"/>
      <p:bldP spid="21" grpId="0" animBg="1"/>
      <p:bldP spid="21" grpId="1" animBg="1"/>
      <p:bldP spid="23" grpId="0" animBg="1"/>
      <p:bldP spid="23" grpId="1" animBg="1"/>
      <p:bldP spid="19" grpId="0" animBg="1"/>
      <p:bldP spid="19" grpId="1" animBg="1"/>
      <p:bldP spid="18" grpId="0" animBg="1"/>
      <p:bldP spid="18" grpId="1" animBg="1"/>
      <p:bldP spid="17" grpId="0" animBg="1"/>
      <p:bldP spid="17" grpId="1" animBg="1"/>
      <p:bldP spid="16" grpId="0" animBg="1"/>
      <p:bldP spid="16" grpId="1" animBg="1"/>
      <p:bldP spid="15" grpId="0" animBg="1"/>
      <p:bldP spid="15" grpId="1" animBg="1"/>
      <p:bldP spid="2" grpId="0"/>
      <p:bldP spid="3" grpId="0" build="p"/>
      <p:bldP spid="5" grpId="0"/>
      <p:bldP spid="4" grpId="0" animBg="1"/>
      <p:bldP spid="4" grpId="1" animBg="1"/>
      <p:bldP spid="12" grpId="0" animBg="1"/>
      <p:bldP spid="12" grpId="1" animBg="1"/>
      <p:bldP spid="20" grpId="0" animBg="1"/>
      <p:bldP spid="20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consommations de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7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8464" y="4773868"/>
            <a:ext cx="9008031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M2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U.I.</a:t>
            </a:r>
            <a:r>
              <a:rPr lang="fr-FR" sz="2000" dirty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 cos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=400 x 10 x 0,7 =4850 W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M2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U.I.</a:t>
            </a:r>
            <a:r>
              <a:rPr lang="fr-FR" sz="20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=400 x 10x </a:t>
            </a:r>
            <a:r>
              <a:rPr lang="fr-FR" sz="20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= 6928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VA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S. sin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=6928 x 0,714 =4947 VAR 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sin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 sin arc(cos0,7)=0,714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>
            <p:custDataLst>
              <p:tags r:id="rId5"/>
            </p:custDataLst>
          </p:nvPr>
        </p:nvSpPr>
        <p:spPr>
          <a:xfrm>
            <a:off x="2035456" y="5956999"/>
            <a:ext cx="1960480" cy="30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755576" y="5957000"/>
            <a:ext cx="1267993" cy="303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>
            <p:custDataLst>
              <p:tags r:id="rId7"/>
            </p:custDataLst>
          </p:nvPr>
        </p:nvSpPr>
        <p:spPr>
          <a:xfrm>
            <a:off x="3900191" y="5582753"/>
            <a:ext cx="2703859" cy="299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8"/>
            </p:custDataLst>
          </p:nvPr>
        </p:nvSpPr>
        <p:spPr>
          <a:xfrm>
            <a:off x="1907702" y="5588362"/>
            <a:ext cx="2016023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>
            <p:custDataLst>
              <p:tags r:id="rId9"/>
            </p:custDataLst>
          </p:nvPr>
        </p:nvSpPr>
        <p:spPr>
          <a:xfrm>
            <a:off x="787712" y="5588362"/>
            <a:ext cx="1119991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5033655" y="5223964"/>
            <a:ext cx="1570396" cy="285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11"/>
            </p:custDataLst>
          </p:nvPr>
        </p:nvSpPr>
        <p:spPr>
          <a:xfrm>
            <a:off x="2843808" y="5222575"/>
            <a:ext cx="21598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814789" y="5222575"/>
            <a:ext cx="2029019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92082" y="5222575"/>
            <a:ext cx="69164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06290" y="5588362"/>
            <a:ext cx="663228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15"/>
            </p:custDataLst>
          </p:nvPr>
        </p:nvSpPr>
        <p:spPr>
          <a:xfrm>
            <a:off x="107504" y="5964803"/>
            <a:ext cx="64651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6"/>
            </p:custDataLst>
          </p:nvPr>
        </p:nvSpPr>
        <p:spPr>
          <a:xfrm>
            <a:off x="4019930" y="5949362"/>
            <a:ext cx="2584120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17"/>
            </p:custDataLst>
          </p:nvPr>
        </p:nvSpPr>
        <p:spPr>
          <a:xfrm>
            <a:off x="3900191" y="6349408"/>
            <a:ext cx="2703859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1717757" y="6349408"/>
            <a:ext cx="2182434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>
            <p:custDataLst>
              <p:tags r:id="rId19"/>
            </p:custDataLst>
          </p:nvPr>
        </p:nvSpPr>
        <p:spPr>
          <a:xfrm>
            <a:off x="107504" y="6357002"/>
            <a:ext cx="1610251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7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a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llipse 25"/>
          <p:cNvSpPr/>
          <p:nvPr>
            <p:custDataLst>
              <p:tags r:id="rId3"/>
            </p:custDataLst>
          </p:nvPr>
        </p:nvSpPr>
        <p:spPr>
          <a:xfrm>
            <a:off x="7498308" y="5101396"/>
            <a:ext cx="674092" cy="77464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66000"/>
                </a:schemeClr>
              </a:gs>
              <a:gs pos="49000">
                <a:schemeClr val="accent1">
                  <a:tint val="44500"/>
                  <a:satMod val="160000"/>
                  <a:alpha val="46000"/>
                </a:schemeClr>
              </a:gs>
              <a:gs pos="1000">
                <a:schemeClr val="accent1">
                  <a:tint val="23500"/>
                  <a:satMod val="160000"/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Cube 26"/>
          <p:cNvSpPr/>
          <p:nvPr>
            <p:custDataLst>
              <p:tags r:id="rId4"/>
            </p:custDataLst>
          </p:nvPr>
        </p:nvSpPr>
        <p:spPr>
          <a:xfrm>
            <a:off x="5586393" y="4804994"/>
            <a:ext cx="1689616" cy="1654945"/>
          </a:xfrm>
          <a:prstGeom prst="cube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2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Clic »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770" y="5021018"/>
            <a:ext cx="1162050" cy="1543050"/>
          </a:xfrm>
          <a:prstGeom prst="rect">
            <a:avLst/>
          </a:prstGeom>
        </p:spPr>
      </p:pic>
      <p:grpSp>
        <p:nvGrpSpPr>
          <p:cNvPr id="29" name="Groupe 28"/>
          <p:cNvGrpSpPr/>
          <p:nvPr>
            <p:custDataLst>
              <p:tags r:id="rId6"/>
            </p:custDataLst>
          </p:nvPr>
        </p:nvGrpSpPr>
        <p:grpSpPr>
          <a:xfrm>
            <a:off x="7277783" y="5003663"/>
            <a:ext cx="1033806" cy="1610029"/>
            <a:chOff x="647244" y="1286633"/>
            <a:chExt cx="684213" cy="1010902"/>
          </a:xfrm>
        </p:grpSpPr>
        <p:sp>
          <p:nvSpPr>
            <p:cNvPr id="30" name="Forme libre 29"/>
            <p:cNvSpPr/>
            <p:nvPr/>
          </p:nvSpPr>
          <p:spPr>
            <a:xfrm rot="6532212" flipH="1">
              <a:off x="549273" y="1871654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 rot="15238563">
              <a:off x="1143051" y="1890852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756460" y="1286633"/>
              <a:ext cx="504056" cy="874681"/>
              <a:chOff x="3733740" y="1197198"/>
              <a:chExt cx="504056" cy="874681"/>
            </a:xfrm>
          </p:grpSpPr>
          <p:sp>
            <p:nvSpPr>
              <p:cNvPr id="38" name="Ellipse 37"/>
              <p:cNvSpPr/>
              <p:nvPr/>
            </p:nvSpPr>
            <p:spPr>
              <a:xfrm>
                <a:off x="3733740" y="1197198"/>
                <a:ext cx="504056" cy="648072"/>
              </a:xfrm>
              <a:prstGeom prst="ellipse">
                <a:avLst/>
              </a:prstGeom>
              <a:gradFill>
                <a:gsLst>
                  <a:gs pos="100000">
                    <a:schemeClr val="accent1">
                      <a:tint val="66000"/>
                      <a:satMod val="160000"/>
                      <a:alpha val="66000"/>
                    </a:schemeClr>
                  </a:gs>
                  <a:gs pos="49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à coins arrondis 38"/>
              <p:cNvSpPr/>
              <p:nvPr/>
            </p:nvSpPr>
            <p:spPr>
              <a:xfrm>
                <a:off x="3805748" y="1413222"/>
                <a:ext cx="360040" cy="108012"/>
              </a:xfrm>
              <a:prstGeom prst="roundRect">
                <a:avLst/>
              </a:prstGeom>
              <a:gradFill flip="none" rotWithShape="1">
                <a:gsLst>
                  <a:gs pos="41000">
                    <a:schemeClr val="accent1">
                      <a:tint val="66000"/>
                      <a:satMod val="160000"/>
                      <a:alpha val="35000"/>
                    </a:schemeClr>
                  </a:gs>
                  <a:gs pos="93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lin ang="5400000" scaled="0"/>
                <a:tileRect/>
              </a:gradFill>
              <a:ln w="3175">
                <a:solidFill>
                  <a:schemeClr val="tx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Forme libre 39"/>
              <p:cNvSpPr/>
              <p:nvPr/>
            </p:nvSpPr>
            <p:spPr>
              <a:xfrm>
                <a:off x="3784636" y="1463982"/>
                <a:ext cx="16104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520 w 162517"/>
                  <a:gd name="connsiteY0" fmla="*/ 0 h 361848"/>
                  <a:gd name="connsiteX1" fmla="*/ 9295 w 162517"/>
                  <a:gd name="connsiteY1" fmla="*/ 83127 h 361848"/>
                  <a:gd name="connsiteX2" fmla="*/ 137146 w 162517"/>
                  <a:gd name="connsiteY2" fmla="*/ 234634 h 361848"/>
                  <a:gd name="connsiteX3" fmla="*/ 155990 w 162517"/>
                  <a:gd name="connsiteY3" fmla="*/ 361848 h 361848"/>
                  <a:gd name="connsiteX0" fmla="*/ 20820 w 159984"/>
                  <a:gd name="connsiteY0" fmla="*/ 0 h 361848"/>
                  <a:gd name="connsiteX1" fmla="*/ 8595 w 159984"/>
                  <a:gd name="connsiteY1" fmla="*/ 83127 h 361848"/>
                  <a:gd name="connsiteX2" fmla="*/ 126984 w 159984"/>
                  <a:gd name="connsiteY2" fmla="*/ 236999 h 361848"/>
                  <a:gd name="connsiteX3" fmla="*/ 155290 w 159984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984" h="361848">
                    <a:moveTo>
                      <a:pt x="20820" y="0"/>
                    </a:moveTo>
                    <a:cubicBezTo>
                      <a:pt x="3298" y="22208"/>
                      <a:pt x="-9099" y="43627"/>
                      <a:pt x="8595" y="83127"/>
                    </a:cubicBezTo>
                    <a:cubicBezTo>
                      <a:pt x="26289" y="122627"/>
                      <a:pt x="102535" y="190546"/>
                      <a:pt x="126984" y="236999"/>
                    </a:cubicBezTo>
                    <a:cubicBezTo>
                      <a:pt x="151433" y="283452"/>
                      <a:pt x="168737" y="320284"/>
                      <a:pt x="15529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Forme libre 40"/>
              <p:cNvSpPr/>
              <p:nvPr/>
            </p:nvSpPr>
            <p:spPr>
              <a:xfrm flipH="1">
                <a:off x="4024756" y="1467228"/>
                <a:ext cx="16219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870 w 164235"/>
                  <a:gd name="connsiteY0" fmla="*/ 0 h 361848"/>
                  <a:gd name="connsiteX1" fmla="*/ 9645 w 164235"/>
                  <a:gd name="connsiteY1" fmla="*/ 83127 h 361848"/>
                  <a:gd name="connsiteX2" fmla="*/ 142227 w 164235"/>
                  <a:gd name="connsiteY2" fmla="*/ 229903 h 361848"/>
                  <a:gd name="connsiteX3" fmla="*/ 156340 w 164235"/>
                  <a:gd name="connsiteY3" fmla="*/ 361848 h 361848"/>
                  <a:gd name="connsiteX0" fmla="*/ 21170 w 161126"/>
                  <a:gd name="connsiteY0" fmla="*/ 0 h 361848"/>
                  <a:gd name="connsiteX1" fmla="*/ 8945 w 161126"/>
                  <a:gd name="connsiteY1" fmla="*/ 83127 h 361848"/>
                  <a:gd name="connsiteX2" fmla="*/ 132065 w 161126"/>
                  <a:gd name="connsiteY2" fmla="*/ 220441 h 361848"/>
                  <a:gd name="connsiteX3" fmla="*/ 155640 w 161126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126" h="361848">
                    <a:moveTo>
                      <a:pt x="21170" y="0"/>
                    </a:moveTo>
                    <a:cubicBezTo>
                      <a:pt x="3648" y="22208"/>
                      <a:pt x="-9538" y="46387"/>
                      <a:pt x="8945" y="83127"/>
                    </a:cubicBezTo>
                    <a:cubicBezTo>
                      <a:pt x="27428" y="119867"/>
                      <a:pt x="107616" y="173988"/>
                      <a:pt x="132065" y="220441"/>
                    </a:cubicBezTo>
                    <a:cubicBezTo>
                      <a:pt x="156514" y="266894"/>
                      <a:pt x="169087" y="320284"/>
                      <a:pt x="15564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Forme libre 41"/>
              <p:cNvSpPr/>
              <p:nvPr/>
            </p:nvSpPr>
            <p:spPr>
              <a:xfrm>
                <a:off x="3808601" y="1427934"/>
                <a:ext cx="357187" cy="73821"/>
              </a:xfrm>
              <a:custGeom>
                <a:avLst/>
                <a:gdLst>
                  <a:gd name="connsiteX0" fmla="*/ 0 w 400050"/>
                  <a:gd name="connsiteY0" fmla="*/ 38100 h 123825"/>
                  <a:gd name="connsiteX1" fmla="*/ 0 w 400050"/>
                  <a:gd name="connsiteY1" fmla="*/ 38100 h 123825"/>
                  <a:gd name="connsiteX2" fmla="*/ 66675 w 400050"/>
                  <a:gd name="connsiteY2" fmla="*/ 0 h 123825"/>
                  <a:gd name="connsiteX3" fmla="*/ 100013 w 400050"/>
                  <a:gd name="connsiteY3" fmla="*/ 123825 h 123825"/>
                  <a:gd name="connsiteX4" fmla="*/ 152400 w 400050"/>
                  <a:gd name="connsiteY4" fmla="*/ 28575 h 123825"/>
                  <a:gd name="connsiteX5" fmla="*/ 200025 w 400050"/>
                  <a:gd name="connsiteY5" fmla="*/ 100012 h 123825"/>
                  <a:gd name="connsiteX6" fmla="*/ 257175 w 400050"/>
                  <a:gd name="connsiteY6" fmla="*/ 33337 h 123825"/>
                  <a:gd name="connsiteX7" fmla="*/ 290513 w 400050"/>
                  <a:gd name="connsiteY7" fmla="*/ 90487 h 123825"/>
                  <a:gd name="connsiteX8" fmla="*/ 342900 w 400050"/>
                  <a:gd name="connsiteY8" fmla="*/ 38100 h 123825"/>
                  <a:gd name="connsiteX9" fmla="*/ 366713 w 400050"/>
                  <a:gd name="connsiteY9" fmla="*/ 95250 h 123825"/>
                  <a:gd name="connsiteX10" fmla="*/ 400050 w 400050"/>
                  <a:gd name="connsiteY10" fmla="*/ 47625 h 123825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97631 w 400050"/>
                  <a:gd name="connsiteY3" fmla="*/ 95250 h 100012"/>
                  <a:gd name="connsiteX4" fmla="*/ 152400 w 400050"/>
                  <a:gd name="connsiteY4" fmla="*/ 28575 h 100012"/>
                  <a:gd name="connsiteX5" fmla="*/ 200025 w 400050"/>
                  <a:gd name="connsiteY5" fmla="*/ 100012 h 100012"/>
                  <a:gd name="connsiteX6" fmla="*/ 257175 w 400050"/>
                  <a:gd name="connsiteY6" fmla="*/ 33337 h 100012"/>
                  <a:gd name="connsiteX7" fmla="*/ 290513 w 400050"/>
                  <a:gd name="connsiteY7" fmla="*/ 90487 h 100012"/>
                  <a:gd name="connsiteX8" fmla="*/ 342900 w 400050"/>
                  <a:gd name="connsiteY8" fmla="*/ 38100 h 100012"/>
                  <a:gd name="connsiteX9" fmla="*/ 366713 w 400050"/>
                  <a:gd name="connsiteY9" fmla="*/ 95250 h 100012"/>
                  <a:gd name="connsiteX10" fmla="*/ 400050 w 400050"/>
                  <a:gd name="connsiteY10" fmla="*/ 47625 h 100012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83344 w 400050"/>
                  <a:gd name="connsiteY3" fmla="*/ 23812 h 100012"/>
                  <a:gd name="connsiteX4" fmla="*/ 97631 w 400050"/>
                  <a:gd name="connsiteY4" fmla="*/ 95250 h 100012"/>
                  <a:gd name="connsiteX5" fmla="*/ 152400 w 400050"/>
                  <a:gd name="connsiteY5" fmla="*/ 28575 h 100012"/>
                  <a:gd name="connsiteX6" fmla="*/ 200025 w 400050"/>
                  <a:gd name="connsiteY6" fmla="*/ 100012 h 100012"/>
                  <a:gd name="connsiteX7" fmla="*/ 257175 w 400050"/>
                  <a:gd name="connsiteY7" fmla="*/ 33337 h 100012"/>
                  <a:gd name="connsiteX8" fmla="*/ 290513 w 400050"/>
                  <a:gd name="connsiteY8" fmla="*/ 90487 h 100012"/>
                  <a:gd name="connsiteX9" fmla="*/ 342900 w 400050"/>
                  <a:gd name="connsiteY9" fmla="*/ 38100 h 100012"/>
                  <a:gd name="connsiteX10" fmla="*/ 366713 w 400050"/>
                  <a:gd name="connsiteY10" fmla="*/ 95250 h 100012"/>
                  <a:gd name="connsiteX11" fmla="*/ 400050 w 400050"/>
                  <a:gd name="connsiteY11" fmla="*/ 47625 h 100012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97631 w 400050"/>
                  <a:gd name="connsiteY4" fmla="*/ 71521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116681 w 400050"/>
                  <a:gd name="connsiteY4" fmla="*/ 76283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81046"/>
                  <a:gd name="connsiteX1" fmla="*/ 0 w 400050"/>
                  <a:gd name="connsiteY1" fmla="*/ 14371 h 81046"/>
                  <a:gd name="connsiteX2" fmla="*/ 57150 w 400050"/>
                  <a:gd name="connsiteY2" fmla="*/ 45327 h 81046"/>
                  <a:gd name="connsiteX3" fmla="*/ 83344 w 400050"/>
                  <a:gd name="connsiteY3" fmla="*/ 83 h 81046"/>
                  <a:gd name="connsiteX4" fmla="*/ 116681 w 400050"/>
                  <a:gd name="connsiteY4" fmla="*/ 76283 h 81046"/>
                  <a:gd name="connsiteX5" fmla="*/ 152400 w 400050"/>
                  <a:gd name="connsiteY5" fmla="*/ 4846 h 81046"/>
                  <a:gd name="connsiteX6" fmla="*/ 226219 w 400050"/>
                  <a:gd name="connsiteY6" fmla="*/ 81046 h 81046"/>
                  <a:gd name="connsiteX7" fmla="*/ 257175 w 400050"/>
                  <a:gd name="connsiteY7" fmla="*/ 9608 h 81046"/>
                  <a:gd name="connsiteX8" fmla="*/ 290513 w 400050"/>
                  <a:gd name="connsiteY8" fmla="*/ 66758 h 81046"/>
                  <a:gd name="connsiteX9" fmla="*/ 342900 w 400050"/>
                  <a:gd name="connsiteY9" fmla="*/ 14371 h 81046"/>
                  <a:gd name="connsiteX10" fmla="*/ 366713 w 400050"/>
                  <a:gd name="connsiteY10" fmla="*/ 71521 h 81046"/>
                  <a:gd name="connsiteX11" fmla="*/ 400050 w 400050"/>
                  <a:gd name="connsiteY11" fmla="*/ 23896 h 81046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290513 w 400050"/>
                  <a:gd name="connsiteY8" fmla="*/ 66758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300038 w 400050"/>
                  <a:gd name="connsiteY8" fmla="*/ 76283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57150 w 400050"/>
                  <a:gd name="connsiteY1" fmla="*/ 45327 h 83427"/>
                  <a:gd name="connsiteX2" fmla="*/ 83344 w 400050"/>
                  <a:gd name="connsiteY2" fmla="*/ 83 h 83427"/>
                  <a:gd name="connsiteX3" fmla="*/ 116681 w 400050"/>
                  <a:gd name="connsiteY3" fmla="*/ 76283 h 83427"/>
                  <a:gd name="connsiteX4" fmla="*/ 152400 w 400050"/>
                  <a:gd name="connsiteY4" fmla="*/ 4846 h 83427"/>
                  <a:gd name="connsiteX5" fmla="*/ 211931 w 400050"/>
                  <a:gd name="connsiteY5" fmla="*/ 83427 h 83427"/>
                  <a:gd name="connsiteX6" fmla="*/ 257175 w 400050"/>
                  <a:gd name="connsiteY6" fmla="*/ 9608 h 83427"/>
                  <a:gd name="connsiteX7" fmla="*/ 300038 w 400050"/>
                  <a:gd name="connsiteY7" fmla="*/ 76283 h 83427"/>
                  <a:gd name="connsiteX8" fmla="*/ 342900 w 400050"/>
                  <a:gd name="connsiteY8" fmla="*/ 14371 h 83427"/>
                  <a:gd name="connsiteX9" fmla="*/ 366713 w 400050"/>
                  <a:gd name="connsiteY9" fmla="*/ 71521 h 83427"/>
                  <a:gd name="connsiteX10" fmla="*/ 400050 w 400050"/>
                  <a:gd name="connsiteY10" fmla="*/ 23896 h 83427"/>
                  <a:gd name="connsiteX0" fmla="*/ 0 w 342900"/>
                  <a:gd name="connsiteY0" fmla="*/ 45327 h 83427"/>
                  <a:gd name="connsiteX1" fmla="*/ 26194 w 342900"/>
                  <a:gd name="connsiteY1" fmla="*/ 83 h 83427"/>
                  <a:gd name="connsiteX2" fmla="*/ 59531 w 342900"/>
                  <a:gd name="connsiteY2" fmla="*/ 76283 h 83427"/>
                  <a:gd name="connsiteX3" fmla="*/ 95250 w 342900"/>
                  <a:gd name="connsiteY3" fmla="*/ 4846 h 83427"/>
                  <a:gd name="connsiteX4" fmla="*/ 154781 w 342900"/>
                  <a:gd name="connsiteY4" fmla="*/ 83427 h 83427"/>
                  <a:gd name="connsiteX5" fmla="*/ 200025 w 342900"/>
                  <a:gd name="connsiteY5" fmla="*/ 9608 h 83427"/>
                  <a:gd name="connsiteX6" fmla="*/ 242888 w 342900"/>
                  <a:gd name="connsiteY6" fmla="*/ 76283 h 83427"/>
                  <a:gd name="connsiteX7" fmla="*/ 285750 w 342900"/>
                  <a:gd name="connsiteY7" fmla="*/ 14371 h 83427"/>
                  <a:gd name="connsiteX8" fmla="*/ 309563 w 342900"/>
                  <a:gd name="connsiteY8" fmla="*/ 71521 h 83427"/>
                  <a:gd name="connsiteX9" fmla="*/ 342900 w 342900"/>
                  <a:gd name="connsiteY9" fmla="*/ 23896 h 83427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73818 w 357187"/>
                  <a:gd name="connsiteY2" fmla="*/ 76301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19063 w 357187"/>
                  <a:gd name="connsiteY3" fmla="*/ 4862 h 83445"/>
                  <a:gd name="connsiteX4" fmla="*/ 109537 w 357187"/>
                  <a:gd name="connsiteY4" fmla="*/ 4864 h 83445"/>
                  <a:gd name="connsiteX5" fmla="*/ 169068 w 357187"/>
                  <a:gd name="connsiteY5" fmla="*/ 83445 h 83445"/>
                  <a:gd name="connsiteX6" fmla="*/ 214312 w 357187"/>
                  <a:gd name="connsiteY6" fmla="*/ 9626 h 83445"/>
                  <a:gd name="connsiteX7" fmla="*/ 257175 w 357187"/>
                  <a:gd name="connsiteY7" fmla="*/ 76301 h 83445"/>
                  <a:gd name="connsiteX8" fmla="*/ 300037 w 357187"/>
                  <a:gd name="connsiteY8" fmla="*/ 14389 h 83445"/>
                  <a:gd name="connsiteX9" fmla="*/ 323850 w 357187"/>
                  <a:gd name="connsiteY9" fmla="*/ 71539 h 83445"/>
                  <a:gd name="connsiteX10" fmla="*/ 357187 w 357187"/>
                  <a:gd name="connsiteY10" fmla="*/ 23914 h 83445"/>
                  <a:gd name="connsiteX0" fmla="*/ 0 w 357187"/>
                  <a:gd name="connsiteY0" fmla="*/ 35820 h 81064"/>
                  <a:gd name="connsiteX1" fmla="*/ 40481 w 357187"/>
                  <a:gd name="connsiteY1" fmla="*/ 101 h 81064"/>
                  <a:gd name="connsiteX2" fmla="*/ 69055 w 357187"/>
                  <a:gd name="connsiteY2" fmla="*/ 81064 h 81064"/>
                  <a:gd name="connsiteX3" fmla="*/ 119063 w 357187"/>
                  <a:gd name="connsiteY3" fmla="*/ 4862 h 81064"/>
                  <a:gd name="connsiteX4" fmla="*/ 109537 w 357187"/>
                  <a:gd name="connsiteY4" fmla="*/ 4864 h 81064"/>
                  <a:gd name="connsiteX5" fmla="*/ 173831 w 357187"/>
                  <a:gd name="connsiteY5" fmla="*/ 73920 h 81064"/>
                  <a:gd name="connsiteX6" fmla="*/ 214312 w 357187"/>
                  <a:gd name="connsiteY6" fmla="*/ 9626 h 81064"/>
                  <a:gd name="connsiteX7" fmla="*/ 257175 w 357187"/>
                  <a:gd name="connsiteY7" fmla="*/ 76301 h 81064"/>
                  <a:gd name="connsiteX8" fmla="*/ 300037 w 357187"/>
                  <a:gd name="connsiteY8" fmla="*/ 14389 h 81064"/>
                  <a:gd name="connsiteX9" fmla="*/ 323850 w 357187"/>
                  <a:gd name="connsiteY9" fmla="*/ 71539 h 81064"/>
                  <a:gd name="connsiteX10" fmla="*/ 357187 w 357187"/>
                  <a:gd name="connsiteY10" fmla="*/ 23914 h 81064"/>
                  <a:gd name="connsiteX0" fmla="*/ 0 w 357187"/>
                  <a:gd name="connsiteY0" fmla="*/ 35820 h 76301"/>
                  <a:gd name="connsiteX1" fmla="*/ 40481 w 357187"/>
                  <a:gd name="connsiteY1" fmla="*/ 101 h 76301"/>
                  <a:gd name="connsiteX2" fmla="*/ 83342 w 357187"/>
                  <a:gd name="connsiteY2" fmla="*/ 71539 h 76301"/>
                  <a:gd name="connsiteX3" fmla="*/ 119063 w 357187"/>
                  <a:gd name="connsiteY3" fmla="*/ 4862 h 76301"/>
                  <a:gd name="connsiteX4" fmla="*/ 109537 w 357187"/>
                  <a:gd name="connsiteY4" fmla="*/ 4864 h 76301"/>
                  <a:gd name="connsiteX5" fmla="*/ 173831 w 357187"/>
                  <a:gd name="connsiteY5" fmla="*/ 73920 h 76301"/>
                  <a:gd name="connsiteX6" fmla="*/ 214312 w 357187"/>
                  <a:gd name="connsiteY6" fmla="*/ 9626 h 76301"/>
                  <a:gd name="connsiteX7" fmla="*/ 257175 w 357187"/>
                  <a:gd name="connsiteY7" fmla="*/ 76301 h 76301"/>
                  <a:gd name="connsiteX8" fmla="*/ 300037 w 357187"/>
                  <a:gd name="connsiteY8" fmla="*/ 14389 h 76301"/>
                  <a:gd name="connsiteX9" fmla="*/ 323850 w 357187"/>
                  <a:gd name="connsiteY9" fmla="*/ 71539 h 76301"/>
                  <a:gd name="connsiteX10" fmla="*/ 357187 w 357187"/>
                  <a:gd name="connsiteY10" fmla="*/ 23914 h 76301"/>
                  <a:gd name="connsiteX0" fmla="*/ 0 w 357187"/>
                  <a:gd name="connsiteY0" fmla="*/ 38099 h 78580"/>
                  <a:gd name="connsiteX1" fmla="*/ 40481 w 357187"/>
                  <a:gd name="connsiteY1" fmla="*/ 2380 h 78580"/>
                  <a:gd name="connsiteX2" fmla="*/ 83342 w 357187"/>
                  <a:gd name="connsiteY2" fmla="*/ 73818 h 78580"/>
                  <a:gd name="connsiteX3" fmla="*/ 119063 w 357187"/>
                  <a:gd name="connsiteY3" fmla="*/ 7141 h 78580"/>
                  <a:gd name="connsiteX4" fmla="*/ 123825 w 357187"/>
                  <a:gd name="connsiteY4" fmla="*/ 0 h 78580"/>
                  <a:gd name="connsiteX5" fmla="*/ 173831 w 357187"/>
                  <a:gd name="connsiteY5" fmla="*/ 76199 h 78580"/>
                  <a:gd name="connsiteX6" fmla="*/ 214312 w 357187"/>
                  <a:gd name="connsiteY6" fmla="*/ 11905 h 78580"/>
                  <a:gd name="connsiteX7" fmla="*/ 257175 w 357187"/>
                  <a:gd name="connsiteY7" fmla="*/ 78580 h 78580"/>
                  <a:gd name="connsiteX8" fmla="*/ 300037 w 357187"/>
                  <a:gd name="connsiteY8" fmla="*/ 16668 h 78580"/>
                  <a:gd name="connsiteX9" fmla="*/ 323850 w 357187"/>
                  <a:gd name="connsiteY9" fmla="*/ 73818 h 78580"/>
                  <a:gd name="connsiteX10" fmla="*/ 357187 w 357187"/>
                  <a:gd name="connsiteY10" fmla="*/ 26193 h 78580"/>
                  <a:gd name="connsiteX0" fmla="*/ 0 w 357187"/>
                  <a:gd name="connsiteY0" fmla="*/ 35821 h 76302"/>
                  <a:gd name="connsiteX1" fmla="*/ 40481 w 357187"/>
                  <a:gd name="connsiteY1" fmla="*/ 102 h 76302"/>
                  <a:gd name="connsiteX2" fmla="*/ 83342 w 357187"/>
                  <a:gd name="connsiteY2" fmla="*/ 71540 h 76302"/>
                  <a:gd name="connsiteX3" fmla="*/ 119063 w 357187"/>
                  <a:gd name="connsiteY3" fmla="*/ 4863 h 76302"/>
                  <a:gd name="connsiteX4" fmla="*/ 173831 w 357187"/>
                  <a:gd name="connsiteY4" fmla="*/ 73921 h 76302"/>
                  <a:gd name="connsiteX5" fmla="*/ 214312 w 357187"/>
                  <a:gd name="connsiteY5" fmla="*/ 9627 h 76302"/>
                  <a:gd name="connsiteX6" fmla="*/ 257175 w 357187"/>
                  <a:gd name="connsiteY6" fmla="*/ 76302 h 76302"/>
                  <a:gd name="connsiteX7" fmla="*/ 300037 w 357187"/>
                  <a:gd name="connsiteY7" fmla="*/ 14390 h 76302"/>
                  <a:gd name="connsiteX8" fmla="*/ 323850 w 357187"/>
                  <a:gd name="connsiteY8" fmla="*/ 71540 h 76302"/>
                  <a:gd name="connsiteX9" fmla="*/ 357187 w 357187"/>
                  <a:gd name="connsiteY9" fmla="*/ 23915 h 76302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76202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5723 w 357187"/>
                  <a:gd name="connsiteY2" fmla="*/ 69058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3821"/>
                  <a:gd name="connsiteX1" fmla="*/ 40481 w 357187"/>
                  <a:gd name="connsiteY1" fmla="*/ 2383 h 73821"/>
                  <a:gd name="connsiteX2" fmla="*/ 85723 w 357187"/>
                  <a:gd name="connsiteY2" fmla="*/ 69058 h 73821"/>
                  <a:gd name="connsiteX3" fmla="*/ 135732 w 357187"/>
                  <a:gd name="connsiteY3" fmla="*/ 0 h 73821"/>
                  <a:gd name="connsiteX4" fmla="*/ 173831 w 357187"/>
                  <a:gd name="connsiteY4" fmla="*/ 66677 h 73821"/>
                  <a:gd name="connsiteX5" fmla="*/ 214312 w 357187"/>
                  <a:gd name="connsiteY5" fmla="*/ 11908 h 73821"/>
                  <a:gd name="connsiteX6" fmla="*/ 254794 w 357187"/>
                  <a:gd name="connsiteY6" fmla="*/ 71439 h 73821"/>
                  <a:gd name="connsiteX7" fmla="*/ 300037 w 357187"/>
                  <a:gd name="connsiteY7" fmla="*/ 16671 h 73821"/>
                  <a:gd name="connsiteX8" fmla="*/ 323850 w 357187"/>
                  <a:gd name="connsiteY8" fmla="*/ 73821 h 73821"/>
                  <a:gd name="connsiteX9" fmla="*/ 357187 w 357187"/>
                  <a:gd name="connsiteY9" fmla="*/ 26196 h 7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7187" h="73821">
                    <a:moveTo>
                      <a:pt x="0" y="38102"/>
                    </a:moveTo>
                    <a:cubicBezTo>
                      <a:pt x="0" y="40483"/>
                      <a:pt x="40481" y="2"/>
                      <a:pt x="40481" y="2383"/>
                    </a:cubicBezTo>
                    <a:lnTo>
                      <a:pt x="85723" y="69058"/>
                    </a:lnTo>
                    <a:cubicBezTo>
                      <a:pt x="98424" y="46039"/>
                      <a:pt x="123031" y="23019"/>
                      <a:pt x="135732" y="0"/>
                    </a:cubicBezTo>
                    <a:lnTo>
                      <a:pt x="173831" y="66677"/>
                    </a:lnTo>
                    <a:lnTo>
                      <a:pt x="214312" y="11908"/>
                    </a:lnTo>
                    <a:lnTo>
                      <a:pt x="254794" y="71439"/>
                    </a:lnTo>
                    <a:lnTo>
                      <a:pt x="300037" y="16671"/>
                    </a:lnTo>
                    <a:lnTo>
                      <a:pt x="323850" y="73821"/>
                    </a:lnTo>
                    <a:lnTo>
                      <a:pt x="357187" y="26196"/>
                    </a:lnTo>
                  </a:path>
                </a:pathLst>
              </a:custGeom>
              <a:noFill/>
              <a:ln>
                <a:prstDash val="solid"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Triangle isocèle 42"/>
              <p:cNvSpPr/>
              <p:nvPr/>
            </p:nvSpPr>
            <p:spPr>
              <a:xfrm flipV="1">
                <a:off x="3909889" y="1986731"/>
                <a:ext cx="151758" cy="72008"/>
              </a:xfrm>
              <a:prstGeom prst="triangle">
                <a:avLst/>
              </a:prstGeom>
              <a:gradFill>
                <a:gsLst>
                  <a:gs pos="3000">
                    <a:schemeClr val="bg1">
                      <a:lumMod val="75000"/>
                    </a:schemeClr>
                  </a:gs>
                  <a:gs pos="58000">
                    <a:schemeClr val="tx1"/>
                  </a:gs>
                  <a:gs pos="39000">
                    <a:schemeClr val="tx1"/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 43"/>
              <p:cNvSpPr/>
              <p:nvPr/>
            </p:nvSpPr>
            <p:spPr>
              <a:xfrm>
                <a:off x="3859189" y="1825724"/>
                <a:ext cx="259581" cy="171450"/>
              </a:xfrm>
              <a:custGeom>
                <a:avLst/>
                <a:gdLst>
                  <a:gd name="connsiteX0" fmla="*/ 45244 w 309562"/>
                  <a:gd name="connsiteY0" fmla="*/ 0 h 171450"/>
                  <a:gd name="connsiteX1" fmla="*/ 264319 w 309562"/>
                  <a:gd name="connsiteY1" fmla="*/ 2381 h 171450"/>
                  <a:gd name="connsiteX2" fmla="*/ 307181 w 309562"/>
                  <a:gd name="connsiteY2" fmla="*/ 35719 h 171450"/>
                  <a:gd name="connsiteX3" fmla="*/ 264319 w 309562"/>
                  <a:gd name="connsiteY3" fmla="*/ 66675 h 171450"/>
                  <a:gd name="connsiteX4" fmla="*/ 309562 w 309562"/>
                  <a:gd name="connsiteY4" fmla="*/ 92869 h 171450"/>
                  <a:gd name="connsiteX5" fmla="*/ 266700 w 309562"/>
                  <a:gd name="connsiteY5" fmla="*/ 119062 h 171450"/>
                  <a:gd name="connsiteX6" fmla="*/ 309562 w 309562"/>
                  <a:gd name="connsiteY6" fmla="*/ 147637 h 171450"/>
                  <a:gd name="connsiteX7" fmla="*/ 264319 w 309562"/>
                  <a:gd name="connsiteY7" fmla="*/ 159544 h 171450"/>
                  <a:gd name="connsiteX8" fmla="*/ 14287 w 309562"/>
                  <a:gd name="connsiteY8" fmla="*/ 171450 h 171450"/>
                  <a:gd name="connsiteX9" fmla="*/ 38100 w 309562"/>
                  <a:gd name="connsiteY9" fmla="*/ 150019 h 171450"/>
                  <a:gd name="connsiteX10" fmla="*/ 0 w 309562"/>
                  <a:gd name="connsiteY10" fmla="*/ 128587 h 171450"/>
                  <a:gd name="connsiteX11" fmla="*/ 42862 w 309562"/>
                  <a:gd name="connsiteY11" fmla="*/ 107156 h 171450"/>
                  <a:gd name="connsiteX12" fmla="*/ 4762 w 309562"/>
                  <a:gd name="connsiteY12" fmla="*/ 78581 h 171450"/>
                  <a:gd name="connsiteX13" fmla="*/ 33337 w 309562"/>
                  <a:gd name="connsiteY13" fmla="*/ 64294 h 171450"/>
                  <a:gd name="connsiteX14" fmla="*/ 0 w 309562"/>
                  <a:gd name="connsiteY14" fmla="*/ 38100 h 171450"/>
                  <a:gd name="connsiteX15" fmla="*/ 45244 w 309562"/>
                  <a:gd name="connsiteY15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9562" h="171450">
                    <a:moveTo>
                      <a:pt x="45244" y="0"/>
                    </a:moveTo>
                    <a:lnTo>
                      <a:pt x="264319" y="2381"/>
                    </a:lnTo>
                    <a:lnTo>
                      <a:pt x="307181" y="35719"/>
                    </a:lnTo>
                    <a:lnTo>
                      <a:pt x="264319" y="66675"/>
                    </a:lnTo>
                    <a:lnTo>
                      <a:pt x="309562" y="92869"/>
                    </a:lnTo>
                    <a:lnTo>
                      <a:pt x="266700" y="119062"/>
                    </a:lnTo>
                    <a:lnTo>
                      <a:pt x="309562" y="147637"/>
                    </a:lnTo>
                    <a:lnTo>
                      <a:pt x="264319" y="159544"/>
                    </a:lnTo>
                    <a:lnTo>
                      <a:pt x="14287" y="171450"/>
                    </a:lnTo>
                    <a:lnTo>
                      <a:pt x="38100" y="150019"/>
                    </a:lnTo>
                    <a:lnTo>
                      <a:pt x="0" y="128587"/>
                    </a:lnTo>
                    <a:lnTo>
                      <a:pt x="42862" y="107156"/>
                    </a:lnTo>
                    <a:lnTo>
                      <a:pt x="4762" y="78581"/>
                    </a:lnTo>
                    <a:lnTo>
                      <a:pt x="33337" y="64294"/>
                    </a:lnTo>
                    <a:lnTo>
                      <a:pt x="0" y="38100"/>
                    </a:lnTo>
                    <a:lnTo>
                      <a:pt x="45244" y="0"/>
                    </a:lnTo>
                    <a:close/>
                  </a:path>
                </a:pathLst>
              </a:custGeom>
              <a:gradFill flip="none" rotWithShape="1">
                <a:gsLst>
                  <a:gs pos="7000">
                    <a:schemeClr val="bg2">
                      <a:lumMod val="50000"/>
                    </a:schemeClr>
                  </a:gs>
                  <a:gs pos="56000">
                    <a:schemeClr val="bg2">
                      <a:lumMod val="90000"/>
                    </a:schemeClr>
                  </a:gs>
                  <a:gs pos="38000">
                    <a:schemeClr val="bg2">
                      <a:lumMod val="50000"/>
                    </a:schemeClr>
                  </a:gs>
                  <a:gs pos="21000">
                    <a:schemeClr val="bg2">
                      <a:lumMod val="75000"/>
                    </a:schemeClr>
                  </a:gs>
                  <a:gs pos="90000">
                    <a:schemeClr val="bg2">
                      <a:lumMod val="50000"/>
                    </a:schemeClr>
                  </a:gs>
                  <a:gs pos="44000">
                    <a:schemeClr val="bg2">
                      <a:lumMod val="50000"/>
                    </a:schemeClr>
                  </a:gs>
                  <a:gs pos="81000">
                    <a:schemeClr val="bg2">
                      <a:lumMod val="90000"/>
                    </a:schemeClr>
                  </a:gs>
                  <a:gs pos="65000">
                    <a:schemeClr val="bg2">
                      <a:lumMod val="50000"/>
                    </a:schemeClr>
                  </a:gs>
                  <a:gs pos="100000">
                    <a:schemeClr val="bg2">
                      <a:lumMod val="7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>
                <a:off x="3970319" y="2035879"/>
                <a:ext cx="45719" cy="36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4" name="Connecteur droit 33"/>
            <p:cNvCxnSpPr/>
            <p:nvPr/>
          </p:nvCxnSpPr>
          <p:spPr>
            <a:xfrm flipV="1">
              <a:off x="800934" y="2204864"/>
              <a:ext cx="161049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1038183" y="2217143"/>
              <a:ext cx="152400" cy="803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e libre 35"/>
            <p:cNvSpPr/>
            <p:nvPr/>
          </p:nvSpPr>
          <p:spPr>
            <a:xfrm>
              <a:off x="829849" y="1453019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orme libre 36"/>
            <p:cNvSpPr/>
            <p:nvPr/>
          </p:nvSpPr>
          <p:spPr>
            <a:xfrm flipH="1">
              <a:off x="1052871" y="1456600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>
            <p:custDataLst>
              <p:tags r:id="rId7"/>
            </p:custDataLst>
          </p:nvPr>
        </p:nvSpPr>
        <p:spPr>
          <a:xfrm>
            <a:off x="84538" y="4058290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7" name="Rectangle 46"/>
          <p:cNvSpPr/>
          <p:nvPr>
            <p:custDataLst>
              <p:tags r:id="rId8"/>
            </p:custDataLst>
          </p:nvPr>
        </p:nvSpPr>
        <p:spPr>
          <a:xfrm>
            <a:off x="4599602" y="3817973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Rectangle 47"/>
          <p:cNvSpPr/>
          <p:nvPr>
            <p:custDataLst>
              <p:tags r:id="rId9"/>
            </p:custDataLst>
          </p:nvPr>
        </p:nvSpPr>
        <p:spPr>
          <a:xfrm>
            <a:off x="65116" y="3889981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petite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9559" y="3284984"/>
            <a:ext cx="9039133" cy="15200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déplacement,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F.L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ce déplacement,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produire la force nécessaire, à une certaine vitesse ( v en m/s)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= (F.L) / t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P=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F.v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8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00"/>
                            </p:stCondLst>
                            <p:childTnLst>
                              <p:par>
                                <p:cTn id="30" presetID="10" presetClass="entr" presetSubtype="0" fill="hold" grpId="3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7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8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path" presetSubtype="0" accel="9000" decel="8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9000" decel="8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7604 0.0018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9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7604 -0.000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5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116" dur="7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8385 0.00185 " pathEditMode="relative" rAng="0" ptsTypes="AA">
                                      <p:cBhvr>
                                        <p:cTn id="118" dur="7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93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120" dur="7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9184 -0.00046 " pathEditMode="relative" rAng="0" ptsTypes="AA">
                                      <p:cBhvr>
                                        <p:cTn id="122" dur="7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25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7" grpId="0" animBg="1"/>
      <p:bldP spid="27" grpId="1" animBg="1"/>
      <p:bldP spid="27" grpId="2" animBg="1"/>
      <p:bldP spid="27" grpId="3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consommations de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7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8464" y="4773868"/>
            <a:ext cx="9008031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M3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uM3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Pa x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=25 x 0,6 =15 kW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Pa /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=25 / 0,5 = 50 </a:t>
            </a:r>
            <a:r>
              <a:rPr lang="fr-FR" sz="20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kVA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S. sin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=50 x 0,866 =43,3 </a:t>
            </a:r>
            <a:r>
              <a:rPr lang="fr-FR" sz="20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kVAR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sin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 sin arc(cos0,5)=0,866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>
            <p:custDataLst>
              <p:tags r:id="rId5"/>
            </p:custDataLst>
          </p:nvPr>
        </p:nvSpPr>
        <p:spPr>
          <a:xfrm>
            <a:off x="2064226" y="5949280"/>
            <a:ext cx="1656186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812497" y="5949282"/>
            <a:ext cx="1251729" cy="295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>
            <p:custDataLst>
              <p:tags r:id="rId7"/>
            </p:custDataLst>
          </p:nvPr>
        </p:nvSpPr>
        <p:spPr>
          <a:xfrm>
            <a:off x="3779913" y="5589240"/>
            <a:ext cx="1211628" cy="299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8"/>
            </p:custDataLst>
          </p:nvPr>
        </p:nvSpPr>
        <p:spPr>
          <a:xfrm>
            <a:off x="2411761" y="5594848"/>
            <a:ext cx="1368152" cy="2942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>
            <p:custDataLst>
              <p:tags r:id="rId9"/>
            </p:custDataLst>
          </p:nvPr>
        </p:nvSpPr>
        <p:spPr>
          <a:xfrm>
            <a:off x="745598" y="5594849"/>
            <a:ext cx="1666162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3420303" y="5230589"/>
            <a:ext cx="1570396" cy="285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11"/>
            </p:custDataLst>
          </p:nvPr>
        </p:nvSpPr>
        <p:spPr>
          <a:xfrm>
            <a:off x="2054326" y="5229200"/>
            <a:ext cx="136470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830211" y="5229895"/>
            <a:ext cx="1220667" cy="286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07504" y="5229200"/>
            <a:ext cx="69164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64176" y="5594849"/>
            <a:ext cx="663228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15"/>
            </p:custDataLst>
          </p:nvPr>
        </p:nvSpPr>
        <p:spPr>
          <a:xfrm>
            <a:off x="77896" y="5957085"/>
            <a:ext cx="734601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6"/>
            </p:custDataLst>
          </p:nvPr>
        </p:nvSpPr>
        <p:spPr>
          <a:xfrm>
            <a:off x="3720411" y="5949280"/>
            <a:ext cx="1283637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17"/>
            </p:custDataLst>
          </p:nvPr>
        </p:nvSpPr>
        <p:spPr>
          <a:xfrm>
            <a:off x="3858077" y="6309320"/>
            <a:ext cx="1145971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1741494" y="6309320"/>
            <a:ext cx="2182434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>
            <p:custDataLst>
              <p:tags r:id="rId19"/>
            </p:custDataLst>
          </p:nvPr>
        </p:nvSpPr>
        <p:spPr>
          <a:xfrm>
            <a:off x="81427" y="6316913"/>
            <a:ext cx="1610253" cy="295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66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consommations de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0" y="2708920"/>
            <a:ext cx="9262328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chauffage électrique (triphasé équilibré) à une puissance de 25kW.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d’éclairage est composé de 50 luminaires de 4 tubes fluorescents de 40W avec un facteur de puissance de 0,75.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4199307"/>
            <a:ext cx="9008031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chauffage, calculez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=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Pa /(U.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r>
              <a:rPr lang="fr-FR" sz="2000" b="1" dirty="0" smtClean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=25 /(400 x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x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1) =40 A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Pa tg =25 x 0 = 0 </a:t>
            </a:r>
            <a:r>
              <a:rPr lang="fr-FR" sz="20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kVAR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pas de déphasage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l’éclairage: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P. tg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=200 x 40 x 0,882 =7056 VAR 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tg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 tg arc(cos0,75)=0,882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>
            <p:custDataLst>
              <p:tags r:id="rId5"/>
            </p:custDataLst>
          </p:nvPr>
        </p:nvSpPr>
        <p:spPr>
          <a:xfrm>
            <a:off x="1691680" y="5733256"/>
            <a:ext cx="2520280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>
            <p:custDataLst>
              <p:tags r:id="rId6"/>
            </p:custDataLst>
          </p:nvPr>
        </p:nvSpPr>
        <p:spPr>
          <a:xfrm>
            <a:off x="539552" y="5740976"/>
            <a:ext cx="1184543" cy="295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>
            <p:custDataLst>
              <p:tags r:id="rId7"/>
            </p:custDataLst>
          </p:nvPr>
        </p:nvSpPr>
        <p:spPr>
          <a:xfrm>
            <a:off x="2924733" y="5013176"/>
            <a:ext cx="4265367" cy="299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>
            <p:custDataLst>
              <p:tags r:id="rId8"/>
            </p:custDataLst>
          </p:nvPr>
        </p:nvSpPr>
        <p:spPr>
          <a:xfrm>
            <a:off x="1763688" y="5015981"/>
            <a:ext cx="1161046" cy="29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>
            <p:custDataLst>
              <p:tags r:id="rId9"/>
            </p:custDataLst>
          </p:nvPr>
        </p:nvSpPr>
        <p:spPr>
          <a:xfrm>
            <a:off x="539552" y="5015981"/>
            <a:ext cx="1255636" cy="29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10"/>
            </p:custDataLst>
          </p:nvPr>
        </p:nvSpPr>
        <p:spPr>
          <a:xfrm>
            <a:off x="5619705" y="4653830"/>
            <a:ext cx="1570396" cy="285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>
            <p:custDataLst>
              <p:tags r:id="rId11"/>
            </p:custDataLst>
          </p:nvPr>
        </p:nvSpPr>
        <p:spPr>
          <a:xfrm>
            <a:off x="3027417" y="4656664"/>
            <a:ext cx="2592288" cy="279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>
            <p:custDataLst>
              <p:tags r:id="rId12"/>
            </p:custDataLst>
          </p:nvPr>
        </p:nvSpPr>
        <p:spPr>
          <a:xfrm>
            <a:off x="579145" y="4654540"/>
            <a:ext cx="2432086" cy="28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13"/>
            </p:custDataLst>
          </p:nvPr>
        </p:nvSpPr>
        <p:spPr>
          <a:xfrm>
            <a:off x="107504" y="4653136"/>
            <a:ext cx="471641" cy="286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14"/>
            </p:custDataLst>
          </p:nvPr>
        </p:nvSpPr>
        <p:spPr>
          <a:xfrm>
            <a:off x="96591" y="5018785"/>
            <a:ext cx="482554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15"/>
            </p:custDataLst>
          </p:nvPr>
        </p:nvSpPr>
        <p:spPr>
          <a:xfrm>
            <a:off x="110312" y="5744878"/>
            <a:ext cx="4688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16"/>
            </p:custDataLst>
          </p:nvPr>
        </p:nvSpPr>
        <p:spPr>
          <a:xfrm>
            <a:off x="4211960" y="5733256"/>
            <a:ext cx="2978140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17"/>
            </p:custDataLst>
          </p:nvPr>
        </p:nvSpPr>
        <p:spPr>
          <a:xfrm>
            <a:off x="3779912" y="6150115"/>
            <a:ext cx="3410188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8"/>
            </p:custDataLst>
          </p:nvPr>
        </p:nvSpPr>
        <p:spPr>
          <a:xfrm>
            <a:off x="1619672" y="6150115"/>
            <a:ext cx="2182434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19"/>
            </p:custDataLst>
          </p:nvPr>
        </p:nvSpPr>
        <p:spPr>
          <a:xfrm>
            <a:off x="113843" y="6157708"/>
            <a:ext cx="1577837" cy="295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533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055" y="321297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à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60" y="4965749"/>
            <a:ext cx="2085584" cy="2430401"/>
          </a:xfrm>
          <a:prstGeom prst="rect">
            <a:avLst/>
          </a:prstGeom>
        </p:spPr>
      </p:pic>
      <p:sp>
        <p:nvSpPr>
          <p:cNvPr id="7" name="Ellipse 6"/>
          <p:cNvSpPr/>
          <p:nvPr>
            <p:custDataLst>
              <p:tags r:id="rId4"/>
            </p:custDataLst>
          </p:nvPr>
        </p:nvSpPr>
        <p:spPr>
          <a:xfrm>
            <a:off x="6455714" y="4732279"/>
            <a:ext cx="838383" cy="972752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83000"/>
                </a:schemeClr>
              </a:gs>
              <a:gs pos="49000">
                <a:schemeClr val="accent1">
                  <a:tint val="44500"/>
                  <a:satMod val="160000"/>
                </a:schemeClr>
              </a:gs>
              <a:gs pos="1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112"/>
            <a:ext cx="1800200" cy="2098629"/>
          </a:xfrm>
          <a:prstGeom prst="rect">
            <a:avLst/>
          </a:prstGeom>
        </p:spPr>
      </p:pic>
      <p:sp>
        <p:nvSpPr>
          <p:cNvPr id="9" name="Rectangle 8"/>
          <p:cNvSpPr/>
          <p:nvPr>
            <p:custDataLst>
              <p:tags r:id="rId6"/>
            </p:custDataLst>
          </p:nvPr>
        </p:nvSpPr>
        <p:spPr>
          <a:xfrm>
            <a:off x="251520" y="4005064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 click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06" y="4437112"/>
            <a:ext cx="2169997" cy="295631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433124"/>
            <a:ext cx="2169997" cy="2956316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7537" y="3254406"/>
            <a:ext cx="9039133" cy="1711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rotation</a:t>
            </a:r>
            <a:r>
              <a:rPr lang="fr-FR" sz="1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t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une rotation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à produire la force, le couple </a:t>
            </a:r>
            <a:r>
              <a:rPr lang="fr-FR" sz="1800" b="1" dirty="0" smtClean="0"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 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(Newton Mètre, nécessaire)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une certaine vitesse (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radian/s)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          P=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2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94444E-6 2.59259E-6 L -0.54844 -0.00209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1" y="-11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2.77778E-7 3.7037E-7 L -0.53542 -0.0088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-44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66667E-6 0 L -0.54722 -0.00602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61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9" grpId="0" animBg="1"/>
      <p:bldP spid="9" grpId="1" animBg="1"/>
      <p:bldP spid="9" grpId="2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2915" y="-243408"/>
            <a:ext cx="816952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43358" y="908720"/>
            <a:ext cx="9079854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situations, le calcul de l’énergie peut sembler différent, en fait, cela revient toujours à la même chose...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puissance mise en œuvre pendant un certain temps.</a:t>
            </a:r>
          </a:p>
          <a:p>
            <a:pPr marL="0" indent="0" algn="ctr">
              <a:buNone/>
            </a:pP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9371" y="2016224"/>
            <a:ext cx="9039133" cy="3501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l’électricité,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        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: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W/t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à consommer  (ou produire) une énergie dans le but d’effectuer un travail, sous une tension (appelée aussi Force-Electro-Motrice FEM, ou Différence De Potentiel DDP), avec une intensité consommée ( quantité d’électron par unité de temps).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différents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d’électricité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verra que l’expression va être modifiée, mais la base reste toujours la même :</a:t>
            </a:r>
            <a:endParaRPr lang="fr-F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sera exprimée en Volt : V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 A</a:t>
            </a: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517232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différence entre la puissance absorbée (consommée), et celle produite est le résultat de systèmes imparfaits, les pertes.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quantifie cela pour chaque système par ce que l’on appelle le rendement: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produite</a:t>
            </a:r>
            <a:r>
              <a:rPr lang="fr-FR" sz="1800" b="1" baseline="-25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/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consommée</a:t>
            </a:r>
            <a:endParaRPr lang="fr-FR" sz="1800" b="1" baseline="-250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27384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8032" y="1268760"/>
            <a:ext cx="8604448" cy="23807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une alimentation « continue », il n’y a aucune « variation ».</a:t>
            </a:r>
          </a:p>
          <a:p>
            <a:pPr marL="0" indent="0" algn="ctr">
              <a:buNone/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éléments, récepteurs, seront considérés  en régime établi. Les mises sous tension ou arrêts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régimes transitoires 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 sero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 pas vus ici.</a:t>
            </a:r>
          </a:p>
          <a:p>
            <a:pPr marL="0" indent="0" algn="ctr">
              <a:buNone/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est constante  et le courant aussi ce qui donne directement la puissance en Watt (W): </a:t>
            </a:r>
          </a:p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 x I </a:t>
            </a:r>
            <a:endParaRPr lang="fr-FR" sz="2000" b="1" dirty="0">
              <a:solidFill>
                <a:schemeClr val="tx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à coins arrondis 3"/>
          <p:cNvSpPr/>
          <p:nvPr>
            <p:custDataLst>
              <p:tags r:id="rId3"/>
            </p:custDataLst>
          </p:nvPr>
        </p:nvSpPr>
        <p:spPr>
          <a:xfrm>
            <a:off x="3751205" y="4272267"/>
            <a:ext cx="3425552" cy="23762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²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0"/>
          <a:stretch/>
        </p:blipFill>
        <p:spPr>
          <a:xfrm>
            <a:off x="3752417" y="5399373"/>
            <a:ext cx="3779208" cy="1269987"/>
          </a:xfrm>
          <a:prstGeom prst="rect">
            <a:avLst/>
          </a:prstGeom>
        </p:spPr>
      </p:pic>
      <p:grpSp>
        <p:nvGrpSpPr>
          <p:cNvPr id="6" name="Groupe 5"/>
          <p:cNvGrpSpPr/>
          <p:nvPr>
            <p:custDataLst>
              <p:tags r:id="rId5"/>
            </p:custDataLst>
          </p:nvPr>
        </p:nvGrpSpPr>
        <p:grpSpPr>
          <a:xfrm rot="5400000">
            <a:off x="7502886" y="4534704"/>
            <a:ext cx="1071604" cy="1795029"/>
            <a:chOff x="3733740" y="1197198"/>
            <a:chExt cx="504056" cy="874681"/>
          </a:xfrm>
        </p:grpSpPr>
        <p:sp>
          <p:nvSpPr>
            <p:cNvPr id="7" name="Ellipse 6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5" name="Connecteur droit avec flèche 14"/>
          <p:cNvCxnSpPr/>
          <p:nvPr>
            <p:custDataLst>
              <p:tags r:id="rId6"/>
            </p:custDataLst>
          </p:nvPr>
        </p:nvCxnSpPr>
        <p:spPr>
          <a:xfrm>
            <a:off x="4620893" y="4272267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891735" y="6648531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>
            <p:custDataLst>
              <p:tags r:id="rId8"/>
            </p:custDataLst>
          </p:nvPr>
        </p:nvSpPr>
        <p:spPr>
          <a:xfrm rot="5400000">
            <a:off x="7763696" y="4726766"/>
            <a:ext cx="1071604" cy="1329980"/>
          </a:xfrm>
          <a:prstGeom prst="ellipse">
            <a:avLst/>
          </a:prstGeom>
          <a:gradFill>
            <a:gsLst>
              <a:gs pos="100000">
                <a:schemeClr val="bg1"/>
              </a:gs>
              <a:gs pos="49000">
                <a:srgbClr val="FFFF00">
                  <a:alpha val="72000"/>
                </a:srgbClr>
              </a:gs>
              <a:gs pos="1000">
                <a:srgbClr val="FFFF00">
                  <a:alpha val="14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glow rad="1066800">
              <a:srgbClr val="FFFF00">
                <a:alpha val="54000"/>
              </a:srgbClr>
            </a:glo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>
            <p:custDataLst>
              <p:tags r:id="rId9"/>
            </p:custDataLst>
          </p:nvPr>
        </p:nvSpPr>
        <p:spPr>
          <a:xfrm rot="608652">
            <a:off x="8273907" y="5060349"/>
            <a:ext cx="227055" cy="735283"/>
          </a:xfrm>
          <a:custGeom>
            <a:avLst/>
            <a:gdLst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19050 w 276225"/>
              <a:gd name="connsiteY2" fmla="*/ 195263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59528 w 276225"/>
              <a:gd name="connsiteY4" fmla="*/ 480800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111637 w 247650"/>
              <a:gd name="connsiteY6" fmla="*/ 625948 h 971550"/>
              <a:gd name="connsiteX7" fmla="*/ 90487 w 247650"/>
              <a:gd name="connsiteY7" fmla="*/ 619125 h 971550"/>
              <a:gd name="connsiteX8" fmla="*/ 237553 w 247650"/>
              <a:gd name="connsiteY8" fmla="*/ 792573 h 971550"/>
              <a:gd name="connsiteX9" fmla="*/ 128587 w 247650"/>
              <a:gd name="connsiteY9" fmla="*/ 881063 h 971550"/>
              <a:gd name="connsiteX10" fmla="*/ 247650 w 247650"/>
              <a:gd name="connsiteY10" fmla="*/ 971550 h 971550"/>
              <a:gd name="connsiteX11" fmla="*/ 247650 w 247650"/>
              <a:gd name="connsiteY11" fmla="*/ 971550 h 971550"/>
              <a:gd name="connsiteX12" fmla="*/ 242887 w 247650"/>
              <a:gd name="connsiteY12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07273 w 247650"/>
              <a:gd name="connsiteY5" fmla="*/ 576258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16260 h 987810"/>
              <a:gd name="connsiteX1" fmla="*/ 79463 w 247650"/>
              <a:gd name="connsiteY1" fmla="*/ 0 h 987810"/>
              <a:gd name="connsiteX2" fmla="*/ 157162 w 247650"/>
              <a:gd name="connsiteY2" fmla="*/ 97223 h 987810"/>
              <a:gd name="connsiteX3" fmla="*/ 21556 w 247650"/>
              <a:gd name="connsiteY3" fmla="*/ 230418 h 987810"/>
              <a:gd name="connsiteX4" fmla="*/ 208775 w 247650"/>
              <a:gd name="connsiteY4" fmla="*/ 350297 h 987810"/>
              <a:gd name="connsiteX5" fmla="*/ 59528 w 247650"/>
              <a:gd name="connsiteY5" fmla="*/ 497060 h 987810"/>
              <a:gd name="connsiteX6" fmla="*/ 207273 w 247650"/>
              <a:gd name="connsiteY6" fmla="*/ 592518 h 987810"/>
              <a:gd name="connsiteX7" fmla="*/ 99183 w 247650"/>
              <a:gd name="connsiteY7" fmla="*/ 737281 h 987810"/>
              <a:gd name="connsiteX8" fmla="*/ 237553 w 247650"/>
              <a:gd name="connsiteY8" fmla="*/ 808833 h 987810"/>
              <a:gd name="connsiteX9" fmla="*/ 128587 w 247650"/>
              <a:gd name="connsiteY9" fmla="*/ 897323 h 987810"/>
              <a:gd name="connsiteX10" fmla="*/ 247650 w 247650"/>
              <a:gd name="connsiteY10" fmla="*/ 987810 h 987810"/>
              <a:gd name="connsiteX11" fmla="*/ 247650 w 247650"/>
              <a:gd name="connsiteY11" fmla="*/ 987810 h 987810"/>
              <a:gd name="connsiteX12" fmla="*/ 242887 w 247650"/>
              <a:gd name="connsiteY12" fmla="*/ 987810 h 987810"/>
              <a:gd name="connsiteX0" fmla="*/ 57907 w 226094"/>
              <a:gd name="connsiteY0" fmla="*/ 0 h 987810"/>
              <a:gd name="connsiteX1" fmla="*/ 135606 w 226094"/>
              <a:gd name="connsiteY1" fmla="*/ 97223 h 987810"/>
              <a:gd name="connsiteX2" fmla="*/ 0 w 226094"/>
              <a:gd name="connsiteY2" fmla="*/ 230418 h 987810"/>
              <a:gd name="connsiteX3" fmla="*/ 187219 w 226094"/>
              <a:gd name="connsiteY3" fmla="*/ 350297 h 987810"/>
              <a:gd name="connsiteX4" fmla="*/ 37972 w 226094"/>
              <a:gd name="connsiteY4" fmla="*/ 497060 h 987810"/>
              <a:gd name="connsiteX5" fmla="*/ 185717 w 226094"/>
              <a:gd name="connsiteY5" fmla="*/ 592518 h 987810"/>
              <a:gd name="connsiteX6" fmla="*/ 77627 w 226094"/>
              <a:gd name="connsiteY6" fmla="*/ 737281 h 987810"/>
              <a:gd name="connsiteX7" fmla="*/ 215997 w 226094"/>
              <a:gd name="connsiteY7" fmla="*/ 808833 h 987810"/>
              <a:gd name="connsiteX8" fmla="*/ 107031 w 226094"/>
              <a:gd name="connsiteY8" fmla="*/ 897323 h 987810"/>
              <a:gd name="connsiteX9" fmla="*/ 226094 w 226094"/>
              <a:gd name="connsiteY9" fmla="*/ 987810 h 987810"/>
              <a:gd name="connsiteX10" fmla="*/ 226094 w 226094"/>
              <a:gd name="connsiteY10" fmla="*/ 987810 h 987810"/>
              <a:gd name="connsiteX11" fmla="*/ 221331 w 226094"/>
              <a:gd name="connsiteY11" fmla="*/ 987810 h 98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094" h="987810">
                <a:moveTo>
                  <a:pt x="57907" y="0"/>
                </a:moveTo>
                <a:lnTo>
                  <a:pt x="135606" y="97223"/>
                </a:lnTo>
                <a:lnTo>
                  <a:pt x="0" y="230418"/>
                </a:lnTo>
                <a:lnTo>
                  <a:pt x="187219" y="350297"/>
                </a:lnTo>
                <a:lnTo>
                  <a:pt x="37972" y="497060"/>
                </a:lnTo>
                <a:lnTo>
                  <a:pt x="185717" y="592518"/>
                </a:lnTo>
                <a:cubicBezTo>
                  <a:pt x="190877" y="615572"/>
                  <a:pt x="116477" y="668966"/>
                  <a:pt x="77627" y="737281"/>
                </a:cubicBezTo>
                <a:lnTo>
                  <a:pt x="215997" y="808833"/>
                </a:lnTo>
                <a:lnTo>
                  <a:pt x="107031" y="897323"/>
                </a:lnTo>
                <a:lnTo>
                  <a:pt x="226094" y="987810"/>
                </a:lnTo>
                <a:lnTo>
                  <a:pt x="226094" y="987810"/>
                </a:lnTo>
                <a:lnTo>
                  <a:pt x="221331" y="987810"/>
                </a:lnTo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10"/>
            </p:custDataLst>
          </p:nvPr>
        </p:nvSpPr>
        <p:spPr>
          <a:xfrm>
            <a:off x="3700814" y="4676053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11"/>
            </p:custDataLst>
          </p:nvPr>
        </p:nvSpPr>
        <p:spPr>
          <a:xfrm>
            <a:off x="3716339" y="4697017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>
            <p:custDataLst>
              <p:tags r:id="rId12"/>
            </p:custDataLst>
          </p:nvPr>
        </p:nvSpPr>
        <p:spPr>
          <a:xfrm>
            <a:off x="3700814" y="4697016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13"/>
            </p:custDataLst>
          </p:nvPr>
        </p:nvSpPr>
        <p:spPr>
          <a:xfrm>
            <a:off x="3716339" y="4688716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Cylindre 22"/>
          <p:cNvSpPr/>
          <p:nvPr>
            <p:custDataLst>
              <p:tags r:id="rId14"/>
            </p:custDataLst>
          </p:nvPr>
        </p:nvSpPr>
        <p:spPr>
          <a:xfrm>
            <a:off x="3391482" y="4697017"/>
            <a:ext cx="719447" cy="1598772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10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/>
          <p:cNvSpPr/>
          <p:nvPr>
            <p:custDataLst>
              <p:tags r:id="rId15"/>
            </p:custDataLst>
          </p:nvPr>
        </p:nvSpPr>
        <p:spPr>
          <a:xfrm>
            <a:off x="3674490" y="4634848"/>
            <a:ext cx="153431" cy="107737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ylindre 24"/>
          <p:cNvSpPr/>
          <p:nvPr>
            <p:custDataLst>
              <p:tags r:id="rId16"/>
            </p:custDataLst>
          </p:nvPr>
        </p:nvSpPr>
        <p:spPr>
          <a:xfrm>
            <a:off x="3391483" y="4711694"/>
            <a:ext cx="719446" cy="1598772"/>
          </a:xfrm>
          <a:prstGeom prst="can">
            <a:avLst/>
          </a:prstGeom>
          <a:gradFill flip="none" rotWithShape="1">
            <a:gsLst>
              <a:gs pos="0">
                <a:srgbClr val="FF0000">
                  <a:alpha val="56000"/>
                </a:srgbClr>
              </a:gs>
              <a:gs pos="50000">
                <a:srgbClr val="C00000">
                  <a:alpha val="37000"/>
                </a:srgbClr>
              </a:gs>
              <a:gs pos="100000">
                <a:srgbClr val="FF0000">
                  <a:alpha val="17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5380" y="3645024"/>
            <a:ext cx="3203848" cy="1849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en Watt:</a:t>
            </a:r>
          </a:p>
          <a:p>
            <a:pPr marL="0" indent="0" algn="ctr">
              <a:buNone/>
            </a:pP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 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Produit de la tension d’alimentation en volt avec le courant qui traverse un récepteur en ampère (puissance consommée), ou produite par un générateur, au rendement près. 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>
            <p:custDataLst>
              <p:tags r:id="rId18"/>
            </p:custDataLst>
          </p:nvPr>
        </p:nvSpPr>
        <p:spPr>
          <a:xfrm>
            <a:off x="3563888" y="4914940"/>
            <a:ext cx="407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necteur droit avec flèche 27"/>
          <p:cNvCxnSpPr/>
          <p:nvPr>
            <p:custDataLst>
              <p:tags r:id="rId19"/>
            </p:custDataLst>
          </p:nvPr>
        </p:nvCxnSpPr>
        <p:spPr>
          <a:xfrm flipV="1">
            <a:off x="4494824" y="4555623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>
            <p:custDataLst>
              <p:tags r:id="rId20"/>
            </p:custDataLst>
          </p:nvPr>
        </p:nvSpPr>
        <p:spPr>
          <a:xfrm>
            <a:off x="5930777" y="6178539"/>
            <a:ext cx="369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21"/>
            </p:custDataLst>
          </p:nvPr>
        </p:nvSpPr>
        <p:spPr>
          <a:xfrm>
            <a:off x="4465793" y="5163936"/>
            <a:ext cx="559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2" name="Connecteur droit avec flèche 31"/>
          <p:cNvCxnSpPr/>
          <p:nvPr>
            <p:custDataLst>
              <p:tags r:id="rId22"/>
            </p:custDataLst>
          </p:nvPr>
        </p:nvCxnSpPr>
        <p:spPr>
          <a:xfrm flipV="1">
            <a:off x="6762770" y="4508400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>
            <p:custDataLst>
              <p:tags r:id="rId23"/>
            </p:custDataLst>
          </p:nvPr>
        </p:nvSpPr>
        <p:spPr>
          <a:xfrm>
            <a:off x="6208557" y="5141748"/>
            <a:ext cx="559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ectangle 33"/>
          <p:cNvSpPr/>
          <p:nvPr>
            <p:custDataLst>
              <p:tags r:id="rId24"/>
            </p:custDataLst>
          </p:nvPr>
        </p:nvSpPr>
        <p:spPr>
          <a:xfrm>
            <a:off x="4716016" y="3933056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ectangle 34"/>
          <p:cNvSpPr/>
          <p:nvPr>
            <p:custDataLst>
              <p:tags r:id="rId25"/>
            </p:custDataLst>
          </p:nvPr>
        </p:nvSpPr>
        <p:spPr>
          <a:xfrm>
            <a:off x="3239228" y="3933056"/>
            <a:ext cx="5824491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fr-FR" dirty="0" smtClean="0">
                <a:solidFill>
                  <a:schemeClr val="tx1"/>
                </a:solidFill>
              </a:rPr>
              <a:t> click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39" name="Groupe 38"/>
          <p:cNvGrpSpPr/>
          <p:nvPr>
            <p:custDataLst>
              <p:tags r:id="rId26"/>
            </p:custDataLst>
          </p:nvPr>
        </p:nvGrpSpPr>
        <p:grpSpPr>
          <a:xfrm>
            <a:off x="5459438" y="4140535"/>
            <a:ext cx="504056" cy="332960"/>
            <a:chOff x="5610829" y="3532550"/>
            <a:chExt cx="504056" cy="332960"/>
          </a:xfrm>
        </p:grpSpPr>
        <p:sp useBgFill="1">
          <p:nvSpPr>
            <p:cNvPr id="38" name="Rectangle 37"/>
            <p:cNvSpPr/>
            <p:nvPr/>
          </p:nvSpPr>
          <p:spPr>
            <a:xfrm>
              <a:off x="5652120" y="3532550"/>
              <a:ext cx="455396" cy="25649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/>
            <p:cNvCxnSpPr/>
            <p:nvPr/>
          </p:nvCxnSpPr>
          <p:spPr>
            <a:xfrm flipH="1">
              <a:off x="5610829" y="3649486"/>
              <a:ext cx="504056" cy="21602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203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0" presetClass="pat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06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0" presetClass="path" presetSubtype="0" repeatCount="1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11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0" presetClass="path" presetSubtype="0" repeatCount="1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16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0" presetClass="path" presetSubtype="0" repeatCount="1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-4.07407E-6 L 0.00434 -0.02291 L 0.01337 -0.04676 L 0.02899 -0.05972 L 0.04618 -0.06365 L 0.33941 -0.06365 L 0.3566 -0.05578 L 0.36858 -0.0449 L 0.37674 -0.02083 L 0.3776 0.00602 L 0.3776 0.10348 L 0.43056 0.08959 L 0.44167 0.09051 L 0.46701 0.07269 L 0.4842 0.04977 L 0.50139 0.03889 L 0.50972 0.04885 L 0.51563 0.06065 L 0.50226 0.07454 L 0.51632 0.09051 L 0.50365 0.10255 L 0.51563 0.11644 L 0.50139 0.12824 L 0.51267 0.14329 L 0.50226 0.14931 L 0.50972 0.1632 L 0.50139 0.16713 L 0.49323 0.16505 L 0.4842 0.15625 L 0.46337 0.1294 L 0.43802 0.11829 L 0.42986 0.12037 L 0.41406 0.13125 C 0.41389 0.16436 0.41337 0.23079 0.41337 0.23102 L 0.40972 0.25278 L 0.40069 0.26667 L 0.39028 0.2757 L 0.37899 0.28264 C 0.34983 0.28079 0.11094 0.28334 0.05052 0.28079 L 0.0349 0.27894 L 0.01632 0.2676 L 0.00885 0.25278 L 0.00278 0.23403 L 0.00069 0.00996 " pathEditMode="relative" rAng="0" ptsTypes="AAAAAAAAAAAAAAAAAAAAAAAAAAAAAAAAfAAAAfAAAAAA">
                                      <p:cBhvr>
                                        <p:cTn id="121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16" y="10972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36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6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65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3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6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6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/>
      <p:bldP spid="27" grpId="0"/>
      <p:bldP spid="30" grpId="0"/>
      <p:bldP spid="31" grpId="0"/>
      <p:bldP spid="33" grpId="0"/>
      <p:bldP spid="34" grpId="0"/>
      <p:bldP spid="35" grpId="0" animBg="1"/>
      <p:bldP spid="35" grpId="1" animBg="1"/>
      <p:bldP spid="3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27384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16024" y="1412776"/>
            <a:ext cx="8604448" cy="19008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Calculons le courant dans ce circuit, pour pouvoir par exemple, choisir un fusible approprié.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Sachant que le générateur alimente le circuit en 12V, et que la lampe est marquée pour une consommation de 5W.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considère la chute de tension dans les fils comme négligeable.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à coins arrondis 3"/>
          <p:cNvSpPr/>
          <p:nvPr>
            <p:custDataLst>
              <p:tags r:id="rId3"/>
            </p:custDataLst>
          </p:nvPr>
        </p:nvSpPr>
        <p:spPr>
          <a:xfrm>
            <a:off x="3751205" y="3995822"/>
            <a:ext cx="3425552" cy="23762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²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0"/>
          <a:stretch/>
        </p:blipFill>
        <p:spPr>
          <a:xfrm>
            <a:off x="3752417" y="5122928"/>
            <a:ext cx="3779208" cy="1269987"/>
          </a:xfrm>
          <a:prstGeom prst="rect">
            <a:avLst/>
          </a:prstGeom>
        </p:spPr>
      </p:pic>
      <p:grpSp>
        <p:nvGrpSpPr>
          <p:cNvPr id="6" name="Groupe 5"/>
          <p:cNvGrpSpPr/>
          <p:nvPr>
            <p:custDataLst>
              <p:tags r:id="rId5"/>
            </p:custDataLst>
          </p:nvPr>
        </p:nvGrpSpPr>
        <p:grpSpPr>
          <a:xfrm rot="5400000">
            <a:off x="7502886" y="4258259"/>
            <a:ext cx="1071604" cy="1795029"/>
            <a:chOff x="3733740" y="1197198"/>
            <a:chExt cx="504056" cy="874681"/>
          </a:xfrm>
        </p:grpSpPr>
        <p:sp>
          <p:nvSpPr>
            <p:cNvPr id="7" name="Ellipse 6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5" name="Connecteur droit avec flèche 14"/>
          <p:cNvCxnSpPr/>
          <p:nvPr>
            <p:custDataLst>
              <p:tags r:id="rId6"/>
            </p:custDataLst>
          </p:nvPr>
        </p:nvCxnSpPr>
        <p:spPr>
          <a:xfrm>
            <a:off x="4620893" y="3995822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891735" y="6372086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>
            <p:custDataLst>
              <p:tags r:id="rId8"/>
            </p:custDataLst>
          </p:nvPr>
        </p:nvSpPr>
        <p:spPr>
          <a:xfrm rot="5400000">
            <a:off x="7763696" y="4450321"/>
            <a:ext cx="1071604" cy="1329980"/>
          </a:xfrm>
          <a:prstGeom prst="ellipse">
            <a:avLst/>
          </a:prstGeom>
          <a:gradFill>
            <a:gsLst>
              <a:gs pos="100000">
                <a:schemeClr val="bg1"/>
              </a:gs>
              <a:gs pos="49000">
                <a:srgbClr val="FFFF00">
                  <a:alpha val="72000"/>
                </a:srgbClr>
              </a:gs>
              <a:gs pos="1000">
                <a:srgbClr val="FFFF00">
                  <a:alpha val="14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glow rad="1066800">
              <a:srgbClr val="FFFF00">
                <a:alpha val="54000"/>
              </a:srgbClr>
            </a:glo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>
            <p:custDataLst>
              <p:tags r:id="rId9"/>
            </p:custDataLst>
          </p:nvPr>
        </p:nvSpPr>
        <p:spPr>
          <a:xfrm rot="608652">
            <a:off x="8273907" y="4783904"/>
            <a:ext cx="227055" cy="735283"/>
          </a:xfrm>
          <a:custGeom>
            <a:avLst/>
            <a:gdLst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19050 w 276225"/>
              <a:gd name="connsiteY2" fmla="*/ 195263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59528 w 276225"/>
              <a:gd name="connsiteY4" fmla="*/ 480800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111637 w 247650"/>
              <a:gd name="connsiteY6" fmla="*/ 625948 h 971550"/>
              <a:gd name="connsiteX7" fmla="*/ 90487 w 247650"/>
              <a:gd name="connsiteY7" fmla="*/ 619125 h 971550"/>
              <a:gd name="connsiteX8" fmla="*/ 237553 w 247650"/>
              <a:gd name="connsiteY8" fmla="*/ 792573 h 971550"/>
              <a:gd name="connsiteX9" fmla="*/ 128587 w 247650"/>
              <a:gd name="connsiteY9" fmla="*/ 881063 h 971550"/>
              <a:gd name="connsiteX10" fmla="*/ 247650 w 247650"/>
              <a:gd name="connsiteY10" fmla="*/ 971550 h 971550"/>
              <a:gd name="connsiteX11" fmla="*/ 247650 w 247650"/>
              <a:gd name="connsiteY11" fmla="*/ 971550 h 971550"/>
              <a:gd name="connsiteX12" fmla="*/ 242887 w 247650"/>
              <a:gd name="connsiteY12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07273 w 247650"/>
              <a:gd name="connsiteY5" fmla="*/ 576258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16260 h 987810"/>
              <a:gd name="connsiteX1" fmla="*/ 79463 w 247650"/>
              <a:gd name="connsiteY1" fmla="*/ 0 h 987810"/>
              <a:gd name="connsiteX2" fmla="*/ 157162 w 247650"/>
              <a:gd name="connsiteY2" fmla="*/ 97223 h 987810"/>
              <a:gd name="connsiteX3" fmla="*/ 21556 w 247650"/>
              <a:gd name="connsiteY3" fmla="*/ 230418 h 987810"/>
              <a:gd name="connsiteX4" fmla="*/ 208775 w 247650"/>
              <a:gd name="connsiteY4" fmla="*/ 350297 h 987810"/>
              <a:gd name="connsiteX5" fmla="*/ 59528 w 247650"/>
              <a:gd name="connsiteY5" fmla="*/ 497060 h 987810"/>
              <a:gd name="connsiteX6" fmla="*/ 207273 w 247650"/>
              <a:gd name="connsiteY6" fmla="*/ 592518 h 987810"/>
              <a:gd name="connsiteX7" fmla="*/ 99183 w 247650"/>
              <a:gd name="connsiteY7" fmla="*/ 737281 h 987810"/>
              <a:gd name="connsiteX8" fmla="*/ 237553 w 247650"/>
              <a:gd name="connsiteY8" fmla="*/ 808833 h 987810"/>
              <a:gd name="connsiteX9" fmla="*/ 128587 w 247650"/>
              <a:gd name="connsiteY9" fmla="*/ 897323 h 987810"/>
              <a:gd name="connsiteX10" fmla="*/ 247650 w 247650"/>
              <a:gd name="connsiteY10" fmla="*/ 987810 h 987810"/>
              <a:gd name="connsiteX11" fmla="*/ 247650 w 247650"/>
              <a:gd name="connsiteY11" fmla="*/ 987810 h 987810"/>
              <a:gd name="connsiteX12" fmla="*/ 242887 w 247650"/>
              <a:gd name="connsiteY12" fmla="*/ 987810 h 987810"/>
              <a:gd name="connsiteX0" fmla="*/ 57907 w 226094"/>
              <a:gd name="connsiteY0" fmla="*/ 0 h 987810"/>
              <a:gd name="connsiteX1" fmla="*/ 135606 w 226094"/>
              <a:gd name="connsiteY1" fmla="*/ 97223 h 987810"/>
              <a:gd name="connsiteX2" fmla="*/ 0 w 226094"/>
              <a:gd name="connsiteY2" fmla="*/ 230418 h 987810"/>
              <a:gd name="connsiteX3" fmla="*/ 187219 w 226094"/>
              <a:gd name="connsiteY3" fmla="*/ 350297 h 987810"/>
              <a:gd name="connsiteX4" fmla="*/ 37972 w 226094"/>
              <a:gd name="connsiteY4" fmla="*/ 497060 h 987810"/>
              <a:gd name="connsiteX5" fmla="*/ 185717 w 226094"/>
              <a:gd name="connsiteY5" fmla="*/ 592518 h 987810"/>
              <a:gd name="connsiteX6" fmla="*/ 77627 w 226094"/>
              <a:gd name="connsiteY6" fmla="*/ 737281 h 987810"/>
              <a:gd name="connsiteX7" fmla="*/ 215997 w 226094"/>
              <a:gd name="connsiteY7" fmla="*/ 808833 h 987810"/>
              <a:gd name="connsiteX8" fmla="*/ 107031 w 226094"/>
              <a:gd name="connsiteY8" fmla="*/ 897323 h 987810"/>
              <a:gd name="connsiteX9" fmla="*/ 226094 w 226094"/>
              <a:gd name="connsiteY9" fmla="*/ 987810 h 987810"/>
              <a:gd name="connsiteX10" fmla="*/ 226094 w 226094"/>
              <a:gd name="connsiteY10" fmla="*/ 987810 h 987810"/>
              <a:gd name="connsiteX11" fmla="*/ 221331 w 226094"/>
              <a:gd name="connsiteY11" fmla="*/ 987810 h 98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094" h="987810">
                <a:moveTo>
                  <a:pt x="57907" y="0"/>
                </a:moveTo>
                <a:lnTo>
                  <a:pt x="135606" y="97223"/>
                </a:lnTo>
                <a:lnTo>
                  <a:pt x="0" y="230418"/>
                </a:lnTo>
                <a:lnTo>
                  <a:pt x="187219" y="350297"/>
                </a:lnTo>
                <a:lnTo>
                  <a:pt x="37972" y="497060"/>
                </a:lnTo>
                <a:lnTo>
                  <a:pt x="185717" y="592518"/>
                </a:lnTo>
                <a:cubicBezTo>
                  <a:pt x="190877" y="615572"/>
                  <a:pt x="116477" y="668966"/>
                  <a:pt x="77627" y="737281"/>
                </a:cubicBezTo>
                <a:lnTo>
                  <a:pt x="215997" y="808833"/>
                </a:lnTo>
                <a:lnTo>
                  <a:pt x="107031" y="897323"/>
                </a:lnTo>
                <a:lnTo>
                  <a:pt x="226094" y="987810"/>
                </a:lnTo>
                <a:lnTo>
                  <a:pt x="226094" y="987810"/>
                </a:lnTo>
                <a:lnTo>
                  <a:pt x="221331" y="987810"/>
                </a:lnTo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10"/>
            </p:custDataLst>
          </p:nvPr>
        </p:nvSpPr>
        <p:spPr>
          <a:xfrm>
            <a:off x="3700814" y="43996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11"/>
            </p:custDataLst>
          </p:nvPr>
        </p:nvSpPr>
        <p:spPr>
          <a:xfrm>
            <a:off x="3716339" y="44205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>
            <p:custDataLst>
              <p:tags r:id="rId12"/>
            </p:custDataLst>
          </p:nvPr>
        </p:nvSpPr>
        <p:spPr>
          <a:xfrm>
            <a:off x="3700814" y="44205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13"/>
            </p:custDataLst>
          </p:nvPr>
        </p:nvSpPr>
        <p:spPr>
          <a:xfrm>
            <a:off x="3716339" y="44122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Cylindre 22"/>
          <p:cNvSpPr/>
          <p:nvPr>
            <p:custDataLst>
              <p:tags r:id="rId14"/>
            </p:custDataLst>
          </p:nvPr>
        </p:nvSpPr>
        <p:spPr>
          <a:xfrm>
            <a:off x="3391482" y="4420572"/>
            <a:ext cx="719447" cy="1598772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10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/>
          <p:cNvSpPr/>
          <p:nvPr>
            <p:custDataLst>
              <p:tags r:id="rId15"/>
            </p:custDataLst>
          </p:nvPr>
        </p:nvSpPr>
        <p:spPr>
          <a:xfrm>
            <a:off x="3674490" y="4358403"/>
            <a:ext cx="153431" cy="107737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ylindre 24"/>
          <p:cNvSpPr/>
          <p:nvPr>
            <p:custDataLst>
              <p:tags r:id="rId16"/>
            </p:custDataLst>
          </p:nvPr>
        </p:nvSpPr>
        <p:spPr>
          <a:xfrm>
            <a:off x="3391483" y="4435249"/>
            <a:ext cx="719446" cy="1598772"/>
          </a:xfrm>
          <a:prstGeom prst="can">
            <a:avLst/>
          </a:prstGeom>
          <a:gradFill flip="none" rotWithShape="1">
            <a:gsLst>
              <a:gs pos="0">
                <a:srgbClr val="FF0000">
                  <a:alpha val="56000"/>
                </a:srgbClr>
              </a:gs>
              <a:gs pos="50000">
                <a:srgbClr val="C00000">
                  <a:alpha val="37000"/>
                </a:srgbClr>
              </a:gs>
              <a:gs pos="100000">
                <a:srgbClr val="FF0000">
                  <a:alpha val="17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140548" y="3717032"/>
            <a:ext cx="3203848" cy="872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en Watt:</a:t>
            </a:r>
          </a:p>
          <a:p>
            <a:pPr marL="0" indent="0" algn="ctr">
              <a:buNone/>
            </a:pP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 </a:t>
            </a:r>
          </a:p>
        </p:txBody>
      </p:sp>
      <p:sp>
        <p:nvSpPr>
          <p:cNvPr id="27" name="ZoneTexte 26"/>
          <p:cNvSpPr txBox="1"/>
          <p:nvPr>
            <p:custDataLst>
              <p:tags r:id="rId18"/>
            </p:custDataLst>
          </p:nvPr>
        </p:nvSpPr>
        <p:spPr>
          <a:xfrm>
            <a:off x="3563888" y="4638495"/>
            <a:ext cx="407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necteur droit avec flèche 27"/>
          <p:cNvCxnSpPr/>
          <p:nvPr>
            <p:custDataLst>
              <p:tags r:id="rId19"/>
            </p:custDataLst>
          </p:nvPr>
        </p:nvCxnSpPr>
        <p:spPr>
          <a:xfrm flipV="1">
            <a:off x="5337406" y="4279178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>
            <p:custDataLst>
              <p:tags r:id="rId20"/>
            </p:custDataLst>
          </p:nvPr>
        </p:nvSpPr>
        <p:spPr>
          <a:xfrm>
            <a:off x="4674983" y="364502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21"/>
            </p:custDataLst>
          </p:nvPr>
        </p:nvSpPr>
        <p:spPr>
          <a:xfrm>
            <a:off x="5362877" y="4887491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140548" y="5790060"/>
            <a:ext cx="3203848" cy="422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5/12 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140548" y="4753546"/>
            <a:ext cx="3203848" cy="872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P/U 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140548" y="6377189"/>
            <a:ext cx="3203848" cy="43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0,417A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6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6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27384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268760"/>
            <a:ext cx="9144000" cy="17281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puissance pendant un </a:t>
            </a:r>
            <a:r>
              <a:rPr lang="fr-FR" sz="2000" dirty="0" smtClean="0"/>
              <a:t>certain temps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représente la dépense sous forme d’énergie thermique dans un circuit électrique.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ces circuits les puissances sont essentiellement le résultat </a:t>
            </a:r>
            <a:r>
              <a:rPr lang="fr-FR" sz="2000" dirty="0"/>
              <a:t>des </a:t>
            </a:r>
            <a:r>
              <a:rPr lang="fr-FR" sz="2000" dirty="0" smtClean="0"/>
              <a:t>résistances présentes, </a:t>
            </a: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traversées par un courant,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soumises à une tension.</a:t>
            </a:r>
          </a:p>
        </p:txBody>
      </p:sp>
      <p:sp>
        <p:nvSpPr>
          <p:cNvPr id="4" name="Rectangle à coins arrondis 3"/>
          <p:cNvSpPr/>
          <p:nvPr>
            <p:custDataLst>
              <p:tags r:id="rId3"/>
            </p:custDataLst>
          </p:nvPr>
        </p:nvSpPr>
        <p:spPr>
          <a:xfrm>
            <a:off x="3751205" y="3995822"/>
            <a:ext cx="3425552" cy="23762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²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0"/>
          <a:stretch/>
        </p:blipFill>
        <p:spPr>
          <a:xfrm>
            <a:off x="3752417" y="5122928"/>
            <a:ext cx="3779208" cy="1269987"/>
          </a:xfrm>
          <a:prstGeom prst="rect">
            <a:avLst/>
          </a:prstGeom>
        </p:spPr>
      </p:pic>
      <p:grpSp>
        <p:nvGrpSpPr>
          <p:cNvPr id="6" name="Groupe 5"/>
          <p:cNvGrpSpPr/>
          <p:nvPr>
            <p:custDataLst>
              <p:tags r:id="rId5"/>
            </p:custDataLst>
          </p:nvPr>
        </p:nvGrpSpPr>
        <p:grpSpPr>
          <a:xfrm rot="5400000">
            <a:off x="7502886" y="4258259"/>
            <a:ext cx="1071604" cy="1795029"/>
            <a:chOff x="3733740" y="1197198"/>
            <a:chExt cx="504056" cy="874681"/>
          </a:xfrm>
        </p:grpSpPr>
        <p:sp>
          <p:nvSpPr>
            <p:cNvPr id="7" name="Ellipse 6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5" name="Connecteur droit avec flèche 14"/>
          <p:cNvCxnSpPr/>
          <p:nvPr>
            <p:custDataLst>
              <p:tags r:id="rId6"/>
            </p:custDataLst>
          </p:nvPr>
        </p:nvCxnSpPr>
        <p:spPr>
          <a:xfrm>
            <a:off x="4620893" y="3995822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>
            <p:custDataLst>
              <p:tags r:id="rId7"/>
            </p:custDataLst>
          </p:nvPr>
        </p:nvCxnSpPr>
        <p:spPr>
          <a:xfrm flipH="1" flipV="1">
            <a:off x="5891735" y="6372086"/>
            <a:ext cx="174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>
            <p:custDataLst>
              <p:tags r:id="rId8"/>
            </p:custDataLst>
          </p:nvPr>
        </p:nvSpPr>
        <p:spPr>
          <a:xfrm rot="5400000">
            <a:off x="7763696" y="4450321"/>
            <a:ext cx="1071604" cy="1329980"/>
          </a:xfrm>
          <a:prstGeom prst="ellipse">
            <a:avLst/>
          </a:prstGeom>
          <a:gradFill>
            <a:gsLst>
              <a:gs pos="100000">
                <a:schemeClr val="bg1"/>
              </a:gs>
              <a:gs pos="49000">
                <a:srgbClr val="FFFF00">
                  <a:alpha val="72000"/>
                </a:srgbClr>
              </a:gs>
              <a:gs pos="1000">
                <a:srgbClr val="FFFF00">
                  <a:alpha val="14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glow rad="1066800">
              <a:srgbClr val="FFFF00">
                <a:alpha val="54000"/>
              </a:srgbClr>
            </a:glow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>
            <p:custDataLst>
              <p:tags r:id="rId9"/>
            </p:custDataLst>
          </p:nvPr>
        </p:nvSpPr>
        <p:spPr>
          <a:xfrm rot="608652">
            <a:off x="8273907" y="4783904"/>
            <a:ext cx="227055" cy="735283"/>
          </a:xfrm>
          <a:custGeom>
            <a:avLst/>
            <a:gdLst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19050 w 276225"/>
              <a:gd name="connsiteY2" fmla="*/ 195263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195262 w 276225"/>
              <a:gd name="connsiteY3" fmla="*/ 304800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33337 w 276225"/>
              <a:gd name="connsiteY4" fmla="*/ 428625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76225"/>
              <a:gd name="connsiteY0" fmla="*/ 0 h 971550"/>
              <a:gd name="connsiteX1" fmla="*/ 157162 w 276225"/>
              <a:gd name="connsiteY1" fmla="*/ 80963 h 971550"/>
              <a:gd name="connsiteX2" fmla="*/ 21556 w 276225"/>
              <a:gd name="connsiteY2" fmla="*/ 214158 h 971550"/>
              <a:gd name="connsiteX3" fmla="*/ 208775 w 276225"/>
              <a:gd name="connsiteY3" fmla="*/ 334037 h 971550"/>
              <a:gd name="connsiteX4" fmla="*/ 59528 w 276225"/>
              <a:gd name="connsiteY4" fmla="*/ 480800 h 971550"/>
              <a:gd name="connsiteX5" fmla="*/ 228600 w 276225"/>
              <a:gd name="connsiteY5" fmla="*/ 519113 h 971550"/>
              <a:gd name="connsiteX6" fmla="*/ 90487 w 276225"/>
              <a:gd name="connsiteY6" fmla="*/ 619125 h 971550"/>
              <a:gd name="connsiteX7" fmla="*/ 276225 w 276225"/>
              <a:gd name="connsiteY7" fmla="*/ 757238 h 971550"/>
              <a:gd name="connsiteX8" fmla="*/ 128587 w 276225"/>
              <a:gd name="connsiteY8" fmla="*/ 881063 h 971550"/>
              <a:gd name="connsiteX9" fmla="*/ 247650 w 276225"/>
              <a:gd name="connsiteY9" fmla="*/ 971550 h 971550"/>
              <a:gd name="connsiteX10" fmla="*/ 247650 w 276225"/>
              <a:gd name="connsiteY10" fmla="*/ 971550 h 971550"/>
              <a:gd name="connsiteX11" fmla="*/ 242887 w 276225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111637 w 247650"/>
              <a:gd name="connsiteY6" fmla="*/ 625948 h 971550"/>
              <a:gd name="connsiteX7" fmla="*/ 90487 w 247650"/>
              <a:gd name="connsiteY7" fmla="*/ 619125 h 971550"/>
              <a:gd name="connsiteX8" fmla="*/ 237553 w 247650"/>
              <a:gd name="connsiteY8" fmla="*/ 792573 h 971550"/>
              <a:gd name="connsiteX9" fmla="*/ 128587 w 247650"/>
              <a:gd name="connsiteY9" fmla="*/ 881063 h 971550"/>
              <a:gd name="connsiteX10" fmla="*/ 247650 w 247650"/>
              <a:gd name="connsiteY10" fmla="*/ 971550 h 971550"/>
              <a:gd name="connsiteX11" fmla="*/ 247650 w 247650"/>
              <a:gd name="connsiteY11" fmla="*/ 971550 h 971550"/>
              <a:gd name="connsiteX12" fmla="*/ 242887 w 247650"/>
              <a:gd name="connsiteY12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0487 w 247650"/>
              <a:gd name="connsiteY6" fmla="*/ 619125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28600 w 247650"/>
              <a:gd name="connsiteY5" fmla="*/ 519113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0 h 971550"/>
              <a:gd name="connsiteX1" fmla="*/ 157162 w 247650"/>
              <a:gd name="connsiteY1" fmla="*/ 80963 h 971550"/>
              <a:gd name="connsiteX2" fmla="*/ 21556 w 247650"/>
              <a:gd name="connsiteY2" fmla="*/ 214158 h 971550"/>
              <a:gd name="connsiteX3" fmla="*/ 208775 w 247650"/>
              <a:gd name="connsiteY3" fmla="*/ 334037 h 971550"/>
              <a:gd name="connsiteX4" fmla="*/ 59528 w 247650"/>
              <a:gd name="connsiteY4" fmla="*/ 480800 h 971550"/>
              <a:gd name="connsiteX5" fmla="*/ 207273 w 247650"/>
              <a:gd name="connsiteY5" fmla="*/ 576258 h 971550"/>
              <a:gd name="connsiteX6" fmla="*/ 99183 w 247650"/>
              <a:gd name="connsiteY6" fmla="*/ 721021 h 971550"/>
              <a:gd name="connsiteX7" fmla="*/ 237553 w 247650"/>
              <a:gd name="connsiteY7" fmla="*/ 792573 h 971550"/>
              <a:gd name="connsiteX8" fmla="*/ 128587 w 247650"/>
              <a:gd name="connsiteY8" fmla="*/ 881063 h 971550"/>
              <a:gd name="connsiteX9" fmla="*/ 247650 w 247650"/>
              <a:gd name="connsiteY9" fmla="*/ 971550 h 971550"/>
              <a:gd name="connsiteX10" fmla="*/ 247650 w 247650"/>
              <a:gd name="connsiteY10" fmla="*/ 971550 h 971550"/>
              <a:gd name="connsiteX11" fmla="*/ 242887 w 247650"/>
              <a:gd name="connsiteY11" fmla="*/ 971550 h 971550"/>
              <a:gd name="connsiteX0" fmla="*/ 0 w 247650"/>
              <a:gd name="connsiteY0" fmla="*/ 16260 h 987810"/>
              <a:gd name="connsiteX1" fmla="*/ 79463 w 247650"/>
              <a:gd name="connsiteY1" fmla="*/ 0 h 987810"/>
              <a:gd name="connsiteX2" fmla="*/ 157162 w 247650"/>
              <a:gd name="connsiteY2" fmla="*/ 97223 h 987810"/>
              <a:gd name="connsiteX3" fmla="*/ 21556 w 247650"/>
              <a:gd name="connsiteY3" fmla="*/ 230418 h 987810"/>
              <a:gd name="connsiteX4" fmla="*/ 208775 w 247650"/>
              <a:gd name="connsiteY4" fmla="*/ 350297 h 987810"/>
              <a:gd name="connsiteX5" fmla="*/ 59528 w 247650"/>
              <a:gd name="connsiteY5" fmla="*/ 497060 h 987810"/>
              <a:gd name="connsiteX6" fmla="*/ 207273 w 247650"/>
              <a:gd name="connsiteY6" fmla="*/ 592518 h 987810"/>
              <a:gd name="connsiteX7" fmla="*/ 99183 w 247650"/>
              <a:gd name="connsiteY7" fmla="*/ 737281 h 987810"/>
              <a:gd name="connsiteX8" fmla="*/ 237553 w 247650"/>
              <a:gd name="connsiteY8" fmla="*/ 808833 h 987810"/>
              <a:gd name="connsiteX9" fmla="*/ 128587 w 247650"/>
              <a:gd name="connsiteY9" fmla="*/ 897323 h 987810"/>
              <a:gd name="connsiteX10" fmla="*/ 247650 w 247650"/>
              <a:gd name="connsiteY10" fmla="*/ 987810 h 987810"/>
              <a:gd name="connsiteX11" fmla="*/ 247650 w 247650"/>
              <a:gd name="connsiteY11" fmla="*/ 987810 h 987810"/>
              <a:gd name="connsiteX12" fmla="*/ 242887 w 247650"/>
              <a:gd name="connsiteY12" fmla="*/ 987810 h 987810"/>
              <a:gd name="connsiteX0" fmla="*/ 57907 w 226094"/>
              <a:gd name="connsiteY0" fmla="*/ 0 h 987810"/>
              <a:gd name="connsiteX1" fmla="*/ 135606 w 226094"/>
              <a:gd name="connsiteY1" fmla="*/ 97223 h 987810"/>
              <a:gd name="connsiteX2" fmla="*/ 0 w 226094"/>
              <a:gd name="connsiteY2" fmla="*/ 230418 h 987810"/>
              <a:gd name="connsiteX3" fmla="*/ 187219 w 226094"/>
              <a:gd name="connsiteY3" fmla="*/ 350297 h 987810"/>
              <a:gd name="connsiteX4" fmla="*/ 37972 w 226094"/>
              <a:gd name="connsiteY4" fmla="*/ 497060 h 987810"/>
              <a:gd name="connsiteX5" fmla="*/ 185717 w 226094"/>
              <a:gd name="connsiteY5" fmla="*/ 592518 h 987810"/>
              <a:gd name="connsiteX6" fmla="*/ 77627 w 226094"/>
              <a:gd name="connsiteY6" fmla="*/ 737281 h 987810"/>
              <a:gd name="connsiteX7" fmla="*/ 215997 w 226094"/>
              <a:gd name="connsiteY7" fmla="*/ 808833 h 987810"/>
              <a:gd name="connsiteX8" fmla="*/ 107031 w 226094"/>
              <a:gd name="connsiteY8" fmla="*/ 897323 h 987810"/>
              <a:gd name="connsiteX9" fmla="*/ 226094 w 226094"/>
              <a:gd name="connsiteY9" fmla="*/ 987810 h 987810"/>
              <a:gd name="connsiteX10" fmla="*/ 226094 w 226094"/>
              <a:gd name="connsiteY10" fmla="*/ 987810 h 987810"/>
              <a:gd name="connsiteX11" fmla="*/ 221331 w 226094"/>
              <a:gd name="connsiteY11" fmla="*/ 987810 h 987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094" h="987810">
                <a:moveTo>
                  <a:pt x="57907" y="0"/>
                </a:moveTo>
                <a:lnTo>
                  <a:pt x="135606" y="97223"/>
                </a:lnTo>
                <a:lnTo>
                  <a:pt x="0" y="230418"/>
                </a:lnTo>
                <a:lnTo>
                  <a:pt x="187219" y="350297"/>
                </a:lnTo>
                <a:lnTo>
                  <a:pt x="37972" y="497060"/>
                </a:lnTo>
                <a:lnTo>
                  <a:pt x="185717" y="592518"/>
                </a:lnTo>
                <a:cubicBezTo>
                  <a:pt x="190877" y="615572"/>
                  <a:pt x="116477" y="668966"/>
                  <a:pt x="77627" y="737281"/>
                </a:cubicBezTo>
                <a:lnTo>
                  <a:pt x="215997" y="808833"/>
                </a:lnTo>
                <a:lnTo>
                  <a:pt x="107031" y="897323"/>
                </a:lnTo>
                <a:lnTo>
                  <a:pt x="226094" y="987810"/>
                </a:lnTo>
                <a:lnTo>
                  <a:pt x="226094" y="987810"/>
                </a:lnTo>
                <a:lnTo>
                  <a:pt x="221331" y="987810"/>
                </a:lnTo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>
            <p:custDataLst>
              <p:tags r:id="rId10"/>
            </p:custDataLst>
          </p:nvPr>
        </p:nvSpPr>
        <p:spPr>
          <a:xfrm>
            <a:off x="3700814" y="43996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>
            <p:custDataLst>
              <p:tags r:id="rId11"/>
            </p:custDataLst>
          </p:nvPr>
        </p:nvSpPr>
        <p:spPr>
          <a:xfrm>
            <a:off x="3716339" y="44205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>
            <p:custDataLst>
              <p:tags r:id="rId12"/>
            </p:custDataLst>
          </p:nvPr>
        </p:nvSpPr>
        <p:spPr>
          <a:xfrm>
            <a:off x="3700814" y="44205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>
            <p:custDataLst>
              <p:tags r:id="rId13"/>
            </p:custDataLst>
          </p:nvPr>
        </p:nvSpPr>
        <p:spPr>
          <a:xfrm>
            <a:off x="3716339" y="4412271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Cylindre 22"/>
          <p:cNvSpPr/>
          <p:nvPr>
            <p:custDataLst>
              <p:tags r:id="rId14"/>
            </p:custDataLst>
          </p:nvPr>
        </p:nvSpPr>
        <p:spPr>
          <a:xfrm>
            <a:off x="3391482" y="4420572"/>
            <a:ext cx="719447" cy="1598772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10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Cylindre 23"/>
          <p:cNvSpPr/>
          <p:nvPr>
            <p:custDataLst>
              <p:tags r:id="rId15"/>
            </p:custDataLst>
          </p:nvPr>
        </p:nvSpPr>
        <p:spPr>
          <a:xfrm>
            <a:off x="3674490" y="4358403"/>
            <a:ext cx="153431" cy="107737"/>
          </a:xfrm>
          <a:prstGeom prst="can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2">
                  <a:lumMod val="25000"/>
                </a:schemeClr>
              </a:gs>
            </a:gsLst>
            <a:lin ang="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Cylindre 24"/>
          <p:cNvSpPr/>
          <p:nvPr>
            <p:custDataLst>
              <p:tags r:id="rId16"/>
            </p:custDataLst>
          </p:nvPr>
        </p:nvSpPr>
        <p:spPr>
          <a:xfrm>
            <a:off x="3391483" y="4435249"/>
            <a:ext cx="719446" cy="1598772"/>
          </a:xfrm>
          <a:prstGeom prst="can">
            <a:avLst/>
          </a:prstGeom>
          <a:gradFill flip="none" rotWithShape="1">
            <a:gsLst>
              <a:gs pos="0">
                <a:srgbClr val="FF0000">
                  <a:alpha val="56000"/>
                </a:srgbClr>
              </a:gs>
              <a:gs pos="50000">
                <a:srgbClr val="C00000">
                  <a:alpha val="37000"/>
                </a:srgbClr>
              </a:gs>
              <a:gs pos="100000">
                <a:srgbClr val="FF0000">
                  <a:alpha val="17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5496" y="3130629"/>
            <a:ext cx="3203848" cy="69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partant de la loi d’ohm</a:t>
            </a:r>
            <a:endParaRPr lang="fr-FR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R.I 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>
            <p:custDataLst>
              <p:tags r:id="rId18"/>
            </p:custDataLst>
          </p:nvPr>
        </p:nvSpPr>
        <p:spPr>
          <a:xfrm>
            <a:off x="3563888" y="4638495"/>
            <a:ext cx="407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Connecteur droit avec flèche 27"/>
          <p:cNvCxnSpPr/>
          <p:nvPr>
            <p:custDataLst>
              <p:tags r:id="rId19"/>
            </p:custDataLst>
          </p:nvPr>
        </p:nvCxnSpPr>
        <p:spPr>
          <a:xfrm flipV="1">
            <a:off x="5337406" y="4279178"/>
            <a:ext cx="0" cy="192593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>
            <p:custDataLst>
              <p:tags r:id="rId20"/>
            </p:custDataLst>
          </p:nvPr>
        </p:nvSpPr>
        <p:spPr>
          <a:xfrm>
            <a:off x="4674983" y="364502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21"/>
            </p:custDataLst>
          </p:nvPr>
        </p:nvSpPr>
        <p:spPr>
          <a:xfrm>
            <a:off x="5362877" y="4887491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 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140548" y="5790060"/>
            <a:ext cx="3203848" cy="422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R.I.I = RI</a:t>
            </a:r>
            <a:r>
              <a:rPr lang="fr-FR" sz="1800" b="1" baseline="30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sz="1800" b="1" baseline="30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35496" y="4509120"/>
            <a:ext cx="2563898" cy="1004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reportant pour la puissance.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 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140548" y="6377189"/>
            <a:ext cx="3203848" cy="436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 U/R = U</a:t>
            </a:r>
            <a:r>
              <a:rPr lang="fr-FR" sz="1800" b="1" baseline="30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/R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25"/>
            </p:custDataLst>
          </p:nvPr>
        </p:nvSpPr>
        <p:spPr>
          <a:xfrm>
            <a:off x="35496" y="3871558"/>
            <a:ext cx="2882772" cy="349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obtient    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U/R 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6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0648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une alimentation alternative, les récepteurs de types </a:t>
            </a:r>
            <a:r>
              <a:rPr lang="fr-FR" sz="20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selfiques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(bobinages)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vont réagir en s’opposant à la variation de courant. Cette caractéristique produit un déphasage (retard sous forme d’angle) entre U et I ce qui fait que la puissance ne pourra plus être simplement calculée par une multiplication. Il faudra tenir compte de l’angle de déphasage, du « décalage » entre U et I.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7" name="Connecteur droit avec flèche 36"/>
          <p:cNvCxnSpPr/>
          <p:nvPr>
            <p:custDataLst>
              <p:tags r:id="rId3"/>
            </p:custDataLst>
          </p:nvPr>
        </p:nvCxnSpPr>
        <p:spPr>
          <a:xfrm flipV="1">
            <a:off x="2339752" y="4157126"/>
            <a:ext cx="0" cy="208346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>
            <p:custDataLst>
              <p:tags r:id="rId4"/>
            </p:custDataLst>
          </p:nvPr>
        </p:nvCxnSpPr>
        <p:spPr>
          <a:xfrm>
            <a:off x="2123728" y="5097763"/>
            <a:ext cx="590465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 38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749" y="3872499"/>
            <a:ext cx="5042126" cy="2459706"/>
          </a:xfrm>
          <a:prstGeom prst="rect">
            <a:avLst/>
          </a:prstGeom>
        </p:spPr>
      </p:pic>
      <p:grpSp>
        <p:nvGrpSpPr>
          <p:cNvPr id="40" name="Groupe 39"/>
          <p:cNvGrpSpPr/>
          <p:nvPr>
            <p:custDataLst>
              <p:tags r:id="rId6"/>
            </p:custDataLst>
          </p:nvPr>
        </p:nvGrpSpPr>
        <p:grpSpPr>
          <a:xfrm>
            <a:off x="794862" y="3645024"/>
            <a:ext cx="531683" cy="2847635"/>
            <a:chOff x="837319" y="4291968"/>
            <a:chExt cx="422312" cy="2368095"/>
          </a:xfrm>
        </p:grpSpPr>
        <p:grpSp>
          <p:nvGrpSpPr>
            <p:cNvPr id="41" name="Groupe 40"/>
            <p:cNvGrpSpPr/>
            <p:nvPr/>
          </p:nvGrpSpPr>
          <p:grpSpPr>
            <a:xfrm rot="5400000">
              <a:off x="-135573" y="5264860"/>
              <a:ext cx="2368095" cy="422312"/>
              <a:chOff x="-2943204" y="2924943"/>
              <a:chExt cx="8679525" cy="1152129"/>
            </a:xfrm>
          </p:grpSpPr>
          <p:grpSp>
            <p:nvGrpSpPr>
              <p:cNvPr id="43" name="Groupe 42"/>
              <p:cNvGrpSpPr/>
              <p:nvPr/>
            </p:nvGrpSpPr>
            <p:grpSpPr>
              <a:xfrm>
                <a:off x="1259632" y="2924943"/>
                <a:ext cx="3600400" cy="1152129"/>
                <a:chOff x="1259632" y="2924943"/>
                <a:chExt cx="3600400" cy="1152129"/>
              </a:xfrm>
            </p:grpSpPr>
            <p:sp>
              <p:nvSpPr>
                <p:cNvPr id="46" name="Arc 45"/>
                <p:cNvSpPr/>
                <p:nvPr/>
              </p:nvSpPr>
              <p:spPr>
                <a:xfrm rot="16200000">
                  <a:off x="1043608" y="3140967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" name="Arc 46"/>
                <p:cNvSpPr/>
                <p:nvPr/>
              </p:nvSpPr>
              <p:spPr>
                <a:xfrm rot="16200000">
                  <a:off x="1763688" y="3140968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8" name="Arc 47"/>
                <p:cNvSpPr/>
                <p:nvPr/>
              </p:nvSpPr>
              <p:spPr>
                <a:xfrm rot="16200000">
                  <a:off x="2483768" y="3140968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9" name="Arc 48"/>
                <p:cNvSpPr/>
                <p:nvPr/>
              </p:nvSpPr>
              <p:spPr>
                <a:xfrm rot="16200000">
                  <a:off x="3203848" y="3140968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0" name="Arc 49"/>
                <p:cNvSpPr/>
                <p:nvPr/>
              </p:nvSpPr>
              <p:spPr>
                <a:xfrm rot="16200000">
                  <a:off x="3923928" y="3140967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44" name="Connecteur droit 43"/>
              <p:cNvCxnSpPr/>
              <p:nvPr/>
            </p:nvCxnSpPr>
            <p:spPr>
              <a:xfrm rot="16200000" flipH="1">
                <a:off x="-821390" y="1356823"/>
                <a:ext cx="16017" cy="425964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>
              <a:xfrm>
                <a:off x="4800216" y="3478637"/>
                <a:ext cx="936105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 useBgFill="1">
          <p:nvSpPr>
            <p:cNvPr id="42" name="Rectangle 41"/>
            <p:cNvSpPr/>
            <p:nvPr/>
          </p:nvSpPr>
          <p:spPr>
            <a:xfrm>
              <a:off x="909326" y="4437112"/>
              <a:ext cx="278298" cy="629551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" name="Groupe 50"/>
          <p:cNvGrpSpPr/>
          <p:nvPr>
            <p:custDataLst>
              <p:tags r:id="rId7"/>
            </p:custDataLst>
          </p:nvPr>
        </p:nvGrpSpPr>
        <p:grpSpPr>
          <a:xfrm>
            <a:off x="6660232" y="4017763"/>
            <a:ext cx="2160000" cy="2160000"/>
            <a:chOff x="4356216" y="2385174"/>
            <a:chExt cx="2160000" cy="2160000"/>
          </a:xfrm>
        </p:grpSpPr>
        <p:grpSp>
          <p:nvGrpSpPr>
            <p:cNvPr id="52" name="Groupe 51"/>
            <p:cNvGrpSpPr/>
            <p:nvPr/>
          </p:nvGrpSpPr>
          <p:grpSpPr>
            <a:xfrm>
              <a:off x="4356216" y="3465174"/>
              <a:ext cx="2160000" cy="1"/>
              <a:chOff x="4356216" y="3475990"/>
              <a:chExt cx="2160000" cy="1"/>
            </a:xfrm>
          </p:grpSpPr>
          <p:cxnSp>
            <p:nvCxnSpPr>
              <p:cNvPr id="57" name="Connecteur droit avec flèche 56"/>
              <p:cNvCxnSpPr/>
              <p:nvPr/>
            </p:nvCxnSpPr>
            <p:spPr>
              <a:xfrm>
                <a:off x="5436218" y="3475990"/>
                <a:ext cx="1079998" cy="1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 rot="16200000">
                <a:off x="4918737" y="2913469"/>
                <a:ext cx="0" cy="1125041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e 52"/>
            <p:cNvGrpSpPr/>
            <p:nvPr/>
          </p:nvGrpSpPr>
          <p:grpSpPr>
            <a:xfrm>
              <a:off x="5436216" y="2385174"/>
              <a:ext cx="648192" cy="2160000"/>
              <a:chOff x="5436216" y="2385174"/>
              <a:chExt cx="648192" cy="2160000"/>
            </a:xfrm>
          </p:grpSpPr>
          <p:cxnSp>
            <p:nvCxnSpPr>
              <p:cNvPr id="54" name="Connecteur droit avec flèche 53"/>
              <p:cNvCxnSpPr/>
              <p:nvPr/>
            </p:nvCxnSpPr>
            <p:spPr>
              <a:xfrm>
                <a:off x="5436216" y="3743218"/>
                <a:ext cx="0" cy="801956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5481258" y="3441905"/>
                <a:ext cx="603150" cy="512251"/>
              </a:xfrm>
              <a:prstGeom prst="straightConnector1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5436216" y="2385174"/>
                <a:ext cx="0" cy="108000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9" name="Connecteur droit 58"/>
          <p:cNvCxnSpPr/>
          <p:nvPr>
            <p:custDataLst>
              <p:tags r:id="rId8"/>
            </p:custDataLst>
          </p:nvPr>
        </p:nvCxnSpPr>
        <p:spPr>
          <a:xfrm flipH="1">
            <a:off x="2339751" y="5097762"/>
            <a:ext cx="6480482" cy="21697"/>
          </a:xfrm>
          <a:prstGeom prst="line">
            <a:avLst/>
          </a:prstGeom>
          <a:ln w="127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>
            <p:custDataLst>
              <p:tags r:id="rId9"/>
            </p:custDataLst>
          </p:nvPr>
        </p:nvCxnSpPr>
        <p:spPr>
          <a:xfrm flipH="1">
            <a:off x="2339752" y="5565048"/>
            <a:ext cx="6480480" cy="21697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>
            <p:custDataLst>
              <p:tags r:id="rId10"/>
            </p:custDataLst>
          </p:nvPr>
        </p:nvSpPr>
        <p:spPr>
          <a:xfrm>
            <a:off x="8026665" y="5074494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&lt;90°</a:t>
            </a:r>
            <a:endParaRPr lang="fr-FR" dirty="0"/>
          </a:p>
        </p:txBody>
      </p:sp>
      <p:grpSp>
        <p:nvGrpSpPr>
          <p:cNvPr id="62" name="Groupe 61"/>
          <p:cNvGrpSpPr/>
          <p:nvPr>
            <p:custDataLst>
              <p:tags r:id="rId11"/>
            </p:custDataLst>
          </p:nvPr>
        </p:nvGrpSpPr>
        <p:grpSpPr>
          <a:xfrm>
            <a:off x="2339750" y="4290754"/>
            <a:ext cx="5042124" cy="1632475"/>
            <a:chOff x="2339750" y="4710223"/>
            <a:chExt cx="5042124" cy="1632475"/>
          </a:xfrm>
        </p:grpSpPr>
        <p:pic>
          <p:nvPicPr>
            <p:cNvPr id="63" name="Image 62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 rotWithShape="1">
            <a:blip r:embed="rId26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339750" y="4710223"/>
              <a:ext cx="4556350" cy="1612524"/>
            </a:xfrm>
            <a:prstGeom prst="rect">
              <a:avLst/>
            </a:prstGeom>
          </p:spPr>
        </p:pic>
        <p:pic>
          <p:nvPicPr>
            <p:cNvPr id="64" name="Image 63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28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762749" y="4730174"/>
              <a:ext cx="619125" cy="1612524"/>
            </a:xfrm>
            <a:prstGeom prst="rect">
              <a:avLst/>
            </a:prstGeom>
          </p:spPr>
        </p:pic>
      </p:grpSp>
      <p:cxnSp>
        <p:nvCxnSpPr>
          <p:cNvPr id="65" name="Connecteur droit avec flèche 64"/>
          <p:cNvCxnSpPr/>
          <p:nvPr>
            <p:custDataLst>
              <p:tags r:id="rId12"/>
            </p:custDataLst>
          </p:nvPr>
        </p:nvCxnSpPr>
        <p:spPr>
          <a:xfrm flipV="1">
            <a:off x="683570" y="3645025"/>
            <a:ext cx="12176" cy="267416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>
            <p:custDataLst>
              <p:tags r:id="rId13"/>
            </p:custDataLst>
          </p:nvPr>
        </p:nvCxnSpPr>
        <p:spPr>
          <a:xfrm>
            <a:off x="1060702" y="4710223"/>
            <a:ext cx="0" cy="25169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ZoneTexte 66"/>
          <p:cNvSpPr txBox="1"/>
          <p:nvPr>
            <p:custDataLst>
              <p:tags r:id="rId14"/>
            </p:custDataLst>
          </p:nvPr>
        </p:nvSpPr>
        <p:spPr>
          <a:xfrm>
            <a:off x="228480" y="468145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U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68" name="ZoneTexte 67"/>
          <p:cNvSpPr txBox="1"/>
          <p:nvPr>
            <p:custDataLst>
              <p:tags r:id="rId15"/>
            </p:custDataLst>
          </p:nvPr>
        </p:nvSpPr>
        <p:spPr>
          <a:xfrm>
            <a:off x="1259632" y="458112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I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69" name="Rectangle 68"/>
          <p:cNvSpPr/>
          <p:nvPr>
            <p:custDataLst>
              <p:tags r:id="rId16"/>
            </p:custDataLst>
          </p:nvPr>
        </p:nvSpPr>
        <p:spPr>
          <a:xfrm>
            <a:off x="-36512" y="4365104"/>
            <a:ext cx="9144000" cy="24208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0" name="ZoneTexte 69"/>
          <p:cNvSpPr txBox="1"/>
          <p:nvPr>
            <p:custDataLst>
              <p:tags r:id="rId17"/>
            </p:custDataLst>
          </p:nvPr>
        </p:nvSpPr>
        <p:spPr>
          <a:xfrm>
            <a:off x="1952576" y="378904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U</a:t>
            </a:r>
            <a:endParaRPr lang="fr-FR" b="1" dirty="0"/>
          </a:p>
        </p:txBody>
      </p:sp>
      <p:sp>
        <p:nvSpPr>
          <p:cNvPr id="71" name="ZoneTexte 70"/>
          <p:cNvSpPr txBox="1"/>
          <p:nvPr>
            <p:custDataLst>
              <p:tags r:id="rId18"/>
            </p:custDataLst>
          </p:nvPr>
        </p:nvSpPr>
        <p:spPr>
          <a:xfrm>
            <a:off x="1983033" y="4080359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I</a:t>
            </a:r>
            <a:endParaRPr lang="fr-FR" b="1" dirty="0"/>
          </a:p>
        </p:txBody>
      </p:sp>
      <p:sp>
        <p:nvSpPr>
          <p:cNvPr id="72" name="ZoneTexte 71"/>
          <p:cNvSpPr txBox="1"/>
          <p:nvPr>
            <p:custDataLst>
              <p:tags r:id="rId19"/>
            </p:custDataLst>
          </p:nvPr>
        </p:nvSpPr>
        <p:spPr>
          <a:xfrm>
            <a:off x="7402285" y="505939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04674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9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9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0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00347 L -0.0125 -0.16482 L -0.0125 0.16736 L -0.0125 -0.00347 Z " pathEditMode="relative" rAng="0" ptsTypes="AAAA">
                                      <p:cBhvr>
                                        <p:cTn id="8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46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29 -0.00023 L -0.03264 -0.18588 L -0.03229 0.05417 L -0.03229 -0.00023 Z " pathEditMode="relative" rAng="0" ptsTypes="AAAA">
                                      <p:cBhvr>
                                        <p:cTn id="8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700"/>
                            </p:stCondLst>
                            <p:childTnLst>
                              <p:par>
                                <p:cTn id="9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1" grpId="0"/>
      <p:bldP spid="67" grpId="0"/>
      <p:bldP spid="68" grpId="0"/>
      <p:bldP spid="69" grpId="0" animBg="1"/>
      <p:bldP spid="69" grpId="1" animBg="1"/>
      <p:bldP spid="69" grpId="2" animBg="1"/>
      <p:bldP spid="70" grpId="0"/>
      <p:bldP spid="71" grpId="0"/>
      <p:bldP spid="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une alimentation alternative, les récepteurs de types </a:t>
            </a:r>
            <a:r>
              <a:rPr lang="fr-FR" sz="20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selfiques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(bobinages)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vont réagir en s’opposant à la variation de courant. Cette caractéristique produit un déphasage (retard   d’angle) entre U et I ce qui fait que la puissance ne pourra plus être simplement calculée par une multiplication. Il faudra tenir compte de l’angle de déphasage, du « décalage » entre U et I.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>
            <a:off x="4041" y="4005064"/>
            <a:ext cx="302433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4041" y="3998565"/>
            <a:ext cx="1604236" cy="87059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5400000">
            <a:off x="-537088" y="3403392"/>
            <a:ext cx="1111932" cy="936104"/>
          </a:xfrm>
          <a:prstGeom prst="arc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/>
          <p:nvPr>
            <p:custDataLst>
              <p:tags r:id="rId6"/>
            </p:custDataLst>
          </p:nvPr>
        </p:nvCxnSpPr>
        <p:spPr>
          <a:xfrm>
            <a:off x="36808" y="4005065"/>
            <a:ext cx="39241" cy="1728191"/>
          </a:xfrm>
          <a:prstGeom prst="straightConnector1">
            <a:avLst/>
          </a:prstGeom>
          <a:ln w="571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7"/>
            </p:custDataLst>
          </p:nvPr>
        </p:nvCxnSpPr>
        <p:spPr>
          <a:xfrm>
            <a:off x="1608277" y="3501008"/>
            <a:ext cx="6921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>
            <p:custDataLst>
              <p:tags r:id="rId8"/>
            </p:custDataLst>
          </p:nvPr>
        </p:nvCxnSpPr>
        <p:spPr>
          <a:xfrm>
            <a:off x="36808" y="3979254"/>
            <a:ext cx="975345" cy="1313829"/>
          </a:xfrm>
          <a:prstGeom prst="straightConnector1">
            <a:avLst/>
          </a:prstGeom>
          <a:ln w="571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>
            <p:custDataLst>
              <p:tags r:id="rId9"/>
            </p:custDataLst>
          </p:nvPr>
        </p:nvCxnSpPr>
        <p:spPr>
          <a:xfrm>
            <a:off x="76049" y="4005065"/>
            <a:ext cx="1539149" cy="0"/>
          </a:xfrm>
          <a:prstGeom prst="straightConnector1">
            <a:avLst/>
          </a:prstGeom>
          <a:ln w="571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-38293" y="3412863"/>
            <a:ext cx="105044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1805082" y="3620762"/>
            <a:ext cx="105044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endParaRPr lang="fr-F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816405" y="3455646"/>
            <a:ext cx="1399607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cos 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771931" y="3429000"/>
            <a:ext cx="240743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 cos </a:t>
            </a:r>
            <a:r>
              <a:rPr lang="fr-FR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-38293" y="5832648"/>
            <a:ext cx="9182293" cy="764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 et I sont les grandeurs efficaces de la tension et du courant alternatif. Pour pouvoir les multiplier il faut d’abord les aligner en multipliant I par le cos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appelé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aussi facteur de puissance (PF)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2807296" y="3844307"/>
            <a:ext cx="633670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Quelques grandeurs remarquables:</a:t>
            </a:r>
          </a:p>
          <a:p>
            <a:pPr algn="ctr">
              <a:buFont typeface="Symbol"/>
              <a:buChar char="j"/>
            </a:pPr>
            <a:endParaRPr lang="fr-FR" sz="20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807296" y="5365091"/>
            <a:ext cx="633670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Dans la réalité 0 ≤ </a:t>
            </a: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&lt; 90°C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2807296" y="4259614"/>
            <a:ext cx="633670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buFont typeface="Symbol"/>
              <a:buChar char="j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0 donc 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=1 pour une résistance pure</a:t>
            </a:r>
            <a:endParaRPr lang="fr-FR" sz="20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807296" y="4674921"/>
            <a:ext cx="6336704" cy="6906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buFont typeface="Symbol"/>
              <a:buChar char="j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90°C 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donc cos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 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pour une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inductance pure (jamais vrai, c’est une limite).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1407689" y="4877285"/>
            <a:ext cx="1399607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réel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23528" y="3445250"/>
            <a:ext cx="1399607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26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35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8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23" grpId="0"/>
      <p:bldP spid="24" grpId="0"/>
      <p:bldP spid="25" grpId="0"/>
      <p:bldP spid="27" grpId="0"/>
      <p:bldP spid="16" grpId="0"/>
      <p:bldP spid="17" grpId="0"/>
      <p:bldP spid="32" grpId="0"/>
      <p:bldP spid="33" grpId="0"/>
      <p:bldP spid="34" grpId="0"/>
      <p:bldP spid="36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3B088C3-349F-4B09-BBA8-EBD48CDF20D9}"/>
  <p:tag name="ISPRING_RESOURCE_FOLDER" val="C:\Users\Philippe\SkyDrive\L’énergie, le travail\"/>
  <p:tag name="ISPRING_PRESENTATION_PATH" val="C:\Users\Philippe\SkyDrive\L’énergie, le travail.pptx"/>
  <p:tag name="ISPRING_PROJECT_FOLDER_UPDATED" val="1"/>
  <p:tag name="ISPRING_ULTRA_SCORM_COURSE_ID" val="903EEB81-98F5-46BF-9B25-DA1B21877797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OUTPUT_FOLDER" val="C:\Users\Philippe\Documents\techphil\énergie"/>
  <p:tag name="ISPRING_ULTRA_SCORM_SLIDE_COUNT" val="13"/>
  <p:tag name="ISPRING_SCORM_PASSING_SCORE" val="100.0000000000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SCORM_USE_CUSTOM_PASSING_SCOR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la puissance 5"/>
  <p:tag name="ISPRING_ULTRA_SCORM_LESSON_TITLE" val="la puissance 5"/>
  <p:tag name="ISPRING_PRESENTATION_TITLE" val="la puissance 5"/>
  <p:tag name="ISPRING_RESOURCE_PATHS_HASH_PRESENTER" val="fa61d3369e5661d22d949ff7404f7982ffbd4fe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9355</TotalTime>
  <Words>1745</Words>
  <Application>Microsoft Office PowerPoint</Application>
  <PresentationFormat>Affichage à l'écran (4:3)</PresentationFormat>
  <Paragraphs>306</Paragraphs>
  <Slides>22</Slides>
  <Notes>22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Exécutif</vt:lpstr>
      <vt:lpstr>La puissance  </vt:lpstr>
      <vt:lpstr>La puissance.</vt:lpstr>
      <vt:lpstr>La puissance.</vt:lpstr>
      <vt:lpstr>La puissance.</vt:lpstr>
      <vt:lpstr>La puissance en continu</vt:lpstr>
      <vt:lpstr>La puissance en continu</vt:lpstr>
      <vt:lpstr>La puissance en continu</vt:lpstr>
      <vt:lpstr>La puissance  en alternatif monophasé</vt:lpstr>
      <vt:lpstr>La puissance  en alternatif monophasé</vt:lpstr>
      <vt:lpstr>La puissance  en alternatif monophasé</vt:lpstr>
      <vt:lpstr>La puissance  en alternatif monophasé</vt:lpstr>
      <vt:lpstr>La puissance  en alternatif monophasé</vt:lpstr>
      <vt:lpstr>La puissance  en alternatif monophasé</vt:lpstr>
      <vt:lpstr>La puissance  en alternatif triphasé</vt:lpstr>
      <vt:lpstr>La puissance  en alternatif triphasé</vt:lpstr>
      <vt:lpstr>La puissance  en alternatif triphasé</vt:lpstr>
      <vt:lpstr>À vous de jouer</vt:lpstr>
      <vt:lpstr>À vous de jouer</vt:lpstr>
      <vt:lpstr>À vous de jouer</vt:lpstr>
      <vt:lpstr>À vous de jouer</vt:lpstr>
      <vt:lpstr>À vous de jouer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puissance 5</dc:title>
  <dc:creator>Philippe Dutour</dc:creator>
  <cp:lastModifiedBy>phil</cp:lastModifiedBy>
  <cp:revision>276</cp:revision>
  <dcterms:created xsi:type="dcterms:W3CDTF">2014-09-06T08:54:55Z</dcterms:created>
  <dcterms:modified xsi:type="dcterms:W3CDTF">2016-01-08T14:59:23Z</dcterms:modified>
</cp:coreProperties>
</file>