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notesSlides/notesSlide3.xml" ContentType="application/vnd.openxmlformats-officedocument.presentationml.notesSlide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notesSlides/notesSlide4.xml" ContentType="application/vnd.openxmlformats-officedocument.presentationml.notesSlide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notesSlides/notesSlide5.xml" ContentType="application/vnd.openxmlformats-officedocument.presentationml.notesSlide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notesSlides/notesSlide6.xml" ContentType="application/vnd.openxmlformats-officedocument.presentationml.notesSlide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notesSlides/notesSlide7.xml" ContentType="application/vnd.openxmlformats-officedocument.presentationml.notesSlide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notesSlides/notesSlide8.xml" ContentType="application/vnd.openxmlformats-officedocument.presentationml.notesSlide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notesSlides/notesSlide9.xml" ContentType="application/vnd.openxmlformats-officedocument.presentationml.notesSlide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notesSlides/notesSlide10.xml" ContentType="application/vnd.openxmlformats-officedocument.presentationml.notesSlide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notesSlides/notesSlide11.xml" ContentType="application/vnd.openxmlformats-officedocument.presentationml.notesSlide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notesSlides/notesSlide12.xml" ContentType="application/vnd.openxmlformats-officedocument.presentationml.notesSlide+xml"/>
  <Override PartName="/ppt/tags/tag206.xml" ContentType="application/vnd.openxmlformats-officedocument.presentationml.tags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5"/>
  </p:notesMasterIdLst>
  <p:sldIdLst>
    <p:sldId id="256" r:id="rId2"/>
    <p:sldId id="275" r:id="rId3"/>
    <p:sldId id="267" r:id="rId4"/>
    <p:sldId id="268" r:id="rId5"/>
    <p:sldId id="280" r:id="rId6"/>
    <p:sldId id="292" r:id="rId7"/>
    <p:sldId id="277" r:id="rId8"/>
    <p:sldId id="273" r:id="rId9"/>
    <p:sldId id="293" r:id="rId10"/>
    <p:sldId id="294" r:id="rId11"/>
    <p:sldId id="296" r:id="rId12"/>
    <p:sldId id="297" r:id="rId13"/>
    <p:sldId id="295" r:id="rId14"/>
  </p:sldIdLst>
  <p:sldSz cx="9144000" cy="6858000" type="screen4x3"/>
  <p:notesSz cx="6858000" cy="9144000"/>
  <p:custDataLst>
    <p:tags r:id="rId16"/>
  </p:custData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FF00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070" autoAdjust="0"/>
    <p:restoredTop sz="93971" autoAdjust="0"/>
  </p:normalViewPr>
  <p:slideViewPr>
    <p:cSldViewPr>
      <p:cViewPr>
        <p:scale>
          <a:sx n="73" d="100"/>
          <a:sy n="73" d="100"/>
        </p:scale>
        <p:origin x="-2238" y="-492"/>
      </p:cViewPr>
      <p:guideLst>
        <p:guide orient="horz" pos="2160"/>
        <p:guide pos="2880"/>
      </p:guideLst>
    </p:cSldViewPr>
  </p:slideViewPr>
  <p:notesTextViewPr>
    <p:cViewPr>
      <p:scale>
        <a:sx n="400" d="100"/>
        <a:sy n="4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19765B-AA2C-4011-9FFB-19152924DF2B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CFF19C-7390-4C02-A740-5948DB6C5D6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36294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671493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38047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23804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16324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7CFF19C-7390-4C02-A740-5948DB6C5D64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7707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609601"/>
            <a:ext cx="77724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53000"/>
            <a:ext cx="64008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371600"/>
            <a:ext cx="77724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1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068763"/>
            <a:ext cx="77724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4495800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4695825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4296728" y="3924300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65760" y="1600200"/>
            <a:ext cx="4041648" cy="4526280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4040188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1600200"/>
            <a:ext cx="4041775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2212848"/>
            <a:ext cx="4041648" cy="3913632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72584" y="2212848"/>
            <a:ext cx="4041648" cy="3913187"/>
          </a:xfrm>
        </p:spPr>
        <p:txBody>
          <a:bodyPr/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07087" y="266700"/>
            <a:ext cx="3008313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solidFill>
                  <a:schemeClr val="tx1"/>
                </a:solidFill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9137" y="273050"/>
            <a:ext cx="4995863" cy="585311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07087" y="2438400"/>
            <a:ext cx="3008313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9576" y="228600"/>
            <a:ext cx="5711824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08126" y="1143000"/>
            <a:ext cx="6054724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9576" y="5810250"/>
            <a:ext cx="5711824" cy="533400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 smtClean="0"/>
              <a:t>Modifiez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63347" y="6356350"/>
            <a:ext cx="2085975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E529E509-E2CF-4773-A1D8-D62E2E267BD7}" type="datetimeFigureOut">
              <a:rPr lang="fr-FR" smtClean="0"/>
              <a:t>08/01/2016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59165" y="6356350"/>
            <a:ext cx="2847975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43278" y="6356350"/>
            <a:ext cx="561975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DCF330D0-E5C0-42E1-9052-DC7ED5A284EF}" type="slidenum">
              <a:rPr lang="fr-FR" smtClean="0"/>
              <a:t>‹N°›</a:t>
            </a:fld>
            <a:endParaRPr lang="fr-FR"/>
          </a:p>
        </p:txBody>
      </p:sp>
      <p:sp>
        <p:nvSpPr>
          <p:cNvPr id="7" name="Oval 6"/>
          <p:cNvSpPr/>
          <p:nvPr/>
        </p:nvSpPr>
        <p:spPr>
          <a:xfrm>
            <a:off x="8457760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569119" y="6499384"/>
            <a:ext cx="84772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Image 8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-387424"/>
            <a:ext cx="1493649" cy="1219306"/>
          </a:xfrm>
          <a:prstGeom prst="rect">
            <a:avLst/>
          </a:prstGeom>
        </p:spPr>
      </p:pic>
      <p:sp>
        <p:nvSpPr>
          <p:cNvPr id="10" name="ZoneTexte 9"/>
          <p:cNvSpPr txBox="1"/>
          <p:nvPr userDrawn="1"/>
        </p:nvSpPr>
        <p:spPr>
          <a:xfrm>
            <a:off x="0" y="6495407"/>
            <a:ext cx="14334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dirty="0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Ph. </a:t>
            </a:r>
            <a:r>
              <a:rPr lang="fr-FR" dirty="0" err="1" smtClean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Dutour</a:t>
            </a:r>
            <a:endParaRPr lang="fr-FR" dirty="0">
              <a:solidFill>
                <a:schemeClr val="bg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188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fr-FR" dirty="0" smtClean="0"/>
              <a:t>Modifiez le style du titre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4800" kern="1200">
          <a:solidFill>
            <a:schemeClr val="tx1"/>
          </a:solidFill>
          <a:effectLst>
            <a:glow rad="228600">
              <a:schemeClr val="bg1">
                <a:alpha val="40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Verdana" panose="020B0604030504040204" pitchFamily="34" charset="0"/>
          <a:ea typeface="Verdana" panose="020B0604030504040204" pitchFamily="34" charset="0"/>
          <a:cs typeface="Verdana" panose="020B0604030504040204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156.xml"/><Relationship Id="rId13" Type="http://schemas.openxmlformats.org/officeDocument/2006/relationships/tags" Target="../tags/tag161.xml"/><Relationship Id="rId18" Type="http://schemas.openxmlformats.org/officeDocument/2006/relationships/tags" Target="../tags/tag166.xml"/><Relationship Id="rId3" Type="http://schemas.openxmlformats.org/officeDocument/2006/relationships/tags" Target="../tags/tag151.xml"/><Relationship Id="rId21" Type="http://schemas.openxmlformats.org/officeDocument/2006/relationships/notesSlide" Target="../notesSlides/notesSlide10.xml"/><Relationship Id="rId7" Type="http://schemas.openxmlformats.org/officeDocument/2006/relationships/tags" Target="../tags/tag155.xml"/><Relationship Id="rId12" Type="http://schemas.openxmlformats.org/officeDocument/2006/relationships/tags" Target="../tags/tag160.xml"/><Relationship Id="rId17" Type="http://schemas.openxmlformats.org/officeDocument/2006/relationships/tags" Target="../tags/tag165.xml"/><Relationship Id="rId2" Type="http://schemas.openxmlformats.org/officeDocument/2006/relationships/tags" Target="../tags/tag150.xml"/><Relationship Id="rId16" Type="http://schemas.openxmlformats.org/officeDocument/2006/relationships/tags" Target="../tags/tag164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49.xml"/><Relationship Id="rId6" Type="http://schemas.openxmlformats.org/officeDocument/2006/relationships/tags" Target="../tags/tag154.xml"/><Relationship Id="rId11" Type="http://schemas.openxmlformats.org/officeDocument/2006/relationships/tags" Target="../tags/tag159.xml"/><Relationship Id="rId5" Type="http://schemas.openxmlformats.org/officeDocument/2006/relationships/tags" Target="../tags/tag153.xml"/><Relationship Id="rId15" Type="http://schemas.openxmlformats.org/officeDocument/2006/relationships/tags" Target="../tags/tag163.xml"/><Relationship Id="rId10" Type="http://schemas.openxmlformats.org/officeDocument/2006/relationships/tags" Target="../tags/tag158.xml"/><Relationship Id="rId19" Type="http://schemas.openxmlformats.org/officeDocument/2006/relationships/tags" Target="../tags/tag167.xml"/><Relationship Id="rId4" Type="http://schemas.openxmlformats.org/officeDocument/2006/relationships/tags" Target="../tags/tag152.xml"/><Relationship Id="rId9" Type="http://schemas.openxmlformats.org/officeDocument/2006/relationships/tags" Target="../tags/tag157.xml"/><Relationship Id="rId14" Type="http://schemas.openxmlformats.org/officeDocument/2006/relationships/tags" Target="../tags/tag16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175.xml"/><Relationship Id="rId13" Type="http://schemas.openxmlformats.org/officeDocument/2006/relationships/tags" Target="../tags/tag180.xml"/><Relationship Id="rId18" Type="http://schemas.openxmlformats.org/officeDocument/2006/relationships/tags" Target="../tags/tag185.xml"/><Relationship Id="rId3" Type="http://schemas.openxmlformats.org/officeDocument/2006/relationships/tags" Target="../tags/tag170.xml"/><Relationship Id="rId21" Type="http://schemas.openxmlformats.org/officeDocument/2006/relationships/notesSlide" Target="../notesSlides/notesSlide11.xml"/><Relationship Id="rId7" Type="http://schemas.openxmlformats.org/officeDocument/2006/relationships/tags" Target="../tags/tag174.xml"/><Relationship Id="rId12" Type="http://schemas.openxmlformats.org/officeDocument/2006/relationships/tags" Target="../tags/tag179.xml"/><Relationship Id="rId17" Type="http://schemas.openxmlformats.org/officeDocument/2006/relationships/tags" Target="../tags/tag184.xml"/><Relationship Id="rId2" Type="http://schemas.openxmlformats.org/officeDocument/2006/relationships/tags" Target="../tags/tag169.xml"/><Relationship Id="rId16" Type="http://schemas.openxmlformats.org/officeDocument/2006/relationships/tags" Target="../tags/tag183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68.xml"/><Relationship Id="rId6" Type="http://schemas.openxmlformats.org/officeDocument/2006/relationships/tags" Target="../tags/tag173.xml"/><Relationship Id="rId11" Type="http://schemas.openxmlformats.org/officeDocument/2006/relationships/tags" Target="../tags/tag178.xml"/><Relationship Id="rId5" Type="http://schemas.openxmlformats.org/officeDocument/2006/relationships/tags" Target="../tags/tag172.xml"/><Relationship Id="rId15" Type="http://schemas.openxmlformats.org/officeDocument/2006/relationships/tags" Target="../tags/tag182.xml"/><Relationship Id="rId10" Type="http://schemas.openxmlformats.org/officeDocument/2006/relationships/tags" Target="../tags/tag177.xml"/><Relationship Id="rId19" Type="http://schemas.openxmlformats.org/officeDocument/2006/relationships/tags" Target="../tags/tag186.xml"/><Relationship Id="rId4" Type="http://schemas.openxmlformats.org/officeDocument/2006/relationships/tags" Target="../tags/tag171.xml"/><Relationship Id="rId9" Type="http://schemas.openxmlformats.org/officeDocument/2006/relationships/tags" Target="../tags/tag176.xml"/><Relationship Id="rId14" Type="http://schemas.openxmlformats.org/officeDocument/2006/relationships/tags" Target="../tags/tag18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194.xml"/><Relationship Id="rId13" Type="http://schemas.openxmlformats.org/officeDocument/2006/relationships/tags" Target="../tags/tag199.xml"/><Relationship Id="rId18" Type="http://schemas.openxmlformats.org/officeDocument/2006/relationships/tags" Target="../tags/tag204.xml"/><Relationship Id="rId3" Type="http://schemas.openxmlformats.org/officeDocument/2006/relationships/tags" Target="../tags/tag189.xml"/><Relationship Id="rId21" Type="http://schemas.openxmlformats.org/officeDocument/2006/relationships/notesSlide" Target="../notesSlides/notesSlide12.xml"/><Relationship Id="rId7" Type="http://schemas.openxmlformats.org/officeDocument/2006/relationships/tags" Target="../tags/tag193.xml"/><Relationship Id="rId12" Type="http://schemas.openxmlformats.org/officeDocument/2006/relationships/tags" Target="../tags/tag198.xml"/><Relationship Id="rId17" Type="http://schemas.openxmlformats.org/officeDocument/2006/relationships/tags" Target="../tags/tag203.xml"/><Relationship Id="rId2" Type="http://schemas.openxmlformats.org/officeDocument/2006/relationships/tags" Target="../tags/tag188.xml"/><Relationship Id="rId16" Type="http://schemas.openxmlformats.org/officeDocument/2006/relationships/tags" Target="../tags/tag202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87.xml"/><Relationship Id="rId6" Type="http://schemas.openxmlformats.org/officeDocument/2006/relationships/tags" Target="../tags/tag192.xml"/><Relationship Id="rId11" Type="http://schemas.openxmlformats.org/officeDocument/2006/relationships/tags" Target="../tags/tag197.xml"/><Relationship Id="rId5" Type="http://schemas.openxmlformats.org/officeDocument/2006/relationships/tags" Target="../tags/tag191.xml"/><Relationship Id="rId15" Type="http://schemas.openxmlformats.org/officeDocument/2006/relationships/tags" Target="../tags/tag201.xml"/><Relationship Id="rId10" Type="http://schemas.openxmlformats.org/officeDocument/2006/relationships/tags" Target="../tags/tag196.xml"/><Relationship Id="rId19" Type="http://schemas.openxmlformats.org/officeDocument/2006/relationships/tags" Target="../tags/tag205.xml"/><Relationship Id="rId4" Type="http://schemas.openxmlformats.org/officeDocument/2006/relationships/tags" Target="../tags/tag190.xml"/><Relationship Id="rId9" Type="http://schemas.openxmlformats.org/officeDocument/2006/relationships/tags" Target="../tags/tag195.xml"/><Relationship Id="rId14" Type="http://schemas.openxmlformats.org/officeDocument/2006/relationships/tags" Target="../tags/tag200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0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11.xml"/><Relationship Id="rId13" Type="http://schemas.openxmlformats.org/officeDocument/2006/relationships/image" Target="../media/image3.gif"/><Relationship Id="rId3" Type="http://schemas.openxmlformats.org/officeDocument/2006/relationships/tags" Target="../tags/tag6.xml"/><Relationship Id="rId7" Type="http://schemas.openxmlformats.org/officeDocument/2006/relationships/tags" Target="../tags/tag10.xml"/><Relationship Id="rId12" Type="http://schemas.openxmlformats.org/officeDocument/2006/relationships/notesSlide" Target="../notesSlides/notesSlide2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tags" Target="../tags/tag9.xml"/><Relationship Id="rId11" Type="http://schemas.openxmlformats.org/officeDocument/2006/relationships/slideLayout" Target="../slideLayouts/slideLayout2.xml"/><Relationship Id="rId5" Type="http://schemas.openxmlformats.org/officeDocument/2006/relationships/tags" Target="../tags/tag8.xml"/><Relationship Id="rId10" Type="http://schemas.openxmlformats.org/officeDocument/2006/relationships/tags" Target="../tags/tag13.xml"/><Relationship Id="rId4" Type="http://schemas.openxmlformats.org/officeDocument/2006/relationships/tags" Target="../tags/tag7.xml"/><Relationship Id="rId9" Type="http://schemas.openxmlformats.org/officeDocument/2006/relationships/tags" Target="../tags/tag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1.xml"/><Relationship Id="rId13" Type="http://schemas.openxmlformats.org/officeDocument/2006/relationships/image" Target="../media/image5.gif"/><Relationship Id="rId3" Type="http://schemas.openxmlformats.org/officeDocument/2006/relationships/tags" Target="../tags/tag16.xml"/><Relationship Id="rId7" Type="http://schemas.openxmlformats.org/officeDocument/2006/relationships/tags" Target="../tags/tag20.xml"/><Relationship Id="rId12" Type="http://schemas.openxmlformats.org/officeDocument/2006/relationships/image" Target="../media/image4.gif"/><Relationship Id="rId2" Type="http://schemas.openxmlformats.org/officeDocument/2006/relationships/tags" Target="../tags/tag15.xml"/><Relationship Id="rId1" Type="http://schemas.openxmlformats.org/officeDocument/2006/relationships/tags" Target="../tags/tag14.xml"/><Relationship Id="rId6" Type="http://schemas.openxmlformats.org/officeDocument/2006/relationships/tags" Target="../tags/tag19.xml"/><Relationship Id="rId11" Type="http://schemas.openxmlformats.org/officeDocument/2006/relationships/notesSlide" Target="../notesSlides/notesSlide3.xml"/><Relationship Id="rId5" Type="http://schemas.openxmlformats.org/officeDocument/2006/relationships/tags" Target="../tags/tag18.xml"/><Relationship Id="rId10" Type="http://schemas.openxmlformats.org/officeDocument/2006/relationships/slideLayout" Target="../slideLayouts/slideLayout2.xml"/><Relationship Id="rId4" Type="http://schemas.openxmlformats.org/officeDocument/2006/relationships/tags" Target="../tags/tag17.xml"/><Relationship Id="rId9" Type="http://schemas.openxmlformats.org/officeDocument/2006/relationships/tags" Target="../tags/tag22.xml"/><Relationship Id="rId1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6.xml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39.xml"/><Relationship Id="rId18" Type="http://schemas.openxmlformats.org/officeDocument/2006/relationships/tags" Target="../tags/tag44.xml"/><Relationship Id="rId26" Type="http://schemas.openxmlformats.org/officeDocument/2006/relationships/tags" Target="../tags/tag52.xml"/><Relationship Id="rId39" Type="http://schemas.openxmlformats.org/officeDocument/2006/relationships/notesSlide" Target="../notesSlides/notesSlide5.xml"/><Relationship Id="rId21" Type="http://schemas.openxmlformats.org/officeDocument/2006/relationships/tags" Target="../tags/tag47.xml"/><Relationship Id="rId34" Type="http://schemas.openxmlformats.org/officeDocument/2006/relationships/tags" Target="../tags/tag60.xml"/><Relationship Id="rId7" Type="http://schemas.openxmlformats.org/officeDocument/2006/relationships/tags" Target="../tags/tag33.xml"/><Relationship Id="rId12" Type="http://schemas.openxmlformats.org/officeDocument/2006/relationships/tags" Target="../tags/tag38.xml"/><Relationship Id="rId17" Type="http://schemas.openxmlformats.org/officeDocument/2006/relationships/tags" Target="../tags/tag43.xml"/><Relationship Id="rId25" Type="http://schemas.openxmlformats.org/officeDocument/2006/relationships/tags" Target="../tags/tag51.xml"/><Relationship Id="rId33" Type="http://schemas.openxmlformats.org/officeDocument/2006/relationships/tags" Target="../tags/tag59.xml"/><Relationship Id="rId38" Type="http://schemas.openxmlformats.org/officeDocument/2006/relationships/slideLayout" Target="../slideLayouts/slideLayout2.xml"/><Relationship Id="rId2" Type="http://schemas.openxmlformats.org/officeDocument/2006/relationships/tags" Target="../tags/tag28.xml"/><Relationship Id="rId16" Type="http://schemas.openxmlformats.org/officeDocument/2006/relationships/tags" Target="../tags/tag42.xml"/><Relationship Id="rId20" Type="http://schemas.openxmlformats.org/officeDocument/2006/relationships/tags" Target="../tags/tag46.xml"/><Relationship Id="rId29" Type="http://schemas.openxmlformats.org/officeDocument/2006/relationships/tags" Target="../tags/tag55.xml"/><Relationship Id="rId1" Type="http://schemas.openxmlformats.org/officeDocument/2006/relationships/tags" Target="../tags/tag27.xml"/><Relationship Id="rId6" Type="http://schemas.openxmlformats.org/officeDocument/2006/relationships/tags" Target="../tags/tag32.xml"/><Relationship Id="rId11" Type="http://schemas.openxmlformats.org/officeDocument/2006/relationships/tags" Target="../tags/tag37.xml"/><Relationship Id="rId24" Type="http://schemas.openxmlformats.org/officeDocument/2006/relationships/tags" Target="../tags/tag50.xml"/><Relationship Id="rId32" Type="http://schemas.openxmlformats.org/officeDocument/2006/relationships/tags" Target="../tags/tag58.xml"/><Relationship Id="rId37" Type="http://schemas.openxmlformats.org/officeDocument/2006/relationships/tags" Target="../tags/tag63.xml"/><Relationship Id="rId5" Type="http://schemas.openxmlformats.org/officeDocument/2006/relationships/tags" Target="../tags/tag31.xml"/><Relationship Id="rId15" Type="http://schemas.openxmlformats.org/officeDocument/2006/relationships/tags" Target="../tags/tag41.xml"/><Relationship Id="rId23" Type="http://schemas.openxmlformats.org/officeDocument/2006/relationships/tags" Target="../tags/tag49.xml"/><Relationship Id="rId28" Type="http://schemas.openxmlformats.org/officeDocument/2006/relationships/tags" Target="../tags/tag54.xml"/><Relationship Id="rId36" Type="http://schemas.openxmlformats.org/officeDocument/2006/relationships/tags" Target="../tags/tag62.xml"/><Relationship Id="rId10" Type="http://schemas.openxmlformats.org/officeDocument/2006/relationships/tags" Target="../tags/tag36.xml"/><Relationship Id="rId19" Type="http://schemas.openxmlformats.org/officeDocument/2006/relationships/tags" Target="../tags/tag45.xml"/><Relationship Id="rId31" Type="http://schemas.openxmlformats.org/officeDocument/2006/relationships/tags" Target="../tags/tag57.xml"/><Relationship Id="rId4" Type="http://schemas.openxmlformats.org/officeDocument/2006/relationships/tags" Target="../tags/tag30.xml"/><Relationship Id="rId9" Type="http://schemas.openxmlformats.org/officeDocument/2006/relationships/tags" Target="../tags/tag35.xml"/><Relationship Id="rId14" Type="http://schemas.openxmlformats.org/officeDocument/2006/relationships/tags" Target="../tags/tag40.xml"/><Relationship Id="rId22" Type="http://schemas.openxmlformats.org/officeDocument/2006/relationships/tags" Target="../tags/tag48.xml"/><Relationship Id="rId27" Type="http://schemas.openxmlformats.org/officeDocument/2006/relationships/tags" Target="../tags/tag53.xml"/><Relationship Id="rId30" Type="http://schemas.openxmlformats.org/officeDocument/2006/relationships/tags" Target="../tags/tag56.xml"/><Relationship Id="rId35" Type="http://schemas.openxmlformats.org/officeDocument/2006/relationships/tags" Target="../tags/tag61.xml"/><Relationship Id="rId8" Type="http://schemas.openxmlformats.org/officeDocument/2006/relationships/tags" Target="../tags/tag34.xml"/><Relationship Id="rId3" Type="http://schemas.openxmlformats.org/officeDocument/2006/relationships/tags" Target="../tags/tag29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76.xml"/><Relationship Id="rId18" Type="http://schemas.openxmlformats.org/officeDocument/2006/relationships/tags" Target="../tags/tag81.xml"/><Relationship Id="rId26" Type="http://schemas.openxmlformats.org/officeDocument/2006/relationships/tags" Target="../tags/tag89.xml"/><Relationship Id="rId39" Type="http://schemas.openxmlformats.org/officeDocument/2006/relationships/tags" Target="../tags/tag102.xml"/><Relationship Id="rId21" Type="http://schemas.openxmlformats.org/officeDocument/2006/relationships/tags" Target="../tags/tag84.xml"/><Relationship Id="rId34" Type="http://schemas.openxmlformats.org/officeDocument/2006/relationships/tags" Target="../tags/tag97.xml"/><Relationship Id="rId42" Type="http://schemas.openxmlformats.org/officeDocument/2006/relationships/tags" Target="../tags/tag105.xml"/><Relationship Id="rId47" Type="http://schemas.openxmlformats.org/officeDocument/2006/relationships/slideLayout" Target="../slideLayouts/slideLayout2.xml"/><Relationship Id="rId7" Type="http://schemas.openxmlformats.org/officeDocument/2006/relationships/tags" Target="../tags/tag70.xml"/><Relationship Id="rId2" Type="http://schemas.openxmlformats.org/officeDocument/2006/relationships/tags" Target="../tags/tag65.xml"/><Relationship Id="rId16" Type="http://schemas.openxmlformats.org/officeDocument/2006/relationships/tags" Target="../tags/tag79.xml"/><Relationship Id="rId29" Type="http://schemas.openxmlformats.org/officeDocument/2006/relationships/tags" Target="../tags/tag92.xml"/><Relationship Id="rId11" Type="http://schemas.openxmlformats.org/officeDocument/2006/relationships/tags" Target="../tags/tag74.xml"/><Relationship Id="rId24" Type="http://schemas.openxmlformats.org/officeDocument/2006/relationships/tags" Target="../tags/tag87.xml"/><Relationship Id="rId32" Type="http://schemas.openxmlformats.org/officeDocument/2006/relationships/tags" Target="../tags/tag95.xml"/><Relationship Id="rId37" Type="http://schemas.openxmlformats.org/officeDocument/2006/relationships/tags" Target="../tags/tag100.xml"/><Relationship Id="rId40" Type="http://schemas.openxmlformats.org/officeDocument/2006/relationships/tags" Target="../tags/tag103.xml"/><Relationship Id="rId45" Type="http://schemas.openxmlformats.org/officeDocument/2006/relationships/tags" Target="../tags/tag108.xml"/><Relationship Id="rId5" Type="http://schemas.openxmlformats.org/officeDocument/2006/relationships/tags" Target="../tags/tag68.xml"/><Relationship Id="rId15" Type="http://schemas.openxmlformats.org/officeDocument/2006/relationships/tags" Target="../tags/tag78.xml"/><Relationship Id="rId23" Type="http://schemas.openxmlformats.org/officeDocument/2006/relationships/tags" Target="../tags/tag86.xml"/><Relationship Id="rId28" Type="http://schemas.openxmlformats.org/officeDocument/2006/relationships/tags" Target="../tags/tag91.xml"/><Relationship Id="rId36" Type="http://schemas.openxmlformats.org/officeDocument/2006/relationships/tags" Target="../tags/tag99.xml"/><Relationship Id="rId49" Type="http://schemas.openxmlformats.org/officeDocument/2006/relationships/image" Target="../media/image7.png"/><Relationship Id="rId10" Type="http://schemas.openxmlformats.org/officeDocument/2006/relationships/tags" Target="../tags/tag73.xml"/><Relationship Id="rId19" Type="http://schemas.openxmlformats.org/officeDocument/2006/relationships/tags" Target="../tags/tag82.xml"/><Relationship Id="rId31" Type="http://schemas.openxmlformats.org/officeDocument/2006/relationships/tags" Target="../tags/tag94.xml"/><Relationship Id="rId44" Type="http://schemas.openxmlformats.org/officeDocument/2006/relationships/tags" Target="../tags/tag107.xml"/><Relationship Id="rId4" Type="http://schemas.openxmlformats.org/officeDocument/2006/relationships/tags" Target="../tags/tag67.xml"/><Relationship Id="rId9" Type="http://schemas.openxmlformats.org/officeDocument/2006/relationships/tags" Target="../tags/tag72.xml"/><Relationship Id="rId14" Type="http://schemas.openxmlformats.org/officeDocument/2006/relationships/tags" Target="../tags/tag77.xml"/><Relationship Id="rId22" Type="http://schemas.openxmlformats.org/officeDocument/2006/relationships/tags" Target="../tags/tag85.xml"/><Relationship Id="rId27" Type="http://schemas.openxmlformats.org/officeDocument/2006/relationships/tags" Target="../tags/tag90.xml"/><Relationship Id="rId30" Type="http://schemas.openxmlformats.org/officeDocument/2006/relationships/tags" Target="../tags/tag93.xml"/><Relationship Id="rId35" Type="http://schemas.openxmlformats.org/officeDocument/2006/relationships/tags" Target="../tags/tag98.xml"/><Relationship Id="rId43" Type="http://schemas.openxmlformats.org/officeDocument/2006/relationships/tags" Target="../tags/tag106.xml"/><Relationship Id="rId48" Type="http://schemas.openxmlformats.org/officeDocument/2006/relationships/notesSlide" Target="../notesSlides/notesSlide6.xml"/><Relationship Id="rId8" Type="http://schemas.openxmlformats.org/officeDocument/2006/relationships/tags" Target="../tags/tag71.xml"/><Relationship Id="rId3" Type="http://schemas.openxmlformats.org/officeDocument/2006/relationships/tags" Target="../tags/tag66.xml"/><Relationship Id="rId12" Type="http://schemas.openxmlformats.org/officeDocument/2006/relationships/tags" Target="../tags/tag75.xml"/><Relationship Id="rId17" Type="http://schemas.openxmlformats.org/officeDocument/2006/relationships/tags" Target="../tags/tag80.xml"/><Relationship Id="rId25" Type="http://schemas.openxmlformats.org/officeDocument/2006/relationships/tags" Target="../tags/tag88.xml"/><Relationship Id="rId33" Type="http://schemas.openxmlformats.org/officeDocument/2006/relationships/tags" Target="../tags/tag96.xml"/><Relationship Id="rId38" Type="http://schemas.openxmlformats.org/officeDocument/2006/relationships/tags" Target="../tags/tag101.xml"/><Relationship Id="rId46" Type="http://schemas.openxmlformats.org/officeDocument/2006/relationships/tags" Target="../tags/tag109.xml"/><Relationship Id="rId20" Type="http://schemas.openxmlformats.org/officeDocument/2006/relationships/tags" Target="../tags/tag83.xml"/><Relationship Id="rId41" Type="http://schemas.openxmlformats.org/officeDocument/2006/relationships/tags" Target="../tags/tag104.xml"/><Relationship Id="rId1" Type="http://schemas.openxmlformats.org/officeDocument/2006/relationships/tags" Target="../tags/tag64.xml"/><Relationship Id="rId6" Type="http://schemas.openxmlformats.org/officeDocument/2006/relationships/tags" Target="../tags/tag69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117.xml"/><Relationship Id="rId13" Type="http://schemas.openxmlformats.org/officeDocument/2006/relationships/tags" Target="../tags/tag122.xml"/><Relationship Id="rId18" Type="http://schemas.openxmlformats.org/officeDocument/2006/relationships/slideLayout" Target="../slideLayouts/slideLayout2.xml"/><Relationship Id="rId3" Type="http://schemas.openxmlformats.org/officeDocument/2006/relationships/tags" Target="../tags/tag112.xml"/><Relationship Id="rId7" Type="http://schemas.openxmlformats.org/officeDocument/2006/relationships/tags" Target="../tags/tag116.xml"/><Relationship Id="rId12" Type="http://schemas.openxmlformats.org/officeDocument/2006/relationships/tags" Target="../tags/tag121.xml"/><Relationship Id="rId17" Type="http://schemas.openxmlformats.org/officeDocument/2006/relationships/tags" Target="../tags/tag126.xml"/><Relationship Id="rId2" Type="http://schemas.openxmlformats.org/officeDocument/2006/relationships/tags" Target="../tags/tag111.xml"/><Relationship Id="rId16" Type="http://schemas.openxmlformats.org/officeDocument/2006/relationships/tags" Target="../tags/tag125.xml"/><Relationship Id="rId1" Type="http://schemas.openxmlformats.org/officeDocument/2006/relationships/tags" Target="../tags/tag110.xml"/><Relationship Id="rId6" Type="http://schemas.openxmlformats.org/officeDocument/2006/relationships/tags" Target="../tags/tag115.xml"/><Relationship Id="rId11" Type="http://schemas.openxmlformats.org/officeDocument/2006/relationships/tags" Target="../tags/tag120.xml"/><Relationship Id="rId5" Type="http://schemas.openxmlformats.org/officeDocument/2006/relationships/tags" Target="../tags/tag114.xml"/><Relationship Id="rId15" Type="http://schemas.openxmlformats.org/officeDocument/2006/relationships/tags" Target="../tags/tag124.xml"/><Relationship Id="rId10" Type="http://schemas.openxmlformats.org/officeDocument/2006/relationships/tags" Target="../tags/tag119.xml"/><Relationship Id="rId19" Type="http://schemas.openxmlformats.org/officeDocument/2006/relationships/notesSlide" Target="../notesSlides/notesSlide7.xml"/><Relationship Id="rId4" Type="http://schemas.openxmlformats.org/officeDocument/2006/relationships/tags" Target="../tags/tag113.xml"/><Relationship Id="rId9" Type="http://schemas.openxmlformats.org/officeDocument/2006/relationships/tags" Target="../tags/tag118.xml"/><Relationship Id="rId14" Type="http://schemas.openxmlformats.org/officeDocument/2006/relationships/tags" Target="../tags/tag1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129.xml"/><Relationship Id="rId2" Type="http://schemas.openxmlformats.org/officeDocument/2006/relationships/tags" Target="../tags/tag128.xml"/><Relationship Id="rId1" Type="http://schemas.openxmlformats.org/officeDocument/2006/relationships/tags" Target="../tags/tag127.xml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tags" Target="../tags/tag137.xml"/><Relationship Id="rId13" Type="http://schemas.openxmlformats.org/officeDocument/2006/relationships/tags" Target="../tags/tag142.xml"/><Relationship Id="rId18" Type="http://schemas.openxmlformats.org/officeDocument/2006/relationships/tags" Target="../tags/tag147.xml"/><Relationship Id="rId3" Type="http://schemas.openxmlformats.org/officeDocument/2006/relationships/tags" Target="../tags/tag132.xml"/><Relationship Id="rId21" Type="http://schemas.openxmlformats.org/officeDocument/2006/relationships/notesSlide" Target="../notesSlides/notesSlide9.xml"/><Relationship Id="rId7" Type="http://schemas.openxmlformats.org/officeDocument/2006/relationships/tags" Target="../tags/tag136.xml"/><Relationship Id="rId12" Type="http://schemas.openxmlformats.org/officeDocument/2006/relationships/tags" Target="../tags/tag141.xml"/><Relationship Id="rId17" Type="http://schemas.openxmlformats.org/officeDocument/2006/relationships/tags" Target="../tags/tag146.xml"/><Relationship Id="rId2" Type="http://schemas.openxmlformats.org/officeDocument/2006/relationships/tags" Target="../tags/tag131.xml"/><Relationship Id="rId16" Type="http://schemas.openxmlformats.org/officeDocument/2006/relationships/tags" Target="../tags/tag145.xml"/><Relationship Id="rId20" Type="http://schemas.openxmlformats.org/officeDocument/2006/relationships/slideLayout" Target="../slideLayouts/slideLayout2.xml"/><Relationship Id="rId1" Type="http://schemas.openxmlformats.org/officeDocument/2006/relationships/tags" Target="../tags/tag130.xml"/><Relationship Id="rId6" Type="http://schemas.openxmlformats.org/officeDocument/2006/relationships/tags" Target="../tags/tag135.xml"/><Relationship Id="rId11" Type="http://schemas.openxmlformats.org/officeDocument/2006/relationships/tags" Target="../tags/tag140.xml"/><Relationship Id="rId5" Type="http://schemas.openxmlformats.org/officeDocument/2006/relationships/tags" Target="../tags/tag134.xml"/><Relationship Id="rId15" Type="http://schemas.openxmlformats.org/officeDocument/2006/relationships/tags" Target="../tags/tag144.xml"/><Relationship Id="rId10" Type="http://schemas.openxmlformats.org/officeDocument/2006/relationships/tags" Target="../tags/tag139.xml"/><Relationship Id="rId19" Type="http://schemas.openxmlformats.org/officeDocument/2006/relationships/tags" Target="../tags/tag148.xml"/><Relationship Id="rId4" Type="http://schemas.openxmlformats.org/officeDocument/2006/relationships/tags" Target="../tags/tag133.xml"/><Relationship Id="rId9" Type="http://schemas.openxmlformats.org/officeDocument/2006/relationships/tags" Target="../tags/tag138.xml"/><Relationship Id="rId14" Type="http://schemas.openxmlformats.org/officeDocument/2006/relationships/tags" Target="../tags/tag1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>
          <a:xfrm>
            <a:off x="685800" y="609601"/>
            <a:ext cx="7772400" cy="3395463"/>
          </a:xfrm>
        </p:spPr>
        <p:txBody>
          <a:bodyPr/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Ce qui fait qu’un travail va être réalisé dans un temps donné. </a:t>
            </a:r>
            <a:endParaRPr lang="fr-FR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5072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consommations de 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82474" y="2708920"/>
            <a:ext cx="9079854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y a cinq systèmes identiques avec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moteurs triphasés chacun, dont les caractéristiques, sont: 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 Pu=6kW; </a:t>
            </a:r>
            <a:r>
              <a:rPr lang="fr-FR" sz="20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0,7; cos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=0,8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M2:I=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10A;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0,65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0,7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  Pa=25kW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0,5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</p:txBody>
      </p:sp>
      <p:sp>
        <p:nvSpPr>
          <p:cNvPr id="7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8464" y="4773868"/>
            <a:ext cx="9008031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M2 calculez: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U.I.</a:t>
            </a:r>
            <a:r>
              <a:rPr lang="fr-FR" sz="2000" dirty="0">
                <a:solidFill>
                  <a:schemeClr val="tx1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 cos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=400 x 10 x 0,7 =4850 W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M2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U.I.</a:t>
            </a:r>
            <a:r>
              <a:rPr lang="fr-FR" sz="2000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=400 x 10x </a:t>
            </a:r>
            <a:r>
              <a:rPr lang="fr-FR" sz="2000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= 6928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VA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S. sin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=6928 x 0,714 =4947 VAR 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sin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 sin arc(cos0,7)=0,714</a:t>
            </a: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8"/>
          <p:cNvSpPr/>
          <p:nvPr>
            <p:custDataLst>
              <p:tags r:id="rId5"/>
            </p:custDataLst>
          </p:nvPr>
        </p:nvSpPr>
        <p:spPr>
          <a:xfrm>
            <a:off x="2035456" y="5956999"/>
            <a:ext cx="1960480" cy="3036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>
            <p:custDataLst>
              <p:tags r:id="rId6"/>
            </p:custDataLst>
          </p:nvPr>
        </p:nvSpPr>
        <p:spPr>
          <a:xfrm>
            <a:off x="755576" y="5957000"/>
            <a:ext cx="1267993" cy="30363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>
            <p:custDataLst>
              <p:tags r:id="rId7"/>
            </p:custDataLst>
          </p:nvPr>
        </p:nvSpPr>
        <p:spPr>
          <a:xfrm>
            <a:off x="3900191" y="5582753"/>
            <a:ext cx="2703859" cy="299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>
            <p:custDataLst>
              <p:tags r:id="rId8"/>
            </p:custDataLst>
          </p:nvPr>
        </p:nvSpPr>
        <p:spPr>
          <a:xfrm>
            <a:off x="1907702" y="5588362"/>
            <a:ext cx="2016023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>
            <p:custDataLst>
              <p:tags r:id="rId9"/>
            </p:custDataLst>
          </p:nvPr>
        </p:nvSpPr>
        <p:spPr>
          <a:xfrm>
            <a:off x="787712" y="5588362"/>
            <a:ext cx="1119991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>
            <p:custDataLst>
              <p:tags r:id="rId10"/>
            </p:custDataLst>
          </p:nvPr>
        </p:nvSpPr>
        <p:spPr>
          <a:xfrm>
            <a:off x="5033655" y="5223964"/>
            <a:ext cx="1570396" cy="285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>
            <p:custDataLst>
              <p:tags r:id="rId11"/>
            </p:custDataLst>
          </p:nvPr>
        </p:nvSpPr>
        <p:spPr>
          <a:xfrm>
            <a:off x="2843808" y="5222575"/>
            <a:ext cx="215983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>
            <p:custDataLst>
              <p:tags r:id="rId12"/>
            </p:custDataLst>
          </p:nvPr>
        </p:nvSpPr>
        <p:spPr>
          <a:xfrm>
            <a:off x="814789" y="5222575"/>
            <a:ext cx="2029019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>
            <p:custDataLst>
              <p:tags r:id="rId13"/>
            </p:custDataLst>
          </p:nvPr>
        </p:nvSpPr>
        <p:spPr>
          <a:xfrm>
            <a:off x="92082" y="5222575"/>
            <a:ext cx="69164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106290" y="5588362"/>
            <a:ext cx="663228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>
            <p:custDataLst>
              <p:tags r:id="rId15"/>
            </p:custDataLst>
          </p:nvPr>
        </p:nvSpPr>
        <p:spPr>
          <a:xfrm>
            <a:off x="107504" y="5964803"/>
            <a:ext cx="646516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>
            <p:custDataLst>
              <p:tags r:id="rId16"/>
            </p:custDataLst>
          </p:nvPr>
        </p:nvSpPr>
        <p:spPr>
          <a:xfrm>
            <a:off x="4019930" y="5949362"/>
            <a:ext cx="2584120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>
            <p:custDataLst>
              <p:tags r:id="rId17"/>
            </p:custDataLst>
          </p:nvPr>
        </p:nvSpPr>
        <p:spPr>
          <a:xfrm>
            <a:off x="3900191" y="6349408"/>
            <a:ext cx="2703859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1717757" y="6349408"/>
            <a:ext cx="2182434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>
            <p:custDataLst>
              <p:tags r:id="rId19"/>
            </p:custDataLst>
          </p:nvPr>
        </p:nvSpPr>
        <p:spPr>
          <a:xfrm>
            <a:off x="107504" y="6357002"/>
            <a:ext cx="1610251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6277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consommations de 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82474" y="2708920"/>
            <a:ext cx="9079854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y a cinq systèmes identiques avec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moteurs triphasés chacun, dont les caractéristiques, sont: 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 Pu=6kW; </a:t>
            </a:r>
            <a:r>
              <a:rPr lang="fr-FR" sz="20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0,7; cos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=0,8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M2:I=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10A;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0,65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0,7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  Pa=25kW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0,5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</p:txBody>
      </p:sp>
      <p:sp>
        <p:nvSpPr>
          <p:cNvPr id="7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28464" y="4773868"/>
            <a:ext cx="9008031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M3 calculez: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uM3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Pa x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=25 x 0,6 =15 kW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Pa /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cos 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=25 / 0,5 = 50 </a:t>
            </a:r>
            <a:r>
              <a:rPr lang="fr-FR" sz="20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kVA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S. sin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=50 x 0,866 =43,3 </a:t>
            </a:r>
            <a:r>
              <a:rPr lang="fr-FR" sz="20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kVAR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sin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 sin arc(cos0,5)=0,866</a:t>
            </a: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Rectangle 8"/>
          <p:cNvSpPr/>
          <p:nvPr>
            <p:custDataLst>
              <p:tags r:id="rId5"/>
            </p:custDataLst>
          </p:nvPr>
        </p:nvSpPr>
        <p:spPr>
          <a:xfrm>
            <a:off x="2064226" y="5949280"/>
            <a:ext cx="1656186" cy="311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>
            <p:custDataLst>
              <p:tags r:id="rId6"/>
            </p:custDataLst>
          </p:nvPr>
        </p:nvSpPr>
        <p:spPr>
          <a:xfrm>
            <a:off x="812497" y="5949282"/>
            <a:ext cx="1251729" cy="295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>
            <p:custDataLst>
              <p:tags r:id="rId7"/>
            </p:custDataLst>
          </p:nvPr>
        </p:nvSpPr>
        <p:spPr>
          <a:xfrm>
            <a:off x="3779913" y="5589240"/>
            <a:ext cx="1211628" cy="299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>
            <p:custDataLst>
              <p:tags r:id="rId8"/>
            </p:custDataLst>
          </p:nvPr>
        </p:nvSpPr>
        <p:spPr>
          <a:xfrm>
            <a:off x="2411761" y="5594848"/>
            <a:ext cx="1368152" cy="29422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>
            <p:custDataLst>
              <p:tags r:id="rId9"/>
            </p:custDataLst>
          </p:nvPr>
        </p:nvSpPr>
        <p:spPr>
          <a:xfrm>
            <a:off x="745598" y="5594849"/>
            <a:ext cx="1666162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>
            <p:custDataLst>
              <p:tags r:id="rId10"/>
            </p:custDataLst>
          </p:nvPr>
        </p:nvSpPr>
        <p:spPr>
          <a:xfrm>
            <a:off x="3420303" y="5230589"/>
            <a:ext cx="1570396" cy="285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>
            <p:custDataLst>
              <p:tags r:id="rId11"/>
            </p:custDataLst>
          </p:nvPr>
        </p:nvSpPr>
        <p:spPr>
          <a:xfrm>
            <a:off x="2054326" y="5229200"/>
            <a:ext cx="136470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>
            <p:custDataLst>
              <p:tags r:id="rId12"/>
            </p:custDataLst>
          </p:nvPr>
        </p:nvSpPr>
        <p:spPr>
          <a:xfrm>
            <a:off x="830211" y="5229895"/>
            <a:ext cx="1220667" cy="286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>
            <p:custDataLst>
              <p:tags r:id="rId13"/>
            </p:custDataLst>
          </p:nvPr>
        </p:nvSpPr>
        <p:spPr>
          <a:xfrm>
            <a:off x="107504" y="5229200"/>
            <a:ext cx="69164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>
            <p:custDataLst>
              <p:tags r:id="rId14"/>
            </p:custDataLst>
          </p:nvPr>
        </p:nvSpPr>
        <p:spPr>
          <a:xfrm>
            <a:off x="64176" y="5594849"/>
            <a:ext cx="663228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>
            <p:custDataLst>
              <p:tags r:id="rId15"/>
            </p:custDataLst>
          </p:nvPr>
        </p:nvSpPr>
        <p:spPr>
          <a:xfrm>
            <a:off x="77896" y="5957085"/>
            <a:ext cx="734601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>
            <p:custDataLst>
              <p:tags r:id="rId16"/>
            </p:custDataLst>
          </p:nvPr>
        </p:nvSpPr>
        <p:spPr>
          <a:xfrm>
            <a:off x="3720411" y="5949280"/>
            <a:ext cx="1283637" cy="311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>
            <p:custDataLst>
              <p:tags r:id="rId17"/>
            </p:custDataLst>
          </p:nvPr>
        </p:nvSpPr>
        <p:spPr>
          <a:xfrm>
            <a:off x="3858077" y="6309320"/>
            <a:ext cx="1145971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Rectangle 21"/>
          <p:cNvSpPr/>
          <p:nvPr>
            <p:custDataLst>
              <p:tags r:id="rId18"/>
            </p:custDataLst>
          </p:nvPr>
        </p:nvSpPr>
        <p:spPr>
          <a:xfrm>
            <a:off x="1741494" y="6309320"/>
            <a:ext cx="2182434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>
            <p:custDataLst>
              <p:tags r:id="rId19"/>
            </p:custDataLst>
          </p:nvPr>
        </p:nvSpPr>
        <p:spPr>
          <a:xfrm>
            <a:off x="81427" y="6316913"/>
            <a:ext cx="1610253" cy="295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8660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  <p:bldP spid="22" grpId="0" animBg="1"/>
      <p:bldP spid="22" grpId="1" animBg="1"/>
      <p:bldP spid="23" grpId="0" animBg="1"/>
      <p:bldP spid="23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consommations de 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0" y="2708920"/>
            <a:ext cx="9262328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chauffage électrique (triphasé équilibré) à une puissance de 25kW.</a:t>
            </a: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d’éclairage est composé de 50 luminaires de 4 tubes fluorescents de 40W avec un facteur de puissance de 0,75.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4199307"/>
            <a:ext cx="9008031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le chauffage, calculez: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 =</a:t>
            </a:r>
            <a:r>
              <a:rPr lang="fr-FR" sz="20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Pa /(U.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r>
              <a:rPr lang="fr-FR" sz="2000" b="1" dirty="0" smtClean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cos 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=25 /(400 x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x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1) =40 A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Pa tg =25 x 0 = 0 </a:t>
            </a:r>
            <a:r>
              <a:rPr lang="fr-FR" sz="2000" dirty="0" err="1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kVAR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pas de déphasage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l’éclairage: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P. tg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=200 x 40 x 0,882 =7056 VAR 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Avec tg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 tg arc(cos0,75)=0,882</a:t>
            </a: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" name="Rectangle 6"/>
          <p:cNvSpPr/>
          <p:nvPr>
            <p:custDataLst>
              <p:tags r:id="rId5"/>
            </p:custDataLst>
          </p:nvPr>
        </p:nvSpPr>
        <p:spPr>
          <a:xfrm>
            <a:off x="1691680" y="5733256"/>
            <a:ext cx="2520280" cy="311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Rectangle 7"/>
          <p:cNvSpPr/>
          <p:nvPr>
            <p:custDataLst>
              <p:tags r:id="rId6"/>
            </p:custDataLst>
          </p:nvPr>
        </p:nvSpPr>
        <p:spPr>
          <a:xfrm>
            <a:off x="539552" y="5740976"/>
            <a:ext cx="1184543" cy="2958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>
            <p:custDataLst>
              <p:tags r:id="rId7"/>
            </p:custDataLst>
          </p:nvPr>
        </p:nvSpPr>
        <p:spPr>
          <a:xfrm>
            <a:off x="2924733" y="5013176"/>
            <a:ext cx="4265367" cy="29983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/>
          <p:cNvSpPr/>
          <p:nvPr>
            <p:custDataLst>
              <p:tags r:id="rId8"/>
            </p:custDataLst>
          </p:nvPr>
        </p:nvSpPr>
        <p:spPr>
          <a:xfrm>
            <a:off x="1763688" y="5015981"/>
            <a:ext cx="1161046" cy="294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1" name="Rectangle 10"/>
          <p:cNvSpPr/>
          <p:nvPr>
            <p:custDataLst>
              <p:tags r:id="rId9"/>
            </p:custDataLst>
          </p:nvPr>
        </p:nvSpPr>
        <p:spPr>
          <a:xfrm>
            <a:off x="539552" y="5015981"/>
            <a:ext cx="1255636" cy="294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>
            <p:custDataLst>
              <p:tags r:id="rId10"/>
            </p:custDataLst>
          </p:nvPr>
        </p:nvSpPr>
        <p:spPr>
          <a:xfrm>
            <a:off x="5619705" y="4653830"/>
            <a:ext cx="1570396" cy="28525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>
            <p:custDataLst>
              <p:tags r:id="rId11"/>
            </p:custDataLst>
          </p:nvPr>
        </p:nvSpPr>
        <p:spPr>
          <a:xfrm>
            <a:off x="3027417" y="4656664"/>
            <a:ext cx="2592288" cy="2795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Rectangle 13"/>
          <p:cNvSpPr/>
          <p:nvPr>
            <p:custDataLst>
              <p:tags r:id="rId12"/>
            </p:custDataLst>
          </p:nvPr>
        </p:nvSpPr>
        <p:spPr>
          <a:xfrm>
            <a:off x="579145" y="4654540"/>
            <a:ext cx="2432086" cy="28383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>
            <p:custDataLst>
              <p:tags r:id="rId13"/>
            </p:custDataLst>
          </p:nvPr>
        </p:nvSpPr>
        <p:spPr>
          <a:xfrm>
            <a:off x="107504" y="4653136"/>
            <a:ext cx="471641" cy="28664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>
            <p:custDataLst>
              <p:tags r:id="rId14"/>
            </p:custDataLst>
          </p:nvPr>
        </p:nvSpPr>
        <p:spPr>
          <a:xfrm>
            <a:off x="96591" y="5018785"/>
            <a:ext cx="482554" cy="28861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>
            <p:custDataLst>
              <p:tags r:id="rId15"/>
            </p:custDataLst>
          </p:nvPr>
        </p:nvSpPr>
        <p:spPr>
          <a:xfrm>
            <a:off x="110312" y="5744878"/>
            <a:ext cx="46883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>
            <p:custDataLst>
              <p:tags r:id="rId16"/>
            </p:custDataLst>
          </p:nvPr>
        </p:nvSpPr>
        <p:spPr>
          <a:xfrm>
            <a:off x="4211960" y="5733256"/>
            <a:ext cx="2978140" cy="31127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>
            <p:custDataLst>
              <p:tags r:id="rId17"/>
            </p:custDataLst>
          </p:nvPr>
        </p:nvSpPr>
        <p:spPr>
          <a:xfrm>
            <a:off x="3779912" y="6150115"/>
            <a:ext cx="3410188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>
            <p:custDataLst>
              <p:tags r:id="rId18"/>
            </p:custDataLst>
          </p:nvPr>
        </p:nvSpPr>
        <p:spPr>
          <a:xfrm>
            <a:off x="1619672" y="6150115"/>
            <a:ext cx="2182434" cy="30322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>
            <p:custDataLst>
              <p:tags r:id="rId19"/>
            </p:custDataLst>
          </p:nvPr>
        </p:nvSpPr>
        <p:spPr>
          <a:xfrm>
            <a:off x="113843" y="6157708"/>
            <a:ext cx="1577837" cy="29562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5336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/>
      <p:bldP spid="7" grpId="0" animBg="1"/>
      <p:bldP spid="7" grpId="1" animBg="1"/>
      <p:bldP spid="8" grpId="0" animBg="1"/>
      <p:bldP spid="8" grpId="1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1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5055" y="321297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Fin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076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2474" y="-99392"/>
            <a:ext cx="8119966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650" y="1076272"/>
            <a:ext cx="9079854" cy="19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une compétition de type « course », des sportifs s’affrontent.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effectuent tous le même « travail ». Ils partent de « la ligne de départ » et sauf problème, ils franchissent tous la « ligne d’arrivée ».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vainqueur, est celui qui fournit ce travail dans le temps le plus court, celui qui a montré par nature ou par efficience, le plus de « puissance ».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llipse 25"/>
          <p:cNvSpPr/>
          <p:nvPr>
            <p:custDataLst>
              <p:tags r:id="rId3"/>
            </p:custDataLst>
          </p:nvPr>
        </p:nvSpPr>
        <p:spPr>
          <a:xfrm>
            <a:off x="7498308" y="5101396"/>
            <a:ext cx="674092" cy="774647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66000"/>
                </a:schemeClr>
              </a:gs>
              <a:gs pos="49000">
                <a:schemeClr val="accent1">
                  <a:tint val="44500"/>
                  <a:satMod val="160000"/>
                  <a:alpha val="46000"/>
                </a:schemeClr>
              </a:gs>
              <a:gs pos="1000">
                <a:schemeClr val="accent1">
                  <a:tint val="23500"/>
                  <a:satMod val="160000"/>
                  <a:alpha val="52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Cube 26"/>
          <p:cNvSpPr/>
          <p:nvPr>
            <p:custDataLst>
              <p:tags r:id="rId4"/>
            </p:custDataLst>
          </p:nvPr>
        </p:nvSpPr>
        <p:spPr>
          <a:xfrm>
            <a:off x="5586393" y="4804994"/>
            <a:ext cx="1689616" cy="1654945"/>
          </a:xfrm>
          <a:prstGeom prst="cube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50000">
                <a:schemeClr val="bg2">
                  <a:lumMod val="50000"/>
                </a:schemeClr>
              </a:gs>
              <a:gs pos="100000">
                <a:schemeClr val="bg2">
                  <a:lumMod val="25000"/>
                </a:schemeClr>
              </a:gs>
            </a:gsLst>
            <a:lin ang="5400000" scaled="0"/>
          </a:gradFill>
          <a:ln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Clic »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28" name="Image 2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8770" y="5021018"/>
            <a:ext cx="1162050" cy="1543050"/>
          </a:xfrm>
          <a:prstGeom prst="rect">
            <a:avLst/>
          </a:prstGeom>
        </p:spPr>
      </p:pic>
      <p:grpSp>
        <p:nvGrpSpPr>
          <p:cNvPr id="29" name="Groupe 28"/>
          <p:cNvGrpSpPr/>
          <p:nvPr>
            <p:custDataLst>
              <p:tags r:id="rId6"/>
            </p:custDataLst>
          </p:nvPr>
        </p:nvGrpSpPr>
        <p:grpSpPr>
          <a:xfrm>
            <a:off x="7277783" y="5003663"/>
            <a:ext cx="1033806" cy="1610029"/>
            <a:chOff x="647244" y="1286633"/>
            <a:chExt cx="684213" cy="1010902"/>
          </a:xfrm>
        </p:grpSpPr>
        <p:sp>
          <p:nvSpPr>
            <p:cNvPr id="30" name="Forme libre 29"/>
            <p:cNvSpPr/>
            <p:nvPr/>
          </p:nvSpPr>
          <p:spPr>
            <a:xfrm rot="6532212" flipH="1">
              <a:off x="549273" y="1871654"/>
              <a:ext cx="286378" cy="90435"/>
            </a:xfrm>
            <a:custGeom>
              <a:avLst/>
              <a:gdLst>
                <a:gd name="connsiteX0" fmla="*/ 0 w 286378"/>
                <a:gd name="connsiteY0" fmla="*/ 90435 h 90435"/>
                <a:gd name="connsiteX1" fmla="*/ 286378 w 286378"/>
                <a:gd name="connsiteY1" fmla="*/ 55266 h 90435"/>
                <a:gd name="connsiteX2" fmla="*/ 160773 w 286378"/>
                <a:gd name="connsiteY2" fmla="*/ 0 h 90435"/>
                <a:gd name="connsiteX3" fmla="*/ 165797 w 286378"/>
                <a:gd name="connsiteY3" fmla="*/ 10048 h 9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378" h="90435">
                  <a:moveTo>
                    <a:pt x="0" y="90435"/>
                  </a:moveTo>
                  <a:lnTo>
                    <a:pt x="286378" y="55266"/>
                  </a:lnTo>
                  <a:lnTo>
                    <a:pt x="160773" y="0"/>
                  </a:lnTo>
                  <a:lnTo>
                    <a:pt x="165797" y="1004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1" name="Forme libre 30"/>
            <p:cNvSpPr/>
            <p:nvPr/>
          </p:nvSpPr>
          <p:spPr>
            <a:xfrm rot="15238563">
              <a:off x="1143051" y="1890852"/>
              <a:ext cx="286378" cy="90435"/>
            </a:xfrm>
            <a:custGeom>
              <a:avLst/>
              <a:gdLst>
                <a:gd name="connsiteX0" fmla="*/ 0 w 286378"/>
                <a:gd name="connsiteY0" fmla="*/ 90435 h 90435"/>
                <a:gd name="connsiteX1" fmla="*/ 286378 w 286378"/>
                <a:gd name="connsiteY1" fmla="*/ 55266 h 90435"/>
                <a:gd name="connsiteX2" fmla="*/ 160773 w 286378"/>
                <a:gd name="connsiteY2" fmla="*/ 0 h 90435"/>
                <a:gd name="connsiteX3" fmla="*/ 165797 w 286378"/>
                <a:gd name="connsiteY3" fmla="*/ 10048 h 9043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86378" h="90435">
                  <a:moveTo>
                    <a:pt x="0" y="90435"/>
                  </a:moveTo>
                  <a:lnTo>
                    <a:pt x="286378" y="55266"/>
                  </a:lnTo>
                  <a:lnTo>
                    <a:pt x="160773" y="0"/>
                  </a:lnTo>
                  <a:lnTo>
                    <a:pt x="165797" y="1004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grpSp>
          <p:nvGrpSpPr>
            <p:cNvPr id="33" name="Groupe 32"/>
            <p:cNvGrpSpPr/>
            <p:nvPr/>
          </p:nvGrpSpPr>
          <p:grpSpPr>
            <a:xfrm>
              <a:off x="756460" y="1286633"/>
              <a:ext cx="504056" cy="874681"/>
              <a:chOff x="3733740" y="1197198"/>
              <a:chExt cx="504056" cy="874681"/>
            </a:xfrm>
          </p:grpSpPr>
          <p:sp>
            <p:nvSpPr>
              <p:cNvPr id="38" name="Ellipse 37"/>
              <p:cNvSpPr/>
              <p:nvPr/>
            </p:nvSpPr>
            <p:spPr>
              <a:xfrm>
                <a:off x="3733740" y="1197198"/>
                <a:ext cx="504056" cy="648072"/>
              </a:xfrm>
              <a:prstGeom prst="ellipse">
                <a:avLst/>
              </a:prstGeom>
              <a:gradFill>
                <a:gsLst>
                  <a:gs pos="100000">
                    <a:schemeClr val="accent1">
                      <a:tint val="66000"/>
                      <a:satMod val="160000"/>
                      <a:alpha val="66000"/>
                    </a:schemeClr>
                  </a:gs>
                  <a:gs pos="49000">
                    <a:schemeClr val="accent1">
                      <a:tint val="44500"/>
                      <a:satMod val="160000"/>
                      <a:alpha val="46000"/>
                    </a:schemeClr>
                  </a:gs>
                  <a:gs pos="1000">
                    <a:schemeClr val="accent1">
                      <a:tint val="23500"/>
                      <a:satMod val="160000"/>
                      <a:alpha val="52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39" name="Rectangle à coins arrondis 38"/>
              <p:cNvSpPr/>
              <p:nvPr/>
            </p:nvSpPr>
            <p:spPr>
              <a:xfrm>
                <a:off x="3805748" y="1413222"/>
                <a:ext cx="360040" cy="108012"/>
              </a:xfrm>
              <a:prstGeom prst="roundRect">
                <a:avLst/>
              </a:prstGeom>
              <a:gradFill flip="none" rotWithShape="1">
                <a:gsLst>
                  <a:gs pos="41000">
                    <a:schemeClr val="accent1">
                      <a:tint val="66000"/>
                      <a:satMod val="160000"/>
                      <a:alpha val="35000"/>
                    </a:schemeClr>
                  </a:gs>
                  <a:gs pos="93000">
                    <a:schemeClr val="accent1">
                      <a:tint val="44500"/>
                      <a:satMod val="160000"/>
                      <a:alpha val="46000"/>
                    </a:schemeClr>
                  </a:gs>
                  <a:gs pos="1000">
                    <a:schemeClr val="accent1">
                      <a:tint val="23500"/>
                      <a:satMod val="160000"/>
                      <a:alpha val="52000"/>
                    </a:schemeClr>
                  </a:gs>
                </a:gsLst>
                <a:lin ang="5400000" scaled="0"/>
                <a:tileRect/>
              </a:gradFill>
              <a:ln w="3175">
                <a:solidFill>
                  <a:schemeClr val="tx1">
                    <a:alpha val="8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0" name="Forme libre 39"/>
              <p:cNvSpPr/>
              <p:nvPr/>
            </p:nvSpPr>
            <p:spPr>
              <a:xfrm>
                <a:off x="3784636" y="1463982"/>
                <a:ext cx="161049" cy="364259"/>
              </a:xfrm>
              <a:custGeom>
                <a:avLst/>
                <a:gdLst>
                  <a:gd name="connsiteX0" fmla="*/ 23095 w 173585"/>
                  <a:gd name="connsiteY0" fmla="*/ 0 h 361848"/>
                  <a:gd name="connsiteX1" fmla="*/ 10870 w 173585"/>
                  <a:gd name="connsiteY1" fmla="*/ 83127 h 361848"/>
                  <a:gd name="connsiteX2" fmla="*/ 160010 w 173585"/>
                  <a:gd name="connsiteY2" fmla="*/ 232268 h 361848"/>
                  <a:gd name="connsiteX3" fmla="*/ 157565 w 173585"/>
                  <a:gd name="connsiteY3" fmla="*/ 361848 h 361848"/>
                  <a:gd name="connsiteX0" fmla="*/ 21520 w 162517"/>
                  <a:gd name="connsiteY0" fmla="*/ 0 h 361848"/>
                  <a:gd name="connsiteX1" fmla="*/ 9295 w 162517"/>
                  <a:gd name="connsiteY1" fmla="*/ 83127 h 361848"/>
                  <a:gd name="connsiteX2" fmla="*/ 137146 w 162517"/>
                  <a:gd name="connsiteY2" fmla="*/ 234634 h 361848"/>
                  <a:gd name="connsiteX3" fmla="*/ 155990 w 162517"/>
                  <a:gd name="connsiteY3" fmla="*/ 361848 h 361848"/>
                  <a:gd name="connsiteX0" fmla="*/ 20820 w 159984"/>
                  <a:gd name="connsiteY0" fmla="*/ 0 h 361848"/>
                  <a:gd name="connsiteX1" fmla="*/ 8595 w 159984"/>
                  <a:gd name="connsiteY1" fmla="*/ 83127 h 361848"/>
                  <a:gd name="connsiteX2" fmla="*/ 126984 w 159984"/>
                  <a:gd name="connsiteY2" fmla="*/ 236999 h 361848"/>
                  <a:gd name="connsiteX3" fmla="*/ 155290 w 159984"/>
                  <a:gd name="connsiteY3" fmla="*/ 361848 h 36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59984" h="361848">
                    <a:moveTo>
                      <a:pt x="20820" y="0"/>
                    </a:moveTo>
                    <a:cubicBezTo>
                      <a:pt x="3298" y="22208"/>
                      <a:pt x="-9099" y="43627"/>
                      <a:pt x="8595" y="83127"/>
                    </a:cubicBezTo>
                    <a:cubicBezTo>
                      <a:pt x="26289" y="122627"/>
                      <a:pt x="102535" y="190546"/>
                      <a:pt x="126984" y="236999"/>
                    </a:cubicBezTo>
                    <a:cubicBezTo>
                      <a:pt x="151433" y="283452"/>
                      <a:pt x="168737" y="320284"/>
                      <a:pt x="155290" y="36184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1" name="Forme libre 40"/>
              <p:cNvSpPr/>
              <p:nvPr/>
            </p:nvSpPr>
            <p:spPr>
              <a:xfrm flipH="1">
                <a:off x="4024756" y="1467228"/>
                <a:ext cx="162199" cy="364259"/>
              </a:xfrm>
              <a:custGeom>
                <a:avLst/>
                <a:gdLst>
                  <a:gd name="connsiteX0" fmla="*/ 23095 w 173585"/>
                  <a:gd name="connsiteY0" fmla="*/ 0 h 361848"/>
                  <a:gd name="connsiteX1" fmla="*/ 10870 w 173585"/>
                  <a:gd name="connsiteY1" fmla="*/ 83127 h 361848"/>
                  <a:gd name="connsiteX2" fmla="*/ 160010 w 173585"/>
                  <a:gd name="connsiteY2" fmla="*/ 232268 h 361848"/>
                  <a:gd name="connsiteX3" fmla="*/ 157565 w 173585"/>
                  <a:gd name="connsiteY3" fmla="*/ 361848 h 361848"/>
                  <a:gd name="connsiteX0" fmla="*/ 21870 w 164235"/>
                  <a:gd name="connsiteY0" fmla="*/ 0 h 361848"/>
                  <a:gd name="connsiteX1" fmla="*/ 9645 w 164235"/>
                  <a:gd name="connsiteY1" fmla="*/ 83127 h 361848"/>
                  <a:gd name="connsiteX2" fmla="*/ 142227 w 164235"/>
                  <a:gd name="connsiteY2" fmla="*/ 229903 h 361848"/>
                  <a:gd name="connsiteX3" fmla="*/ 156340 w 164235"/>
                  <a:gd name="connsiteY3" fmla="*/ 361848 h 361848"/>
                  <a:gd name="connsiteX0" fmla="*/ 21170 w 161126"/>
                  <a:gd name="connsiteY0" fmla="*/ 0 h 361848"/>
                  <a:gd name="connsiteX1" fmla="*/ 8945 w 161126"/>
                  <a:gd name="connsiteY1" fmla="*/ 83127 h 361848"/>
                  <a:gd name="connsiteX2" fmla="*/ 132065 w 161126"/>
                  <a:gd name="connsiteY2" fmla="*/ 220441 h 361848"/>
                  <a:gd name="connsiteX3" fmla="*/ 155640 w 161126"/>
                  <a:gd name="connsiteY3" fmla="*/ 361848 h 3618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61126" h="361848">
                    <a:moveTo>
                      <a:pt x="21170" y="0"/>
                    </a:moveTo>
                    <a:cubicBezTo>
                      <a:pt x="3648" y="22208"/>
                      <a:pt x="-9538" y="46387"/>
                      <a:pt x="8945" y="83127"/>
                    </a:cubicBezTo>
                    <a:cubicBezTo>
                      <a:pt x="27428" y="119867"/>
                      <a:pt x="107616" y="173988"/>
                      <a:pt x="132065" y="220441"/>
                    </a:cubicBezTo>
                    <a:cubicBezTo>
                      <a:pt x="156514" y="266894"/>
                      <a:pt x="169087" y="320284"/>
                      <a:pt x="155640" y="361848"/>
                    </a:cubicBezTo>
                  </a:path>
                </a:pathLst>
              </a:cu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2" name="Forme libre 41"/>
              <p:cNvSpPr/>
              <p:nvPr/>
            </p:nvSpPr>
            <p:spPr>
              <a:xfrm>
                <a:off x="3808601" y="1427934"/>
                <a:ext cx="357187" cy="73821"/>
              </a:xfrm>
              <a:custGeom>
                <a:avLst/>
                <a:gdLst>
                  <a:gd name="connsiteX0" fmla="*/ 0 w 400050"/>
                  <a:gd name="connsiteY0" fmla="*/ 38100 h 123825"/>
                  <a:gd name="connsiteX1" fmla="*/ 0 w 400050"/>
                  <a:gd name="connsiteY1" fmla="*/ 38100 h 123825"/>
                  <a:gd name="connsiteX2" fmla="*/ 66675 w 400050"/>
                  <a:gd name="connsiteY2" fmla="*/ 0 h 123825"/>
                  <a:gd name="connsiteX3" fmla="*/ 100013 w 400050"/>
                  <a:gd name="connsiteY3" fmla="*/ 123825 h 123825"/>
                  <a:gd name="connsiteX4" fmla="*/ 152400 w 400050"/>
                  <a:gd name="connsiteY4" fmla="*/ 28575 h 123825"/>
                  <a:gd name="connsiteX5" fmla="*/ 200025 w 400050"/>
                  <a:gd name="connsiteY5" fmla="*/ 100012 h 123825"/>
                  <a:gd name="connsiteX6" fmla="*/ 257175 w 400050"/>
                  <a:gd name="connsiteY6" fmla="*/ 33337 h 123825"/>
                  <a:gd name="connsiteX7" fmla="*/ 290513 w 400050"/>
                  <a:gd name="connsiteY7" fmla="*/ 90487 h 123825"/>
                  <a:gd name="connsiteX8" fmla="*/ 342900 w 400050"/>
                  <a:gd name="connsiteY8" fmla="*/ 38100 h 123825"/>
                  <a:gd name="connsiteX9" fmla="*/ 366713 w 400050"/>
                  <a:gd name="connsiteY9" fmla="*/ 95250 h 123825"/>
                  <a:gd name="connsiteX10" fmla="*/ 400050 w 400050"/>
                  <a:gd name="connsiteY10" fmla="*/ 47625 h 123825"/>
                  <a:gd name="connsiteX0" fmla="*/ 0 w 400050"/>
                  <a:gd name="connsiteY0" fmla="*/ 38100 h 100012"/>
                  <a:gd name="connsiteX1" fmla="*/ 0 w 400050"/>
                  <a:gd name="connsiteY1" fmla="*/ 38100 h 100012"/>
                  <a:gd name="connsiteX2" fmla="*/ 66675 w 400050"/>
                  <a:gd name="connsiteY2" fmla="*/ 0 h 100012"/>
                  <a:gd name="connsiteX3" fmla="*/ 97631 w 400050"/>
                  <a:gd name="connsiteY3" fmla="*/ 95250 h 100012"/>
                  <a:gd name="connsiteX4" fmla="*/ 152400 w 400050"/>
                  <a:gd name="connsiteY4" fmla="*/ 28575 h 100012"/>
                  <a:gd name="connsiteX5" fmla="*/ 200025 w 400050"/>
                  <a:gd name="connsiteY5" fmla="*/ 100012 h 100012"/>
                  <a:gd name="connsiteX6" fmla="*/ 257175 w 400050"/>
                  <a:gd name="connsiteY6" fmla="*/ 33337 h 100012"/>
                  <a:gd name="connsiteX7" fmla="*/ 290513 w 400050"/>
                  <a:gd name="connsiteY7" fmla="*/ 90487 h 100012"/>
                  <a:gd name="connsiteX8" fmla="*/ 342900 w 400050"/>
                  <a:gd name="connsiteY8" fmla="*/ 38100 h 100012"/>
                  <a:gd name="connsiteX9" fmla="*/ 366713 w 400050"/>
                  <a:gd name="connsiteY9" fmla="*/ 95250 h 100012"/>
                  <a:gd name="connsiteX10" fmla="*/ 400050 w 400050"/>
                  <a:gd name="connsiteY10" fmla="*/ 47625 h 100012"/>
                  <a:gd name="connsiteX0" fmla="*/ 0 w 400050"/>
                  <a:gd name="connsiteY0" fmla="*/ 38100 h 100012"/>
                  <a:gd name="connsiteX1" fmla="*/ 0 w 400050"/>
                  <a:gd name="connsiteY1" fmla="*/ 38100 h 100012"/>
                  <a:gd name="connsiteX2" fmla="*/ 66675 w 400050"/>
                  <a:gd name="connsiteY2" fmla="*/ 0 h 100012"/>
                  <a:gd name="connsiteX3" fmla="*/ 83344 w 400050"/>
                  <a:gd name="connsiteY3" fmla="*/ 23812 h 100012"/>
                  <a:gd name="connsiteX4" fmla="*/ 97631 w 400050"/>
                  <a:gd name="connsiteY4" fmla="*/ 95250 h 100012"/>
                  <a:gd name="connsiteX5" fmla="*/ 152400 w 400050"/>
                  <a:gd name="connsiteY5" fmla="*/ 28575 h 100012"/>
                  <a:gd name="connsiteX6" fmla="*/ 200025 w 400050"/>
                  <a:gd name="connsiteY6" fmla="*/ 100012 h 100012"/>
                  <a:gd name="connsiteX7" fmla="*/ 257175 w 400050"/>
                  <a:gd name="connsiteY7" fmla="*/ 33337 h 100012"/>
                  <a:gd name="connsiteX8" fmla="*/ 290513 w 400050"/>
                  <a:gd name="connsiteY8" fmla="*/ 90487 h 100012"/>
                  <a:gd name="connsiteX9" fmla="*/ 342900 w 400050"/>
                  <a:gd name="connsiteY9" fmla="*/ 38100 h 100012"/>
                  <a:gd name="connsiteX10" fmla="*/ 366713 w 400050"/>
                  <a:gd name="connsiteY10" fmla="*/ 95250 h 100012"/>
                  <a:gd name="connsiteX11" fmla="*/ 400050 w 400050"/>
                  <a:gd name="connsiteY11" fmla="*/ 47625 h 100012"/>
                  <a:gd name="connsiteX0" fmla="*/ 0 w 400050"/>
                  <a:gd name="connsiteY0" fmla="*/ 14371 h 76283"/>
                  <a:gd name="connsiteX1" fmla="*/ 0 w 400050"/>
                  <a:gd name="connsiteY1" fmla="*/ 14371 h 76283"/>
                  <a:gd name="connsiteX2" fmla="*/ 57150 w 400050"/>
                  <a:gd name="connsiteY2" fmla="*/ 45327 h 76283"/>
                  <a:gd name="connsiteX3" fmla="*/ 83344 w 400050"/>
                  <a:gd name="connsiteY3" fmla="*/ 83 h 76283"/>
                  <a:gd name="connsiteX4" fmla="*/ 97631 w 400050"/>
                  <a:gd name="connsiteY4" fmla="*/ 71521 h 76283"/>
                  <a:gd name="connsiteX5" fmla="*/ 152400 w 400050"/>
                  <a:gd name="connsiteY5" fmla="*/ 4846 h 76283"/>
                  <a:gd name="connsiteX6" fmla="*/ 200025 w 400050"/>
                  <a:gd name="connsiteY6" fmla="*/ 76283 h 76283"/>
                  <a:gd name="connsiteX7" fmla="*/ 257175 w 400050"/>
                  <a:gd name="connsiteY7" fmla="*/ 9608 h 76283"/>
                  <a:gd name="connsiteX8" fmla="*/ 290513 w 400050"/>
                  <a:gd name="connsiteY8" fmla="*/ 66758 h 76283"/>
                  <a:gd name="connsiteX9" fmla="*/ 342900 w 400050"/>
                  <a:gd name="connsiteY9" fmla="*/ 14371 h 76283"/>
                  <a:gd name="connsiteX10" fmla="*/ 366713 w 400050"/>
                  <a:gd name="connsiteY10" fmla="*/ 71521 h 76283"/>
                  <a:gd name="connsiteX11" fmla="*/ 400050 w 400050"/>
                  <a:gd name="connsiteY11" fmla="*/ 23896 h 76283"/>
                  <a:gd name="connsiteX0" fmla="*/ 0 w 400050"/>
                  <a:gd name="connsiteY0" fmla="*/ 14371 h 76283"/>
                  <a:gd name="connsiteX1" fmla="*/ 0 w 400050"/>
                  <a:gd name="connsiteY1" fmla="*/ 14371 h 76283"/>
                  <a:gd name="connsiteX2" fmla="*/ 57150 w 400050"/>
                  <a:gd name="connsiteY2" fmla="*/ 45327 h 76283"/>
                  <a:gd name="connsiteX3" fmla="*/ 83344 w 400050"/>
                  <a:gd name="connsiteY3" fmla="*/ 83 h 76283"/>
                  <a:gd name="connsiteX4" fmla="*/ 116681 w 400050"/>
                  <a:gd name="connsiteY4" fmla="*/ 76283 h 76283"/>
                  <a:gd name="connsiteX5" fmla="*/ 152400 w 400050"/>
                  <a:gd name="connsiteY5" fmla="*/ 4846 h 76283"/>
                  <a:gd name="connsiteX6" fmla="*/ 200025 w 400050"/>
                  <a:gd name="connsiteY6" fmla="*/ 76283 h 76283"/>
                  <a:gd name="connsiteX7" fmla="*/ 257175 w 400050"/>
                  <a:gd name="connsiteY7" fmla="*/ 9608 h 76283"/>
                  <a:gd name="connsiteX8" fmla="*/ 290513 w 400050"/>
                  <a:gd name="connsiteY8" fmla="*/ 66758 h 76283"/>
                  <a:gd name="connsiteX9" fmla="*/ 342900 w 400050"/>
                  <a:gd name="connsiteY9" fmla="*/ 14371 h 76283"/>
                  <a:gd name="connsiteX10" fmla="*/ 366713 w 400050"/>
                  <a:gd name="connsiteY10" fmla="*/ 71521 h 76283"/>
                  <a:gd name="connsiteX11" fmla="*/ 400050 w 400050"/>
                  <a:gd name="connsiteY11" fmla="*/ 23896 h 76283"/>
                  <a:gd name="connsiteX0" fmla="*/ 0 w 400050"/>
                  <a:gd name="connsiteY0" fmla="*/ 14371 h 81046"/>
                  <a:gd name="connsiteX1" fmla="*/ 0 w 400050"/>
                  <a:gd name="connsiteY1" fmla="*/ 14371 h 81046"/>
                  <a:gd name="connsiteX2" fmla="*/ 57150 w 400050"/>
                  <a:gd name="connsiteY2" fmla="*/ 45327 h 81046"/>
                  <a:gd name="connsiteX3" fmla="*/ 83344 w 400050"/>
                  <a:gd name="connsiteY3" fmla="*/ 83 h 81046"/>
                  <a:gd name="connsiteX4" fmla="*/ 116681 w 400050"/>
                  <a:gd name="connsiteY4" fmla="*/ 76283 h 81046"/>
                  <a:gd name="connsiteX5" fmla="*/ 152400 w 400050"/>
                  <a:gd name="connsiteY5" fmla="*/ 4846 h 81046"/>
                  <a:gd name="connsiteX6" fmla="*/ 226219 w 400050"/>
                  <a:gd name="connsiteY6" fmla="*/ 81046 h 81046"/>
                  <a:gd name="connsiteX7" fmla="*/ 257175 w 400050"/>
                  <a:gd name="connsiteY7" fmla="*/ 9608 h 81046"/>
                  <a:gd name="connsiteX8" fmla="*/ 290513 w 400050"/>
                  <a:gd name="connsiteY8" fmla="*/ 66758 h 81046"/>
                  <a:gd name="connsiteX9" fmla="*/ 342900 w 400050"/>
                  <a:gd name="connsiteY9" fmla="*/ 14371 h 81046"/>
                  <a:gd name="connsiteX10" fmla="*/ 366713 w 400050"/>
                  <a:gd name="connsiteY10" fmla="*/ 71521 h 81046"/>
                  <a:gd name="connsiteX11" fmla="*/ 400050 w 400050"/>
                  <a:gd name="connsiteY11" fmla="*/ 23896 h 81046"/>
                  <a:gd name="connsiteX0" fmla="*/ 0 w 400050"/>
                  <a:gd name="connsiteY0" fmla="*/ 14371 h 83427"/>
                  <a:gd name="connsiteX1" fmla="*/ 0 w 400050"/>
                  <a:gd name="connsiteY1" fmla="*/ 14371 h 83427"/>
                  <a:gd name="connsiteX2" fmla="*/ 57150 w 400050"/>
                  <a:gd name="connsiteY2" fmla="*/ 45327 h 83427"/>
                  <a:gd name="connsiteX3" fmla="*/ 83344 w 400050"/>
                  <a:gd name="connsiteY3" fmla="*/ 83 h 83427"/>
                  <a:gd name="connsiteX4" fmla="*/ 116681 w 400050"/>
                  <a:gd name="connsiteY4" fmla="*/ 76283 h 83427"/>
                  <a:gd name="connsiteX5" fmla="*/ 152400 w 400050"/>
                  <a:gd name="connsiteY5" fmla="*/ 4846 h 83427"/>
                  <a:gd name="connsiteX6" fmla="*/ 211931 w 400050"/>
                  <a:gd name="connsiteY6" fmla="*/ 83427 h 83427"/>
                  <a:gd name="connsiteX7" fmla="*/ 257175 w 400050"/>
                  <a:gd name="connsiteY7" fmla="*/ 9608 h 83427"/>
                  <a:gd name="connsiteX8" fmla="*/ 290513 w 400050"/>
                  <a:gd name="connsiteY8" fmla="*/ 66758 h 83427"/>
                  <a:gd name="connsiteX9" fmla="*/ 342900 w 400050"/>
                  <a:gd name="connsiteY9" fmla="*/ 14371 h 83427"/>
                  <a:gd name="connsiteX10" fmla="*/ 366713 w 400050"/>
                  <a:gd name="connsiteY10" fmla="*/ 71521 h 83427"/>
                  <a:gd name="connsiteX11" fmla="*/ 400050 w 400050"/>
                  <a:gd name="connsiteY11" fmla="*/ 23896 h 83427"/>
                  <a:gd name="connsiteX0" fmla="*/ 0 w 400050"/>
                  <a:gd name="connsiteY0" fmla="*/ 14371 h 83427"/>
                  <a:gd name="connsiteX1" fmla="*/ 0 w 400050"/>
                  <a:gd name="connsiteY1" fmla="*/ 14371 h 83427"/>
                  <a:gd name="connsiteX2" fmla="*/ 57150 w 400050"/>
                  <a:gd name="connsiteY2" fmla="*/ 45327 h 83427"/>
                  <a:gd name="connsiteX3" fmla="*/ 83344 w 400050"/>
                  <a:gd name="connsiteY3" fmla="*/ 83 h 83427"/>
                  <a:gd name="connsiteX4" fmla="*/ 116681 w 400050"/>
                  <a:gd name="connsiteY4" fmla="*/ 76283 h 83427"/>
                  <a:gd name="connsiteX5" fmla="*/ 152400 w 400050"/>
                  <a:gd name="connsiteY5" fmla="*/ 4846 h 83427"/>
                  <a:gd name="connsiteX6" fmla="*/ 211931 w 400050"/>
                  <a:gd name="connsiteY6" fmla="*/ 83427 h 83427"/>
                  <a:gd name="connsiteX7" fmla="*/ 257175 w 400050"/>
                  <a:gd name="connsiteY7" fmla="*/ 9608 h 83427"/>
                  <a:gd name="connsiteX8" fmla="*/ 300038 w 400050"/>
                  <a:gd name="connsiteY8" fmla="*/ 76283 h 83427"/>
                  <a:gd name="connsiteX9" fmla="*/ 342900 w 400050"/>
                  <a:gd name="connsiteY9" fmla="*/ 14371 h 83427"/>
                  <a:gd name="connsiteX10" fmla="*/ 366713 w 400050"/>
                  <a:gd name="connsiteY10" fmla="*/ 71521 h 83427"/>
                  <a:gd name="connsiteX11" fmla="*/ 400050 w 400050"/>
                  <a:gd name="connsiteY11" fmla="*/ 23896 h 83427"/>
                  <a:gd name="connsiteX0" fmla="*/ 0 w 400050"/>
                  <a:gd name="connsiteY0" fmla="*/ 14371 h 83427"/>
                  <a:gd name="connsiteX1" fmla="*/ 57150 w 400050"/>
                  <a:gd name="connsiteY1" fmla="*/ 45327 h 83427"/>
                  <a:gd name="connsiteX2" fmla="*/ 83344 w 400050"/>
                  <a:gd name="connsiteY2" fmla="*/ 83 h 83427"/>
                  <a:gd name="connsiteX3" fmla="*/ 116681 w 400050"/>
                  <a:gd name="connsiteY3" fmla="*/ 76283 h 83427"/>
                  <a:gd name="connsiteX4" fmla="*/ 152400 w 400050"/>
                  <a:gd name="connsiteY4" fmla="*/ 4846 h 83427"/>
                  <a:gd name="connsiteX5" fmla="*/ 211931 w 400050"/>
                  <a:gd name="connsiteY5" fmla="*/ 83427 h 83427"/>
                  <a:gd name="connsiteX6" fmla="*/ 257175 w 400050"/>
                  <a:gd name="connsiteY6" fmla="*/ 9608 h 83427"/>
                  <a:gd name="connsiteX7" fmla="*/ 300038 w 400050"/>
                  <a:gd name="connsiteY7" fmla="*/ 76283 h 83427"/>
                  <a:gd name="connsiteX8" fmla="*/ 342900 w 400050"/>
                  <a:gd name="connsiteY8" fmla="*/ 14371 h 83427"/>
                  <a:gd name="connsiteX9" fmla="*/ 366713 w 400050"/>
                  <a:gd name="connsiteY9" fmla="*/ 71521 h 83427"/>
                  <a:gd name="connsiteX10" fmla="*/ 400050 w 400050"/>
                  <a:gd name="connsiteY10" fmla="*/ 23896 h 83427"/>
                  <a:gd name="connsiteX0" fmla="*/ 0 w 342900"/>
                  <a:gd name="connsiteY0" fmla="*/ 45327 h 83427"/>
                  <a:gd name="connsiteX1" fmla="*/ 26194 w 342900"/>
                  <a:gd name="connsiteY1" fmla="*/ 83 h 83427"/>
                  <a:gd name="connsiteX2" fmla="*/ 59531 w 342900"/>
                  <a:gd name="connsiteY2" fmla="*/ 76283 h 83427"/>
                  <a:gd name="connsiteX3" fmla="*/ 95250 w 342900"/>
                  <a:gd name="connsiteY3" fmla="*/ 4846 h 83427"/>
                  <a:gd name="connsiteX4" fmla="*/ 154781 w 342900"/>
                  <a:gd name="connsiteY4" fmla="*/ 83427 h 83427"/>
                  <a:gd name="connsiteX5" fmla="*/ 200025 w 342900"/>
                  <a:gd name="connsiteY5" fmla="*/ 9608 h 83427"/>
                  <a:gd name="connsiteX6" fmla="*/ 242888 w 342900"/>
                  <a:gd name="connsiteY6" fmla="*/ 76283 h 83427"/>
                  <a:gd name="connsiteX7" fmla="*/ 285750 w 342900"/>
                  <a:gd name="connsiteY7" fmla="*/ 14371 h 83427"/>
                  <a:gd name="connsiteX8" fmla="*/ 309563 w 342900"/>
                  <a:gd name="connsiteY8" fmla="*/ 71521 h 83427"/>
                  <a:gd name="connsiteX9" fmla="*/ 342900 w 342900"/>
                  <a:gd name="connsiteY9" fmla="*/ 23896 h 83427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73818 w 357187"/>
                  <a:gd name="connsiteY2" fmla="*/ 76301 h 83445"/>
                  <a:gd name="connsiteX3" fmla="*/ 109537 w 357187"/>
                  <a:gd name="connsiteY3" fmla="*/ 4864 h 83445"/>
                  <a:gd name="connsiteX4" fmla="*/ 169068 w 357187"/>
                  <a:gd name="connsiteY4" fmla="*/ 83445 h 83445"/>
                  <a:gd name="connsiteX5" fmla="*/ 214312 w 357187"/>
                  <a:gd name="connsiteY5" fmla="*/ 9626 h 83445"/>
                  <a:gd name="connsiteX6" fmla="*/ 257175 w 357187"/>
                  <a:gd name="connsiteY6" fmla="*/ 76301 h 83445"/>
                  <a:gd name="connsiteX7" fmla="*/ 300037 w 357187"/>
                  <a:gd name="connsiteY7" fmla="*/ 14389 h 83445"/>
                  <a:gd name="connsiteX8" fmla="*/ 323850 w 357187"/>
                  <a:gd name="connsiteY8" fmla="*/ 71539 h 83445"/>
                  <a:gd name="connsiteX9" fmla="*/ 357187 w 357187"/>
                  <a:gd name="connsiteY9" fmla="*/ 23914 h 83445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69055 w 357187"/>
                  <a:gd name="connsiteY2" fmla="*/ 81064 h 83445"/>
                  <a:gd name="connsiteX3" fmla="*/ 109537 w 357187"/>
                  <a:gd name="connsiteY3" fmla="*/ 4864 h 83445"/>
                  <a:gd name="connsiteX4" fmla="*/ 169068 w 357187"/>
                  <a:gd name="connsiteY4" fmla="*/ 83445 h 83445"/>
                  <a:gd name="connsiteX5" fmla="*/ 214312 w 357187"/>
                  <a:gd name="connsiteY5" fmla="*/ 9626 h 83445"/>
                  <a:gd name="connsiteX6" fmla="*/ 257175 w 357187"/>
                  <a:gd name="connsiteY6" fmla="*/ 76301 h 83445"/>
                  <a:gd name="connsiteX7" fmla="*/ 300037 w 357187"/>
                  <a:gd name="connsiteY7" fmla="*/ 14389 h 83445"/>
                  <a:gd name="connsiteX8" fmla="*/ 323850 w 357187"/>
                  <a:gd name="connsiteY8" fmla="*/ 71539 h 83445"/>
                  <a:gd name="connsiteX9" fmla="*/ 357187 w 357187"/>
                  <a:gd name="connsiteY9" fmla="*/ 23914 h 83445"/>
                  <a:gd name="connsiteX0" fmla="*/ 0 w 357187"/>
                  <a:gd name="connsiteY0" fmla="*/ 35820 h 83445"/>
                  <a:gd name="connsiteX1" fmla="*/ 40481 w 357187"/>
                  <a:gd name="connsiteY1" fmla="*/ 101 h 83445"/>
                  <a:gd name="connsiteX2" fmla="*/ 69055 w 357187"/>
                  <a:gd name="connsiteY2" fmla="*/ 81064 h 83445"/>
                  <a:gd name="connsiteX3" fmla="*/ 119063 w 357187"/>
                  <a:gd name="connsiteY3" fmla="*/ 4862 h 83445"/>
                  <a:gd name="connsiteX4" fmla="*/ 109537 w 357187"/>
                  <a:gd name="connsiteY4" fmla="*/ 4864 h 83445"/>
                  <a:gd name="connsiteX5" fmla="*/ 169068 w 357187"/>
                  <a:gd name="connsiteY5" fmla="*/ 83445 h 83445"/>
                  <a:gd name="connsiteX6" fmla="*/ 214312 w 357187"/>
                  <a:gd name="connsiteY6" fmla="*/ 9626 h 83445"/>
                  <a:gd name="connsiteX7" fmla="*/ 257175 w 357187"/>
                  <a:gd name="connsiteY7" fmla="*/ 76301 h 83445"/>
                  <a:gd name="connsiteX8" fmla="*/ 300037 w 357187"/>
                  <a:gd name="connsiteY8" fmla="*/ 14389 h 83445"/>
                  <a:gd name="connsiteX9" fmla="*/ 323850 w 357187"/>
                  <a:gd name="connsiteY9" fmla="*/ 71539 h 83445"/>
                  <a:gd name="connsiteX10" fmla="*/ 357187 w 357187"/>
                  <a:gd name="connsiteY10" fmla="*/ 23914 h 83445"/>
                  <a:gd name="connsiteX0" fmla="*/ 0 w 357187"/>
                  <a:gd name="connsiteY0" fmla="*/ 35820 h 81064"/>
                  <a:gd name="connsiteX1" fmla="*/ 40481 w 357187"/>
                  <a:gd name="connsiteY1" fmla="*/ 101 h 81064"/>
                  <a:gd name="connsiteX2" fmla="*/ 69055 w 357187"/>
                  <a:gd name="connsiteY2" fmla="*/ 81064 h 81064"/>
                  <a:gd name="connsiteX3" fmla="*/ 119063 w 357187"/>
                  <a:gd name="connsiteY3" fmla="*/ 4862 h 81064"/>
                  <a:gd name="connsiteX4" fmla="*/ 109537 w 357187"/>
                  <a:gd name="connsiteY4" fmla="*/ 4864 h 81064"/>
                  <a:gd name="connsiteX5" fmla="*/ 173831 w 357187"/>
                  <a:gd name="connsiteY5" fmla="*/ 73920 h 81064"/>
                  <a:gd name="connsiteX6" fmla="*/ 214312 w 357187"/>
                  <a:gd name="connsiteY6" fmla="*/ 9626 h 81064"/>
                  <a:gd name="connsiteX7" fmla="*/ 257175 w 357187"/>
                  <a:gd name="connsiteY7" fmla="*/ 76301 h 81064"/>
                  <a:gd name="connsiteX8" fmla="*/ 300037 w 357187"/>
                  <a:gd name="connsiteY8" fmla="*/ 14389 h 81064"/>
                  <a:gd name="connsiteX9" fmla="*/ 323850 w 357187"/>
                  <a:gd name="connsiteY9" fmla="*/ 71539 h 81064"/>
                  <a:gd name="connsiteX10" fmla="*/ 357187 w 357187"/>
                  <a:gd name="connsiteY10" fmla="*/ 23914 h 81064"/>
                  <a:gd name="connsiteX0" fmla="*/ 0 w 357187"/>
                  <a:gd name="connsiteY0" fmla="*/ 35820 h 76301"/>
                  <a:gd name="connsiteX1" fmla="*/ 40481 w 357187"/>
                  <a:gd name="connsiteY1" fmla="*/ 101 h 76301"/>
                  <a:gd name="connsiteX2" fmla="*/ 83342 w 357187"/>
                  <a:gd name="connsiteY2" fmla="*/ 71539 h 76301"/>
                  <a:gd name="connsiteX3" fmla="*/ 119063 w 357187"/>
                  <a:gd name="connsiteY3" fmla="*/ 4862 h 76301"/>
                  <a:gd name="connsiteX4" fmla="*/ 109537 w 357187"/>
                  <a:gd name="connsiteY4" fmla="*/ 4864 h 76301"/>
                  <a:gd name="connsiteX5" fmla="*/ 173831 w 357187"/>
                  <a:gd name="connsiteY5" fmla="*/ 73920 h 76301"/>
                  <a:gd name="connsiteX6" fmla="*/ 214312 w 357187"/>
                  <a:gd name="connsiteY6" fmla="*/ 9626 h 76301"/>
                  <a:gd name="connsiteX7" fmla="*/ 257175 w 357187"/>
                  <a:gd name="connsiteY7" fmla="*/ 76301 h 76301"/>
                  <a:gd name="connsiteX8" fmla="*/ 300037 w 357187"/>
                  <a:gd name="connsiteY8" fmla="*/ 14389 h 76301"/>
                  <a:gd name="connsiteX9" fmla="*/ 323850 w 357187"/>
                  <a:gd name="connsiteY9" fmla="*/ 71539 h 76301"/>
                  <a:gd name="connsiteX10" fmla="*/ 357187 w 357187"/>
                  <a:gd name="connsiteY10" fmla="*/ 23914 h 76301"/>
                  <a:gd name="connsiteX0" fmla="*/ 0 w 357187"/>
                  <a:gd name="connsiteY0" fmla="*/ 38099 h 78580"/>
                  <a:gd name="connsiteX1" fmla="*/ 40481 w 357187"/>
                  <a:gd name="connsiteY1" fmla="*/ 2380 h 78580"/>
                  <a:gd name="connsiteX2" fmla="*/ 83342 w 357187"/>
                  <a:gd name="connsiteY2" fmla="*/ 73818 h 78580"/>
                  <a:gd name="connsiteX3" fmla="*/ 119063 w 357187"/>
                  <a:gd name="connsiteY3" fmla="*/ 7141 h 78580"/>
                  <a:gd name="connsiteX4" fmla="*/ 123825 w 357187"/>
                  <a:gd name="connsiteY4" fmla="*/ 0 h 78580"/>
                  <a:gd name="connsiteX5" fmla="*/ 173831 w 357187"/>
                  <a:gd name="connsiteY5" fmla="*/ 76199 h 78580"/>
                  <a:gd name="connsiteX6" fmla="*/ 214312 w 357187"/>
                  <a:gd name="connsiteY6" fmla="*/ 11905 h 78580"/>
                  <a:gd name="connsiteX7" fmla="*/ 257175 w 357187"/>
                  <a:gd name="connsiteY7" fmla="*/ 78580 h 78580"/>
                  <a:gd name="connsiteX8" fmla="*/ 300037 w 357187"/>
                  <a:gd name="connsiteY8" fmla="*/ 16668 h 78580"/>
                  <a:gd name="connsiteX9" fmla="*/ 323850 w 357187"/>
                  <a:gd name="connsiteY9" fmla="*/ 73818 h 78580"/>
                  <a:gd name="connsiteX10" fmla="*/ 357187 w 357187"/>
                  <a:gd name="connsiteY10" fmla="*/ 26193 h 78580"/>
                  <a:gd name="connsiteX0" fmla="*/ 0 w 357187"/>
                  <a:gd name="connsiteY0" fmla="*/ 35821 h 76302"/>
                  <a:gd name="connsiteX1" fmla="*/ 40481 w 357187"/>
                  <a:gd name="connsiteY1" fmla="*/ 102 h 76302"/>
                  <a:gd name="connsiteX2" fmla="*/ 83342 w 357187"/>
                  <a:gd name="connsiteY2" fmla="*/ 71540 h 76302"/>
                  <a:gd name="connsiteX3" fmla="*/ 119063 w 357187"/>
                  <a:gd name="connsiteY3" fmla="*/ 4863 h 76302"/>
                  <a:gd name="connsiteX4" fmla="*/ 173831 w 357187"/>
                  <a:gd name="connsiteY4" fmla="*/ 73921 h 76302"/>
                  <a:gd name="connsiteX5" fmla="*/ 214312 w 357187"/>
                  <a:gd name="connsiteY5" fmla="*/ 9627 h 76302"/>
                  <a:gd name="connsiteX6" fmla="*/ 257175 w 357187"/>
                  <a:gd name="connsiteY6" fmla="*/ 76302 h 76302"/>
                  <a:gd name="connsiteX7" fmla="*/ 300037 w 357187"/>
                  <a:gd name="connsiteY7" fmla="*/ 14390 h 76302"/>
                  <a:gd name="connsiteX8" fmla="*/ 323850 w 357187"/>
                  <a:gd name="connsiteY8" fmla="*/ 71540 h 76302"/>
                  <a:gd name="connsiteX9" fmla="*/ 357187 w 357187"/>
                  <a:gd name="connsiteY9" fmla="*/ 23915 h 76302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3342 w 357187"/>
                  <a:gd name="connsiteY2" fmla="*/ 73821 h 78583"/>
                  <a:gd name="connsiteX3" fmla="*/ 135732 w 357187"/>
                  <a:gd name="connsiteY3" fmla="*/ 0 h 78583"/>
                  <a:gd name="connsiteX4" fmla="*/ 173831 w 357187"/>
                  <a:gd name="connsiteY4" fmla="*/ 76202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3342 w 357187"/>
                  <a:gd name="connsiteY2" fmla="*/ 73821 h 78583"/>
                  <a:gd name="connsiteX3" fmla="*/ 135732 w 357187"/>
                  <a:gd name="connsiteY3" fmla="*/ 0 h 78583"/>
                  <a:gd name="connsiteX4" fmla="*/ 173831 w 357187"/>
                  <a:gd name="connsiteY4" fmla="*/ 66677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8583"/>
                  <a:gd name="connsiteX1" fmla="*/ 40481 w 357187"/>
                  <a:gd name="connsiteY1" fmla="*/ 2383 h 78583"/>
                  <a:gd name="connsiteX2" fmla="*/ 85723 w 357187"/>
                  <a:gd name="connsiteY2" fmla="*/ 69058 h 78583"/>
                  <a:gd name="connsiteX3" fmla="*/ 135732 w 357187"/>
                  <a:gd name="connsiteY3" fmla="*/ 0 h 78583"/>
                  <a:gd name="connsiteX4" fmla="*/ 173831 w 357187"/>
                  <a:gd name="connsiteY4" fmla="*/ 66677 h 78583"/>
                  <a:gd name="connsiteX5" fmla="*/ 214312 w 357187"/>
                  <a:gd name="connsiteY5" fmla="*/ 11908 h 78583"/>
                  <a:gd name="connsiteX6" fmla="*/ 257175 w 357187"/>
                  <a:gd name="connsiteY6" fmla="*/ 78583 h 78583"/>
                  <a:gd name="connsiteX7" fmla="*/ 300037 w 357187"/>
                  <a:gd name="connsiteY7" fmla="*/ 16671 h 78583"/>
                  <a:gd name="connsiteX8" fmla="*/ 323850 w 357187"/>
                  <a:gd name="connsiteY8" fmla="*/ 73821 h 78583"/>
                  <a:gd name="connsiteX9" fmla="*/ 357187 w 357187"/>
                  <a:gd name="connsiteY9" fmla="*/ 26196 h 78583"/>
                  <a:gd name="connsiteX0" fmla="*/ 0 w 357187"/>
                  <a:gd name="connsiteY0" fmla="*/ 38102 h 73821"/>
                  <a:gd name="connsiteX1" fmla="*/ 40481 w 357187"/>
                  <a:gd name="connsiteY1" fmla="*/ 2383 h 73821"/>
                  <a:gd name="connsiteX2" fmla="*/ 85723 w 357187"/>
                  <a:gd name="connsiteY2" fmla="*/ 69058 h 73821"/>
                  <a:gd name="connsiteX3" fmla="*/ 135732 w 357187"/>
                  <a:gd name="connsiteY3" fmla="*/ 0 h 73821"/>
                  <a:gd name="connsiteX4" fmla="*/ 173831 w 357187"/>
                  <a:gd name="connsiteY4" fmla="*/ 66677 h 73821"/>
                  <a:gd name="connsiteX5" fmla="*/ 214312 w 357187"/>
                  <a:gd name="connsiteY5" fmla="*/ 11908 h 73821"/>
                  <a:gd name="connsiteX6" fmla="*/ 254794 w 357187"/>
                  <a:gd name="connsiteY6" fmla="*/ 71439 h 73821"/>
                  <a:gd name="connsiteX7" fmla="*/ 300037 w 357187"/>
                  <a:gd name="connsiteY7" fmla="*/ 16671 h 73821"/>
                  <a:gd name="connsiteX8" fmla="*/ 323850 w 357187"/>
                  <a:gd name="connsiteY8" fmla="*/ 73821 h 73821"/>
                  <a:gd name="connsiteX9" fmla="*/ 357187 w 357187"/>
                  <a:gd name="connsiteY9" fmla="*/ 26196 h 738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57187" h="73821">
                    <a:moveTo>
                      <a:pt x="0" y="38102"/>
                    </a:moveTo>
                    <a:cubicBezTo>
                      <a:pt x="0" y="40483"/>
                      <a:pt x="40481" y="2"/>
                      <a:pt x="40481" y="2383"/>
                    </a:cubicBezTo>
                    <a:lnTo>
                      <a:pt x="85723" y="69058"/>
                    </a:lnTo>
                    <a:cubicBezTo>
                      <a:pt x="98424" y="46039"/>
                      <a:pt x="123031" y="23019"/>
                      <a:pt x="135732" y="0"/>
                    </a:cubicBezTo>
                    <a:lnTo>
                      <a:pt x="173831" y="66677"/>
                    </a:lnTo>
                    <a:lnTo>
                      <a:pt x="214312" y="11908"/>
                    </a:lnTo>
                    <a:lnTo>
                      <a:pt x="254794" y="71439"/>
                    </a:lnTo>
                    <a:lnTo>
                      <a:pt x="300037" y="16671"/>
                    </a:lnTo>
                    <a:lnTo>
                      <a:pt x="323850" y="73821"/>
                    </a:lnTo>
                    <a:lnTo>
                      <a:pt x="357187" y="26196"/>
                    </a:lnTo>
                  </a:path>
                </a:pathLst>
              </a:custGeom>
              <a:noFill/>
              <a:ln>
                <a:prstDash val="solid"/>
              </a:ln>
              <a:effectLst>
                <a:softEdge rad="0"/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3" name="Triangle isocèle 42"/>
              <p:cNvSpPr/>
              <p:nvPr/>
            </p:nvSpPr>
            <p:spPr>
              <a:xfrm flipV="1">
                <a:off x="3909889" y="1986731"/>
                <a:ext cx="151758" cy="72008"/>
              </a:xfrm>
              <a:prstGeom prst="triangle">
                <a:avLst/>
              </a:prstGeom>
              <a:gradFill>
                <a:gsLst>
                  <a:gs pos="3000">
                    <a:schemeClr val="bg1">
                      <a:lumMod val="75000"/>
                    </a:schemeClr>
                  </a:gs>
                  <a:gs pos="58000">
                    <a:schemeClr val="tx1"/>
                  </a:gs>
                  <a:gs pos="39000">
                    <a:schemeClr val="tx1"/>
                  </a:gs>
                  <a:gs pos="100000">
                    <a:schemeClr val="bg1">
                      <a:lumMod val="85000"/>
                    </a:schemeClr>
                  </a:gs>
                </a:gsLst>
                <a:lin ang="0" scaled="0"/>
              </a:gra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4" name="Forme libre 43"/>
              <p:cNvSpPr/>
              <p:nvPr/>
            </p:nvSpPr>
            <p:spPr>
              <a:xfrm>
                <a:off x="3859189" y="1825724"/>
                <a:ext cx="259581" cy="171450"/>
              </a:xfrm>
              <a:custGeom>
                <a:avLst/>
                <a:gdLst>
                  <a:gd name="connsiteX0" fmla="*/ 45244 w 309562"/>
                  <a:gd name="connsiteY0" fmla="*/ 0 h 171450"/>
                  <a:gd name="connsiteX1" fmla="*/ 264319 w 309562"/>
                  <a:gd name="connsiteY1" fmla="*/ 2381 h 171450"/>
                  <a:gd name="connsiteX2" fmla="*/ 307181 w 309562"/>
                  <a:gd name="connsiteY2" fmla="*/ 35719 h 171450"/>
                  <a:gd name="connsiteX3" fmla="*/ 264319 w 309562"/>
                  <a:gd name="connsiteY3" fmla="*/ 66675 h 171450"/>
                  <a:gd name="connsiteX4" fmla="*/ 309562 w 309562"/>
                  <a:gd name="connsiteY4" fmla="*/ 92869 h 171450"/>
                  <a:gd name="connsiteX5" fmla="*/ 266700 w 309562"/>
                  <a:gd name="connsiteY5" fmla="*/ 119062 h 171450"/>
                  <a:gd name="connsiteX6" fmla="*/ 309562 w 309562"/>
                  <a:gd name="connsiteY6" fmla="*/ 147637 h 171450"/>
                  <a:gd name="connsiteX7" fmla="*/ 264319 w 309562"/>
                  <a:gd name="connsiteY7" fmla="*/ 159544 h 171450"/>
                  <a:gd name="connsiteX8" fmla="*/ 14287 w 309562"/>
                  <a:gd name="connsiteY8" fmla="*/ 171450 h 171450"/>
                  <a:gd name="connsiteX9" fmla="*/ 38100 w 309562"/>
                  <a:gd name="connsiteY9" fmla="*/ 150019 h 171450"/>
                  <a:gd name="connsiteX10" fmla="*/ 0 w 309562"/>
                  <a:gd name="connsiteY10" fmla="*/ 128587 h 171450"/>
                  <a:gd name="connsiteX11" fmla="*/ 42862 w 309562"/>
                  <a:gd name="connsiteY11" fmla="*/ 107156 h 171450"/>
                  <a:gd name="connsiteX12" fmla="*/ 4762 w 309562"/>
                  <a:gd name="connsiteY12" fmla="*/ 78581 h 171450"/>
                  <a:gd name="connsiteX13" fmla="*/ 33337 w 309562"/>
                  <a:gd name="connsiteY13" fmla="*/ 64294 h 171450"/>
                  <a:gd name="connsiteX14" fmla="*/ 0 w 309562"/>
                  <a:gd name="connsiteY14" fmla="*/ 38100 h 171450"/>
                  <a:gd name="connsiteX15" fmla="*/ 45244 w 309562"/>
                  <a:gd name="connsiteY15" fmla="*/ 0 h 1714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309562" h="171450">
                    <a:moveTo>
                      <a:pt x="45244" y="0"/>
                    </a:moveTo>
                    <a:lnTo>
                      <a:pt x="264319" y="2381"/>
                    </a:lnTo>
                    <a:lnTo>
                      <a:pt x="307181" y="35719"/>
                    </a:lnTo>
                    <a:lnTo>
                      <a:pt x="264319" y="66675"/>
                    </a:lnTo>
                    <a:lnTo>
                      <a:pt x="309562" y="92869"/>
                    </a:lnTo>
                    <a:lnTo>
                      <a:pt x="266700" y="119062"/>
                    </a:lnTo>
                    <a:lnTo>
                      <a:pt x="309562" y="147637"/>
                    </a:lnTo>
                    <a:lnTo>
                      <a:pt x="264319" y="159544"/>
                    </a:lnTo>
                    <a:lnTo>
                      <a:pt x="14287" y="171450"/>
                    </a:lnTo>
                    <a:lnTo>
                      <a:pt x="38100" y="150019"/>
                    </a:lnTo>
                    <a:lnTo>
                      <a:pt x="0" y="128587"/>
                    </a:lnTo>
                    <a:lnTo>
                      <a:pt x="42862" y="107156"/>
                    </a:lnTo>
                    <a:lnTo>
                      <a:pt x="4762" y="78581"/>
                    </a:lnTo>
                    <a:lnTo>
                      <a:pt x="33337" y="64294"/>
                    </a:lnTo>
                    <a:lnTo>
                      <a:pt x="0" y="38100"/>
                    </a:lnTo>
                    <a:lnTo>
                      <a:pt x="45244" y="0"/>
                    </a:lnTo>
                    <a:close/>
                  </a:path>
                </a:pathLst>
              </a:custGeom>
              <a:gradFill flip="none" rotWithShape="1">
                <a:gsLst>
                  <a:gs pos="7000">
                    <a:schemeClr val="bg2">
                      <a:lumMod val="50000"/>
                    </a:schemeClr>
                  </a:gs>
                  <a:gs pos="56000">
                    <a:schemeClr val="bg2">
                      <a:lumMod val="90000"/>
                    </a:schemeClr>
                  </a:gs>
                  <a:gs pos="38000">
                    <a:schemeClr val="bg2">
                      <a:lumMod val="50000"/>
                    </a:schemeClr>
                  </a:gs>
                  <a:gs pos="21000">
                    <a:schemeClr val="bg2">
                      <a:lumMod val="75000"/>
                    </a:schemeClr>
                  </a:gs>
                  <a:gs pos="90000">
                    <a:schemeClr val="bg2">
                      <a:lumMod val="50000"/>
                    </a:schemeClr>
                  </a:gs>
                  <a:gs pos="44000">
                    <a:schemeClr val="bg2">
                      <a:lumMod val="50000"/>
                    </a:schemeClr>
                  </a:gs>
                  <a:gs pos="81000">
                    <a:schemeClr val="bg2">
                      <a:lumMod val="90000"/>
                    </a:schemeClr>
                  </a:gs>
                  <a:gs pos="65000">
                    <a:schemeClr val="bg2">
                      <a:lumMod val="50000"/>
                    </a:schemeClr>
                  </a:gs>
                  <a:gs pos="100000">
                    <a:schemeClr val="bg2">
                      <a:lumMod val="75000"/>
                    </a:schemeClr>
                  </a:gs>
                </a:gsLst>
                <a:lin ang="5400000" scaled="0"/>
                <a:tileRect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  <p:sp>
            <p:nvSpPr>
              <p:cNvPr id="45" name="Ellipse 44"/>
              <p:cNvSpPr/>
              <p:nvPr/>
            </p:nvSpPr>
            <p:spPr>
              <a:xfrm>
                <a:off x="3970319" y="2035879"/>
                <a:ext cx="45719" cy="36000"/>
              </a:xfrm>
              <a:prstGeom prst="ellipse">
                <a:avLst/>
              </a:prstGeom>
              <a:solidFill>
                <a:schemeClr val="bg2">
                  <a:lumMod val="7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fr-FR"/>
              </a:p>
            </p:txBody>
          </p:sp>
        </p:grpSp>
        <p:cxnSp>
          <p:nvCxnSpPr>
            <p:cNvPr id="34" name="Connecteur droit 33"/>
            <p:cNvCxnSpPr/>
            <p:nvPr/>
          </p:nvCxnSpPr>
          <p:spPr>
            <a:xfrm flipV="1">
              <a:off x="800934" y="2204864"/>
              <a:ext cx="161049" cy="72008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Connecteur droit 34"/>
            <p:cNvCxnSpPr/>
            <p:nvPr/>
          </p:nvCxnSpPr>
          <p:spPr>
            <a:xfrm>
              <a:off x="1038183" y="2217143"/>
              <a:ext cx="152400" cy="80392"/>
            </a:xfrm>
            <a:prstGeom prst="line">
              <a:avLst/>
            </a:prstGeom>
            <a:ln w="2857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Forme libre 35"/>
            <p:cNvSpPr/>
            <p:nvPr/>
          </p:nvSpPr>
          <p:spPr>
            <a:xfrm>
              <a:off x="829849" y="1453019"/>
              <a:ext cx="134753" cy="18789"/>
            </a:xfrm>
            <a:custGeom>
              <a:avLst/>
              <a:gdLst>
                <a:gd name="connsiteX0" fmla="*/ 0 w 134753"/>
                <a:gd name="connsiteY0" fmla="*/ 18789 h 18789"/>
                <a:gd name="connsiteX1" fmla="*/ 0 w 134753"/>
                <a:gd name="connsiteY1" fmla="*/ 18789 h 18789"/>
                <a:gd name="connsiteX2" fmla="*/ 25052 w 134753"/>
                <a:gd name="connsiteY2" fmla="*/ 6263 h 18789"/>
                <a:gd name="connsiteX3" fmla="*/ 43841 w 134753"/>
                <a:gd name="connsiteY3" fmla="*/ 0 h 18789"/>
                <a:gd name="connsiteX4" fmla="*/ 125261 w 134753"/>
                <a:gd name="connsiteY4" fmla="*/ 3132 h 18789"/>
                <a:gd name="connsiteX5" fmla="*/ 134655 w 134753"/>
                <a:gd name="connsiteY5" fmla="*/ 15658 h 18789"/>
                <a:gd name="connsiteX6" fmla="*/ 134655 w 134753"/>
                <a:gd name="connsiteY6" fmla="*/ 15658 h 1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753" h="18789">
                  <a:moveTo>
                    <a:pt x="0" y="18789"/>
                  </a:moveTo>
                  <a:lnTo>
                    <a:pt x="0" y="18789"/>
                  </a:lnTo>
                  <a:cubicBezTo>
                    <a:pt x="8351" y="14614"/>
                    <a:pt x="16471" y="9941"/>
                    <a:pt x="25052" y="6263"/>
                  </a:cubicBezTo>
                  <a:cubicBezTo>
                    <a:pt x="31120" y="3662"/>
                    <a:pt x="43841" y="0"/>
                    <a:pt x="43841" y="0"/>
                  </a:cubicBezTo>
                  <a:cubicBezTo>
                    <a:pt x="70981" y="1044"/>
                    <a:pt x="98245" y="337"/>
                    <a:pt x="125261" y="3132"/>
                  </a:cubicBezTo>
                  <a:cubicBezTo>
                    <a:pt x="136392" y="4284"/>
                    <a:pt x="134655" y="9109"/>
                    <a:pt x="134655" y="15658"/>
                  </a:cubicBezTo>
                  <a:lnTo>
                    <a:pt x="134655" y="1565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  <p:sp>
          <p:nvSpPr>
            <p:cNvPr id="37" name="Forme libre 36"/>
            <p:cNvSpPr/>
            <p:nvPr/>
          </p:nvSpPr>
          <p:spPr>
            <a:xfrm flipH="1">
              <a:off x="1052871" y="1456600"/>
              <a:ext cx="134753" cy="18789"/>
            </a:xfrm>
            <a:custGeom>
              <a:avLst/>
              <a:gdLst>
                <a:gd name="connsiteX0" fmla="*/ 0 w 134753"/>
                <a:gd name="connsiteY0" fmla="*/ 18789 h 18789"/>
                <a:gd name="connsiteX1" fmla="*/ 0 w 134753"/>
                <a:gd name="connsiteY1" fmla="*/ 18789 h 18789"/>
                <a:gd name="connsiteX2" fmla="*/ 25052 w 134753"/>
                <a:gd name="connsiteY2" fmla="*/ 6263 h 18789"/>
                <a:gd name="connsiteX3" fmla="*/ 43841 w 134753"/>
                <a:gd name="connsiteY3" fmla="*/ 0 h 18789"/>
                <a:gd name="connsiteX4" fmla="*/ 125261 w 134753"/>
                <a:gd name="connsiteY4" fmla="*/ 3132 h 18789"/>
                <a:gd name="connsiteX5" fmla="*/ 134655 w 134753"/>
                <a:gd name="connsiteY5" fmla="*/ 15658 h 18789"/>
                <a:gd name="connsiteX6" fmla="*/ 134655 w 134753"/>
                <a:gd name="connsiteY6" fmla="*/ 15658 h 187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4753" h="18789">
                  <a:moveTo>
                    <a:pt x="0" y="18789"/>
                  </a:moveTo>
                  <a:lnTo>
                    <a:pt x="0" y="18789"/>
                  </a:lnTo>
                  <a:cubicBezTo>
                    <a:pt x="8351" y="14614"/>
                    <a:pt x="16471" y="9941"/>
                    <a:pt x="25052" y="6263"/>
                  </a:cubicBezTo>
                  <a:cubicBezTo>
                    <a:pt x="31120" y="3662"/>
                    <a:pt x="43841" y="0"/>
                    <a:pt x="43841" y="0"/>
                  </a:cubicBezTo>
                  <a:cubicBezTo>
                    <a:pt x="70981" y="1044"/>
                    <a:pt x="98245" y="337"/>
                    <a:pt x="125261" y="3132"/>
                  </a:cubicBezTo>
                  <a:cubicBezTo>
                    <a:pt x="136392" y="4284"/>
                    <a:pt x="134655" y="9109"/>
                    <a:pt x="134655" y="15658"/>
                  </a:cubicBezTo>
                  <a:lnTo>
                    <a:pt x="134655" y="15658"/>
                  </a:lnTo>
                </a:path>
              </a:pathLst>
            </a:cu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/>
            </a:p>
          </p:txBody>
        </p:sp>
      </p:grpSp>
      <p:sp>
        <p:nvSpPr>
          <p:cNvPr id="46" name="Rectangle 45"/>
          <p:cNvSpPr/>
          <p:nvPr>
            <p:custDataLst>
              <p:tags r:id="rId7"/>
            </p:custDataLst>
          </p:nvPr>
        </p:nvSpPr>
        <p:spPr>
          <a:xfrm>
            <a:off x="84538" y="4058290"/>
            <a:ext cx="8956215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47" name="Rectangle 46"/>
          <p:cNvSpPr/>
          <p:nvPr>
            <p:custDataLst>
              <p:tags r:id="rId8"/>
            </p:custDataLst>
          </p:nvPr>
        </p:nvSpPr>
        <p:spPr>
          <a:xfrm>
            <a:off x="4599602" y="3817973"/>
            <a:ext cx="4480023" cy="29954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Puissance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plus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grande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Rectangle 47"/>
          <p:cNvSpPr/>
          <p:nvPr>
            <p:custDataLst>
              <p:tags r:id="rId9"/>
            </p:custDataLst>
          </p:nvPr>
        </p:nvSpPr>
        <p:spPr>
          <a:xfrm>
            <a:off x="65116" y="3889981"/>
            <a:ext cx="4480023" cy="2995403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plus </a:t>
            </a:r>
            <a:b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petite</a:t>
            </a:r>
            <a:endParaRPr lang="fr-FR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32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49559" y="3284984"/>
            <a:ext cx="9039133" cy="15200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déplacement,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F.L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ce déplacement,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à produire la force nécessaire, à une certaine vitesse ( v en m/s)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= (F.L) / t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P= 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F.v</a:t>
            </a:r>
            <a:endParaRPr lang="fr-FR" sz="1800" b="1" dirty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5984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3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5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8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67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700"/>
                            </p:stCondLst>
                            <p:childTnLst>
                              <p:par>
                                <p:cTn id="30" presetID="10" presetClass="entr" presetSubtype="0" fill="hold" grpId="3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700"/>
                            </p:stCondLst>
                            <p:childTnLst>
                              <p:par>
                                <p:cTn id="34" presetID="10" presetClass="entr" presetSubtype="0" fill="hold" grpId="1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9800"/>
                            </p:stCondLst>
                            <p:childTnLst>
                              <p:par>
                                <p:cTn id="3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35" presetClass="path" presetSubtype="0" accel="9000" decel="8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2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35" presetClass="path" presetSubtype="0" accel="9000" decel="8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4" dur="5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35" presetClass="path" presetSubtype="0" accel="9000" decel="8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6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  <p:par>
                                <p:cTn id="57" presetID="35" presetClass="path" presetSubtype="0" accel="9000" decel="8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3.88889E-6 -2.22222E-6 L -0.38003 0.00301 " pathEditMode="relative" rAng="0" ptsTypes="AA">
                                      <p:cBhvr>
                                        <p:cTn id="58" dur="5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10" y="13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0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4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35" presetClass="path" presetSubtype="0" accel="50000" decel="50000" fill="hold" grpId="6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8.33333E-7 -1.48148E-6 L -0.38038 0.00417 " pathEditMode="relative" rAng="0" ptsTypes="AA">
                                      <p:cBhvr>
                                        <p:cTn id="8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208"/>
                                    </p:animMotion>
                                  </p:childTnLst>
                                </p:cTn>
                              </p:par>
                              <p:par>
                                <p:cTn id="8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94444E-6 4.07407E-6 L -0.37604 0.00185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93"/>
                                    </p:animMotion>
                                  </p:childTnLst>
                                </p:cTn>
                              </p:par>
                              <p:par>
                                <p:cTn id="89" presetID="35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38889E-6 3.7037E-6 L -0.37656 0.00416 " pathEditMode="relative" rAng="0" ptsTypes="AA">
                                      <p:cBhvr>
                                        <p:cTn id="90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208"/>
                                    </p:animMotion>
                                  </p:childTnLst>
                                </p:cTn>
                              </p:par>
                              <p:par>
                                <p:cTn id="9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5.55556E-7 -7.40741E-7 L -0.37604 -0.00046 " pathEditMode="relative" rAng="0" ptsTypes="AA">
                                      <p:cBhvr>
                                        <p:cTn id="9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02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2000"/>
                            </p:stCondLst>
                            <p:childTnLst>
                              <p:par>
                                <p:cTn id="9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6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" presetClass="exit" presetSubtype="0" fill="hold" grpId="8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10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3" fill="hold">
                      <p:stCondLst>
                        <p:cond delay="0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5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35" presetClass="path" presetSubtype="0" accel="50000" decel="50000" fill="hold" grpId="7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8.33333E-7 -1.48148E-6 L -0.38038 0.00417 " pathEditMode="relative" rAng="0" ptsTypes="AA">
                                      <p:cBhvr>
                                        <p:cTn id="116" dur="72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028" y="208"/>
                                    </p:animMotion>
                                  </p:childTnLst>
                                </p:cTn>
                              </p:par>
                              <p:par>
                                <p:cTn id="117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94444E-6 4.07407E-6 L -0.38385 0.00185 " pathEditMode="relative" rAng="0" ptsTypes="AA">
                                      <p:cBhvr>
                                        <p:cTn id="118" dur="72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201" y="93"/>
                                    </p:animMotion>
                                  </p:childTnLst>
                                </p:cTn>
                              </p:par>
                              <p:par>
                                <p:cTn id="119" presetID="35" presetClass="path" presetSubtype="0" accel="50000" decel="5000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38889E-6 3.7037E-6 L -0.37656 0.00416 " pathEditMode="relative" rAng="0" ptsTypes="AA">
                                      <p:cBhvr>
                                        <p:cTn id="120" dur="72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837" y="208"/>
                                    </p:animMotion>
                                  </p:childTnLst>
                                </p:cTn>
                              </p:par>
                              <p:par>
                                <p:cTn id="12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5.55556E-7 -7.40741E-7 L -0.39184 -0.00046 " pathEditMode="relative" rAng="0" ptsTypes="AA">
                                      <p:cBhvr>
                                        <p:cTn id="122" dur="72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9601" y="-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250"/>
                            </p:stCondLst>
                            <p:childTnLst>
                              <p:par>
                                <p:cTn id="1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1" presetClass="exit" presetSubtype="0" fill="hold" grpId="9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3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26" grpId="0" animBg="1"/>
      <p:bldP spid="26" grpId="1" animBg="1"/>
      <p:bldP spid="26" grpId="2" animBg="1"/>
      <p:bldP spid="26" grpId="3" animBg="1"/>
      <p:bldP spid="26" grpId="4" animBg="1"/>
      <p:bldP spid="26" grpId="5" animBg="1"/>
      <p:bldP spid="26" grpId="6" animBg="1"/>
      <p:bldP spid="26" grpId="7" animBg="1"/>
      <p:bldP spid="26" grpId="8" animBg="1"/>
      <p:bldP spid="26" grpId="9" animBg="1"/>
      <p:bldP spid="27" grpId="0" animBg="1"/>
      <p:bldP spid="27" grpId="1" animBg="1"/>
      <p:bldP spid="27" grpId="2" animBg="1"/>
      <p:bldP spid="27" grpId="3" animBg="1"/>
      <p:bldP spid="46" grpId="0" animBg="1"/>
      <p:bldP spid="46" grpId="1" animBg="1"/>
      <p:bldP spid="46" grpId="2" animBg="1"/>
      <p:bldP spid="46" grpId="3" animBg="1"/>
      <p:bldP spid="47" grpId="0" animBg="1"/>
      <p:bldP spid="47" grpId="1" animBg="1"/>
      <p:bldP spid="47" grpId="2" animBg="1"/>
      <p:bldP spid="48" grpId="0" animBg="1"/>
      <p:bldP spid="48" grpId="1" animBg="1"/>
      <p:bldP spid="48" grpId="2" animBg="1"/>
      <p:bldP spid="3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12474" y="-99392"/>
            <a:ext cx="8119966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8650" y="1076272"/>
            <a:ext cx="9079854" cy="19926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une compétition de type « course », des sportifs s’affrontent.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Ils effectuent tous le même « travail ». Ils partent de « la ligne de départ » et sauf problème, ils franchissent tous la « ligne d’arrivée ».</a:t>
            </a:r>
          </a:p>
          <a:p>
            <a:pPr marL="0" indent="0" algn="ctr">
              <a:buNone/>
            </a:pPr>
            <a:r>
              <a:rPr lang="fr-FR" sz="2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vainqueur, est celui qui fournit ce travail dans le temps le plus court, celui qui à montré par nature ou par efficience, le plus de « puissance ».</a:t>
            </a: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pic>
        <p:nvPicPr>
          <p:cNvPr id="6" name="Image 5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160" y="4965749"/>
            <a:ext cx="2085584" cy="2430401"/>
          </a:xfrm>
          <a:prstGeom prst="rect">
            <a:avLst/>
          </a:prstGeom>
        </p:spPr>
      </p:pic>
      <p:sp>
        <p:nvSpPr>
          <p:cNvPr id="7" name="Ellipse 6"/>
          <p:cNvSpPr/>
          <p:nvPr>
            <p:custDataLst>
              <p:tags r:id="rId4"/>
            </p:custDataLst>
          </p:nvPr>
        </p:nvSpPr>
        <p:spPr>
          <a:xfrm>
            <a:off x="6455714" y="4732279"/>
            <a:ext cx="838383" cy="972752"/>
          </a:xfrm>
          <a:prstGeom prst="ellipse">
            <a:avLst/>
          </a:prstGeom>
          <a:gradFill>
            <a:gsLst>
              <a:gs pos="100000">
                <a:schemeClr val="accent1">
                  <a:tint val="66000"/>
                  <a:satMod val="160000"/>
                  <a:alpha val="83000"/>
                </a:schemeClr>
              </a:gs>
              <a:gs pos="49000">
                <a:schemeClr val="accent1">
                  <a:tint val="44500"/>
                  <a:satMod val="160000"/>
                </a:schemeClr>
              </a:gs>
              <a:gs pos="1000">
                <a:schemeClr val="accent1">
                  <a:tint val="23500"/>
                  <a:satMod val="160000"/>
                </a:schemeClr>
              </a:gs>
            </a:gsLst>
            <a:path path="shap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" name="Image 7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4437112"/>
            <a:ext cx="1800200" cy="2098629"/>
          </a:xfrm>
          <a:prstGeom prst="rect">
            <a:avLst/>
          </a:prstGeom>
        </p:spPr>
      </p:pic>
      <p:sp>
        <p:nvSpPr>
          <p:cNvPr id="9" name="Rectangle 8"/>
          <p:cNvSpPr/>
          <p:nvPr>
            <p:custDataLst>
              <p:tags r:id="rId6"/>
            </p:custDataLst>
          </p:nvPr>
        </p:nvSpPr>
        <p:spPr>
          <a:xfrm>
            <a:off x="251520" y="4005064"/>
            <a:ext cx="8956215" cy="2750880"/>
          </a:xfrm>
          <a:prstGeom prst="rect">
            <a:avLst/>
          </a:prstGeom>
          <a:solidFill>
            <a:schemeClr val="accent1">
              <a:alpha val="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 click</a:t>
            </a:r>
            <a:endParaRPr lang="fr-FR" dirty="0">
              <a:solidFill>
                <a:schemeClr val="tx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9906" y="4437112"/>
            <a:ext cx="2169997" cy="2956316"/>
          </a:xfrm>
          <a:prstGeom prst="rect">
            <a:avLst/>
          </a:prstGeom>
        </p:spPr>
      </p:pic>
      <p:pic>
        <p:nvPicPr>
          <p:cNvPr id="14" name="Image 13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4433124"/>
            <a:ext cx="2169997" cy="2956316"/>
          </a:xfrm>
          <a:prstGeom prst="rect">
            <a:avLst/>
          </a:prstGeom>
        </p:spPr>
      </p:pic>
      <p:sp>
        <p:nvSpPr>
          <p:cNvPr id="10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17537" y="3254406"/>
            <a:ext cx="9039133" cy="171134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une charge en rotation</a:t>
            </a:r>
            <a:r>
              <a:rPr lang="fr-FR" sz="18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t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d’effectuer une rotation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 à produire la force, le couple </a:t>
            </a:r>
            <a:r>
              <a:rPr lang="fr-FR" sz="1800" b="1" dirty="0" smtClean="0"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 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(Newton Mètre, nécessaire) 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une certaine vitesse (</a:t>
            </a:r>
            <a:r>
              <a:rPr lang="fr-FR" sz="1800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en radian/s) :</a:t>
            </a:r>
            <a:b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 / t           P=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Adobe Arabic"/>
                <a:ea typeface="Verdana" panose="020B0604030504040204" pitchFamily="34" charset="0"/>
                <a:cs typeface="Adobe Arabic"/>
                <a:sym typeface="Symbol"/>
              </a:rPr>
              <a:t>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. 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</a:t>
            </a:r>
            <a:r>
              <a:rPr lang="fr-FR" sz="1800" b="1" dirty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22325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43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800"/>
                            </p:stCondLst>
                            <p:childTnLst>
                              <p:par>
                                <p:cTn id="1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" fill="hold">
                      <p:stCondLst>
                        <p:cond delay="0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1.94444E-6 2.59259E-6 L -0.54844 -0.00209 " pathEditMode="relative" rAng="0" ptsTypes="AA">
                                      <p:cBhvr>
                                        <p:cTn id="32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431" y="-11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35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2.77778E-7 3.7037E-7 L -0.53542 -0.0088 " pathEditMode="relative" rAng="0" ptsTypes="AA">
                                      <p:cBhvr>
                                        <p:cTn id="3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771" y="-440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0"/>
                                  </p:iterate>
                                  <p:childTnLst>
                                    <p:animMotion origin="layout" path="M -1.66667E-6 0 L -0.54722 -0.00602 " pathEditMode="relative" rAng="0" ptsTypes="AA">
                                      <p:cBhvr>
                                        <p:cTn id="36" dur="3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7361" y="-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000"/>
                            </p:stCondLst>
                            <p:childTnLst>
                              <p:par>
                                <p:cTn id="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xit" presetSubtype="0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7" grpId="0" animBg="1"/>
      <p:bldP spid="7" grpId="1" animBg="1"/>
      <p:bldP spid="7" grpId="2" animBg="1"/>
      <p:bldP spid="9" grpId="0" animBg="1"/>
      <p:bldP spid="9" grpId="1" animBg="1"/>
      <p:bldP spid="9" grpId="2" animBg="1"/>
      <p:bldP spid="1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362915" y="-243408"/>
            <a:ext cx="816952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puissance.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-43358" y="908720"/>
            <a:ext cx="9079854" cy="7920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situations, le calcul de l’énergie peut sembler différent, en fait, cela revient toujours à la même chose...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Une puissance mise en œuvre pendant un certain temps.</a:t>
            </a:r>
          </a:p>
          <a:p>
            <a:pPr marL="0" indent="0" algn="ctr">
              <a:buNone/>
            </a:pP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2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9371" y="2016224"/>
            <a:ext cx="9039133" cy="350100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l’électricité,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W =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t         </a:t>
            </a: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: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W/t</a:t>
            </a:r>
          </a:p>
          <a:p>
            <a:pPr marL="0" indent="0" algn="ctr">
              <a:buNone/>
            </a:pPr>
            <a:r>
              <a:rPr lang="fr-FR" sz="1800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la puissance (P en Watt) </a:t>
            </a: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est la capacité à consommer  (ou produire) une énergie dans le but d’effectuer un travail, sous une tension (appelée aussi Force-Electro-Motrice FEM, ou Différence De Potentiel DDP), avec une intensité consommée ( quantité d’électron par unité de temps).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Suivant les différents types d’électricité on verra que l’expression va être modifiée, mais la base reste toujours la même :</a:t>
            </a:r>
            <a:endParaRPr lang="fr-FR" sz="1200" dirty="0" smtClean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/>
            </a:r>
            <a:br>
              <a:rPr lang="fr-FR" sz="12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 U.I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tension sera exprimée en Volt : V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L’intensité en Ampère: A</a:t>
            </a: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0" y="5517232"/>
            <a:ext cx="9144000" cy="136815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différence entre la puissance absorbée (consommée), et celle produite est le résultat de systèmes imparfaits, les pertes.</a:t>
            </a:r>
          </a:p>
          <a:p>
            <a:pPr marL="0" indent="0" algn="ctr">
              <a:buNone/>
            </a:pPr>
            <a:r>
              <a:rPr lang="fr-FR" sz="18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On quantifie cela pour chaque système par ce que l’on appelle le rendement:</a:t>
            </a:r>
          </a:p>
          <a:p>
            <a:pPr marL="0" indent="0" algn="ctr">
              <a:buNone/>
            </a:pP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baseline="-250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produite</a:t>
            </a:r>
            <a:r>
              <a:rPr lang="fr-FR" sz="1800" b="1" baseline="-25000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="1" dirty="0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/ </a:t>
            </a:r>
            <a:r>
              <a:rPr lang="fr-FR" sz="1800" b="1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</a:t>
            </a:r>
            <a:r>
              <a:rPr lang="fr-FR" sz="1800" b="1" baseline="-25000" dirty="0" err="1" smtClean="0"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consommée</a:t>
            </a:r>
            <a:endParaRPr lang="fr-FR" sz="1800" b="1" baseline="-25000" dirty="0" smtClean="0"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6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1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0648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288032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puissance P en triphasé est toujours la puissance « active »… celle qui produit un travail, en relation avec l’élévation de température.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son calcul, on tient compte de la puissance sur les trois phases. Pour cela, on peut additionner la puissance active de chaque phase si le réseau n’est pas équilibré…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=P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+P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+P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= V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.I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.Cos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+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.I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.Cos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+</a:t>
            </a:r>
            <a:r>
              <a:rPr lang="fr-FR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.I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.Cos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r>
              <a:rPr lang="fr-FR" sz="1800" b="1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Si le réseau est équilibré, les grandeurs ont les mêmes valeurs sur toutes les phases  donc P = 3. </a:t>
            </a:r>
            <a:r>
              <a:rPr lang="fr-FR" sz="1800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V.I.cos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Or V = U/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=U.</a:t>
            </a:r>
            <a:r>
              <a:rPr lang="fr-FR" sz="1800" dirty="0" smtClean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/3 et  parce que 1/</a:t>
            </a:r>
            <a:r>
              <a:rPr lang="fr-FR" sz="1800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</a:t>
            </a:r>
            <a:r>
              <a:rPr lang="fr-FR" sz="1800" dirty="0" smtClean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/3 </a:t>
            </a:r>
            <a:endParaRPr lang="fr-FR" sz="18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</a:t>
            </a:r>
            <a:r>
              <a:rPr lang="fr-FR" sz="1800" dirty="0" smtClean="0">
                <a:sym typeface="Symbol"/>
              </a:rPr>
              <a:t>obtient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cos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en Watt (W).</a:t>
            </a:r>
            <a:endParaRPr lang="fr-FR" sz="1800" b="1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" name="Connecteur droit 5"/>
          <p:cNvCxnSpPr/>
          <p:nvPr>
            <p:custDataLst>
              <p:tags r:id="rId3"/>
            </p:custDataLst>
          </p:nvPr>
        </p:nvCxnSpPr>
        <p:spPr>
          <a:xfrm>
            <a:off x="505644" y="4576365"/>
            <a:ext cx="5085531" cy="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4"/>
            </p:custDataLst>
          </p:nvPr>
        </p:nvCxnSpPr>
        <p:spPr>
          <a:xfrm>
            <a:off x="467544" y="6237312"/>
            <a:ext cx="41044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necteur droit 20"/>
          <p:cNvCxnSpPr/>
          <p:nvPr>
            <p:custDataLst>
              <p:tags r:id="rId5"/>
            </p:custDataLst>
          </p:nvPr>
        </p:nvCxnSpPr>
        <p:spPr>
          <a:xfrm>
            <a:off x="467544" y="5589240"/>
            <a:ext cx="511256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>
            <p:custDataLst>
              <p:tags r:id="rId6"/>
            </p:custDataLst>
          </p:nvPr>
        </p:nvCxnSpPr>
        <p:spPr>
          <a:xfrm>
            <a:off x="467544" y="6597352"/>
            <a:ext cx="60486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>
            <p:custDataLst>
              <p:tags r:id="rId7"/>
            </p:custDataLst>
          </p:nvPr>
        </p:nvCxnSpPr>
        <p:spPr>
          <a:xfrm>
            <a:off x="5580112" y="5589240"/>
            <a:ext cx="936104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>
            <p:custDataLst>
              <p:tags r:id="rId8"/>
            </p:custDataLst>
          </p:nvPr>
        </p:nvCxnSpPr>
        <p:spPr>
          <a:xfrm flipH="1">
            <a:off x="4572000" y="5589240"/>
            <a:ext cx="1008114" cy="648072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>
            <p:custDataLst>
              <p:tags r:id="rId9"/>
            </p:custDataLst>
          </p:nvPr>
        </p:nvCxnSpPr>
        <p:spPr>
          <a:xfrm flipV="1">
            <a:off x="5584875" y="4576365"/>
            <a:ext cx="2" cy="1008113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rganigramme : Jonction de sommaire 9"/>
          <p:cNvSpPr/>
          <p:nvPr>
            <p:custDataLst>
              <p:tags r:id="rId10"/>
            </p:custDataLst>
          </p:nvPr>
        </p:nvSpPr>
        <p:spPr>
          <a:xfrm>
            <a:off x="5328086" y="4797152"/>
            <a:ext cx="504056" cy="504056"/>
          </a:xfrm>
          <a:prstGeom prst="flowChartSummingJunct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Organigramme : Jonction de sommaire 17"/>
          <p:cNvSpPr/>
          <p:nvPr>
            <p:custDataLst>
              <p:tags r:id="rId11"/>
            </p:custDataLst>
          </p:nvPr>
        </p:nvSpPr>
        <p:spPr>
          <a:xfrm>
            <a:off x="5796136" y="5661248"/>
            <a:ext cx="504056" cy="504056"/>
          </a:xfrm>
          <a:prstGeom prst="flowChartSummingJunct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Organigramme : Jonction de sommaire 18"/>
          <p:cNvSpPr/>
          <p:nvPr>
            <p:custDataLst>
              <p:tags r:id="rId12"/>
            </p:custDataLst>
          </p:nvPr>
        </p:nvSpPr>
        <p:spPr>
          <a:xfrm>
            <a:off x="4716016" y="5733256"/>
            <a:ext cx="504056" cy="504056"/>
          </a:xfrm>
          <a:prstGeom prst="flowChartSummingJunction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37" name="Connecteur droit 36"/>
          <p:cNvCxnSpPr/>
          <p:nvPr>
            <p:custDataLst>
              <p:tags r:id="rId13"/>
            </p:custDataLst>
          </p:nvPr>
        </p:nvCxnSpPr>
        <p:spPr>
          <a:xfrm>
            <a:off x="6516216" y="6237312"/>
            <a:ext cx="0" cy="3600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Ellipse 38"/>
          <p:cNvSpPr/>
          <p:nvPr>
            <p:custDataLst>
              <p:tags r:id="rId14"/>
            </p:custDataLst>
          </p:nvPr>
        </p:nvSpPr>
        <p:spPr>
          <a:xfrm>
            <a:off x="576582" y="6556483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>
            <p:custDataLst>
              <p:tags r:id="rId15"/>
            </p:custDataLst>
          </p:nvPr>
        </p:nvSpPr>
        <p:spPr>
          <a:xfrm>
            <a:off x="434421" y="62061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>
            <p:custDataLst>
              <p:tags r:id="rId16"/>
            </p:custDataLst>
          </p:nvPr>
        </p:nvSpPr>
        <p:spPr>
          <a:xfrm>
            <a:off x="543459" y="4535496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/>
          <p:cNvSpPr/>
          <p:nvPr>
            <p:custDataLst>
              <p:tags r:id="rId17"/>
            </p:custDataLst>
          </p:nvPr>
        </p:nvSpPr>
        <p:spPr>
          <a:xfrm>
            <a:off x="4916290" y="4764791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aseline="-25000" dirty="0"/>
          </a:p>
        </p:txBody>
      </p:sp>
      <p:sp>
        <p:nvSpPr>
          <p:cNvPr id="48" name="Rectangle 47"/>
          <p:cNvSpPr/>
          <p:nvPr>
            <p:custDataLst>
              <p:tags r:id="rId18"/>
            </p:custDataLst>
          </p:nvPr>
        </p:nvSpPr>
        <p:spPr>
          <a:xfrm>
            <a:off x="5564342" y="5939988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aseline="-25000" dirty="0"/>
          </a:p>
        </p:txBody>
      </p:sp>
      <p:sp>
        <p:nvSpPr>
          <p:cNvPr id="49" name="Rectangle 48"/>
          <p:cNvSpPr/>
          <p:nvPr>
            <p:custDataLst>
              <p:tags r:id="rId19"/>
            </p:custDataLst>
          </p:nvPr>
        </p:nvSpPr>
        <p:spPr>
          <a:xfrm>
            <a:off x="4340206" y="5661248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aseline="-25000" dirty="0"/>
          </a:p>
        </p:txBody>
      </p:sp>
      <p:sp>
        <p:nvSpPr>
          <p:cNvPr id="50" name="Rectangle 49"/>
          <p:cNvSpPr/>
          <p:nvPr>
            <p:custDataLst>
              <p:tags r:id="rId20"/>
            </p:custDataLst>
          </p:nvPr>
        </p:nvSpPr>
        <p:spPr>
          <a:xfrm>
            <a:off x="5940152" y="4480378"/>
            <a:ext cx="3095836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Dans le cas d’un réseau équilibré la somme des courants dans le neutre I</a:t>
            </a:r>
            <a:r>
              <a:rPr lang="fr-FR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 0A à chaque instant on pourra donc ne pas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le raccorder s’il n’y a aucun risque de déséquilibre…</a:t>
            </a:r>
            <a:endParaRPr lang="fr-FR" dirty="0"/>
          </a:p>
        </p:txBody>
      </p:sp>
      <p:cxnSp>
        <p:nvCxnSpPr>
          <p:cNvPr id="51" name="Connecteur droit avec flèche 50"/>
          <p:cNvCxnSpPr/>
          <p:nvPr>
            <p:custDataLst>
              <p:tags r:id="rId21"/>
            </p:custDataLst>
          </p:nvPr>
        </p:nvCxnSpPr>
        <p:spPr>
          <a:xfrm flipV="1">
            <a:off x="1516212" y="4617233"/>
            <a:ext cx="0" cy="83252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>
            <p:custDataLst>
              <p:tags r:id="rId22"/>
            </p:custDataLst>
          </p:nvPr>
        </p:nvCxnSpPr>
        <p:spPr>
          <a:xfrm>
            <a:off x="3012389" y="4576364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899592" y="4849289"/>
            <a:ext cx="69864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</a:t>
            </a:r>
            <a:endParaRPr lang="fr-FR" b="1" baseline="-25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2736670" y="4589253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8" name="Connecteur droit avec flèche 57"/>
          <p:cNvCxnSpPr/>
          <p:nvPr>
            <p:custDataLst>
              <p:tags r:id="rId25"/>
            </p:custDataLst>
          </p:nvPr>
        </p:nvCxnSpPr>
        <p:spPr>
          <a:xfrm>
            <a:off x="1516212" y="5628589"/>
            <a:ext cx="0" cy="608723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>
            <p:custDataLst>
              <p:tags r:id="rId26"/>
            </p:custDataLst>
          </p:nvPr>
        </p:nvCxnSpPr>
        <p:spPr>
          <a:xfrm>
            <a:off x="2132145" y="6234182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Espace réservé du contenu 2"/>
          <p:cNvSpPr txBox="1">
            <a:spLocks/>
          </p:cNvSpPr>
          <p:nvPr>
            <p:custDataLst>
              <p:tags r:id="rId27"/>
            </p:custDataLst>
          </p:nvPr>
        </p:nvSpPr>
        <p:spPr>
          <a:xfrm>
            <a:off x="1547664" y="5661248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Espace réservé du contenu 2"/>
          <p:cNvSpPr txBox="1">
            <a:spLocks/>
          </p:cNvSpPr>
          <p:nvPr>
            <p:custDataLst>
              <p:tags r:id="rId28"/>
            </p:custDataLst>
          </p:nvPr>
        </p:nvSpPr>
        <p:spPr>
          <a:xfrm>
            <a:off x="899592" y="5517232"/>
            <a:ext cx="69864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</a:p>
        </p:txBody>
      </p:sp>
      <p:cxnSp>
        <p:nvCxnSpPr>
          <p:cNvPr id="63" name="Connecteur droit avec flèche 62"/>
          <p:cNvCxnSpPr/>
          <p:nvPr>
            <p:custDataLst>
              <p:tags r:id="rId29"/>
            </p:custDataLst>
          </p:nvPr>
        </p:nvCxnSpPr>
        <p:spPr>
          <a:xfrm>
            <a:off x="2955651" y="5628589"/>
            <a:ext cx="0" cy="97687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>
            <p:custDataLst>
              <p:tags r:id="rId30"/>
            </p:custDataLst>
          </p:nvPr>
        </p:nvCxnSpPr>
        <p:spPr>
          <a:xfrm>
            <a:off x="3380846" y="6602338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space réservé du contenu 2"/>
          <p:cNvSpPr txBox="1">
            <a:spLocks/>
          </p:cNvSpPr>
          <p:nvPr>
            <p:custDataLst>
              <p:tags r:id="rId31"/>
            </p:custDataLst>
          </p:nvPr>
        </p:nvSpPr>
        <p:spPr>
          <a:xfrm>
            <a:off x="3115682" y="6165304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6" name="Espace réservé du contenu 2"/>
          <p:cNvSpPr txBox="1">
            <a:spLocks/>
          </p:cNvSpPr>
          <p:nvPr>
            <p:custDataLst>
              <p:tags r:id="rId32"/>
            </p:custDataLst>
          </p:nvPr>
        </p:nvSpPr>
        <p:spPr>
          <a:xfrm>
            <a:off x="2361188" y="5700168"/>
            <a:ext cx="69864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V</a:t>
            </a:r>
            <a:r>
              <a:rPr lang="fr-FR" b="1" baseline="-25000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endParaRPr lang="fr-FR" b="1" baseline="-25000" dirty="0" smtClean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</p:txBody>
      </p:sp>
      <p:sp>
        <p:nvSpPr>
          <p:cNvPr id="68" name="Rectangle 67"/>
          <p:cNvSpPr/>
          <p:nvPr>
            <p:custDataLst>
              <p:tags r:id="rId33"/>
            </p:custDataLst>
          </p:nvPr>
        </p:nvSpPr>
        <p:spPr>
          <a:xfrm>
            <a:off x="89756" y="3914428"/>
            <a:ext cx="6804248" cy="3024336"/>
          </a:xfrm>
          <a:prstGeom prst="rect">
            <a:avLst/>
          </a:prstGeom>
          <a:solidFill>
            <a:schemeClr val="accent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2" name="Rectangle 71"/>
          <p:cNvSpPr/>
          <p:nvPr>
            <p:custDataLst>
              <p:tags r:id="rId34"/>
            </p:custDataLst>
          </p:nvPr>
        </p:nvSpPr>
        <p:spPr>
          <a:xfrm>
            <a:off x="-19417" y="4404587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aseline="-25000" dirty="0"/>
          </a:p>
        </p:txBody>
      </p:sp>
      <p:sp>
        <p:nvSpPr>
          <p:cNvPr id="73" name="Rectangle 72"/>
          <p:cNvSpPr/>
          <p:nvPr>
            <p:custDataLst>
              <p:tags r:id="rId35"/>
            </p:custDataLst>
          </p:nvPr>
        </p:nvSpPr>
        <p:spPr>
          <a:xfrm>
            <a:off x="-19417" y="6373203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aseline="-25000" dirty="0"/>
          </a:p>
        </p:txBody>
      </p:sp>
      <p:sp>
        <p:nvSpPr>
          <p:cNvPr id="74" name="Rectangle 73"/>
          <p:cNvSpPr/>
          <p:nvPr>
            <p:custDataLst>
              <p:tags r:id="rId36"/>
            </p:custDataLst>
          </p:nvPr>
        </p:nvSpPr>
        <p:spPr>
          <a:xfrm>
            <a:off x="-19417" y="598063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aseline="-25000" dirty="0"/>
          </a:p>
        </p:txBody>
      </p:sp>
      <p:sp>
        <p:nvSpPr>
          <p:cNvPr id="75" name="Rectangle 74"/>
          <p:cNvSpPr/>
          <p:nvPr>
            <p:custDataLst>
              <p:tags r:id="rId37"/>
            </p:custDataLst>
          </p:nvPr>
        </p:nvSpPr>
        <p:spPr>
          <a:xfrm>
            <a:off x="11040" y="5449874"/>
            <a:ext cx="3802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N</a:t>
            </a:r>
            <a:endParaRPr lang="fr-FR" baseline="-25000" dirty="0"/>
          </a:p>
        </p:txBody>
      </p:sp>
    </p:spTree>
    <p:extLst>
      <p:ext uri="{BB962C8B-B14F-4D97-AF65-F5344CB8AC3E}">
        <p14:creationId xmlns:p14="http://schemas.microsoft.com/office/powerpoint/2010/main" val="268942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3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5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4250"/>
                            </p:stCondLst>
                            <p:childTnLst>
                              <p:par>
                                <p:cTn id="51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75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7250"/>
                            </p:stCondLst>
                            <p:childTnLst>
                              <p:par>
                                <p:cTn id="6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800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8750"/>
                            </p:stCondLst>
                            <p:childTnLst>
                              <p:par>
                                <p:cTn id="75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9500"/>
                            </p:stCondLst>
                            <p:childTnLst>
                              <p:par>
                                <p:cTn id="7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10250"/>
                            </p:stCondLst>
                            <p:childTnLst>
                              <p:par>
                                <p:cTn id="8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1000"/>
                            </p:stCondLst>
                            <p:childTnLst>
                              <p:par>
                                <p:cTn id="8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11750"/>
                            </p:stCondLst>
                            <p:childTnLst>
                              <p:par>
                                <p:cTn id="91" presetID="22" presetClass="entr" presetSubtype="2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12500"/>
                            </p:stCondLst>
                            <p:childTnLst>
                              <p:par>
                                <p:cTn id="9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3250"/>
                            </p:stCondLst>
                            <p:childTnLst>
                              <p:par>
                                <p:cTn id="9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475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550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6250"/>
                            </p:stCondLst>
                            <p:childTnLst>
                              <p:par>
                                <p:cTn id="115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17000"/>
                            </p:stCondLst>
                            <p:childTnLst>
                              <p:par>
                                <p:cTn id="119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7750"/>
                            </p:stCondLst>
                            <p:childTnLst>
                              <p:par>
                                <p:cTn id="123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27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9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19250"/>
                            </p:stCondLst>
                            <p:childTnLst>
                              <p:par>
                                <p:cTn id="131" presetID="22" presetClass="entr" presetSubtype="1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3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000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2075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1500"/>
                            </p:stCondLst>
                            <p:childTnLst>
                              <p:par>
                                <p:cTn id="14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53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4" fill="hold">
                      <p:stCondLst>
                        <p:cond delay="0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0" presetClass="path" presetSubtype="0" repeatCount="10000" autoRev="1" fill="hold" grpId="1" nodeType="withEffect">
                                  <p:stCondLst>
                                    <p:cond delay="800"/>
                                  </p:stCondLst>
                                  <p:childTnLst>
                                    <p:animMotion origin="layout" path="M 0.00052 -0.00046 L 0.54531 -0.00185 L 0.5474 0.14815 L -0.01094 0.14676 " pathEditMode="relative" ptsTypes="AAAA">
                                      <p:cBhvr>
                                        <p:cTn id="160" dur="36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grpId="0" nodeType="withEffect">
                                  <p:stCondLst>
                                    <p:cond delay="195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0" presetClass="path" presetSubtype="0" repeatCount="10000" autoRev="1" fill="hold" grpId="1" nodeType="withEffect">
                                  <p:stCondLst>
                                    <p:cond delay="1950"/>
                                  </p:stCondLst>
                                  <p:childTnLst>
                                    <p:animMotion origin="layout" path="M 0 0 L 0.64791 0.00139 L 0.64583 -0.05417 L 0.5427 -0.14722 L -0.0125 -0.14583 " pathEditMode="relative" ptsTypes="AAAAA">
                                      <p:cBhvr>
                                        <p:cTn id="165" dur="36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66" presetID="10" presetClass="entr" presetSubtype="0" fill="hold" grpId="0" nodeType="withEffect">
                                  <p:stCondLst>
                                    <p:cond delay="315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9" presetID="0" presetClass="path" presetSubtype="0" repeatCount="10000" autoRev="1" fill="hold" grpId="1" nodeType="withEffect">
                                  <p:stCondLst>
                                    <p:cond delay="3150"/>
                                  </p:stCondLst>
                                  <p:childTnLst>
                                    <p:animMotion origin="layout" path="M 0 0 L 0.45104 -0.00556 L 0.56042 -0.09722 L 0.00104 -0.09861 " pathEditMode="relative" ptsTypes="AAAA">
                                      <p:cBhvr>
                                        <p:cTn id="170" dur="36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  <p:bldLst>
      <p:bldP spid="2" grpId="0"/>
      <p:bldP spid="3" grpId="0" uiExpand="1" build="p"/>
      <p:bldP spid="10" grpId="0" animBg="1"/>
      <p:bldP spid="18" grpId="0" animBg="1"/>
      <p:bldP spid="19" grpId="0" animBg="1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7" grpId="0"/>
      <p:bldP spid="48" grpId="0"/>
      <p:bldP spid="49" grpId="0"/>
      <p:bldP spid="50" grpId="0"/>
      <p:bldP spid="53" grpId="0"/>
      <p:bldP spid="54" grpId="0"/>
      <p:bldP spid="60" grpId="0"/>
      <p:bldP spid="62" grpId="0"/>
      <p:bldP spid="65" grpId="0"/>
      <p:bldP spid="66" grpId="0"/>
      <p:bldP spid="68" grpId="0" animBg="1"/>
      <p:bldP spid="72" grpId="0"/>
      <p:bldP spid="73" grpId="0"/>
      <p:bldP spid="74" grpId="0"/>
      <p:bldP spid="7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0648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25310" y="1412776"/>
            <a:ext cx="9118689" cy="194421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type de branchement précédent fait que chaque récepteur</a:t>
            </a:r>
            <a:r>
              <a:rPr lang="fr-FR" sz="1800" dirty="0" smtClean="0"/>
              <a:t>, ou groupe de récepteurs est raccordé entre phase et neutre. Le neutre est donc le point central, et chaque récepteur est soumis à la tension simple V, et parcouru par le courant de phase I (en cas d’équilibre V= V1=V2=V3 et I =I1=I2=I3).</a:t>
            </a:r>
          </a:p>
          <a:p>
            <a:pPr marL="0" indent="0">
              <a:buNone/>
            </a:pPr>
            <a:r>
              <a:rPr lang="fr-FR" sz="1800" dirty="0" smtClean="0"/>
              <a:t>Ce branchement se nomme </a:t>
            </a:r>
            <a:r>
              <a:rPr lang="fr-FR" sz="1800" b="1" dirty="0" smtClean="0"/>
              <a:t>« couplage étoile ». </a:t>
            </a:r>
            <a:endParaRPr lang="fr-FR" sz="1800" b="1" dirty="0" smtClean="0">
              <a:solidFill>
                <a:schemeClr val="tx1"/>
              </a:solidFill>
              <a:sym typeface="Symbol"/>
            </a:endParaRPr>
          </a:p>
          <a:p>
            <a:pPr marL="0" indent="0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a donc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cos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en Watt (W).</a:t>
            </a:r>
            <a:endParaRPr lang="fr-FR" sz="1800" b="1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6" name="Connecteur droit 5"/>
          <p:cNvCxnSpPr/>
          <p:nvPr>
            <p:custDataLst>
              <p:tags r:id="rId3"/>
            </p:custDataLst>
          </p:nvPr>
        </p:nvCxnSpPr>
        <p:spPr>
          <a:xfrm>
            <a:off x="505644" y="4576365"/>
            <a:ext cx="5085531" cy="39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Connecteur droit 19"/>
          <p:cNvCxnSpPr/>
          <p:nvPr>
            <p:custDataLst>
              <p:tags r:id="rId4"/>
            </p:custDataLst>
          </p:nvPr>
        </p:nvCxnSpPr>
        <p:spPr>
          <a:xfrm>
            <a:off x="467544" y="6237312"/>
            <a:ext cx="4104456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21"/>
          <p:cNvCxnSpPr/>
          <p:nvPr>
            <p:custDataLst>
              <p:tags r:id="rId5"/>
            </p:custDataLst>
          </p:nvPr>
        </p:nvCxnSpPr>
        <p:spPr>
          <a:xfrm>
            <a:off x="467544" y="6597352"/>
            <a:ext cx="604867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necteur droit 24"/>
          <p:cNvCxnSpPr/>
          <p:nvPr>
            <p:custDataLst>
              <p:tags r:id="rId6"/>
            </p:custDataLst>
          </p:nvPr>
        </p:nvCxnSpPr>
        <p:spPr>
          <a:xfrm>
            <a:off x="4572000" y="6234182"/>
            <a:ext cx="1944216" cy="31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28"/>
          <p:cNvCxnSpPr/>
          <p:nvPr>
            <p:custDataLst>
              <p:tags r:id="rId7"/>
            </p:custDataLst>
          </p:nvPr>
        </p:nvCxnSpPr>
        <p:spPr>
          <a:xfrm flipH="1">
            <a:off x="4572000" y="4576364"/>
            <a:ext cx="992342" cy="166094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Connecteur droit 29"/>
          <p:cNvCxnSpPr/>
          <p:nvPr>
            <p:custDataLst>
              <p:tags r:id="rId8"/>
            </p:custDataLst>
          </p:nvPr>
        </p:nvCxnSpPr>
        <p:spPr>
          <a:xfrm flipH="1" flipV="1">
            <a:off x="5584877" y="4576366"/>
            <a:ext cx="931339" cy="1670674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>
            <p:custDataLst>
              <p:tags r:id="rId9"/>
            </p:custDataLst>
          </p:nvPr>
        </p:nvCxnSpPr>
        <p:spPr>
          <a:xfrm rot="10800000">
            <a:off x="6516216" y="6237312"/>
            <a:ext cx="0" cy="36004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Ellipse 38"/>
          <p:cNvSpPr/>
          <p:nvPr>
            <p:custDataLst>
              <p:tags r:id="rId10"/>
            </p:custDataLst>
          </p:nvPr>
        </p:nvSpPr>
        <p:spPr>
          <a:xfrm>
            <a:off x="558067" y="6540914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/>
          <p:cNvSpPr/>
          <p:nvPr>
            <p:custDataLst>
              <p:tags r:id="rId11"/>
            </p:custDataLst>
          </p:nvPr>
        </p:nvSpPr>
        <p:spPr>
          <a:xfrm>
            <a:off x="426503" y="62061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/>
          <p:cNvSpPr/>
          <p:nvPr>
            <p:custDataLst>
              <p:tags r:id="rId12"/>
            </p:custDataLst>
          </p:nvPr>
        </p:nvSpPr>
        <p:spPr>
          <a:xfrm>
            <a:off x="526897" y="4522308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/>
          <p:cNvSpPr/>
          <p:nvPr>
            <p:custDataLst>
              <p:tags r:id="rId13"/>
            </p:custDataLst>
          </p:nvPr>
        </p:nvSpPr>
        <p:spPr>
          <a:xfrm>
            <a:off x="4644008" y="4850243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aseline="-25000" dirty="0"/>
          </a:p>
        </p:txBody>
      </p:sp>
      <p:sp>
        <p:nvSpPr>
          <p:cNvPr id="48" name="Rectangle 47"/>
          <p:cNvSpPr/>
          <p:nvPr>
            <p:custDataLst>
              <p:tags r:id="rId14"/>
            </p:custDataLst>
          </p:nvPr>
        </p:nvSpPr>
        <p:spPr>
          <a:xfrm>
            <a:off x="5943194" y="4820385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aseline="-25000" dirty="0"/>
          </a:p>
        </p:txBody>
      </p:sp>
      <p:sp>
        <p:nvSpPr>
          <p:cNvPr id="49" name="Rectangle 48"/>
          <p:cNvSpPr/>
          <p:nvPr>
            <p:custDataLst>
              <p:tags r:id="rId15"/>
            </p:custDataLst>
          </p:nvPr>
        </p:nvSpPr>
        <p:spPr>
          <a:xfrm>
            <a:off x="5527927" y="5671816"/>
            <a:ext cx="4635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aseline="-25000" dirty="0"/>
          </a:p>
        </p:txBody>
      </p:sp>
      <p:sp>
        <p:nvSpPr>
          <p:cNvPr id="50" name="Rectangle 49"/>
          <p:cNvSpPr/>
          <p:nvPr>
            <p:custDataLst>
              <p:tags r:id="rId16"/>
            </p:custDataLst>
          </p:nvPr>
        </p:nvSpPr>
        <p:spPr>
          <a:xfrm>
            <a:off x="6012160" y="4941168"/>
            <a:ext cx="30958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obtient donc le même résultat que précédemment:</a:t>
            </a:r>
          </a:p>
          <a:p>
            <a:pPr algn="r"/>
            <a:r>
              <a:rPr lang="fr-FR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U.I.</a:t>
            </a:r>
            <a:r>
              <a:rPr lang="fr-FR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b="1" dirty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 cos  </a:t>
            </a:r>
            <a:r>
              <a:rPr lang="fr-FR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/>
            </a:r>
            <a:br>
              <a:rPr lang="fr-FR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</a:b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en </a:t>
            </a:r>
            <a:r>
              <a:rPr lang="fr-FR" b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Watt (W).</a:t>
            </a:r>
            <a:endParaRPr lang="fr-FR" b="1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r"/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dirty="0">
              <a:effectLst/>
            </a:endParaRPr>
          </a:p>
        </p:txBody>
      </p:sp>
      <p:cxnSp>
        <p:nvCxnSpPr>
          <p:cNvPr id="51" name="Connecteur droit avec flèche 50"/>
          <p:cNvCxnSpPr/>
          <p:nvPr>
            <p:custDataLst>
              <p:tags r:id="rId17"/>
            </p:custDataLst>
          </p:nvPr>
        </p:nvCxnSpPr>
        <p:spPr>
          <a:xfrm flipV="1">
            <a:off x="1507318" y="4617233"/>
            <a:ext cx="8894" cy="149400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avec flèche 51"/>
          <p:cNvCxnSpPr/>
          <p:nvPr>
            <p:custDataLst>
              <p:tags r:id="rId18"/>
            </p:custDataLst>
          </p:nvPr>
        </p:nvCxnSpPr>
        <p:spPr>
          <a:xfrm>
            <a:off x="3012389" y="4576364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Espace réservé du contenu 2"/>
          <p:cNvSpPr txBox="1">
            <a:spLocks/>
          </p:cNvSpPr>
          <p:nvPr>
            <p:custDataLst>
              <p:tags r:id="rId19"/>
            </p:custDataLst>
          </p:nvPr>
        </p:nvSpPr>
        <p:spPr>
          <a:xfrm>
            <a:off x="624313" y="4849289"/>
            <a:ext cx="97392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12</a:t>
            </a:r>
            <a:endParaRPr lang="fr-FR" b="1" baseline="-25000" dirty="0">
              <a:solidFill>
                <a:srgbClr val="FF000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4" name="Espace réservé du contenu 2"/>
          <p:cNvSpPr txBox="1">
            <a:spLocks/>
          </p:cNvSpPr>
          <p:nvPr>
            <p:custDataLst>
              <p:tags r:id="rId20"/>
            </p:custDataLst>
          </p:nvPr>
        </p:nvSpPr>
        <p:spPr>
          <a:xfrm>
            <a:off x="2736670" y="4589253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8" name="Connecteur droit avec flèche 57"/>
          <p:cNvCxnSpPr/>
          <p:nvPr>
            <p:custDataLst>
              <p:tags r:id="rId21"/>
            </p:custDataLst>
          </p:nvPr>
        </p:nvCxnSpPr>
        <p:spPr>
          <a:xfrm flipV="1">
            <a:off x="1516212" y="6237312"/>
            <a:ext cx="0" cy="303602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Connecteur droit avec flèche 58"/>
          <p:cNvCxnSpPr/>
          <p:nvPr>
            <p:custDataLst>
              <p:tags r:id="rId22"/>
            </p:custDataLst>
          </p:nvPr>
        </p:nvCxnSpPr>
        <p:spPr>
          <a:xfrm>
            <a:off x="2132145" y="6234182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Espace réservé du contenu 2"/>
          <p:cNvSpPr txBox="1">
            <a:spLocks/>
          </p:cNvSpPr>
          <p:nvPr>
            <p:custDataLst>
              <p:tags r:id="rId23"/>
            </p:custDataLst>
          </p:nvPr>
        </p:nvSpPr>
        <p:spPr>
          <a:xfrm>
            <a:off x="1547664" y="5661248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2" name="Espace réservé du contenu 2"/>
          <p:cNvSpPr txBox="1">
            <a:spLocks/>
          </p:cNvSpPr>
          <p:nvPr>
            <p:custDataLst>
              <p:tags r:id="rId24"/>
            </p:custDataLst>
          </p:nvPr>
        </p:nvSpPr>
        <p:spPr>
          <a:xfrm>
            <a:off x="715230" y="6165304"/>
            <a:ext cx="792088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23</a:t>
            </a:r>
          </a:p>
        </p:txBody>
      </p:sp>
      <p:cxnSp>
        <p:nvCxnSpPr>
          <p:cNvPr id="63" name="Connecteur droit avec flèche 62"/>
          <p:cNvCxnSpPr/>
          <p:nvPr>
            <p:custDataLst>
              <p:tags r:id="rId25"/>
            </p:custDataLst>
          </p:nvPr>
        </p:nvCxnSpPr>
        <p:spPr>
          <a:xfrm>
            <a:off x="2519772" y="4709365"/>
            <a:ext cx="0" cy="1831549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avec flèche 63"/>
          <p:cNvCxnSpPr/>
          <p:nvPr>
            <p:custDataLst>
              <p:tags r:id="rId26"/>
            </p:custDataLst>
          </p:nvPr>
        </p:nvCxnSpPr>
        <p:spPr>
          <a:xfrm>
            <a:off x="3380846" y="6602338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Espace réservé du contenu 2"/>
          <p:cNvSpPr txBox="1">
            <a:spLocks/>
          </p:cNvSpPr>
          <p:nvPr>
            <p:custDataLst>
              <p:tags r:id="rId27"/>
            </p:custDataLst>
          </p:nvPr>
        </p:nvSpPr>
        <p:spPr>
          <a:xfrm>
            <a:off x="3115682" y="6165304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I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6" name="Espace réservé du contenu 2"/>
          <p:cNvSpPr txBox="1">
            <a:spLocks/>
          </p:cNvSpPr>
          <p:nvPr>
            <p:custDataLst>
              <p:tags r:id="rId28"/>
            </p:custDataLst>
          </p:nvPr>
        </p:nvSpPr>
        <p:spPr>
          <a:xfrm>
            <a:off x="2449354" y="5700168"/>
            <a:ext cx="75449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U</a:t>
            </a:r>
            <a:r>
              <a:rPr lang="fr-FR" b="1" baseline="-25000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31</a:t>
            </a:r>
          </a:p>
        </p:txBody>
      </p:sp>
      <p:sp>
        <p:nvSpPr>
          <p:cNvPr id="72" name="Rectangle 71"/>
          <p:cNvSpPr/>
          <p:nvPr>
            <p:custDataLst>
              <p:tags r:id="rId29"/>
            </p:custDataLst>
          </p:nvPr>
        </p:nvSpPr>
        <p:spPr>
          <a:xfrm>
            <a:off x="-19417" y="4404587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</a:t>
            </a:r>
            <a:endParaRPr lang="fr-FR" baseline="-25000" dirty="0"/>
          </a:p>
        </p:txBody>
      </p:sp>
      <p:sp>
        <p:nvSpPr>
          <p:cNvPr id="73" name="Rectangle 72"/>
          <p:cNvSpPr/>
          <p:nvPr>
            <p:custDataLst>
              <p:tags r:id="rId30"/>
            </p:custDataLst>
          </p:nvPr>
        </p:nvSpPr>
        <p:spPr>
          <a:xfrm>
            <a:off x="-19417" y="6363384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</a:t>
            </a:r>
            <a:endParaRPr lang="fr-FR" baseline="-25000" dirty="0"/>
          </a:p>
        </p:txBody>
      </p:sp>
      <p:sp>
        <p:nvSpPr>
          <p:cNvPr id="74" name="Rectangle 73"/>
          <p:cNvSpPr/>
          <p:nvPr>
            <p:custDataLst>
              <p:tags r:id="rId31"/>
            </p:custDataLst>
          </p:nvPr>
        </p:nvSpPr>
        <p:spPr>
          <a:xfrm>
            <a:off x="-19417" y="5980638"/>
            <a:ext cx="4411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</a:t>
            </a:r>
            <a:r>
              <a:rPr lang="fr-FR" b="1" baseline="-25000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2</a:t>
            </a:r>
            <a:endParaRPr lang="fr-FR" baseline="-25000" dirty="0"/>
          </a:p>
        </p:txBody>
      </p:sp>
      <p:pic>
        <p:nvPicPr>
          <p:cNvPr id="4" name="Image 3"/>
          <p:cNvPicPr>
            <a:picLocks noChangeAspect="1"/>
          </p:cNvPicPr>
          <p:nvPr>
            <p:custDataLst>
              <p:tags r:id="rId32"/>
            </p:custDataLst>
          </p:nvPr>
        </p:nvPicPr>
        <p:blipFill>
          <a:blip r:embed="rId4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4988" y="2636912"/>
            <a:ext cx="2284584" cy="889386"/>
          </a:xfrm>
          <a:prstGeom prst="rect">
            <a:avLst/>
          </a:prstGeom>
        </p:spPr>
      </p:pic>
      <p:sp>
        <p:nvSpPr>
          <p:cNvPr id="9" name="Rectangle 8"/>
          <p:cNvSpPr/>
          <p:nvPr>
            <p:custDataLst>
              <p:tags r:id="rId33"/>
            </p:custDataLst>
          </p:nvPr>
        </p:nvSpPr>
        <p:spPr>
          <a:xfrm rot="3600000">
            <a:off x="5622440" y="5288031"/>
            <a:ext cx="856211" cy="25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/>
          <p:cNvSpPr/>
          <p:nvPr>
            <p:custDataLst>
              <p:tags r:id="rId34"/>
            </p:custDataLst>
          </p:nvPr>
        </p:nvSpPr>
        <p:spPr>
          <a:xfrm>
            <a:off x="5186980" y="6111239"/>
            <a:ext cx="856211" cy="25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/>
          <p:cNvSpPr/>
          <p:nvPr>
            <p:custDataLst>
              <p:tags r:id="rId35"/>
            </p:custDataLst>
          </p:nvPr>
        </p:nvSpPr>
        <p:spPr>
          <a:xfrm rot="-3600000">
            <a:off x="4617523" y="5296185"/>
            <a:ext cx="856211" cy="25214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6" name="Connecteur droit avec flèche 45"/>
          <p:cNvCxnSpPr/>
          <p:nvPr>
            <p:custDataLst>
              <p:tags r:id="rId36"/>
            </p:custDataLst>
          </p:nvPr>
        </p:nvCxnSpPr>
        <p:spPr>
          <a:xfrm rot="14400000">
            <a:off x="6318170" y="5918086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avec flèche 54"/>
          <p:cNvCxnSpPr/>
          <p:nvPr>
            <p:custDataLst>
              <p:tags r:id="rId37"/>
            </p:custDataLst>
          </p:nvPr>
        </p:nvCxnSpPr>
        <p:spPr>
          <a:xfrm rot="18000000" flipH="1">
            <a:off x="5346079" y="4900354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Connecteur droit avec flèche 55"/>
          <p:cNvCxnSpPr/>
          <p:nvPr>
            <p:custDataLst>
              <p:tags r:id="rId38"/>
            </p:custDataLst>
          </p:nvPr>
        </p:nvCxnSpPr>
        <p:spPr>
          <a:xfrm rot="10800000" flipH="1">
            <a:off x="4932041" y="6247040"/>
            <a:ext cx="72039" cy="0"/>
          </a:xfrm>
          <a:prstGeom prst="straightConnector1">
            <a:avLst/>
          </a:prstGeom>
          <a:ln w="57150">
            <a:solidFill>
              <a:srgbClr val="00B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Rectangle 56"/>
          <p:cNvSpPr/>
          <p:nvPr>
            <p:custDataLst>
              <p:tags r:id="rId39"/>
            </p:custDataLst>
          </p:nvPr>
        </p:nvSpPr>
        <p:spPr>
          <a:xfrm>
            <a:off x="-32830" y="3573590"/>
            <a:ext cx="916341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L’autre raccordement possible en triphasé est le </a:t>
            </a:r>
            <a:r>
              <a:rPr lang="fr-FR" b="1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« couplage triangle ».</a:t>
            </a:r>
          </a:p>
          <a:p>
            <a:pPr algn="r"/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Chaque récepteur «  voit » la tension entre phases U (tension composée). C’est le courant dans chaque phase qui se partage </a:t>
            </a:r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(J)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entre les récepteurs, ce qui donne 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J=I/</a:t>
            </a:r>
            <a:r>
              <a:rPr lang="fr-FR" b="1" dirty="0" smtClean="0"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b="1" dirty="0"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b="1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</a:t>
            </a:r>
            <a:r>
              <a:rPr lang="fr-FR" dirty="0" smtClean="0"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endParaRPr lang="fr-FR" dirty="0">
              <a:effectLst/>
            </a:endParaRPr>
          </a:p>
        </p:txBody>
      </p:sp>
      <p:sp>
        <p:nvSpPr>
          <p:cNvPr id="61" name="Ellipse 60"/>
          <p:cNvSpPr/>
          <p:nvPr>
            <p:custDataLst>
              <p:tags r:id="rId40"/>
            </p:custDataLst>
          </p:nvPr>
        </p:nvSpPr>
        <p:spPr>
          <a:xfrm>
            <a:off x="526897" y="4522308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7" name="Ellipse 66"/>
          <p:cNvSpPr/>
          <p:nvPr>
            <p:custDataLst>
              <p:tags r:id="rId41"/>
            </p:custDataLst>
          </p:nvPr>
        </p:nvSpPr>
        <p:spPr>
          <a:xfrm>
            <a:off x="426503" y="6206172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0" name="Ellipse 69"/>
          <p:cNvSpPr/>
          <p:nvPr>
            <p:custDataLst>
              <p:tags r:id="rId42"/>
            </p:custDataLst>
          </p:nvPr>
        </p:nvSpPr>
        <p:spPr>
          <a:xfrm>
            <a:off x="558067" y="6540914"/>
            <a:ext cx="66246" cy="81737"/>
          </a:xfrm>
          <a:prstGeom prst="ellipse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68" name="Rectangle 67"/>
          <p:cNvSpPr/>
          <p:nvPr>
            <p:custDataLst>
              <p:tags r:id="rId43"/>
            </p:custDataLst>
          </p:nvPr>
        </p:nvSpPr>
        <p:spPr>
          <a:xfrm>
            <a:off x="35496" y="3861048"/>
            <a:ext cx="6804248" cy="3024336"/>
          </a:xfrm>
          <a:prstGeom prst="rect">
            <a:avLst/>
          </a:prstGeom>
          <a:solidFill>
            <a:schemeClr val="accent1">
              <a:alpha val="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dirty="0" smtClean="0">
                <a:solidFill>
                  <a:schemeClr val="tx1"/>
                </a:solidFill>
              </a:rPr>
              <a:t>click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76" name="Espace réservé du contenu 2"/>
          <p:cNvSpPr txBox="1">
            <a:spLocks/>
          </p:cNvSpPr>
          <p:nvPr>
            <p:custDataLst>
              <p:tags r:id="rId44"/>
            </p:custDataLst>
          </p:nvPr>
        </p:nvSpPr>
        <p:spPr>
          <a:xfrm>
            <a:off x="4768627" y="4509120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J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12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7" name="Espace réservé du contenu 2"/>
          <p:cNvSpPr txBox="1">
            <a:spLocks/>
          </p:cNvSpPr>
          <p:nvPr>
            <p:custDataLst>
              <p:tags r:id="rId45"/>
            </p:custDataLst>
          </p:nvPr>
        </p:nvSpPr>
        <p:spPr>
          <a:xfrm>
            <a:off x="4860032" y="5661248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J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23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78" name="Espace réservé du contenu 2"/>
          <p:cNvSpPr txBox="1">
            <a:spLocks/>
          </p:cNvSpPr>
          <p:nvPr>
            <p:custDataLst>
              <p:tags r:id="rId46"/>
            </p:custDataLst>
          </p:nvPr>
        </p:nvSpPr>
        <p:spPr>
          <a:xfrm>
            <a:off x="6444208" y="6001534"/>
            <a:ext cx="695515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J</a:t>
            </a:r>
            <a:r>
              <a:rPr lang="fr-FR" b="1" baseline="-25000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31</a:t>
            </a:r>
            <a:endParaRPr lang="fr-FR" b="1" baseline="-25000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4915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15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500"/>
                            </p:stCondLst>
                            <p:childTnLst>
                              <p:par>
                                <p:cTn id="4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3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0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500"/>
                            </p:stCondLst>
                            <p:childTnLst>
                              <p:par>
                                <p:cTn id="6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0"/>
                            </p:stCondLst>
                            <p:childTnLst>
                              <p:par>
                                <p:cTn id="6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500"/>
                            </p:stCondLst>
                            <p:childTnLst>
                              <p:par>
                                <p:cTn id="6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6000"/>
                            </p:stCondLst>
                            <p:childTnLst>
                              <p:par>
                                <p:cTn id="7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7000"/>
                            </p:stCondLst>
                            <p:childTnLst>
                              <p:par>
                                <p:cTn id="7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7500"/>
                            </p:stCondLst>
                            <p:childTnLst>
                              <p:par>
                                <p:cTn id="8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8000"/>
                            </p:stCondLst>
                            <p:childTnLst>
                              <p:par>
                                <p:cTn id="8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8500"/>
                            </p:stCondLst>
                            <p:childTnLst>
                              <p:par>
                                <p:cTn id="8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9000"/>
                            </p:stCondLst>
                            <p:childTnLst>
                              <p:par>
                                <p:cTn id="9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9500"/>
                            </p:stCondLst>
                            <p:childTnLst>
                              <p:par>
                                <p:cTn id="96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10500"/>
                            </p:stCondLst>
                            <p:childTnLst>
                              <p:par>
                                <p:cTn id="10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0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11500"/>
                            </p:stCondLst>
                            <p:childTnLst>
                              <p:par>
                                <p:cTn id="11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2000"/>
                            </p:stCondLst>
                            <p:childTnLst>
                              <p:par>
                                <p:cTn id="1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13000"/>
                            </p:stCondLst>
                            <p:childTnLst>
                              <p:par>
                                <p:cTn id="12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28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0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1" fill="hold">
                            <p:stCondLst>
                              <p:cond delay="14500"/>
                            </p:stCondLst>
                            <p:childTnLst>
                              <p:par>
                                <p:cTn id="132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15000"/>
                            </p:stCondLst>
                            <p:childTnLst>
                              <p:par>
                                <p:cTn id="13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5500"/>
                            </p:stCondLst>
                            <p:childTnLst>
                              <p:par>
                                <p:cTn id="14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16000"/>
                            </p:stCondLst>
                            <p:childTnLst>
                              <p:par>
                                <p:cTn id="1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6500"/>
                            </p:stCondLst>
                            <p:childTnLst>
                              <p:par>
                                <p:cTn id="1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7000"/>
                            </p:stCondLst>
                            <p:childTnLst>
                              <p:par>
                                <p:cTn id="15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7500"/>
                            </p:stCondLst>
                            <p:childTnLst>
                              <p:par>
                                <p:cTn id="15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8000"/>
                            </p:stCondLst>
                            <p:childTnLst>
                              <p:par>
                                <p:cTn id="1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8500"/>
                            </p:stCondLst>
                            <p:childTnLst>
                              <p:par>
                                <p:cTn id="1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20150"/>
                            </p:stCondLst>
                            <p:childTnLst>
                              <p:par>
                                <p:cTn id="16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0" presetClass="path" presetSubtype="0" repeatCount="1000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26 3.33333E-6 L 0.5474 0.00185 L 0.65017 0.23895 L 0.6474 0.29262 L -0.0276 0.29262 L -0.01788 0.29262 " pathEditMode="relative" rAng="0" ptsTypes="AAAAAA">
                                      <p:cBhvr>
                                        <p:cTn id="177" dur="36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389" y="14619"/>
                                    </p:animMotion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0" presetClass="path" presetSubtype="0" repeatCount="10000" accel="50000" decel="50000" autoRev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0.55556 0 L 0.44167 0.24259 C 0.29306 0.24328 -0.15277 0.24444 -0.00416 0.24444 " pathEditMode="relative" ptsTypes="AAfA">
                                      <p:cBhvr>
                                        <p:cTn id="182" dur="36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3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6" presetID="0" presetClass="path" presetSubtype="0" repeatCount="10000" accel="50000" decel="50000" autoRev="1" fill="hold" grpId="1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5.55556E-7 -3.58316E-6 L 0.45313 0.00231 L 0.56198 -0.24057 L 0.00799 -0.23942 " pathEditMode="relative" ptsTypes="AAAA">
                                      <p:cBhvr>
                                        <p:cTn id="187" dur="36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grpId="0" nodeType="withEffect">
                                  <p:stCondLst>
                                    <p:cond delay="240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0" presetClass="path" presetSubtype="0" repeatCount="10000" accel="50000" decel="50000" autoRev="1" fill="hold" grpId="2" nodeType="withEffect">
                                  <p:stCondLst>
                                    <p:cond delay="2400"/>
                                  </p:stCondLst>
                                  <p:childTnLst>
                                    <p:animMotion origin="layout" path="M 0.00191 -0.00278 L 0.66649 -0.00278 L 0.66562 0.05043 L 0.00902 0.05043 " pathEditMode="relative" rAng="0" ptsTypes="AAAA">
                                      <p:cBhvr>
                                        <p:cTn id="192" dur="36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229" y="2660"/>
                                    </p:animMotion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0" presetClass="path" presetSubtype="0" repeatCount="10000" accel="50000" decel="50000" autoRev="1" fill="hold" grpId="1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-3.61111E-6 -3.00254E-6 L 0.64757 0.00232 L 0.65139 -0.05297 L -0.01423 -0.0495 " pathEditMode="relative" rAng="0" ptsTypes="AAAA">
                                      <p:cBhvr>
                                        <p:cTn id="197" dur="36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858" y="-2545"/>
                                    </p:animMotion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grpId="0" nodeType="withEffect">
                                  <p:stCondLst>
                                    <p:cond delay="480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0" presetClass="path" presetSubtype="0" repeatCount="10000" accel="50000" decel="50000" autoRev="1" fill="hold" grpId="1" nodeType="withEffect">
                                  <p:stCondLst>
                                    <p:cond delay="4800"/>
                                  </p:stCondLst>
                                  <p:childTnLst>
                                    <p:animMotion origin="layout" path="M 3.33333E-6 5.80615E-7 L 0.64774 -0.00116 L 0.64687 -0.05413 L 0.54427 -0.29586 L -0.01233 -0.29702 " pathEditMode="relative" rAng="0" ptsTypes="AAAAA">
                                      <p:cBhvr>
                                        <p:cTn id="202" dur="36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771" y="-148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</p:childTnLst>
        </p:cTn>
      </p:par>
    </p:tnLst>
    <p:bldLst>
      <p:bldP spid="3" grpId="0" uiExpand="1" build="p"/>
      <p:bldP spid="39" grpId="0" animBg="1"/>
      <p:bldP spid="39" grpId="1" animBg="1"/>
      <p:bldP spid="40" grpId="0" animBg="1"/>
      <p:bldP spid="40" grpId="1" animBg="1"/>
      <p:bldP spid="41" grpId="0" animBg="1"/>
      <p:bldP spid="41" grpId="1" animBg="1"/>
      <p:bldP spid="47" grpId="0"/>
      <p:bldP spid="48" grpId="0"/>
      <p:bldP spid="49" grpId="0"/>
      <p:bldP spid="50" grpId="0"/>
      <p:bldP spid="53" grpId="0"/>
      <p:bldP spid="54" grpId="0"/>
      <p:bldP spid="60" grpId="0"/>
      <p:bldP spid="62" grpId="0"/>
      <p:bldP spid="65" grpId="0"/>
      <p:bldP spid="66" grpId="0"/>
      <p:bldP spid="72" grpId="0"/>
      <p:bldP spid="73" grpId="0"/>
      <p:bldP spid="74" grpId="0"/>
      <p:bldP spid="9" grpId="0" animBg="1"/>
      <p:bldP spid="44" grpId="0" animBg="1"/>
      <p:bldP spid="45" grpId="0" animBg="1"/>
      <p:bldP spid="57" grpId="0"/>
      <p:bldP spid="61" grpId="0" animBg="1"/>
      <p:bldP spid="61" grpId="1" animBg="1"/>
      <p:bldP spid="67" grpId="0" animBg="1"/>
      <p:bldP spid="67" grpId="2" animBg="1"/>
      <p:bldP spid="70" grpId="0" animBg="1"/>
      <p:bldP spid="70" grpId="1" animBg="1"/>
      <p:bldP spid="68" grpId="0" animBg="1"/>
      <p:bldP spid="76" grpId="0"/>
      <p:bldP spid="77" grpId="0"/>
      <p:bldP spid="7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269776"/>
            <a:ext cx="9058945" cy="1143000"/>
          </a:xfrm>
        </p:spPr>
        <p:txBody>
          <a:bodyPr>
            <a:normAutofit fontScale="90000"/>
          </a:bodyPr>
          <a:lstStyle/>
          <a:p>
            <a:r>
              <a:rPr lang="fr-FR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b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alternatif triphasé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2736304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apparente représente la grandeur devant être « mise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la 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disposition» </a:t>
            </a: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des utilisateurs   sans tenir compte du déphasage de U et I  qui dépend du récepteur final (tout comme en monophasé). Avec la même raison vue pour P on obtient :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U.I.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  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sz="1800" b="1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(VA).</a:t>
            </a:r>
          </a:p>
          <a:p>
            <a:pPr marL="0" indent="0" algn="ctr">
              <a:buNone/>
            </a:pPr>
            <a:endParaRPr lang="fr-FR" sz="1800" dirty="0" smtClean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La partie de la puissance qui ne servira qu’à produire du champ magnétique (puissance magnétisante) sera quantifiée sous la forme de puissance réactive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(tout comme en monophasé). Avec </a:t>
            </a:r>
            <a:r>
              <a:rPr lang="fr-FR" sz="1800" dirty="0" smtClean="0"/>
              <a:t>le même raisonnement vu 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</a:t>
            </a:r>
            <a:r>
              <a:rPr lang="fr-FR" sz="18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 on obtient</a:t>
            </a: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U.I.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18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3. </a:t>
            </a:r>
            <a:r>
              <a:rPr lang="fr-FR" sz="1800" b="1" dirty="0" smtClean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sin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en </a:t>
            </a:r>
            <a:r>
              <a:rPr lang="fr-FR" sz="1800" b="1" dirty="0" err="1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Volt-Ampère</a:t>
            </a:r>
            <a:r>
              <a:rPr lang="fr-FR" sz="18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</a:t>
            </a:r>
            <a:r>
              <a:rPr lang="fr-FR" sz="18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Réactif (VAR).</a:t>
            </a:r>
            <a:endParaRPr lang="fr-FR" sz="1800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None/>
            </a:pPr>
            <a:endParaRPr lang="fr-FR" sz="18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5" name="Connecteur droit avec flèche 4"/>
          <p:cNvCxnSpPr/>
          <p:nvPr>
            <p:custDataLst>
              <p:tags r:id="rId3"/>
            </p:custDataLst>
          </p:nvPr>
        </p:nvCxnSpPr>
        <p:spPr>
          <a:xfrm flipV="1">
            <a:off x="35496" y="5190803"/>
            <a:ext cx="3024336" cy="1224136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Connecteur droit avec flèche 6"/>
          <p:cNvCxnSpPr/>
          <p:nvPr>
            <p:custDataLst>
              <p:tags r:id="rId4"/>
            </p:custDataLst>
          </p:nvPr>
        </p:nvCxnSpPr>
        <p:spPr>
          <a:xfrm>
            <a:off x="35496" y="6408440"/>
            <a:ext cx="3014048" cy="0"/>
          </a:xfrm>
          <a:prstGeom prst="straightConnector1">
            <a:avLst/>
          </a:prstGeom>
          <a:ln w="57150">
            <a:solidFill>
              <a:schemeClr val="accent4">
                <a:lumMod val="75000"/>
              </a:schemeClr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Arc 7"/>
          <p:cNvSpPr/>
          <p:nvPr>
            <p:custDataLst>
              <p:tags r:id="rId5"/>
            </p:custDataLst>
          </p:nvPr>
        </p:nvSpPr>
        <p:spPr>
          <a:xfrm rot="2755772">
            <a:off x="-157523" y="5692328"/>
            <a:ext cx="1111932" cy="936104"/>
          </a:xfrm>
          <a:prstGeom prst="arc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 b="1"/>
          </a:p>
        </p:txBody>
      </p:sp>
      <p:sp>
        <p:nvSpPr>
          <p:cNvPr id="23" name="Espace réservé du contenu 2"/>
          <p:cNvSpPr txBox="1">
            <a:spLocks/>
          </p:cNvSpPr>
          <p:nvPr>
            <p:custDataLst>
              <p:tags r:id="rId6"/>
            </p:custDataLst>
          </p:nvPr>
        </p:nvSpPr>
        <p:spPr>
          <a:xfrm>
            <a:off x="-6838" y="5622851"/>
            <a:ext cx="105044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4" name="Espace réservé du contenu 2"/>
          <p:cNvSpPr txBox="1">
            <a:spLocks/>
          </p:cNvSpPr>
          <p:nvPr>
            <p:custDataLst>
              <p:tags r:id="rId7"/>
            </p:custDataLst>
          </p:nvPr>
        </p:nvSpPr>
        <p:spPr>
          <a:xfrm>
            <a:off x="398443" y="5085184"/>
            <a:ext cx="2157333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b="1" dirty="0" smtClean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 = U.I.</a:t>
            </a:r>
            <a:r>
              <a:rPr lang="fr-FR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b="1" dirty="0">
                <a:solidFill>
                  <a:srgbClr val="FF0000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b="1" dirty="0">
                <a:solidFill>
                  <a:srgbClr val="FF0000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endParaRPr lang="fr-FR" b="1" dirty="0">
              <a:solidFill>
                <a:srgbClr val="FF0000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6" name="Espace réservé du contenu 2"/>
          <p:cNvSpPr txBox="1">
            <a:spLocks/>
          </p:cNvSpPr>
          <p:nvPr>
            <p:custDataLst>
              <p:tags r:id="rId8"/>
            </p:custDataLst>
          </p:nvPr>
        </p:nvSpPr>
        <p:spPr>
          <a:xfrm>
            <a:off x="2827776" y="5471612"/>
            <a:ext cx="2808312" cy="415798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Q=U.I</a:t>
            </a:r>
            <a:r>
              <a:rPr lang="fr-FR" sz="2000" b="1" dirty="0">
                <a:solidFill>
                  <a:srgbClr val="FF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</a:t>
            </a:r>
            <a:r>
              <a:rPr lang="fr-FR" sz="2000" b="1" dirty="0">
                <a:solidFill>
                  <a:srgbClr val="00B050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rgbClr val="00B050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2000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r>
              <a:rPr lang="fr-FR" sz="2000" b="1" dirty="0" smtClean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 sin </a:t>
            </a:r>
            <a:r>
              <a:rPr lang="fr-FR" b="1" dirty="0">
                <a:solidFill>
                  <a:srgbClr val="00B05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rgbClr val="00B050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7" name="Espace réservé du contenu 2"/>
          <p:cNvSpPr txBox="1">
            <a:spLocks/>
          </p:cNvSpPr>
          <p:nvPr>
            <p:custDataLst>
              <p:tags r:id="rId9"/>
            </p:custDataLst>
          </p:nvPr>
        </p:nvSpPr>
        <p:spPr>
          <a:xfrm>
            <a:off x="820856" y="6414939"/>
            <a:ext cx="2743032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U.I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.</a:t>
            </a:r>
            <a:r>
              <a:rPr lang="fr-FR" sz="2000" b="1" dirty="0">
                <a:solidFill>
                  <a:schemeClr val="tx1"/>
                </a:solidFill>
                <a:effectLst>
                  <a:glow rad="228600">
                    <a:srgbClr val="FFFF00">
                      <a:alpha val="40000"/>
                    </a:srgbClr>
                  </a:glow>
                </a:effectLst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3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. cos </a:t>
            </a:r>
            <a:r>
              <a:rPr lang="fr-FR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</a:t>
            </a: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 algn="ctr">
              <a:buFont typeface="Arial" pitchFamily="34" charset="0"/>
              <a:buNone/>
            </a:pPr>
            <a:endParaRPr lang="fr-FR" b="1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8" name="Espace réservé du contenu 2"/>
          <p:cNvSpPr txBox="1">
            <a:spLocks/>
          </p:cNvSpPr>
          <p:nvPr>
            <p:custDataLst>
              <p:tags r:id="rId10"/>
            </p:custDataLst>
          </p:nvPr>
        </p:nvSpPr>
        <p:spPr>
          <a:xfrm>
            <a:off x="3732346" y="4420767"/>
            <a:ext cx="5040560" cy="87231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fr-FR" sz="18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représente ces trois grandeurs dans un « triangle des puissances » comme en monophasé.</a:t>
            </a:r>
            <a:endParaRPr lang="fr-FR" sz="18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cxnSp>
        <p:nvCxnSpPr>
          <p:cNvPr id="31" name="Connecteur droit avec flèche 30"/>
          <p:cNvCxnSpPr/>
          <p:nvPr>
            <p:custDataLst>
              <p:tags r:id="rId11"/>
            </p:custDataLst>
          </p:nvPr>
        </p:nvCxnSpPr>
        <p:spPr>
          <a:xfrm flipV="1">
            <a:off x="2993732" y="5190803"/>
            <a:ext cx="27906" cy="1217638"/>
          </a:xfrm>
          <a:prstGeom prst="straightConnector1">
            <a:avLst/>
          </a:prstGeom>
          <a:ln w="57150">
            <a:solidFill>
              <a:srgbClr val="92D050"/>
            </a:solidFill>
            <a:tailEnd type="arrow"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Forme libre 32"/>
          <p:cNvSpPr/>
          <p:nvPr>
            <p:custDataLst>
              <p:tags r:id="rId12"/>
            </p:custDataLst>
          </p:nvPr>
        </p:nvSpPr>
        <p:spPr>
          <a:xfrm>
            <a:off x="2677294" y="6146750"/>
            <a:ext cx="333375" cy="257175"/>
          </a:xfrm>
          <a:custGeom>
            <a:avLst/>
            <a:gdLst>
              <a:gd name="connsiteX0" fmla="*/ 142875 w 533400"/>
              <a:gd name="connsiteY0" fmla="*/ 266700 h 266700"/>
              <a:gd name="connsiteX1" fmla="*/ 0 w 533400"/>
              <a:gd name="connsiteY1" fmla="*/ 9525 h 266700"/>
              <a:gd name="connsiteX2" fmla="*/ 533400 w 533400"/>
              <a:gd name="connsiteY2" fmla="*/ 0 h 266700"/>
              <a:gd name="connsiteX0" fmla="*/ 0 w 390525"/>
              <a:gd name="connsiteY0" fmla="*/ 266700 h 266700"/>
              <a:gd name="connsiteX1" fmla="*/ 19050 w 390525"/>
              <a:gd name="connsiteY1" fmla="*/ 9525 h 266700"/>
              <a:gd name="connsiteX2" fmla="*/ 390525 w 390525"/>
              <a:gd name="connsiteY2" fmla="*/ 0 h 266700"/>
              <a:gd name="connsiteX0" fmla="*/ 19050 w 371475"/>
              <a:gd name="connsiteY0" fmla="*/ 257175 h 257175"/>
              <a:gd name="connsiteX1" fmla="*/ 0 w 371475"/>
              <a:gd name="connsiteY1" fmla="*/ 9525 h 257175"/>
              <a:gd name="connsiteX2" fmla="*/ 371475 w 371475"/>
              <a:gd name="connsiteY2" fmla="*/ 0 h 257175"/>
              <a:gd name="connsiteX0" fmla="*/ 0 w 352425"/>
              <a:gd name="connsiteY0" fmla="*/ 257175 h 257175"/>
              <a:gd name="connsiteX1" fmla="*/ 19050 w 352425"/>
              <a:gd name="connsiteY1" fmla="*/ 9525 h 257175"/>
              <a:gd name="connsiteX2" fmla="*/ 352425 w 352425"/>
              <a:gd name="connsiteY2" fmla="*/ 0 h 257175"/>
              <a:gd name="connsiteX0" fmla="*/ 2298 w 333375"/>
              <a:gd name="connsiteY0" fmla="*/ 257175 h 257175"/>
              <a:gd name="connsiteX1" fmla="*/ 0 w 333375"/>
              <a:gd name="connsiteY1" fmla="*/ 9525 h 257175"/>
              <a:gd name="connsiteX2" fmla="*/ 333375 w 333375"/>
              <a:gd name="connsiteY2" fmla="*/ 0 h 257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33375" h="257175">
                <a:moveTo>
                  <a:pt x="2298" y="257175"/>
                </a:moveTo>
                <a:lnTo>
                  <a:pt x="0" y="9525"/>
                </a:lnTo>
                <a:lnTo>
                  <a:pt x="333375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space réservé du contenu 2"/>
          <p:cNvSpPr txBox="1">
            <a:spLocks/>
          </p:cNvSpPr>
          <p:nvPr>
            <p:custDataLst>
              <p:tags r:id="rId13"/>
            </p:custDataLst>
          </p:nvPr>
        </p:nvSpPr>
        <p:spPr>
          <a:xfrm>
            <a:off x="4139952" y="6061738"/>
            <a:ext cx="194421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On en tire entres autres: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5" name="Espace réservé du contenu 2"/>
          <p:cNvSpPr txBox="1">
            <a:spLocks/>
          </p:cNvSpPr>
          <p:nvPr>
            <p:custDataLst>
              <p:tags r:id="rId14"/>
            </p:custDataLst>
          </p:nvPr>
        </p:nvSpPr>
        <p:spPr>
          <a:xfrm>
            <a:off x="6281936" y="6187751"/>
            <a:ext cx="2250504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S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=P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S =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√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(P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1800" b="1" baseline="30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)…</a:t>
            </a:r>
            <a:endParaRPr lang="fr-FR" sz="1800" b="1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6" name="Accolade ouvrante 15"/>
          <p:cNvSpPr/>
          <p:nvPr>
            <p:custDataLst>
              <p:tags r:id="rId15"/>
            </p:custDataLst>
          </p:nvPr>
        </p:nvSpPr>
        <p:spPr>
          <a:xfrm>
            <a:off x="5910424" y="5730822"/>
            <a:ext cx="378296" cy="1021879"/>
          </a:xfrm>
          <a:prstGeom prst="leftBrace">
            <a:avLst>
              <a:gd name="adj1" fmla="val 8333"/>
              <a:gd name="adj2" fmla="val 51243"/>
            </a:avLst>
          </a:prstGeom>
          <a:ln w="38100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space réservé du contenu 2"/>
          <p:cNvSpPr txBox="1">
            <a:spLocks/>
          </p:cNvSpPr>
          <p:nvPr>
            <p:custDataLst>
              <p:tags r:id="rId16"/>
            </p:custDataLst>
          </p:nvPr>
        </p:nvSpPr>
        <p:spPr>
          <a:xfrm>
            <a:off x="6425952" y="5852492"/>
            <a:ext cx="1818456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 = S. </a:t>
            </a:r>
            <a:r>
              <a:rPr lang="fr-FR" sz="18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cos 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</a:p>
        </p:txBody>
      </p:sp>
      <p:sp>
        <p:nvSpPr>
          <p:cNvPr id="18" name="Espace réservé du contenu 2"/>
          <p:cNvSpPr txBox="1">
            <a:spLocks/>
          </p:cNvSpPr>
          <p:nvPr>
            <p:custDataLst>
              <p:tags r:id="rId17"/>
            </p:custDataLst>
          </p:nvPr>
        </p:nvSpPr>
        <p:spPr>
          <a:xfrm>
            <a:off x="6497960" y="5517232"/>
            <a:ext cx="1674440" cy="41579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Q = </a:t>
            </a:r>
            <a:r>
              <a:rPr lang="fr-FR" sz="1800" b="1" dirty="0" err="1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P.tan</a:t>
            </a:r>
            <a:r>
              <a:rPr lang="fr-FR" sz="1800" b="1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</a:t>
            </a:r>
          </a:p>
        </p:txBody>
      </p:sp>
    </p:spTree>
    <p:extLst>
      <p:ext uri="{BB962C8B-B14F-4D97-AF65-F5344CB8AC3E}">
        <p14:creationId xmlns:p14="http://schemas.microsoft.com/office/powerpoint/2010/main" val="2449968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25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4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15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225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75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75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9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415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8" grpId="0" animBg="1"/>
      <p:bldP spid="23" grpId="0"/>
      <p:bldP spid="24" grpId="0"/>
      <p:bldP spid="26" grpId="0"/>
      <p:bldP spid="27" grpId="0"/>
      <p:bldP spid="28" grpId="0"/>
      <p:bldP spid="33" grpId="0" animBg="1"/>
      <p:bldP spid="14" grpId="0"/>
      <p:bldP spid="15" grpId="0"/>
      <p:bldP spid="16" grpId="0" animBg="1"/>
      <p:bldP spid="17" grpId="0"/>
      <p:bldP spid="1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consommations de 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182474" y="2708920"/>
            <a:ext cx="9079854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y a cinq systèmes identiques avec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moteurs triphasés chacun, dont les caractéristiques, sont: 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 Pu=6kW; </a:t>
            </a:r>
            <a:r>
              <a:rPr lang="fr-FR" sz="20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0,7; cos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=0,8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M2:I=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10A;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0,65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0,7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  Pa=25kW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0,5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 On précise que Pu est la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puissance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utile (toujours indiquée sur la plaque signalétique du moteur).Pa est la puissance absorbée (pour un moteur électrique, P électrique fournie)</a:t>
            </a: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chauffage électrique à une puissance de 25kW.</a:t>
            </a:r>
          </a:p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d’éclairage est composé de 50 luminaires de 4 tubes fluorescents de 40W avec un facteur de puissance de 0,75.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04855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contenu 2"/>
          <p:cNvSpPr txBox="1">
            <a:spLocks/>
          </p:cNvSpPr>
          <p:nvPr>
            <p:custDataLst>
              <p:tags r:id="rId1"/>
            </p:custDataLst>
          </p:nvPr>
        </p:nvSpPr>
        <p:spPr>
          <a:xfrm>
            <a:off x="31779" y="5013264"/>
            <a:ext cx="9112712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Pour M1 calculez: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aM1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=Pu/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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=6000/0,7=8571W</a:t>
            </a:r>
            <a:endParaRPr lang="fr-FR" sz="2000" dirty="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Q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=Pa x Tg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 =8571 x 0,75 =6428 VAR    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avec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Tg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=Tg arc(cos 0,8)=0,75</a:t>
            </a:r>
          </a:p>
          <a:p>
            <a:pPr marL="0" indent="0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</a:t>
            </a:r>
            <a:r>
              <a:rPr lang="fr-FR" sz="2000" baseline="-25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=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Pa</a:t>
            </a:r>
            <a:r>
              <a:rPr lang="fr-FR" sz="20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+Q</a:t>
            </a:r>
            <a:r>
              <a:rPr lang="fr-FR" sz="20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)=</a:t>
            </a:r>
            <a:r>
              <a:rPr lang="fr-FR" sz="2000" b="1" dirty="0">
                <a:solidFill>
                  <a:schemeClr val="tx1"/>
                </a:solidFill>
                <a:latin typeface="Agency FB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√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(8571</a:t>
            </a:r>
            <a:r>
              <a:rPr lang="fr-FR" sz="20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+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6428</a:t>
            </a:r>
            <a:r>
              <a:rPr lang="fr-FR" sz="2000" baseline="30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2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)=10714 VA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22" name="Rectangle 21"/>
          <p:cNvSpPr/>
          <p:nvPr>
            <p:custDataLst>
              <p:tags r:id="rId2"/>
            </p:custDataLst>
          </p:nvPr>
        </p:nvSpPr>
        <p:spPr>
          <a:xfrm>
            <a:off x="3563888" y="6165304"/>
            <a:ext cx="5913040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Rectangle 20"/>
          <p:cNvSpPr/>
          <p:nvPr>
            <p:custDataLst>
              <p:tags r:id="rId3"/>
            </p:custDataLst>
          </p:nvPr>
        </p:nvSpPr>
        <p:spPr>
          <a:xfrm>
            <a:off x="1629172" y="6165304"/>
            <a:ext cx="7657847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Rectangle 22"/>
          <p:cNvSpPr/>
          <p:nvPr>
            <p:custDataLst>
              <p:tags r:id="rId4"/>
            </p:custDataLst>
          </p:nvPr>
        </p:nvSpPr>
        <p:spPr>
          <a:xfrm>
            <a:off x="4064372" y="5774382"/>
            <a:ext cx="5168240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>
            <p:custDataLst>
              <p:tags r:id="rId5"/>
            </p:custDataLst>
          </p:nvPr>
        </p:nvSpPr>
        <p:spPr>
          <a:xfrm>
            <a:off x="2195736" y="5774382"/>
            <a:ext cx="7023219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/>
          <p:cNvSpPr/>
          <p:nvPr>
            <p:custDataLst>
              <p:tags r:id="rId6"/>
            </p:custDataLst>
          </p:nvPr>
        </p:nvSpPr>
        <p:spPr>
          <a:xfrm>
            <a:off x="814789" y="5789240"/>
            <a:ext cx="8437731" cy="289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/>
          <p:cNvSpPr/>
          <p:nvPr>
            <p:custDataLst>
              <p:tags r:id="rId7"/>
            </p:custDataLst>
          </p:nvPr>
        </p:nvSpPr>
        <p:spPr>
          <a:xfrm>
            <a:off x="2987824" y="5450780"/>
            <a:ext cx="6078607" cy="282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Rectangle 15"/>
          <p:cNvSpPr/>
          <p:nvPr>
            <p:custDataLst>
              <p:tags r:id="rId8"/>
            </p:custDataLst>
          </p:nvPr>
        </p:nvSpPr>
        <p:spPr>
          <a:xfrm>
            <a:off x="1610296" y="5450780"/>
            <a:ext cx="7533203" cy="282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>
            <p:custDataLst>
              <p:tags r:id="rId9"/>
            </p:custDataLst>
          </p:nvPr>
        </p:nvSpPr>
        <p:spPr>
          <a:xfrm>
            <a:off x="863600" y="5450780"/>
            <a:ext cx="8289275" cy="28247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  <p:custDataLst>
              <p:tags r:id="rId10"/>
            </p:custDataLst>
          </p:nvPr>
        </p:nvSpPr>
        <p:spPr>
          <a:xfrm>
            <a:off x="45085" y="-315416"/>
            <a:ext cx="9058945" cy="1143000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À vous de jouer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  <p:custDataLst>
              <p:tags r:id="rId11"/>
            </p:custDataLst>
          </p:nvPr>
        </p:nvSpPr>
        <p:spPr>
          <a:xfrm>
            <a:off x="0" y="1484784"/>
            <a:ext cx="9079854" cy="110871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Vous travaillez pour une entreprise, et votre responsable de service veut avoir tous les renseignements sur les consommations de puissance de certaines installations</a:t>
            </a:r>
            <a:endParaRPr lang="fr-FR" sz="2000" dirty="0"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Espace réservé du contenu 2"/>
          <p:cNvSpPr txBox="1">
            <a:spLocks/>
          </p:cNvSpPr>
          <p:nvPr>
            <p:custDataLst>
              <p:tags r:id="rId12"/>
            </p:custDataLst>
          </p:nvPr>
        </p:nvSpPr>
        <p:spPr>
          <a:xfrm>
            <a:off x="182474" y="2708920"/>
            <a:ext cx="9079854" cy="110871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 réseau d’alimentation est 230/400V 50Hz.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Il y a cinq systèmes identiques avec </a:t>
            </a:r>
            <a:b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3 moteurs triphasés chacun, dont les caractéristiques, sont: 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M1 Pu=6kW; </a:t>
            </a:r>
            <a:r>
              <a:rPr lang="fr-FR" sz="2000" b="1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0,7; cos</a:t>
            </a:r>
            <a:r>
              <a:rPr lang="fr-FR" sz="2000" dirty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</a:t>
            </a:r>
            <a:r>
              <a:rPr lang="fr-FR" sz="2000" dirty="0" smtClean="0"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=0,8</a:t>
            </a: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M2:I=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10A;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=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0,65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0,7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  <a:p>
            <a:pPr algn="ctr">
              <a:buFontTx/>
              <a:buChar char="-"/>
            </a:pP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M3  Pa=25kW </a:t>
            </a:r>
            <a:r>
              <a:rPr lang="fr-FR" sz="2000" b="1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 </a:t>
            </a:r>
            <a:r>
              <a:rPr lang="fr-FR" sz="2000" b="1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= 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0,6; 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cos</a:t>
            </a:r>
            <a:r>
              <a:rPr lang="fr-FR" sz="2000" dirty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  =</a:t>
            </a:r>
            <a:r>
              <a:rPr lang="fr-FR" sz="2000" dirty="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  <a:sym typeface="Symbol"/>
              </a:rPr>
              <a:t>0,5</a:t>
            </a:r>
            <a:endParaRPr lang="fr-FR" sz="2000" dirty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  <a:sym typeface="Symbol"/>
            </a:endParaRPr>
          </a:p>
        </p:txBody>
      </p:sp>
      <p:sp>
        <p:nvSpPr>
          <p:cNvPr id="4" name="Rectangle 3"/>
          <p:cNvSpPr/>
          <p:nvPr>
            <p:custDataLst>
              <p:tags r:id="rId13"/>
            </p:custDataLst>
          </p:nvPr>
        </p:nvSpPr>
        <p:spPr>
          <a:xfrm>
            <a:off x="152386" y="5445224"/>
            <a:ext cx="899210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2" name="Rectangle 11"/>
          <p:cNvSpPr/>
          <p:nvPr>
            <p:custDataLst>
              <p:tags r:id="rId14"/>
            </p:custDataLst>
          </p:nvPr>
        </p:nvSpPr>
        <p:spPr>
          <a:xfrm>
            <a:off x="121550" y="5789823"/>
            <a:ext cx="899210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>
            <p:custDataLst>
              <p:tags r:id="rId15"/>
            </p:custDataLst>
          </p:nvPr>
        </p:nvSpPr>
        <p:spPr>
          <a:xfrm>
            <a:off x="92082" y="6165304"/>
            <a:ext cx="899210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Rectangle 23"/>
          <p:cNvSpPr/>
          <p:nvPr>
            <p:custDataLst>
              <p:tags r:id="rId16"/>
            </p:custDataLst>
          </p:nvPr>
        </p:nvSpPr>
        <p:spPr>
          <a:xfrm>
            <a:off x="4616105" y="6525344"/>
            <a:ext cx="5168240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Rectangle 24"/>
          <p:cNvSpPr/>
          <p:nvPr>
            <p:custDataLst>
              <p:tags r:id="rId17"/>
            </p:custDataLst>
          </p:nvPr>
        </p:nvSpPr>
        <p:spPr>
          <a:xfrm>
            <a:off x="2339752" y="6525344"/>
            <a:ext cx="7023219" cy="31891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/>
          <p:cNvSpPr/>
          <p:nvPr>
            <p:custDataLst>
              <p:tags r:id="rId18"/>
            </p:custDataLst>
          </p:nvPr>
        </p:nvSpPr>
        <p:spPr>
          <a:xfrm>
            <a:off x="784779" y="6540202"/>
            <a:ext cx="8437731" cy="28919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>
            <p:custDataLst>
              <p:tags r:id="rId19"/>
            </p:custDataLst>
          </p:nvPr>
        </p:nvSpPr>
        <p:spPr>
          <a:xfrm>
            <a:off x="107504" y="6540785"/>
            <a:ext cx="8992105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148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5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bldLvl="5"/>
      <p:bldP spid="22" grpId="0" animBg="1"/>
      <p:bldP spid="22" grpId="1" animBg="1"/>
      <p:bldP spid="21" grpId="0" animBg="1"/>
      <p:bldP spid="21" grpId="1" animBg="1"/>
      <p:bldP spid="23" grpId="0" animBg="1"/>
      <p:bldP spid="23" grpId="1" animBg="1"/>
      <p:bldP spid="19" grpId="0" animBg="1"/>
      <p:bldP spid="19" grpId="1" animBg="1"/>
      <p:bldP spid="18" grpId="0" animBg="1"/>
      <p:bldP spid="18" grpId="1" animBg="1"/>
      <p:bldP spid="17" grpId="0" animBg="1"/>
      <p:bldP spid="17" grpId="1" animBg="1"/>
      <p:bldP spid="16" grpId="0" animBg="1"/>
      <p:bldP spid="16" grpId="1" animBg="1"/>
      <p:bldP spid="15" grpId="0" animBg="1"/>
      <p:bldP spid="15" grpId="1" animBg="1"/>
      <p:bldP spid="2" grpId="0"/>
      <p:bldP spid="3" grpId="0" build="p"/>
      <p:bldP spid="5" grpId="0"/>
      <p:bldP spid="4" grpId="0" animBg="1"/>
      <p:bldP spid="4" grpId="1" animBg="1"/>
      <p:bldP spid="12" grpId="0" animBg="1"/>
      <p:bldP spid="12" grpId="1" animBg="1"/>
      <p:bldP spid="20" grpId="0" animBg="1"/>
      <p:bldP spid="20" grpId="1" animBg="1"/>
      <p:bldP spid="24" grpId="0" animBg="1"/>
      <p:bldP spid="24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UUID" val="{03B088C3-349F-4B09-BBA8-EBD48CDF20D9}"/>
  <p:tag name="ISPRING_RESOURCE_FOLDER" val="C:\Users\Philippe\SkyDrive\L’énergie, le travail\"/>
  <p:tag name="ISPRING_PRESENTATION_PATH" val="C:\Users\Philippe\SkyDrive\L’énergie, le travail.pptx"/>
  <p:tag name="ISPRING_PROJECT_FOLDER_UPDATED" val="1"/>
  <p:tag name="ISPRING_ULTRA_SCORM_COURSE_ID" val="903EEB81-98F5-46BF-9B25-DA1B21877797"/>
  <p:tag name="ISPRING_SCORM_RATE_SLIDES" val="1"/>
  <p:tag name="ISPRINGONLINEFOLDERID" val="0"/>
  <p:tag name="ISPRINGONLINEFOLDERPATH" val="Content List"/>
  <p:tag name="ISPRINGCLOUDFOLDERID" val="0"/>
  <p:tag name="ISPRINGCLOUDFOLDERPATH" val="Content List"/>
  <p:tag name="ISPRING_OUTPUT_FOLDER" val="C:\Users\Philippe\Documents\techphil\énergie"/>
  <p:tag name="ISPRING_ULTRA_SCORM_SLIDE_COUNT" val="13"/>
  <p:tag name="ISPRING_SCORM_PASSING_SCORE" val="100.0000000000"/>
  <p:tag name="ISPRING_PLAYERS_CUSTOMIZATION" val="UEsDBBQAAgAIAOOxMUdaf7mZOgQAAOEOAAAdAAAAdW5pdmVyc2FsL2NvbW1vbl9tZXNzYWdlcy5sbmetV/9u2zYQ/r9A34EQUGADtrQd0KIYEge0xNhCZMmV6DjZDwiMxNhEKDGTKLfZX32aPtieZEfKbuymg6R0gG2YtO+7091335HHpx8LiTa8qoUqT5zXR68cxMtM5aJcnTgLevbzOwfVmpU5k6rkJ06pHHQ6ev7sWLJy1bAVh+/PnyF0XPC6hmU9MquHNRL5iTMfp240m+PwKg2iSZSO/YkzclVxx8p7FKiV+qP64Ze37z6+fvP2x+OXW8s+QMkMB8EhFLJIb171AAppHAUpoJEgDckldUbmc5hdtKCBHxJntP0yzHoekwtnZD477RZxTEKaJoHvkdRP0jCiNhcBocRzRleqQWu24UgrtBH8A9JrDpXUouKoliK3P2QKNsqGdznzohn2wzQmCY19l/pR6IwSVVX3P1lY1ui1qsBdjXJRs2vJc+sTOGN/v6t4Da6ZBk4heOm1gH+qgonyqNN1jJd+OElpFAVJSkJvt+OMSJkjr2LGzUCUGCckBoCK1bx6gm1qWWbNEZZyGMLUn0wDeFMTwlSs1hLeemgccwI1mPOyywo4QmJgV5Iso9gzSQNXiKE7VtcfVJUf8GO/UF3AfuhGQEGX7oFTg7EDhhoLUI6q4pnuApuRJMETko6jSyAy9F00xCI6h3Y7H2JxRRJoEZJ02YT4wp9gQ3jTYjv+7/orY4bO8h6xLAM7k76NUE0NOyal0AW20+phXhLyfgFV83HwjS5uASGxtl4rseEQQpV3swc0xSWe4c/7hf9beob9gHgpEMqLlim1YmecMZCHUmnEpFTmAcAvyzeszDi65hlrgPD38Ldc5PZvptg2kr8a8TdieistL7aqFHrk8sXRwNAOhOxxhEVTQ3ha8+JOd7neC/8pURhi/2cIfR59oP+kbdaxDx0wFqq/BQF5NoIEiir7W/nhGTiatz0PouCXNwN8htEWIFToqRgXkKqDEC4ghQPsl2Sc+BSG7ZJf10J3zjFb2bZA3y5qBgcHyTV/KOw1v1HQE5KzTTvOQNZspTsLujctD7SH+jSAkEMAXLUjESClKCD+vAfmYkZ2GWgl4+BJlqqRuW1RKW6tbEBum4I/nsM3lSrsrmT1jrytap1+TxTtw8Wt0/mAeZIQHLvT1MWhS8wRzjSN7GkEXDQxBTRJAzw25kDKgulsDVp5o5oy7wnUnsI8coYBbJvShLMqW//z6XNPjK8iaXfRdvfXQSDQYUaIyBew30Olef1nFwjF40M7u+hjtT217ux6HmKpD3T4X06HrNX0QhWwddTtF9i2LRqmFLvTGRAysfxTTZV1j959hBmOz0FU7PnKGc1YdQuKRJWSg1Bsqg0B9TDvDxeHRktR8iG236fp5oGpP0+x59lbFDSfFNltO7xyOCtm2+uUhOtUXzB3ikMQvK/weC70QEA7I3byAo3erh/afPN4ZHxZ1fYyevxy7276L1BLAwQUAAIACADjsTFHmd7J2s4DAAAxDwAAJwAAAHVuaXZlcnNhbC9mbGFzaF9wdWJsaXNoaW5nX3NldHRpbmdzLnhtbNVXX3PaRhB/51PcqJPHIDu1a4cReDy2GDPBQJDcJtPpeA7dgq4+3am6E4Q89dPkg/WTdE9nYwg4Fc244w4PoNXub//9do8Lzj5lgsyh0FzJtnfYPPAIyEQxLmdt7ybuvj71iDZUMiqUhLYnlUfOOo0gLyeC6zQCY1BVE4SRupWbtpcak7d8f7FYNLnOC/tWidIgvm4mKvPzAjRIA4WfC7rEL7PMQXudRoOQwImuFSsFEM4wBMltdFR0BdWp5zu1CU3uZoUqJbtQQhWkmE3a3g+n5/bzoOOgLnkG0ianOyi0YtOijHEbDxUR/wwkBT5LMfCTI48sODNp23tzZFFQ299GqbBdDtSiXChMRpp7+AwMZdRQ9+j8Gfhk9IPAidhS0ownMb4hNv+2dxnfRv3eZXg7GMZhdHsVX/ddDHsYxeGHeA+juBf3w33068JffRyF435v8O42Hg77cW/0aIUV3ShI4G9WLMDKqrJIYFWwwKRlNpGUCyTbV2XUYJCughYziFWXYxOnVGjwyO85zN6XVHCzRFYfIKvvAPJznUNixrZtbc8UJXiPcA4QA8Nerihx/HZFiZPTjdR95/0xrZ1RBtQYmqRIHpRVoQX+uuhBbarkRmr2mUyUYKuEIJsAG9AM1kYiuuOyi5qHHpliEwSmel5wKjzCDaaerIx1OdGGm2oIu+uaBLFw2IFcR1ulSFJa6I2Kr6puiZ90fh0oA/o3Vwonekr1F1UKRpaqJILfATGKYJvLDH+lQNaHiUwLlVVSHHdDtOAY3JzDAthZHUcf0UVWoiVumlyAcR7+KPlnMoGpKhAX6Bx3Esq5dvjNvYBzqvUjKH2I8ZUbkd7gMvzwyiZI2ZzKZE9w5AZkuXkOfIq5S4UuhFBYzTUIrExCSw1VfxhnlVqdNGv7Tum8arptZAWK7eYYj8PEFwmymMsS6gImVBIlxZLQBDeFthSac1VqlDiyOGj9rwJ0poTLKtQZDhs6KxgUddAODt/8eHT808np21bT/+vPL6+/aXS/PUeCWm9ufV48uZ7rWX21pP/B6Buresu2q4rMMpRtOd19/Nyvye1FEvh2we3ed9VafonrLgrPxxdXZBxGN/04atUhw0ARLFiSIpum9s9KHZvhTYztCOuojsbhz7XCwL7UmoQwqgU3rJXHuzpaY3cMjNaOgFoh4A6fuQMDt7jgGUdW/i/G86lJ+f7J/k+m87v+jbjRfqbpBFokKXb02Vjw4rffc5b3JVXMPa3uDxsXhsDfeTWzbzIueYZ1tKf76j7XOT46wCvIzleNBqJtXnM7jb8BUEsDBBQAAgAIAOOxMUfvg8FetgIAAFAKAAAhAAAAdW5pdmVyc2FsL2ZsYXNoX3NraW5fc2V0dGluZ3MueG1slVZtb9owEP6+X4HYd9K90kkpEqVMqtSt1Vr1u5MciYVjR/aFjn8/27EbGwhkOSHhu+fJvfjuIFVbyhcfJpM0F0zIZ0CkvFRG43UTWtxMsxZR8FkuOALHGReyJmy6+PjTPmlikZdYYgdyLGdDcujdzO0zhuJ8fJsbGSLkom4I3z+IUswykm9LKVpeXAyt2jcgGeVbjbz6MV+tBx0wqvAeoY5iWl8bGUdpJCgFJqTvayMXWYxkwLynK/uM5PSuzmd/QNtRRdHSlp+MDNEaUkJc5OulkWE812+Pb2Vu5DwB4S9q6JfPRgahjOxBxi+/+2pkkCGatvmfHmmkKE1BY875S3znMEEKPX4mqisjFwkmIePo4i248thc7wKQ+xrOfWrGVQr2ZOp6sBDMpWcMFihbSBN/6myqEm+PLer58PZQ02OedMxPpFUhqtf1uD/wRnkRgJyiR7wK1taw6sINgLG+x69Wt3ZTLDaEKYd91wUBStg5ZRBhr+yRv3VVj5CBskc+M1rAI2f7I/ihpeP4G74l7i7PF19bgRN99PXyJ281nh7M3KrAtVN4TC0KWCgTzgutwdxamlhdF1JyFFPKyY6WBKngvwwu29tkVJocGFyjnW6rFCkyONVtNka9o8P7sue4GZ017sbuN6FPrjtPUK/wmylBJHlV698kNZ04np4RXZhpcpphlqSGg7znGzGSUxO5BfkiBBvrhQuEEGszGwKLbrKG4GkSlCBNThc5dS85VX3e1hnItb40Cr5rYl2Hq2hZMf3BVwpvUMSEAWPHxEq/jhP63pSBwnUAEJlXvmW7Q2epW4aUwQ784AcKm/BQZqnSLTrUbUt8gA2G/eY0oxrS7Ym+UUJcbDhBeNVxiXjjhIYRPY8kUzazaOz9Bg5iiZay32Wm98I1Zs+ulaI3a/txCbXS/JP8B1BLAwQUAAIACADjsTFHsnzk/6MDAABCDgAAJgAAAHVuaXZlcnNhbC9odG1sX3B1Ymxpc2hpbmdfc2V0dGluZ3MueG1s1VdRc9o4EH7nV2jc6WNx0ksvKWPIZBJnwpQABafXzs1NRlgL1kWWXEmG0qf+mv6w/pKurISEkuTMXdu7Gx7A691vd79dfTbR4YdckDlow5VsB7vNnYCATBXjctYOLpLTZwcBMZZKRoWS0A6kCshhpxEV5URwk43BWnQ1BGGkaRW2HWTWFq0wXCwWTW4K7e4qUVrEN81U5WGhwYC0oMNC0CV+2WUBJug0GoRE3nSuWCmAcIYlSO6qo+LM5iIIvdeEplczrUrJjpVQmujZpB08OThynxsfj3TCc5CuN9NBozPbFmWMu3KoGPOPQDLgswzr3t8LyIIzm7WD53sOBb3DTZQK27dAHcqxwl6kvYbPwVJGLfWXPp+FD9bcGLyJLSXNeZrgHeLabwcnyeW41z2JL/uDJB5fniXnPV/DFkFJ/DbZIijpJr14G/+68GfvhvGo1+2/ukwGg17SHd5GIaNrhEThOmMRMqtKncKKsMhmZT6RlAvctW9oNGBxWwXVM0jUKcchTqkwEJA/C5i9LqngdolLvYNLfQVQHJkCUjtyY2sHVpcQ3MJ5QCwMZ7laiRcvVyuxf7DWeuiz37Z1b5URtZamGS4P2qrSovCu6cZtquRaa+6aTJRgq4amyLLAXo40pyIg3GJv6equdQzYUy6Qfxe725xKu9FcmlFt1jhc8ehWOe383lcWzB++OW96yPU3VQpGlqokgl8BsYrg4Mocf2VA7h4PMtUqr6yCGkuM4AzInMMC2GGdRO8wRV5iJEpHIcD6DO9L/pFMYKo04gKdo8ignRuP39wKuKDG3ILSmxqf+qXv9k/it09dg5TNqUy3BMdpQ17YH4FPsXepMIUQCtm8A4HMpLQ0UM2HcVa51Wmzdu6Mzquhu0FWoDhujvV4TLyR4hZyWUJdwJRKoqRYEpri2TduheZclQYtflk8tPlbBfpQwmVV6gwfKJhMM9B10HZ2n/+y9+LX/YOXrWb45dPnZ48GXevhUFCXzQvi8YOCWy/qG9n9i6BHxHcj9lTp3G0o20h6/wPlWvg2hSQKnezcr2CV0P4cARvHR6PjMzKKxxe9ZNyqM96+IkhBmuF+TN0LRZ2YwUWCBMd1XIej+E2tMpDpWrsdj2vBDWr18aqO18gL+/COqNcqAVV55h8BqMuC5xz37H9x4B7a/X9+Vn/KeXv8jcGfxu913oDqNMMZ/bC5/vsK9V0J+y9x4K9W7+FrL95ReO9fnAba1//3dRpfAVBLAwQUAAIACADjsTFHQq3qOp4BAAAtBgAAHwAAAHVuaXZlcnNhbC9odG1sX3NraW5fc2V0dGluZ3MuanONlE1vwjAMhu/8iiq7Toh9wnZDg0lIHCaN27RDKKZUpHGUhA6G+O+rw1fTpoP40rx6+jp25GxbUbFYzKLXaOu+3f7D3zsNSLN6Bbe+Lhr0jHRmRDqDSZqBSCWwCpIffz3JuzMRMmbSmU43n2RrSn4MA7QKaDqgmYCWB7SfgLYmbc6FKYu/XmGHovYFlbo8XVmLsh2jtCBtW6LOuGPYzbtb5foqMOagL6BzHoNn2nWriTw7PnUpylyMmeJyM8YE21MeLxONKzlryr/YKNDFfS/3QOel+zb07ERq7MhCVk087FE0k0qDMXDI+zykCMKCT0GUfDtu/YN6xvWCKnSemtQe6f4dRZlWPIFal3p9Ch+ThVetm12KOmdhbffEwz2FRwi+AV2zGjxSeCCqlbriApXGhDpSQ+s9P6EC+SyVySF1hyLI0WHJtql750Ld8QfMGyGsjNAiMJFZ07txxdTb4OCaStZxaOZFSAzlxRCoQmJ+Er3j2Oo7QvuviHFrebzIiueheBmp5WCKb9AjOUcSMq6XoCeIoijo+9LRq8lbuz9QSwMEFAACAAgA47ExR5ZRcFq6AAAAowEAABoAAAB1bml2ZXJzYWwvaTE4bl9wcmVzZXRzLnhtbJ2QsQrCMBCG9z5FuN3GbqUkcRPcHHSWmqYaaS8ll1gf35SKdJGCQyD/8X0/yYndq+/Y03iyDiUU+RaYQe0aizcJ59N+UwKjUGNTdw6NBHTAdioTtijx6A2ZQCxVIEm4hzBUnI/jmFsafGog18WQiinXrufp9A75ZPJhVmF2K/uX/ZmByjLGxDXaLhxQpXtKM8LIawmTc9GYW2wd8F+AWQNavwI8hhXAxwUg+PfFU9KRQvpmCoIvlquyN1BLAwQUAAIACADjsTFHlBOzImkAAABuAAAAHAAAAHVuaXZlcnNhbC9sb2NhbF9zZXR0aW5ncy54bWwNzDEOgzAMQNGdU1jeKe3WgcDGVpbSA1jERZEcG5GA4PZk+8PTb/szChy8pWDq8PV4IrDO5oMuDn/TUL8RUib1JKbsUA2h76pWbCb5cs4FJliFLt4mjiUyjxSLHHYRqOFTXv/AHpuuugFQSwMEFAACAAgAJIv0Rook4qj6AgAAsAgAABQAAAB1bml2ZXJzYWwvcGxheWVyLnhtbK1VTW/bMAw9p8D+g6F7paRd1zawW3QFgh3WoUDWbbdAtRlbi78myXXTXz/K8vecbgV2SGBTfI8U+Ui7189J7DyBVCJLPbKgc+JA6meBSEOPPHxdHV+Q66t3R24e8z1IRwQeKVJhADwmTgDKlyLXCL7nOvJIz0CRmTi5FJkUeo/cZ8jdRbok745m6JIqj0Ra50vGyrKkQiEiDVUWF4ZEUT9LWC5BQapBMpsGcRrsUv8djb8kS5ne56B6yFy/PXBN0nI8KzEgKU9pJkN2Mp8v2I+7z2s/goQfi1RpnvpAHKzkrCrlI/d3d1lQxKCMbebaJNegtUmiss1cvRSLi9RR0veIddgkoBQPQdE4DQmzWDYBdrcxV1HNowa0hlftRM1b+W3M+6ZxqzrHOue8eIyFivCoD+msk0CXDaO6SXXdSkEPjYJWhok4En4VQkJQvX5rJTJfEBuwVVyVJ1Wljwf4tOK+zuT+FmGoorqDtG0atU2jFajloG30dUdBmttugetCQlOqmfskAsi+cCm5kcWVlgW4bGSssWwIdpm9ct2kriFupJP47B96Y/xGrfmpXutMBfgfjfmERG1NRBrA80qgj4YEa6oBi21sVOcxNTG7nFTxmPR0PTDZHOum4EUczWUIOIYB15x1dnYICpIrdPELOcL2Dg6CIxFGMf70JMP49CBNwuVukqF3cBAcZ/5uAtqa2zKycR1HYmoV5LKJdeL6hdJZIl4qeQ72jF5WOnxt5Jqjm1y0B+fzP0ZxEKMZzC2ZWF3mqbevmsN7M6dadT6b3FoGasV5AF3k1quZhSIf+QSw5UWsb/s5NfuwBx3lPDUd01zfUe9ZuRYv4JQiMF+6xampSQRGMx75cHHaY8B+4nYZhK9MhyJus7SpA6WserP/VUWbLV+3znb9UIddrOGTgNJi7Ex9RHWEMivSYNRDmncfERXjTruRwJ0YtnijxQmKNMs98h4f6jtfnl12Vz7HTzjrfWvubWCbyxtWep1wpyBW67q9iFvvBnz8DVBLAwQUAAIACADjsTFHNdvZrWgBAADzAgAAKQAAAHVuaXZlcnNhbC9za2luX2N1c3RvbWl6YXRpb25fc2V0dGluZ3MueG1sjVLbahsxEH3PV4j8gCWNbgtbg67FkIdCE/K89aphiaMtK4WEoo+vNq1x3Lq0mqeZc+YMMzp9fpySfc5lfpq+D2Wa0+dYypQe8vYKoX4/H+bl0xJzLHlzqtxPaZxfdunrvNZaNZchjcMy2hXNW4zC20NKauVUy5hhFEnmqVfIeW4b1oHrwDbMUWL7zW8SP3WXuI+pXFbtN2fonw27lONSdmmMr1s4Z7+Hzjf4uAzj1Hh5K9ga9Ti1OrYGYoRL7ivVACCQ5Y44XKXspCbIY8YxVKMoUECEc9KJSiTl0LLQiabCfCcQk4xRV6mnrRtpbRy1VUJHiG7TvOpsDcFIjBEhBJirXEAwGDU2NA0Naj0gODAgqjaaKEDBBhNY9c4Ly5GiXmBcmTGA8em4p+3en+tU/e91juf8h+DFL7iIrt7aXDBXv39elka+jU/fDkOJ6MuQ4278cB3ubm6uf3nyzb9HxmrUtvFfff0DUEsDBBQAAgAIAOSxMUcUlQ/CehEAAJwjAAAXAAAAdW5pdmVyc2FsL3VuaXZlcnNhbC5wbmftWntYklm3x8zu5TgzjreSKWdyZjLNSi01zJmyqUadssIb0kTm5AU1RPACNPY1ZqmcvvlGKm9jjqmpkKaiIJJdYIrULAQVEYsUBQUVEbmfV+ubM3PO+ef8eZ7HP94fey+el73W2nv91lo8O+f7oEPr19ivAYFA6w9/e+A4CGTeATyrV60AJE7K3f3Ahxnq+KGvQeSujePAZHmMf6A/CFRPXKv/wQKYr076NgwFAm14tPCYsROrzgLvuR8+4H8CGzUpPHotHmrHfq28qQfhQZVZ5slbbuaM/bFqzdUjVzZ8tuan3z7gHjtg9eTwBx3rTtz+9MDX+w98t7Xn4umdR3Ntjojyt4UxlDzG3WCoodTCUgjLUAwwoDDCyV6Jb2iguNNLFMnQSmtqSHC8hnXUjbEcUMYmeneCKgEt9x3KG2YaVZRJFiBMenoXw27JGebDCQyYFSAg+6MVgcuZhjnB5ILdSYF3CWBuzO/0y/+e6KeJhHibZSDQA49qI+7FdkB+Me6zLDMQ6MrmJVzCJVzCJVzCJVzCJVzCJVzCJVzCJVzC/7c4PVxHHQoHRvuXWa0DcN3/EXMvbZnP8xoK3aebuF9TWZIeq5oXEykQXX93Q/at+7fotx7d4iDzu19/6ErN9vACgSKbNa1Ita/yOFcBx+vFYIUqs4VXl8CaE6bBr2oN3f3mGYem4iiMZu0bG2afsWGCMtow2lgoC6E95kySR1eALnLmnm2jRI4UooA38+t8RsPqUHl5p0jjrmwmheE0fzOm5DzBfwMUNdCp+hImHUklt2p6iPiU8ojmWU03Aa+a4bgxFbNwk5Zf41yaOcPCMHVC9XZJZlTm9BOMxBjjp+uvi1aOHJd1cs6hb+apjHNUpjDcM0ikugDDbNr7BNJcp+6l4NHiZMc4/EnDx8GuGwyN2SLzi2hp4C8hg84iqEjThRkQl/R6C5v5v7kKQpjuzZjlcPG2dZYRnee9+JUp1STB3tE7Z96Yg+cfBIamcEiOaW+vq4tPmcEqoUm/WuLGvvGCk2TJjh5qa6aHpNQ4Wyla/3pNZ3LYv4iZb53i4A+qJqVxCRGyvGg0o+pebbRYlyYIWtTNsw7KDpfA+SPhkETMVxLj8sPFalfLWLwliFdt80Ep9k3OHF51K4UNkTW3bkXblc48ecNwatFV7IkC9OJOKo+nsFFVV3++el0bfqynblfNRemyiiFN4aPyrjiSUoz1UKC+59F/s25XGXZ+LLMg0mqluvTXZyLPOd1mp6NxtqXrqqqKRE2G4ZV+fT/P3pN7XxiDSG1Z6kJeDcKRL0EdnIJlZp0lBWfM7wOFVkIOvxKWRhXK+2KEnvw7rjJ5n+XmLEUOkhxcLZBUjOVLvhcjyukBcQe5G3fKsM7zcm50Q9vEV5/IZDNPcrT4tqMRZd5bGs9cqA1hqcqWoTRkpKFtvGFhk1LAKhwsmFrndQYLmeR2aciS73Vjc/uUGaAX1UzrSflRyjGM/j6yMC6EeL1SqzttlRmcgsIdEULcDmJ82fb+L7cX9vokKH2Si9dQppFOEj4s1SmL5B8qcvumIVeVnVwi1Aq2oITot324CdpQs0hhK5yc3kjDddMSusoE6lrBKDAxT4rA7Z67ZdqArS68FEbt9LhLPIhhM93+l8W2O5099TqEYzEllLrSs+06hBobqzY6UgSoiAL0ljWHeeGnLoEbZYrbAi8QFab0W947Pnqal4CqkzJ/ko6eBm+ZLxkb1f6Lhou6Ksfme2T9HuHJPRTJrwsxiyRc6zds/0JyEny+BI69YdraEgQGp7kqRcu7Yw3TyW92GqOoQQ4Sj3ht4XAg/zpCXS9Lt/TJYqoZirqo9PGK3lKTXnLpEeXfZgE20pK/A5GQIlCbRCMpTVT4UcK8LBe8OfdwrVuj8l5N9ocdIi2PesrPpOlO1M9W+jFW56SlFbdnfujeXI3m9LWHcOJ004ZMyKPQKBFRWeOMkvFuEuTPBZtuA5EunUu7MtKH7neniffyXK0i+dfQJtV3l3vnV+b8HF2U5OjRbX1J3FDNOfMP5MFzMFfVlifYsjMHknGb6vckhkh2saMvS9o6dx6IEZCdsifKySSd3tVyWxZzOi+x1jhDYupNPGPXntn2ewsGnStEM4/myWdfTmbwEu5vJE1hQUlPuwxuKhFUGPmclkAOg63M14Ct5buz6M6BiBNv81WxXPoaZbPq8e2AOqhnXniUgKiQKO1YM1p8kagwsT1NFuBB2WUazKvvKqO1QiqQpdmh+TDSpnKfEsTJ73NbQmM0x7g/ZK5LPy/QJHt78FXJ4p23MS41Uxs5UiE/Od1C1pIb8ClRNcpBLo8rjoJ7WZyDyYXjIy9w3LT8e0MjmP6P37ClSGKF3BlOMKhMopdQLxHfIJ55wkm/fr+gd7yw5F6KrgQtqA3RhQ1hunnFUYt7VlDueEhaT47AQIXtZli2u2nTcdXjl/qtfVhEfBW7XvqPEYO2ravWUcFKcwF/dLQYuj2C71yYgnKXNfffwZO8WZrGaR9eMrdbMLS8VlOjICVu5Wl446oW38T7KX9ErmPrcVPFAVPYMztLXHr9+Xx71EVeFXo0Ie6fsS7OsUVRcMkrdjsvcEL/WTXPTgyQLowepFZ+iV6MBMv6jXRXnwCM7wMNmsreKV8b56LIiFG5j6dxDXE2V4TtMRwVv1o3k+5ih4jyxDvCfQCR0BPBrc+rz/RHwxdMko0m+tN1nbA6B6flkq2h+enfCVIhqvlQDhvRM1N/us1uzzIUWJgJbGqzHUJeEY3qJGo4xziyZAZL3wf1j0Q8Z9+pH097DNC5btjn2vDI2ed4DQc+5OJAucENJVPb9hdUujknRZ7mqEgcmW7EGp9WhhEUhb8jzg849bIGRArbvAiOydjoFsm7Ad89UevA0cmAKE4TVgQiWof0Ta8WjlkIwje1ExUSnLJh/WsgiMaNU9l+jeqbuip3r4AnisyBH7M0yXez0Jna84/j8jSZBay15Up6bVNCXnrmDb7wpJczEGoJrCqxQ+X2wjiS0U7ATeYjRFir03Y6BN6rU7hZSuvpfLoV80kH4kJBMP7ZzBooYu9eztqzadqZTLZFcyShta0drAND+5JHIqPGxJKRUCM5+x17OJ7ZmwpLzZVjLyplSKJYKEx/MPhxmvhyt7vUrF5eSYcy6bjuAlm3Z159m25gfIGa7Mx8udveoGtHXgD0plvxLeYqYT2NNZOmw2Ka2+GeT3cM3XOAHUO8Upqm5WMb25xaSEQHunT0LBBvnb4sd2KzPZs2UYZm+earSKhQlr7kdvE5tHBs9OxHVnqmQmIA+GGbtK2rLRBX3LseUYuqepcfNhcg+NHssfyVe5jyuT2sZh1DI+7w8GTMCBd8vCveHpGmfufvV9XOftkrksbn1v8Hmc4chOal+96VGKMfJzCSwjiHPuIqdT0WHDRLk4KQX5+WT2N9ba9jycGr0YL4kPL8JjzVuz29LL3xxY9V4UN53jgIxcroMYopiFHqUznE944W9xLlYpTY6az41+v2nKdhUZ9yXkm2wexs+i4YRgBmiPxU7Muy/iEyjJ4QVPd3iut/G0zQvpIKRMa5zvVppyp7G5AOwwaaQGzL0Q1WhEOM9bnuNNURqgLIIPfO544I+UGLY7IUUuXDeDXp8CkMQ2iloBH68qDy1QEPeFVbq4L9O9Vi8WzspX69q+KKRBsu4I15/wgVFi0c/upjTPUeuXfXdMs++7sF/BvE+y7wdaV+K2AcSfSjvm7aCBvw/S9AACS/5t+Ab6asdoA2Tj/7w1aZLoZdTv5pnTgrHLK55mld/btzZPPHHuK00lboWckDCi60zvfxhQnahK1wOuWrJFn6XHUwLlbVRMElqDoT8coCtmNGvConOPPNuU3u6wRArLsXWOJluc5mHrSRikVC7tvNmpHHVS6ObVTzJ4PXFSg2uBEcgXz6e4Z+mi3QPcdxb4hWR6U+bFgdEOMCVsbGr22d7vpRaCJ6mR+KB98u/AVwj6cHKzmXF+7JJRt2mVpP5GkUZdnuTMEoEr54thbs2+lnd/eSm9j6kuaZBznJIwfBsG+SZ+KVNPEz79wE6VVIV3muIXdEZZhZA2dZl7H2JMTvKhXdkz99Tv5vxF7BNBkUNd2Zo7u8yiIwO2S+htlXXjIurSkQE/XAhyZACEW9oepjlRXTObe0A9vdFsnr0Z36yETjuxjqP+fbzr3xTUt7KvF8hcBrP01SkkFmdA8eykvfKCv4lbyaJe6bgWcPpUAe6fNnyMRCWQpq5wIxs/bka4oH7XUHpuZPJNb5sE0NxC7rjvcm5g0fp6x5/lFkeUbF6ceTtmiLIr+fd3B/5x/oAvt9YU1Ha19eGa5va6esrWov7S4nr0IUJg/QlC6ctWlwYWTpcWr3Ny5sMie/Z1P3ccYrXWs3jrxeFFQXIUiRWLSV0/flr6TZc2zAJGmzZwDGz28x6aQUEB2UDdPK+fd2PfGNUc1D/YjsDqRhoWBoSpdWVw4ALN1bJZkUNrw8OKU/z7P62UOKz+w35ygdFSC+7foLVUjIOaGngHuDINEkZ9h1KN039Pp5+HnYRDcO7JGPrB2WXBmmBaUo6zuLD+1g/J0PYubeXHMbynyelj8Iy5xAgCMMb539wgxGNVPyUA8wbZumz0fWax6Cyeg/hMlwUW4TyL5uQSKcZqWyeRTpXWx5q0A+c4LtcEz6Oyt6Nz5UjvEm59Y/iKjxGsIixOKnntbwwjONGYjaE9zecbE7pR0eM0S+nVQ0xLhJJb5XX9FURNTuji+GDA0L5rae7jyMY2bWZxQF7wPbVuZp9s1Z/FRGXosuHhtFOPxZE/6ZCe9rV1KkiRclD7ajy/UL/UZ5O9zV9Aza3qB9SWrnBnyihtvgB3nCqLkeoePRfVfyXtQeo8zyEuJtCTa7A4RDNKXdYt73tCt9O17QOxb07tTpqlrD8pGMhb0Qf2yCT30uHT0DlJGTUdjXl1NdU/9Wf8fMPQ3Gz4wKS/cmyXqronf3nld6q6ZziPjZckUEkfPiIJiKppJwKVR2WVSPI8G5CXniCyIxJGGxmEJtWFyPHt6etCOAiqQmgoaUE/e7m9Wl/NrC7IVyOGP0ZsxAWt+vq9qd38UT6bZPSb8T0ffCNuRRm8Do1qFsP/3r1H1ypqu2pY7OmADOXJd0Ez89+bwRm5KnbYVIG2WHmH+pus/ZyJa1BFDxwGLIjDc5zgO6F3G9nR1A3Rrey1yBG2P/tvJvxfcuq6LqaxCkDOmmG0MSJS/+ojcwcbgoiMqYbCo3QuZfpqB2AB3TKUrbzBGflboPOtQH/uyXdskgG2CEDGruHe+EKDa7zC3CBre4L8k2wa6xYODXgO7LW+VVJsSNe0jzCcASeSUEo2ZuXv3537x9ytR7TG2JMACNL9brhlQHJI7seinzyK1HVzk9733NFQlSqE9DBkYS0/WOoFqUjbpT7Y+ZWCi+Uc/YfwD9r2vU6mCUDUUPl440cwb1o17M1rSHzNzBBIhxmkhpB4iK+tMTw9xCvsF1sBOIEO2PGRn97Fa/2FMS2Psm6d7TehNhCgclmAs2qWt5482MT7KNhAeyiU0dX1KaByvo2BHTcTcqTDK6Fj7/UFrPdoxDUENkPE9hmpmimknfy/7lmnc3zniHrTB74C3BX5/5QTCimfLwGtgb9dmQTxbFcCSVL5f+ajraNjh3sxAKx6lGEy8x9SNu1B6fv5InCBRZkL552t4hmi95xB/4Ef2dBHsdq1jlKkn/3LcTxpwhHCYJNqNCjkUQwJFg8zoKB2TU8pl4pXtP+NaLZiAyp8njWXt39isiAbzy4I7BmO596sFOU3C4Cf2yNqgmWugJAu1f8T//1Fhpmmf7DVj8eTNEWWr6r5shU0BDVAlbBXzJ/12r7pASHtE7gEnkfemQvZdVpBhu0kLpWxYkDVKh+1DesL0JYB9oItOQSl+4iBL5T6lAOqhmxargmP26qzeVEWaAFHT4YNAB8tens/4TUEsDBBQAAgAIAOWxMUcZ1RGpSgAAAGoAAAAbAAAAdW5pdmVyc2FsL3VuaXZlcnNhbC5wbmcueG1ss7GvyM1RKEstKs7Mz7NVMtQzULK34+WyKShKLctMLVeoAIoZ6RlAgJJCJSq3PDOlJMNWydLYHCGWkZqZnlFiq2RuYAwX1AcaCQBQSwECAAAUAAIACADjsTFHWn+5mToEAADhDgAAHQAAAAAAAAABAAAAAAAAAAAAdW5pdmVyc2FsL2NvbW1vbl9tZXNzYWdlcy5sbmdQSwECAAAUAAIACADjsTFHmd7J2s4DAAAxDwAAJwAAAAAAAAABAAAAAAB1BAAAdW5pdmVyc2FsL2ZsYXNoX3B1Ymxpc2hpbmdfc2V0dGluZ3MueG1sUEsBAgAAFAACAAgA47ExR++DwV62AgAAUAoAACEAAAAAAAAAAQAAAAAAiAgAAHVuaXZlcnNhbC9mbGFzaF9za2luX3NldHRpbmdzLnhtbFBLAQIAABQAAgAIAOOxMUeyfOT/owMAAEIOAAAmAAAAAAAAAAEAAAAAAH0LAAB1bml2ZXJzYWwvaHRtbF9wdWJsaXNoaW5nX3NldHRpbmdzLnhtbFBLAQIAABQAAgAIAOOxMUdCreo6ngEAAC0GAAAfAAAAAAAAAAEAAAAAAGQPAAB1bml2ZXJzYWwvaHRtbF9za2luX3NldHRpbmdzLmpzUEsBAgAAFAACAAgA47ExR5ZRcFq6AAAAowEAABoAAAAAAAAAAQAAAAAAPxEAAHVuaXZlcnNhbC9pMThuX3ByZXNldHMueG1sUEsBAgAAFAACAAgA47ExR5QTsyJpAAAAbgAAABwAAAAAAAAAAQAAAAAAMRIAAHVuaXZlcnNhbC9sb2NhbF9zZXR0aW5ncy54bWxQSwECAAAUAAIACAAki/RGiiTiqPoCAACwCAAAFAAAAAAAAAABAAAAAADUEgAAdW5pdmVyc2FsL3BsYXllci54bWxQSwECAAAUAAIACADjsTFHNdvZrWgBAADzAgAAKQAAAAAAAAABAAAAAAAAFgAAdW5pdmVyc2FsL3NraW5fY3VzdG9taXphdGlvbl9zZXR0aW5ncy54bWxQSwECAAAUAAIACADksTFHFJUPwnoRAACcIwAAFwAAAAAAAAAAAAAAAACvFwAAdW5pdmVyc2FsL3VuaXZlcnNhbC5wbmdQSwECAAAUAAIACADlsTFHGdURqUoAAABqAAAAGwAAAAAAAAABAAAAAABeKQAAdW5pdmVyc2FsL3VuaXZlcnNhbC5wbmcueG1sUEsFBgAAAAALAAsASQMAAOEpAAAAAA=="/>
  <p:tag name="ISPRING_SCORM_USE_CUSTOM_PASSING_SCORE" val="1"/>
  <p:tag name="ISPRING_RESOURCE_PATHS_HASH_PRESENTER" val="fbbab5bf56f1acca89b16f9555d378d27895e025"/>
  <p:tag name="ISPRING_SCORM_ENDPOINT" val="&lt;endpoint&gt;&lt;enable&gt;0&lt;/enable&gt;&lt;lrs&gt;http://&lt;/lrs&gt;&lt;auth&gt;0&lt;/auth&gt;&lt;login&gt;&lt;/login&gt;&lt;password&gt;&lt;/password&gt;&lt;key&gt;&lt;/key&gt;&lt;name&gt;&lt;/name&gt;&lt;email&gt;&lt;/email&gt;&lt;/endpoint&gt;&#10;"/>
  <p:tag name="ISPRING_PRESENTATION_TITLE" val="les puissances triphaées 5"/>
  <p:tag name="ISPRING_ULTRA_SCORM_COURCE_TITLE" val="les puissances triphaées F"/>
  <p:tag name="ISPRING_ULTRA_SCORM_LESSON_TITLE" val="les puissances triphaées F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8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9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0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1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2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4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5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6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7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0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1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2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4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5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6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7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8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9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0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1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2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3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4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5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6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écutif">
  <a:themeElements>
    <a:clrScheme name="Exécutif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écutif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écutif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9371</TotalTime>
  <Words>843</Words>
  <Application>Microsoft Office PowerPoint</Application>
  <PresentationFormat>Affichage à l'écran (4:3)</PresentationFormat>
  <Paragraphs>156</Paragraphs>
  <Slides>13</Slides>
  <Notes>13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Exécutif</vt:lpstr>
      <vt:lpstr>La puissance  </vt:lpstr>
      <vt:lpstr>La puissance.</vt:lpstr>
      <vt:lpstr>La puissance.</vt:lpstr>
      <vt:lpstr>La puissance.</vt:lpstr>
      <vt:lpstr>La puissance  en alternatif triphasé</vt:lpstr>
      <vt:lpstr>La puissance  en alternatif triphasé</vt:lpstr>
      <vt:lpstr>La puissance  en alternatif triphasé</vt:lpstr>
      <vt:lpstr>À vous de jouer</vt:lpstr>
      <vt:lpstr>À vous de jouer</vt:lpstr>
      <vt:lpstr>À vous de jouer</vt:lpstr>
      <vt:lpstr>À vous de jouer</vt:lpstr>
      <vt:lpstr>À vous de jouer</vt:lpstr>
      <vt:lpstr>Fin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puissances triphaées 5</dc:title>
  <dc:creator>Philippe Dutour</dc:creator>
  <cp:lastModifiedBy>phil</cp:lastModifiedBy>
  <cp:revision>282</cp:revision>
  <dcterms:created xsi:type="dcterms:W3CDTF">2014-09-06T08:54:55Z</dcterms:created>
  <dcterms:modified xsi:type="dcterms:W3CDTF">2016-01-08T15:44:27Z</dcterms:modified>
</cp:coreProperties>
</file>