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9.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10.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11.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notesSlides/notesSlide12.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13.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notesSlides/notesSlide14.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notesSlides/notesSlide15.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16.xml" ContentType="application/vnd.openxmlformats-officedocument.presentationml.notesSlide+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notesSlides/notesSlide17.xml" ContentType="application/vnd.openxmlformats-officedocument.presentationml.notesSlide+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notesSlides/notesSlide18.xml" ContentType="application/vnd.openxmlformats-officedocument.presentationml.notesSlide+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notesSlides/notesSlide19.xml" ContentType="application/vnd.openxmlformats-officedocument.presentationml.notesSlide+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notesSlides/notesSlide20.xml" ContentType="application/vnd.openxmlformats-officedocument.presentationml.notesSlide+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notesSlides/notesSlide21.xml" ContentType="application/vnd.openxmlformats-officedocument.presentationml.notesSlide+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notesSlides/notesSlide22.xml" ContentType="application/vnd.openxmlformats-officedocument.presentationml.notesSlide+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notesSlides/notesSlide23.xml" ContentType="application/vnd.openxmlformats-officedocument.presentationml.notesSlide+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24.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7"/>
  </p:notesMasterIdLst>
  <p:sldIdLst>
    <p:sldId id="256" r:id="rId2"/>
    <p:sldId id="275" r:id="rId3"/>
    <p:sldId id="267" r:id="rId4"/>
    <p:sldId id="268" r:id="rId5"/>
    <p:sldId id="263" r:id="rId6"/>
    <p:sldId id="279" r:id="rId7"/>
    <p:sldId id="276" r:id="rId8"/>
    <p:sldId id="291" r:id="rId9"/>
    <p:sldId id="272" r:id="rId10"/>
    <p:sldId id="280" r:id="rId11"/>
    <p:sldId id="292" r:id="rId12"/>
    <p:sldId id="277" r:id="rId13"/>
    <p:sldId id="278" r:id="rId14"/>
    <p:sldId id="281" r:id="rId15"/>
    <p:sldId id="282" r:id="rId16"/>
    <p:sldId id="284" r:id="rId17"/>
    <p:sldId id="285" r:id="rId18"/>
    <p:sldId id="286" r:id="rId19"/>
    <p:sldId id="287" r:id="rId20"/>
    <p:sldId id="288" r:id="rId21"/>
    <p:sldId id="273" r:id="rId22"/>
    <p:sldId id="289" r:id="rId23"/>
    <p:sldId id="293" r:id="rId24"/>
    <p:sldId id="294" r:id="rId25"/>
    <p:sldId id="290" r:id="rId26"/>
  </p:sldIdLst>
  <p:sldSz cx="9144000" cy="6858000" type="screen4x3"/>
  <p:notesSz cx="6858000" cy="9144000"/>
  <p:custDataLst>
    <p:tags r:id="rId2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70" autoAdjust="0"/>
    <p:restoredTop sz="93971" autoAdjust="0"/>
  </p:normalViewPr>
  <p:slideViewPr>
    <p:cSldViewPr>
      <p:cViewPr>
        <p:scale>
          <a:sx n="78" d="100"/>
          <a:sy n="78" d="100"/>
        </p:scale>
        <p:origin x="-2088" y="-378"/>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19765B-AA2C-4011-9FFB-19152924DF2B}" type="datetimeFigureOut">
              <a:rPr lang="fr-FR" smtClean="0"/>
              <a:t>28/12/2015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CFF19C-7390-4C02-A740-5948DB6C5D64}" type="slidenum">
              <a:rPr lang="fr-FR" smtClean="0"/>
              <a:t>‹N°›</a:t>
            </a:fld>
            <a:endParaRPr lang="fr-FR"/>
          </a:p>
        </p:txBody>
      </p:sp>
    </p:spTree>
    <p:extLst>
      <p:ext uri="{BB962C8B-B14F-4D97-AF65-F5344CB8AC3E}">
        <p14:creationId xmlns:p14="http://schemas.microsoft.com/office/powerpoint/2010/main" val="403629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a:t>
            </a:fld>
            <a:endParaRPr lang="fr-FR"/>
          </a:p>
        </p:txBody>
      </p:sp>
    </p:spTree>
    <p:extLst>
      <p:ext uri="{BB962C8B-B14F-4D97-AF65-F5344CB8AC3E}">
        <p14:creationId xmlns:p14="http://schemas.microsoft.com/office/powerpoint/2010/main" val="76714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10</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11</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14</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15</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16</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17</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18</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19</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a:t>
            </a:fld>
            <a:endParaRPr lang="fr-FR"/>
          </a:p>
        </p:txBody>
      </p:sp>
    </p:spTree>
    <p:extLst>
      <p:ext uri="{BB962C8B-B14F-4D97-AF65-F5344CB8AC3E}">
        <p14:creationId xmlns:p14="http://schemas.microsoft.com/office/powerpoint/2010/main" val="1432380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20</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21</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22</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23</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24</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25</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3</a:t>
            </a:fld>
            <a:endParaRPr lang="fr-FR"/>
          </a:p>
        </p:txBody>
      </p:sp>
    </p:spTree>
    <p:extLst>
      <p:ext uri="{BB962C8B-B14F-4D97-AF65-F5344CB8AC3E}">
        <p14:creationId xmlns:p14="http://schemas.microsoft.com/office/powerpoint/2010/main" val="1432380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4</a:t>
            </a:fld>
            <a:endParaRPr lang="fr-FR"/>
          </a:p>
        </p:txBody>
      </p:sp>
    </p:spTree>
    <p:extLst>
      <p:ext uri="{BB962C8B-B14F-4D97-AF65-F5344CB8AC3E}">
        <p14:creationId xmlns:p14="http://schemas.microsoft.com/office/powerpoint/2010/main" val="198163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5</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6</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7</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8</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9</a:t>
            </a:fld>
            <a:endParaRPr lang="fr-FR"/>
          </a:p>
        </p:txBody>
      </p:sp>
    </p:spTree>
    <p:extLst>
      <p:ext uri="{BB962C8B-B14F-4D97-AF65-F5344CB8AC3E}">
        <p14:creationId xmlns:p14="http://schemas.microsoft.com/office/powerpoint/2010/main" val="316770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dirty="0"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E529E509-E2CF-4773-A1D8-D62E2E267BD7}" type="datetimeFigureOut">
              <a:rPr lang="fr-FR" smtClean="0"/>
              <a:t>28/12/2015</a:t>
            </a:fld>
            <a:endParaRPr lang="fr-FR"/>
          </a:p>
        </p:txBody>
      </p:sp>
      <p:sp>
        <p:nvSpPr>
          <p:cNvPr id="8" name="Slide Number Placeholder 7"/>
          <p:cNvSpPr>
            <a:spLocks noGrp="1"/>
          </p:cNvSpPr>
          <p:nvPr>
            <p:ph type="sldNum" sz="quarter" idx="11"/>
          </p:nvPr>
        </p:nvSpPr>
        <p:spPr/>
        <p:txBody>
          <a:bodyPr/>
          <a:lstStyle/>
          <a:p>
            <a:fld id="{DCF330D0-E5C0-42E1-9052-DC7ED5A284EF}"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dirty="0"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1"/>
                </a:solidFill>
                <a:effectLst>
                  <a:glow rad="228600">
                    <a:schemeClr val="bg1">
                      <a:alpha val="40000"/>
                    </a:schemeClr>
                  </a:glow>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529E509-E2CF-4773-A1D8-D62E2E267BD7}" type="datetimeFigureOut">
              <a:rPr lang="fr-FR" smtClean="0"/>
              <a:t>28/12/2015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E529E509-E2CF-4773-A1D8-D62E2E267BD7}" type="datetimeFigureOut">
              <a:rPr lang="fr-FR" smtClean="0"/>
              <a:t>28/12/2015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CF330D0-E5C0-42E1-9052-DC7ED5A284EF}" type="slidenum">
              <a:rPr lang="fr-FR" smtClean="0"/>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529E509-E2CF-4773-A1D8-D62E2E267BD7}" type="datetimeFigureOut">
              <a:rPr lang="fr-FR" smtClean="0"/>
              <a:t>28/12/2015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9E509-E2CF-4773-A1D8-D62E2E267BD7}" type="datetimeFigureOut">
              <a:rPr lang="fr-FR" smtClean="0"/>
              <a:t>28/12/2015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solidFill>
                  <a:schemeClr val="tx1"/>
                </a:solidFill>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28/12/2015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529E509-E2CF-4773-A1D8-D62E2E267BD7}" type="datetimeFigureOut">
              <a:rPr lang="fr-FR" smtClean="0"/>
              <a:t>28/12/2015</a:t>
            </a:fld>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CF330D0-E5C0-42E1-9052-DC7ED5A284EF}" type="slidenum">
              <a:rPr lang="fr-FR" smtClean="0"/>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0528" y="-387424"/>
            <a:ext cx="1493649" cy="1219306"/>
          </a:xfrm>
          <a:prstGeom prst="rect">
            <a:avLst/>
          </a:prstGeom>
        </p:spPr>
      </p:pic>
      <p:sp>
        <p:nvSpPr>
          <p:cNvPr id="10" name="ZoneTexte 9"/>
          <p:cNvSpPr txBox="1"/>
          <p:nvPr userDrawn="1"/>
        </p:nvSpPr>
        <p:spPr>
          <a:xfrm>
            <a:off x="0" y="6495407"/>
            <a:ext cx="1433406" cy="369332"/>
          </a:xfrm>
          <a:prstGeom prst="rect">
            <a:avLst/>
          </a:prstGeom>
          <a:noFill/>
        </p:spPr>
        <p:txBody>
          <a:bodyPr wrap="none" rtlCol="0">
            <a:spAutoFit/>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 </a:t>
            </a:r>
            <a:r>
              <a:rPr lang="fr-FR"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Dutour</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Placeholder 1"/>
          <p:cNvSpPr>
            <a:spLocks noGrp="1"/>
          </p:cNvSpPr>
          <p:nvPr>
            <p:ph type="title"/>
          </p:nvPr>
        </p:nvSpPr>
        <p:spPr>
          <a:xfrm>
            <a:off x="457200" y="0"/>
            <a:ext cx="8229600" cy="831882"/>
          </a:xfrm>
          <a:prstGeom prst="rect">
            <a:avLst/>
          </a:prstGeom>
        </p:spPr>
        <p:txBody>
          <a:bodyPr vert="horz" lIns="91440" tIns="45720" rIns="91440" bIns="45720" rtlCol="0" anchor="b">
            <a:noAutofit/>
          </a:bodyPr>
          <a:lstStyle/>
          <a:p>
            <a:r>
              <a:rPr lang="fr-FR" dirty="0" smtClean="0"/>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lnSpc>
          <a:spcPts val="5800"/>
        </a:lnSpc>
        <a:spcBef>
          <a:spcPct val="0"/>
        </a:spcBef>
        <a:buNone/>
        <a:defRPr sz="4800" kern="1200">
          <a:solidFill>
            <a:schemeClr val="tx1"/>
          </a:solidFill>
          <a:effectLst>
            <a:glow rad="228600">
              <a:schemeClr val="bg1">
                <a:alpha val="40000"/>
              </a:schemeClr>
            </a:glow>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3" Type="http://schemas.openxmlformats.org/officeDocument/2006/relationships/tags" Target="../tags/tag147.xml"/><Relationship Id="rId18" Type="http://schemas.openxmlformats.org/officeDocument/2006/relationships/tags" Target="../tags/tag152.xml"/><Relationship Id="rId26" Type="http://schemas.openxmlformats.org/officeDocument/2006/relationships/tags" Target="../tags/tag160.xml"/><Relationship Id="rId39" Type="http://schemas.openxmlformats.org/officeDocument/2006/relationships/notesSlide" Target="../notesSlides/notesSlide10.xml"/><Relationship Id="rId21" Type="http://schemas.openxmlformats.org/officeDocument/2006/relationships/tags" Target="../tags/tag155.xml"/><Relationship Id="rId34" Type="http://schemas.openxmlformats.org/officeDocument/2006/relationships/tags" Target="../tags/tag168.xml"/><Relationship Id="rId7" Type="http://schemas.openxmlformats.org/officeDocument/2006/relationships/tags" Target="../tags/tag141.xml"/><Relationship Id="rId12" Type="http://schemas.openxmlformats.org/officeDocument/2006/relationships/tags" Target="../tags/tag146.xml"/><Relationship Id="rId17" Type="http://schemas.openxmlformats.org/officeDocument/2006/relationships/tags" Target="../tags/tag151.xml"/><Relationship Id="rId25" Type="http://schemas.openxmlformats.org/officeDocument/2006/relationships/tags" Target="../tags/tag159.xml"/><Relationship Id="rId33" Type="http://schemas.openxmlformats.org/officeDocument/2006/relationships/tags" Target="../tags/tag167.xml"/><Relationship Id="rId38" Type="http://schemas.openxmlformats.org/officeDocument/2006/relationships/slideLayout" Target="../slideLayouts/slideLayout2.xml"/><Relationship Id="rId2" Type="http://schemas.openxmlformats.org/officeDocument/2006/relationships/tags" Target="../tags/tag136.xml"/><Relationship Id="rId16" Type="http://schemas.openxmlformats.org/officeDocument/2006/relationships/tags" Target="../tags/tag150.xml"/><Relationship Id="rId20" Type="http://schemas.openxmlformats.org/officeDocument/2006/relationships/tags" Target="../tags/tag154.xml"/><Relationship Id="rId29" Type="http://schemas.openxmlformats.org/officeDocument/2006/relationships/tags" Target="../tags/tag163.xml"/><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tags" Target="../tags/tag145.xml"/><Relationship Id="rId24" Type="http://schemas.openxmlformats.org/officeDocument/2006/relationships/tags" Target="../tags/tag158.xml"/><Relationship Id="rId32" Type="http://schemas.openxmlformats.org/officeDocument/2006/relationships/tags" Target="../tags/tag166.xml"/><Relationship Id="rId37" Type="http://schemas.openxmlformats.org/officeDocument/2006/relationships/tags" Target="../tags/tag171.xml"/><Relationship Id="rId5" Type="http://schemas.openxmlformats.org/officeDocument/2006/relationships/tags" Target="../tags/tag139.xml"/><Relationship Id="rId15" Type="http://schemas.openxmlformats.org/officeDocument/2006/relationships/tags" Target="../tags/tag149.xml"/><Relationship Id="rId23" Type="http://schemas.openxmlformats.org/officeDocument/2006/relationships/tags" Target="../tags/tag157.xml"/><Relationship Id="rId28" Type="http://schemas.openxmlformats.org/officeDocument/2006/relationships/tags" Target="../tags/tag162.xml"/><Relationship Id="rId36" Type="http://schemas.openxmlformats.org/officeDocument/2006/relationships/tags" Target="../tags/tag170.xml"/><Relationship Id="rId10" Type="http://schemas.openxmlformats.org/officeDocument/2006/relationships/tags" Target="../tags/tag144.xml"/><Relationship Id="rId19" Type="http://schemas.openxmlformats.org/officeDocument/2006/relationships/tags" Target="../tags/tag153.xml"/><Relationship Id="rId31" Type="http://schemas.openxmlformats.org/officeDocument/2006/relationships/tags" Target="../tags/tag165.xml"/><Relationship Id="rId4" Type="http://schemas.openxmlformats.org/officeDocument/2006/relationships/tags" Target="../tags/tag138.xml"/><Relationship Id="rId9" Type="http://schemas.openxmlformats.org/officeDocument/2006/relationships/tags" Target="../tags/tag143.xml"/><Relationship Id="rId14" Type="http://schemas.openxmlformats.org/officeDocument/2006/relationships/tags" Target="../tags/tag148.xml"/><Relationship Id="rId22" Type="http://schemas.openxmlformats.org/officeDocument/2006/relationships/tags" Target="../tags/tag156.xml"/><Relationship Id="rId27" Type="http://schemas.openxmlformats.org/officeDocument/2006/relationships/tags" Target="../tags/tag161.xml"/><Relationship Id="rId30" Type="http://schemas.openxmlformats.org/officeDocument/2006/relationships/tags" Target="../tags/tag164.xml"/><Relationship Id="rId35" Type="http://schemas.openxmlformats.org/officeDocument/2006/relationships/tags" Target="../tags/tag169.xml"/><Relationship Id="rId8" Type="http://schemas.openxmlformats.org/officeDocument/2006/relationships/tags" Target="../tags/tag142.xml"/><Relationship Id="rId3" Type="http://schemas.openxmlformats.org/officeDocument/2006/relationships/tags" Target="../tags/tag137.xml"/></Relationships>
</file>

<file path=ppt/slides/_rels/slide11.xml.rels><?xml version="1.0" encoding="UTF-8" standalone="yes"?>
<Relationships xmlns="http://schemas.openxmlformats.org/package/2006/relationships"><Relationship Id="rId13" Type="http://schemas.openxmlformats.org/officeDocument/2006/relationships/tags" Target="../tags/tag184.xml"/><Relationship Id="rId18" Type="http://schemas.openxmlformats.org/officeDocument/2006/relationships/tags" Target="../tags/tag189.xml"/><Relationship Id="rId26" Type="http://schemas.openxmlformats.org/officeDocument/2006/relationships/tags" Target="../tags/tag197.xml"/><Relationship Id="rId39" Type="http://schemas.openxmlformats.org/officeDocument/2006/relationships/tags" Target="../tags/tag210.xml"/><Relationship Id="rId21" Type="http://schemas.openxmlformats.org/officeDocument/2006/relationships/tags" Target="../tags/tag192.xml"/><Relationship Id="rId34" Type="http://schemas.openxmlformats.org/officeDocument/2006/relationships/tags" Target="../tags/tag205.xml"/><Relationship Id="rId42" Type="http://schemas.openxmlformats.org/officeDocument/2006/relationships/tags" Target="../tags/tag213.xml"/><Relationship Id="rId47" Type="http://schemas.openxmlformats.org/officeDocument/2006/relationships/slideLayout" Target="../slideLayouts/slideLayout2.xml"/><Relationship Id="rId7" Type="http://schemas.openxmlformats.org/officeDocument/2006/relationships/tags" Target="../tags/tag178.xml"/><Relationship Id="rId2" Type="http://schemas.openxmlformats.org/officeDocument/2006/relationships/tags" Target="../tags/tag173.xml"/><Relationship Id="rId16" Type="http://schemas.openxmlformats.org/officeDocument/2006/relationships/tags" Target="../tags/tag187.xml"/><Relationship Id="rId29" Type="http://schemas.openxmlformats.org/officeDocument/2006/relationships/tags" Target="../tags/tag200.xml"/><Relationship Id="rId11" Type="http://schemas.openxmlformats.org/officeDocument/2006/relationships/tags" Target="../tags/tag182.xml"/><Relationship Id="rId24" Type="http://schemas.openxmlformats.org/officeDocument/2006/relationships/tags" Target="../tags/tag195.xml"/><Relationship Id="rId32" Type="http://schemas.openxmlformats.org/officeDocument/2006/relationships/tags" Target="../tags/tag203.xml"/><Relationship Id="rId37" Type="http://schemas.openxmlformats.org/officeDocument/2006/relationships/tags" Target="../tags/tag208.xml"/><Relationship Id="rId40" Type="http://schemas.openxmlformats.org/officeDocument/2006/relationships/tags" Target="../tags/tag211.xml"/><Relationship Id="rId45" Type="http://schemas.openxmlformats.org/officeDocument/2006/relationships/tags" Target="../tags/tag216.xml"/><Relationship Id="rId5" Type="http://schemas.openxmlformats.org/officeDocument/2006/relationships/tags" Target="../tags/tag176.xml"/><Relationship Id="rId15" Type="http://schemas.openxmlformats.org/officeDocument/2006/relationships/tags" Target="../tags/tag186.xml"/><Relationship Id="rId23" Type="http://schemas.openxmlformats.org/officeDocument/2006/relationships/tags" Target="../tags/tag194.xml"/><Relationship Id="rId28" Type="http://schemas.openxmlformats.org/officeDocument/2006/relationships/tags" Target="../tags/tag199.xml"/><Relationship Id="rId36" Type="http://schemas.openxmlformats.org/officeDocument/2006/relationships/tags" Target="../tags/tag207.xml"/><Relationship Id="rId49" Type="http://schemas.openxmlformats.org/officeDocument/2006/relationships/image" Target="../media/image11.png"/><Relationship Id="rId10" Type="http://schemas.openxmlformats.org/officeDocument/2006/relationships/tags" Target="../tags/tag181.xml"/><Relationship Id="rId19" Type="http://schemas.openxmlformats.org/officeDocument/2006/relationships/tags" Target="../tags/tag190.xml"/><Relationship Id="rId31" Type="http://schemas.openxmlformats.org/officeDocument/2006/relationships/tags" Target="../tags/tag202.xml"/><Relationship Id="rId44" Type="http://schemas.openxmlformats.org/officeDocument/2006/relationships/tags" Target="../tags/tag215.xml"/><Relationship Id="rId4" Type="http://schemas.openxmlformats.org/officeDocument/2006/relationships/tags" Target="../tags/tag175.xml"/><Relationship Id="rId9" Type="http://schemas.openxmlformats.org/officeDocument/2006/relationships/tags" Target="../tags/tag180.xml"/><Relationship Id="rId14" Type="http://schemas.openxmlformats.org/officeDocument/2006/relationships/tags" Target="../tags/tag185.xml"/><Relationship Id="rId22" Type="http://schemas.openxmlformats.org/officeDocument/2006/relationships/tags" Target="../tags/tag193.xml"/><Relationship Id="rId27" Type="http://schemas.openxmlformats.org/officeDocument/2006/relationships/tags" Target="../tags/tag198.xml"/><Relationship Id="rId30" Type="http://schemas.openxmlformats.org/officeDocument/2006/relationships/tags" Target="../tags/tag201.xml"/><Relationship Id="rId35" Type="http://schemas.openxmlformats.org/officeDocument/2006/relationships/tags" Target="../tags/tag206.xml"/><Relationship Id="rId43" Type="http://schemas.openxmlformats.org/officeDocument/2006/relationships/tags" Target="../tags/tag214.xml"/><Relationship Id="rId48" Type="http://schemas.openxmlformats.org/officeDocument/2006/relationships/notesSlide" Target="../notesSlides/notesSlide11.xml"/><Relationship Id="rId8" Type="http://schemas.openxmlformats.org/officeDocument/2006/relationships/tags" Target="../tags/tag179.xml"/><Relationship Id="rId3" Type="http://schemas.openxmlformats.org/officeDocument/2006/relationships/tags" Target="../tags/tag174.xml"/><Relationship Id="rId12" Type="http://schemas.openxmlformats.org/officeDocument/2006/relationships/tags" Target="../tags/tag183.xml"/><Relationship Id="rId17" Type="http://schemas.openxmlformats.org/officeDocument/2006/relationships/tags" Target="../tags/tag188.xml"/><Relationship Id="rId25" Type="http://schemas.openxmlformats.org/officeDocument/2006/relationships/tags" Target="../tags/tag196.xml"/><Relationship Id="rId33" Type="http://schemas.openxmlformats.org/officeDocument/2006/relationships/tags" Target="../tags/tag204.xml"/><Relationship Id="rId38" Type="http://schemas.openxmlformats.org/officeDocument/2006/relationships/tags" Target="../tags/tag209.xml"/><Relationship Id="rId46" Type="http://schemas.openxmlformats.org/officeDocument/2006/relationships/tags" Target="../tags/tag217.xml"/><Relationship Id="rId20" Type="http://schemas.openxmlformats.org/officeDocument/2006/relationships/tags" Target="../tags/tag191.xml"/><Relationship Id="rId41" Type="http://schemas.openxmlformats.org/officeDocument/2006/relationships/tags" Target="../tags/tag212.xml"/><Relationship Id="rId1" Type="http://schemas.openxmlformats.org/officeDocument/2006/relationships/tags" Target="../tags/tag172.xml"/><Relationship Id="rId6" Type="http://schemas.openxmlformats.org/officeDocument/2006/relationships/tags" Target="../tags/tag177.xml"/></Relationships>
</file>

<file path=ppt/slides/_rels/slide12.xml.rels><?xml version="1.0" encoding="UTF-8" standalone="yes"?>
<Relationships xmlns="http://schemas.openxmlformats.org/package/2006/relationships"><Relationship Id="rId8" Type="http://schemas.openxmlformats.org/officeDocument/2006/relationships/tags" Target="../tags/tag225.xml"/><Relationship Id="rId13" Type="http://schemas.openxmlformats.org/officeDocument/2006/relationships/tags" Target="../tags/tag230.xml"/><Relationship Id="rId18" Type="http://schemas.openxmlformats.org/officeDocument/2006/relationships/slideLayout" Target="../slideLayouts/slideLayout2.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tags" Target="../tags/tag229.xml"/><Relationship Id="rId17" Type="http://schemas.openxmlformats.org/officeDocument/2006/relationships/tags" Target="../tags/tag234.xml"/><Relationship Id="rId2" Type="http://schemas.openxmlformats.org/officeDocument/2006/relationships/tags" Target="../tags/tag219.xml"/><Relationship Id="rId16" Type="http://schemas.openxmlformats.org/officeDocument/2006/relationships/tags" Target="../tags/tag233.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tags" Target="../tags/tag228.xml"/><Relationship Id="rId5" Type="http://schemas.openxmlformats.org/officeDocument/2006/relationships/tags" Target="../tags/tag222.xml"/><Relationship Id="rId15" Type="http://schemas.openxmlformats.org/officeDocument/2006/relationships/tags" Target="../tags/tag232.xml"/><Relationship Id="rId10" Type="http://schemas.openxmlformats.org/officeDocument/2006/relationships/tags" Target="../tags/tag227.xml"/><Relationship Id="rId19" Type="http://schemas.openxmlformats.org/officeDocument/2006/relationships/notesSlide" Target="../notesSlides/notesSlide12.xml"/><Relationship Id="rId4" Type="http://schemas.openxmlformats.org/officeDocument/2006/relationships/tags" Target="../tags/tag221.xml"/><Relationship Id="rId9" Type="http://schemas.openxmlformats.org/officeDocument/2006/relationships/tags" Target="../tags/tag226.xml"/><Relationship Id="rId14" Type="http://schemas.openxmlformats.org/officeDocument/2006/relationships/tags" Target="../tags/tag231.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237.xml"/><Relationship Id="rId7" Type="http://schemas.openxmlformats.org/officeDocument/2006/relationships/image" Target="../media/image12.png"/><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notesSlide" Target="../notesSlides/notesSlide13.xml"/><Relationship Id="rId11" Type="http://schemas.microsoft.com/office/2007/relationships/hdphoto" Target="../media/hdphoto5.wdp"/><Relationship Id="rId5" Type="http://schemas.openxmlformats.org/officeDocument/2006/relationships/slideLayout" Target="../slideLayouts/slideLayout2.xml"/><Relationship Id="rId10" Type="http://schemas.openxmlformats.org/officeDocument/2006/relationships/image" Target="../media/image14.png"/><Relationship Id="rId4" Type="http://schemas.openxmlformats.org/officeDocument/2006/relationships/tags" Target="../tags/tag238.xml"/><Relationship Id="rId9" Type="http://schemas.microsoft.com/office/2007/relationships/hdphoto" Target="../media/hdphoto4.wdp"/></Relationships>
</file>

<file path=ppt/slides/_rels/slide14.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tags" Target="../tags/tag251.xml"/><Relationship Id="rId18" Type="http://schemas.openxmlformats.org/officeDocument/2006/relationships/tags" Target="../tags/tag256.xml"/><Relationship Id="rId26" Type="http://schemas.openxmlformats.org/officeDocument/2006/relationships/tags" Target="../tags/tag264.xml"/><Relationship Id="rId3" Type="http://schemas.openxmlformats.org/officeDocument/2006/relationships/tags" Target="../tags/tag241.xml"/><Relationship Id="rId21" Type="http://schemas.openxmlformats.org/officeDocument/2006/relationships/tags" Target="../tags/tag259.xml"/><Relationship Id="rId7" Type="http://schemas.openxmlformats.org/officeDocument/2006/relationships/tags" Target="../tags/tag245.xml"/><Relationship Id="rId12" Type="http://schemas.openxmlformats.org/officeDocument/2006/relationships/tags" Target="../tags/tag250.xml"/><Relationship Id="rId17" Type="http://schemas.openxmlformats.org/officeDocument/2006/relationships/tags" Target="../tags/tag255.xml"/><Relationship Id="rId25" Type="http://schemas.openxmlformats.org/officeDocument/2006/relationships/tags" Target="../tags/tag263.xml"/><Relationship Id="rId2" Type="http://schemas.openxmlformats.org/officeDocument/2006/relationships/tags" Target="../tags/tag240.xml"/><Relationship Id="rId16" Type="http://schemas.openxmlformats.org/officeDocument/2006/relationships/tags" Target="../tags/tag254.xml"/><Relationship Id="rId20" Type="http://schemas.openxmlformats.org/officeDocument/2006/relationships/tags" Target="../tags/tag258.xml"/><Relationship Id="rId29" Type="http://schemas.openxmlformats.org/officeDocument/2006/relationships/tags" Target="../tags/tag267.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24" Type="http://schemas.openxmlformats.org/officeDocument/2006/relationships/tags" Target="../tags/tag262.xml"/><Relationship Id="rId5" Type="http://schemas.openxmlformats.org/officeDocument/2006/relationships/tags" Target="../tags/tag243.xml"/><Relationship Id="rId15" Type="http://schemas.openxmlformats.org/officeDocument/2006/relationships/tags" Target="../tags/tag253.xml"/><Relationship Id="rId23" Type="http://schemas.openxmlformats.org/officeDocument/2006/relationships/tags" Target="../tags/tag261.xml"/><Relationship Id="rId28" Type="http://schemas.openxmlformats.org/officeDocument/2006/relationships/tags" Target="../tags/tag266.xml"/><Relationship Id="rId10" Type="http://schemas.openxmlformats.org/officeDocument/2006/relationships/tags" Target="../tags/tag248.xml"/><Relationship Id="rId19" Type="http://schemas.openxmlformats.org/officeDocument/2006/relationships/tags" Target="../tags/tag257.xml"/><Relationship Id="rId31" Type="http://schemas.openxmlformats.org/officeDocument/2006/relationships/notesSlide" Target="../notesSlides/notesSlide14.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tags" Target="../tags/tag252.xml"/><Relationship Id="rId22" Type="http://schemas.openxmlformats.org/officeDocument/2006/relationships/tags" Target="../tags/tag260.xml"/><Relationship Id="rId27" Type="http://schemas.openxmlformats.org/officeDocument/2006/relationships/tags" Target="../tags/tag265.xml"/><Relationship Id="rId30"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3" Type="http://schemas.openxmlformats.org/officeDocument/2006/relationships/tags" Target="../tags/tag280.xml"/><Relationship Id="rId18" Type="http://schemas.openxmlformats.org/officeDocument/2006/relationships/tags" Target="../tags/tag285.xml"/><Relationship Id="rId26" Type="http://schemas.openxmlformats.org/officeDocument/2006/relationships/tags" Target="../tags/tag293.xml"/><Relationship Id="rId39" Type="http://schemas.openxmlformats.org/officeDocument/2006/relationships/tags" Target="../tags/tag306.xml"/><Relationship Id="rId21" Type="http://schemas.openxmlformats.org/officeDocument/2006/relationships/tags" Target="../tags/tag288.xml"/><Relationship Id="rId34" Type="http://schemas.openxmlformats.org/officeDocument/2006/relationships/tags" Target="../tags/tag301.xml"/><Relationship Id="rId42" Type="http://schemas.openxmlformats.org/officeDocument/2006/relationships/tags" Target="../tags/tag309.xml"/><Relationship Id="rId47" Type="http://schemas.openxmlformats.org/officeDocument/2006/relationships/slideLayout" Target="../slideLayouts/slideLayout2.xml"/><Relationship Id="rId7" Type="http://schemas.openxmlformats.org/officeDocument/2006/relationships/tags" Target="../tags/tag274.xml"/><Relationship Id="rId2" Type="http://schemas.openxmlformats.org/officeDocument/2006/relationships/tags" Target="../tags/tag269.xml"/><Relationship Id="rId16" Type="http://schemas.openxmlformats.org/officeDocument/2006/relationships/tags" Target="../tags/tag283.xml"/><Relationship Id="rId29" Type="http://schemas.openxmlformats.org/officeDocument/2006/relationships/tags" Target="../tags/tag296.xml"/><Relationship Id="rId1" Type="http://schemas.openxmlformats.org/officeDocument/2006/relationships/tags" Target="../tags/tag268.xml"/><Relationship Id="rId6" Type="http://schemas.openxmlformats.org/officeDocument/2006/relationships/tags" Target="../tags/tag273.xml"/><Relationship Id="rId11" Type="http://schemas.openxmlformats.org/officeDocument/2006/relationships/tags" Target="../tags/tag278.xml"/><Relationship Id="rId24" Type="http://schemas.openxmlformats.org/officeDocument/2006/relationships/tags" Target="../tags/tag291.xml"/><Relationship Id="rId32" Type="http://schemas.openxmlformats.org/officeDocument/2006/relationships/tags" Target="../tags/tag299.xml"/><Relationship Id="rId37" Type="http://schemas.openxmlformats.org/officeDocument/2006/relationships/tags" Target="../tags/tag304.xml"/><Relationship Id="rId40" Type="http://schemas.openxmlformats.org/officeDocument/2006/relationships/tags" Target="../tags/tag307.xml"/><Relationship Id="rId45" Type="http://schemas.openxmlformats.org/officeDocument/2006/relationships/tags" Target="../tags/tag312.xml"/><Relationship Id="rId5" Type="http://schemas.openxmlformats.org/officeDocument/2006/relationships/tags" Target="../tags/tag272.xml"/><Relationship Id="rId15" Type="http://schemas.openxmlformats.org/officeDocument/2006/relationships/tags" Target="../tags/tag282.xml"/><Relationship Id="rId23" Type="http://schemas.openxmlformats.org/officeDocument/2006/relationships/tags" Target="../tags/tag290.xml"/><Relationship Id="rId28" Type="http://schemas.openxmlformats.org/officeDocument/2006/relationships/tags" Target="../tags/tag295.xml"/><Relationship Id="rId36" Type="http://schemas.openxmlformats.org/officeDocument/2006/relationships/tags" Target="../tags/tag303.xml"/><Relationship Id="rId10" Type="http://schemas.openxmlformats.org/officeDocument/2006/relationships/tags" Target="../tags/tag277.xml"/><Relationship Id="rId19" Type="http://schemas.openxmlformats.org/officeDocument/2006/relationships/tags" Target="../tags/tag286.xml"/><Relationship Id="rId31" Type="http://schemas.openxmlformats.org/officeDocument/2006/relationships/tags" Target="../tags/tag298.xml"/><Relationship Id="rId44" Type="http://schemas.openxmlformats.org/officeDocument/2006/relationships/tags" Target="../tags/tag311.xml"/><Relationship Id="rId4" Type="http://schemas.openxmlformats.org/officeDocument/2006/relationships/tags" Target="../tags/tag271.xml"/><Relationship Id="rId9" Type="http://schemas.openxmlformats.org/officeDocument/2006/relationships/tags" Target="../tags/tag276.xml"/><Relationship Id="rId14" Type="http://schemas.openxmlformats.org/officeDocument/2006/relationships/tags" Target="../tags/tag281.xml"/><Relationship Id="rId22" Type="http://schemas.openxmlformats.org/officeDocument/2006/relationships/tags" Target="../tags/tag289.xml"/><Relationship Id="rId27" Type="http://schemas.openxmlformats.org/officeDocument/2006/relationships/tags" Target="../tags/tag294.xml"/><Relationship Id="rId30" Type="http://schemas.openxmlformats.org/officeDocument/2006/relationships/tags" Target="../tags/tag297.xml"/><Relationship Id="rId35" Type="http://schemas.openxmlformats.org/officeDocument/2006/relationships/tags" Target="../tags/tag302.xml"/><Relationship Id="rId43" Type="http://schemas.openxmlformats.org/officeDocument/2006/relationships/tags" Target="../tags/tag310.xml"/><Relationship Id="rId48" Type="http://schemas.openxmlformats.org/officeDocument/2006/relationships/notesSlide" Target="../notesSlides/notesSlide15.xml"/><Relationship Id="rId8" Type="http://schemas.openxmlformats.org/officeDocument/2006/relationships/tags" Target="../tags/tag275.xml"/><Relationship Id="rId3" Type="http://schemas.openxmlformats.org/officeDocument/2006/relationships/tags" Target="../tags/tag270.xml"/><Relationship Id="rId12" Type="http://schemas.openxmlformats.org/officeDocument/2006/relationships/tags" Target="../tags/tag279.xml"/><Relationship Id="rId17" Type="http://schemas.openxmlformats.org/officeDocument/2006/relationships/tags" Target="../tags/tag284.xml"/><Relationship Id="rId25" Type="http://schemas.openxmlformats.org/officeDocument/2006/relationships/tags" Target="../tags/tag292.xml"/><Relationship Id="rId33" Type="http://schemas.openxmlformats.org/officeDocument/2006/relationships/tags" Target="../tags/tag300.xml"/><Relationship Id="rId38" Type="http://schemas.openxmlformats.org/officeDocument/2006/relationships/tags" Target="../tags/tag305.xml"/><Relationship Id="rId46" Type="http://schemas.openxmlformats.org/officeDocument/2006/relationships/tags" Target="../tags/tag313.xml"/><Relationship Id="rId20" Type="http://schemas.openxmlformats.org/officeDocument/2006/relationships/tags" Target="../tags/tag287.xml"/><Relationship Id="rId41" Type="http://schemas.openxmlformats.org/officeDocument/2006/relationships/tags" Target="../tags/tag308.xml"/></Relationships>
</file>

<file path=ppt/slides/_rels/slide16.xml.rels><?xml version="1.0" encoding="UTF-8" standalone="yes"?>
<Relationships xmlns="http://schemas.openxmlformats.org/package/2006/relationships"><Relationship Id="rId8" Type="http://schemas.openxmlformats.org/officeDocument/2006/relationships/tags" Target="../tags/tag321.xml"/><Relationship Id="rId13" Type="http://schemas.openxmlformats.org/officeDocument/2006/relationships/tags" Target="../tags/tag326.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tags" Target="../tags/tag325.xml"/><Relationship Id="rId2" Type="http://schemas.openxmlformats.org/officeDocument/2006/relationships/tags" Target="../tags/tag315.xml"/><Relationship Id="rId16" Type="http://schemas.openxmlformats.org/officeDocument/2006/relationships/notesSlide" Target="../notesSlides/notesSlide16.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tags" Target="../tags/tag324.xml"/><Relationship Id="rId5" Type="http://schemas.openxmlformats.org/officeDocument/2006/relationships/tags" Target="../tags/tag318.xml"/><Relationship Id="rId15" Type="http://schemas.openxmlformats.org/officeDocument/2006/relationships/slideLayout" Target="../slideLayouts/slideLayout2.xml"/><Relationship Id="rId10" Type="http://schemas.openxmlformats.org/officeDocument/2006/relationships/tags" Target="../tags/tag323.xml"/><Relationship Id="rId4" Type="http://schemas.openxmlformats.org/officeDocument/2006/relationships/tags" Target="../tags/tag317.xml"/><Relationship Id="rId9" Type="http://schemas.openxmlformats.org/officeDocument/2006/relationships/tags" Target="../tags/tag322.xml"/><Relationship Id="rId14" Type="http://schemas.openxmlformats.org/officeDocument/2006/relationships/tags" Target="../tags/tag327.xml"/></Relationships>
</file>

<file path=ppt/slides/_rels/slide17.xml.rels><?xml version="1.0" encoding="UTF-8" standalone="yes"?>
<Relationships xmlns="http://schemas.openxmlformats.org/package/2006/relationships"><Relationship Id="rId8" Type="http://schemas.openxmlformats.org/officeDocument/2006/relationships/tags" Target="../tags/tag335.xml"/><Relationship Id="rId13" Type="http://schemas.openxmlformats.org/officeDocument/2006/relationships/tags" Target="../tags/tag340.xml"/><Relationship Id="rId18" Type="http://schemas.openxmlformats.org/officeDocument/2006/relationships/tags" Target="../tags/tag345.xml"/><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tags" Target="../tags/tag339.xml"/><Relationship Id="rId17" Type="http://schemas.openxmlformats.org/officeDocument/2006/relationships/tags" Target="../tags/tag344.xml"/><Relationship Id="rId2" Type="http://schemas.openxmlformats.org/officeDocument/2006/relationships/tags" Target="../tags/tag329.xml"/><Relationship Id="rId16" Type="http://schemas.openxmlformats.org/officeDocument/2006/relationships/tags" Target="../tags/tag343.xml"/><Relationship Id="rId20" Type="http://schemas.openxmlformats.org/officeDocument/2006/relationships/notesSlide" Target="../notesSlides/notesSlide17.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tags" Target="../tags/tag338.xml"/><Relationship Id="rId5" Type="http://schemas.openxmlformats.org/officeDocument/2006/relationships/tags" Target="../tags/tag332.xml"/><Relationship Id="rId15" Type="http://schemas.openxmlformats.org/officeDocument/2006/relationships/tags" Target="../tags/tag342.xml"/><Relationship Id="rId10" Type="http://schemas.openxmlformats.org/officeDocument/2006/relationships/tags" Target="../tags/tag337.xml"/><Relationship Id="rId19" Type="http://schemas.openxmlformats.org/officeDocument/2006/relationships/slideLayout" Target="../slideLayouts/slideLayout2.xml"/><Relationship Id="rId4" Type="http://schemas.openxmlformats.org/officeDocument/2006/relationships/tags" Target="../tags/tag331.xml"/><Relationship Id="rId9" Type="http://schemas.openxmlformats.org/officeDocument/2006/relationships/tags" Target="../tags/tag336.xml"/><Relationship Id="rId14" Type="http://schemas.openxmlformats.org/officeDocument/2006/relationships/tags" Target="../tags/tag341.xml"/></Relationships>
</file>

<file path=ppt/slides/_rels/slide18.xml.rels><?xml version="1.0" encoding="UTF-8" standalone="yes"?>
<Relationships xmlns="http://schemas.openxmlformats.org/package/2006/relationships"><Relationship Id="rId8" Type="http://schemas.openxmlformats.org/officeDocument/2006/relationships/tags" Target="../tags/tag353.xml"/><Relationship Id="rId13" Type="http://schemas.openxmlformats.org/officeDocument/2006/relationships/tags" Target="../tags/tag358.xml"/><Relationship Id="rId18" Type="http://schemas.openxmlformats.org/officeDocument/2006/relationships/tags" Target="../tags/tag363.xml"/><Relationship Id="rId3" Type="http://schemas.openxmlformats.org/officeDocument/2006/relationships/tags" Target="../tags/tag348.xml"/><Relationship Id="rId21" Type="http://schemas.openxmlformats.org/officeDocument/2006/relationships/tags" Target="../tags/tag366.xml"/><Relationship Id="rId7" Type="http://schemas.openxmlformats.org/officeDocument/2006/relationships/tags" Target="../tags/tag352.xml"/><Relationship Id="rId12" Type="http://schemas.openxmlformats.org/officeDocument/2006/relationships/tags" Target="../tags/tag357.xml"/><Relationship Id="rId17" Type="http://schemas.openxmlformats.org/officeDocument/2006/relationships/tags" Target="../tags/tag362.xml"/><Relationship Id="rId2" Type="http://schemas.openxmlformats.org/officeDocument/2006/relationships/tags" Target="../tags/tag347.xml"/><Relationship Id="rId16" Type="http://schemas.openxmlformats.org/officeDocument/2006/relationships/tags" Target="../tags/tag361.xml"/><Relationship Id="rId20" Type="http://schemas.openxmlformats.org/officeDocument/2006/relationships/tags" Target="../tags/tag365.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tags" Target="../tags/tag356.xml"/><Relationship Id="rId5" Type="http://schemas.openxmlformats.org/officeDocument/2006/relationships/tags" Target="../tags/tag350.xml"/><Relationship Id="rId15" Type="http://schemas.openxmlformats.org/officeDocument/2006/relationships/tags" Target="../tags/tag360.xml"/><Relationship Id="rId23" Type="http://schemas.openxmlformats.org/officeDocument/2006/relationships/notesSlide" Target="../notesSlides/notesSlide18.xml"/><Relationship Id="rId10" Type="http://schemas.openxmlformats.org/officeDocument/2006/relationships/tags" Target="../tags/tag355.xml"/><Relationship Id="rId19" Type="http://schemas.openxmlformats.org/officeDocument/2006/relationships/tags" Target="../tags/tag364.xml"/><Relationship Id="rId4" Type="http://schemas.openxmlformats.org/officeDocument/2006/relationships/tags" Target="../tags/tag349.xml"/><Relationship Id="rId9" Type="http://schemas.openxmlformats.org/officeDocument/2006/relationships/tags" Target="../tags/tag354.xml"/><Relationship Id="rId14" Type="http://schemas.openxmlformats.org/officeDocument/2006/relationships/tags" Target="../tags/tag359.xml"/><Relationship Id="rId2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18" Type="http://schemas.openxmlformats.org/officeDocument/2006/relationships/tags" Target="../tags/tag384.xml"/><Relationship Id="rId3" Type="http://schemas.openxmlformats.org/officeDocument/2006/relationships/tags" Target="../tags/tag369.xml"/><Relationship Id="rId21" Type="http://schemas.openxmlformats.org/officeDocument/2006/relationships/tags" Target="../tags/tag387.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tags" Target="../tags/tag383.xml"/><Relationship Id="rId2" Type="http://schemas.openxmlformats.org/officeDocument/2006/relationships/tags" Target="../tags/tag368.xml"/><Relationship Id="rId16" Type="http://schemas.openxmlformats.org/officeDocument/2006/relationships/tags" Target="../tags/tag382.xml"/><Relationship Id="rId20" Type="http://schemas.openxmlformats.org/officeDocument/2006/relationships/tags" Target="../tags/tag386.xml"/><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24" Type="http://schemas.openxmlformats.org/officeDocument/2006/relationships/notesSlide" Target="../notesSlides/notesSlide19.xml"/><Relationship Id="rId5" Type="http://schemas.openxmlformats.org/officeDocument/2006/relationships/tags" Target="../tags/tag371.xml"/><Relationship Id="rId15" Type="http://schemas.openxmlformats.org/officeDocument/2006/relationships/tags" Target="../tags/tag381.xml"/><Relationship Id="rId23" Type="http://schemas.openxmlformats.org/officeDocument/2006/relationships/slideLayout" Target="../slideLayouts/slideLayout2.xml"/><Relationship Id="rId10" Type="http://schemas.openxmlformats.org/officeDocument/2006/relationships/tags" Target="../tags/tag376.xml"/><Relationship Id="rId19" Type="http://schemas.openxmlformats.org/officeDocument/2006/relationships/tags" Target="../tags/tag385.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 Id="rId22" Type="http://schemas.openxmlformats.org/officeDocument/2006/relationships/tags" Target="../tags/tag388.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image" Target="../media/image3.gif"/><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notesSlide" Target="../notesSlides/notesSlide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slideLayout" Target="../slideLayouts/slideLayout2.xml"/><Relationship Id="rId5" Type="http://schemas.openxmlformats.org/officeDocument/2006/relationships/tags" Target="../tags/tag8.xml"/><Relationship Id="rId10" Type="http://schemas.openxmlformats.org/officeDocument/2006/relationships/tags" Target="../tags/tag13.xml"/><Relationship Id="rId4" Type="http://schemas.openxmlformats.org/officeDocument/2006/relationships/tags" Target="../tags/tag7.xml"/><Relationship Id="rId9" Type="http://schemas.openxmlformats.org/officeDocument/2006/relationships/tags" Target="../tags/tag12.xml"/></Relationships>
</file>

<file path=ppt/slides/_rels/slide20.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18" Type="http://schemas.openxmlformats.org/officeDocument/2006/relationships/tags" Target="../tags/tag406.xml"/><Relationship Id="rId3" Type="http://schemas.openxmlformats.org/officeDocument/2006/relationships/tags" Target="../tags/tag391.xml"/><Relationship Id="rId21" Type="http://schemas.openxmlformats.org/officeDocument/2006/relationships/tags" Target="../tags/tag409.xml"/><Relationship Id="rId7" Type="http://schemas.openxmlformats.org/officeDocument/2006/relationships/tags" Target="../tags/tag395.xml"/><Relationship Id="rId12" Type="http://schemas.openxmlformats.org/officeDocument/2006/relationships/tags" Target="../tags/tag400.xml"/><Relationship Id="rId17" Type="http://schemas.openxmlformats.org/officeDocument/2006/relationships/tags" Target="../tags/tag405.xml"/><Relationship Id="rId2" Type="http://schemas.openxmlformats.org/officeDocument/2006/relationships/tags" Target="../tags/tag390.xml"/><Relationship Id="rId16" Type="http://schemas.openxmlformats.org/officeDocument/2006/relationships/tags" Target="../tags/tag404.xml"/><Relationship Id="rId20" Type="http://schemas.openxmlformats.org/officeDocument/2006/relationships/tags" Target="../tags/tag408.xml"/><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tags" Target="../tags/tag403.xml"/><Relationship Id="rId23" Type="http://schemas.openxmlformats.org/officeDocument/2006/relationships/notesSlide" Target="../notesSlides/notesSlide20.xml"/><Relationship Id="rId10" Type="http://schemas.openxmlformats.org/officeDocument/2006/relationships/tags" Target="../tags/tag398.xml"/><Relationship Id="rId19" Type="http://schemas.openxmlformats.org/officeDocument/2006/relationships/tags" Target="../tags/tag407.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tags" Target="../tags/tag402.xml"/><Relationship Id="rId2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412.xml"/><Relationship Id="rId2" Type="http://schemas.openxmlformats.org/officeDocument/2006/relationships/tags" Target="../tags/tag411.xml"/><Relationship Id="rId1" Type="http://schemas.openxmlformats.org/officeDocument/2006/relationships/tags" Target="../tags/tag410.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415.xml"/><Relationship Id="rId2" Type="http://schemas.openxmlformats.org/officeDocument/2006/relationships/tags" Target="../tags/tag414.xml"/><Relationship Id="rId1" Type="http://schemas.openxmlformats.org/officeDocument/2006/relationships/tags" Target="../tags/tag413.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418.xml"/><Relationship Id="rId2" Type="http://schemas.openxmlformats.org/officeDocument/2006/relationships/tags" Target="../tags/tag417.xml"/><Relationship Id="rId1" Type="http://schemas.openxmlformats.org/officeDocument/2006/relationships/tags" Target="../tags/tag41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openxmlformats.org/officeDocument/2006/relationships/tags" Target="../tags/tag421.xml"/><Relationship Id="rId7" Type="http://schemas.openxmlformats.org/officeDocument/2006/relationships/slideLayout" Target="../slideLayouts/slideLayout2.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tags" Target="../tags/tag422.xml"/></Relationships>
</file>

<file path=ppt/slides/_rels/slide25.xml.rels><?xml version="1.0" encoding="UTF-8" standalone="yes"?>
<Relationships xmlns="http://schemas.openxmlformats.org/package/2006/relationships"><Relationship Id="rId8" Type="http://schemas.openxmlformats.org/officeDocument/2006/relationships/tags" Target="../tags/tag432.xml"/><Relationship Id="rId3" Type="http://schemas.openxmlformats.org/officeDocument/2006/relationships/tags" Target="../tags/tag427.xml"/><Relationship Id="rId7" Type="http://schemas.openxmlformats.org/officeDocument/2006/relationships/tags" Target="../tags/tag431.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notesSlide" Target="../notesSlides/notesSlide25.xml"/><Relationship Id="rId5" Type="http://schemas.openxmlformats.org/officeDocument/2006/relationships/tags" Target="../tags/tag429.xml"/><Relationship Id="rId10" Type="http://schemas.openxmlformats.org/officeDocument/2006/relationships/slideLayout" Target="../slideLayouts/slideLayout2.xml"/><Relationship Id="rId4" Type="http://schemas.openxmlformats.org/officeDocument/2006/relationships/tags" Target="../tags/tag428.xml"/><Relationship Id="rId9" Type="http://schemas.openxmlformats.org/officeDocument/2006/relationships/tags" Target="../tags/tag433.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5.gif"/><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4.gif"/><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5.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tags" Target="../tags/tag39.xml"/><Relationship Id="rId18" Type="http://schemas.openxmlformats.org/officeDocument/2006/relationships/tags" Target="../tags/tag44.xml"/><Relationship Id="rId26" Type="http://schemas.openxmlformats.org/officeDocument/2006/relationships/tags" Target="../tags/tag52.xml"/><Relationship Id="rId3" Type="http://schemas.openxmlformats.org/officeDocument/2006/relationships/tags" Target="../tags/tag29.xml"/><Relationship Id="rId21" Type="http://schemas.openxmlformats.org/officeDocument/2006/relationships/tags" Target="../tags/tag47.xml"/><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tags" Target="../tags/tag43.xml"/><Relationship Id="rId25" Type="http://schemas.openxmlformats.org/officeDocument/2006/relationships/tags" Target="../tags/tag51.xml"/><Relationship Id="rId2" Type="http://schemas.openxmlformats.org/officeDocument/2006/relationships/tags" Target="../tags/tag28.xml"/><Relationship Id="rId16" Type="http://schemas.openxmlformats.org/officeDocument/2006/relationships/tags" Target="../tags/tag42.xml"/><Relationship Id="rId20" Type="http://schemas.openxmlformats.org/officeDocument/2006/relationships/tags" Target="../tags/tag46.xml"/><Relationship Id="rId29" Type="http://schemas.openxmlformats.org/officeDocument/2006/relationships/image" Target="../media/image7.png"/><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24" Type="http://schemas.openxmlformats.org/officeDocument/2006/relationships/tags" Target="../tags/tag50.xml"/><Relationship Id="rId5" Type="http://schemas.openxmlformats.org/officeDocument/2006/relationships/tags" Target="../tags/tag31.xml"/><Relationship Id="rId15" Type="http://schemas.openxmlformats.org/officeDocument/2006/relationships/tags" Target="../tags/tag41.xml"/><Relationship Id="rId23" Type="http://schemas.openxmlformats.org/officeDocument/2006/relationships/tags" Target="../tags/tag49.xml"/><Relationship Id="rId28" Type="http://schemas.openxmlformats.org/officeDocument/2006/relationships/notesSlide" Target="../notesSlides/notesSlide5.xml"/><Relationship Id="rId10" Type="http://schemas.openxmlformats.org/officeDocument/2006/relationships/tags" Target="../tags/tag36.xml"/><Relationship Id="rId19" Type="http://schemas.openxmlformats.org/officeDocument/2006/relationships/tags" Target="../tags/tag45.xml"/><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tags" Target="../tags/tag40.xml"/><Relationship Id="rId22" Type="http://schemas.openxmlformats.org/officeDocument/2006/relationships/tags" Target="../tags/tag48.xml"/><Relationship Id="rId27"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tags" Target="../tags/tag65.xml"/><Relationship Id="rId18" Type="http://schemas.openxmlformats.org/officeDocument/2006/relationships/tags" Target="../tags/tag70.xml"/><Relationship Id="rId26" Type="http://schemas.openxmlformats.org/officeDocument/2006/relationships/notesSlide" Target="../notesSlides/notesSlide6.xml"/><Relationship Id="rId3" Type="http://schemas.openxmlformats.org/officeDocument/2006/relationships/tags" Target="../tags/tag55.xml"/><Relationship Id="rId21" Type="http://schemas.openxmlformats.org/officeDocument/2006/relationships/tags" Target="../tags/tag73.xml"/><Relationship Id="rId7" Type="http://schemas.openxmlformats.org/officeDocument/2006/relationships/tags" Target="../tags/tag59.xml"/><Relationship Id="rId12" Type="http://schemas.openxmlformats.org/officeDocument/2006/relationships/tags" Target="../tags/tag64.xml"/><Relationship Id="rId17" Type="http://schemas.openxmlformats.org/officeDocument/2006/relationships/tags" Target="../tags/tag69.xml"/><Relationship Id="rId25" Type="http://schemas.openxmlformats.org/officeDocument/2006/relationships/slideLayout" Target="../slideLayouts/slideLayout2.xml"/><Relationship Id="rId2" Type="http://schemas.openxmlformats.org/officeDocument/2006/relationships/tags" Target="../tags/tag54.xml"/><Relationship Id="rId16" Type="http://schemas.openxmlformats.org/officeDocument/2006/relationships/tags" Target="../tags/tag68.xml"/><Relationship Id="rId20" Type="http://schemas.openxmlformats.org/officeDocument/2006/relationships/tags" Target="../tags/tag72.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24" Type="http://schemas.openxmlformats.org/officeDocument/2006/relationships/tags" Target="../tags/tag76.xml"/><Relationship Id="rId5" Type="http://schemas.openxmlformats.org/officeDocument/2006/relationships/tags" Target="../tags/tag57.xml"/><Relationship Id="rId15" Type="http://schemas.openxmlformats.org/officeDocument/2006/relationships/tags" Target="../tags/tag67.xml"/><Relationship Id="rId23" Type="http://schemas.openxmlformats.org/officeDocument/2006/relationships/tags" Target="../tags/tag75.xml"/><Relationship Id="rId10" Type="http://schemas.openxmlformats.org/officeDocument/2006/relationships/tags" Target="../tags/tag62.xml"/><Relationship Id="rId19" Type="http://schemas.openxmlformats.org/officeDocument/2006/relationships/tags" Target="../tags/tag71.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 Id="rId22" Type="http://schemas.openxmlformats.org/officeDocument/2006/relationships/tags" Target="../tags/tag74.xml"/><Relationship Id="rId27"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tags" Target="../tags/tag89.xml"/><Relationship Id="rId18" Type="http://schemas.openxmlformats.org/officeDocument/2006/relationships/tags" Target="../tags/tag94.xml"/><Relationship Id="rId26" Type="http://schemas.openxmlformats.org/officeDocument/2006/relationships/image" Target="../media/image9.png"/><Relationship Id="rId3" Type="http://schemas.openxmlformats.org/officeDocument/2006/relationships/tags" Target="../tags/tag79.xml"/><Relationship Id="rId21" Type="http://schemas.openxmlformats.org/officeDocument/2006/relationships/tags" Target="../tags/tag97.xml"/><Relationship Id="rId7" Type="http://schemas.openxmlformats.org/officeDocument/2006/relationships/tags" Target="../tags/tag83.xml"/><Relationship Id="rId12" Type="http://schemas.openxmlformats.org/officeDocument/2006/relationships/tags" Target="../tags/tag88.xml"/><Relationship Id="rId17" Type="http://schemas.openxmlformats.org/officeDocument/2006/relationships/tags" Target="../tags/tag93.xml"/><Relationship Id="rId25" Type="http://schemas.microsoft.com/office/2007/relationships/hdphoto" Target="../media/hdphoto1.wdp"/><Relationship Id="rId2" Type="http://schemas.openxmlformats.org/officeDocument/2006/relationships/tags" Target="../tags/tag78.xml"/><Relationship Id="rId16" Type="http://schemas.openxmlformats.org/officeDocument/2006/relationships/tags" Target="../tags/tag92.xml"/><Relationship Id="rId20" Type="http://schemas.openxmlformats.org/officeDocument/2006/relationships/tags" Target="../tags/tag96.xml"/><Relationship Id="rId29" Type="http://schemas.microsoft.com/office/2007/relationships/hdphoto" Target="../media/hdphoto3.wdp"/><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tags" Target="../tags/tag87.xml"/><Relationship Id="rId24" Type="http://schemas.openxmlformats.org/officeDocument/2006/relationships/image" Target="../media/image8.png"/><Relationship Id="rId5" Type="http://schemas.openxmlformats.org/officeDocument/2006/relationships/tags" Target="../tags/tag81.xml"/><Relationship Id="rId15" Type="http://schemas.openxmlformats.org/officeDocument/2006/relationships/tags" Target="../tags/tag91.xml"/><Relationship Id="rId23" Type="http://schemas.openxmlformats.org/officeDocument/2006/relationships/notesSlide" Target="../notesSlides/notesSlide7.xml"/><Relationship Id="rId28" Type="http://schemas.openxmlformats.org/officeDocument/2006/relationships/image" Target="../media/image10.png"/><Relationship Id="rId10" Type="http://schemas.openxmlformats.org/officeDocument/2006/relationships/tags" Target="../tags/tag86.xml"/><Relationship Id="rId19" Type="http://schemas.openxmlformats.org/officeDocument/2006/relationships/tags" Target="../tags/tag95.xml"/><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tags" Target="../tags/tag90.xml"/><Relationship Id="rId22" Type="http://schemas.openxmlformats.org/officeDocument/2006/relationships/slideLayout" Target="../slideLayouts/slideLayout2.xml"/><Relationship Id="rId27"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tags" Target="../tags/tag110.xml"/><Relationship Id="rId18" Type="http://schemas.openxmlformats.org/officeDocument/2006/relationships/tags" Target="../tags/tag115.xml"/><Relationship Id="rId3" Type="http://schemas.openxmlformats.org/officeDocument/2006/relationships/tags" Target="../tags/tag100.xml"/><Relationship Id="rId21" Type="http://schemas.openxmlformats.org/officeDocument/2006/relationships/slideLayout" Target="../slideLayouts/slideLayout2.xml"/><Relationship Id="rId7" Type="http://schemas.openxmlformats.org/officeDocument/2006/relationships/tags" Target="../tags/tag104.xml"/><Relationship Id="rId12" Type="http://schemas.openxmlformats.org/officeDocument/2006/relationships/tags" Target="../tags/tag109.xml"/><Relationship Id="rId17" Type="http://schemas.openxmlformats.org/officeDocument/2006/relationships/tags" Target="../tags/tag114.xml"/><Relationship Id="rId2" Type="http://schemas.openxmlformats.org/officeDocument/2006/relationships/tags" Target="../tags/tag99.xml"/><Relationship Id="rId16" Type="http://schemas.openxmlformats.org/officeDocument/2006/relationships/tags" Target="../tags/tag113.xml"/><Relationship Id="rId20" Type="http://schemas.openxmlformats.org/officeDocument/2006/relationships/tags" Target="../tags/tag117.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tags" Target="../tags/tag108.xml"/><Relationship Id="rId5" Type="http://schemas.openxmlformats.org/officeDocument/2006/relationships/tags" Target="../tags/tag102.xml"/><Relationship Id="rId15" Type="http://schemas.openxmlformats.org/officeDocument/2006/relationships/tags" Target="../tags/tag112.xml"/><Relationship Id="rId10" Type="http://schemas.openxmlformats.org/officeDocument/2006/relationships/tags" Target="../tags/tag107.xml"/><Relationship Id="rId19" Type="http://schemas.openxmlformats.org/officeDocument/2006/relationships/tags" Target="../tags/tag116.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tags" Target="../tags/tag111.xml"/><Relationship Id="rId2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slideLayout" Target="../slideLayouts/slideLayout2.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tags" Target="../tags/tag129.xml"/><Relationship Id="rId17" Type="http://schemas.openxmlformats.org/officeDocument/2006/relationships/tags" Target="../tags/tag134.xml"/><Relationship Id="rId2" Type="http://schemas.openxmlformats.org/officeDocument/2006/relationships/tags" Target="../tags/tag119.xml"/><Relationship Id="rId16" Type="http://schemas.openxmlformats.org/officeDocument/2006/relationships/tags" Target="../tags/tag133.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tags" Target="../tags/tag128.xml"/><Relationship Id="rId5" Type="http://schemas.openxmlformats.org/officeDocument/2006/relationships/tags" Target="../tags/tag122.xml"/><Relationship Id="rId15" Type="http://schemas.openxmlformats.org/officeDocument/2006/relationships/tags" Target="../tags/tag132.xml"/><Relationship Id="rId10" Type="http://schemas.openxmlformats.org/officeDocument/2006/relationships/tags" Target="../tags/tag127.xml"/><Relationship Id="rId19" Type="http://schemas.openxmlformats.org/officeDocument/2006/relationships/notesSlide" Target="../notesSlides/notesSlide9.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85800" y="609601"/>
            <a:ext cx="7772400" cy="3395463"/>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La puissance </a:t>
            </a:r>
            <a:br>
              <a:rPr lang="fr-FR" dirty="0" smtClean="0">
                <a:latin typeface="Verdana" panose="020B0604030504040204" pitchFamily="34" charset="0"/>
                <a:ea typeface="Verdana" panose="020B0604030504040204" pitchFamily="34" charset="0"/>
                <a:cs typeface="Verdana" panose="020B0604030504040204" pitchFamily="34" charset="0"/>
              </a:rPr>
            </a:b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custDataLst>
              <p:tags r:id="rId2"/>
            </p:custDataLst>
          </p:nvPr>
        </p:nvSpPr>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Ce qui fait qu’un travail va être réalisé dans un temps donné. </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0507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0648"/>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triphasé</a:t>
            </a:r>
            <a:endParaRPr lang="fr-FR" dirty="0"/>
          </a:p>
        </p:txBody>
      </p:sp>
      <p:sp>
        <p:nvSpPr>
          <p:cNvPr id="3" name="Espace réservé du contenu 2"/>
          <p:cNvSpPr>
            <a:spLocks noGrp="1"/>
          </p:cNvSpPr>
          <p:nvPr>
            <p:ph idx="1"/>
            <p:custDataLst>
              <p:tags r:id="rId2"/>
            </p:custDataLst>
          </p:nvPr>
        </p:nvSpPr>
        <p:spPr>
          <a:xfrm>
            <a:off x="0" y="1484784"/>
            <a:ext cx="9079854" cy="2880320"/>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La puissance P en triphasé est toujours la puissance « active »… celle qui produit un travail, en relation avec l’élévation de température.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son calcul on tient compte de la puissance sur les trois phases. Pour cela on peut additionner la puissance active de chaque phase si le réseau n’est pas équilibré…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 =P</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 V</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Si le réseau est équilibré, les grandeurs ont les mêmes valeurs sur toutes les phases  donc P = 3. </a:t>
            </a:r>
            <a:r>
              <a:rPr lang="fr-FR" sz="18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V.I.cos</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Or V = U/</a:t>
            </a:r>
            <a:r>
              <a:rPr lang="fr-FR" sz="1800" dirty="0" smtClean="0">
                <a:solidFill>
                  <a:schemeClr val="tx1"/>
                </a:solidFill>
                <a:effectLst/>
                <a:latin typeface="Agency FB"/>
                <a:ea typeface="Verdana" panose="020B0604030504040204" pitchFamily="34" charset="0"/>
                <a:cs typeface="Verdana" panose="020B0604030504040204" pitchFamily="34" charset="0"/>
                <a:sym typeface="Symbol"/>
              </a:rPr>
              <a:t>√</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3 =U.</a:t>
            </a:r>
            <a:r>
              <a:rPr lang="fr-FR" sz="1800" dirty="0" smtClean="0">
                <a:solidFill>
                  <a:schemeClr val="tx1"/>
                </a:solidFill>
                <a:latin typeface="Agency FB"/>
                <a:ea typeface="Verdana" panose="020B0604030504040204" pitchFamily="34" charset="0"/>
                <a:cs typeface="Verdana" panose="020B0604030504040204" pitchFamily="34" charset="0"/>
                <a:sym typeface="Symbol"/>
              </a:rPr>
              <a:t> </a:t>
            </a:r>
            <a:r>
              <a:rPr lang="fr-FR" sz="1800" dirty="0">
                <a:solidFill>
                  <a:schemeClr val="tx1"/>
                </a:solidFill>
                <a:latin typeface="Agency FB"/>
                <a:ea typeface="Verdana" panose="020B0604030504040204" pitchFamily="34" charset="0"/>
                <a:cs typeface="Verdana" panose="020B0604030504040204" pitchFamily="34" charset="0"/>
                <a:sym typeface="Symbol"/>
              </a:rPr>
              <a:t>√</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 et  parce que 1/</a:t>
            </a:r>
            <a:r>
              <a:rPr lang="fr-FR" sz="1800" dirty="0">
                <a:solidFill>
                  <a:schemeClr val="tx1"/>
                </a:solidFill>
                <a:latin typeface="Agency FB"/>
                <a:ea typeface="Verdana" panose="020B0604030504040204" pitchFamily="34" charset="0"/>
                <a:cs typeface="Verdana" panose="020B0604030504040204" pitchFamily="34" charset="0"/>
                <a:sym typeface="Symbol"/>
              </a:rPr>
              <a:t>√</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solidFill>
                  <a:schemeClr val="tx1"/>
                </a:solidFill>
                <a:latin typeface="Agency FB"/>
                <a:ea typeface="Verdana" panose="020B0604030504040204" pitchFamily="34" charset="0"/>
                <a:cs typeface="Verdana" panose="020B0604030504040204" pitchFamily="34" charset="0"/>
                <a:sym typeface="Symbol"/>
              </a:rPr>
              <a:t>√</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 /3 </a:t>
            </a:r>
            <a:endPar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On </a:t>
            </a:r>
            <a:r>
              <a:rPr lang="fr-FR" sz="1800" dirty="0" smtClean="0">
                <a:sym typeface="Symbol"/>
              </a:rPr>
              <a:t>obtient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 = U.I.</a:t>
            </a:r>
            <a:r>
              <a:rPr lang="fr-FR" sz="1800"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cos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en Watt (W).</a:t>
            </a:r>
            <a:endPar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custDataLst>
              <p:tags r:id="rId3"/>
            </p:custDataLst>
          </p:nvPr>
        </p:nvCxnSpPr>
        <p:spPr>
          <a:xfrm>
            <a:off x="505644" y="4576365"/>
            <a:ext cx="5085531" cy="3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custDataLst>
              <p:tags r:id="rId4"/>
            </p:custDataLst>
          </p:nvPr>
        </p:nvCxnSpPr>
        <p:spPr>
          <a:xfrm>
            <a:off x="467544" y="6237312"/>
            <a:ext cx="41044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custDataLst>
              <p:tags r:id="rId5"/>
            </p:custDataLst>
          </p:nvPr>
        </p:nvCxnSpPr>
        <p:spPr>
          <a:xfrm>
            <a:off x="467544" y="5589240"/>
            <a:ext cx="51125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custDataLst>
              <p:tags r:id="rId6"/>
            </p:custDataLst>
          </p:nvPr>
        </p:nvCxnSpPr>
        <p:spPr>
          <a:xfrm>
            <a:off x="467544" y="6597352"/>
            <a:ext cx="60486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custDataLst>
              <p:tags r:id="rId7"/>
            </p:custDataLst>
          </p:nvPr>
        </p:nvCxnSpPr>
        <p:spPr>
          <a:xfrm>
            <a:off x="5580112" y="5589240"/>
            <a:ext cx="936104"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custDataLst>
              <p:tags r:id="rId8"/>
            </p:custDataLst>
          </p:nvPr>
        </p:nvCxnSpPr>
        <p:spPr>
          <a:xfrm flipH="1">
            <a:off x="4572000" y="5589240"/>
            <a:ext cx="1008114"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custDataLst>
              <p:tags r:id="rId9"/>
            </p:custDataLst>
          </p:nvPr>
        </p:nvCxnSpPr>
        <p:spPr>
          <a:xfrm flipV="1">
            <a:off x="5584875" y="4576365"/>
            <a:ext cx="2" cy="10081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rganigramme : Jonction de sommaire 9"/>
          <p:cNvSpPr/>
          <p:nvPr>
            <p:custDataLst>
              <p:tags r:id="rId10"/>
            </p:custDataLst>
          </p:nvPr>
        </p:nvSpPr>
        <p:spPr>
          <a:xfrm>
            <a:off x="5328086" y="4797152"/>
            <a:ext cx="504056" cy="504056"/>
          </a:xfrm>
          <a:prstGeom prst="flowChartSummingJunc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Jonction de sommaire 17"/>
          <p:cNvSpPr/>
          <p:nvPr>
            <p:custDataLst>
              <p:tags r:id="rId11"/>
            </p:custDataLst>
          </p:nvPr>
        </p:nvSpPr>
        <p:spPr>
          <a:xfrm>
            <a:off x="5796136" y="5661248"/>
            <a:ext cx="504056" cy="504056"/>
          </a:xfrm>
          <a:prstGeom prst="flowChartSummingJunc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rganigramme : Jonction de sommaire 18"/>
          <p:cNvSpPr/>
          <p:nvPr>
            <p:custDataLst>
              <p:tags r:id="rId12"/>
            </p:custDataLst>
          </p:nvPr>
        </p:nvSpPr>
        <p:spPr>
          <a:xfrm>
            <a:off x="4716016" y="5733256"/>
            <a:ext cx="504056" cy="504056"/>
          </a:xfrm>
          <a:prstGeom prst="flowChartSummingJunc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36"/>
          <p:cNvCxnSpPr/>
          <p:nvPr>
            <p:custDataLst>
              <p:tags r:id="rId13"/>
            </p:custDataLst>
          </p:nvPr>
        </p:nvCxnSpPr>
        <p:spPr>
          <a:xfrm>
            <a:off x="6516216" y="6237312"/>
            <a:ext cx="0" cy="3600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Ellipse 38"/>
          <p:cNvSpPr/>
          <p:nvPr>
            <p:custDataLst>
              <p:tags r:id="rId14"/>
            </p:custDataLst>
          </p:nvPr>
        </p:nvSpPr>
        <p:spPr>
          <a:xfrm>
            <a:off x="576582" y="6556483"/>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custDataLst>
              <p:tags r:id="rId15"/>
            </p:custDataLst>
          </p:nvPr>
        </p:nvSpPr>
        <p:spPr>
          <a:xfrm>
            <a:off x="434421" y="620617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6"/>
            </p:custDataLst>
          </p:nvPr>
        </p:nvSpPr>
        <p:spPr>
          <a:xfrm>
            <a:off x="543459" y="453549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custDataLst>
              <p:tags r:id="rId17"/>
            </p:custDataLst>
          </p:nvPr>
        </p:nvSpPr>
        <p:spPr>
          <a:xfrm>
            <a:off x="4916290" y="4764791"/>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aseline="-25000" dirty="0"/>
          </a:p>
        </p:txBody>
      </p:sp>
      <p:sp>
        <p:nvSpPr>
          <p:cNvPr id="48" name="Rectangle 47"/>
          <p:cNvSpPr/>
          <p:nvPr>
            <p:custDataLst>
              <p:tags r:id="rId18"/>
            </p:custDataLst>
          </p:nvPr>
        </p:nvSpPr>
        <p:spPr>
          <a:xfrm>
            <a:off x="5564342" y="5939988"/>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aseline="-25000" dirty="0"/>
          </a:p>
        </p:txBody>
      </p:sp>
      <p:sp>
        <p:nvSpPr>
          <p:cNvPr id="49" name="Rectangle 48"/>
          <p:cNvSpPr/>
          <p:nvPr>
            <p:custDataLst>
              <p:tags r:id="rId19"/>
            </p:custDataLst>
          </p:nvPr>
        </p:nvSpPr>
        <p:spPr>
          <a:xfrm>
            <a:off x="4340206" y="5661248"/>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aseline="-25000" dirty="0"/>
          </a:p>
        </p:txBody>
      </p:sp>
      <p:sp>
        <p:nvSpPr>
          <p:cNvPr id="50" name="Rectangle 49"/>
          <p:cNvSpPr/>
          <p:nvPr>
            <p:custDataLst>
              <p:tags r:id="rId20"/>
            </p:custDataLst>
          </p:nvPr>
        </p:nvSpPr>
        <p:spPr>
          <a:xfrm>
            <a:off x="5940152" y="4480378"/>
            <a:ext cx="3095836" cy="2308324"/>
          </a:xfrm>
          <a:prstGeom prst="rect">
            <a:avLst/>
          </a:prstGeom>
        </p:spPr>
        <p:txBody>
          <a:bodyPr wrap="square">
            <a:spAutoFit/>
          </a:bodyPr>
          <a:lstStyle/>
          <a:p>
            <a:pPr algn="r"/>
            <a:r>
              <a:rPr lang="fr-FR" dirty="0" smtClean="0">
                <a:latin typeface="Verdana" panose="020B0604030504040204" pitchFamily="34" charset="0"/>
                <a:ea typeface="Verdana" panose="020B0604030504040204" pitchFamily="34" charset="0"/>
                <a:cs typeface="Verdana" panose="020B0604030504040204" pitchFamily="34" charset="0"/>
              </a:rPr>
              <a:t>Dans le cas d’un réseau équilibré la somme des courants dans le neutre I</a:t>
            </a:r>
            <a:r>
              <a:rPr lang="fr-FR" baseline="-25000" dirty="0" smtClean="0">
                <a:latin typeface="Verdana" panose="020B0604030504040204" pitchFamily="34" charset="0"/>
                <a:ea typeface="Verdana" panose="020B0604030504040204" pitchFamily="34" charset="0"/>
                <a:cs typeface="Verdana" panose="020B0604030504040204" pitchFamily="34" charset="0"/>
              </a:rPr>
              <a:t>N</a:t>
            </a:r>
            <a:r>
              <a:rPr lang="fr-FR" dirty="0" smtClean="0">
                <a:latin typeface="Verdana" panose="020B0604030504040204" pitchFamily="34" charset="0"/>
                <a:ea typeface="Verdana" panose="020B0604030504040204" pitchFamily="34" charset="0"/>
                <a:cs typeface="Verdana" panose="020B0604030504040204" pitchFamily="34" charset="0"/>
              </a:rPr>
              <a:t>= 0A à chaque instant on pourra donc ne pas</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 le raccorder s’il n’y a aucun risque de déséquilibre…</a:t>
            </a:r>
            <a:endParaRPr lang="fr-FR" dirty="0"/>
          </a:p>
        </p:txBody>
      </p:sp>
      <p:cxnSp>
        <p:nvCxnSpPr>
          <p:cNvPr id="51" name="Connecteur droit avec flèche 50"/>
          <p:cNvCxnSpPr/>
          <p:nvPr>
            <p:custDataLst>
              <p:tags r:id="rId21"/>
            </p:custDataLst>
          </p:nvPr>
        </p:nvCxnSpPr>
        <p:spPr>
          <a:xfrm flipV="1">
            <a:off x="1516212" y="4617233"/>
            <a:ext cx="0" cy="83252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22"/>
            </p:custDataLst>
          </p:nvPr>
        </p:nvCxnSpPr>
        <p:spPr>
          <a:xfrm>
            <a:off x="3012389" y="4576364"/>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53" name="Espace réservé du contenu 2"/>
          <p:cNvSpPr txBox="1">
            <a:spLocks/>
          </p:cNvSpPr>
          <p:nvPr>
            <p:custDataLst>
              <p:tags r:id="rId23"/>
            </p:custDataLst>
          </p:nvPr>
        </p:nvSpPr>
        <p:spPr>
          <a:xfrm>
            <a:off x="899592" y="4849289"/>
            <a:ext cx="69864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V</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Espace réservé du contenu 2"/>
          <p:cNvSpPr txBox="1">
            <a:spLocks/>
          </p:cNvSpPr>
          <p:nvPr>
            <p:custDataLst>
              <p:tags r:id="rId24"/>
            </p:custDataLst>
          </p:nvPr>
        </p:nvSpPr>
        <p:spPr>
          <a:xfrm>
            <a:off x="2736670" y="4589253"/>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8" name="Connecteur droit avec flèche 57"/>
          <p:cNvCxnSpPr/>
          <p:nvPr>
            <p:custDataLst>
              <p:tags r:id="rId25"/>
            </p:custDataLst>
          </p:nvPr>
        </p:nvCxnSpPr>
        <p:spPr>
          <a:xfrm>
            <a:off x="1516212" y="5628589"/>
            <a:ext cx="0" cy="608723"/>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26"/>
            </p:custDataLst>
          </p:nvPr>
        </p:nvCxnSpPr>
        <p:spPr>
          <a:xfrm>
            <a:off x="2132145" y="6234182"/>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0" name="Espace réservé du contenu 2"/>
          <p:cNvSpPr txBox="1">
            <a:spLocks/>
          </p:cNvSpPr>
          <p:nvPr>
            <p:custDataLst>
              <p:tags r:id="rId27"/>
            </p:custDataLst>
          </p:nvPr>
        </p:nvSpPr>
        <p:spPr>
          <a:xfrm>
            <a:off x="1547664" y="5661248"/>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Espace réservé du contenu 2"/>
          <p:cNvSpPr txBox="1">
            <a:spLocks/>
          </p:cNvSpPr>
          <p:nvPr>
            <p:custDataLst>
              <p:tags r:id="rId28"/>
            </p:custDataLst>
          </p:nvPr>
        </p:nvSpPr>
        <p:spPr>
          <a:xfrm>
            <a:off x="899592" y="5517232"/>
            <a:ext cx="69864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V</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p>
        </p:txBody>
      </p:sp>
      <p:cxnSp>
        <p:nvCxnSpPr>
          <p:cNvPr id="63" name="Connecteur droit avec flèche 62"/>
          <p:cNvCxnSpPr/>
          <p:nvPr>
            <p:custDataLst>
              <p:tags r:id="rId29"/>
            </p:custDataLst>
          </p:nvPr>
        </p:nvCxnSpPr>
        <p:spPr>
          <a:xfrm>
            <a:off x="2955651" y="5628589"/>
            <a:ext cx="0" cy="976879"/>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30"/>
            </p:custDataLst>
          </p:nvPr>
        </p:nvCxnSpPr>
        <p:spPr>
          <a:xfrm>
            <a:off x="3380846" y="6602338"/>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5" name="Espace réservé du contenu 2"/>
          <p:cNvSpPr txBox="1">
            <a:spLocks/>
          </p:cNvSpPr>
          <p:nvPr>
            <p:custDataLst>
              <p:tags r:id="rId31"/>
            </p:custDataLst>
          </p:nvPr>
        </p:nvSpPr>
        <p:spPr>
          <a:xfrm>
            <a:off x="3115682" y="6165304"/>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Espace réservé du contenu 2"/>
          <p:cNvSpPr txBox="1">
            <a:spLocks/>
          </p:cNvSpPr>
          <p:nvPr>
            <p:custDataLst>
              <p:tags r:id="rId32"/>
            </p:custDataLst>
          </p:nvPr>
        </p:nvSpPr>
        <p:spPr>
          <a:xfrm>
            <a:off x="2361188" y="5700168"/>
            <a:ext cx="69864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V</a:t>
            </a:r>
            <a:r>
              <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endParaRPr>
          </a:p>
        </p:txBody>
      </p:sp>
      <p:sp>
        <p:nvSpPr>
          <p:cNvPr id="68" name="Rectangle 67"/>
          <p:cNvSpPr/>
          <p:nvPr>
            <p:custDataLst>
              <p:tags r:id="rId33"/>
            </p:custDataLst>
          </p:nvPr>
        </p:nvSpPr>
        <p:spPr>
          <a:xfrm>
            <a:off x="53456" y="3937585"/>
            <a:ext cx="6804248" cy="3024336"/>
          </a:xfrm>
          <a:prstGeom prst="rect">
            <a:avLst/>
          </a:prstGeom>
          <a:solidFill>
            <a:schemeClr val="accent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dirty="0" smtClean="0">
                <a:solidFill>
                  <a:schemeClr val="tx1"/>
                </a:solidFill>
              </a:rPr>
              <a:t>click</a:t>
            </a:r>
            <a:endParaRPr lang="fr-FR" dirty="0">
              <a:solidFill>
                <a:schemeClr val="tx1"/>
              </a:solidFill>
            </a:endParaRPr>
          </a:p>
        </p:txBody>
      </p:sp>
      <p:sp>
        <p:nvSpPr>
          <p:cNvPr id="72" name="Rectangle 71"/>
          <p:cNvSpPr/>
          <p:nvPr>
            <p:custDataLst>
              <p:tags r:id="rId34"/>
            </p:custDataLst>
          </p:nvPr>
        </p:nvSpPr>
        <p:spPr>
          <a:xfrm>
            <a:off x="-19417" y="4404587"/>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aseline="-25000" dirty="0"/>
          </a:p>
        </p:txBody>
      </p:sp>
      <p:sp>
        <p:nvSpPr>
          <p:cNvPr id="73" name="Rectangle 72"/>
          <p:cNvSpPr/>
          <p:nvPr>
            <p:custDataLst>
              <p:tags r:id="rId35"/>
            </p:custDataLst>
          </p:nvPr>
        </p:nvSpPr>
        <p:spPr>
          <a:xfrm>
            <a:off x="-19417" y="6373203"/>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aseline="-25000" dirty="0"/>
          </a:p>
        </p:txBody>
      </p:sp>
      <p:sp>
        <p:nvSpPr>
          <p:cNvPr id="74" name="Rectangle 73"/>
          <p:cNvSpPr/>
          <p:nvPr>
            <p:custDataLst>
              <p:tags r:id="rId36"/>
            </p:custDataLst>
          </p:nvPr>
        </p:nvSpPr>
        <p:spPr>
          <a:xfrm>
            <a:off x="-19417" y="5980638"/>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aseline="-25000" dirty="0"/>
          </a:p>
        </p:txBody>
      </p:sp>
      <p:sp>
        <p:nvSpPr>
          <p:cNvPr id="75" name="Rectangle 74"/>
          <p:cNvSpPr/>
          <p:nvPr>
            <p:custDataLst>
              <p:tags r:id="rId37"/>
            </p:custDataLst>
          </p:nvPr>
        </p:nvSpPr>
        <p:spPr>
          <a:xfrm>
            <a:off x="11040" y="5449874"/>
            <a:ext cx="380232"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N</a:t>
            </a:r>
            <a:endParaRPr lang="fr-FR" baseline="-25000" dirty="0"/>
          </a:p>
        </p:txBody>
      </p:sp>
    </p:spTree>
    <p:extLst>
      <p:ext uri="{BB962C8B-B14F-4D97-AF65-F5344CB8AC3E}">
        <p14:creationId xmlns:p14="http://schemas.microsoft.com/office/powerpoint/2010/main" val="26894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500"/>
                                  </p:stCondLst>
                                  <p:iterate type="wd">
                                    <p:tmPct val="10000"/>
                                  </p:iterate>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par>
                          <p:cTn id="17" fill="hold">
                            <p:stCondLst>
                              <p:cond delay="2100"/>
                            </p:stCondLst>
                            <p:childTnLst>
                              <p:par>
                                <p:cTn id="18" presetID="10" presetClass="entr" presetSubtype="0" fill="hold" grpId="0" nodeType="afterEffect">
                                  <p:stCondLst>
                                    <p:cond delay="500"/>
                                  </p:stCondLst>
                                  <p:iterate type="wd">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par>
                          <p:cTn id="21" fill="hold">
                            <p:stCondLst>
                              <p:cond delay="4350"/>
                            </p:stCondLst>
                            <p:childTnLst>
                              <p:par>
                                <p:cTn id="22" presetID="10" presetClass="entr" presetSubtype="0" fill="hold" grpId="0" nodeType="afterEffect">
                                  <p:stCondLst>
                                    <p:cond delay="500"/>
                                  </p:stCondLst>
                                  <p:iterate type="wd">
                                    <p:tmPct val="10000"/>
                                  </p:iterate>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250"/>
                                  </p:stCondLst>
                                  <p:childTnLst>
                                    <p:set>
                                      <p:cBhvr>
                                        <p:cTn id="32" dur="1" fill="hold">
                                          <p:stCondLst>
                                            <p:cond delay="0"/>
                                          </p:stCondLst>
                                        </p:cTn>
                                        <p:tgtEl>
                                          <p:spTgt spid="72"/>
                                        </p:tgtEl>
                                        <p:attrNameLst>
                                          <p:attrName>style.visibility</p:attrName>
                                        </p:attrNameLst>
                                      </p:cBhvr>
                                      <p:to>
                                        <p:strVal val="visible"/>
                                      </p:to>
                                    </p:set>
                                    <p:animEffect transition="in" filter="wipe(left)">
                                      <p:cBhvr>
                                        <p:cTn id="33" dur="500"/>
                                        <p:tgtEl>
                                          <p:spTgt spid="72"/>
                                        </p:tgtEl>
                                      </p:cBhvr>
                                    </p:animEffect>
                                  </p:childTnLst>
                                </p:cTn>
                              </p:par>
                            </p:childTnLst>
                          </p:cTn>
                        </p:par>
                        <p:par>
                          <p:cTn id="34" fill="hold">
                            <p:stCondLst>
                              <p:cond delay="1250"/>
                            </p:stCondLst>
                            <p:childTnLst>
                              <p:par>
                                <p:cTn id="35" presetID="10" presetClass="entr" presetSubtype="0" fill="hold" grpId="0" nodeType="afterEffect">
                                  <p:stCondLst>
                                    <p:cond delay="25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par>
                          <p:cTn id="38" fill="hold">
                            <p:stCondLst>
                              <p:cond delay="2000"/>
                            </p:stCondLst>
                            <p:childTnLst>
                              <p:par>
                                <p:cTn id="39" presetID="22" presetClass="entr" presetSubtype="1" fill="hold" nodeType="afterEffect">
                                  <p:stCondLst>
                                    <p:cond delay="250"/>
                                  </p:stCondLst>
                                  <p:childTnLst>
                                    <p:set>
                                      <p:cBhvr>
                                        <p:cTn id="40" dur="1" fill="hold">
                                          <p:stCondLst>
                                            <p:cond delay="0"/>
                                          </p:stCondLst>
                                        </p:cTn>
                                        <p:tgtEl>
                                          <p:spTgt spid="30"/>
                                        </p:tgtEl>
                                        <p:attrNameLst>
                                          <p:attrName>style.visibility</p:attrName>
                                        </p:attrNameLst>
                                      </p:cBhvr>
                                      <p:to>
                                        <p:strVal val="visible"/>
                                      </p:to>
                                    </p:set>
                                    <p:animEffect transition="in" filter="wipe(up)">
                                      <p:cBhvr>
                                        <p:cTn id="41" dur="500"/>
                                        <p:tgtEl>
                                          <p:spTgt spid="30"/>
                                        </p:tgtEl>
                                      </p:cBhvr>
                                    </p:animEffect>
                                  </p:childTnLst>
                                </p:cTn>
                              </p:par>
                            </p:childTnLst>
                          </p:cTn>
                        </p:par>
                        <p:par>
                          <p:cTn id="42" fill="hold">
                            <p:stCondLst>
                              <p:cond delay="2750"/>
                            </p:stCondLst>
                            <p:childTnLst>
                              <p:par>
                                <p:cTn id="43" presetID="22" presetClass="entr" presetSubtype="8" fill="hold" grpId="0" nodeType="afterEffect">
                                  <p:stCondLst>
                                    <p:cond delay="25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par>
                          <p:cTn id="46" fill="hold">
                            <p:stCondLst>
                              <p:cond delay="3500"/>
                            </p:stCondLst>
                            <p:childTnLst>
                              <p:par>
                                <p:cTn id="47" presetID="22" presetClass="entr" presetSubtype="2" fill="hold" nodeType="afterEffect">
                                  <p:stCondLst>
                                    <p:cond delay="250"/>
                                  </p:stCondLst>
                                  <p:childTnLst>
                                    <p:set>
                                      <p:cBhvr>
                                        <p:cTn id="48" dur="1" fill="hold">
                                          <p:stCondLst>
                                            <p:cond delay="0"/>
                                          </p:stCondLst>
                                        </p:cTn>
                                        <p:tgtEl>
                                          <p:spTgt spid="21"/>
                                        </p:tgtEl>
                                        <p:attrNameLst>
                                          <p:attrName>style.visibility</p:attrName>
                                        </p:attrNameLst>
                                      </p:cBhvr>
                                      <p:to>
                                        <p:strVal val="visible"/>
                                      </p:to>
                                    </p:set>
                                    <p:animEffect transition="in" filter="wipe(right)">
                                      <p:cBhvr>
                                        <p:cTn id="49" dur="500"/>
                                        <p:tgtEl>
                                          <p:spTgt spid="21"/>
                                        </p:tgtEl>
                                      </p:cBhvr>
                                    </p:animEffect>
                                  </p:childTnLst>
                                </p:cTn>
                              </p:par>
                            </p:childTnLst>
                          </p:cTn>
                        </p:par>
                        <p:par>
                          <p:cTn id="50" fill="hold">
                            <p:stCondLst>
                              <p:cond delay="4250"/>
                            </p:stCondLst>
                            <p:childTnLst>
                              <p:par>
                                <p:cTn id="51" presetID="22" presetClass="entr" presetSubtype="2" fill="hold" grpId="0" nodeType="afterEffect">
                                  <p:stCondLst>
                                    <p:cond delay="250"/>
                                  </p:stCondLst>
                                  <p:childTnLst>
                                    <p:set>
                                      <p:cBhvr>
                                        <p:cTn id="52" dur="1" fill="hold">
                                          <p:stCondLst>
                                            <p:cond delay="0"/>
                                          </p:stCondLst>
                                        </p:cTn>
                                        <p:tgtEl>
                                          <p:spTgt spid="75"/>
                                        </p:tgtEl>
                                        <p:attrNameLst>
                                          <p:attrName>style.visibility</p:attrName>
                                        </p:attrNameLst>
                                      </p:cBhvr>
                                      <p:to>
                                        <p:strVal val="visible"/>
                                      </p:to>
                                    </p:set>
                                    <p:animEffect transition="in" filter="wipe(right)">
                                      <p:cBhvr>
                                        <p:cTn id="53" dur="500"/>
                                        <p:tgtEl>
                                          <p:spTgt spid="75"/>
                                        </p:tgtEl>
                                      </p:cBhvr>
                                    </p:animEffect>
                                  </p:childTnLst>
                                </p:cTn>
                              </p:par>
                            </p:childTnLst>
                          </p:cTn>
                        </p:par>
                        <p:par>
                          <p:cTn id="54" fill="hold">
                            <p:stCondLst>
                              <p:cond delay="5000"/>
                            </p:stCondLst>
                            <p:childTnLst>
                              <p:par>
                                <p:cTn id="55" presetID="22" presetClass="entr" presetSubtype="8" fill="hold" nodeType="afterEffect">
                                  <p:stCondLst>
                                    <p:cond delay="250"/>
                                  </p:stCondLst>
                                  <p:childTnLst>
                                    <p:set>
                                      <p:cBhvr>
                                        <p:cTn id="56" dur="1" fill="hold">
                                          <p:stCondLst>
                                            <p:cond delay="0"/>
                                          </p:stCondLst>
                                        </p:cTn>
                                        <p:tgtEl>
                                          <p:spTgt spid="20"/>
                                        </p:tgtEl>
                                        <p:attrNameLst>
                                          <p:attrName>style.visibility</p:attrName>
                                        </p:attrNameLst>
                                      </p:cBhvr>
                                      <p:to>
                                        <p:strVal val="visible"/>
                                      </p:to>
                                    </p:set>
                                    <p:animEffect transition="in" filter="wipe(left)">
                                      <p:cBhvr>
                                        <p:cTn id="57" dur="500"/>
                                        <p:tgtEl>
                                          <p:spTgt spid="20"/>
                                        </p:tgtEl>
                                      </p:cBhvr>
                                    </p:animEffect>
                                  </p:childTnLst>
                                </p:cTn>
                              </p:par>
                            </p:childTnLst>
                          </p:cTn>
                        </p:par>
                        <p:par>
                          <p:cTn id="58" fill="hold">
                            <p:stCondLst>
                              <p:cond delay="5750"/>
                            </p:stCondLst>
                            <p:childTnLst>
                              <p:par>
                                <p:cTn id="59" presetID="22" presetClass="entr" presetSubtype="8" fill="hold" grpId="0" nodeType="afterEffect">
                                  <p:stCondLst>
                                    <p:cond delay="250"/>
                                  </p:stCondLst>
                                  <p:childTnLst>
                                    <p:set>
                                      <p:cBhvr>
                                        <p:cTn id="60" dur="1" fill="hold">
                                          <p:stCondLst>
                                            <p:cond delay="0"/>
                                          </p:stCondLst>
                                        </p:cTn>
                                        <p:tgtEl>
                                          <p:spTgt spid="74"/>
                                        </p:tgtEl>
                                        <p:attrNameLst>
                                          <p:attrName>style.visibility</p:attrName>
                                        </p:attrNameLst>
                                      </p:cBhvr>
                                      <p:to>
                                        <p:strVal val="visible"/>
                                      </p:to>
                                    </p:set>
                                    <p:animEffect transition="in" filter="wipe(left)">
                                      <p:cBhvr>
                                        <p:cTn id="61" dur="500"/>
                                        <p:tgtEl>
                                          <p:spTgt spid="74"/>
                                        </p:tgtEl>
                                      </p:cBhvr>
                                    </p:animEffect>
                                  </p:childTnLst>
                                </p:cTn>
                              </p:par>
                            </p:childTnLst>
                          </p:cTn>
                        </p:par>
                        <p:par>
                          <p:cTn id="62" fill="hold">
                            <p:stCondLst>
                              <p:cond delay="6500"/>
                            </p:stCondLst>
                            <p:childTnLst>
                              <p:par>
                                <p:cTn id="63" presetID="10" presetClass="entr" presetSubtype="0" fill="hold" grpId="0" nodeType="afterEffect">
                                  <p:stCondLst>
                                    <p:cond delay="25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par>
                          <p:cTn id="66" fill="hold">
                            <p:stCondLst>
                              <p:cond delay="7250"/>
                            </p:stCondLst>
                            <p:childTnLst>
                              <p:par>
                                <p:cTn id="67" presetID="22" presetClass="entr" presetSubtype="8" fill="hold" nodeType="afterEffect">
                                  <p:stCondLst>
                                    <p:cond delay="250"/>
                                  </p:stCondLst>
                                  <p:childTnLst>
                                    <p:set>
                                      <p:cBhvr>
                                        <p:cTn id="68" dur="1" fill="hold">
                                          <p:stCondLst>
                                            <p:cond delay="0"/>
                                          </p:stCondLst>
                                        </p:cTn>
                                        <p:tgtEl>
                                          <p:spTgt spid="29"/>
                                        </p:tgtEl>
                                        <p:attrNameLst>
                                          <p:attrName>style.visibility</p:attrName>
                                        </p:attrNameLst>
                                      </p:cBhvr>
                                      <p:to>
                                        <p:strVal val="visible"/>
                                      </p:to>
                                    </p:set>
                                    <p:animEffect transition="in" filter="wipe(left)">
                                      <p:cBhvr>
                                        <p:cTn id="69" dur="500"/>
                                        <p:tgtEl>
                                          <p:spTgt spid="29"/>
                                        </p:tgtEl>
                                      </p:cBhvr>
                                    </p:animEffect>
                                  </p:childTnLst>
                                </p:cTn>
                              </p:par>
                            </p:childTnLst>
                          </p:cTn>
                        </p:par>
                        <p:par>
                          <p:cTn id="70" fill="hold">
                            <p:stCondLst>
                              <p:cond delay="8000"/>
                            </p:stCondLst>
                            <p:childTnLst>
                              <p:par>
                                <p:cTn id="71" presetID="22" presetClass="entr" presetSubtype="8" fill="hold" grpId="0" nodeType="afterEffect">
                                  <p:stCondLst>
                                    <p:cond delay="250"/>
                                  </p:stCondLst>
                                  <p:childTnLst>
                                    <p:set>
                                      <p:cBhvr>
                                        <p:cTn id="72" dur="1" fill="hold">
                                          <p:stCondLst>
                                            <p:cond delay="0"/>
                                          </p:stCondLst>
                                        </p:cTn>
                                        <p:tgtEl>
                                          <p:spTgt spid="49"/>
                                        </p:tgtEl>
                                        <p:attrNameLst>
                                          <p:attrName>style.visibility</p:attrName>
                                        </p:attrNameLst>
                                      </p:cBhvr>
                                      <p:to>
                                        <p:strVal val="visible"/>
                                      </p:to>
                                    </p:set>
                                    <p:animEffect transition="in" filter="wipe(left)">
                                      <p:cBhvr>
                                        <p:cTn id="73" dur="500"/>
                                        <p:tgtEl>
                                          <p:spTgt spid="49"/>
                                        </p:tgtEl>
                                      </p:cBhvr>
                                    </p:animEffect>
                                  </p:childTnLst>
                                </p:cTn>
                              </p:par>
                            </p:childTnLst>
                          </p:cTn>
                        </p:par>
                        <p:par>
                          <p:cTn id="74" fill="hold">
                            <p:stCondLst>
                              <p:cond delay="8750"/>
                            </p:stCondLst>
                            <p:childTnLst>
                              <p:par>
                                <p:cTn id="75" presetID="22" presetClass="entr" presetSubtype="8" fill="hold" nodeType="afterEffect">
                                  <p:stCondLst>
                                    <p:cond delay="250"/>
                                  </p:stCondLst>
                                  <p:childTnLst>
                                    <p:set>
                                      <p:cBhvr>
                                        <p:cTn id="76" dur="1" fill="hold">
                                          <p:stCondLst>
                                            <p:cond delay="0"/>
                                          </p:stCondLst>
                                        </p:cTn>
                                        <p:tgtEl>
                                          <p:spTgt spid="22"/>
                                        </p:tgtEl>
                                        <p:attrNameLst>
                                          <p:attrName>style.visibility</p:attrName>
                                        </p:attrNameLst>
                                      </p:cBhvr>
                                      <p:to>
                                        <p:strVal val="visible"/>
                                      </p:to>
                                    </p:set>
                                    <p:animEffect transition="in" filter="wipe(left)">
                                      <p:cBhvr>
                                        <p:cTn id="77" dur="500"/>
                                        <p:tgtEl>
                                          <p:spTgt spid="22"/>
                                        </p:tgtEl>
                                      </p:cBhvr>
                                    </p:animEffect>
                                  </p:childTnLst>
                                </p:cTn>
                              </p:par>
                            </p:childTnLst>
                          </p:cTn>
                        </p:par>
                        <p:par>
                          <p:cTn id="78" fill="hold">
                            <p:stCondLst>
                              <p:cond delay="9500"/>
                            </p:stCondLst>
                            <p:childTnLst>
                              <p:par>
                                <p:cTn id="79" presetID="22" presetClass="entr" presetSubtype="8" fill="hold" grpId="0" nodeType="afterEffect">
                                  <p:stCondLst>
                                    <p:cond delay="250"/>
                                  </p:stCondLst>
                                  <p:childTnLst>
                                    <p:set>
                                      <p:cBhvr>
                                        <p:cTn id="80" dur="1" fill="hold">
                                          <p:stCondLst>
                                            <p:cond delay="0"/>
                                          </p:stCondLst>
                                        </p:cTn>
                                        <p:tgtEl>
                                          <p:spTgt spid="73"/>
                                        </p:tgtEl>
                                        <p:attrNameLst>
                                          <p:attrName>style.visibility</p:attrName>
                                        </p:attrNameLst>
                                      </p:cBhvr>
                                      <p:to>
                                        <p:strVal val="visible"/>
                                      </p:to>
                                    </p:set>
                                    <p:animEffect transition="in" filter="wipe(left)">
                                      <p:cBhvr>
                                        <p:cTn id="81" dur="500"/>
                                        <p:tgtEl>
                                          <p:spTgt spid="73"/>
                                        </p:tgtEl>
                                      </p:cBhvr>
                                    </p:animEffect>
                                  </p:childTnLst>
                                </p:cTn>
                              </p:par>
                            </p:childTnLst>
                          </p:cTn>
                        </p:par>
                        <p:par>
                          <p:cTn id="82" fill="hold">
                            <p:stCondLst>
                              <p:cond delay="10250"/>
                            </p:stCondLst>
                            <p:childTnLst>
                              <p:par>
                                <p:cTn id="83" presetID="22" presetClass="entr" presetSubtype="4" fill="hold" nodeType="afterEffect">
                                  <p:stCondLst>
                                    <p:cond delay="250"/>
                                  </p:stCondLst>
                                  <p:childTnLst>
                                    <p:set>
                                      <p:cBhvr>
                                        <p:cTn id="84" dur="1" fill="hold">
                                          <p:stCondLst>
                                            <p:cond delay="0"/>
                                          </p:stCondLst>
                                        </p:cTn>
                                        <p:tgtEl>
                                          <p:spTgt spid="37"/>
                                        </p:tgtEl>
                                        <p:attrNameLst>
                                          <p:attrName>style.visibility</p:attrName>
                                        </p:attrNameLst>
                                      </p:cBhvr>
                                      <p:to>
                                        <p:strVal val="visible"/>
                                      </p:to>
                                    </p:set>
                                    <p:animEffect transition="in" filter="wipe(down)">
                                      <p:cBhvr>
                                        <p:cTn id="85" dur="500"/>
                                        <p:tgtEl>
                                          <p:spTgt spid="37"/>
                                        </p:tgtEl>
                                      </p:cBhvr>
                                    </p:animEffect>
                                  </p:childTnLst>
                                </p:cTn>
                              </p:par>
                            </p:childTnLst>
                          </p:cTn>
                        </p:par>
                        <p:par>
                          <p:cTn id="86" fill="hold">
                            <p:stCondLst>
                              <p:cond delay="11000"/>
                            </p:stCondLst>
                            <p:childTnLst>
                              <p:par>
                                <p:cTn id="87" presetID="10" presetClass="entr" presetSubtype="0" fill="hold" grpId="0" nodeType="afterEffect">
                                  <p:stCondLst>
                                    <p:cond delay="25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childTnLst>
                                </p:cTn>
                              </p:par>
                            </p:childTnLst>
                          </p:cTn>
                        </p:par>
                        <p:par>
                          <p:cTn id="90" fill="hold">
                            <p:stCondLst>
                              <p:cond delay="11750"/>
                            </p:stCondLst>
                            <p:childTnLst>
                              <p:par>
                                <p:cTn id="91" presetID="22" presetClass="entr" presetSubtype="2" fill="hold" nodeType="afterEffect">
                                  <p:stCondLst>
                                    <p:cond delay="250"/>
                                  </p:stCondLst>
                                  <p:childTnLst>
                                    <p:set>
                                      <p:cBhvr>
                                        <p:cTn id="92" dur="1" fill="hold">
                                          <p:stCondLst>
                                            <p:cond delay="0"/>
                                          </p:stCondLst>
                                        </p:cTn>
                                        <p:tgtEl>
                                          <p:spTgt spid="25"/>
                                        </p:tgtEl>
                                        <p:attrNameLst>
                                          <p:attrName>style.visibility</p:attrName>
                                        </p:attrNameLst>
                                      </p:cBhvr>
                                      <p:to>
                                        <p:strVal val="visible"/>
                                      </p:to>
                                    </p:set>
                                    <p:animEffect transition="in" filter="wipe(right)">
                                      <p:cBhvr>
                                        <p:cTn id="93" dur="500"/>
                                        <p:tgtEl>
                                          <p:spTgt spid="25"/>
                                        </p:tgtEl>
                                      </p:cBhvr>
                                    </p:animEffect>
                                  </p:childTnLst>
                                </p:cTn>
                              </p:par>
                            </p:childTnLst>
                          </p:cTn>
                        </p:par>
                        <p:par>
                          <p:cTn id="94" fill="hold">
                            <p:stCondLst>
                              <p:cond delay="12500"/>
                            </p:stCondLst>
                            <p:childTnLst>
                              <p:par>
                                <p:cTn id="95" presetID="22" presetClass="entr" presetSubtype="8" fill="hold" grpId="0" nodeType="afterEffect">
                                  <p:stCondLst>
                                    <p:cond delay="250"/>
                                  </p:stCondLst>
                                  <p:childTnLst>
                                    <p:set>
                                      <p:cBhvr>
                                        <p:cTn id="96" dur="1" fill="hold">
                                          <p:stCondLst>
                                            <p:cond delay="0"/>
                                          </p:stCondLst>
                                        </p:cTn>
                                        <p:tgtEl>
                                          <p:spTgt spid="48"/>
                                        </p:tgtEl>
                                        <p:attrNameLst>
                                          <p:attrName>style.visibility</p:attrName>
                                        </p:attrNameLst>
                                      </p:cBhvr>
                                      <p:to>
                                        <p:strVal val="visible"/>
                                      </p:to>
                                    </p:set>
                                    <p:animEffect transition="in" filter="wipe(left)">
                                      <p:cBhvr>
                                        <p:cTn id="97" dur="500"/>
                                        <p:tgtEl>
                                          <p:spTgt spid="48"/>
                                        </p:tgtEl>
                                      </p:cBhvr>
                                    </p:animEffect>
                                  </p:childTnLst>
                                </p:cTn>
                              </p:par>
                            </p:childTnLst>
                          </p:cTn>
                        </p:par>
                        <p:par>
                          <p:cTn id="98" fill="hold">
                            <p:stCondLst>
                              <p:cond delay="13250"/>
                            </p:stCondLst>
                            <p:childTnLst>
                              <p:par>
                                <p:cTn id="99" presetID="22" presetClass="entr" presetSubtype="4" fill="hold" nodeType="afterEffect">
                                  <p:stCondLst>
                                    <p:cond delay="250"/>
                                  </p:stCondLst>
                                  <p:childTnLst>
                                    <p:set>
                                      <p:cBhvr>
                                        <p:cTn id="100" dur="1" fill="hold">
                                          <p:stCondLst>
                                            <p:cond delay="0"/>
                                          </p:stCondLst>
                                        </p:cTn>
                                        <p:tgtEl>
                                          <p:spTgt spid="51"/>
                                        </p:tgtEl>
                                        <p:attrNameLst>
                                          <p:attrName>style.visibility</p:attrName>
                                        </p:attrNameLst>
                                      </p:cBhvr>
                                      <p:to>
                                        <p:strVal val="visible"/>
                                      </p:to>
                                    </p:set>
                                    <p:animEffect transition="in" filter="wipe(down)">
                                      <p:cBhvr>
                                        <p:cTn id="101" dur="500"/>
                                        <p:tgtEl>
                                          <p:spTgt spid="51"/>
                                        </p:tgtEl>
                                      </p:cBhvr>
                                    </p:animEffect>
                                  </p:childTnLst>
                                </p:cTn>
                              </p:par>
                            </p:childTnLst>
                          </p:cTn>
                        </p:par>
                        <p:par>
                          <p:cTn id="102" fill="hold">
                            <p:stCondLst>
                              <p:cond delay="14000"/>
                            </p:stCondLst>
                            <p:childTnLst>
                              <p:par>
                                <p:cTn id="103" presetID="22" presetClass="entr" presetSubtype="8" fill="hold" grpId="0" nodeType="afterEffect">
                                  <p:stCondLst>
                                    <p:cond delay="250"/>
                                  </p:stCondLst>
                                  <p:childTnLst>
                                    <p:set>
                                      <p:cBhvr>
                                        <p:cTn id="104" dur="1" fill="hold">
                                          <p:stCondLst>
                                            <p:cond delay="0"/>
                                          </p:stCondLst>
                                        </p:cTn>
                                        <p:tgtEl>
                                          <p:spTgt spid="53"/>
                                        </p:tgtEl>
                                        <p:attrNameLst>
                                          <p:attrName>style.visibility</p:attrName>
                                        </p:attrNameLst>
                                      </p:cBhvr>
                                      <p:to>
                                        <p:strVal val="visible"/>
                                      </p:to>
                                    </p:set>
                                    <p:animEffect transition="in" filter="wipe(left)">
                                      <p:cBhvr>
                                        <p:cTn id="105" dur="500"/>
                                        <p:tgtEl>
                                          <p:spTgt spid="53"/>
                                        </p:tgtEl>
                                      </p:cBhvr>
                                    </p:animEffect>
                                  </p:childTnLst>
                                </p:cTn>
                              </p:par>
                            </p:childTnLst>
                          </p:cTn>
                        </p:par>
                        <p:par>
                          <p:cTn id="106" fill="hold">
                            <p:stCondLst>
                              <p:cond delay="14750"/>
                            </p:stCondLst>
                            <p:childTnLst>
                              <p:par>
                                <p:cTn id="107" presetID="22" presetClass="entr" presetSubtype="8" fill="hold" nodeType="afterEffect">
                                  <p:stCondLst>
                                    <p:cond delay="250"/>
                                  </p:stCondLst>
                                  <p:childTnLst>
                                    <p:set>
                                      <p:cBhvr>
                                        <p:cTn id="108" dur="1" fill="hold">
                                          <p:stCondLst>
                                            <p:cond delay="0"/>
                                          </p:stCondLst>
                                        </p:cTn>
                                        <p:tgtEl>
                                          <p:spTgt spid="52"/>
                                        </p:tgtEl>
                                        <p:attrNameLst>
                                          <p:attrName>style.visibility</p:attrName>
                                        </p:attrNameLst>
                                      </p:cBhvr>
                                      <p:to>
                                        <p:strVal val="visible"/>
                                      </p:to>
                                    </p:set>
                                    <p:animEffect transition="in" filter="wipe(left)">
                                      <p:cBhvr>
                                        <p:cTn id="109" dur="500"/>
                                        <p:tgtEl>
                                          <p:spTgt spid="52"/>
                                        </p:tgtEl>
                                      </p:cBhvr>
                                    </p:animEffect>
                                  </p:childTnLst>
                                </p:cTn>
                              </p:par>
                            </p:childTnLst>
                          </p:cTn>
                        </p:par>
                        <p:par>
                          <p:cTn id="110" fill="hold">
                            <p:stCondLst>
                              <p:cond delay="15500"/>
                            </p:stCondLst>
                            <p:childTnLst>
                              <p:par>
                                <p:cTn id="111" presetID="22" presetClass="entr" presetSubtype="8" fill="hold" grpId="0" nodeType="afterEffect">
                                  <p:stCondLst>
                                    <p:cond delay="250"/>
                                  </p:stCondLst>
                                  <p:childTnLst>
                                    <p:set>
                                      <p:cBhvr>
                                        <p:cTn id="112" dur="1" fill="hold">
                                          <p:stCondLst>
                                            <p:cond delay="0"/>
                                          </p:stCondLst>
                                        </p:cTn>
                                        <p:tgtEl>
                                          <p:spTgt spid="54"/>
                                        </p:tgtEl>
                                        <p:attrNameLst>
                                          <p:attrName>style.visibility</p:attrName>
                                        </p:attrNameLst>
                                      </p:cBhvr>
                                      <p:to>
                                        <p:strVal val="visible"/>
                                      </p:to>
                                    </p:set>
                                    <p:animEffect transition="in" filter="wipe(left)">
                                      <p:cBhvr>
                                        <p:cTn id="113" dur="500"/>
                                        <p:tgtEl>
                                          <p:spTgt spid="54"/>
                                        </p:tgtEl>
                                      </p:cBhvr>
                                    </p:animEffect>
                                  </p:childTnLst>
                                </p:cTn>
                              </p:par>
                            </p:childTnLst>
                          </p:cTn>
                        </p:par>
                        <p:par>
                          <p:cTn id="114" fill="hold">
                            <p:stCondLst>
                              <p:cond delay="16250"/>
                            </p:stCondLst>
                            <p:childTnLst>
                              <p:par>
                                <p:cTn id="115" presetID="22" presetClass="entr" presetSubtype="1" fill="hold" nodeType="afterEffect">
                                  <p:stCondLst>
                                    <p:cond delay="250"/>
                                  </p:stCondLst>
                                  <p:childTnLst>
                                    <p:set>
                                      <p:cBhvr>
                                        <p:cTn id="116" dur="1" fill="hold">
                                          <p:stCondLst>
                                            <p:cond delay="0"/>
                                          </p:stCondLst>
                                        </p:cTn>
                                        <p:tgtEl>
                                          <p:spTgt spid="58"/>
                                        </p:tgtEl>
                                        <p:attrNameLst>
                                          <p:attrName>style.visibility</p:attrName>
                                        </p:attrNameLst>
                                      </p:cBhvr>
                                      <p:to>
                                        <p:strVal val="visible"/>
                                      </p:to>
                                    </p:set>
                                    <p:animEffect transition="in" filter="wipe(up)">
                                      <p:cBhvr>
                                        <p:cTn id="117" dur="500"/>
                                        <p:tgtEl>
                                          <p:spTgt spid="58"/>
                                        </p:tgtEl>
                                      </p:cBhvr>
                                    </p:animEffect>
                                  </p:childTnLst>
                                </p:cTn>
                              </p:par>
                            </p:childTnLst>
                          </p:cTn>
                        </p:par>
                        <p:par>
                          <p:cTn id="118" fill="hold">
                            <p:stCondLst>
                              <p:cond delay="17000"/>
                            </p:stCondLst>
                            <p:childTnLst>
                              <p:par>
                                <p:cTn id="119" presetID="22" presetClass="entr" presetSubtype="8" fill="hold" grpId="0" nodeType="afterEffect">
                                  <p:stCondLst>
                                    <p:cond delay="250"/>
                                  </p:stCondLst>
                                  <p:childTnLst>
                                    <p:set>
                                      <p:cBhvr>
                                        <p:cTn id="120" dur="1" fill="hold">
                                          <p:stCondLst>
                                            <p:cond delay="0"/>
                                          </p:stCondLst>
                                        </p:cTn>
                                        <p:tgtEl>
                                          <p:spTgt spid="62"/>
                                        </p:tgtEl>
                                        <p:attrNameLst>
                                          <p:attrName>style.visibility</p:attrName>
                                        </p:attrNameLst>
                                      </p:cBhvr>
                                      <p:to>
                                        <p:strVal val="visible"/>
                                      </p:to>
                                    </p:set>
                                    <p:animEffect transition="in" filter="wipe(left)">
                                      <p:cBhvr>
                                        <p:cTn id="121" dur="500"/>
                                        <p:tgtEl>
                                          <p:spTgt spid="62"/>
                                        </p:tgtEl>
                                      </p:cBhvr>
                                    </p:animEffect>
                                  </p:childTnLst>
                                </p:cTn>
                              </p:par>
                            </p:childTnLst>
                          </p:cTn>
                        </p:par>
                        <p:par>
                          <p:cTn id="122" fill="hold">
                            <p:stCondLst>
                              <p:cond delay="17750"/>
                            </p:stCondLst>
                            <p:childTnLst>
                              <p:par>
                                <p:cTn id="123" presetID="22" presetClass="entr" presetSubtype="8" fill="hold" nodeType="afterEffect">
                                  <p:stCondLst>
                                    <p:cond delay="250"/>
                                  </p:stCondLst>
                                  <p:childTnLst>
                                    <p:set>
                                      <p:cBhvr>
                                        <p:cTn id="124" dur="1" fill="hold">
                                          <p:stCondLst>
                                            <p:cond delay="0"/>
                                          </p:stCondLst>
                                        </p:cTn>
                                        <p:tgtEl>
                                          <p:spTgt spid="59"/>
                                        </p:tgtEl>
                                        <p:attrNameLst>
                                          <p:attrName>style.visibility</p:attrName>
                                        </p:attrNameLst>
                                      </p:cBhvr>
                                      <p:to>
                                        <p:strVal val="visible"/>
                                      </p:to>
                                    </p:set>
                                    <p:animEffect transition="in" filter="wipe(left)">
                                      <p:cBhvr>
                                        <p:cTn id="125" dur="500"/>
                                        <p:tgtEl>
                                          <p:spTgt spid="59"/>
                                        </p:tgtEl>
                                      </p:cBhvr>
                                    </p:animEffect>
                                  </p:childTnLst>
                                </p:cTn>
                              </p:par>
                            </p:childTnLst>
                          </p:cTn>
                        </p:par>
                        <p:par>
                          <p:cTn id="126" fill="hold">
                            <p:stCondLst>
                              <p:cond delay="18500"/>
                            </p:stCondLst>
                            <p:childTnLst>
                              <p:par>
                                <p:cTn id="127" presetID="22" presetClass="entr" presetSubtype="8" fill="hold" grpId="0" nodeType="afterEffect">
                                  <p:stCondLst>
                                    <p:cond delay="250"/>
                                  </p:stCondLst>
                                  <p:childTnLst>
                                    <p:set>
                                      <p:cBhvr>
                                        <p:cTn id="128" dur="1" fill="hold">
                                          <p:stCondLst>
                                            <p:cond delay="0"/>
                                          </p:stCondLst>
                                        </p:cTn>
                                        <p:tgtEl>
                                          <p:spTgt spid="60"/>
                                        </p:tgtEl>
                                        <p:attrNameLst>
                                          <p:attrName>style.visibility</p:attrName>
                                        </p:attrNameLst>
                                      </p:cBhvr>
                                      <p:to>
                                        <p:strVal val="visible"/>
                                      </p:to>
                                    </p:set>
                                    <p:animEffect transition="in" filter="wipe(left)">
                                      <p:cBhvr>
                                        <p:cTn id="129" dur="500"/>
                                        <p:tgtEl>
                                          <p:spTgt spid="60"/>
                                        </p:tgtEl>
                                      </p:cBhvr>
                                    </p:animEffect>
                                  </p:childTnLst>
                                </p:cTn>
                              </p:par>
                            </p:childTnLst>
                          </p:cTn>
                        </p:par>
                        <p:par>
                          <p:cTn id="130" fill="hold">
                            <p:stCondLst>
                              <p:cond delay="19250"/>
                            </p:stCondLst>
                            <p:childTnLst>
                              <p:par>
                                <p:cTn id="131" presetID="22" presetClass="entr" presetSubtype="1" fill="hold" nodeType="afterEffect">
                                  <p:stCondLst>
                                    <p:cond delay="250"/>
                                  </p:stCondLst>
                                  <p:childTnLst>
                                    <p:set>
                                      <p:cBhvr>
                                        <p:cTn id="132" dur="1" fill="hold">
                                          <p:stCondLst>
                                            <p:cond delay="0"/>
                                          </p:stCondLst>
                                        </p:cTn>
                                        <p:tgtEl>
                                          <p:spTgt spid="63"/>
                                        </p:tgtEl>
                                        <p:attrNameLst>
                                          <p:attrName>style.visibility</p:attrName>
                                        </p:attrNameLst>
                                      </p:cBhvr>
                                      <p:to>
                                        <p:strVal val="visible"/>
                                      </p:to>
                                    </p:set>
                                    <p:animEffect transition="in" filter="wipe(up)">
                                      <p:cBhvr>
                                        <p:cTn id="133" dur="500"/>
                                        <p:tgtEl>
                                          <p:spTgt spid="63"/>
                                        </p:tgtEl>
                                      </p:cBhvr>
                                    </p:animEffect>
                                  </p:childTnLst>
                                </p:cTn>
                              </p:par>
                            </p:childTnLst>
                          </p:cTn>
                        </p:par>
                        <p:par>
                          <p:cTn id="134" fill="hold">
                            <p:stCondLst>
                              <p:cond delay="20000"/>
                            </p:stCondLst>
                            <p:childTnLst>
                              <p:par>
                                <p:cTn id="135" presetID="22" presetClass="entr" presetSubtype="8" fill="hold" grpId="0" nodeType="afterEffect">
                                  <p:stCondLst>
                                    <p:cond delay="250"/>
                                  </p:stCondLst>
                                  <p:childTnLst>
                                    <p:set>
                                      <p:cBhvr>
                                        <p:cTn id="136" dur="1" fill="hold">
                                          <p:stCondLst>
                                            <p:cond delay="0"/>
                                          </p:stCondLst>
                                        </p:cTn>
                                        <p:tgtEl>
                                          <p:spTgt spid="66"/>
                                        </p:tgtEl>
                                        <p:attrNameLst>
                                          <p:attrName>style.visibility</p:attrName>
                                        </p:attrNameLst>
                                      </p:cBhvr>
                                      <p:to>
                                        <p:strVal val="visible"/>
                                      </p:to>
                                    </p:set>
                                    <p:animEffect transition="in" filter="wipe(left)">
                                      <p:cBhvr>
                                        <p:cTn id="137" dur="500"/>
                                        <p:tgtEl>
                                          <p:spTgt spid="66"/>
                                        </p:tgtEl>
                                      </p:cBhvr>
                                    </p:animEffect>
                                  </p:childTnLst>
                                </p:cTn>
                              </p:par>
                            </p:childTnLst>
                          </p:cTn>
                        </p:par>
                        <p:par>
                          <p:cTn id="138" fill="hold">
                            <p:stCondLst>
                              <p:cond delay="20750"/>
                            </p:stCondLst>
                            <p:childTnLst>
                              <p:par>
                                <p:cTn id="139" presetID="22" presetClass="entr" presetSubtype="8" fill="hold" nodeType="afterEffect">
                                  <p:stCondLst>
                                    <p:cond delay="250"/>
                                  </p:stCondLst>
                                  <p:childTnLst>
                                    <p:set>
                                      <p:cBhvr>
                                        <p:cTn id="140" dur="1" fill="hold">
                                          <p:stCondLst>
                                            <p:cond delay="0"/>
                                          </p:stCondLst>
                                        </p:cTn>
                                        <p:tgtEl>
                                          <p:spTgt spid="64"/>
                                        </p:tgtEl>
                                        <p:attrNameLst>
                                          <p:attrName>style.visibility</p:attrName>
                                        </p:attrNameLst>
                                      </p:cBhvr>
                                      <p:to>
                                        <p:strVal val="visible"/>
                                      </p:to>
                                    </p:set>
                                    <p:animEffect transition="in" filter="wipe(left)">
                                      <p:cBhvr>
                                        <p:cTn id="141" dur="500"/>
                                        <p:tgtEl>
                                          <p:spTgt spid="64"/>
                                        </p:tgtEl>
                                      </p:cBhvr>
                                    </p:animEffect>
                                  </p:childTnLst>
                                </p:cTn>
                              </p:par>
                            </p:childTnLst>
                          </p:cTn>
                        </p:par>
                        <p:par>
                          <p:cTn id="142" fill="hold">
                            <p:stCondLst>
                              <p:cond delay="21500"/>
                            </p:stCondLst>
                            <p:childTnLst>
                              <p:par>
                                <p:cTn id="143" presetID="22" presetClass="entr" presetSubtype="8" fill="hold" grpId="0" nodeType="afterEffect">
                                  <p:stCondLst>
                                    <p:cond delay="250"/>
                                  </p:stCondLst>
                                  <p:childTnLst>
                                    <p:set>
                                      <p:cBhvr>
                                        <p:cTn id="144" dur="1" fill="hold">
                                          <p:stCondLst>
                                            <p:cond delay="0"/>
                                          </p:stCondLst>
                                        </p:cTn>
                                        <p:tgtEl>
                                          <p:spTgt spid="65"/>
                                        </p:tgtEl>
                                        <p:attrNameLst>
                                          <p:attrName>style.visibility</p:attrName>
                                        </p:attrNameLst>
                                      </p:cBhvr>
                                      <p:to>
                                        <p:strVal val="visible"/>
                                      </p:to>
                                    </p:set>
                                    <p:animEffect transition="in" filter="wipe(left)">
                                      <p:cBhvr>
                                        <p:cTn id="145" dur="500"/>
                                        <p:tgtEl>
                                          <p:spTgt spid="65"/>
                                        </p:tgtEl>
                                      </p:cBhvr>
                                    </p:animEffect>
                                  </p:childTnLst>
                                </p:cTn>
                              </p:par>
                              <p:par>
                                <p:cTn id="146" presetID="1" presetClass="entr" presetSubtype="0" fill="hold" grpId="0" nodeType="withEffect">
                                  <p:stCondLst>
                                    <p:cond delay="0"/>
                                  </p:stCondLst>
                                  <p:childTnLst>
                                    <p:set>
                                      <p:cBhvr>
                                        <p:cTn id="147" dur="1" fill="hold">
                                          <p:stCondLst>
                                            <p:cond delay="0"/>
                                          </p:stCondLst>
                                        </p:cTn>
                                        <p:tgtEl>
                                          <p:spTgt spid="68"/>
                                        </p:tgtEl>
                                        <p:attrNameLst>
                                          <p:attrName>style.visibility</p:attrName>
                                        </p:attrNameLst>
                                      </p:cBhvr>
                                      <p:to>
                                        <p:strVal val="visible"/>
                                      </p:to>
                                    </p:se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iterate type="wd">
                                    <p:tmPct val="10000"/>
                                  </p:iterate>
                                  <p:childTnLst>
                                    <p:set>
                                      <p:cBhvr>
                                        <p:cTn id="151" dur="1" fill="hold">
                                          <p:stCondLst>
                                            <p:cond delay="0"/>
                                          </p:stCondLst>
                                        </p:cTn>
                                        <p:tgtEl>
                                          <p:spTgt spid="50"/>
                                        </p:tgtEl>
                                        <p:attrNameLst>
                                          <p:attrName>style.visibility</p:attrName>
                                        </p:attrNameLst>
                                      </p:cBhvr>
                                      <p:to>
                                        <p:strVal val="visible"/>
                                      </p:to>
                                    </p:set>
                                    <p:animEffect transition="in" filter="fade">
                                      <p:cBhvr>
                                        <p:cTn id="15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3" restart="whenNotActive" fill="hold" evtFilter="cancelBubble" nodeType="interactiveSeq">
                <p:stCondLst>
                  <p:cond evt="onClick" delay="0">
                    <p:tgtEl>
                      <p:spTgt spid="68"/>
                    </p:tgtEl>
                  </p:cond>
                </p:stCondLst>
                <p:endSync evt="end" delay="0">
                  <p:rtn val="all"/>
                </p:endSync>
                <p:childTnLst>
                  <p:par>
                    <p:cTn id="154" fill="hold">
                      <p:stCondLst>
                        <p:cond delay="0"/>
                      </p:stCondLst>
                      <p:childTnLst>
                        <p:par>
                          <p:cTn id="155" fill="hold">
                            <p:stCondLst>
                              <p:cond delay="0"/>
                            </p:stCondLst>
                            <p:childTnLst>
                              <p:par>
                                <p:cTn id="156" presetID="10" presetClass="entr" presetSubtype="0" fill="hold" grpId="0" nodeType="afterEffect">
                                  <p:stCondLst>
                                    <p:cond delay="750"/>
                                  </p:stCondLst>
                                  <p:childTnLst>
                                    <p:set>
                                      <p:cBhvr>
                                        <p:cTn id="157" dur="1" fill="hold">
                                          <p:stCondLst>
                                            <p:cond delay="0"/>
                                          </p:stCondLst>
                                        </p:cTn>
                                        <p:tgtEl>
                                          <p:spTgt spid="41"/>
                                        </p:tgtEl>
                                        <p:attrNameLst>
                                          <p:attrName>style.visibility</p:attrName>
                                        </p:attrNameLst>
                                      </p:cBhvr>
                                      <p:to>
                                        <p:strVal val="visible"/>
                                      </p:to>
                                    </p:set>
                                    <p:animEffect transition="in" filter="fade">
                                      <p:cBhvr>
                                        <p:cTn id="158" dur="500"/>
                                        <p:tgtEl>
                                          <p:spTgt spid="41"/>
                                        </p:tgtEl>
                                      </p:cBhvr>
                                    </p:animEffect>
                                  </p:childTnLst>
                                </p:cTn>
                              </p:par>
                              <p:par>
                                <p:cTn id="159" presetID="0" presetClass="path" presetSubtype="0" repeatCount="10000" autoRev="1" fill="hold" grpId="1" nodeType="withEffect">
                                  <p:stCondLst>
                                    <p:cond delay="800"/>
                                  </p:stCondLst>
                                  <p:childTnLst>
                                    <p:animMotion origin="layout" path="M 0.00052 -0.00046 L 0.54531 -0.00185 L 0.5474 0.14815 L -0.01094 0.14676 " pathEditMode="relative" ptsTypes="AAAA">
                                      <p:cBhvr>
                                        <p:cTn id="160" dur="3600" fill="hold"/>
                                        <p:tgtEl>
                                          <p:spTgt spid="41"/>
                                        </p:tgtEl>
                                        <p:attrNameLst>
                                          <p:attrName>ppt_x</p:attrName>
                                          <p:attrName>ppt_y</p:attrName>
                                        </p:attrNameLst>
                                      </p:cBhvr>
                                    </p:animMotion>
                                  </p:childTnLst>
                                </p:cTn>
                              </p:par>
                              <p:par>
                                <p:cTn id="161" presetID="10" presetClass="entr" presetSubtype="0" fill="hold" grpId="0" nodeType="withEffect">
                                  <p:stCondLst>
                                    <p:cond delay="1950"/>
                                  </p:stCondLst>
                                  <p:childTnLst>
                                    <p:set>
                                      <p:cBhvr>
                                        <p:cTn id="162" dur="1" fill="hold">
                                          <p:stCondLst>
                                            <p:cond delay="0"/>
                                          </p:stCondLst>
                                        </p:cTn>
                                        <p:tgtEl>
                                          <p:spTgt spid="39"/>
                                        </p:tgtEl>
                                        <p:attrNameLst>
                                          <p:attrName>style.visibility</p:attrName>
                                        </p:attrNameLst>
                                      </p:cBhvr>
                                      <p:to>
                                        <p:strVal val="visible"/>
                                      </p:to>
                                    </p:set>
                                    <p:animEffect transition="in" filter="fade">
                                      <p:cBhvr>
                                        <p:cTn id="163" dur="500"/>
                                        <p:tgtEl>
                                          <p:spTgt spid="39"/>
                                        </p:tgtEl>
                                      </p:cBhvr>
                                    </p:animEffect>
                                  </p:childTnLst>
                                </p:cTn>
                              </p:par>
                              <p:par>
                                <p:cTn id="164" presetID="0" presetClass="path" presetSubtype="0" repeatCount="10000" autoRev="1" fill="hold" grpId="1" nodeType="withEffect">
                                  <p:stCondLst>
                                    <p:cond delay="1950"/>
                                  </p:stCondLst>
                                  <p:childTnLst>
                                    <p:animMotion origin="layout" path="M 0 0 L 0.64791 0.00139 L 0.64583 -0.05417 L 0.5427 -0.14722 L -0.0125 -0.14583 " pathEditMode="relative" ptsTypes="AAAAA">
                                      <p:cBhvr>
                                        <p:cTn id="165" dur="3600" fill="hold"/>
                                        <p:tgtEl>
                                          <p:spTgt spid="39"/>
                                        </p:tgtEl>
                                        <p:attrNameLst>
                                          <p:attrName>ppt_x</p:attrName>
                                          <p:attrName>ppt_y</p:attrName>
                                        </p:attrNameLst>
                                      </p:cBhvr>
                                    </p:animMotion>
                                  </p:childTnLst>
                                </p:cTn>
                              </p:par>
                              <p:par>
                                <p:cTn id="166" presetID="10" presetClass="entr" presetSubtype="0" fill="hold" grpId="0" nodeType="withEffect">
                                  <p:stCondLst>
                                    <p:cond delay="3150"/>
                                  </p:stCondLst>
                                  <p:childTnLst>
                                    <p:set>
                                      <p:cBhvr>
                                        <p:cTn id="167" dur="1" fill="hold">
                                          <p:stCondLst>
                                            <p:cond delay="0"/>
                                          </p:stCondLst>
                                        </p:cTn>
                                        <p:tgtEl>
                                          <p:spTgt spid="40"/>
                                        </p:tgtEl>
                                        <p:attrNameLst>
                                          <p:attrName>style.visibility</p:attrName>
                                        </p:attrNameLst>
                                      </p:cBhvr>
                                      <p:to>
                                        <p:strVal val="visible"/>
                                      </p:to>
                                    </p:set>
                                    <p:animEffect transition="in" filter="fade">
                                      <p:cBhvr>
                                        <p:cTn id="168" dur="500"/>
                                        <p:tgtEl>
                                          <p:spTgt spid="40"/>
                                        </p:tgtEl>
                                      </p:cBhvr>
                                    </p:animEffect>
                                  </p:childTnLst>
                                </p:cTn>
                              </p:par>
                              <p:par>
                                <p:cTn id="169" presetID="0" presetClass="path" presetSubtype="0" repeatCount="10000" autoRev="1" fill="hold" grpId="1" nodeType="withEffect">
                                  <p:stCondLst>
                                    <p:cond delay="3150"/>
                                  </p:stCondLst>
                                  <p:childTnLst>
                                    <p:animMotion origin="layout" path="M 0 0 L 0.45104 -0.00556 L 0.56042 -0.09722 L 0.00104 -0.09861 " pathEditMode="relative" ptsTypes="AAAA">
                                      <p:cBhvr>
                                        <p:cTn id="170" dur="3600" fill="hold"/>
                                        <p:tgtEl>
                                          <p:spTgt spid="40"/>
                                        </p:tgtEl>
                                        <p:attrNameLst>
                                          <p:attrName>ppt_x</p:attrName>
                                          <p:attrName>ppt_y</p:attrName>
                                        </p:attrNameLst>
                                      </p:cBhvr>
                                    </p:animMotion>
                                  </p:childTnLst>
                                </p:cTn>
                              </p:par>
                            </p:childTnLst>
                          </p:cTn>
                        </p:par>
                      </p:childTnLst>
                    </p:cTn>
                  </p:par>
                </p:childTnLst>
              </p:cTn>
              <p:nextCondLst>
                <p:cond evt="onClick" delay="0">
                  <p:tgtEl>
                    <p:spTgt spid="68"/>
                  </p:tgtEl>
                </p:cond>
              </p:nextCondLst>
            </p:seq>
          </p:childTnLst>
        </p:cTn>
      </p:par>
    </p:tnLst>
    <p:bldLst>
      <p:bldP spid="2" grpId="0"/>
      <p:bldP spid="3" grpId="0" uiExpand="1" build="p"/>
      <p:bldP spid="10" grpId="0" animBg="1"/>
      <p:bldP spid="18" grpId="0" animBg="1"/>
      <p:bldP spid="19" grpId="0" animBg="1"/>
      <p:bldP spid="39" grpId="0" animBg="1"/>
      <p:bldP spid="39" grpId="1" animBg="1"/>
      <p:bldP spid="40" grpId="0" animBg="1"/>
      <p:bldP spid="40" grpId="1" animBg="1"/>
      <p:bldP spid="41" grpId="0" animBg="1"/>
      <p:bldP spid="41" grpId="1" animBg="1"/>
      <p:bldP spid="47" grpId="0"/>
      <p:bldP spid="48" grpId="0"/>
      <p:bldP spid="49" grpId="0"/>
      <p:bldP spid="50" grpId="0"/>
      <p:bldP spid="53" grpId="0"/>
      <p:bldP spid="54" grpId="0"/>
      <p:bldP spid="60" grpId="0"/>
      <p:bldP spid="62" grpId="0"/>
      <p:bldP spid="65" grpId="0"/>
      <p:bldP spid="66" grpId="0"/>
      <p:bldP spid="68" grpId="0" animBg="1"/>
      <p:bldP spid="72" grpId="0"/>
      <p:bldP spid="73" grpId="0"/>
      <p:bldP spid="74" grpId="0"/>
      <p:bldP spid="7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0648"/>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triphasé</a:t>
            </a:r>
            <a:endParaRPr lang="fr-FR" dirty="0"/>
          </a:p>
        </p:txBody>
      </p:sp>
      <p:sp>
        <p:nvSpPr>
          <p:cNvPr id="3" name="Espace réservé du contenu 2"/>
          <p:cNvSpPr>
            <a:spLocks noGrp="1"/>
          </p:cNvSpPr>
          <p:nvPr>
            <p:ph idx="1"/>
            <p:custDataLst>
              <p:tags r:id="rId2"/>
            </p:custDataLst>
          </p:nvPr>
        </p:nvSpPr>
        <p:spPr>
          <a:xfrm>
            <a:off x="25310" y="1412776"/>
            <a:ext cx="9118689" cy="1944216"/>
          </a:xfrm>
        </p:spPr>
        <p:txBody>
          <a:bodyPr>
            <a:noAutofit/>
          </a:bodyPr>
          <a:lstStyle/>
          <a:p>
            <a:pPr marL="0" indent="0">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Le type de branchement précédent fait que chaque récepteur</a:t>
            </a:r>
            <a:r>
              <a:rPr lang="fr-FR" sz="1800" dirty="0" smtClean="0"/>
              <a:t>, ou groupe de récepteurs est raccordé entre phase et neutre. Le neutre est donc le point central, et chaque récepteur est soumis à la tension simple V, et parcouru par le courant de phase I (en cas d’équilibre V= V1=V2=V3 et I =I1=I2=I3).</a:t>
            </a:r>
          </a:p>
          <a:p>
            <a:pPr marL="0" indent="0">
              <a:buNone/>
            </a:pPr>
            <a:r>
              <a:rPr lang="fr-FR" sz="1800" dirty="0" smtClean="0"/>
              <a:t>Ce branchement se nomme </a:t>
            </a:r>
            <a:r>
              <a:rPr lang="fr-FR" sz="1800" b="1" dirty="0" smtClean="0"/>
              <a:t>« couplage étoile ». </a:t>
            </a:r>
            <a:endParaRPr lang="fr-FR" sz="1800" b="1" dirty="0" smtClean="0">
              <a:solidFill>
                <a:schemeClr val="tx1"/>
              </a:solidFill>
              <a:sym typeface="Symbol"/>
            </a:endParaRPr>
          </a:p>
          <a:p>
            <a:pPr marL="0" indent="0">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On a donc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 = U.I.</a:t>
            </a:r>
            <a:r>
              <a:rPr lang="fr-FR" sz="1800"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cos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en Watt (W).</a:t>
            </a:r>
            <a:endPar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custDataLst>
              <p:tags r:id="rId3"/>
            </p:custDataLst>
          </p:nvPr>
        </p:nvCxnSpPr>
        <p:spPr>
          <a:xfrm>
            <a:off x="505644" y="4576365"/>
            <a:ext cx="5085531" cy="3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custDataLst>
              <p:tags r:id="rId4"/>
            </p:custDataLst>
          </p:nvPr>
        </p:nvCxnSpPr>
        <p:spPr>
          <a:xfrm>
            <a:off x="467544" y="6237312"/>
            <a:ext cx="41044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custDataLst>
              <p:tags r:id="rId5"/>
            </p:custDataLst>
          </p:nvPr>
        </p:nvCxnSpPr>
        <p:spPr>
          <a:xfrm>
            <a:off x="467544" y="6597352"/>
            <a:ext cx="60486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custDataLst>
              <p:tags r:id="rId6"/>
            </p:custDataLst>
          </p:nvPr>
        </p:nvCxnSpPr>
        <p:spPr>
          <a:xfrm>
            <a:off x="4572000" y="6234182"/>
            <a:ext cx="1944216" cy="31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custDataLst>
              <p:tags r:id="rId7"/>
            </p:custDataLst>
          </p:nvPr>
        </p:nvCxnSpPr>
        <p:spPr>
          <a:xfrm flipH="1">
            <a:off x="4572000" y="4576364"/>
            <a:ext cx="992342" cy="16609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custDataLst>
              <p:tags r:id="rId8"/>
            </p:custDataLst>
          </p:nvPr>
        </p:nvCxnSpPr>
        <p:spPr>
          <a:xfrm flipH="1" flipV="1">
            <a:off x="5584877" y="4576366"/>
            <a:ext cx="931339" cy="16706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custDataLst>
              <p:tags r:id="rId9"/>
            </p:custDataLst>
          </p:nvPr>
        </p:nvCxnSpPr>
        <p:spPr>
          <a:xfrm rot="10800000">
            <a:off x="6516216" y="6237312"/>
            <a:ext cx="0" cy="3600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Ellipse 38"/>
          <p:cNvSpPr/>
          <p:nvPr>
            <p:custDataLst>
              <p:tags r:id="rId10"/>
            </p:custDataLst>
          </p:nvPr>
        </p:nvSpPr>
        <p:spPr>
          <a:xfrm>
            <a:off x="558067" y="6540914"/>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custDataLst>
              <p:tags r:id="rId11"/>
            </p:custDataLst>
          </p:nvPr>
        </p:nvSpPr>
        <p:spPr>
          <a:xfrm>
            <a:off x="426503" y="620617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2"/>
            </p:custDataLst>
          </p:nvPr>
        </p:nvSpPr>
        <p:spPr>
          <a:xfrm>
            <a:off x="526897" y="4522308"/>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custDataLst>
              <p:tags r:id="rId13"/>
            </p:custDataLst>
          </p:nvPr>
        </p:nvSpPr>
        <p:spPr>
          <a:xfrm>
            <a:off x="4644008" y="4850243"/>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aseline="-25000" dirty="0"/>
          </a:p>
        </p:txBody>
      </p:sp>
      <p:sp>
        <p:nvSpPr>
          <p:cNvPr id="48" name="Rectangle 47"/>
          <p:cNvSpPr/>
          <p:nvPr>
            <p:custDataLst>
              <p:tags r:id="rId14"/>
            </p:custDataLst>
          </p:nvPr>
        </p:nvSpPr>
        <p:spPr>
          <a:xfrm>
            <a:off x="5943194" y="4820385"/>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aseline="-25000" dirty="0"/>
          </a:p>
        </p:txBody>
      </p:sp>
      <p:sp>
        <p:nvSpPr>
          <p:cNvPr id="49" name="Rectangle 48"/>
          <p:cNvSpPr/>
          <p:nvPr>
            <p:custDataLst>
              <p:tags r:id="rId15"/>
            </p:custDataLst>
          </p:nvPr>
        </p:nvSpPr>
        <p:spPr>
          <a:xfrm>
            <a:off x="5527927" y="5671816"/>
            <a:ext cx="463588"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aseline="-25000" dirty="0"/>
          </a:p>
        </p:txBody>
      </p:sp>
      <p:sp>
        <p:nvSpPr>
          <p:cNvPr id="50" name="Rectangle 49"/>
          <p:cNvSpPr/>
          <p:nvPr>
            <p:custDataLst>
              <p:tags r:id="rId16"/>
            </p:custDataLst>
          </p:nvPr>
        </p:nvSpPr>
        <p:spPr>
          <a:xfrm>
            <a:off x="6012160" y="4941168"/>
            <a:ext cx="3095836" cy="1754326"/>
          </a:xfrm>
          <a:prstGeom prst="rect">
            <a:avLst/>
          </a:prstGeom>
        </p:spPr>
        <p:txBody>
          <a:bodyPr wrap="square">
            <a:spAutoFit/>
          </a:bodyPr>
          <a:lstStyle/>
          <a:p>
            <a:pPr algn="r"/>
            <a:r>
              <a:rPr lang="fr-FR" b="1" dirty="0" smtClean="0">
                <a:effectLst/>
                <a:latin typeface="Verdana" panose="020B0604030504040204" pitchFamily="34" charset="0"/>
                <a:ea typeface="Verdana" panose="020B0604030504040204" pitchFamily="34" charset="0"/>
                <a:cs typeface="Verdana" panose="020B0604030504040204" pitchFamily="34" charset="0"/>
                <a:sym typeface="Symbol"/>
              </a:rPr>
              <a:t>On obtient donc le même résultat que précédemment:</a:t>
            </a:r>
          </a:p>
          <a:p>
            <a:pPr algn="r"/>
            <a:r>
              <a:rPr lang="fr-FR"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 = U.I.</a:t>
            </a:r>
            <a:r>
              <a:rPr lang="fr-FR" b="1" dirty="0">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 cos  </a:t>
            </a:r>
            <a:r>
              <a:rPr lang="fr-FR"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r>
            <a:br>
              <a:rPr lang="fr-FR"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br>
            <a:r>
              <a:rPr lang="fr-FR" b="1" dirty="0" smtClean="0">
                <a:latin typeface="Verdana" panose="020B0604030504040204" pitchFamily="34" charset="0"/>
                <a:ea typeface="Verdana" panose="020B0604030504040204" pitchFamily="34" charset="0"/>
                <a:cs typeface="Verdana" panose="020B0604030504040204" pitchFamily="34" charset="0"/>
                <a:sym typeface="Symbol"/>
              </a:rPr>
              <a:t>en </a:t>
            </a:r>
            <a:r>
              <a:rPr lang="fr-FR" b="1" dirty="0">
                <a:latin typeface="Verdana" panose="020B0604030504040204" pitchFamily="34" charset="0"/>
                <a:ea typeface="Verdana" panose="020B0604030504040204" pitchFamily="34" charset="0"/>
                <a:cs typeface="Verdana" panose="020B0604030504040204" pitchFamily="34" charset="0"/>
                <a:sym typeface="Symbol"/>
              </a:rPr>
              <a:t>Watt (W).</a:t>
            </a:r>
            <a:endParaRPr lang="fr-FR" b="1" dirty="0">
              <a:latin typeface="Verdana" panose="020B0604030504040204" pitchFamily="34" charset="0"/>
              <a:ea typeface="Verdana" panose="020B0604030504040204" pitchFamily="34" charset="0"/>
              <a:cs typeface="Verdana" panose="020B0604030504040204" pitchFamily="34" charset="0"/>
            </a:endParaRPr>
          </a:p>
          <a:p>
            <a:pPr algn="r"/>
            <a:r>
              <a:rPr lang="fr-FR" dirty="0" smtClean="0">
                <a:effectLst/>
                <a:latin typeface="Verdana" panose="020B0604030504040204" pitchFamily="34" charset="0"/>
                <a:ea typeface="Verdana" panose="020B0604030504040204" pitchFamily="34" charset="0"/>
                <a:cs typeface="Verdana" panose="020B0604030504040204" pitchFamily="34" charset="0"/>
              </a:rPr>
              <a:t> </a:t>
            </a:r>
            <a:endParaRPr lang="fr-FR" dirty="0">
              <a:effectLst/>
            </a:endParaRPr>
          </a:p>
        </p:txBody>
      </p:sp>
      <p:cxnSp>
        <p:nvCxnSpPr>
          <p:cNvPr id="51" name="Connecteur droit avec flèche 50"/>
          <p:cNvCxnSpPr/>
          <p:nvPr>
            <p:custDataLst>
              <p:tags r:id="rId17"/>
            </p:custDataLst>
          </p:nvPr>
        </p:nvCxnSpPr>
        <p:spPr>
          <a:xfrm flipV="1">
            <a:off x="1507318" y="4617233"/>
            <a:ext cx="8894" cy="149400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8"/>
            </p:custDataLst>
          </p:nvPr>
        </p:nvCxnSpPr>
        <p:spPr>
          <a:xfrm>
            <a:off x="3012389" y="4576364"/>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53" name="Espace réservé du contenu 2"/>
          <p:cNvSpPr txBox="1">
            <a:spLocks/>
          </p:cNvSpPr>
          <p:nvPr>
            <p:custDataLst>
              <p:tags r:id="rId19"/>
            </p:custDataLst>
          </p:nvPr>
        </p:nvSpPr>
        <p:spPr>
          <a:xfrm>
            <a:off x="624313" y="4849289"/>
            <a:ext cx="97392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Espace réservé du contenu 2"/>
          <p:cNvSpPr txBox="1">
            <a:spLocks/>
          </p:cNvSpPr>
          <p:nvPr>
            <p:custDataLst>
              <p:tags r:id="rId20"/>
            </p:custDataLst>
          </p:nvPr>
        </p:nvSpPr>
        <p:spPr>
          <a:xfrm>
            <a:off x="2736670" y="4589253"/>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8" name="Connecteur droit avec flèche 57"/>
          <p:cNvCxnSpPr/>
          <p:nvPr>
            <p:custDataLst>
              <p:tags r:id="rId21"/>
            </p:custDataLst>
          </p:nvPr>
        </p:nvCxnSpPr>
        <p:spPr>
          <a:xfrm flipV="1">
            <a:off x="1516212" y="6237312"/>
            <a:ext cx="0" cy="303602"/>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22"/>
            </p:custDataLst>
          </p:nvPr>
        </p:nvCxnSpPr>
        <p:spPr>
          <a:xfrm>
            <a:off x="2132145" y="6234182"/>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0" name="Espace réservé du contenu 2"/>
          <p:cNvSpPr txBox="1">
            <a:spLocks/>
          </p:cNvSpPr>
          <p:nvPr>
            <p:custDataLst>
              <p:tags r:id="rId23"/>
            </p:custDataLst>
          </p:nvPr>
        </p:nvSpPr>
        <p:spPr>
          <a:xfrm>
            <a:off x="1547664" y="5661248"/>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Espace réservé du contenu 2"/>
          <p:cNvSpPr txBox="1">
            <a:spLocks/>
          </p:cNvSpPr>
          <p:nvPr>
            <p:custDataLst>
              <p:tags r:id="rId24"/>
            </p:custDataLst>
          </p:nvPr>
        </p:nvSpPr>
        <p:spPr>
          <a:xfrm>
            <a:off x="715230" y="6165304"/>
            <a:ext cx="792088"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23</a:t>
            </a:r>
          </a:p>
        </p:txBody>
      </p:sp>
      <p:cxnSp>
        <p:nvCxnSpPr>
          <p:cNvPr id="63" name="Connecteur droit avec flèche 62"/>
          <p:cNvCxnSpPr/>
          <p:nvPr>
            <p:custDataLst>
              <p:tags r:id="rId25"/>
            </p:custDataLst>
          </p:nvPr>
        </p:nvCxnSpPr>
        <p:spPr>
          <a:xfrm>
            <a:off x="2519772" y="4709365"/>
            <a:ext cx="0" cy="1831549"/>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6"/>
            </p:custDataLst>
          </p:nvPr>
        </p:nvCxnSpPr>
        <p:spPr>
          <a:xfrm>
            <a:off x="3380846" y="6602338"/>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5" name="Espace réservé du contenu 2"/>
          <p:cNvSpPr txBox="1">
            <a:spLocks/>
          </p:cNvSpPr>
          <p:nvPr>
            <p:custDataLst>
              <p:tags r:id="rId27"/>
            </p:custDataLst>
          </p:nvPr>
        </p:nvSpPr>
        <p:spPr>
          <a:xfrm>
            <a:off x="3115682" y="6165304"/>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Espace réservé du contenu 2"/>
          <p:cNvSpPr txBox="1">
            <a:spLocks/>
          </p:cNvSpPr>
          <p:nvPr>
            <p:custDataLst>
              <p:tags r:id="rId28"/>
            </p:custDataLst>
          </p:nvPr>
        </p:nvSpPr>
        <p:spPr>
          <a:xfrm>
            <a:off x="2449354" y="5700168"/>
            <a:ext cx="75449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31</a:t>
            </a:r>
          </a:p>
        </p:txBody>
      </p:sp>
      <p:sp>
        <p:nvSpPr>
          <p:cNvPr id="72" name="Rectangle 71"/>
          <p:cNvSpPr/>
          <p:nvPr>
            <p:custDataLst>
              <p:tags r:id="rId29"/>
            </p:custDataLst>
          </p:nvPr>
        </p:nvSpPr>
        <p:spPr>
          <a:xfrm>
            <a:off x="-19417" y="4404587"/>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aseline="-25000" dirty="0"/>
          </a:p>
        </p:txBody>
      </p:sp>
      <p:sp>
        <p:nvSpPr>
          <p:cNvPr id="73" name="Rectangle 72"/>
          <p:cNvSpPr/>
          <p:nvPr>
            <p:custDataLst>
              <p:tags r:id="rId30"/>
            </p:custDataLst>
          </p:nvPr>
        </p:nvSpPr>
        <p:spPr>
          <a:xfrm>
            <a:off x="-19417" y="6363384"/>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aseline="-25000" dirty="0"/>
          </a:p>
        </p:txBody>
      </p:sp>
      <p:sp>
        <p:nvSpPr>
          <p:cNvPr id="74" name="Rectangle 73"/>
          <p:cNvSpPr/>
          <p:nvPr>
            <p:custDataLst>
              <p:tags r:id="rId31"/>
            </p:custDataLst>
          </p:nvPr>
        </p:nvSpPr>
        <p:spPr>
          <a:xfrm>
            <a:off x="-19417" y="5980638"/>
            <a:ext cx="441146" cy="369332"/>
          </a:xfrm>
          <a:prstGeom prst="rect">
            <a:avLst/>
          </a:prstGeom>
        </p:spPr>
        <p:txBody>
          <a:bodyPr wrap="none">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L</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endParaRPr lang="fr-FR" baseline="-25000" dirty="0"/>
          </a:p>
        </p:txBody>
      </p:sp>
      <p:pic>
        <p:nvPicPr>
          <p:cNvPr id="4" name="Image 3"/>
          <p:cNvPicPr>
            <a:picLocks noChangeAspect="1"/>
          </p:cNvPicPr>
          <p:nvPr>
            <p:custDataLst>
              <p:tags r:id="rId32"/>
            </p:custDataLst>
          </p:nvPr>
        </p:nvPicPr>
        <p:blipFill>
          <a:blip r:embed="rId49" cstate="print">
            <a:extLst>
              <a:ext uri="{28A0092B-C50C-407E-A947-70E740481C1C}">
                <a14:useLocalDpi xmlns:a14="http://schemas.microsoft.com/office/drawing/2010/main" val="0"/>
              </a:ext>
            </a:extLst>
          </a:blip>
          <a:stretch>
            <a:fillRect/>
          </a:stretch>
        </p:blipFill>
        <p:spPr>
          <a:xfrm>
            <a:off x="6174988" y="2636912"/>
            <a:ext cx="2284584" cy="889386"/>
          </a:xfrm>
          <a:prstGeom prst="rect">
            <a:avLst/>
          </a:prstGeom>
        </p:spPr>
      </p:pic>
      <p:sp>
        <p:nvSpPr>
          <p:cNvPr id="9" name="Rectangle 8"/>
          <p:cNvSpPr/>
          <p:nvPr>
            <p:custDataLst>
              <p:tags r:id="rId33"/>
            </p:custDataLst>
          </p:nvPr>
        </p:nvSpPr>
        <p:spPr>
          <a:xfrm rot="3600000">
            <a:off x="5622440" y="5288031"/>
            <a:ext cx="856211" cy="252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custDataLst>
              <p:tags r:id="rId34"/>
            </p:custDataLst>
          </p:nvPr>
        </p:nvSpPr>
        <p:spPr>
          <a:xfrm>
            <a:off x="5186980" y="6111239"/>
            <a:ext cx="856211" cy="252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custDataLst>
              <p:tags r:id="rId35"/>
            </p:custDataLst>
          </p:nvPr>
        </p:nvSpPr>
        <p:spPr>
          <a:xfrm rot="-3600000">
            <a:off x="4617523" y="5296185"/>
            <a:ext cx="856211" cy="252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avec flèche 45"/>
          <p:cNvCxnSpPr/>
          <p:nvPr>
            <p:custDataLst>
              <p:tags r:id="rId36"/>
            </p:custDataLst>
          </p:nvPr>
        </p:nvCxnSpPr>
        <p:spPr>
          <a:xfrm rot="14400000">
            <a:off x="6318170" y="5918086"/>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37"/>
            </p:custDataLst>
          </p:nvPr>
        </p:nvCxnSpPr>
        <p:spPr>
          <a:xfrm rot="18000000" flipH="1">
            <a:off x="5346079" y="4900354"/>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38"/>
            </p:custDataLst>
          </p:nvPr>
        </p:nvCxnSpPr>
        <p:spPr>
          <a:xfrm rot="10800000" flipH="1">
            <a:off x="4932041" y="6247040"/>
            <a:ext cx="72039" cy="0"/>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57" name="Rectangle 56"/>
          <p:cNvSpPr/>
          <p:nvPr>
            <p:custDataLst>
              <p:tags r:id="rId39"/>
            </p:custDataLst>
          </p:nvPr>
        </p:nvSpPr>
        <p:spPr>
          <a:xfrm>
            <a:off x="-32830" y="3573590"/>
            <a:ext cx="9163416" cy="1200329"/>
          </a:xfrm>
          <a:prstGeom prst="rect">
            <a:avLst/>
          </a:prstGeom>
        </p:spPr>
        <p:txBody>
          <a:bodyPr wrap="square">
            <a:spAutoFit/>
          </a:bodyPr>
          <a:lstStyle/>
          <a:p>
            <a:pPr algn="r"/>
            <a:r>
              <a:rPr lang="fr-FR" dirty="0" smtClean="0">
                <a:latin typeface="Verdana" panose="020B0604030504040204" pitchFamily="34" charset="0"/>
                <a:ea typeface="Verdana" panose="020B0604030504040204" pitchFamily="34" charset="0"/>
                <a:cs typeface="Verdana" panose="020B0604030504040204" pitchFamily="34" charset="0"/>
              </a:rPr>
              <a:t>L’autre raccordement possible en triphasé est le </a:t>
            </a:r>
            <a:r>
              <a:rPr lang="fr-FR" b="1" dirty="0" smtClean="0">
                <a:latin typeface="Verdana" panose="020B0604030504040204" pitchFamily="34" charset="0"/>
                <a:ea typeface="Verdana" panose="020B0604030504040204" pitchFamily="34" charset="0"/>
                <a:cs typeface="Verdana" panose="020B0604030504040204" pitchFamily="34" charset="0"/>
              </a:rPr>
              <a:t>« couplage triangle ».</a:t>
            </a:r>
          </a:p>
          <a:p>
            <a:pPr algn="r"/>
            <a:r>
              <a:rPr lang="fr-FR" dirty="0" smtClean="0">
                <a:latin typeface="Verdana" panose="020B0604030504040204" pitchFamily="34" charset="0"/>
                <a:ea typeface="Verdana" panose="020B0604030504040204" pitchFamily="34" charset="0"/>
                <a:cs typeface="Verdana" panose="020B0604030504040204" pitchFamily="34" charset="0"/>
              </a:rPr>
              <a:t>Chaque récepteur «  voit » la tension entre phases U (tension composée). C’est le courant dans chaque phase qui se partage </a:t>
            </a:r>
            <a:r>
              <a:rPr lang="fr-FR" dirty="0">
                <a:latin typeface="Verdana" panose="020B0604030504040204" pitchFamily="34" charset="0"/>
                <a:ea typeface="Verdana" panose="020B0604030504040204" pitchFamily="34" charset="0"/>
                <a:cs typeface="Verdana" panose="020B0604030504040204" pitchFamily="34" charset="0"/>
              </a:rPr>
              <a:t>(J) </a:t>
            </a:r>
            <a:r>
              <a:rPr lang="fr-FR" dirty="0" smtClean="0">
                <a:latin typeface="Verdana" panose="020B0604030504040204" pitchFamily="34" charset="0"/>
                <a:ea typeface="Verdana" panose="020B0604030504040204" pitchFamily="34" charset="0"/>
                <a:cs typeface="Verdana" panose="020B0604030504040204" pitchFamily="34" charset="0"/>
              </a:rPr>
              <a:t>entre les récepteurs, ce qui donne </a:t>
            </a:r>
            <a:r>
              <a:rPr lang="fr-FR" dirty="0" smtClean="0">
                <a:effectLst/>
                <a:latin typeface="Verdana" panose="020B0604030504040204" pitchFamily="34" charset="0"/>
                <a:ea typeface="Verdana" panose="020B0604030504040204" pitchFamily="34" charset="0"/>
                <a:cs typeface="Verdana" panose="020B0604030504040204" pitchFamily="34" charset="0"/>
              </a:rPr>
              <a:t>J=I/</a:t>
            </a:r>
            <a:r>
              <a:rPr lang="fr-FR" b="1" dirty="0" smtClean="0">
                <a:effectLst/>
                <a:latin typeface="Agency FB"/>
                <a:ea typeface="Verdana" panose="020B0604030504040204" pitchFamily="34" charset="0"/>
                <a:cs typeface="Verdana" panose="020B0604030504040204" pitchFamily="34" charset="0"/>
                <a:sym typeface="Symbol"/>
              </a:rPr>
              <a:t> </a:t>
            </a:r>
            <a:r>
              <a:rPr lang="fr-FR" b="1" dirty="0">
                <a:effectLst/>
                <a:latin typeface="Agency FB"/>
                <a:ea typeface="Verdana" panose="020B0604030504040204" pitchFamily="34" charset="0"/>
                <a:cs typeface="Verdana" panose="020B0604030504040204" pitchFamily="34" charset="0"/>
                <a:sym typeface="Symbol"/>
              </a:rPr>
              <a:t>√</a:t>
            </a:r>
            <a:r>
              <a:rPr lang="fr-FR" b="1" dirty="0" smtClean="0">
                <a:effectLst/>
                <a:latin typeface="Verdana" panose="020B0604030504040204" pitchFamily="34" charset="0"/>
                <a:ea typeface="Verdana" panose="020B0604030504040204" pitchFamily="34" charset="0"/>
                <a:cs typeface="Verdana" panose="020B0604030504040204" pitchFamily="34" charset="0"/>
                <a:sym typeface="Symbol"/>
              </a:rPr>
              <a:t>3.</a:t>
            </a:r>
            <a:r>
              <a:rPr lang="fr-FR" dirty="0" smtClean="0">
                <a:effectLst/>
                <a:latin typeface="Verdana" panose="020B0604030504040204" pitchFamily="34" charset="0"/>
                <a:ea typeface="Verdana" panose="020B0604030504040204" pitchFamily="34" charset="0"/>
                <a:cs typeface="Verdana" panose="020B0604030504040204" pitchFamily="34" charset="0"/>
              </a:rPr>
              <a:t> </a:t>
            </a:r>
            <a:endParaRPr lang="fr-FR" dirty="0">
              <a:effectLst/>
            </a:endParaRPr>
          </a:p>
        </p:txBody>
      </p:sp>
      <p:sp>
        <p:nvSpPr>
          <p:cNvPr id="61" name="Ellipse 60"/>
          <p:cNvSpPr/>
          <p:nvPr>
            <p:custDataLst>
              <p:tags r:id="rId40"/>
            </p:custDataLst>
          </p:nvPr>
        </p:nvSpPr>
        <p:spPr>
          <a:xfrm>
            <a:off x="526897" y="4522308"/>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custDataLst>
              <p:tags r:id="rId41"/>
            </p:custDataLst>
          </p:nvPr>
        </p:nvSpPr>
        <p:spPr>
          <a:xfrm>
            <a:off x="426503" y="620617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custDataLst>
              <p:tags r:id="rId42"/>
            </p:custDataLst>
          </p:nvPr>
        </p:nvSpPr>
        <p:spPr>
          <a:xfrm>
            <a:off x="558067" y="6540914"/>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p:cNvSpPr/>
          <p:nvPr>
            <p:custDataLst>
              <p:tags r:id="rId43"/>
            </p:custDataLst>
          </p:nvPr>
        </p:nvSpPr>
        <p:spPr>
          <a:xfrm>
            <a:off x="35496" y="3861048"/>
            <a:ext cx="6804248" cy="3024336"/>
          </a:xfrm>
          <a:prstGeom prst="rect">
            <a:avLst/>
          </a:prstGeom>
          <a:solidFill>
            <a:schemeClr val="accent1">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chemeClr val="tx1"/>
                </a:solidFill>
              </a:rPr>
              <a:t>click</a:t>
            </a:r>
            <a:endParaRPr lang="fr-FR" dirty="0">
              <a:solidFill>
                <a:schemeClr val="tx1"/>
              </a:solidFill>
            </a:endParaRPr>
          </a:p>
        </p:txBody>
      </p:sp>
      <p:sp>
        <p:nvSpPr>
          <p:cNvPr id="76" name="Espace réservé du contenu 2"/>
          <p:cNvSpPr txBox="1">
            <a:spLocks/>
          </p:cNvSpPr>
          <p:nvPr>
            <p:custDataLst>
              <p:tags r:id="rId44"/>
            </p:custDataLst>
          </p:nvPr>
        </p:nvSpPr>
        <p:spPr>
          <a:xfrm>
            <a:off x="4768627" y="4509120"/>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J</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12</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Espace réservé du contenu 2"/>
          <p:cNvSpPr txBox="1">
            <a:spLocks/>
          </p:cNvSpPr>
          <p:nvPr>
            <p:custDataLst>
              <p:tags r:id="rId45"/>
            </p:custDataLst>
          </p:nvPr>
        </p:nvSpPr>
        <p:spPr>
          <a:xfrm>
            <a:off x="4860032" y="5661248"/>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J</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23</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Espace réservé du contenu 2"/>
          <p:cNvSpPr txBox="1">
            <a:spLocks/>
          </p:cNvSpPr>
          <p:nvPr>
            <p:custDataLst>
              <p:tags r:id="rId46"/>
            </p:custDataLst>
          </p:nvPr>
        </p:nvSpPr>
        <p:spPr>
          <a:xfrm>
            <a:off x="6444208" y="6001534"/>
            <a:ext cx="69551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J</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31</a:t>
            </a:r>
            <a:endParaRPr lang="fr-FR"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0491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8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215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57"/>
                                        </p:tgtEl>
                                        <p:attrNameLst>
                                          <p:attrName>style.visibility</p:attrName>
                                        </p:attrNameLst>
                                      </p:cBhvr>
                                      <p:to>
                                        <p:strVal val="visible"/>
                                      </p:to>
                                    </p:set>
                                    <p:animEffect transition="in" filter="fade">
                                      <p:cBhvr>
                                        <p:cTn id="25" dur="500"/>
                                        <p:tgtEl>
                                          <p:spTgt spid="5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500"/>
                            </p:stCondLst>
                            <p:childTnLst>
                              <p:par>
                                <p:cTn id="32" presetID="22" presetClass="entr" presetSubtype="4" fill="hold" grpId="0" nodeType="after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wipe(down)">
                                      <p:cBhvr>
                                        <p:cTn id="34" dur="500"/>
                                        <p:tgtEl>
                                          <p:spTgt spid="72"/>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down)">
                                      <p:cBhvr>
                                        <p:cTn id="38" dur="500"/>
                                        <p:tgtEl>
                                          <p:spTgt spid="45"/>
                                        </p:tgtEl>
                                      </p:cBhvr>
                                    </p:animEffect>
                                  </p:childTnLst>
                                </p:cTn>
                              </p:par>
                            </p:childTnLst>
                          </p:cTn>
                        </p:par>
                        <p:par>
                          <p:cTn id="39" fill="hold">
                            <p:stCondLst>
                              <p:cond delay="1500"/>
                            </p:stCondLst>
                            <p:childTnLst>
                              <p:par>
                                <p:cTn id="40" presetID="22" presetClass="entr" presetSubtype="8"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500"/>
                                        <p:tgtEl>
                                          <p:spTgt spid="29"/>
                                        </p:tgtEl>
                                      </p:cBhvr>
                                    </p:animEffect>
                                  </p:childTnLst>
                                </p:cTn>
                              </p:par>
                            </p:childTnLst>
                          </p:cTn>
                        </p:par>
                        <p:par>
                          <p:cTn id="43" fill="hold">
                            <p:stCondLst>
                              <p:cond delay="2500"/>
                            </p:stCondLst>
                            <p:childTnLst>
                              <p:par>
                                <p:cTn id="44" presetID="22" presetClass="entr" presetSubtype="8"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par>
                          <p:cTn id="47" fill="hold">
                            <p:stCondLst>
                              <p:cond delay="3000"/>
                            </p:stCondLst>
                            <p:childTnLst>
                              <p:par>
                                <p:cTn id="48" presetID="22" presetClass="entr" presetSubtype="8" fill="hold" grpId="0" nodeType="afterEffect">
                                  <p:stCondLst>
                                    <p:cond delay="0"/>
                                  </p:stCondLst>
                                  <p:childTnLst>
                                    <p:set>
                                      <p:cBhvr>
                                        <p:cTn id="49" dur="1" fill="hold">
                                          <p:stCondLst>
                                            <p:cond delay="0"/>
                                          </p:stCondLst>
                                        </p:cTn>
                                        <p:tgtEl>
                                          <p:spTgt spid="74"/>
                                        </p:tgtEl>
                                        <p:attrNameLst>
                                          <p:attrName>style.visibility</p:attrName>
                                        </p:attrNameLst>
                                      </p:cBhvr>
                                      <p:to>
                                        <p:strVal val="visible"/>
                                      </p:to>
                                    </p:set>
                                    <p:animEffect transition="in" filter="wipe(left)">
                                      <p:cBhvr>
                                        <p:cTn id="50" dur="500"/>
                                        <p:tgtEl>
                                          <p:spTgt spid="74"/>
                                        </p:tgtEl>
                                      </p:cBhvr>
                                    </p:animEffect>
                                  </p:childTnLst>
                                </p:cTn>
                              </p:par>
                            </p:childTnLst>
                          </p:cTn>
                        </p:par>
                        <p:par>
                          <p:cTn id="51" fill="hold">
                            <p:stCondLst>
                              <p:cond delay="3500"/>
                            </p:stCondLst>
                            <p:childTnLst>
                              <p:par>
                                <p:cTn id="52" presetID="22" presetClass="entr" presetSubtype="8" fill="hold" grpId="0" nodeType="after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childTnLst>
                          </p:cTn>
                        </p:par>
                        <p:par>
                          <p:cTn id="55" fill="hold">
                            <p:stCondLst>
                              <p:cond delay="4000"/>
                            </p:stCondLst>
                            <p:childTnLst>
                              <p:par>
                                <p:cTn id="56" presetID="22" presetClass="entr" presetSubtype="8" fill="hold"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childTnLst>
                          </p:cTn>
                        </p:par>
                        <p:par>
                          <p:cTn id="59" fill="hold">
                            <p:stCondLst>
                              <p:cond delay="4500"/>
                            </p:stCondLst>
                            <p:childTnLst>
                              <p:par>
                                <p:cTn id="60" presetID="22" presetClass="entr" presetSubtype="8"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500"/>
                                        <p:tgtEl>
                                          <p:spTgt spid="22"/>
                                        </p:tgtEl>
                                      </p:cBhvr>
                                    </p:animEffect>
                                  </p:childTnLst>
                                </p:cTn>
                              </p:par>
                            </p:childTnLst>
                          </p:cTn>
                        </p:par>
                        <p:par>
                          <p:cTn id="63" fill="hold">
                            <p:stCondLst>
                              <p:cond delay="5000"/>
                            </p:stCondLst>
                            <p:childTnLst>
                              <p:par>
                                <p:cTn id="64" presetID="22" presetClass="entr" presetSubtype="8" fill="hold" grpId="0" nodeType="afterEffect">
                                  <p:stCondLst>
                                    <p:cond delay="0"/>
                                  </p:stCondLst>
                                  <p:childTnLst>
                                    <p:set>
                                      <p:cBhvr>
                                        <p:cTn id="65" dur="1" fill="hold">
                                          <p:stCondLst>
                                            <p:cond delay="0"/>
                                          </p:stCondLst>
                                        </p:cTn>
                                        <p:tgtEl>
                                          <p:spTgt spid="73"/>
                                        </p:tgtEl>
                                        <p:attrNameLst>
                                          <p:attrName>style.visibility</p:attrName>
                                        </p:attrNameLst>
                                      </p:cBhvr>
                                      <p:to>
                                        <p:strVal val="visible"/>
                                      </p:to>
                                    </p:set>
                                    <p:animEffect transition="in" filter="wipe(left)">
                                      <p:cBhvr>
                                        <p:cTn id="66" dur="500"/>
                                        <p:tgtEl>
                                          <p:spTgt spid="73"/>
                                        </p:tgtEl>
                                      </p:cBhvr>
                                    </p:animEffect>
                                  </p:childTnLst>
                                </p:cTn>
                              </p:par>
                            </p:childTnLst>
                          </p:cTn>
                        </p:par>
                        <p:par>
                          <p:cTn id="67" fill="hold">
                            <p:stCondLst>
                              <p:cond delay="5500"/>
                            </p:stCondLst>
                            <p:childTnLst>
                              <p:par>
                                <p:cTn id="68" presetID="22" presetClass="entr" presetSubtype="4" fill="hold" nodeType="after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childTnLst>
                          </p:cTn>
                        </p:par>
                        <p:par>
                          <p:cTn id="71" fill="hold">
                            <p:stCondLst>
                              <p:cond delay="6000"/>
                            </p:stCondLst>
                            <p:childTnLst>
                              <p:par>
                                <p:cTn id="72" presetID="22" presetClass="entr" presetSubtype="4" fill="hold" grpId="0" nodeType="after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down)">
                                      <p:cBhvr>
                                        <p:cTn id="74" dur="500"/>
                                        <p:tgtEl>
                                          <p:spTgt spid="9"/>
                                        </p:tgtEl>
                                      </p:cBhvr>
                                    </p:animEffect>
                                  </p:childTnLst>
                                </p:cTn>
                              </p:par>
                            </p:childTnLst>
                          </p:cTn>
                        </p:par>
                        <p:par>
                          <p:cTn id="75" fill="hold">
                            <p:stCondLst>
                              <p:cond delay="7000"/>
                            </p:stCondLst>
                            <p:childTnLst>
                              <p:par>
                                <p:cTn id="76" presetID="22" presetClass="entr" presetSubtype="4" fill="hold" nodeType="after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wipe(down)">
                                      <p:cBhvr>
                                        <p:cTn id="78" dur="500"/>
                                        <p:tgtEl>
                                          <p:spTgt spid="30"/>
                                        </p:tgtEl>
                                      </p:cBhvr>
                                    </p:animEffect>
                                  </p:childTnLst>
                                </p:cTn>
                              </p:par>
                            </p:childTnLst>
                          </p:cTn>
                        </p:par>
                        <p:par>
                          <p:cTn id="79" fill="hold">
                            <p:stCondLst>
                              <p:cond delay="7500"/>
                            </p:stCondLst>
                            <p:childTnLst>
                              <p:par>
                                <p:cTn id="80" presetID="22" presetClass="entr" presetSubtype="4" fill="hold" nodeType="after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ipe(down)">
                                      <p:cBhvr>
                                        <p:cTn id="82" dur="500"/>
                                        <p:tgtEl>
                                          <p:spTgt spid="51"/>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wipe(left)">
                                      <p:cBhvr>
                                        <p:cTn id="86" dur="500"/>
                                        <p:tgtEl>
                                          <p:spTgt spid="53"/>
                                        </p:tgtEl>
                                      </p:cBhvr>
                                    </p:animEffect>
                                  </p:childTnLst>
                                </p:cTn>
                              </p:par>
                            </p:childTnLst>
                          </p:cTn>
                        </p:par>
                        <p:par>
                          <p:cTn id="87" fill="hold">
                            <p:stCondLst>
                              <p:cond delay="8500"/>
                            </p:stCondLst>
                            <p:childTnLst>
                              <p:par>
                                <p:cTn id="88" presetID="22" presetClass="entr" presetSubtype="4" fill="hold" nodeType="after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wipe(down)">
                                      <p:cBhvr>
                                        <p:cTn id="90" dur="500"/>
                                        <p:tgtEl>
                                          <p:spTgt spid="52"/>
                                        </p:tgtEl>
                                      </p:cBhvr>
                                    </p:animEffect>
                                  </p:childTnLst>
                                </p:cTn>
                              </p:par>
                            </p:childTnLst>
                          </p:cTn>
                        </p:par>
                        <p:par>
                          <p:cTn id="91" fill="hold">
                            <p:stCondLst>
                              <p:cond delay="9000"/>
                            </p:stCondLst>
                            <p:childTnLst>
                              <p:par>
                                <p:cTn id="92" presetID="22" presetClass="entr" presetSubtype="4" fill="hold" grpId="0" nodeType="afterEffect">
                                  <p:stCondLst>
                                    <p:cond delay="0"/>
                                  </p:stCondLst>
                                  <p:childTnLst>
                                    <p:set>
                                      <p:cBhvr>
                                        <p:cTn id="93" dur="1" fill="hold">
                                          <p:stCondLst>
                                            <p:cond delay="0"/>
                                          </p:stCondLst>
                                        </p:cTn>
                                        <p:tgtEl>
                                          <p:spTgt spid="54"/>
                                        </p:tgtEl>
                                        <p:attrNameLst>
                                          <p:attrName>style.visibility</p:attrName>
                                        </p:attrNameLst>
                                      </p:cBhvr>
                                      <p:to>
                                        <p:strVal val="visible"/>
                                      </p:to>
                                    </p:set>
                                    <p:animEffect transition="in" filter="wipe(down)">
                                      <p:cBhvr>
                                        <p:cTn id="94" dur="500"/>
                                        <p:tgtEl>
                                          <p:spTgt spid="54"/>
                                        </p:tgtEl>
                                      </p:cBhvr>
                                    </p:animEffect>
                                  </p:childTnLst>
                                </p:cTn>
                              </p:par>
                            </p:childTnLst>
                          </p:cTn>
                        </p:par>
                        <p:par>
                          <p:cTn id="95" fill="hold">
                            <p:stCondLst>
                              <p:cond delay="9500"/>
                            </p:stCondLst>
                            <p:childTnLst>
                              <p:par>
                                <p:cTn id="96" presetID="22" presetClass="entr" presetSubtype="4" fill="hold" nodeType="after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wipe(down)">
                                      <p:cBhvr>
                                        <p:cTn id="98" dur="500"/>
                                        <p:tgtEl>
                                          <p:spTgt spid="58"/>
                                        </p:tgtEl>
                                      </p:cBhvr>
                                    </p:animEffect>
                                  </p:childTnLst>
                                </p:cTn>
                              </p:par>
                            </p:childTnLst>
                          </p:cTn>
                        </p:par>
                        <p:par>
                          <p:cTn id="99" fill="hold">
                            <p:stCondLst>
                              <p:cond delay="10000"/>
                            </p:stCondLst>
                            <p:childTnLst>
                              <p:par>
                                <p:cTn id="100" presetID="22" presetClass="entr" presetSubtype="8" fill="hold" grpId="0" nodeType="afterEffect">
                                  <p:stCondLst>
                                    <p:cond delay="0"/>
                                  </p:stCondLst>
                                  <p:childTnLst>
                                    <p:set>
                                      <p:cBhvr>
                                        <p:cTn id="101" dur="1" fill="hold">
                                          <p:stCondLst>
                                            <p:cond delay="0"/>
                                          </p:stCondLst>
                                        </p:cTn>
                                        <p:tgtEl>
                                          <p:spTgt spid="62"/>
                                        </p:tgtEl>
                                        <p:attrNameLst>
                                          <p:attrName>style.visibility</p:attrName>
                                        </p:attrNameLst>
                                      </p:cBhvr>
                                      <p:to>
                                        <p:strVal val="visible"/>
                                      </p:to>
                                    </p:set>
                                    <p:animEffect transition="in" filter="wipe(left)">
                                      <p:cBhvr>
                                        <p:cTn id="102" dur="500"/>
                                        <p:tgtEl>
                                          <p:spTgt spid="62"/>
                                        </p:tgtEl>
                                      </p:cBhvr>
                                    </p:animEffect>
                                  </p:childTnLst>
                                </p:cTn>
                              </p:par>
                            </p:childTnLst>
                          </p:cTn>
                        </p:par>
                        <p:par>
                          <p:cTn id="103" fill="hold">
                            <p:stCondLst>
                              <p:cond delay="10500"/>
                            </p:stCondLst>
                            <p:childTnLst>
                              <p:par>
                                <p:cTn id="104" presetID="22" presetClass="entr" presetSubtype="4" fill="hold" nodeType="afterEffect">
                                  <p:stCondLst>
                                    <p:cond delay="0"/>
                                  </p:stCondLst>
                                  <p:childTnLst>
                                    <p:set>
                                      <p:cBhvr>
                                        <p:cTn id="105" dur="1" fill="hold">
                                          <p:stCondLst>
                                            <p:cond delay="0"/>
                                          </p:stCondLst>
                                        </p:cTn>
                                        <p:tgtEl>
                                          <p:spTgt spid="59"/>
                                        </p:tgtEl>
                                        <p:attrNameLst>
                                          <p:attrName>style.visibility</p:attrName>
                                        </p:attrNameLst>
                                      </p:cBhvr>
                                      <p:to>
                                        <p:strVal val="visible"/>
                                      </p:to>
                                    </p:set>
                                    <p:animEffect transition="in" filter="wipe(down)">
                                      <p:cBhvr>
                                        <p:cTn id="106" dur="500"/>
                                        <p:tgtEl>
                                          <p:spTgt spid="59"/>
                                        </p:tgtEl>
                                      </p:cBhvr>
                                    </p:animEffect>
                                  </p:childTnLst>
                                </p:cTn>
                              </p:par>
                            </p:childTnLst>
                          </p:cTn>
                        </p:par>
                        <p:par>
                          <p:cTn id="107" fill="hold">
                            <p:stCondLst>
                              <p:cond delay="11000"/>
                            </p:stCondLst>
                            <p:childTnLst>
                              <p:par>
                                <p:cTn id="108" presetID="22" presetClass="entr" presetSubtype="4" fill="hold" grpId="0" nodeType="afterEffect">
                                  <p:stCondLst>
                                    <p:cond delay="0"/>
                                  </p:stCondLst>
                                  <p:childTnLst>
                                    <p:set>
                                      <p:cBhvr>
                                        <p:cTn id="109" dur="1" fill="hold">
                                          <p:stCondLst>
                                            <p:cond delay="0"/>
                                          </p:stCondLst>
                                        </p:cTn>
                                        <p:tgtEl>
                                          <p:spTgt spid="60"/>
                                        </p:tgtEl>
                                        <p:attrNameLst>
                                          <p:attrName>style.visibility</p:attrName>
                                        </p:attrNameLst>
                                      </p:cBhvr>
                                      <p:to>
                                        <p:strVal val="visible"/>
                                      </p:to>
                                    </p:set>
                                    <p:animEffect transition="in" filter="wipe(down)">
                                      <p:cBhvr>
                                        <p:cTn id="110" dur="500"/>
                                        <p:tgtEl>
                                          <p:spTgt spid="60"/>
                                        </p:tgtEl>
                                      </p:cBhvr>
                                    </p:animEffect>
                                  </p:childTnLst>
                                </p:cTn>
                              </p:par>
                            </p:childTnLst>
                          </p:cTn>
                        </p:par>
                        <p:par>
                          <p:cTn id="111" fill="hold">
                            <p:stCondLst>
                              <p:cond delay="11500"/>
                            </p:stCondLst>
                            <p:childTnLst>
                              <p:par>
                                <p:cTn id="112" presetID="22" presetClass="entr" presetSubtype="4" fill="hold" nodeType="afterEffect">
                                  <p:stCondLst>
                                    <p:cond delay="0"/>
                                  </p:stCondLst>
                                  <p:childTnLst>
                                    <p:set>
                                      <p:cBhvr>
                                        <p:cTn id="113" dur="1" fill="hold">
                                          <p:stCondLst>
                                            <p:cond delay="0"/>
                                          </p:stCondLst>
                                        </p:cTn>
                                        <p:tgtEl>
                                          <p:spTgt spid="63"/>
                                        </p:tgtEl>
                                        <p:attrNameLst>
                                          <p:attrName>style.visibility</p:attrName>
                                        </p:attrNameLst>
                                      </p:cBhvr>
                                      <p:to>
                                        <p:strVal val="visible"/>
                                      </p:to>
                                    </p:set>
                                    <p:animEffect transition="in" filter="wipe(down)">
                                      <p:cBhvr>
                                        <p:cTn id="114" dur="500"/>
                                        <p:tgtEl>
                                          <p:spTgt spid="63"/>
                                        </p:tgtEl>
                                      </p:cBhvr>
                                    </p:animEffect>
                                  </p:childTnLst>
                                </p:cTn>
                              </p:par>
                            </p:childTnLst>
                          </p:cTn>
                        </p:par>
                        <p:par>
                          <p:cTn id="115" fill="hold">
                            <p:stCondLst>
                              <p:cond delay="12000"/>
                            </p:stCondLst>
                            <p:childTnLst>
                              <p:par>
                                <p:cTn id="116" presetID="22" presetClass="entr" presetSubtype="4" fill="hold" grpId="0" nodeType="afterEffect">
                                  <p:stCondLst>
                                    <p:cond delay="0"/>
                                  </p:stCondLst>
                                  <p:childTnLst>
                                    <p:set>
                                      <p:cBhvr>
                                        <p:cTn id="117" dur="1" fill="hold">
                                          <p:stCondLst>
                                            <p:cond delay="0"/>
                                          </p:stCondLst>
                                        </p:cTn>
                                        <p:tgtEl>
                                          <p:spTgt spid="66"/>
                                        </p:tgtEl>
                                        <p:attrNameLst>
                                          <p:attrName>style.visibility</p:attrName>
                                        </p:attrNameLst>
                                      </p:cBhvr>
                                      <p:to>
                                        <p:strVal val="visible"/>
                                      </p:to>
                                    </p:set>
                                    <p:animEffect transition="in" filter="wipe(down)">
                                      <p:cBhvr>
                                        <p:cTn id="118" dur="500"/>
                                        <p:tgtEl>
                                          <p:spTgt spid="66"/>
                                        </p:tgtEl>
                                      </p:cBhvr>
                                    </p:animEffect>
                                  </p:childTnLst>
                                </p:cTn>
                              </p:par>
                            </p:childTnLst>
                          </p:cTn>
                        </p:par>
                        <p:par>
                          <p:cTn id="119" fill="hold">
                            <p:stCondLst>
                              <p:cond delay="12500"/>
                            </p:stCondLst>
                            <p:childTnLst>
                              <p:par>
                                <p:cTn id="120" presetID="22" presetClass="entr" presetSubtype="4" fill="hold" nodeType="afterEffect">
                                  <p:stCondLst>
                                    <p:cond delay="0"/>
                                  </p:stCondLst>
                                  <p:childTnLst>
                                    <p:set>
                                      <p:cBhvr>
                                        <p:cTn id="121" dur="1" fill="hold">
                                          <p:stCondLst>
                                            <p:cond delay="0"/>
                                          </p:stCondLst>
                                        </p:cTn>
                                        <p:tgtEl>
                                          <p:spTgt spid="64"/>
                                        </p:tgtEl>
                                        <p:attrNameLst>
                                          <p:attrName>style.visibility</p:attrName>
                                        </p:attrNameLst>
                                      </p:cBhvr>
                                      <p:to>
                                        <p:strVal val="visible"/>
                                      </p:to>
                                    </p:set>
                                    <p:animEffect transition="in" filter="wipe(down)">
                                      <p:cBhvr>
                                        <p:cTn id="122" dur="500"/>
                                        <p:tgtEl>
                                          <p:spTgt spid="64"/>
                                        </p:tgtEl>
                                      </p:cBhvr>
                                    </p:animEffect>
                                  </p:childTnLst>
                                </p:cTn>
                              </p:par>
                            </p:childTnLst>
                          </p:cTn>
                        </p:par>
                        <p:par>
                          <p:cTn id="123" fill="hold">
                            <p:stCondLst>
                              <p:cond delay="13000"/>
                            </p:stCondLst>
                            <p:childTnLst>
                              <p:par>
                                <p:cTn id="124" presetID="22" presetClass="entr" presetSubtype="4" fill="hold" grpId="0" nodeType="afterEffect">
                                  <p:stCondLst>
                                    <p:cond delay="0"/>
                                  </p:stCondLst>
                                  <p:childTnLst>
                                    <p:set>
                                      <p:cBhvr>
                                        <p:cTn id="125" dur="1" fill="hold">
                                          <p:stCondLst>
                                            <p:cond delay="0"/>
                                          </p:stCondLst>
                                        </p:cTn>
                                        <p:tgtEl>
                                          <p:spTgt spid="65"/>
                                        </p:tgtEl>
                                        <p:attrNameLst>
                                          <p:attrName>style.visibility</p:attrName>
                                        </p:attrNameLst>
                                      </p:cBhvr>
                                      <p:to>
                                        <p:strVal val="visible"/>
                                      </p:to>
                                    </p:set>
                                    <p:animEffect transition="in" filter="wipe(down)">
                                      <p:cBhvr>
                                        <p:cTn id="126" dur="500"/>
                                        <p:tgtEl>
                                          <p:spTgt spid="65"/>
                                        </p:tgtEl>
                                      </p:cBhvr>
                                    </p:animEffect>
                                  </p:childTnLst>
                                </p:cTn>
                              </p:par>
                            </p:childTnLst>
                          </p:cTn>
                        </p:par>
                        <p:par>
                          <p:cTn id="127" fill="hold">
                            <p:stCondLst>
                              <p:cond delay="14000"/>
                            </p:stCondLst>
                            <p:childTnLst>
                              <p:par>
                                <p:cTn id="128" presetID="22" presetClass="entr" presetSubtype="4" fill="hold" nodeType="afterEffect">
                                  <p:stCondLst>
                                    <p:cond delay="0"/>
                                  </p:stCondLst>
                                  <p:childTnLst>
                                    <p:set>
                                      <p:cBhvr>
                                        <p:cTn id="129" dur="1" fill="hold">
                                          <p:stCondLst>
                                            <p:cond delay="0"/>
                                          </p:stCondLst>
                                        </p:cTn>
                                        <p:tgtEl>
                                          <p:spTgt spid="55"/>
                                        </p:tgtEl>
                                        <p:attrNameLst>
                                          <p:attrName>style.visibility</p:attrName>
                                        </p:attrNameLst>
                                      </p:cBhvr>
                                      <p:to>
                                        <p:strVal val="visible"/>
                                      </p:to>
                                    </p:set>
                                    <p:animEffect transition="in" filter="wipe(down)">
                                      <p:cBhvr>
                                        <p:cTn id="130" dur="500"/>
                                        <p:tgtEl>
                                          <p:spTgt spid="55"/>
                                        </p:tgtEl>
                                      </p:cBhvr>
                                    </p:animEffect>
                                  </p:childTnLst>
                                </p:cTn>
                              </p:par>
                            </p:childTnLst>
                          </p:cTn>
                        </p:par>
                        <p:par>
                          <p:cTn id="131" fill="hold">
                            <p:stCondLst>
                              <p:cond delay="14500"/>
                            </p:stCondLst>
                            <p:childTnLst>
                              <p:par>
                                <p:cTn id="132" presetID="22" presetClass="entr" presetSubtype="4" fill="hold" grpId="0" nodeType="afterEffect">
                                  <p:stCondLst>
                                    <p:cond delay="0"/>
                                  </p:stCondLst>
                                  <p:childTnLst>
                                    <p:set>
                                      <p:cBhvr>
                                        <p:cTn id="133" dur="1" fill="hold">
                                          <p:stCondLst>
                                            <p:cond delay="0"/>
                                          </p:stCondLst>
                                        </p:cTn>
                                        <p:tgtEl>
                                          <p:spTgt spid="76"/>
                                        </p:tgtEl>
                                        <p:attrNameLst>
                                          <p:attrName>style.visibility</p:attrName>
                                        </p:attrNameLst>
                                      </p:cBhvr>
                                      <p:to>
                                        <p:strVal val="visible"/>
                                      </p:to>
                                    </p:set>
                                    <p:animEffect transition="in" filter="wipe(down)">
                                      <p:cBhvr>
                                        <p:cTn id="134" dur="500"/>
                                        <p:tgtEl>
                                          <p:spTgt spid="76"/>
                                        </p:tgtEl>
                                      </p:cBhvr>
                                    </p:animEffect>
                                  </p:childTnLst>
                                </p:cTn>
                              </p:par>
                            </p:childTnLst>
                          </p:cTn>
                        </p:par>
                        <p:par>
                          <p:cTn id="135" fill="hold">
                            <p:stCondLst>
                              <p:cond delay="15000"/>
                            </p:stCondLst>
                            <p:childTnLst>
                              <p:par>
                                <p:cTn id="136" presetID="22" presetClass="entr" presetSubtype="4" fill="hold" grpId="0" nodeType="afterEffect">
                                  <p:stCondLst>
                                    <p:cond delay="0"/>
                                  </p:stCondLst>
                                  <p:childTnLst>
                                    <p:set>
                                      <p:cBhvr>
                                        <p:cTn id="137" dur="1" fill="hold">
                                          <p:stCondLst>
                                            <p:cond delay="0"/>
                                          </p:stCondLst>
                                        </p:cTn>
                                        <p:tgtEl>
                                          <p:spTgt spid="47"/>
                                        </p:tgtEl>
                                        <p:attrNameLst>
                                          <p:attrName>style.visibility</p:attrName>
                                        </p:attrNameLst>
                                      </p:cBhvr>
                                      <p:to>
                                        <p:strVal val="visible"/>
                                      </p:to>
                                    </p:set>
                                    <p:animEffect transition="in" filter="wipe(down)">
                                      <p:cBhvr>
                                        <p:cTn id="138" dur="500"/>
                                        <p:tgtEl>
                                          <p:spTgt spid="47"/>
                                        </p:tgtEl>
                                      </p:cBhvr>
                                    </p:animEffect>
                                  </p:childTnLst>
                                </p:cTn>
                              </p:par>
                            </p:childTnLst>
                          </p:cTn>
                        </p:par>
                        <p:par>
                          <p:cTn id="139" fill="hold">
                            <p:stCondLst>
                              <p:cond delay="15500"/>
                            </p:stCondLst>
                            <p:childTnLst>
                              <p:par>
                                <p:cTn id="140" presetID="22" presetClass="entr" presetSubtype="4" fill="hold" nodeType="afterEffect">
                                  <p:stCondLst>
                                    <p:cond delay="0"/>
                                  </p:stCondLst>
                                  <p:childTnLst>
                                    <p:set>
                                      <p:cBhvr>
                                        <p:cTn id="141" dur="1" fill="hold">
                                          <p:stCondLst>
                                            <p:cond delay="0"/>
                                          </p:stCondLst>
                                        </p:cTn>
                                        <p:tgtEl>
                                          <p:spTgt spid="56"/>
                                        </p:tgtEl>
                                        <p:attrNameLst>
                                          <p:attrName>style.visibility</p:attrName>
                                        </p:attrNameLst>
                                      </p:cBhvr>
                                      <p:to>
                                        <p:strVal val="visible"/>
                                      </p:to>
                                    </p:set>
                                    <p:animEffect transition="in" filter="wipe(down)">
                                      <p:cBhvr>
                                        <p:cTn id="142" dur="500"/>
                                        <p:tgtEl>
                                          <p:spTgt spid="56"/>
                                        </p:tgtEl>
                                      </p:cBhvr>
                                    </p:animEffect>
                                  </p:childTnLst>
                                </p:cTn>
                              </p:par>
                            </p:childTnLst>
                          </p:cTn>
                        </p:par>
                        <p:par>
                          <p:cTn id="143" fill="hold">
                            <p:stCondLst>
                              <p:cond delay="16000"/>
                            </p:stCondLst>
                            <p:childTnLst>
                              <p:par>
                                <p:cTn id="144" presetID="22" presetClass="entr" presetSubtype="4" fill="hold" grpId="0" nodeType="afterEffect">
                                  <p:stCondLst>
                                    <p:cond delay="0"/>
                                  </p:stCondLst>
                                  <p:childTnLst>
                                    <p:set>
                                      <p:cBhvr>
                                        <p:cTn id="145" dur="1" fill="hold">
                                          <p:stCondLst>
                                            <p:cond delay="0"/>
                                          </p:stCondLst>
                                        </p:cTn>
                                        <p:tgtEl>
                                          <p:spTgt spid="77"/>
                                        </p:tgtEl>
                                        <p:attrNameLst>
                                          <p:attrName>style.visibility</p:attrName>
                                        </p:attrNameLst>
                                      </p:cBhvr>
                                      <p:to>
                                        <p:strVal val="visible"/>
                                      </p:to>
                                    </p:set>
                                    <p:animEffect transition="in" filter="wipe(down)">
                                      <p:cBhvr>
                                        <p:cTn id="146" dur="500"/>
                                        <p:tgtEl>
                                          <p:spTgt spid="77"/>
                                        </p:tgtEl>
                                      </p:cBhvr>
                                    </p:animEffect>
                                  </p:childTnLst>
                                </p:cTn>
                              </p:par>
                            </p:childTnLst>
                          </p:cTn>
                        </p:par>
                        <p:par>
                          <p:cTn id="147" fill="hold">
                            <p:stCondLst>
                              <p:cond delay="16500"/>
                            </p:stCondLst>
                            <p:childTnLst>
                              <p:par>
                                <p:cTn id="148" presetID="22" presetClass="entr" presetSubtype="4" fill="hold" grpId="0" nodeType="afterEffect">
                                  <p:stCondLst>
                                    <p:cond delay="0"/>
                                  </p:stCondLst>
                                  <p:childTnLst>
                                    <p:set>
                                      <p:cBhvr>
                                        <p:cTn id="149" dur="1" fill="hold">
                                          <p:stCondLst>
                                            <p:cond delay="0"/>
                                          </p:stCondLst>
                                        </p:cTn>
                                        <p:tgtEl>
                                          <p:spTgt spid="49"/>
                                        </p:tgtEl>
                                        <p:attrNameLst>
                                          <p:attrName>style.visibility</p:attrName>
                                        </p:attrNameLst>
                                      </p:cBhvr>
                                      <p:to>
                                        <p:strVal val="visible"/>
                                      </p:to>
                                    </p:set>
                                    <p:animEffect transition="in" filter="wipe(down)">
                                      <p:cBhvr>
                                        <p:cTn id="150" dur="500"/>
                                        <p:tgtEl>
                                          <p:spTgt spid="49"/>
                                        </p:tgtEl>
                                      </p:cBhvr>
                                    </p:animEffect>
                                  </p:childTnLst>
                                </p:cTn>
                              </p:par>
                            </p:childTnLst>
                          </p:cTn>
                        </p:par>
                        <p:par>
                          <p:cTn id="151" fill="hold">
                            <p:stCondLst>
                              <p:cond delay="17000"/>
                            </p:stCondLst>
                            <p:childTnLst>
                              <p:par>
                                <p:cTn id="152" presetID="22" presetClass="entr" presetSubtype="4" fill="hold" nodeType="afterEffect">
                                  <p:stCondLst>
                                    <p:cond delay="0"/>
                                  </p:stCondLst>
                                  <p:childTnLst>
                                    <p:set>
                                      <p:cBhvr>
                                        <p:cTn id="153" dur="1" fill="hold">
                                          <p:stCondLst>
                                            <p:cond delay="0"/>
                                          </p:stCondLst>
                                        </p:cTn>
                                        <p:tgtEl>
                                          <p:spTgt spid="46"/>
                                        </p:tgtEl>
                                        <p:attrNameLst>
                                          <p:attrName>style.visibility</p:attrName>
                                        </p:attrNameLst>
                                      </p:cBhvr>
                                      <p:to>
                                        <p:strVal val="visible"/>
                                      </p:to>
                                    </p:set>
                                    <p:animEffect transition="in" filter="wipe(down)">
                                      <p:cBhvr>
                                        <p:cTn id="154" dur="500"/>
                                        <p:tgtEl>
                                          <p:spTgt spid="46"/>
                                        </p:tgtEl>
                                      </p:cBhvr>
                                    </p:animEffect>
                                  </p:childTnLst>
                                </p:cTn>
                              </p:par>
                            </p:childTnLst>
                          </p:cTn>
                        </p:par>
                        <p:par>
                          <p:cTn id="155" fill="hold">
                            <p:stCondLst>
                              <p:cond delay="17500"/>
                            </p:stCondLst>
                            <p:childTnLst>
                              <p:par>
                                <p:cTn id="156" presetID="22" presetClass="entr" presetSubtype="4" fill="hold" grpId="0" nodeType="afterEffect">
                                  <p:stCondLst>
                                    <p:cond delay="0"/>
                                  </p:stCondLst>
                                  <p:childTnLst>
                                    <p:set>
                                      <p:cBhvr>
                                        <p:cTn id="157" dur="1" fill="hold">
                                          <p:stCondLst>
                                            <p:cond delay="0"/>
                                          </p:stCondLst>
                                        </p:cTn>
                                        <p:tgtEl>
                                          <p:spTgt spid="78"/>
                                        </p:tgtEl>
                                        <p:attrNameLst>
                                          <p:attrName>style.visibility</p:attrName>
                                        </p:attrNameLst>
                                      </p:cBhvr>
                                      <p:to>
                                        <p:strVal val="visible"/>
                                      </p:to>
                                    </p:set>
                                    <p:animEffect transition="in" filter="wipe(down)">
                                      <p:cBhvr>
                                        <p:cTn id="158" dur="500"/>
                                        <p:tgtEl>
                                          <p:spTgt spid="78"/>
                                        </p:tgtEl>
                                      </p:cBhvr>
                                    </p:animEffect>
                                  </p:childTnLst>
                                </p:cTn>
                              </p:par>
                            </p:childTnLst>
                          </p:cTn>
                        </p:par>
                        <p:par>
                          <p:cTn id="159" fill="hold">
                            <p:stCondLst>
                              <p:cond delay="18000"/>
                            </p:stCondLst>
                            <p:childTnLst>
                              <p:par>
                                <p:cTn id="160" presetID="22" presetClass="entr" presetSubtype="8" fill="hold" grpId="0" nodeType="afterEffect">
                                  <p:stCondLst>
                                    <p:cond delay="0"/>
                                  </p:stCondLst>
                                  <p:childTnLst>
                                    <p:set>
                                      <p:cBhvr>
                                        <p:cTn id="161" dur="1" fill="hold">
                                          <p:stCondLst>
                                            <p:cond delay="0"/>
                                          </p:stCondLst>
                                        </p:cTn>
                                        <p:tgtEl>
                                          <p:spTgt spid="48"/>
                                        </p:tgtEl>
                                        <p:attrNameLst>
                                          <p:attrName>style.visibility</p:attrName>
                                        </p:attrNameLst>
                                      </p:cBhvr>
                                      <p:to>
                                        <p:strVal val="visible"/>
                                      </p:to>
                                    </p:set>
                                    <p:animEffect transition="in" filter="wipe(left)">
                                      <p:cBhvr>
                                        <p:cTn id="162" dur="500"/>
                                        <p:tgtEl>
                                          <p:spTgt spid="48"/>
                                        </p:tgtEl>
                                      </p:cBhvr>
                                    </p:animEffect>
                                  </p:childTnLst>
                                </p:cTn>
                              </p:par>
                            </p:childTnLst>
                          </p:cTn>
                        </p:par>
                        <p:par>
                          <p:cTn id="163" fill="hold">
                            <p:stCondLst>
                              <p:cond delay="18500"/>
                            </p:stCondLst>
                            <p:childTnLst>
                              <p:par>
                                <p:cTn id="164" presetID="10" presetClass="entr" presetSubtype="0" fill="hold" grpId="0" nodeType="afterEffect">
                                  <p:stCondLst>
                                    <p:cond delay="0"/>
                                  </p:stCondLst>
                                  <p:iterate type="wd">
                                    <p:tmPct val="10000"/>
                                  </p:iterate>
                                  <p:childTnLst>
                                    <p:set>
                                      <p:cBhvr>
                                        <p:cTn id="165" dur="1" fill="hold">
                                          <p:stCondLst>
                                            <p:cond delay="0"/>
                                          </p:stCondLst>
                                        </p:cTn>
                                        <p:tgtEl>
                                          <p:spTgt spid="50"/>
                                        </p:tgtEl>
                                        <p:attrNameLst>
                                          <p:attrName>style.visibility</p:attrName>
                                        </p:attrNameLst>
                                      </p:cBhvr>
                                      <p:to>
                                        <p:strVal val="visible"/>
                                      </p:to>
                                    </p:set>
                                    <p:animEffect transition="in" filter="fade">
                                      <p:cBhvr>
                                        <p:cTn id="166" dur="500"/>
                                        <p:tgtEl>
                                          <p:spTgt spid="50"/>
                                        </p:tgtEl>
                                      </p:cBhvr>
                                    </p:animEffect>
                                  </p:childTnLst>
                                </p:cTn>
                              </p:par>
                            </p:childTnLst>
                          </p:cTn>
                        </p:par>
                        <p:par>
                          <p:cTn id="167" fill="hold">
                            <p:stCondLst>
                              <p:cond delay="20150"/>
                            </p:stCondLst>
                            <p:childTnLst>
                              <p:par>
                                <p:cTn id="168" presetID="1" presetClass="entr" presetSubtype="0" fill="hold" grpId="0" nodeType="afterEffect">
                                  <p:stCondLst>
                                    <p:cond delay="0"/>
                                  </p:stCondLst>
                                  <p:childTnLst>
                                    <p:set>
                                      <p:cBhvr>
                                        <p:cTn id="169"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0" restart="whenNotActive" fill="hold" evtFilter="cancelBubble" nodeType="interactiveSeq">
                <p:stCondLst>
                  <p:cond evt="onClick" delay="0">
                    <p:tgtEl>
                      <p:spTgt spid="68"/>
                    </p:tgtEl>
                  </p:cond>
                </p:stCondLst>
                <p:endSync evt="end" delay="0">
                  <p:rtn val="all"/>
                </p:endSync>
                <p:childTnLst>
                  <p:par>
                    <p:cTn id="171" fill="hold">
                      <p:stCondLst>
                        <p:cond delay="0"/>
                      </p:stCondLst>
                      <p:childTnLst>
                        <p:par>
                          <p:cTn id="172" fill="hold">
                            <p:stCondLst>
                              <p:cond delay="0"/>
                            </p:stCondLst>
                            <p:childTnLst>
                              <p:par>
                                <p:cTn id="173" presetID="10" presetClass="entr" presetSubtype="0" fill="hold" grpId="0" nodeType="withEffect">
                                  <p:stCondLst>
                                    <p:cond delay="0"/>
                                  </p:stCondLst>
                                  <p:childTnLst>
                                    <p:set>
                                      <p:cBhvr>
                                        <p:cTn id="174" dur="1" fill="hold">
                                          <p:stCondLst>
                                            <p:cond delay="0"/>
                                          </p:stCondLst>
                                        </p:cTn>
                                        <p:tgtEl>
                                          <p:spTgt spid="41"/>
                                        </p:tgtEl>
                                        <p:attrNameLst>
                                          <p:attrName>style.visibility</p:attrName>
                                        </p:attrNameLst>
                                      </p:cBhvr>
                                      <p:to>
                                        <p:strVal val="visible"/>
                                      </p:to>
                                    </p:set>
                                    <p:animEffect transition="in" filter="fade">
                                      <p:cBhvr>
                                        <p:cTn id="175" dur="500"/>
                                        <p:tgtEl>
                                          <p:spTgt spid="41"/>
                                        </p:tgtEl>
                                      </p:cBhvr>
                                    </p:animEffect>
                                  </p:childTnLst>
                                </p:cTn>
                              </p:par>
                              <p:par>
                                <p:cTn id="176" presetID="0" presetClass="path" presetSubtype="0" repeatCount="10000" accel="50000" decel="50000" autoRev="1" fill="hold" grpId="1" nodeType="withEffect">
                                  <p:stCondLst>
                                    <p:cond delay="0"/>
                                  </p:stCondLst>
                                  <p:childTnLst>
                                    <p:animMotion origin="layout" path="M -0.0026 3.33333E-6 L 0.5474 0.00185 L 0.65017 0.23895 L 0.6474 0.29262 L -0.0276 0.29262 L -0.01788 0.29262 " pathEditMode="relative" rAng="0" ptsTypes="AAAAAA">
                                      <p:cBhvr>
                                        <p:cTn id="177" dur="3600" fill="hold"/>
                                        <p:tgtEl>
                                          <p:spTgt spid="41"/>
                                        </p:tgtEl>
                                        <p:attrNameLst>
                                          <p:attrName>ppt_x</p:attrName>
                                          <p:attrName>ppt_y</p:attrName>
                                        </p:attrNameLst>
                                      </p:cBhvr>
                                      <p:rCtr x="31389" y="14619"/>
                                    </p:animMotion>
                                  </p:childTnLst>
                                </p:cTn>
                              </p:par>
                              <p:par>
                                <p:cTn id="178" presetID="10" presetClass="entr" presetSubtype="0" fill="hold" grpId="0" nodeType="withEffect">
                                  <p:stCondLst>
                                    <p:cond delay="0"/>
                                  </p:stCondLst>
                                  <p:childTnLst>
                                    <p:set>
                                      <p:cBhvr>
                                        <p:cTn id="179" dur="1" fill="hold">
                                          <p:stCondLst>
                                            <p:cond delay="0"/>
                                          </p:stCondLst>
                                        </p:cTn>
                                        <p:tgtEl>
                                          <p:spTgt spid="61"/>
                                        </p:tgtEl>
                                        <p:attrNameLst>
                                          <p:attrName>style.visibility</p:attrName>
                                        </p:attrNameLst>
                                      </p:cBhvr>
                                      <p:to>
                                        <p:strVal val="visible"/>
                                      </p:to>
                                    </p:set>
                                    <p:animEffect transition="in" filter="fade">
                                      <p:cBhvr>
                                        <p:cTn id="180" dur="500"/>
                                        <p:tgtEl>
                                          <p:spTgt spid="61"/>
                                        </p:tgtEl>
                                      </p:cBhvr>
                                    </p:animEffect>
                                  </p:childTnLst>
                                </p:cTn>
                              </p:par>
                              <p:par>
                                <p:cTn id="181" presetID="0" presetClass="path" presetSubtype="0" repeatCount="10000" accel="50000" decel="50000" autoRev="1" fill="hold" grpId="1" nodeType="withEffect">
                                  <p:stCondLst>
                                    <p:cond delay="0"/>
                                  </p:stCondLst>
                                  <p:childTnLst>
                                    <p:animMotion origin="layout" path="M 0 0 L 0.55556 0 L 0.44167 0.24259 C 0.29306 0.24328 -0.15277 0.24444 -0.00416 0.24444 " pathEditMode="relative" ptsTypes="AAfA">
                                      <p:cBhvr>
                                        <p:cTn id="182" dur="3600" fill="hold"/>
                                        <p:tgtEl>
                                          <p:spTgt spid="61"/>
                                        </p:tgtEl>
                                        <p:attrNameLst>
                                          <p:attrName>ppt_x</p:attrName>
                                          <p:attrName>ppt_y</p:attrName>
                                        </p:attrNameLst>
                                      </p:cBhvr>
                                    </p:animMotion>
                                  </p:childTnLst>
                                </p:cTn>
                              </p:par>
                              <p:par>
                                <p:cTn id="183" presetID="10" presetClass="entr" presetSubtype="0" fill="hold" grpId="0" nodeType="withEffect">
                                  <p:stCondLst>
                                    <p:cond delay="2400"/>
                                  </p:stCondLst>
                                  <p:childTnLst>
                                    <p:set>
                                      <p:cBhvr>
                                        <p:cTn id="184" dur="1" fill="hold">
                                          <p:stCondLst>
                                            <p:cond delay="0"/>
                                          </p:stCondLst>
                                        </p:cTn>
                                        <p:tgtEl>
                                          <p:spTgt spid="40"/>
                                        </p:tgtEl>
                                        <p:attrNameLst>
                                          <p:attrName>style.visibility</p:attrName>
                                        </p:attrNameLst>
                                      </p:cBhvr>
                                      <p:to>
                                        <p:strVal val="visible"/>
                                      </p:to>
                                    </p:set>
                                    <p:animEffect transition="in" filter="fade">
                                      <p:cBhvr>
                                        <p:cTn id="185" dur="500"/>
                                        <p:tgtEl>
                                          <p:spTgt spid="40"/>
                                        </p:tgtEl>
                                      </p:cBhvr>
                                    </p:animEffect>
                                  </p:childTnLst>
                                </p:cTn>
                              </p:par>
                              <p:par>
                                <p:cTn id="186" presetID="0" presetClass="path" presetSubtype="0" repeatCount="10000" accel="50000" decel="50000" autoRev="1" fill="hold" grpId="1" nodeType="withEffect">
                                  <p:stCondLst>
                                    <p:cond delay="2400"/>
                                  </p:stCondLst>
                                  <p:childTnLst>
                                    <p:animMotion origin="layout" path="M 5.55556E-7 -3.58316E-6 L 0.45313 0.00231 L 0.56198 -0.24057 L 0.00799 -0.23942 " pathEditMode="relative" ptsTypes="AAAA">
                                      <p:cBhvr>
                                        <p:cTn id="187" dur="3600" fill="hold"/>
                                        <p:tgtEl>
                                          <p:spTgt spid="40"/>
                                        </p:tgtEl>
                                        <p:attrNameLst>
                                          <p:attrName>ppt_x</p:attrName>
                                          <p:attrName>ppt_y</p:attrName>
                                        </p:attrNameLst>
                                      </p:cBhvr>
                                    </p:animMotion>
                                  </p:childTnLst>
                                </p:cTn>
                              </p:par>
                              <p:par>
                                <p:cTn id="188" presetID="10" presetClass="entr" presetSubtype="0" fill="hold" grpId="0" nodeType="withEffect">
                                  <p:stCondLst>
                                    <p:cond delay="2400"/>
                                  </p:stCondLst>
                                  <p:childTnLst>
                                    <p:set>
                                      <p:cBhvr>
                                        <p:cTn id="189" dur="1" fill="hold">
                                          <p:stCondLst>
                                            <p:cond delay="0"/>
                                          </p:stCondLst>
                                        </p:cTn>
                                        <p:tgtEl>
                                          <p:spTgt spid="67"/>
                                        </p:tgtEl>
                                        <p:attrNameLst>
                                          <p:attrName>style.visibility</p:attrName>
                                        </p:attrNameLst>
                                      </p:cBhvr>
                                      <p:to>
                                        <p:strVal val="visible"/>
                                      </p:to>
                                    </p:set>
                                    <p:animEffect transition="in" filter="fade">
                                      <p:cBhvr>
                                        <p:cTn id="190" dur="500"/>
                                        <p:tgtEl>
                                          <p:spTgt spid="67"/>
                                        </p:tgtEl>
                                      </p:cBhvr>
                                    </p:animEffect>
                                  </p:childTnLst>
                                </p:cTn>
                              </p:par>
                              <p:par>
                                <p:cTn id="191" presetID="0" presetClass="path" presetSubtype="0" repeatCount="10000" accel="50000" decel="50000" autoRev="1" fill="hold" grpId="2" nodeType="withEffect">
                                  <p:stCondLst>
                                    <p:cond delay="2400"/>
                                  </p:stCondLst>
                                  <p:childTnLst>
                                    <p:animMotion origin="layout" path="M 0.00191 -0.00278 L 0.66649 -0.00278 L 0.66562 0.05043 L 0.00902 0.05043 " pathEditMode="relative" rAng="0" ptsTypes="AAAA">
                                      <p:cBhvr>
                                        <p:cTn id="192" dur="3600" fill="hold"/>
                                        <p:tgtEl>
                                          <p:spTgt spid="67"/>
                                        </p:tgtEl>
                                        <p:attrNameLst>
                                          <p:attrName>ppt_x</p:attrName>
                                          <p:attrName>ppt_y</p:attrName>
                                        </p:attrNameLst>
                                      </p:cBhvr>
                                      <p:rCtr x="33229" y="2660"/>
                                    </p:animMotion>
                                  </p:childTnLst>
                                </p:cTn>
                              </p:par>
                              <p:par>
                                <p:cTn id="193" presetID="10" presetClass="entr" presetSubtype="0" fill="hold" grpId="0" nodeType="withEffect">
                                  <p:stCondLst>
                                    <p:cond delay="4800"/>
                                  </p:stCondLst>
                                  <p:childTnLst>
                                    <p:set>
                                      <p:cBhvr>
                                        <p:cTn id="194" dur="1" fill="hold">
                                          <p:stCondLst>
                                            <p:cond delay="0"/>
                                          </p:stCondLst>
                                        </p:cTn>
                                        <p:tgtEl>
                                          <p:spTgt spid="70"/>
                                        </p:tgtEl>
                                        <p:attrNameLst>
                                          <p:attrName>style.visibility</p:attrName>
                                        </p:attrNameLst>
                                      </p:cBhvr>
                                      <p:to>
                                        <p:strVal val="visible"/>
                                      </p:to>
                                    </p:set>
                                    <p:animEffect transition="in" filter="fade">
                                      <p:cBhvr>
                                        <p:cTn id="195" dur="500"/>
                                        <p:tgtEl>
                                          <p:spTgt spid="70"/>
                                        </p:tgtEl>
                                      </p:cBhvr>
                                    </p:animEffect>
                                  </p:childTnLst>
                                </p:cTn>
                              </p:par>
                              <p:par>
                                <p:cTn id="196" presetID="0" presetClass="path" presetSubtype="0" repeatCount="10000" accel="50000" decel="50000" autoRev="1" fill="hold" grpId="1" nodeType="withEffect">
                                  <p:stCondLst>
                                    <p:cond delay="4800"/>
                                  </p:stCondLst>
                                  <p:childTnLst>
                                    <p:animMotion origin="layout" path="M -3.61111E-6 -3.00254E-6 L 0.64757 0.00232 L 0.65139 -0.05297 L -0.01423 -0.0495 " pathEditMode="relative" rAng="0" ptsTypes="AAAA">
                                      <p:cBhvr>
                                        <p:cTn id="197" dur="3600" fill="hold"/>
                                        <p:tgtEl>
                                          <p:spTgt spid="70"/>
                                        </p:tgtEl>
                                        <p:attrNameLst>
                                          <p:attrName>ppt_x</p:attrName>
                                          <p:attrName>ppt_y</p:attrName>
                                        </p:attrNameLst>
                                      </p:cBhvr>
                                      <p:rCtr x="31858" y="-2545"/>
                                    </p:animMotion>
                                  </p:childTnLst>
                                </p:cTn>
                              </p:par>
                              <p:par>
                                <p:cTn id="198" presetID="10" presetClass="entr" presetSubtype="0" fill="hold" grpId="0" nodeType="withEffect">
                                  <p:stCondLst>
                                    <p:cond delay="4800"/>
                                  </p:stCondLst>
                                  <p:childTnLst>
                                    <p:set>
                                      <p:cBhvr>
                                        <p:cTn id="199" dur="1" fill="hold">
                                          <p:stCondLst>
                                            <p:cond delay="0"/>
                                          </p:stCondLst>
                                        </p:cTn>
                                        <p:tgtEl>
                                          <p:spTgt spid="39"/>
                                        </p:tgtEl>
                                        <p:attrNameLst>
                                          <p:attrName>style.visibility</p:attrName>
                                        </p:attrNameLst>
                                      </p:cBhvr>
                                      <p:to>
                                        <p:strVal val="visible"/>
                                      </p:to>
                                    </p:set>
                                    <p:animEffect transition="in" filter="fade">
                                      <p:cBhvr>
                                        <p:cTn id="200" dur="500"/>
                                        <p:tgtEl>
                                          <p:spTgt spid="39"/>
                                        </p:tgtEl>
                                      </p:cBhvr>
                                    </p:animEffect>
                                  </p:childTnLst>
                                </p:cTn>
                              </p:par>
                              <p:par>
                                <p:cTn id="201" presetID="0" presetClass="path" presetSubtype="0" repeatCount="10000" accel="50000" decel="50000" autoRev="1" fill="hold" grpId="1" nodeType="withEffect">
                                  <p:stCondLst>
                                    <p:cond delay="4800"/>
                                  </p:stCondLst>
                                  <p:childTnLst>
                                    <p:animMotion origin="layout" path="M 3.33333E-6 5.80615E-7 L 0.64774 -0.00116 L 0.64687 -0.05413 L 0.54427 -0.29586 L -0.01233 -0.29702 " pathEditMode="relative" rAng="0" ptsTypes="AAAAA">
                                      <p:cBhvr>
                                        <p:cTn id="202" dur="3600" fill="hold"/>
                                        <p:tgtEl>
                                          <p:spTgt spid="39"/>
                                        </p:tgtEl>
                                        <p:attrNameLst>
                                          <p:attrName>ppt_x</p:attrName>
                                          <p:attrName>ppt_y</p:attrName>
                                        </p:attrNameLst>
                                      </p:cBhvr>
                                      <p:rCtr x="31771" y="-14851"/>
                                    </p:animMotion>
                                  </p:childTnLst>
                                </p:cTn>
                              </p:par>
                            </p:childTnLst>
                          </p:cTn>
                        </p:par>
                      </p:childTnLst>
                    </p:cTn>
                  </p:par>
                </p:childTnLst>
              </p:cTn>
              <p:nextCondLst>
                <p:cond evt="onClick" delay="0">
                  <p:tgtEl>
                    <p:spTgt spid="68"/>
                  </p:tgtEl>
                </p:cond>
              </p:nextCondLst>
            </p:seq>
          </p:childTnLst>
        </p:cTn>
      </p:par>
    </p:tnLst>
    <p:bldLst>
      <p:bldP spid="3" grpId="0" uiExpand="1" build="p"/>
      <p:bldP spid="39" grpId="0" animBg="1"/>
      <p:bldP spid="39" grpId="1" animBg="1"/>
      <p:bldP spid="40" grpId="0" animBg="1"/>
      <p:bldP spid="40" grpId="1" animBg="1"/>
      <p:bldP spid="41" grpId="0" animBg="1"/>
      <p:bldP spid="41" grpId="1" animBg="1"/>
      <p:bldP spid="47" grpId="0"/>
      <p:bldP spid="48" grpId="0"/>
      <p:bldP spid="49" grpId="0"/>
      <p:bldP spid="50" grpId="0"/>
      <p:bldP spid="53" grpId="0"/>
      <p:bldP spid="54" grpId="0"/>
      <p:bldP spid="60" grpId="0"/>
      <p:bldP spid="62" grpId="0"/>
      <p:bldP spid="65" grpId="0"/>
      <p:bldP spid="66" grpId="0"/>
      <p:bldP spid="72" grpId="0"/>
      <p:bldP spid="73" grpId="0"/>
      <p:bldP spid="74" grpId="0"/>
      <p:bldP spid="9" grpId="0" animBg="1"/>
      <p:bldP spid="44" grpId="0" animBg="1"/>
      <p:bldP spid="45" grpId="0" animBg="1"/>
      <p:bldP spid="57" grpId="0"/>
      <p:bldP spid="61" grpId="0" animBg="1"/>
      <p:bldP spid="61" grpId="1" animBg="1"/>
      <p:bldP spid="67" grpId="0" animBg="1"/>
      <p:bldP spid="67" grpId="2" animBg="1"/>
      <p:bldP spid="70" grpId="0" animBg="1"/>
      <p:bldP spid="70" grpId="1" animBg="1"/>
      <p:bldP spid="68" grpId="0" animBg="1"/>
      <p:bldP spid="76" grpId="0"/>
      <p:bldP spid="77" grpId="0"/>
      <p:bldP spid="7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9776"/>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triphasé</a:t>
            </a:r>
            <a:endParaRPr lang="fr-FR" dirty="0"/>
          </a:p>
        </p:txBody>
      </p:sp>
      <p:sp>
        <p:nvSpPr>
          <p:cNvPr id="3" name="Espace réservé du contenu 2"/>
          <p:cNvSpPr>
            <a:spLocks noGrp="1"/>
          </p:cNvSpPr>
          <p:nvPr>
            <p:ph idx="1"/>
            <p:custDataLst>
              <p:tags r:id="rId2"/>
            </p:custDataLst>
          </p:nvPr>
        </p:nvSpPr>
        <p:spPr>
          <a:xfrm>
            <a:off x="0" y="1484784"/>
            <a:ext cx="9079854" cy="2736304"/>
          </a:xfrm>
        </p:spPr>
        <p:txBody>
          <a:bodyPr>
            <a:noAutofit/>
          </a:body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La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puissance apparente représente la grandeur devant être « mise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à la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disposition»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des utilisateurs   sans tenir compte du déphasage de U et I  qui dépend du récepteur final (tout comme en monophasé). Avec la même raison vue pour P on obtient :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S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U.I.</a:t>
            </a:r>
            <a:r>
              <a:rPr lang="fr-FR" sz="1800"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en </a:t>
            </a:r>
            <a:r>
              <a:rPr lang="fr-FR" sz="1800" b="1"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Volt-Ampère</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(VA).</a:t>
            </a:r>
          </a:p>
          <a:p>
            <a:pPr marL="0" indent="0" algn="ctr">
              <a:buNone/>
            </a:pPr>
            <a:endPar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La partie de la puissance qui ne servira qu’à produire du champ magnétique (puissance magnétisante) sera quantifiée sous la forme de puissance réactive</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 (tout comme en monophasé). Avec </a:t>
            </a:r>
            <a:r>
              <a:rPr lang="fr-FR" sz="1800" dirty="0" smtClean="0"/>
              <a:t>le même raisonnement vu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P on obtient</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U.I.</a:t>
            </a:r>
            <a:r>
              <a:rPr lang="fr-FR" sz="1800"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sin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en </a:t>
            </a:r>
            <a:r>
              <a:rPr lang="fr-FR" sz="1800" b="1" dirty="0" err="1">
                <a:solidFill>
                  <a:schemeClr val="tx1"/>
                </a:solidFill>
                <a:latin typeface="Verdana" panose="020B0604030504040204" pitchFamily="34" charset="0"/>
                <a:ea typeface="Verdana" panose="020B0604030504040204" pitchFamily="34" charset="0"/>
                <a:cs typeface="Verdana" panose="020B0604030504040204" pitchFamily="34" charset="0"/>
              </a:rPr>
              <a:t>Volt-Ampère</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Réactif (VAR).</a:t>
            </a:r>
            <a:endPar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avec flèche 4"/>
          <p:cNvCxnSpPr/>
          <p:nvPr>
            <p:custDataLst>
              <p:tags r:id="rId3"/>
            </p:custDataLst>
          </p:nvPr>
        </p:nvCxnSpPr>
        <p:spPr>
          <a:xfrm flipV="1">
            <a:off x="35496" y="5190803"/>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4"/>
            </p:custDataLst>
          </p:nvPr>
        </p:nvCxnSpPr>
        <p:spPr>
          <a:xfrm>
            <a:off x="35496" y="6408440"/>
            <a:ext cx="3014048" cy="0"/>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5"/>
            </p:custDataLst>
          </p:nvPr>
        </p:nvSpPr>
        <p:spPr>
          <a:xfrm rot="2755772">
            <a:off x="-157523"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23" name="Espace réservé du contenu 2"/>
          <p:cNvSpPr txBox="1">
            <a:spLocks/>
          </p:cNvSpPr>
          <p:nvPr>
            <p:custDataLst>
              <p:tags r:id="rId6"/>
            </p:custDataLst>
          </p:nvPr>
        </p:nvSpPr>
        <p:spPr>
          <a:xfrm>
            <a:off x="-6838" y="5622851"/>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7"/>
            </p:custDataLst>
          </p:nvPr>
        </p:nvSpPr>
        <p:spPr>
          <a:xfrm>
            <a:off x="398443" y="5085184"/>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 = U.I.</a:t>
            </a:r>
            <a:r>
              <a:rPr lang="fr-FR"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b="1" dirty="0">
                <a:solidFill>
                  <a:srgbClr val="FF0000"/>
                </a:solidFill>
                <a:effectLst/>
                <a:latin typeface="Agency FB"/>
                <a:ea typeface="Verdana" panose="020B0604030504040204" pitchFamily="34" charset="0"/>
                <a:cs typeface="Verdana" panose="020B0604030504040204" pitchFamily="34" charset="0"/>
                <a:sym typeface="Symbol"/>
              </a:rPr>
              <a:t>√</a:t>
            </a:r>
            <a:r>
              <a:rPr lang="fr-FR" b="1" dirty="0">
                <a:solidFill>
                  <a:srgbClr val="FF0000"/>
                </a:solidFill>
                <a:effectLst/>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rgbClr val="FF0000"/>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8"/>
            </p:custDataLst>
          </p:nvPr>
        </p:nvSpPr>
        <p:spPr>
          <a:xfrm>
            <a:off x="2827776" y="5471612"/>
            <a:ext cx="28083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Q=U.I</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00B050"/>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2000" b="1" dirty="0">
                <a:solidFill>
                  <a:srgbClr val="00B050"/>
                </a:solidFill>
                <a:latin typeface="Agency FB"/>
                <a:ea typeface="Verdana" panose="020B0604030504040204" pitchFamily="34" charset="0"/>
                <a:cs typeface="Verdana" panose="020B0604030504040204" pitchFamily="34" charset="0"/>
                <a:sym typeface="Symbol"/>
              </a:rPr>
              <a:t>√</a:t>
            </a:r>
            <a:r>
              <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sin </a:t>
            </a:r>
            <a:r>
              <a:rPr lang="fr-FR"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9"/>
            </p:custDataLst>
          </p:nvPr>
        </p:nvSpPr>
        <p:spPr>
          <a:xfrm>
            <a:off x="820856" y="6414939"/>
            <a:ext cx="2743032"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 = U.I</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chemeClr val="tx1"/>
                </a:solidFill>
                <a:effectLst>
                  <a:glow rad="228600">
                    <a:srgbClr val="FFFF00">
                      <a:alpha val="40000"/>
                    </a:srgbClr>
                  </a:glow>
                </a:effectLst>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cos </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Espace réservé du contenu 2"/>
          <p:cNvSpPr txBox="1">
            <a:spLocks/>
          </p:cNvSpPr>
          <p:nvPr>
            <p:custDataLst>
              <p:tags r:id="rId10"/>
            </p:custDataLst>
          </p:nvPr>
        </p:nvSpPr>
        <p:spPr>
          <a:xfrm>
            <a:off x="3732346" y="4420767"/>
            <a:ext cx="5040560" cy="8723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On représente ces trois grandeurs dans un « triangle des puissances » comme en monophasé.</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11"/>
            </p:custDataLst>
          </p:nvPr>
        </p:nvCxnSpPr>
        <p:spPr>
          <a:xfrm flipV="1">
            <a:off x="2993732" y="5190803"/>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2"/>
            </p:custDataLst>
          </p:nvPr>
        </p:nvSpPr>
        <p:spPr>
          <a:xfrm>
            <a:off x="2677294" y="6146750"/>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contenu 2"/>
          <p:cNvSpPr txBox="1">
            <a:spLocks/>
          </p:cNvSpPr>
          <p:nvPr>
            <p:custDataLst>
              <p:tags r:id="rId13"/>
            </p:custDataLst>
          </p:nvPr>
        </p:nvSpPr>
        <p:spPr>
          <a:xfrm>
            <a:off x="4139952" y="6061738"/>
            <a:ext cx="194421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On en tire entres autres:</a:t>
            </a:r>
            <a:endPar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15" name="Espace réservé du contenu 2"/>
          <p:cNvSpPr txBox="1">
            <a:spLocks/>
          </p:cNvSpPr>
          <p:nvPr>
            <p:custDataLst>
              <p:tags r:id="rId14"/>
            </p:custDataLst>
          </p:nvPr>
        </p:nvSpPr>
        <p:spPr>
          <a:xfrm>
            <a:off x="6281936" y="6187751"/>
            <a:ext cx="225050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S</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S =</a:t>
            </a:r>
            <a:r>
              <a:rPr lang="fr-FR" sz="1800" b="1" dirty="0" smtClean="0">
                <a:solidFill>
                  <a:schemeClr val="tx1"/>
                </a:solidFill>
                <a:effectLst/>
                <a:latin typeface="Agency FB"/>
                <a:ea typeface="Verdana" panose="020B0604030504040204" pitchFamily="34" charset="0"/>
                <a:cs typeface="Verdana" panose="020B0604030504040204" pitchFamily="34" charset="0"/>
                <a:sym typeface="Symbol"/>
              </a:rPr>
              <a:t>√</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endPar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16" name="Accolade ouvrante 15"/>
          <p:cNvSpPr/>
          <p:nvPr>
            <p:custDataLst>
              <p:tags r:id="rId15"/>
            </p:custDataLst>
          </p:nvPr>
        </p:nvSpPr>
        <p:spPr>
          <a:xfrm>
            <a:off x="5910424" y="5730822"/>
            <a:ext cx="378296" cy="1021879"/>
          </a:xfrm>
          <a:prstGeom prst="leftBrace">
            <a:avLst>
              <a:gd name="adj1" fmla="val 8333"/>
              <a:gd name="adj2" fmla="val 51243"/>
            </a:avLst>
          </a:prstGeom>
          <a:ln w="38100">
            <a:solidFill>
              <a:schemeClr val="tx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Espace réservé du contenu 2"/>
          <p:cNvSpPr txBox="1">
            <a:spLocks/>
          </p:cNvSpPr>
          <p:nvPr>
            <p:custDataLst>
              <p:tags r:id="rId16"/>
            </p:custDataLst>
          </p:nvPr>
        </p:nvSpPr>
        <p:spPr>
          <a:xfrm>
            <a:off x="6425952" y="5852492"/>
            <a:ext cx="181845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 = S. </a:t>
            </a:r>
            <a:r>
              <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cos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p:txBody>
      </p:sp>
      <p:sp>
        <p:nvSpPr>
          <p:cNvPr id="18" name="Espace réservé du contenu 2"/>
          <p:cNvSpPr txBox="1">
            <a:spLocks/>
          </p:cNvSpPr>
          <p:nvPr>
            <p:custDataLst>
              <p:tags r:id="rId17"/>
            </p:custDataLst>
          </p:nvPr>
        </p:nvSpPr>
        <p:spPr>
          <a:xfrm>
            <a:off x="6497960" y="5517232"/>
            <a:ext cx="167444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 </a:t>
            </a:r>
            <a:r>
              <a:rPr lang="fr-FR" sz="1800" b="1"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P.tan</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p:txBody>
      </p:sp>
    </p:spTree>
    <p:extLst>
      <p:ext uri="{BB962C8B-B14F-4D97-AF65-F5344CB8AC3E}">
        <p14:creationId xmlns:p14="http://schemas.microsoft.com/office/powerpoint/2010/main" val="244996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par>
                          <p:cTn id="18" fill="hold">
                            <p:stCondLst>
                              <p:cond delay="1250"/>
                            </p:stCondLst>
                            <p:childTnLst>
                              <p:par>
                                <p:cTn id="19" presetID="22" presetClass="entr" presetSubtype="8" fill="hold" nodeType="afterEffect">
                                  <p:stCondLst>
                                    <p:cond delay="25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2000"/>
                            </p:stCondLst>
                            <p:childTnLst>
                              <p:par>
                                <p:cTn id="23" presetID="22" presetClass="entr" presetSubtype="4" fill="hold" grpId="0" nodeType="afterEffect">
                                  <p:stCondLst>
                                    <p:cond delay="25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00"/>
                                        <p:tgtEl>
                                          <p:spTgt spid="33"/>
                                        </p:tgtEl>
                                      </p:cBhvr>
                                    </p:animEffect>
                                  </p:childTnLst>
                                </p:cTn>
                              </p:par>
                            </p:childTnLst>
                          </p:cTn>
                        </p:par>
                        <p:par>
                          <p:cTn id="31" fill="hold">
                            <p:stCondLst>
                              <p:cond delay="500"/>
                            </p:stCondLst>
                            <p:childTnLst>
                              <p:par>
                                <p:cTn id="32" presetID="22" presetClass="entr" presetSubtype="4" fill="hold" nodeType="afterEffect">
                                  <p:stCondLst>
                                    <p:cond delay="50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childTnLst>
                          </p:cTn>
                        </p:par>
                        <p:par>
                          <p:cTn id="35" fill="hold">
                            <p:stCondLst>
                              <p:cond delay="1500"/>
                            </p:stCondLst>
                            <p:childTnLst>
                              <p:par>
                                <p:cTn id="36" presetID="22" presetClass="entr" presetSubtype="8" fill="hold" grpId="0" nodeType="afterEffect">
                                  <p:stCondLst>
                                    <p:cond delay="25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00"/>
                                        <p:tgtEl>
                                          <p:spTgt spid="5"/>
                                        </p:tgtEl>
                                      </p:cBhvr>
                                    </p:animEffect>
                                  </p:childTnLst>
                                </p:cTn>
                              </p:par>
                            </p:childTnLst>
                          </p:cTn>
                        </p:par>
                        <p:par>
                          <p:cTn id="44" fill="hold">
                            <p:stCondLst>
                              <p:cond delay="500"/>
                            </p:stCondLst>
                            <p:childTnLst>
                              <p:par>
                                <p:cTn id="45" presetID="22" presetClass="entr" presetSubtype="8" fill="hold" grpId="0" nodeType="afterEffect">
                                  <p:stCondLst>
                                    <p:cond delay="50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par>
                          <p:cTn id="48" fill="hold">
                            <p:stCondLst>
                              <p:cond delay="1500"/>
                            </p:stCondLst>
                            <p:childTnLst>
                              <p:par>
                                <p:cTn id="49" presetID="10" presetClass="entr" presetSubtype="0" fill="hold" grpId="0" nodeType="afterEffect">
                                  <p:stCondLst>
                                    <p:cond delay="25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par>
                          <p:cTn id="52" fill="hold">
                            <p:stCondLst>
                              <p:cond delay="2250"/>
                            </p:stCondLst>
                            <p:childTnLst>
                              <p:par>
                                <p:cTn id="53" presetID="10" presetClass="entr" presetSubtype="0" fill="hold" grpId="0" nodeType="afterEffect">
                                  <p:stCondLst>
                                    <p:cond delay="25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iterate type="wd">
                                    <p:tmPct val="10000"/>
                                  </p:iterate>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par>
                          <p:cTn id="61" fill="hold">
                            <p:stCondLst>
                              <p:cond delay="750"/>
                            </p:stCondLst>
                            <p:childTnLst>
                              <p:par>
                                <p:cTn id="62" presetID="10" presetClass="entr" presetSubtype="0" fill="hold" grpId="0" nodeType="afterEffect">
                                  <p:stCondLst>
                                    <p:cond delay="500"/>
                                  </p:stCondLst>
                                  <p:iterate type="wd">
                                    <p:tmPct val="10000"/>
                                  </p:iterate>
                                  <p:childTnLst>
                                    <p:set>
                                      <p:cBhvr>
                                        <p:cTn id="63" dur="1" fill="hold">
                                          <p:stCondLst>
                                            <p:cond delay="0"/>
                                          </p:stCondLst>
                                        </p:cTn>
                                        <p:tgtEl>
                                          <p:spTgt spid="16"/>
                                        </p:tgtEl>
                                        <p:attrNameLst>
                                          <p:attrName>style.visibility</p:attrName>
                                        </p:attrNameLst>
                                      </p:cBhvr>
                                      <p:to>
                                        <p:strVal val="visible"/>
                                      </p:to>
                                    </p:set>
                                    <p:animEffect transition="in" filter="fade">
                                      <p:cBhvr>
                                        <p:cTn id="64" dur="500"/>
                                        <p:tgtEl>
                                          <p:spTgt spid="16"/>
                                        </p:tgtEl>
                                      </p:cBhvr>
                                    </p:animEffect>
                                  </p:childTnLst>
                                </p:cTn>
                              </p:par>
                            </p:childTnLst>
                          </p:cTn>
                        </p:par>
                        <p:par>
                          <p:cTn id="65" fill="hold">
                            <p:stCondLst>
                              <p:cond delay="1750"/>
                            </p:stCondLst>
                            <p:childTnLst>
                              <p:par>
                                <p:cTn id="66" presetID="10" presetClass="entr" presetSubtype="0" fill="hold" grpId="0" nodeType="afterEffect">
                                  <p:stCondLst>
                                    <p:cond delay="500"/>
                                  </p:stCondLst>
                                  <p:iterate type="wd">
                                    <p:tmPct val="10000"/>
                                  </p:iterate>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par>
                          <p:cTn id="69" fill="hold">
                            <p:stCondLst>
                              <p:cond delay="2900"/>
                            </p:stCondLst>
                            <p:childTnLst>
                              <p:par>
                                <p:cTn id="70" presetID="10" presetClass="entr" presetSubtype="0" fill="hold" grpId="0" nodeType="afterEffect">
                                  <p:stCondLst>
                                    <p:cond delay="500"/>
                                  </p:stCondLst>
                                  <p:iterate type="wd">
                                    <p:tmPct val="10000"/>
                                  </p:iterate>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par>
                          <p:cTn id="73" fill="hold">
                            <p:stCondLst>
                              <p:cond delay="4150"/>
                            </p:stCondLst>
                            <p:childTnLst>
                              <p:par>
                                <p:cTn id="74" presetID="10" presetClass="entr" presetSubtype="0" fill="hold" grpId="0" nodeType="afterEffect">
                                  <p:stCondLst>
                                    <p:cond delay="500"/>
                                  </p:stCondLst>
                                  <p:iterate type="wd">
                                    <p:tmPct val="10000"/>
                                  </p:iterate>
                                  <p:childTnLst>
                                    <p:set>
                                      <p:cBhvr>
                                        <p:cTn id="75" dur="1" fill="hold">
                                          <p:stCondLst>
                                            <p:cond delay="0"/>
                                          </p:stCondLst>
                                        </p:cTn>
                                        <p:tgtEl>
                                          <p:spTgt spid="15"/>
                                        </p:tgtEl>
                                        <p:attrNameLst>
                                          <p:attrName>style.visibility</p:attrName>
                                        </p:attrNameLst>
                                      </p:cBhvr>
                                      <p:to>
                                        <p:strVal val="visible"/>
                                      </p:to>
                                    </p:set>
                                    <p:animEffect transition="in" filter="fade">
                                      <p:cBhvr>
                                        <p:cTn id="7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P spid="23" grpId="0"/>
      <p:bldP spid="24" grpId="0"/>
      <p:bldP spid="26" grpId="0"/>
      <p:bldP spid="27" grpId="0"/>
      <p:bldP spid="28" grpId="0"/>
      <p:bldP spid="33" grpId="0" animBg="1"/>
      <p:bldP spid="14" grpId="0"/>
      <p:bldP spid="15" grpId="0"/>
      <p:bldP spid="16" grpId="0" animBg="1"/>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116632"/>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sp>
        <p:nvSpPr>
          <p:cNvPr id="3" name="Espace réservé du contenu 2"/>
          <p:cNvSpPr>
            <a:spLocks noGrp="1"/>
          </p:cNvSpPr>
          <p:nvPr>
            <p:ph idx="1"/>
            <p:custDataLst>
              <p:tags r:id="rId2"/>
            </p:custDataLst>
          </p:nvPr>
        </p:nvSpPr>
        <p:spPr>
          <a:xfrm>
            <a:off x="-50169" y="1556792"/>
            <a:ext cx="9079854" cy="1944216"/>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À diverses occasions, l’électricien peut avoir à faire un « bilan » des puissances nécessaires à son installation. Pour des fins d’économie d’énergie, de répartition des activités en fonction des limites de charges du circuit, ou pour calculer un générateur de puissance réactive rendu nécessaire par des pénalités payées au fournisseur d’énergie. Dans ce dernier cas, on parlera de compensation de facteur de puissance, de redressement de cos</a:t>
            </a:r>
            <a:r>
              <a:rPr lang="fr-FR" sz="1800" b="1" dirty="0">
                <a:sym typeface="Symbol"/>
              </a:rPr>
              <a:t> </a:t>
            </a:r>
            <a:r>
              <a:rPr lang="fr-FR" sz="1800" b="1" dirty="0" smtClean="0">
                <a:sym typeface="Symbol"/>
              </a:rPr>
              <a:t>.</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(compensation de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10" name="Image 9"/>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rot="158852">
            <a:off x="-65278" y="2455137"/>
            <a:ext cx="3528392" cy="5071542"/>
          </a:xfrm>
          <a:prstGeom prst="rect">
            <a:avLst/>
          </a:prstGeom>
          <a:ln>
            <a:noFill/>
          </a:ln>
          <a:effectLst>
            <a:softEdge rad="50800"/>
          </a:effectLst>
        </p:spPr>
      </p:pic>
      <p:grpSp>
        <p:nvGrpSpPr>
          <p:cNvPr id="15" name="Groupe 14"/>
          <p:cNvGrpSpPr/>
          <p:nvPr>
            <p:custDataLst>
              <p:tags r:id="rId4"/>
            </p:custDataLst>
          </p:nvPr>
        </p:nvGrpSpPr>
        <p:grpSpPr>
          <a:xfrm>
            <a:off x="4427984" y="3501008"/>
            <a:ext cx="4627240" cy="3433000"/>
            <a:chOff x="4717143" y="3628293"/>
            <a:chExt cx="4267200" cy="3229708"/>
          </a:xfrm>
        </p:grpSpPr>
        <p:pic>
          <p:nvPicPr>
            <p:cNvPr id="1032" name="Picture 8" descr="Afficher l'image d'origine"/>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8307" t="14127" r="30281" b="32805"/>
            <a:stretch/>
          </p:blipFill>
          <p:spPr bwMode="auto">
            <a:xfrm>
              <a:off x="4717143" y="4093029"/>
              <a:ext cx="4267200" cy="2764972"/>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4271" b="90000" l="1602" r="96523">
                          <a14:foregroundMark x1="4766" y1="84479" x2="39063" y2="19323"/>
                          <a14:foregroundMark x1="3516" y1="80469" x2="35586" y2="10417"/>
                          <a14:foregroundMark x1="1602" y1="83229" x2="37305" y2="4271"/>
                          <a14:foregroundMark x1="27969" y1="75417" x2="84297" y2="21406"/>
                          <a14:foregroundMark x1="45430" y1="62083" x2="46523" y2="60156"/>
                          <a14:foregroundMark x1="37813" y1="66302" x2="37617" y2="67552"/>
                          <a14:foregroundMark x1="41758" y1="75208" x2="41758" y2="75208"/>
                          <a14:foregroundMark x1="96523" y1="20990" x2="93984" y2="30312"/>
                          <a14:foregroundMark x1="77617" y1="24844" x2="80508" y2="20990"/>
                          <a14:foregroundMark x1="82383" y1="16979" x2="90352" y2="18281"/>
                          <a14:foregroundMark x1="43828" y1="69896" x2="43828" y2="69896"/>
                        </a14:backgroundRemoval>
                      </a14:imgEffect>
                    </a14:imgLayer>
                  </a14:imgProps>
                </a:ext>
                <a:ext uri="{28A0092B-C50C-407E-A947-70E740481C1C}">
                  <a14:useLocalDpi xmlns:a14="http://schemas.microsoft.com/office/drawing/2010/main" val="0"/>
                </a:ext>
              </a:extLst>
            </a:blip>
            <a:srcRect t="12601" b="12691"/>
            <a:stretch/>
          </p:blipFill>
          <p:spPr>
            <a:xfrm rot="859332">
              <a:off x="5270256" y="3628293"/>
              <a:ext cx="3612078" cy="2023910"/>
            </a:xfrm>
            <a:prstGeom prst="rect">
              <a:avLst/>
            </a:prstGeom>
            <a:effectLst>
              <a:softEdge rad="63500"/>
            </a:effectLst>
          </p:spPr>
        </p:pic>
      </p:grpSp>
    </p:spTree>
    <p:extLst>
      <p:ext uri="{BB962C8B-B14F-4D97-AF65-F5344CB8AC3E}">
        <p14:creationId xmlns:p14="http://schemas.microsoft.com/office/powerpoint/2010/main" val="291384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6250"/>
                            </p:stCondLst>
                            <p:childTnLst>
                              <p:par>
                                <p:cTn id="13" presetID="10" presetClass="entr" presetSubtype="0" fill="hold" nodeType="after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7250"/>
                            </p:stCondLst>
                            <p:childTnLst>
                              <p:par>
                                <p:cTn id="17" presetID="10" presetClass="entr" presetSubtype="0" fill="hold" nodeType="after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06151" y="-171400"/>
            <a:ext cx="859038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437112"/>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contenu 2"/>
          <p:cNvSpPr txBox="1">
            <a:spLocks/>
          </p:cNvSpPr>
          <p:nvPr>
            <p:custDataLst>
              <p:tags r:id="rId11"/>
            </p:custDataLst>
          </p:nvPr>
        </p:nvSpPr>
        <p:spPr>
          <a:xfrm>
            <a:off x="0" y="980728"/>
            <a:ext cx="9144000"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réaliser ce bilan on additionne les puissances actives de tous les appareils présents sur le réseau et fonctionnant en même temps.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rPr>
              <a:t>O</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 pourra être amené à tenir compte d’un coefficient si tout ne fonctionne jamais en même temps, par exemple 80% des moteurs tournent en même temps…</a:t>
            </a:r>
          </a:p>
          <a:p>
            <a:pPr marL="0" indent="0" algn="ctr">
              <a:buFont typeface="Arial" pitchFamily="34" charset="0"/>
              <a:buNone/>
            </a:pPr>
            <a:endParaRPr lang="fr-FR" sz="12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 la même manière, on additionne les puissances réactives de tous les équipements.</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On calcule le P total, le Q total, ce qui nous permet de calculer le S total ce qui n’est pas possible en additionnant directement les puissances apparentes de chaque équipement. Chaque récepteur ayant ses caractéristiques propres le déphasage est donc très souvent différent, et donc n’étant pas «alignées» les puissances apparentes ne peuvent pas s’additionner entres elles.</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2" name="Connecteur droit avec flèche 21"/>
          <p:cNvCxnSpPr/>
          <p:nvPr>
            <p:custDataLst>
              <p:tags r:id="rId12"/>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3"/>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4"/>
            </p:custDataLst>
          </p:nvPr>
        </p:nvSpPr>
        <p:spPr>
          <a:xfrm rot="2755772">
            <a:off x="6174191" y="5692328"/>
            <a:ext cx="1111932" cy="936104"/>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Espace réservé du contenu 2"/>
          <p:cNvSpPr txBox="1">
            <a:spLocks/>
          </p:cNvSpPr>
          <p:nvPr>
            <p:custDataLst>
              <p:tags r:id="rId15"/>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6"/>
            </p:custDataLst>
          </p:nvPr>
        </p:nvSpPr>
        <p:spPr>
          <a:xfrm>
            <a:off x="5940152" y="5461474"/>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7"/>
            </p:custDataLst>
          </p:nvPr>
        </p:nvSpPr>
        <p:spPr>
          <a:xfrm>
            <a:off x="6230943" y="5029426"/>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8"/>
            </p:custDataLst>
          </p:nvPr>
        </p:nvSpPr>
        <p:spPr>
          <a:xfrm>
            <a:off x="6012160" y="6397578"/>
            <a:ext cx="342873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9"/>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20"/>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1"/>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2"/>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3"/>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1" name="Espace réservé du contenu 2"/>
          <p:cNvSpPr txBox="1">
            <a:spLocks/>
          </p:cNvSpPr>
          <p:nvPr>
            <p:custDataLst>
              <p:tags r:id="rId24"/>
            </p:custDataLst>
          </p:nvPr>
        </p:nvSpPr>
        <p:spPr>
          <a:xfrm>
            <a:off x="3203848" y="5705467"/>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5"/>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6"/>
            </p:custDataLst>
          </p:nvPr>
        </p:nvSpPr>
        <p:spPr>
          <a:xfrm>
            <a:off x="518385" y="4581128"/>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7"/>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8"/>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9"/>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4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50"/>
                                  </p:stCondLst>
                                  <p:iterate type="wd">
                                    <p:tmPct val="10000"/>
                                  </p:iterate>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250"/>
                                  </p:stCondLst>
                                  <p:iterate type="wd">
                                    <p:tmPct val="10000"/>
                                  </p:iterate>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fade">
                                      <p:cBhvr>
                                        <p:cTn id="17" dur="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22" presetClass="entr" presetSubtype="8" fill="hold" grpId="0" nodeType="afterEffect">
                                  <p:stCondLst>
                                    <p:cond delay="25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par>
                          <p:cTn id="27" fill="hold">
                            <p:stCondLst>
                              <p:cond delay="1250"/>
                            </p:stCondLst>
                            <p:childTnLst>
                              <p:par>
                                <p:cTn id="28" presetID="22" presetClass="entr" presetSubtype="4" fill="hold" grpId="0" nodeType="afterEffect">
                                  <p:stCondLst>
                                    <p:cond delay="25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00"/>
                                        <p:tgtEl>
                                          <p:spTgt spid="33"/>
                                        </p:tgtEl>
                                      </p:cBhvr>
                                    </p:animEffect>
                                  </p:childTnLst>
                                </p:cTn>
                              </p:par>
                            </p:childTnLst>
                          </p:cTn>
                        </p:par>
                        <p:par>
                          <p:cTn id="31" fill="hold">
                            <p:stCondLst>
                              <p:cond delay="2000"/>
                            </p:stCondLst>
                            <p:childTnLst>
                              <p:par>
                                <p:cTn id="32" presetID="22" presetClass="entr" presetSubtype="4" fill="hold" nodeType="afterEffect">
                                  <p:stCondLst>
                                    <p:cond delay="25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childTnLst>
                          </p:cTn>
                        </p:par>
                        <p:par>
                          <p:cTn id="35" fill="hold">
                            <p:stCondLst>
                              <p:cond delay="2750"/>
                            </p:stCondLst>
                            <p:childTnLst>
                              <p:par>
                                <p:cTn id="36" presetID="22" presetClass="entr" presetSubtype="8" fill="hold" grpId="0" nodeType="afterEffect">
                                  <p:stCondLst>
                                    <p:cond delay="25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par>
                          <p:cTn id="39" fill="hold">
                            <p:stCondLst>
                              <p:cond delay="3500"/>
                            </p:stCondLst>
                            <p:childTnLst>
                              <p:par>
                                <p:cTn id="40" presetID="22" presetClass="entr" presetSubtype="8" fill="hold" nodeType="afterEffect">
                                  <p:stCondLst>
                                    <p:cond delay="25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par>
                          <p:cTn id="43" fill="hold">
                            <p:stCondLst>
                              <p:cond delay="4250"/>
                            </p:stCondLst>
                            <p:childTnLst>
                              <p:par>
                                <p:cTn id="44" presetID="22" presetClass="entr" presetSubtype="8" fill="hold" grpId="0" nodeType="afterEffect">
                                  <p:stCondLst>
                                    <p:cond delay="25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cTn>
                              </p:par>
                            </p:childTnLst>
                          </p:cTn>
                        </p:par>
                        <p:par>
                          <p:cTn id="47" fill="hold">
                            <p:stCondLst>
                              <p:cond delay="5000"/>
                            </p:stCondLst>
                            <p:childTnLst>
                              <p:par>
                                <p:cTn id="48" presetID="10" presetClass="entr" presetSubtype="0" fill="hold" grpId="0" nodeType="afterEffect">
                                  <p:stCondLst>
                                    <p:cond delay="25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par>
                          <p:cTn id="51" fill="hold">
                            <p:stCondLst>
                              <p:cond delay="5750"/>
                            </p:stCondLst>
                            <p:childTnLst>
                              <p:par>
                                <p:cTn id="52" presetID="10" presetClass="entr" presetSubtype="0" fill="hold" grpId="0" nodeType="afterEffect">
                                  <p:stCondLst>
                                    <p:cond delay="25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par>
                          <p:cTn id="55" fill="hold">
                            <p:stCondLst>
                              <p:cond delay="6500"/>
                            </p:stCondLst>
                            <p:childTnLst>
                              <p:par>
                                <p:cTn id="56" presetID="22" presetClass="entr" presetSubtype="8" fill="hold" nodeType="afterEffect">
                                  <p:stCondLst>
                                    <p:cond delay="25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500"/>
                                        <p:tgtEl>
                                          <p:spTgt spid="39"/>
                                        </p:tgtEl>
                                      </p:cBhvr>
                                    </p:animEffect>
                                  </p:childTnLst>
                                </p:cTn>
                              </p:par>
                            </p:childTnLst>
                          </p:cTn>
                        </p:par>
                        <p:par>
                          <p:cTn id="59" fill="hold">
                            <p:stCondLst>
                              <p:cond delay="7250"/>
                            </p:stCondLst>
                            <p:childTnLst>
                              <p:par>
                                <p:cTn id="60" presetID="22" presetClass="entr" presetSubtype="8" fill="hold" grpId="0" nodeType="afterEffect">
                                  <p:stCondLst>
                                    <p:cond delay="25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500"/>
                                        <p:tgtEl>
                                          <p:spTgt spid="44"/>
                                        </p:tgtEl>
                                      </p:cBhvr>
                                    </p:animEffect>
                                  </p:childTnLst>
                                </p:cTn>
                              </p:par>
                            </p:childTnLst>
                          </p:cTn>
                        </p:par>
                        <p:par>
                          <p:cTn id="63" fill="hold">
                            <p:stCondLst>
                              <p:cond delay="8000"/>
                            </p:stCondLst>
                            <p:childTnLst>
                              <p:par>
                                <p:cTn id="64" presetID="22" presetClass="entr" presetSubtype="4" fill="hold" grpId="0" nodeType="afterEffect">
                                  <p:stCondLst>
                                    <p:cond delay="250"/>
                                  </p:stCondLst>
                                  <p:childTnLst>
                                    <p:set>
                                      <p:cBhvr>
                                        <p:cTn id="65" dur="1" fill="hold">
                                          <p:stCondLst>
                                            <p:cond delay="0"/>
                                          </p:stCondLst>
                                        </p:cTn>
                                        <p:tgtEl>
                                          <p:spTgt spid="46"/>
                                        </p:tgtEl>
                                        <p:attrNameLst>
                                          <p:attrName>style.visibility</p:attrName>
                                        </p:attrNameLst>
                                      </p:cBhvr>
                                      <p:to>
                                        <p:strVal val="visible"/>
                                      </p:to>
                                    </p:set>
                                    <p:animEffect transition="in" filter="wipe(down)">
                                      <p:cBhvr>
                                        <p:cTn id="66" dur="500"/>
                                        <p:tgtEl>
                                          <p:spTgt spid="46"/>
                                        </p:tgtEl>
                                      </p:cBhvr>
                                    </p:animEffect>
                                  </p:childTnLst>
                                </p:cTn>
                              </p:par>
                            </p:childTnLst>
                          </p:cTn>
                        </p:par>
                        <p:par>
                          <p:cTn id="67" fill="hold">
                            <p:stCondLst>
                              <p:cond delay="8750"/>
                            </p:stCondLst>
                            <p:childTnLst>
                              <p:par>
                                <p:cTn id="68" presetID="22" presetClass="entr" presetSubtype="4" fill="hold" nodeType="afterEffect">
                                  <p:stCondLst>
                                    <p:cond delay="250"/>
                                  </p:stCondLst>
                                  <p:childTnLst>
                                    <p:set>
                                      <p:cBhvr>
                                        <p:cTn id="69" dur="1" fill="hold">
                                          <p:stCondLst>
                                            <p:cond delay="0"/>
                                          </p:stCondLst>
                                        </p:cTn>
                                        <p:tgtEl>
                                          <p:spTgt spid="45"/>
                                        </p:tgtEl>
                                        <p:attrNameLst>
                                          <p:attrName>style.visibility</p:attrName>
                                        </p:attrNameLst>
                                      </p:cBhvr>
                                      <p:to>
                                        <p:strVal val="visible"/>
                                      </p:to>
                                    </p:set>
                                    <p:animEffect transition="in" filter="wipe(down)">
                                      <p:cBhvr>
                                        <p:cTn id="70" dur="500"/>
                                        <p:tgtEl>
                                          <p:spTgt spid="45"/>
                                        </p:tgtEl>
                                      </p:cBhvr>
                                    </p:animEffect>
                                  </p:childTnLst>
                                </p:cTn>
                              </p:par>
                            </p:childTnLst>
                          </p:cTn>
                        </p:par>
                        <p:par>
                          <p:cTn id="71" fill="hold">
                            <p:stCondLst>
                              <p:cond delay="9500"/>
                            </p:stCondLst>
                            <p:childTnLst>
                              <p:par>
                                <p:cTn id="72" presetID="22" presetClass="entr" presetSubtype="8" fill="hold" grpId="0" nodeType="afterEffect">
                                  <p:stCondLst>
                                    <p:cond delay="250"/>
                                  </p:stCondLst>
                                  <p:childTnLst>
                                    <p:set>
                                      <p:cBhvr>
                                        <p:cTn id="73" dur="1" fill="hold">
                                          <p:stCondLst>
                                            <p:cond delay="0"/>
                                          </p:stCondLst>
                                        </p:cTn>
                                        <p:tgtEl>
                                          <p:spTgt spid="26"/>
                                        </p:tgtEl>
                                        <p:attrNameLst>
                                          <p:attrName>style.visibility</p:attrName>
                                        </p:attrNameLst>
                                      </p:cBhvr>
                                      <p:to>
                                        <p:strVal val="visible"/>
                                      </p:to>
                                    </p:set>
                                    <p:animEffect transition="in" filter="wipe(left)">
                                      <p:cBhvr>
                                        <p:cTn id="74" dur="500"/>
                                        <p:tgtEl>
                                          <p:spTgt spid="26"/>
                                        </p:tgtEl>
                                      </p:cBhvr>
                                    </p:animEffect>
                                  </p:childTnLst>
                                </p:cTn>
                              </p:par>
                            </p:childTnLst>
                          </p:cTn>
                        </p:par>
                        <p:par>
                          <p:cTn id="75" fill="hold">
                            <p:stCondLst>
                              <p:cond delay="10250"/>
                            </p:stCondLst>
                            <p:childTnLst>
                              <p:par>
                                <p:cTn id="76" presetID="22" presetClass="entr" presetSubtype="8" fill="hold" nodeType="after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wipe(left)">
                                      <p:cBhvr>
                                        <p:cTn id="78" dur="500"/>
                                        <p:tgtEl>
                                          <p:spTgt spid="38"/>
                                        </p:tgtEl>
                                      </p:cBhvr>
                                    </p:animEffect>
                                  </p:childTnLst>
                                </p:cTn>
                              </p:par>
                            </p:childTnLst>
                          </p:cTn>
                        </p:par>
                        <p:par>
                          <p:cTn id="79" fill="hold">
                            <p:stCondLst>
                              <p:cond delay="11750"/>
                            </p:stCondLst>
                            <p:childTnLst>
                              <p:par>
                                <p:cTn id="80" presetID="22" presetClass="entr" presetSubtype="8" fill="hold" grpId="0" nodeType="after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left)">
                                      <p:cBhvr>
                                        <p:cTn id="82" dur="500"/>
                                        <p:tgtEl>
                                          <p:spTgt spid="42"/>
                                        </p:tgtEl>
                                      </p:cBhvr>
                                    </p:animEffect>
                                  </p:childTnLst>
                                </p:cTn>
                              </p:par>
                            </p:childTnLst>
                          </p:cTn>
                        </p:par>
                        <p:par>
                          <p:cTn id="83" fill="hold">
                            <p:stCondLst>
                              <p:cond delay="12250"/>
                            </p:stCondLst>
                            <p:childTnLst>
                              <p:par>
                                <p:cTn id="84" presetID="10" presetClass="entr" presetSubtype="0" fill="hold" grpId="0" nodeType="after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500"/>
                                        <p:tgtEl>
                                          <p:spTgt spid="41"/>
                                        </p:tgtEl>
                                      </p:cBhvr>
                                    </p:animEffect>
                                  </p:childTnLst>
                                </p:cTn>
                              </p:par>
                            </p:childTnLst>
                          </p:cTn>
                        </p:par>
                        <p:par>
                          <p:cTn id="87" fill="hold">
                            <p:stCondLst>
                              <p:cond delay="12750"/>
                            </p:stCondLst>
                            <p:childTnLst>
                              <p:par>
                                <p:cTn id="88" presetID="10" presetClass="entr" presetSubtype="0" fill="hold" grpId="0" nodeType="after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fade">
                                      <p:cBhvr>
                                        <p:cTn id="90" dur="500"/>
                                        <p:tgtEl>
                                          <p:spTgt spid="40"/>
                                        </p:tgtEl>
                                      </p:cBhvr>
                                    </p:animEffect>
                                  </p:childTnLst>
                                </p:cTn>
                              </p:par>
                            </p:childTnLst>
                          </p:cTn>
                        </p:par>
                        <p:par>
                          <p:cTn id="91" fill="hold">
                            <p:stCondLst>
                              <p:cond delay="13250"/>
                            </p:stCondLst>
                            <p:childTnLst>
                              <p:par>
                                <p:cTn id="92" presetID="22" presetClass="entr" presetSubtype="8" fill="hold" nodeType="afterEffect">
                                  <p:stCondLst>
                                    <p:cond delay="250"/>
                                  </p:stCondLst>
                                  <p:childTnLst>
                                    <p:set>
                                      <p:cBhvr>
                                        <p:cTn id="93" dur="1" fill="hold">
                                          <p:stCondLst>
                                            <p:cond delay="0"/>
                                          </p:stCondLst>
                                        </p:cTn>
                                        <p:tgtEl>
                                          <p:spTgt spid="25"/>
                                        </p:tgtEl>
                                        <p:attrNameLst>
                                          <p:attrName>style.visibility</p:attrName>
                                        </p:attrNameLst>
                                      </p:cBhvr>
                                      <p:to>
                                        <p:strVal val="visible"/>
                                      </p:to>
                                    </p:set>
                                    <p:animEffect transition="in" filter="wipe(left)">
                                      <p:cBhvr>
                                        <p:cTn id="94" dur="500"/>
                                        <p:tgtEl>
                                          <p:spTgt spid="25"/>
                                        </p:tgtEl>
                                      </p:cBhvr>
                                    </p:animEffect>
                                  </p:childTnLst>
                                </p:cTn>
                              </p:par>
                            </p:childTnLst>
                          </p:cTn>
                        </p:par>
                        <p:par>
                          <p:cTn id="95" fill="hold">
                            <p:stCondLst>
                              <p:cond delay="14000"/>
                            </p:stCondLst>
                            <p:childTnLst>
                              <p:par>
                                <p:cTn id="96" presetID="22" presetClass="entr" presetSubtype="8" fill="hold" grpId="0" nodeType="afterEffect">
                                  <p:stCondLst>
                                    <p:cond delay="250"/>
                                  </p:stCondLst>
                                  <p:childTnLst>
                                    <p:set>
                                      <p:cBhvr>
                                        <p:cTn id="97" dur="1" fill="hold">
                                          <p:stCondLst>
                                            <p:cond delay="0"/>
                                          </p:stCondLst>
                                        </p:cTn>
                                        <p:tgtEl>
                                          <p:spTgt spid="35"/>
                                        </p:tgtEl>
                                        <p:attrNameLst>
                                          <p:attrName>style.visibility</p:attrName>
                                        </p:attrNameLst>
                                      </p:cBhvr>
                                      <p:to>
                                        <p:strVal val="visible"/>
                                      </p:to>
                                    </p:set>
                                    <p:animEffect transition="in" filter="wipe(left)">
                                      <p:cBhvr>
                                        <p:cTn id="98" dur="500"/>
                                        <p:tgtEl>
                                          <p:spTgt spid="35"/>
                                        </p:tgtEl>
                                      </p:cBhvr>
                                    </p:animEffect>
                                  </p:childTnLst>
                                </p:cTn>
                              </p:par>
                            </p:childTnLst>
                          </p:cTn>
                        </p:par>
                        <p:par>
                          <p:cTn id="99" fill="hold">
                            <p:stCondLst>
                              <p:cond delay="14750"/>
                            </p:stCondLst>
                            <p:childTnLst>
                              <p:par>
                                <p:cTn id="100" presetID="22" presetClass="entr" presetSubtype="4" fill="hold" grpId="0" nodeType="afterEffect">
                                  <p:stCondLst>
                                    <p:cond delay="250"/>
                                  </p:stCondLst>
                                  <p:childTnLst>
                                    <p:set>
                                      <p:cBhvr>
                                        <p:cTn id="101" dur="1" fill="hold">
                                          <p:stCondLst>
                                            <p:cond delay="0"/>
                                          </p:stCondLst>
                                        </p:cTn>
                                        <p:tgtEl>
                                          <p:spTgt spid="37"/>
                                        </p:tgtEl>
                                        <p:attrNameLst>
                                          <p:attrName>style.visibility</p:attrName>
                                        </p:attrNameLst>
                                      </p:cBhvr>
                                      <p:to>
                                        <p:strVal val="visible"/>
                                      </p:to>
                                    </p:set>
                                    <p:animEffect transition="in" filter="wipe(down)">
                                      <p:cBhvr>
                                        <p:cTn id="102" dur="500"/>
                                        <p:tgtEl>
                                          <p:spTgt spid="37"/>
                                        </p:tgtEl>
                                      </p:cBhvr>
                                    </p:animEffect>
                                  </p:childTnLst>
                                </p:cTn>
                              </p:par>
                            </p:childTnLst>
                          </p:cTn>
                        </p:par>
                        <p:par>
                          <p:cTn id="103" fill="hold">
                            <p:stCondLst>
                              <p:cond delay="15500"/>
                            </p:stCondLst>
                            <p:childTnLst>
                              <p:par>
                                <p:cTn id="104" presetID="22" presetClass="entr" presetSubtype="4" fill="hold" nodeType="afterEffect">
                                  <p:stCondLst>
                                    <p:cond delay="250"/>
                                  </p:stCondLst>
                                  <p:childTnLst>
                                    <p:set>
                                      <p:cBhvr>
                                        <p:cTn id="105" dur="1" fill="hold">
                                          <p:stCondLst>
                                            <p:cond delay="0"/>
                                          </p:stCondLst>
                                        </p:cTn>
                                        <p:tgtEl>
                                          <p:spTgt spid="36"/>
                                        </p:tgtEl>
                                        <p:attrNameLst>
                                          <p:attrName>style.visibility</p:attrName>
                                        </p:attrNameLst>
                                      </p:cBhvr>
                                      <p:to>
                                        <p:strVal val="visible"/>
                                      </p:to>
                                    </p:set>
                                    <p:animEffect transition="in" filter="wipe(down)">
                                      <p:cBhvr>
                                        <p:cTn id="106" dur="500"/>
                                        <p:tgtEl>
                                          <p:spTgt spid="36"/>
                                        </p:tgtEl>
                                      </p:cBhvr>
                                    </p:animEffect>
                                  </p:childTnLst>
                                </p:cTn>
                              </p:par>
                            </p:childTnLst>
                          </p:cTn>
                        </p:par>
                        <p:par>
                          <p:cTn id="107" fill="hold">
                            <p:stCondLst>
                              <p:cond delay="16250"/>
                            </p:stCondLst>
                            <p:childTnLst>
                              <p:par>
                                <p:cTn id="108" presetID="22" presetClass="entr" presetSubtype="8" fill="hold" grpId="0" nodeType="afterEffect">
                                  <p:stCondLst>
                                    <p:cond delay="250"/>
                                  </p:stCondLst>
                                  <p:childTnLst>
                                    <p:set>
                                      <p:cBhvr>
                                        <p:cTn id="109" dur="1" fill="hold">
                                          <p:stCondLst>
                                            <p:cond delay="0"/>
                                          </p:stCondLst>
                                        </p:cTn>
                                        <p:tgtEl>
                                          <p:spTgt spid="34"/>
                                        </p:tgtEl>
                                        <p:attrNameLst>
                                          <p:attrName>style.visibility</p:attrName>
                                        </p:attrNameLst>
                                      </p:cBhvr>
                                      <p:to>
                                        <p:strVal val="visible"/>
                                      </p:to>
                                    </p:set>
                                    <p:animEffect transition="in" filter="wipe(left)">
                                      <p:cBhvr>
                                        <p:cTn id="110" dur="500"/>
                                        <p:tgtEl>
                                          <p:spTgt spid="34"/>
                                        </p:tgtEl>
                                      </p:cBhvr>
                                    </p:animEffect>
                                  </p:childTnLst>
                                </p:cTn>
                              </p:par>
                            </p:childTnLst>
                          </p:cTn>
                        </p:par>
                        <p:par>
                          <p:cTn id="111" fill="hold">
                            <p:stCondLst>
                              <p:cond delay="17000"/>
                            </p:stCondLst>
                            <p:childTnLst>
                              <p:par>
                                <p:cTn id="112" presetID="22" presetClass="entr" presetSubtype="8" fill="hold" nodeType="afterEffect">
                                  <p:stCondLst>
                                    <p:cond delay="250"/>
                                  </p:stCondLst>
                                  <p:childTnLst>
                                    <p:set>
                                      <p:cBhvr>
                                        <p:cTn id="113" dur="1" fill="hold">
                                          <p:stCondLst>
                                            <p:cond delay="0"/>
                                          </p:stCondLst>
                                        </p:cTn>
                                        <p:tgtEl>
                                          <p:spTgt spid="22"/>
                                        </p:tgtEl>
                                        <p:attrNameLst>
                                          <p:attrName>style.visibility</p:attrName>
                                        </p:attrNameLst>
                                      </p:cBhvr>
                                      <p:to>
                                        <p:strVal val="visible"/>
                                      </p:to>
                                    </p:set>
                                    <p:animEffect transition="in" filter="wipe(left)">
                                      <p:cBhvr>
                                        <p:cTn id="114" dur="500"/>
                                        <p:tgtEl>
                                          <p:spTgt spid="22"/>
                                        </p:tgtEl>
                                      </p:cBhvr>
                                    </p:animEffect>
                                  </p:childTnLst>
                                </p:cTn>
                              </p:par>
                            </p:childTnLst>
                          </p:cTn>
                        </p:par>
                        <p:par>
                          <p:cTn id="115" fill="hold">
                            <p:stCondLst>
                              <p:cond delay="17750"/>
                            </p:stCondLst>
                            <p:childTnLst>
                              <p:par>
                                <p:cTn id="116" presetID="22" presetClass="entr" presetSubtype="8" fill="hold" grpId="0" nodeType="afterEffect">
                                  <p:stCondLst>
                                    <p:cond delay="250"/>
                                  </p:stCondLst>
                                  <p:childTnLst>
                                    <p:set>
                                      <p:cBhvr>
                                        <p:cTn id="117" dur="1" fill="hold">
                                          <p:stCondLst>
                                            <p:cond delay="0"/>
                                          </p:stCondLst>
                                        </p:cTn>
                                        <p:tgtEl>
                                          <p:spTgt spid="32"/>
                                        </p:tgtEl>
                                        <p:attrNameLst>
                                          <p:attrName>style.visibility</p:attrName>
                                        </p:attrNameLst>
                                      </p:cBhvr>
                                      <p:to>
                                        <p:strVal val="visible"/>
                                      </p:to>
                                    </p:set>
                                    <p:animEffect transition="in" filter="wipe(left)">
                                      <p:cBhvr>
                                        <p:cTn id="118" dur="500"/>
                                        <p:tgtEl>
                                          <p:spTgt spid="32"/>
                                        </p:tgtEl>
                                      </p:cBhvr>
                                    </p:animEffect>
                                  </p:childTnLst>
                                </p:cTn>
                              </p:par>
                            </p:childTnLst>
                          </p:cTn>
                        </p:par>
                        <p:par>
                          <p:cTn id="119" fill="hold">
                            <p:stCondLst>
                              <p:cond delay="18500"/>
                            </p:stCondLst>
                            <p:childTnLst>
                              <p:par>
                                <p:cTn id="120" presetID="10" presetClass="entr" presetSubtype="0" fill="hold" grpId="0" nodeType="afterEffect">
                                  <p:stCondLst>
                                    <p:cond delay="250"/>
                                  </p:stCondLst>
                                  <p:childTnLst>
                                    <p:set>
                                      <p:cBhvr>
                                        <p:cTn id="121" dur="1" fill="hold">
                                          <p:stCondLst>
                                            <p:cond delay="0"/>
                                          </p:stCondLst>
                                        </p:cTn>
                                        <p:tgtEl>
                                          <p:spTgt spid="30"/>
                                        </p:tgtEl>
                                        <p:attrNameLst>
                                          <p:attrName>style.visibility</p:attrName>
                                        </p:attrNameLst>
                                      </p:cBhvr>
                                      <p:to>
                                        <p:strVal val="visible"/>
                                      </p:to>
                                    </p:set>
                                    <p:animEffect transition="in" filter="fade">
                                      <p:cBhvr>
                                        <p:cTn id="122" dur="500"/>
                                        <p:tgtEl>
                                          <p:spTgt spid="30"/>
                                        </p:tgtEl>
                                      </p:cBhvr>
                                    </p:animEffect>
                                  </p:childTnLst>
                                </p:cTn>
                              </p:par>
                            </p:childTnLst>
                          </p:cTn>
                        </p:par>
                        <p:par>
                          <p:cTn id="123" fill="hold">
                            <p:stCondLst>
                              <p:cond delay="19250"/>
                            </p:stCondLst>
                            <p:childTnLst>
                              <p:par>
                                <p:cTn id="124" presetID="10" presetClass="entr" presetSubtype="0" fill="hold" grpId="0" nodeType="afterEffect">
                                  <p:stCondLst>
                                    <p:cond delay="250"/>
                                  </p:stCondLst>
                                  <p:childTnLst>
                                    <p:set>
                                      <p:cBhvr>
                                        <p:cTn id="125" dur="1" fill="hold">
                                          <p:stCondLst>
                                            <p:cond delay="0"/>
                                          </p:stCondLst>
                                        </p:cTn>
                                        <p:tgtEl>
                                          <p:spTgt spid="29"/>
                                        </p:tgtEl>
                                        <p:attrNameLst>
                                          <p:attrName>style.visibility</p:attrName>
                                        </p:attrNameLst>
                                      </p:cBhvr>
                                      <p:to>
                                        <p:strVal val="visible"/>
                                      </p:to>
                                    </p:set>
                                    <p:animEffect transition="in" filter="fade">
                                      <p:cBhvr>
                                        <p:cTn id="1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p:bldP spid="24" grpId="0"/>
      <p:bldP spid="26" grpId="0"/>
      <p:bldP spid="27" grpId="0"/>
      <p:bldP spid="33" grpId="0" animBg="1"/>
      <p:bldP spid="14" grpId="0" uiExpand="1" build="p"/>
      <p:bldP spid="29" grpId="0" animBg="1"/>
      <p:bldP spid="30" grpId="0"/>
      <p:bldP spid="32" grpId="0"/>
      <p:bldP spid="34" grpId="0"/>
      <p:bldP spid="35" grpId="0"/>
      <p:bldP spid="37" grpId="0" animBg="1"/>
      <p:bldP spid="40" grpId="0" animBg="1"/>
      <p:bldP spid="41" grpId="0"/>
      <p:bldP spid="42" grpId="0"/>
      <p:bldP spid="43" grpId="0"/>
      <p:bldP spid="44" grpId="0"/>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 name="Connecteur droit avec flèche 4"/>
          <p:cNvCxnSpPr/>
          <p:nvPr>
            <p:custDataLst>
              <p:tags r:id="rId2"/>
            </p:custDataLst>
          </p:nvPr>
        </p:nvCxnSpPr>
        <p:spPr>
          <a:xfrm flipV="1">
            <a:off x="35496"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3"/>
            </p:custDataLst>
          </p:nvPr>
        </p:nvCxnSpPr>
        <p:spPr>
          <a:xfrm>
            <a:off x="35496" y="6336432"/>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4"/>
            </p:custDataLst>
          </p:nvPr>
        </p:nvSpPr>
        <p:spPr>
          <a:xfrm rot="2755772">
            <a:off x="-157523"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23" name="Espace réservé du contenu 2"/>
          <p:cNvSpPr txBox="1">
            <a:spLocks/>
          </p:cNvSpPr>
          <p:nvPr>
            <p:custDataLst>
              <p:tags r:id="rId5"/>
            </p:custDataLst>
          </p:nvPr>
        </p:nvSpPr>
        <p:spPr>
          <a:xfrm>
            <a:off x="-6838" y="555084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6"/>
            </p:custDataLst>
          </p:nvPr>
        </p:nvSpPr>
        <p:spPr>
          <a:xfrm>
            <a:off x="42763" y="5245450"/>
            <a:ext cx="21573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7"/>
            </p:custDataLst>
          </p:nvPr>
        </p:nvSpPr>
        <p:spPr>
          <a:xfrm>
            <a:off x="5494893" y="4509120"/>
            <a:ext cx="280768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2</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8"/>
            </p:custDataLst>
          </p:nvPr>
        </p:nvSpPr>
        <p:spPr>
          <a:xfrm>
            <a:off x="-4535" y="6397578"/>
            <a:ext cx="302292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1985"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1985"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9"/>
            </p:custDataLst>
          </p:nvPr>
        </p:nvCxnSpPr>
        <p:spPr>
          <a:xfrm flipV="1">
            <a:off x="2993732" y="5118795"/>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0"/>
            </p:custDataLst>
          </p:nvPr>
        </p:nvSpPr>
        <p:spPr>
          <a:xfrm>
            <a:off x="2677294"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p:nvPr>
            <p:custDataLst>
              <p:tags r:id="rId11"/>
            </p:custDataLst>
          </p:nvPr>
        </p:nvCxnSpPr>
        <p:spPr>
          <a:xfrm flipV="1">
            <a:off x="6015121" y="5665989"/>
            <a:ext cx="3024336" cy="738088"/>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custDataLst>
              <p:tags r:id="rId12"/>
            </p:custDataLst>
          </p:nvPr>
        </p:nvCxnSpPr>
        <p:spPr>
          <a:xfrm>
            <a:off x="6015121" y="639757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9" name="Arc 28"/>
          <p:cNvSpPr/>
          <p:nvPr>
            <p:custDataLst>
              <p:tags r:id="rId13"/>
            </p:custDataLst>
          </p:nvPr>
        </p:nvSpPr>
        <p:spPr>
          <a:xfrm rot="2755772">
            <a:off x="6174191"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30" name="Espace réservé du contenu 2"/>
          <p:cNvSpPr txBox="1">
            <a:spLocks/>
          </p:cNvSpPr>
          <p:nvPr>
            <p:custDataLst>
              <p:tags r:id="rId14"/>
            </p:custDataLst>
          </p:nvPr>
        </p:nvSpPr>
        <p:spPr>
          <a:xfrm>
            <a:off x="6230943" y="5733256"/>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5"/>
            </p:custDataLst>
          </p:nvPr>
        </p:nvSpPr>
        <p:spPr>
          <a:xfrm>
            <a:off x="6158453" y="5533482"/>
            <a:ext cx="251800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6"/>
            </p:custDataLst>
          </p:nvPr>
        </p:nvSpPr>
        <p:spPr>
          <a:xfrm>
            <a:off x="6230943" y="4990008"/>
            <a:ext cx="3016212"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17"/>
            </p:custDataLst>
          </p:nvPr>
        </p:nvSpPr>
        <p:spPr>
          <a:xfrm>
            <a:off x="6111818" y="6379842"/>
            <a:ext cx="342873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6" name="Connecteur droit avec flèche 35"/>
          <p:cNvCxnSpPr/>
          <p:nvPr>
            <p:custDataLst>
              <p:tags r:id="rId18"/>
            </p:custDataLst>
          </p:nvPr>
        </p:nvCxnSpPr>
        <p:spPr>
          <a:xfrm flipV="1">
            <a:off x="8973357" y="5595739"/>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7" name="Forme libre 36"/>
          <p:cNvSpPr/>
          <p:nvPr>
            <p:custDataLst>
              <p:tags r:id="rId19"/>
            </p:custDataLst>
          </p:nvPr>
        </p:nvSpPr>
        <p:spPr>
          <a:xfrm>
            <a:off x="8656919" y="6135888"/>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p:nvPr>
            <p:custDataLst>
              <p:tags r:id="rId20"/>
            </p:custDataLst>
          </p:nvPr>
        </p:nvCxnSpPr>
        <p:spPr>
          <a:xfrm flipV="1">
            <a:off x="3501165" y="4708893"/>
            <a:ext cx="2044423" cy="1758554"/>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21"/>
            </p:custDataLst>
          </p:nvPr>
        </p:nvCxnSpPr>
        <p:spPr>
          <a:xfrm flipV="1">
            <a:off x="3491880" y="6458533"/>
            <a:ext cx="2053708" cy="12163"/>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0" name="Arc 39"/>
          <p:cNvSpPr/>
          <p:nvPr>
            <p:custDataLst>
              <p:tags r:id="rId22"/>
            </p:custDataLst>
          </p:nvPr>
        </p:nvSpPr>
        <p:spPr>
          <a:xfrm rot="2755772">
            <a:off x="3071124" y="5692328"/>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41" name="Espace réservé du contenu 2"/>
          <p:cNvSpPr txBox="1">
            <a:spLocks/>
          </p:cNvSpPr>
          <p:nvPr>
            <p:custDataLst>
              <p:tags r:id="rId23"/>
            </p:custDataLst>
          </p:nvPr>
        </p:nvSpPr>
        <p:spPr>
          <a:xfrm>
            <a:off x="3212674" y="5726444"/>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Espace réservé du contenu 2"/>
          <p:cNvSpPr txBox="1">
            <a:spLocks/>
          </p:cNvSpPr>
          <p:nvPr>
            <p:custDataLst>
              <p:tags r:id="rId24"/>
            </p:custDataLst>
          </p:nvPr>
        </p:nvSpPr>
        <p:spPr>
          <a:xfrm>
            <a:off x="3127394" y="4741394"/>
            <a:ext cx="238071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rgbClr val="FF0000"/>
                </a:solidFill>
                <a:latin typeface="Agency FB"/>
                <a:ea typeface="Verdana" panose="020B0604030504040204" pitchFamily="34" charset="0"/>
                <a:cs typeface="Verdana" panose="020B0604030504040204" pitchFamily="34" charset="0"/>
                <a:sym typeface="Symbol"/>
              </a:rPr>
              <a:t>√</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Espace réservé du contenu 2"/>
          <p:cNvSpPr txBox="1">
            <a:spLocks/>
          </p:cNvSpPr>
          <p:nvPr>
            <p:custDataLst>
              <p:tags r:id="rId25"/>
            </p:custDataLst>
          </p:nvPr>
        </p:nvSpPr>
        <p:spPr>
          <a:xfrm>
            <a:off x="518385" y="4717019"/>
            <a:ext cx="2742213"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00B050"/>
                </a:solidFill>
                <a:latin typeface="Agency FB"/>
                <a:ea typeface="Verdana" panose="020B0604030504040204" pitchFamily="34" charset="0"/>
                <a:cs typeface="Verdana" panose="020B0604030504040204" pitchFamily="34" charset="0"/>
                <a:sym typeface="Symbol"/>
              </a:rPr>
              <a:t>√</a:t>
            </a: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3.sin1</a:t>
            </a:r>
            <a:endParaRPr lang="fr-FR" sz="2000"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space réservé du contenu 2"/>
          <p:cNvSpPr txBox="1">
            <a:spLocks/>
          </p:cNvSpPr>
          <p:nvPr>
            <p:custDataLst>
              <p:tags r:id="rId26"/>
            </p:custDataLst>
          </p:nvPr>
        </p:nvSpPr>
        <p:spPr>
          <a:xfrm>
            <a:off x="3203847" y="6442202"/>
            <a:ext cx="281127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=U.I</a:t>
            </a:r>
            <a:r>
              <a:rPr lang="fr-FR" sz="2000" b="1" baseline="-25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3.cos</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27"/>
            </p:custDataLst>
          </p:nvPr>
        </p:nvCxnSpPr>
        <p:spPr>
          <a:xfrm flipV="1">
            <a:off x="5508104" y="470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46" name="Forme libre 45"/>
          <p:cNvSpPr/>
          <p:nvPr>
            <p:custDataLst>
              <p:tags r:id="rId28"/>
            </p:custDataLst>
          </p:nvPr>
        </p:nvSpPr>
        <p:spPr>
          <a:xfrm>
            <a:off x="5212213" y="6190203"/>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7" name="Connecteur droit avec flèche 46"/>
          <p:cNvCxnSpPr/>
          <p:nvPr>
            <p:custDataLst>
              <p:tags r:id="rId29"/>
            </p:custDataLst>
          </p:nvPr>
        </p:nvCxnSpPr>
        <p:spPr>
          <a:xfrm>
            <a:off x="35496" y="6325418"/>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custDataLst>
              <p:tags r:id="rId30"/>
            </p:custDataLst>
          </p:nvPr>
        </p:nvCxnSpPr>
        <p:spPr>
          <a:xfrm>
            <a:off x="3491880" y="6470696"/>
            <a:ext cx="2053708" cy="0"/>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custDataLst>
              <p:tags r:id="rId31"/>
            </p:custDataLst>
          </p:nvPr>
        </p:nvCxnSpPr>
        <p:spPr>
          <a:xfrm>
            <a:off x="6024419" y="6396097"/>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3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3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3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36"/>
            </p:custDataLst>
          </p:nvPr>
        </p:nvCxnSpPr>
        <p:spPr>
          <a:xfrm flipV="1">
            <a:off x="2987824" y="508518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37"/>
            </p:custDataLst>
          </p:nvPr>
        </p:nvCxnSpPr>
        <p:spPr>
          <a:xfrm flipV="1">
            <a:off x="5510086" y="4708892"/>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38"/>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p:nvPr>
            <p:custDataLst>
              <p:tags r:id="rId39"/>
            </p:custDataLst>
          </p:nvPr>
        </p:nvCxnSpPr>
        <p:spPr>
          <a:xfrm flipV="1">
            <a:off x="8987310" y="5602237"/>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40"/>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41"/>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42"/>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64" name="Espace réservé du contenu 2"/>
          <p:cNvSpPr txBox="1">
            <a:spLocks/>
          </p:cNvSpPr>
          <p:nvPr>
            <p:custDataLst>
              <p:tags r:id="rId43"/>
            </p:custDataLst>
          </p:nvPr>
        </p:nvSpPr>
        <p:spPr>
          <a:xfrm>
            <a:off x="395536" y="3501008"/>
            <a:ext cx="1415349"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44"/>
            </p:custDataLst>
          </p:nvPr>
        </p:nvSpPr>
        <p:spPr>
          <a:xfrm rot="20142710">
            <a:off x="1586010" y="1967478"/>
            <a:ext cx="4980125" cy="6535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45"/>
            </p:custDataLst>
          </p:nvPr>
        </p:nvSpPr>
        <p:spPr>
          <a:xfrm>
            <a:off x="3021638" y="3616380"/>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46"/>
            </p:custDataLst>
          </p:nvPr>
        </p:nvSpPr>
        <p:spPr>
          <a:xfrm>
            <a:off x="5076056" y="265175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Tree>
    <p:extLst>
      <p:ext uri="{BB962C8B-B14F-4D97-AF65-F5344CB8AC3E}">
        <p14:creationId xmlns:p14="http://schemas.microsoft.com/office/powerpoint/2010/main" val="179926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0" presetClass="path" presetSubtype="0" accel="50000" decel="50000" fill="hold" nodeType="withEffect">
                                  <p:stCondLst>
                                    <p:cond delay="500"/>
                                  </p:stCondLst>
                                  <p:childTnLst>
                                    <p:animMotion origin="layout" path="M 2.77778E-6 3.00578E-6 L 0.04271 -0.11538 L 0.06319 -0.2874 " pathEditMode="relative" rAng="0" ptsTypes="AAA">
                                      <p:cBhvr>
                                        <p:cTn id="13" dur="2000" fill="hold"/>
                                        <p:tgtEl>
                                          <p:spTgt spid="7"/>
                                        </p:tgtEl>
                                        <p:attrNameLst>
                                          <p:attrName>ppt_x</p:attrName>
                                          <p:attrName>ppt_y</p:attrName>
                                        </p:attrNameLst>
                                      </p:cBhvr>
                                      <p:rCtr x="3160" y="-14382"/>
                                    </p:animMotion>
                                  </p:childTnLst>
                                </p:cTn>
                              </p:par>
                            </p:childTnLst>
                          </p:cTn>
                        </p:par>
                        <p:par>
                          <p:cTn id="14" fill="hold">
                            <p:stCondLst>
                              <p:cond delay="2500"/>
                            </p:stCondLst>
                            <p:childTnLst>
                              <p:par>
                                <p:cTn id="15" presetID="1" presetClass="exit" presetSubtype="0" fill="hold" nodeType="after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par>
                          <p:cTn id="17" fill="hold">
                            <p:stCondLst>
                              <p:cond delay="2500"/>
                            </p:stCondLst>
                            <p:childTnLst>
                              <p:par>
                                <p:cTn id="18" presetID="1" presetClass="entr" presetSubtype="0"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9"/>
                                        </p:tgtEl>
                                        <p:attrNameLst>
                                          <p:attrName>style.visibility</p:attrName>
                                        </p:attrNameLst>
                                      </p:cBhvr>
                                      <p:to>
                                        <p:strVal val="visible"/>
                                      </p:to>
                                    </p:set>
                                  </p:childTnLst>
                                </p:cTn>
                              </p:par>
                              <p:par>
                                <p:cTn id="24" presetID="0" presetClass="path" presetSubtype="0" accel="50000" decel="50000" fill="hold" nodeType="withEffect">
                                  <p:stCondLst>
                                    <p:cond delay="0"/>
                                  </p:stCondLst>
                                  <p:childTnLst>
                                    <p:animMotion origin="layout" path="M 2.77778E-6 2.25434E-6 L 0.03003 -0.12486 L 0.01545 -0.30197 " pathEditMode="relative" rAng="0" ptsTypes="AAA">
                                      <p:cBhvr>
                                        <p:cTn id="25" dur="2000" fill="hold"/>
                                        <p:tgtEl>
                                          <p:spTgt spid="49"/>
                                        </p:tgtEl>
                                        <p:attrNameLst>
                                          <p:attrName>ppt_x</p:attrName>
                                          <p:attrName>ppt_y</p:attrName>
                                        </p:attrNameLst>
                                      </p:cBhvr>
                                      <p:rCtr x="1493" y="-15098"/>
                                    </p:animMotion>
                                  </p:childTnLst>
                                </p:cTn>
                              </p:par>
                            </p:childTnLst>
                          </p:cTn>
                        </p:par>
                        <p:par>
                          <p:cTn id="26" fill="hold">
                            <p:stCondLst>
                              <p:cond delay="2000"/>
                            </p:stCondLst>
                            <p:childTnLst>
                              <p:par>
                                <p:cTn id="27" presetID="1" presetClass="exit" presetSubtype="0" fill="hold" nodeType="afterEffect">
                                  <p:stCondLst>
                                    <p:cond delay="0"/>
                                  </p:stCondLst>
                                  <p:childTnLst>
                                    <p:set>
                                      <p:cBhvr>
                                        <p:cTn id="28" dur="1" fill="hold">
                                          <p:stCondLst>
                                            <p:cond delay="0"/>
                                          </p:stCondLst>
                                        </p:cTn>
                                        <p:tgtEl>
                                          <p:spTgt spid="49"/>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0" presetClass="path" presetSubtype="0" accel="50000" decel="50000" fill="hold" nodeType="withEffect">
                                  <p:stCondLst>
                                    <p:cond delay="0"/>
                                  </p:stCondLst>
                                  <p:childTnLst>
                                    <p:animMotion origin="layout" path="M -1.94444E-6 -3.12139E-6 L 0.02066 -0.12901 L -0.00156 -0.23676 L -0.04166 -0.28948 " pathEditMode="relative" rAng="0" ptsTypes="AAAA">
                                      <p:cBhvr>
                                        <p:cTn id="36" dur="2000" fill="hold"/>
                                        <p:tgtEl>
                                          <p:spTgt spid="51"/>
                                        </p:tgtEl>
                                        <p:attrNameLst>
                                          <p:attrName>ppt_x</p:attrName>
                                          <p:attrName>ppt_y</p:attrName>
                                        </p:attrNameLst>
                                      </p:cBhvr>
                                      <p:rCtr x="-1059" y="-14474"/>
                                    </p:animMotion>
                                  </p:childTnLst>
                                </p:cTn>
                              </p:par>
                            </p:childTnLst>
                          </p:cTn>
                        </p:par>
                        <p:par>
                          <p:cTn id="37" fill="hold">
                            <p:stCondLst>
                              <p:cond delay="2000"/>
                            </p:stCondLst>
                            <p:childTnLst>
                              <p:par>
                                <p:cTn id="38" presetID="1" presetClass="exit" presetSubtype="0" fill="hold" nodeType="afterEffect">
                                  <p:stCondLst>
                                    <p:cond delay="0"/>
                                  </p:stCondLst>
                                  <p:childTnLst>
                                    <p:set>
                                      <p:cBhvr>
                                        <p:cTn id="39" dur="1" fill="hold">
                                          <p:stCondLst>
                                            <p:cond delay="0"/>
                                          </p:stCondLst>
                                        </p:cTn>
                                        <p:tgtEl>
                                          <p:spTgt spid="51"/>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childTnLst>
                                </p:cTn>
                              </p:par>
                            </p:childTnLst>
                          </p:cTn>
                        </p:par>
                        <p:par>
                          <p:cTn id="42" fill="hold">
                            <p:stCondLst>
                              <p:cond delay="2000"/>
                            </p:stCondLst>
                            <p:childTnLst>
                              <p:par>
                                <p:cTn id="43" presetID="10" presetClass="entr" presetSubtype="0" fill="hold" grpId="0" nodeType="afterEffect">
                                  <p:stCondLst>
                                    <p:cond delay="1000"/>
                                  </p:stCondLst>
                                  <p:iterate type="wd">
                                    <p:tmPct val="10000"/>
                                  </p:iterate>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7"/>
                                        </p:tgtEl>
                                        <p:attrNameLst>
                                          <p:attrName>style.visibility</p:attrName>
                                        </p:attrNameLst>
                                      </p:cBhvr>
                                      <p:to>
                                        <p:strVal val="visible"/>
                                      </p:to>
                                    </p:set>
                                  </p:childTnLst>
                                </p:cTn>
                              </p:par>
                              <p:par>
                                <p:cTn id="50" presetID="0" presetClass="path" presetSubtype="0" accel="50000" decel="50000" fill="hold" nodeType="withEffect">
                                  <p:stCondLst>
                                    <p:cond delay="0"/>
                                  </p:stCondLst>
                                  <p:childTnLst>
                                    <p:animMotion origin="layout" path="M 0.00226 0.01226 L 0.13281 -0.04742 L 0.45868 -0.20403 L 0.61996 -0.2762 " pathEditMode="relative" ptsTypes="AAAA">
                                      <p:cBhvr>
                                        <p:cTn id="51" dur="2000" fill="hold"/>
                                        <p:tgtEl>
                                          <p:spTgt spid="57"/>
                                        </p:tgtEl>
                                        <p:attrNameLst>
                                          <p:attrName>ppt_x</p:attrName>
                                          <p:attrName>ppt_y</p:attrName>
                                        </p:attrNameLst>
                                      </p:cBhvr>
                                    </p:animMotion>
                                  </p:childTnLst>
                                </p:cTn>
                              </p:par>
                            </p:childTnLst>
                          </p:cTn>
                        </p:par>
                        <p:par>
                          <p:cTn id="52" fill="hold">
                            <p:stCondLst>
                              <p:cond delay="2000"/>
                            </p:stCondLst>
                            <p:childTnLst>
                              <p:par>
                                <p:cTn id="53" presetID="1" presetClass="exit" presetSubtype="0" fill="hold" nodeType="afterEffect">
                                  <p:stCondLst>
                                    <p:cond delay="0"/>
                                  </p:stCondLst>
                                  <p:childTnLst>
                                    <p:set>
                                      <p:cBhvr>
                                        <p:cTn id="54" dur="1" fill="hold">
                                          <p:stCondLst>
                                            <p:cond delay="0"/>
                                          </p:stCondLst>
                                        </p:cTn>
                                        <p:tgtEl>
                                          <p:spTgt spid="57"/>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8"/>
                                        </p:tgtEl>
                                        <p:attrNameLst>
                                          <p:attrName>style.visibility</p:attrName>
                                        </p:attrNameLst>
                                      </p:cBhvr>
                                      <p:to>
                                        <p:strVal val="visible"/>
                                      </p:to>
                                    </p:set>
                                  </p:childTnLst>
                                </p:cTn>
                              </p:par>
                              <p:par>
                                <p:cTn id="61" presetID="0" presetClass="path" presetSubtype="0" accel="50000" decel="50000" fill="hold" nodeType="withEffect">
                                  <p:stCondLst>
                                    <p:cond delay="0"/>
                                  </p:stCondLst>
                                  <p:childTnLst>
                                    <p:animMotion origin="layout" path="M 0.00191 -0.01897 L 0.10903 -0.07865 L 0.2724 -0.31367 L 0.34653 -0.48299 " pathEditMode="relative" rAng="0" ptsTypes="AAAA">
                                      <p:cBhvr>
                                        <p:cTn id="62" dur="2000" fill="hold"/>
                                        <p:tgtEl>
                                          <p:spTgt spid="58"/>
                                        </p:tgtEl>
                                        <p:attrNameLst>
                                          <p:attrName>ppt_x</p:attrName>
                                          <p:attrName>ppt_y</p:attrName>
                                        </p:attrNameLst>
                                      </p:cBhvr>
                                      <p:rCtr x="17222" y="-23201"/>
                                    </p:animMotion>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0"/>
                                          </p:stCondLst>
                                        </p:cTn>
                                        <p:tgtEl>
                                          <p:spTgt spid="58"/>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5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60"/>
                                        </p:tgtEl>
                                        <p:attrNameLst>
                                          <p:attrName>style.visibility</p:attrName>
                                        </p:attrNameLst>
                                      </p:cBhvr>
                                      <p:to>
                                        <p:strVal val="visible"/>
                                      </p:to>
                                    </p:set>
                                  </p:childTnLst>
                                </p:cTn>
                              </p:par>
                              <p:par>
                                <p:cTn id="72" presetID="0" presetClass="path" presetSubtype="0" accel="50000" decel="50000" fill="hold" nodeType="withEffect">
                                  <p:stCondLst>
                                    <p:cond delay="0"/>
                                  </p:stCondLst>
                                  <p:childTnLst>
                                    <p:animMotion origin="layout" path="M -0.00226 0.00787 L -0.09167 -0.08929 L -0.17049 -0.32755 L -0.16354 -0.57529 L -0.0283 -0.7319 " pathEditMode="relative" rAng="0" ptsTypes="AAAAA">
                                      <p:cBhvr>
                                        <p:cTn id="73" dur="2000" fill="hold"/>
                                        <p:tgtEl>
                                          <p:spTgt spid="60"/>
                                        </p:tgtEl>
                                        <p:attrNameLst>
                                          <p:attrName>ppt_x</p:attrName>
                                          <p:attrName>ppt_y</p:attrName>
                                        </p:attrNameLst>
                                      </p:cBhvr>
                                      <p:rCtr x="-8420" y="-36988"/>
                                    </p:animMotion>
                                  </p:childTnLst>
                                </p:cTn>
                              </p:par>
                            </p:childTnLst>
                          </p:cTn>
                        </p:par>
                        <p:par>
                          <p:cTn id="74" fill="hold">
                            <p:stCondLst>
                              <p:cond delay="2000"/>
                            </p:stCondLst>
                            <p:childTnLst>
                              <p:par>
                                <p:cTn id="75" presetID="1" presetClass="exit" presetSubtype="0" fill="hold" nodeType="afterEffect">
                                  <p:stCondLst>
                                    <p:cond delay="0"/>
                                  </p:stCondLst>
                                  <p:childTnLst>
                                    <p:set>
                                      <p:cBhvr>
                                        <p:cTn id="76" dur="1" fill="hold">
                                          <p:stCondLst>
                                            <p:cond delay="0"/>
                                          </p:stCondLst>
                                        </p:cTn>
                                        <p:tgtEl>
                                          <p:spTgt spid="60"/>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61"/>
                                        </p:tgtEl>
                                        <p:attrNameLst>
                                          <p:attrName>style.visibility</p:attrName>
                                        </p:attrNameLst>
                                      </p:cBhvr>
                                      <p:to>
                                        <p:strVal val="visible"/>
                                      </p:to>
                                    </p:set>
                                  </p:childTnLst>
                                </p:cTn>
                              </p:par>
                            </p:childTnLst>
                          </p:cTn>
                        </p:par>
                        <p:par>
                          <p:cTn id="79" fill="hold">
                            <p:stCondLst>
                              <p:cond delay="2000"/>
                            </p:stCondLst>
                            <p:childTnLst>
                              <p:par>
                                <p:cTn id="80" presetID="10" presetClass="entr" presetSubtype="0" fill="hold" grpId="0" nodeType="afterEffect">
                                  <p:stCondLst>
                                    <p:cond delay="1000"/>
                                  </p:stCondLst>
                                  <p:iterate type="wd">
                                    <p:tmPct val="10000"/>
                                  </p:iterate>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left)">
                                      <p:cBhvr>
                                        <p:cTn id="87" dur="500"/>
                                        <p:tgtEl>
                                          <p:spTgt spid="62"/>
                                        </p:tgtEl>
                                      </p:cBhvr>
                                    </p:animEffect>
                                  </p:childTnLst>
                                </p:cTn>
                              </p:par>
                            </p:childTnLst>
                          </p:cTn>
                        </p:par>
                        <p:par>
                          <p:cTn id="88" fill="hold">
                            <p:stCondLst>
                              <p:cond delay="500"/>
                            </p:stCondLst>
                            <p:childTnLst>
                              <p:par>
                                <p:cTn id="89" presetID="22" presetClass="entr" presetSubtype="8" fill="hold" grpId="0" nodeType="afterEffect">
                                  <p:stCondLst>
                                    <p:cond delay="750"/>
                                  </p:stCondLst>
                                  <p:childTnLst>
                                    <p:set>
                                      <p:cBhvr>
                                        <p:cTn id="90" dur="1" fill="hold">
                                          <p:stCondLst>
                                            <p:cond delay="0"/>
                                          </p:stCondLst>
                                        </p:cTn>
                                        <p:tgtEl>
                                          <p:spTgt spid="65"/>
                                        </p:tgtEl>
                                        <p:attrNameLst>
                                          <p:attrName>style.visibility</p:attrName>
                                        </p:attrNameLst>
                                      </p:cBhvr>
                                      <p:to>
                                        <p:strVal val="visible"/>
                                      </p:to>
                                    </p:set>
                                    <p:animEffect transition="in" filter="wipe(left)">
                                      <p:cBhvr>
                                        <p:cTn id="91" dur="500"/>
                                        <p:tgtEl>
                                          <p:spTgt spid="65"/>
                                        </p:tgtEl>
                                      </p:cBhvr>
                                    </p:animEffect>
                                  </p:childTnLst>
                                </p:cTn>
                              </p:par>
                            </p:childTnLst>
                          </p:cTn>
                        </p:par>
                        <p:par>
                          <p:cTn id="92" fill="hold">
                            <p:stCondLst>
                              <p:cond delay="1750"/>
                            </p:stCondLst>
                            <p:childTnLst>
                              <p:par>
                                <p:cTn id="93" presetID="10" presetClass="entr" presetSubtype="0" fill="hold" grpId="0" nodeType="afterEffect">
                                  <p:stCondLst>
                                    <p:cond delay="500"/>
                                  </p:stCondLst>
                                  <p:childTnLst>
                                    <p:set>
                                      <p:cBhvr>
                                        <p:cTn id="94" dur="1" fill="hold">
                                          <p:stCondLst>
                                            <p:cond delay="0"/>
                                          </p:stCondLst>
                                        </p:cTn>
                                        <p:tgtEl>
                                          <p:spTgt spid="63"/>
                                        </p:tgtEl>
                                        <p:attrNameLst>
                                          <p:attrName>style.visibility</p:attrName>
                                        </p:attrNameLst>
                                      </p:cBhvr>
                                      <p:to>
                                        <p:strVal val="visible"/>
                                      </p:to>
                                    </p:set>
                                    <p:animEffect transition="in" filter="fade">
                                      <p:cBhvr>
                                        <p:cTn id="95" dur="500"/>
                                        <p:tgtEl>
                                          <p:spTgt spid="63"/>
                                        </p:tgtEl>
                                      </p:cBhvr>
                                    </p:animEffect>
                                  </p:childTnLst>
                                </p:cTn>
                              </p:par>
                            </p:childTnLst>
                          </p:cTn>
                        </p:par>
                        <p:par>
                          <p:cTn id="96" fill="hold">
                            <p:stCondLst>
                              <p:cond delay="2750"/>
                            </p:stCondLst>
                            <p:childTnLst>
                              <p:par>
                                <p:cTn id="97" presetID="10" presetClass="entr" presetSubtype="0" fill="hold" grpId="0" nodeType="afterEffect">
                                  <p:stCondLst>
                                    <p:cond delay="500"/>
                                  </p:stCondLst>
                                  <p:childTnLst>
                                    <p:set>
                                      <p:cBhvr>
                                        <p:cTn id="98" dur="1" fill="hold">
                                          <p:stCondLst>
                                            <p:cond delay="0"/>
                                          </p:stCondLst>
                                        </p:cTn>
                                        <p:tgtEl>
                                          <p:spTgt spid="64"/>
                                        </p:tgtEl>
                                        <p:attrNameLst>
                                          <p:attrName>style.visibility</p:attrName>
                                        </p:attrNameLst>
                                      </p:cBhvr>
                                      <p:to>
                                        <p:strVal val="visible"/>
                                      </p:to>
                                    </p:set>
                                    <p:animEffect transition="in" filter="fade">
                                      <p:cBhvr>
                                        <p:cTn id="9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3" grpId="0" animBg="1"/>
      <p:bldP spid="64" grpId="0"/>
      <p:bldP spid="65"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062357" y="1888369"/>
            <a:ext cx="501419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solidFill>
                  <a:srgbClr val="FF0000"/>
                </a:solidFill>
                <a:latin typeface="Agency FB"/>
                <a:ea typeface="Verdana" panose="020B0604030504040204" pitchFamily="34" charset="0"/>
                <a:cs typeface="Verdana" panose="020B0604030504040204" pitchFamily="34" charset="0"/>
                <a:sym typeface="Symbol"/>
              </a:rPr>
              <a:t>√</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3833101" cy="523220"/>
          </a:xfrm>
          <a:prstGeom prst="rect">
            <a:avLst/>
          </a:prstGeom>
        </p:spPr>
        <p:txBody>
          <a:bodyPr wrap="none">
            <a:spAutoFit/>
          </a:bodyPr>
          <a:lstStyle/>
          <a:p>
            <a:r>
              <a:rPr lang="fr-FR" sz="28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21" name="Rectangle 20"/>
          <p:cNvSpPr/>
          <p:nvPr>
            <p:custDataLst>
              <p:tags r:id="rId13"/>
            </p:custDataLst>
          </p:nvPr>
        </p:nvSpPr>
        <p:spPr>
          <a:xfrm>
            <a:off x="5205634" y="2636912"/>
            <a:ext cx="3629520" cy="523220"/>
          </a:xfrm>
          <a:prstGeom prst="rect">
            <a:avLst/>
          </a:prstGeom>
        </p:spPr>
        <p:txBody>
          <a:bodyPr wrap="none">
            <a:spAutoFit/>
          </a:bodyPr>
          <a:lstStyle/>
          <a:p>
            <a:r>
              <a:rPr lang="fr-FR" sz="2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800" dirty="0"/>
          </a:p>
        </p:txBody>
      </p:sp>
      <p:sp>
        <p:nvSpPr>
          <p:cNvPr id="48" name="Espace réservé du contenu 2"/>
          <p:cNvSpPr>
            <a:spLocks noGrp="1"/>
          </p:cNvSpPr>
          <p:nvPr>
            <p:ph idx="1"/>
            <p:custDataLst>
              <p:tags r:id="rId14"/>
            </p:custDataLst>
          </p:nvPr>
        </p:nvSpPr>
        <p:spPr>
          <a:xfrm>
            <a:off x="2918" y="4797152"/>
            <a:ext cx="9079854" cy="1152128"/>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EDF fixe le seuil de déphasage acceptable entre U et I à 21,9°C soit un 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 0,928 . Sur les factures, EDF mentionne la tangente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qui doit être </a:t>
            </a:r>
            <a:r>
              <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0,401 . Au-delà de ces valeurs, une pénalité financière sera appliquée si un seuil de quantité d’énergie est atteint.</a:t>
            </a:r>
          </a:p>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Ce que l’on vérifie facilement avec le calcul précédent:</a:t>
            </a:r>
          </a:p>
          <a:p>
            <a:pPr marL="0" indent="0" algn="ctr">
              <a:buNone/>
            </a:pP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Cos</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18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ou</a:t>
            </a:r>
            <a:r>
              <a:rPr lang="fr-FR" sz="18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Tang</a:t>
            </a:r>
            <a:r>
              <a:rPr lang="fr-FR" sz="18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18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2743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8">
                                            <p:txEl>
                                              <p:pRg st="0" end="0"/>
                                            </p:txEl>
                                          </p:spTgt>
                                        </p:tgtEl>
                                        <p:attrNameLst>
                                          <p:attrName>style.visibility</p:attrName>
                                        </p:attrNameLst>
                                      </p:cBhvr>
                                      <p:to>
                                        <p:strVal val="visible"/>
                                      </p:to>
                                    </p:set>
                                    <p:animEffect transition="in" filter="fade">
                                      <p:cBhvr>
                                        <p:cTn id="7" dur="500"/>
                                        <p:tgtEl>
                                          <p:spTgt spid="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8">
                                            <p:txEl>
                                              <p:pRg st="1" end="1"/>
                                            </p:txEl>
                                          </p:spTgt>
                                        </p:tgtEl>
                                        <p:attrNameLst>
                                          <p:attrName>style.visibility</p:attrName>
                                        </p:attrNameLst>
                                      </p:cBhvr>
                                      <p:to>
                                        <p:strVal val="visible"/>
                                      </p:to>
                                    </p:set>
                                    <p:animEffect transition="in" filter="fade">
                                      <p:cBhvr>
                                        <p:cTn id="12" dur="500"/>
                                        <p:tgtEl>
                                          <p:spTgt spid="48">
                                            <p:txEl>
                                              <p:pRg st="1" end="1"/>
                                            </p:txEl>
                                          </p:spTgt>
                                        </p:tgtEl>
                                      </p:cBhvr>
                                    </p:animEffect>
                                  </p:childTnLst>
                                </p:cTn>
                              </p:par>
                            </p:childTnLst>
                          </p:cTn>
                        </p:par>
                        <p:par>
                          <p:cTn id="13" fill="hold">
                            <p:stCondLst>
                              <p:cond delay="9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48">
                                            <p:txEl>
                                              <p:pRg st="2" end="2"/>
                                            </p:txEl>
                                          </p:spTgt>
                                        </p:tgtEl>
                                        <p:attrNameLst>
                                          <p:attrName>style.visibility</p:attrName>
                                        </p:attrNameLst>
                                      </p:cBhvr>
                                      <p:to>
                                        <p:strVal val="visible"/>
                                      </p:to>
                                    </p:set>
                                    <p:animEffect transition="in" filter="fade">
                                      <p:cBhvr>
                                        <p:cTn id="16" dur="500"/>
                                        <p:tgtEl>
                                          <p:spTgt spid="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23528"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66120" y="3784893"/>
            <a:ext cx="3318537" cy="461665"/>
          </a:xfrm>
          <a:prstGeom prst="rect">
            <a:avLst/>
          </a:prstGeom>
        </p:spPr>
        <p:txBody>
          <a:bodyPr wrap="none">
            <a:spAutoFit/>
          </a:bodyPr>
          <a:lstStyle/>
          <a:p>
            <a:r>
              <a:rPr lang="fr-FR" sz="2400"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400" b="1" dirty="0">
                <a:latin typeface="Verdana" panose="020B0604030504040204" pitchFamily="34" charset="0"/>
                <a:ea typeface="Verdana" panose="020B0604030504040204" pitchFamily="34" charset="0"/>
                <a:cs typeface="Verdana" panose="020B0604030504040204" pitchFamily="34" charset="0"/>
                <a:sym typeface="Symbol"/>
              </a:rPr>
              <a:t> </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sz="2400"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21" name="Rectangle 20"/>
          <p:cNvSpPr/>
          <p:nvPr>
            <p:custDataLst>
              <p:tags r:id="rId13"/>
            </p:custDataLst>
          </p:nvPr>
        </p:nvSpPr>
        <p:spPr>
          <a:xfrm>
            <a:off x="5526489" y="3212976"/>
            <a:ext cx="3142207" cy="461665"/>
          </a:xfrm>
          <a:prstGeom prst="rect">
            <a:avLst/>
          </a:prstGeom>
        </p:spPr>
        <p:txBody>
          <a:bodyPr wrap="none">
            <a:spAutoFit/>
          </a:bodyPr>
          <a:lstStyle/>
          <a:p>
            <a:r>
              <a:rPr lang="fr-FR" sz="2400"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4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400"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sz="2400" dirty="0"/>
          </a:p>
        </p:txBody>
      </p:sp>
      <p:sp>
        <p:nvSpPr>
          <p:cNvPr id="50" name="Espace réservé du contenu 2"/>
          <p:cNvSpPr txBox="1">
            <a:spLocks/>
          </p:cNvSpPr>
          <p:nvPr>
            <p:custDataLst>
              <p:tags r:id="rId14"/>
            </p:custDataLst>
          </p:nvPr>
        </p:nvSpPr>
        <p:spPr>
          <a:xfrm>
            <a:off x="0" y="4725144"/>
            <a:ext cx="9079854"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le cas de dépassement de puissance, et donc d’énergie, réactive, l’électricien de l’entreprise a intérêt d’installer des « générateurs » d’énergie réactive. Les composants de base de ces générateurs sont les condensateurs, qui déphasent le courant en lui donnant 90° d’avance sur la tension à l’inverse des bobines ou de tout élément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selfique</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pur.</a:t>
            </a:r>
          </a:p>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Cela revient sur le triangle des puissances à « retrancher » l’énergie réactive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fournie par la batterie de condensateur.  </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8028384" y="1628800"/>
            <a:ext cx="662361" cy="523220"/>
          </a:xfrm>
          <a:prstGeom prst="rect">
            <a:avLst/>
          </a:prstGeom>
        </p:spPr>
        <p:txBody>
          <a:bodyPr wrap="none">
            <a:spAutoFit/>
          </a:bodyPr>
          <a:lstStyle/>
          <a:p>
            <a:r>
              <a:rPr lang="fr-FR" sz="28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8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sz="2800"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2016767" y="2641328"/>
            <a:ext cx="6987055"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a:solidFill>
                  <a:srgbClr val="FF0000"/>
                </a:solidFill>
                <a:latin typeface="Agency FB"/>
                <a:ea typeface="Verdana" panose="020B0604030504040204" pitchFamily="34" charset="0"/>
                <a:cs typeface="Verdana" panose="020B0604030504040204" pitchFamily="34" charset="0"/>
                <a:sym typeface="Symbol"/>
              </a:rPr>
              <a:t>√</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855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75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750"/>
                                        <p:tgtEl>
                                          <p:spTgt spid="18"/>
                                        </p:tgtEl>
                                      </p:cBhvr>
                                    </p:animEffect>
                                  </p:childTnLst>
                                </p:cTn>
                              </p:par>
                            </p:childTnLst>
                          </p:cTn>
                        </p:par>
                        <p:par>
                          <p:cTn id="18" fill="hold">
                            <p:stCondLst>
                              <p:cond delay="750"/>
                            </p:stCondLst>
                            <p:childTnLst>
                              <p:par>
                                <p:cTn id="19" presetID="22" presetClass="entr" presetSubtype="8" fill="hold" grpId="0" nodeType="afterEffect">
                                  <p:stCondLst>
                                    <p:cond delay="25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1500"/>
                            </p:stCondLst>
                            <p:childTnLst>
                              <p:par>
                                <p:cTn id="23" presetID="22" presetClass="entr" presetSubtype="8" fill="hold"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1250"/>
                                        <p:tgtEl>
                                          <p:spTgt spid="23"/>
                                        </p:tgtEl>
                                      </p:cBhvr>
                                    </p:animEffect>
                                  </p:childTnLst>
                                </p:cTn>
                              </p:par>
                            </p:childTnLst>
                          </p:cTn>
                        </p:par>
                        <p:par>
                          <p:cTn id="26" fill="hold">
                            <p:stCondLst>
                              <p:cond delay="3250"/>
                            </p:stCondLst>
                            <p:childTnLst>
                              <p:par>
                                <p:cTn id="27" presetID="22" presetClass="entr" presetSubtype="8" fill="hold" grpId="0" nodeType="afterEffect">
                                  <p:stCondLst>
                                    <p:cond delay="500"/>
                                  </p:stCondLst>
                                  <p:childTnLst>
                                    <p:set>
                                      <p:cBhvr>
                                        <p:cTn id="28" dur="1" fill="hold">
                                          <p:stCondLst>
                                            <p:cond delay="0"/>
                                          </p:stCondLst>
                                        </p:cTn>
                                        <p:tgtEl>
                                          <p:spTgt spid="25"/>
                                        </p:tgtEl>
                                        <p:attrNameLst>
                                          <p:attrName>style.visibility</p:attrName>
                                        </p:attrNameLst>
                                      </p:cBhvr>
                                      <p:to>
                                        <p:strVal val="visible"/>
                                      </p:to>
                                    </p:set>
                                    <p:animEffect transition="in" filter="wipe(left)">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21328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Dans la pratique, une fois calculée la puissance active totale, la puissance réactive totale, on calcule la puissance réactive maximum que l’on peut se permettre</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Tang</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a:t>
            </a:r>
            <a:r>
              <a:rPr lang="fr-FR" sz="18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autorisée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a:t>
            </a:r>
            <a:r>
              <a:rPr lang="fr-FR" sz="18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totale</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0,401</a:t>
            </a:r>
          </a:p>
          <a:p>
            <a:pPr marL="0" indent="0" algn="ctr">
              <a:buNone/>
            </a:pP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En retranchant ce Q autorisé au Q total calculé on obtient la puissance réactive minimum que doit fournir le générateur à acheter.</a:t>
            </a:r>
            <a:endPar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5978154"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05245"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33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50">
                                            <p:txEl>
                                              <p:pRg st="1" end="1"/>
                                            </p:txEl>
                                          </p:spTgt>
                                        </p:tgtEl>
                                        <p:attrNameLst>
                                          <p:attrName>style.visibility</p:attrName>
                                        </p:attrNameLst>
                                      </p:cBhvr>
                                      <p:to>
                                        <p:strVal val="visible"/>
                                      </p:to>
                                    </p:set>
                                    <p:animEffect transition="in" filter="fade">
                                      <p:cBhvr>
                                        <p:cTn id="12" dur="500"/>
                                        <p:tgtEl>
                                          <p:spTgt spid="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50">
                                            <p:txEl>
                                              <p:pRg st="2" end="2"/>
                                            </p:txEl>
                                          </p:spTgt>
                                        </p:tgtEl>
                                        <p:attrNameLst>
                                          <p:attrName>style.visibility</p:attrName>
                                        </p:attrNameLst>
                                      </p:cBhvr>
                                      <p:to>
                                        <p:strVal val="visible"/>
                                      </p:to>
                                    </p:set>
                                    <p:animEffect transition="in" filter="fade">
                                      <p:cBhvr>
                                        <p:cTn id="17" dur="500"/>
                                        <p:tgtEl>
                                          <p:spTgt spid="50">
                                            <p:txEl>
                                              <p:pRg st="2" end="2"/>
                                            </p:txEl>
                                          </p:spTgt>
                                        </p:tgtEl>
                                      </p:cBhvr>
                                    </p:animEffect>
                                  </p:childTnLst>
                                </p:cTn>
                              </p:par>
                            </p:childTnLst>
                          </p:cTn>
                        </p:par>
                        <p:par>
                          <p:cTn id="18" fill="hold">
                            <p:stCondLst>
                              <p:cond delay="1600"/>
                            </p:stCondLst>
                            <p:childTnLst>
                              <p:par>
                                <p:cTn id="19" presetID="22" presetClass="entr" presetSubtype="4" fill="hold" nodeType="afterEffect">
                                  <p:stCondLst>
                                    <p:cond delay="25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par>
                          <p:cTn id="22" fill="hold">
                            <p:stCondLst>
                              <p:cond delay="235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par>
                          <p:cTn id="31" fill="hold">
                            <p:stCondLst>
                              <p:cond delay="500"/>
                            </p:stCondLst>
                            <p:childTnLst>
                              <p:par>
                                <p:cTn id="32" presetID="22" presetClass="entr" presetSubtype="1" fill="hold" nodeType="afterEffect">
                                  <p:stCondLst>
                                    <p:cond delay="50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childTnLst>
                          </p:cTn>
                        </p:par>
                        <p:par>
                          <p:cTn id="35" fill="hold">
                            <p:stCondLst>
                              <p:cond delay="1500"/>
                            </p:stCondLst>
                            <p:childTnLst>
                              <p:par>
                                <p:cTn id="36" presetID="22" presetClass="entr" presetSubtype="4" fill="hold" grpId="0" nodeType="afterEffect">
                                  <p:stCondLst>
                                    <p:cond delay="25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uiExpand="1" build="p"/>
      <p:bldP spid="22" grpId="0"/>
      <p:bldP spid="24"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50" name="Espace réservé du contenu 2"/>
          <p:cNvSpPr txBox="1">
            <a:spLocks/>
          </p:cNvSpPr>
          <p:nvPr>
            <p:custDataLst>
              <p:tags r:id="rId14"/>
            </p:custDataLst>
          </p:nvPr>
        </p:nvSpPr>
        <p:spPr>
          <a:xfrm>
            <a:off x="0"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Pour calculer, si besoin, la valeur de chacun des condensateurs (identiques) composants le générateur de puissance réactive on se sert de </a:t>
            </a:r>
            <a:r>
              <a:rPr lang="fr-FR" sz="18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Qc</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=CU</a:t>
            </a:r>
            <a:r>
              <a:rPr lang="fr-FR" sz="1800"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000" b="1" dirty="0">
              <a:solidFill>
                <a:schemeClr val="tx1"/>
              </a:solidFill>
              <a:effectLst>
                <a:glow rad="228600">
                  <a:srgbClr val="FFFF00">
                    <a:alpha val="40000"/>
                  </a:srgbClr>
                </a:glow>
              </a:effectLst>
            </a:endParaRPr>
          </a:p>
        </p:txBody>
      </p:sp>
      <p:cxnSp>
        <p:nvCxnSpPr>
          <p:cNvPr id="18" name="Connecteur droit avec flèche 17"/>
          <p:cNvCxnSpPr/>
          <p:nvPr>
            <p:custDataLst>
              <p:tags r:id="rId15"/>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6"/>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7"/>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8"/>
            </p:custDataLst>
          </p:nvPr>
        </p:nvSpPr>
        <p:spPr>
          <a:xfrm rot="20800684">
            <a:off x="3156845" y="2603024"/>
            <a:ext cx="503042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9"/>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20"/>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1"/>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2"/>
            </p:custDataLst>
          </p:nvPr>
        </p:nvSpPr>
        <p:spPr>
          <a:xfrm>
            <a:off x="-36512" y="5791572"/>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triangle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 U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339416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2474" y="-99392"/>
            <a:ext cx="8119966"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La puissance.</a:t>
            </a:r>
            <a:endParaRPr lang="fr-FR" dirty="0"/>
          </a:p>
        </p:txBody>
      </p:sp>
      <p:sp>
        <p:nvSpPr>
          <p:cNvPr id="3" name="Espace réservé du contenu 2"/>
          <p:cNvSpPr>
            <a:spLocks noGrp="1"/>
          </p:cNvSpPr>
          <p:nvPr>
            <p:ph idx="1"/>
            <p:custDataLst>
              <p:tags r:id="rId2"/>
            </p:custDataLst>
          </p:nvPr>
        </p:nvSpPr>
        <p:spPr>
          <a:xfrm>
            <a:off x="28650" y="1076272"/>
            <a:ext cx="9079854" cy="1992688"/>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Dans une compétition de type « course », des sportifs s’affrontent.</a:t>
            </a:r>
          </a:p>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Ils effectuent tous le même « travail ». Ils partent de « la ligne de départ » et sauf problème, ils franchissent tous la « ligne d’arrivée ».</a:t>
            </a:r>
          </a:p>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Le vainqueur, est celui qui fournit ce travail dans le temps le plus court, celui qui a montré par nature ou par efficience, le plus de « puissance ».</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3"/>
            </p:custDataLst>
          </p:nvPr>
        </p:nvSpPr>
        <p:spPr>
          <a:xfrm>
            <a:off x="49559" y="3284984"/>
            <a:ext cx="903913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une charge en déplacement, </a:t>
            </a:r>
            <a:r>
              <a:rPr lang="fr-FR" sz="1800" b="1" dirty="0" smtClean="0">
                <a:latin typeface="Verdana" panose="020B0604030504040204" pitchFamily="34" charset="0"/>
                <a:ea typeface="Verdana" panose="020B0604030504040204" pitchFamily="34" charset="0"/>
                <a:cs typeface="Verdana" panose="020B0604030504040204" pitchFamily="34" charset="0"/>
              </a:rPr>
              <a:t>W = F.L </a:t>
            </a: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d’effectuer ce déplacement,</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 à produire la force nécessaire, à une certaine vitesse ( v en m/s)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P = W / t = (F.L) / t</a:t>
            </a:r>
          </a:p>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P= </a:t>
            </a:r>
            <a:r>
              <a:rPr lang="fr-FR" sz="1800" b="1" dirty="0" err="1" smtClean="0">
                <a:latin typeface="Verdana" panose="020B0604030504040204" pitchFamily="34" charset="0"/>
                <a:ea typeface="Verdana" panose="020B0604030504040204" pitchFamily="34" charset="0"/>
                <a:cs typeface="Verdana" panose="020B0604030504040204" pitchFamily="34" charset="0"/>
              </a:rPr>
              <a:t>F.v</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4"/>
            </p:custDataLst>
          </p:nvPr>
        </p:nvSpPr>
        <p:spPr>
          <a:xfrm>
            <a:off x="7498308" y="5101396"/>
            <a:ext cx="674092" cy="774647"/>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Cube 26"/>
          <p:cNvSpPr/>
          <p:nvPr>
            <p:custDataLst>
              <p:tags r:id="rId5"/>
            </p:custDataLst>
          </p:nvPr>
        </p:nvSpPr>
        <p:spPr>
          <a:xfrm>
            <a:off x="5586393" y="4804994"/>
            <a:ext cx="1689616" cy="1654945"/>
          </a:xfrm>
          <a:prstGeom prst="cube">
            <a:avLst/>
          </a:prstGeom>
          <a:gradFill>
            <a:gsLst>
              <a:gs pos="0">
                <a:schemeClr val="bg2">
                  <a:lumMod val="10000"/>
                </a:schemeClr>
              </a:gs>
              <a:gs pos="50000">
                <a:schemeClr val="bg2">
                  <a:lumMod val="50000"/>
                </a:schemeClr>
              </a:gs>
              <a:gs pos="100000">
                <a:schemeClr val="bg2">
                  <a:lumMod val="25000"/>
                </a:schemeClr>
              </a:gs>
            </a:gsLst>
            <a:lin ang="5400000" scaled="0"/>
          </a:gra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 Clic »</a:t>
            </a:r>
            <a:endParaRPr lang="fr-FR" b="1" dirty="0">
              <a:latin typeface="Verdana" panose="020B0604030504040204" pitchFamily="34" charset="0"/>
              <a:ea typeface="Verdana" panose="020B0604030504040204" pitchFamily="34" charset="0"/>
              <a:cs typeface="Verdana" panose="020B0604030504040204" pitchFamily="34" charset="0"/>
            </a:endParaRPr>
          </a:p>
        </p:txBody>
      </p:sp>
      <p:pic>
        <p:nvPicPr>
          <p:cNvPr id="28" name="Image 27"/>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7068770" y="5021018"/>
            <a:ext cx="1162050" cy="1543050"/>
          </a:xfrm>
          <a:prstGeom prst="rect">
            <a:avLst/>
          </a:prstGeom>
        </p:spPr>
      </p:pic>
      <p:grpSp>
        <p:nvGrpSpPr>
          <p:cNvPr id="29" name="Groupe 28"/>
          <p:cNvGrpSpPr/>
          <p:nvPr>
            <p:custDataLst>
              <p:tags r:id="rId7"/>
            </p:custDataLst>
          </p:nvPr>
        </p:nvGrpSpPr>
        <p:grpSpPr>
          <a:xfrm>
            <a:off x="7277783" y="5003663"/>
            <a:ext cx="1033806" cy="1610029"/>
            <a:chOff x="647244" y="1286633"/>
            <a:chExt cx="684213" cy="1010902"/>
          </a:xfrm>
        </p:grpSpPr>
        <p:sp>
          <p:nvSpPr>
            <p:cNvPr id="30" name="Forme libre 29"/>
            <p:cNvSpPr/>
            <p:nvPr/>
          </p:nvSpPr>
          <p:spPr>
            <a:xfrm rot="6532212" flipH="1">
              <a:off x="549273" y="1871654"/>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orme libre 30"/>
            <p:cNvSpPr/>
            <p:nvPr/>
          </p:nvSpPr>
          <p:spPr>
            <a:xfrm rot="15238563">
              <a:off x="1143051" y="1890852"/>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nvGrpSpPr>
          <p:grpSpPr>
            <a:xfrm>
              <a:off x="756460" y="1286633"/>
              <a:ext cx="504056" cy="874681"/>
              <a:chOff x="3733740" y="1197198"/>
              <a:chExt cx="504056" cy="874681"/>
            </a:xfrm>
          </p:grpSpPr>
          <p:sp>
            <p:nvSpPr>
              <p:cNvPr id="38" name="Ellipse 37"/>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à coins arrondis 38"/>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orme libre 39"/>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40"/>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orme libre 41"/>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Triangle isocèle 42"/>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orme libre 43"/>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34" name="Connecteur droit 33"/>
            <p:cNvCxnSpPr/>
            <p:nvPr/>
          </p:nvCxnSpPr>
          <p:spPr>
            <a:xfrm flipV="1">
              <a:off x="800934" y="2204864"/>
              <a:ext cx="161049" cy="720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038183" y="2217143"/>
              <a:ext cx="152400" cy="803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 name="Forme libre 35"/>
            <p:cNvSpPr/>
            <p:nvPr/>
          </p:nvSpPr>
          <p:spPr>
            <a:xfrm>
              <a:off x="829849" y="1453019"/>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36"/>
            <p:cNvSpPr/>
            <p:nvPr/>
          </p:nvSpPr>
          <p:spPr>
            <a:xfrm flipH="1">
              <a:off x="1052871" y="1456600"/>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6" name="Rectangle 45"/>
          <p:cNvSpPr/>
          <p:nvPr>
            <p:custDataLst>
              <p:tags r:id="rId8"/>
            </p:custDataLst>
          </p:nvPr>
        </p:nvSpPr>
        <p:spPr>
          <a:xfrm>
            <a:off x="84538" y="4058290"/>
            <a:ext cx="8956215" cy="27508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47" name="Rectangle 46"/>
          <p:cNvSpPr/>
          <p:nvPr>
            <p:custDataLst>
              <p:tags r:id="rId9"/>
            </p:custDataLst>
          </p:nvPr>
        </p:nvSpPr>
        <p:spPr>
          <a:xfrm>
            <a:off x="4599602" y="3817973"/>
            <a:ext cx="4480023" cy="299540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 Puissance</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 plus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grande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8" name="Rectangle 47"/>
          <p:cNvSpPr/>
          <p:nvPr>
            <p:custDataLst>
              <p:tags r:id="rId10"/>
            </p:custDataLst>
          </p:nvPr>
        </p:nvSpPr>
        <p:spPr>
          <a:xfrm>
            <a:off x="65116" y="3889981"/>
            <a:ext cx="4480023" cy="299540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Puissance</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plus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petite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0598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750"/>
                                  </p:stCondLst>
                                  <p:iterate type="wd">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par>
                          <p:cTn id="21" fill="hold">
                            <p:stCondLst>
                              <p:cond delay="28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par>
                          <p:cTn id="25" fill="hold">
                            <p:stCondLst>
                              <p:cond delay="6700"/>
                            </p:stCondLst>
                            <p:childTnLst>
                              <p:par>
                                <p:cTn id="26" presetID="10" presetClass="entr" presetSubtype="0" fill="hold" nodeType="afterEffect">
                                  <p:stCondLst>
                                    <p:cond delay="500"/>
                                  </p:stCondLst>
                                  <p:iterate type="wd">
                                    <p:tmPct val="10000"/>
                                  </p:iterate>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7700"/>
                            </p:stCondLst>
                            <p:childTnLst>
                              <p:par>
                                <p:cTn id="30" presetID="10" presetClass="entr" presetSubtype="0" fill="hold" grpId="3" nodeType="afterEffect">
                                  <p:stCondLst>
                                    <p:cond delay="500"/>
                                  </p:stCondLst>
                                  <p:iterate type="wd">
                                    <p:tmPct val="10000"/>
                                  </p:iterate>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par>
                          <p:cTn id="33" fill="hold">
                            <p:stCondLst>
                              <p:cond delay="8700"/>
                            </p:stCondLst>
                            <p:childTnLst>
                              <p:par>
                                <p:cTn id="34" presetID="10" presetClass="entr" presetSubtype="0" fill="hold" grpId="1" nodeType="afterEffect">
                                  <p:stCondLst>
                                    <p:cond delay="500"/>
                                  </p:stCondLst>
                                  <p:iterate type="wd">
                                    <p:tmPct val="10000"/>
                                  </p:iterate>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par>
                          <p:cTn id="37" fill="hold">
                            <p:stCondLst>
                              <p:cond delay="9800"/>
                            </p:stCondLst>
                            <p:childTnLst>
                              <p:par>
                                <p:cTn id="38" presetID="1" presetClass="entr" presetSubtype="0" fill="hold" grpId="0" nodeType="afterEffect">
                                  <p:stCondLst>
                                    <p:cond delay="0"/>
                                  </p:stCondLst>
                                  <p:iterate type="wd">
                                    <p:tmAbs val="0"/>
                                  </p:iterate>
                                  <p:childTnLst>
                                    <p:set>
                                      <p:cBhvr>
                                        <p:cTn id="3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46"/>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nodeType="withEffect">
                                  <p:stCondLst>
                                    <p:cond delay="0"/>
                                  </p:stCondLst>
                                  <p:iterate type="wd">
                                    <p:tmAbs val="0"/>
                                  </p:iterate>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grpId="1" nodeType="withEffect">
                                  <p:stCondLst>
                                    <p:cond delay="0"/>
                                  </p:stCondLst>
                                  <p:iterate type="wd">
                                    <p:tmAbs val="0"/>
                                  </p:iterate>
                                  <p:childTnLst>
                                    <p:set>
                                      <p:cBhvr>
                                        <p:cTn id="46" dur="1" fill="hold">
                                          <p:stCondLst>
                                            <p:cond delay="0"/>
                                          </p:stCondLst>
                                        </p:cTn>
                                        <p:tgtEl>
                                          <p:spTgt spid="46"/>
                                        </p:tgtEl>
                                        <p:attrNameLst>
                                          <p:attrName>style.visibility</p:attrName>
                                        </p:attrNameLst>
                                      </p:cBhvr>
                                      <p:to>
                                        <p:strVal val="hidden"/>
                                      </p:to>
                                    </p:set>
                                  </p:childTnLst>
                                </p:cTn>
                              </p:par>
                              <p:par>
                                <p:cTn id="47" presetID="1" presetClass="entr" presetSubtype="0" fill="hold" nodeType="withEffect">
                                  <p:stCondLst>
                                    <p:cond delay="0"/>
                                  </p:stCondLst>
                                  <p:iterate type="wd">
                                    <p:tmAbs val="0"/>
                                  </p:iterate>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iterate type="wd">
                                    <p:tmAbs val="0"/>
                                  </p:iterate>
                                  <p:childTnLst>
                                    <p:set>
                                      <p:cBhvr>
                                        <p:cTn id="50" dur="1" fill="hold">
                                          <p:stCondLst>
                                            <p:cond delay="0"/>
                                          </p:stCondLst>
                                        </p:cTn>
                                        <p:tgtEl>
                                          <p:spTgt spid="26"/>
                                        </p:tgtEl>
                                        <p:attrNameLst>
                                          <p:attrName>style.visibility</p:attrName>
                                        </p:attrNameLst>
                                      </p:cBhvr>
                                      <p:to>
                                        <p:strVal val="visible"/>
                                      </p:to>
                                    </p:set>
                                  </p:childTnLst>
                                </p:cTn>
                              </p:par>
                              <p:par>
                                <p:cTn id="51" presetID="35" presetClass="path" presetSubtype="0" accel="9000" decel="8000" fill="hold" grpId="1" nodeType="withEffect">
                                  <p:stCondLst>
                                    <p:cond delay="0"/>
                                  </p:stCondLst>
                                  <p:iterate type="wd">
                                    <p:tmPct val="0"/>
                                  </p:iterate>
                                  <p:childTnLst>
                                    <p:animMotion origin="layout" path="M -3.88889E-6 -2.22222E-6 L -0.38003 0.00301 " pathEditMode="relative" rAng="0" ptsTypes="AA">
                                      <p:cBhvr>
                                        <p:cTn id="52" dur="5000" fill="hold"/>
                                        <p:tgtEl>
                                          <p:spTgt spid="26"/>
                                        </p:tgtEl>
                                        <p:attrNameLst>
                                          <p:attrName>ppt_x</p:attrName>
                                          <p:attrName>ppt_y</p:attrName>
                                        </p:attrNameLst>
                                      </p:cBhvr>
                                      <p:rCtr x="-19010" y="139"/>
                                    </p:animMotion>
                                  </p:childTnLst>
                                </p:cTn>
                              </p:par>
                              <p:par>
                                <p:cTn id="53" presetID="35" presetClass="path" presetSubtype="0" accel="9000" decel="8000" fill="hold" nodeType="withEffect">
                                  <p:stCondLst>
                                    <p:cond delay="0"/>
                                  </p:stCondLst>
                                  <p:iterate type="wd">
                                    <p:tmPct val="0"/>
                                  </p:iterate>
                                  <p:childTnLst>
                                    <p:animMotion origin="layout" path="M -3.88889E-6 -2.22222E-6 L -0.38003 0.00301 " pathEditMode="relative" rAng="0" ptsTypes="AA">
                                      <p:cBhvr>
                                        <p:cTn id="54" dur="5000" fill="hold"/>
                                        <p:tgtEl>
                                          <p:spTgt spid="28"/>
                                        </p:tgtEl>
                                        <p:attrNameLst>
                                          <p:attrName>ppt_x</p:attrName>
                                          <p:attrName>ppt_y</p:attrName>
                                        </p:attrNameLst>
                                      </p:cBhvr>
                                      <p:rCtr x="-19010" y="139"/>
                                    </p:animMotion>
                                  </p:childTnLst>
                                </p:cTn>
                              </p:par>
                              <p:par>
                                <p:cTn id="55" presetID="35" presetClass="path" presetSubtype="0" accel="9000" decel="8000" fill="hold" grpId="0" nodeType="withEffect">
                                  <p:stCondLst>
                                    <p:cond delay="0"/>
                                  </p:stCondLst>
                                  <p:iterate type="wd">
                                    <p:tmPct val="0"/>
                                  </p:iterate>
                                  <p:childTnLst>
                                    <p:animMotion origin="layout" path="M -3.88889E-6 -2.22222E-6 L -0.38003 0.00301 " pathEditMode="relative" rAng="0" ptsTypes="AA">
                                      <p:cBhvr>
                                        <p:cTn id="56" dur="5000" fill="hold"/>
                                        <p:tgtEl>
                                          <p:spTgt spid="27"/>
                                        </p:tgtEl>
                                        <p:attrNameLst>
                                          <p:attrName>ppt_x</p:attrName>
                                          <p:attrName>ppt_y</p:attrName>
                                        </p:attrNameLst>
                                      </p:cBhvr>
                                      <p:rCtr x="-19010" y="139"/>
                                    </p:animMotion>
                                  </p:childTnLst>
                                </p:cTn>
                              </p:par>
                              <p:par>
                                <p:cTn id="57" presetID="35" presetClass="path" presetSubtype="0" accel="9000" decel="8000" fill="hold" nodeType="withEffect">
                                  <p:stCondLst>
                                    <p:cond delay="0"/>
                                  </p:stCondLst>
                                  <p:iterate type="wd">
                                    <p:tmPct val="0"/>
                                  </p:iterate>
                                  <p:childTnLst>
                                    <p:animMotion origin="layout" path="M -3.88889E-6 -2.22222E-6 L -0.38003 0.00301 " pathEditMode="relative" rAng="0" ptsTypes="AA">
                                      <p:cBhvr>
                                        <p:cTn id="58" dur="5000" fill="hold"/>
                                        <p:tgtEl>
                                          <p:spTgt spid="29"/>
                                        </p:tgtEl>
                                        <p:attrNameLst>
                                          <p:attrName>ppt_x</p:attrName>
                                          <p:attrName>ppt_y</p:attrName>
                                        </p:attrNameLst>
                                      </p:cBhvr>
                                      <p:rCtr x="-19010" y="139"/>
                                    </p:animMotion>
                                  </p:childTnLst>
                                </p:cTn>
                              </p:par>
                            </p:childTnLst>
                          </p:cTn>
                        </p:par>
                        <p:par>
                          <p:cTn id="59" fill="hold">
                            <p:stCondLst>
                              <p:cond delay="5000"/>
                            </p:stCondLst>
                            <p:childTnLst>
                              <p:par>
                                <p:cTn id="60" presetID="1" presetClass="entr" presetSubtype="0" fill="hold" nodeType="afterEffect">
                                  <p:stCondLst>
                                    <p:cond delay="0"/>
                                  </p:stCondLst>
                                  <p:iterate type="wd">
                                    <p:tmAbs val="0"/>
                                  </p:iterate>
                                  <p:childTnLst>
                                    <p:set>
                                      <p:cBhvr>
                                        <p:cTn id="61" dur="1" fill="hold">
                                          <p:stCondLst>
                                            <p:cond delay="0"/>
                                          </p:stCondLst>
                                        </p:cTn>
                                        <p:tgtEl>
                                          <p:spTgt spid="29"/>
                                        </p:tgtEl>
                                        <p:attrNameLst>
                                          <p:attrName>style.visibility</p:attrName>
                                        </p:attrNameLst>
                                      </p:cBhvr>
                                      <p:to>
                                        <p:strVal val="visible"/>
                                      </p:to>
                                    </p:set>
                                  </p:childTnLst>
                                </p:cTn>
                              </p:par>
                              <p:par>
                                <p:cTn id="62" presetID="1" presetClass="exit" presetSubtype="0" fill="hold" nodeType="withEffect">
                                  <p:stCondLst>
                                    <p:cond delay="0"/>
                                  </p:stCondLst>
                                  <p:iterate type="wd">
                                    <p:tmAbs val="0"/>
                                  </p:iterate>
                                  <p:childTnLst>
                                    <p:set>
                                      <p:cBhvr>
                                        <p:cTn id="63" dur="1" fill="hold">
                                          <p:stCondLst>
                                            <p:cond delay="0"/>
                                          </p:stCondLst>
                                        </p:cTn>
                                        <p:tgtEl>
                                          <p:spTgt spid="28"/>
                                        </p:tgtEl>
                                        <p:attrNameLst>
                                          <p:attrName>style.visibility</p:attrName>
                                        </p:attrNameLst>
                                      </p:cBhvr>
                                      <p:to>
                                        <p:strVal val="hidden"/>
                                      </p:to>
                                    </p:set>
                                  </p:childTnLst>
                                </p:cTn>
                              </p:par>
                              <p:par>
                                <p:cTn id="64" presetID="1" presetClass="exit" presetSubtype="0" fill="hold" grpId="2" nodeType="withEffect">
                                  <p:stCondLst>
                                    <p:cond delay="0"/>
                                  </p:stCondLst>
                                  <p:iterate type="wd">
                                    <p:tmAbs val="0"/>
                                  </p:iterate>
                                  <p:childTnLst>
                                    <p:set>
                                      <p:cBhvr>
                                        <p:cTn id="65" dur="1" fill="hold">
                                          <p:stCondLst>
                                            <p:cond delay="0"/>
                                          </p:stCondLst>
                                        </p:cTn>
                                        <p:tgtEl>
                                          <p:spTgt spid="26"/>
                                        </p:tgtEl>
                                        <p:attrNameLst>
                                          <p:attrName>style.visibility</p:attrName>
                                        </p:attrNameLst>
                                      </p:cBhvr>
                                      <p:to>
                                        <p:strVal val="hidden"/>
                                      </p:to>
                                    </p:set>
                                  </p:childTnLst>
                                </p:cTn>
                              </p:par>
                            </p:childTnLst>
                          </p:cTn>
                        </p:par>
                        <p:par>
                          <p:cTn id="66" fill="hold">
                            <p:stCondLst>
                              <p:cond delay="5000"/>
                            </p:stCondLst>
                            <p:childTnLst>
                              <p:par>
                                <p:cTn id="67" presetID="1" presetClass="entr" presetSubtype="0" fill="hold" grpId="0" nodeType="afterEffect">
                                  <p:stCondLst>
                                    <p:cond delay="0"/>
                                  </p:stCondLst>
                                  <p:iterate type="wd">
                                    <p:tmAbs val="0"/>
                                  </p:iterate>
                                  <p:childTnLst>
                                    <p:set>
                                      <p:cBhvr>
                                        <p:cTn id="68" dur="1" fill="hold">
                                          <p:stCondLst>
                                            <p:cond delay="0"/>
                                          </p:stCondLst>
                                        </p:cTn>
                                        <p:tgtEl>
                                          <p:spTgt spid="47"/>
                                        </p:tgtEl>
                                        <p:attrNameLst>
                                          <p:attrName>style.visibility</p:attrName>
                                        </p:attrNameLst>
                                      </p:cBhvr>
                                      <p:to>
                                        <p:strVal val="visible"/>
                                      </p:to>
                                    </p:set>
                                  </p:childTnLst>
                                </p:cTn>
                              </p:par>
                            </p:childTnLst>
                          </p:cTn>
                        </p:par>
                        <p:par>
                          <p:cTn id="69" fill="hold">
                            <p:stCondLst>
                              <p:cond delay="5000"/>
                            </p:stCondLst>
                            <p:childTnLst>
                              <p:par>
                                <p:cTn id="70" presetID="1" presetClass="entr" presetSubtype="0" fill="hold" grpId="0" nodeType="afterEffect">
                                  <p:stCondLst>
                                    <p:cond delay="0"/>
                                  </p:stCondLst>
                                  <p:iterate type="wd">
                                    <p:tmAbs val="0"/>
                                  </p:iterate>
                                  <p:childTnLst>
                                    <p:set>
                                      <p:cBhvr>
                                        <p:cTn id="71"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72" restart="whenNotActive" fill="hold" evtFilter="cancelBubble" nodeType="interactiveSeq">
                <p:stCondLst>
                  <p:cond evt="onClick" delay="0">
                    <p:tgtEl>
                      <p:spTgt spid="47"/>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withEffect">
                                  <p:stCondLst>
                                    <p:cond delay="0"/>
                                  </p:stCondLst>
                                  <p:iterate type="wd">
                                    <p:tmAbs val="0"/>
                                  </p:iterate>
                                  <p:childTnLst>
                                    <p:set>
                                      <p:cBhvr>
                                        <p:cTn id="76" dur="1" fill="hold">
                                          <p:stCondLst>
                                            <p:cond delay="0"/>
                                          </p:stCondLst>
                                        </p:cTn>
                                        <p:tgtEl>
                                          <p:spTgt spid="29"/>
                                        </p:tgtEl>
                                        <p:attrNameLst>
                                          <p:attrName>style.visibility</p:attrName>
                                        </p:attrNameLst>
                                      </p:cBhvr>
                                      <p:to>
                                        <p:strVal val="hidden"/>
                                      </p:to>
                                    </p:set>
                                  </p:childTnLst>
                                </p:cTn>
                              </p:par>
                              <p:par>
                                <p:cTn id="77" presetID="1" presetClass="exit" presetSubtype="0" fill="hold" grpId="1" nodeType="withEffect">
                                  <p:stCondLst>
                                    <p:cond delay="0"/>
                                  </p:stCondLst>
                                  <p:iterate type="wd">
                                    <p:tmAbs val="0"/>
                                  </p:iterate>
                                  <p:childTnLst>
                                    <p:set>
                                      <p:cBhvr>
                                        <p:cTn id="78" dur="1" fill="hold">
                                          <p:stCondLst>
                                            <p:cond delay="0"/>
                                          </p:stCondLst>
                                        </p:cTn>
                                        <p:tgtEl>
                                          <p:spTgt spid="47"/>
                                        </p:tgtEl>
                                        <p:attrNameLst>
                                          <p:attrName>style.visibility</p:attrName>
                                        </p:attrNameLst>
                                      </p:cBhvr>
                                      <p:to>
                                        <p:strVal val="hidden"/>
                                      </p:to>
                                    </p:set>
                                  </p:childTnLst>
                                </p:cTn>
                              </p:par>
                              <p:par>
                                <p:cTn id="79" presetID="1" presetClass="exit" presetSubtype="0" fill="hold" grpId="1" nodeType="withEffect">
                                  <p:stCondLst>
                                    <p:cond delay="0"/>
                                  </p:stCondLst>
                                  <p:iterate type="wd">
                                    <p:tmAbs val="0"/>
                                  </p:iterate>
                                  <p:childTnLst>
                                    <p:set>
                                      <p:cBhvr>
                                        <p:cTn id="80" dur="1" fill="hold">
                                          <p:stCondLst>
                                            <p:cond delay="0"/>
                                          </p:stCondLst>
                                        </p:cTn>
                                        <p:tgtEl>
                                          <p:spTgt spid="48"/>
                                        </p:tgtEl>
                                        <p:attrNameLst>
                                          <p:attrName>style.visibility</p:attrName>
                                        </p:attrNameLst>
                                      </p:cBhvr>
                                      <p:to>
                                        <p:strVal val="hidden"/>
                                      </p:to>
                                    </p:set>
                                  </p:childTnLst>
                                </p:cTn>
                              </p:par>
                              <p:par>
                                <p:cTn id="81" presetID="1" presetClass="entr" presetSubtype="0" fill="hold" nodeType="withEffect">
                                  <p:stCondLst>
                                    <p:cond delay="0"/>
                                  </p:stCondLst>
                                  <p:iterate type="wd">
                                    <p:tmAbs val="0"/>
                                  </p:iterate>
                                  <p:childTnLst>
                                    <p:set>
                                      <p:cBhvr>
                                        <p:cTn id="82" dur="1" fill="hold">
                                          <p:stCondLst>
                                            <p:cond delay="0"/>
                                          </p:stCondLst>
                                        </p:cTn>
                                        <p:tgtEl>
                                          <p:spTgt spid="28"/>
                                        </p:tgtEl>
                                        <p:attrNameLst>
                                          <p:attrName>style.visibility</p:attrName>
                                        </p:attrNameLst>
                                      </p:cBhvr>
                                      <p:to>
                                        <p:strVal val="visible"/>
                                      </p:to>
                                    </p:set>
                                  </p:childTnLst>
                                </p:cTn>
                              </p:par>
                              <p:par>
                                <p:cTn id="83" presetID="1" presetClass="entr" presetSubtype="0" fill="hold" grpId="4" nodeType="withEffect">
                                  <p:stCondLst>
                                    <p:cond delay="0"/>
                                  </p:stCondLst>
                                  <p:iterate type="wd">
                                    <p:tmAbs val="0"/>
                                  </p:iterate>
                                  <p:childTnLst>
                                    <p:set>
                                      <p:cBhvr>
                                        <p:cTn id="84" dur="1" fill="hold">
                                          <p:stCondLst>
                                            <p:cond delay="0"/>
                                          </p:stCondLst>
                                        </p:cTn>
                                        <p:tgtEl>
                                          <p:spTgt spid="26"/>
                                        </p:tgtEl>
                                        <p:attrNameLst>
                                          <p:attrName>style.visibility</p:attrName>
                                        </p:attrNameLst>
                                      </p:cBhvr>
                                      <p:to>
                                        <p:strVal val="visible"/>
                                      </p:to>
                                    </p:set>
                                  </p:childTnLst>
                                </p:cTn>
                              </p:par>
                              <p:par>
                                <p:cTn id="85" presetID="35" presetClass="path" presetSubtype="0" accel="50000" decel="50000" fill="hold" grpId="6" nodeType="withEffect">
                                  <p:stCondLst>
                                    <p:cond delay="0"/>
                                  </p:stCondLst>
                                  <p:iterate type="wd">
                                    <p:tmPct val="0"/>
                                  </p:iterate>
                                  <p:childTnLst>
                                    <p:animMotion origin="layout" path="M -8.33333E-7 -1.48148E-6 L -0.38038 0.00417 " pathEditMode="relative" rAng="0" ptsTypes="AA">
                                      <p:cBhvr>
                                        <p:cTn id="86" dur="2000" fill="hold"/>
                                        <p:tgtEl>
                                          <p:spTgt spid="26"/>
                                        </p:tgtEl>
                                        <p:attrNameLst>
                                          <p:attrName>ppt_x</p:attrName>
                                          <p:attrName>ppt_y</p:attrName>
                                        </p:attrNameLst>
                                      </p:cBhvr>
                                      <p:rCtr x="-19028" y="208"/>
                                    </p:animMotion>
                                  </p:childTnLst>
                                </p:cTn>
                              </p:par>
                              <p:par>
                                <p:cTn id="87" presetID="35" presetClass="path" presetSubtype="0" accel="50000" decel="50000" fill="hold" nodeType="withEffect">
                                  <p:stCondLst>
                                    <p:cond delay="0"/>
                                  </p:stCondLst>
                                  <p:iterate type="wd">
                                    <p:tmPct val="0"/>
                                  </p:iterate>
                                  <p:childTnLst>
                                    <p:animMotion origin="layout" path="M -1.94444E-6 4.07407E-6 L -0.37604 0.00185 " pathEditMode="relative" rAng="0" ptsTypes="AA">
                                      <p:cBhvr>
                                        <p:cTn id="88" dur="2000" fill="hold"/>
                                        <p:tgtEl>
                                          <p:spTgt spid="28"/>
                                        </p:tgtEl>
                                        <p:attrNameLst>
                                          <p:attrName>ppt_x</p:attrName>
                                          <p:attrName>ppt_y</p:attrName>
                                        </p:attrNameLst>
                                      </p:cBhvr>
                                      <p:rCtr x="-18802" y="93"/>
                                    </p:animMotion>
                                  </p:childTnLst>
                                </p:cTn>
                              </p:par>
                              <p:par>
                                <p:cTn id="89" presetID="35" presetClass="path" presetSubtype="0" accel="50000" decel="50000" fill="hold" grpId="2" nodeType="withEffect">
                                  <p:stCondLst>
                                    <p:cond delay="0"/>
                                  </p:stCondLst>
                                  <p:iterate type="wd">
                                    <p:tmPct val="0"/>
                                  </p:iterate>
                                  <p:childTnLst>
                                    <p:animMotion origin="layout" path="M 1.38889E-6 3.7037E-6 L -0.37656 0.00416 " pathEditMode="relative" rAng="0" ptsTypes="AA">
                                      <p:cBhvr>
                                        <p:cTn id="90" dur="2000" fill="hold"/>
                                        <p:tgtEl>
                                          <p:spTgt spid="27"/>
                                        </p:tgtEl>
                                        <p:attrNameLst>
                                          <p:attrName>ppt_x</p:attrName>
                                          <p:attrName>ppt_y</p:attrName>
                                        </p:attrNameLst>
                                      </p:cBhvr>
                                      <p:rCtr x="-18837" y="208"/>
                                    </p:animMotion>
                                  </p:childTnLst>
                                </p:cTn>
                              </p:par>
                              <p:par>
                                <p:cTn id="91" presetID="35" presetClass="path" presetSubtype="0" accel="50000" decel="50000" fill="hold" nodeType="withEffect">
                                  <p:stCondLst>
                                    <p:cond delay="0"/>
                                  </p:stCondLst>
                                  <p:iterate type="wd">
                                    <p:tmPct val="0"/>
                                  </p:iterate>
                                  <p:childTnLst>
                                    <p:animMotion origin="layout" path="M -5.55556E-7 -7.40741E-7 L -0.37604 -0.00046 " pathEditMode="relative" rAng="0" ptsTypes="AA">
                                      <p:cBhvr>
                                        <p:cTn id="92" dur="2000" fill="hold"/>
                                        <p:tgtEl>
                                          <p:spTgt spid="29"/>
                                        </p:tgtEl>
                                        <p:attrNameLst>
                                          <p:attrName>ppt_x</p:attrName>
                                          <p:attrName>ppt_y</p:attrName>
                                        </p:attrNameLst>
                                      </p:cBhvr>
                                      <p:rCtr x="-18802" y="-23"/>
                                    </p:animMotion>
                                  </p:childTnLst>
                                </p:cTn>
                              </p:par>
                            </p:childTnLst>
                          </p:cTn>
                        </p:par>
                        <p:par>
                          <p:cTn id="93" fill="hold">
                            <p:stCondLst>
                              <p:cond delay="2000"/>
                            </p:stCondLst>
                            <p:childTnLst>
                              <p:par>
                                <p:cTn id="94" presetID="1" presetClass="entr" presetSubtype="0" fill="hold" nodeType="afterEffect">
                                  <p:stCondLst>
                                    <p:cond delay="0"/>
                                  </p:stCondLst>
                                  <p:iterate type="wd">
                                    <p:tmAbs val="0"/>
                                  </p:iterate>
                                  <p:childTnLst>
                                    <p:set>
                                      <p:cBhvr>
                                        <p:cTn id="95" dur="1" fill="hold">
                                          <p:stCondLst>
                                            <p:cond delay="0"/>
                                          </p:stCondLst>
                                        </p:cTn>
                                        <p:tgtEl>
                                          <p:spTgt spid="29"/>
                                        </p:tgtEl>
                                        <p:attrNameLst>
                                          <p:attrName>style.visibility</p:attrName>
                                        </p:attrNameLst>
                                      </p:cBhvr>
                                      <p:to>
                                        <p:strVal val="visible"/>
                                      </p:to>
                                    </p:set>
                                  </p:childTnLst>
                                </p:cTn>
                              </p:par>
                              <p:par>
                                <p:cTn id="96" presetID="1" presetClass="exit" presetSubtype="0" fill="hold" nodeType="withEffect">
                                  <p:stCondLst>
                                    <p:cond delay="0"/>
                                  </p:stCondLst>
                                  <p:iterate type="wd">
                                    <p:tmAbs val="0"/>
                                  </p:iterate>
                                  <p:childTnLst>
                                    <p:set>
                                      <p:cBhvr>
                                        <p:cTn id="97" dur="1" fill="hold">
                                          <p:stCondLst>
                                            <p:cond delay="0"/>
                                          </p:stCondLst>
                                        </p:cTn>
                                        <p:tgtEl>
                                          <p:spTgt spid="28"/>
                                        </p:tgtEl>
                                        <p:attrNameLst>
                                          <p:attrName>style.visibility</p:attrName>
                                        </p:attrNameLst>
                                      </p:cBhvr>
                                      <p:to>
                                        <p:strVal val="hidden"/>
                                      </p:to>
                                    </p:set>
                                  </p:childTnLst>
                                </p:cTn>
                              </p:par>
                              <p:par>
                                <p:cTn id="98" presetID="1" presetClass="exit" presetSubtype="0" fill="hold" grpId="8" nodeType="withEffect">
                                  <p:stCondLst>
                                    <p:cond delay="0"/>
                                  </p:stCondLst>
                                  <p:iterate type="wd">
                                    <p:tmAbs val="0"/>
                                  </p:iterate>
                                  <p:childTnLst>
                                    <p:set>
                                      <p:cBhvr>
                                        <p:cTn id="99" dur="1" fill="hold">
                                          <p:stCondLst>
                                            <p:cond delay="0"/>
                                          </p:stCondLst>
                                        </p:cTn>
                                        <p:tgtEl>
                                          <p:spTgt spid="26"/>
                                        </p:tgtEl>
                                        <p:attrNameLst>
                                          <p:attrName>style.visibility</p:attrName>
                                        </p:attrNameLst>
                                      </p:cBhvr>
                                      <p:to>
                                        <p:strVal val="hidden"/>
                                      </p:to>
                                    </p:set>
                                  </p:childTnLst>
                                </p:cTn>
                              </p:par>
                              <p:par>
                                <p:cTn id="100" presetID="1" presetClass="entr" presetSubtype="0" fill="hold" grpId="2" nodeType="withEffect">
                                  <p:stCondLst>
                                    <p:cond delay="0"/>
                                  </p:stCondLst>
                                  <p:iterate type="wd">
                                    <p:tmAbs val="0"/>
                                  </p:iterate>
                                  <p:childTnLst>
                                    <p:set>
                                      <p:cBhvr>
                                        <p:cTn id="101"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102" restart="whenNotActive" fill="hold" evtFilter="cancelBubble" nodeType="interactiveSeq">
                <p:stCondLst>
                  <p:cond evt="onClick" delay="0">
                    <p:tgtEl>
                      <p:spTgt spid="48"/>
                    </p:tgtEl>
                  </p:cond>
                </p:stCondLst>
                <p:endSync evt="end" delay="0">
                  <p:rtn val="all"/>
                </p:endSync>
                <p:childTnLst>
                  <p:par>
                    <p:cTn id="103" fill="hold">
                      <p:stCondLst>
                        <p:cond delay="0"/>
                      </p:stCondLst>
                      <p:childTnLst>
                        <p:par>
                          <p:cTn id="104" fill="hold">
                            <p:stCondLst>
                              <p:cond delay="0"/>
                            </p:stCondLst>
                            <p:childTnLst>
                              <p:par>
                                <p:cTn id="105" presetID="1" presetClass="exit" presetSubtype="0" fill="hold" nodeType="withEffect">
                                  <p:stCondLst>
                                    <p:cond delay="0"/>
                                  </p:stCondLst>
                                  <p:iterate type="wd">
                                    <p:tmAbs val="0"/>
                                  </p:iterate>
                                  <p:childTnLst>
                                    <p:set>
                                      <p:cBhvr>
                                        <p:cTn id="106" dur="1" fill="hold">
                                          <p:stCondLst>
                                            <p:cond delay="0"/>
                                          </p:stCondLst>
                                        </p:cTn>
                                        <p:tgtEl>
                                          <p:spTgt spid="29"/>
                                        </p:tgtEl>
                                        <p:attrNameLst>
                                          <p:attrName>style.visibility</p:attrName>
                                        </p:attrNameLst>
                                      </p:cBhvr>
                                      <p:to>
                                        <p:strVal val="hidden"/>
                                      </p:to>
                                    </p:set>
                                  </p:childTnLst>
                                </p:cTn>
                              </p:par>
                              <p:par>
                                <p:cTn id="107" presetID="1" presetClass="exit" presetSubtype="0" fill="hold" grpId="2" nodeType="withEffect">
                                  <p:stCondLst>
                                    <p:cond delay="0"/>
                                  </p:stCondLst>
                                  <p:iterate type="wd">
                                    <p:tmAbs val="0"/>
                                  </p:iterate>
                                  <p:childTnLst>
                                    <p:set>
                                      <p:cBhvr>
                                        <p:cTn id="108" dur="1" fill="hold">
                                          <p:stCondLst>
                                            <p:cond delay="0"/>
                                          </p:stCondLst>
                                        </p:cTn>
                                        <p:tgtEl>
                                          <p:spTgt spid="47"/>
                                        </p:tgtEl>
                                        <p:attrNameLst>
                                          <p:attrName>style.visibility</p:attrName>
                                        </p:attrNameLst>
                                      </p:cBhvr>
                                      <p:to>
                                        <p:strVal val="hidden"/>
                                      </p:to>
                                    </p:set>
                                  </p:childTnLst>
                                </p:cTn>
                              </p:par>
                              <p:par>
                                <p:cTn id="109" presetID="1" presetClass="exit" presetSubtype="0" fill="hold" grpId="2" nodeType="withEffect">
                                  <p:stCondLst>
                                    <p:cond delay="0"/>
                                  </p:stCondLst>
                                  <p:iterate type="wd">
                                    <p:tmAbs val="0"/>
                                  </p:iterate>
                                  <p:childTnLst>
                                    <p:set>
                                      <p:cBhvr>
                                        <p:cTn id="110" dur="1" fill="hold">
                                          <p:stCondLst>
                                            <p:cond delay="0"/>
                                          </p:stCondLst>
                                        </p:cTn>
                                        <p:tgtEl>
                                          <p:spTgt spid="48"/>
                                        </p:tgtEl>
                                        <p:attrNameLst>
                                          <p:attrName>style.visibility</p:attrName>
                                        </p:attrNameLst>
                                      </p:cBhvr>
                                      <p:to>
                                        <p:strVal val="hidden"/>
                                      </p:to>
                                    </p:set>
                                  </p:childTnLst>
                                </p:cTn>
                              </p:par>
                              <p:par>
                                <p:cTn id="111" presetID="1" presetClass="entr" presetSubtype="0" fill="hold" nodeType="withEffect">
                                  <p:stCondLst>
                                    <p:cond delay="0"/>
                                  </p:stCondLst>
                                  <p:iterate type="wd">
                                    <p:tmAbs val="0"/>
                                  </p:iterate>
                                  <p:childTnLst>
                                    <p:set>
                                      <p:cBhvr>
                                        <p:cTn id="112" dur="1" fill="hold">
                                          <p:stCondLst>
                                            <p:cond delay="0"/>
                                          </p:stCondLst>
                                        </p:cTn>
                                        <p:tgtEl>
                                          <p:spTgt spid="28"/>
                                        </p:tgtEl>
                                        <p:attrNameLst>
                                          <p:attrName>style.visibility</p:attrName>
                                        </p:attrNameLst>
                                      </p:cBhvr>
                                      <p:to>
                                        <p:strVal val="visible"/>
                                      </p:to>
                                    </p:set>
                                  </p:childTnLst>
                                </p:cTn>
                              </p:par>
                              <p:par>
                                <p:cTn id="113" presetID="1" presetClass="entr" presetSubtype="0" fill="hold" grpId="5" nodeType="withEffect">
                                  <p:stCondLst>
                                    <p:cond delay="0"/>
                                  </p:stCondLst>
                                  <p:iterate type="wd">
                                    <p:tmAbs val="0"/>
                                  </p:iterate>
                                  <p:childTnLst>
                                    <p:set>
                                      <p:cBhvr>
                                        <p:cTn id="114" dur="1" fill="hold">
                                          <p:stCondLst>
                                            <p:cond delay="0"/>
                                          </p:stCondLst>
                                        </p:cTn>
                                        <p:tgtEl>
                                          <p:spTgt spid="26"/>
                                        </p:tgtEl>
                                        <p:attrNameLst>
                                          <p:attrName>style.visibility</p:attrName>
                                        </p:attrNameLst>
                                      </p:cBhvr>
                                      <p:to>
                                        <p:strVal val="visible"/>
                                      </p:to>
                                    </p:set>
                                  </p:childTnLst>
                                </p:cTn>
                              </p:par>
                              <p:par>
                                <p:cTn id="115" presetID="35" presetClass="path" presetSubtype="0" accel="50000" decel="50000" fill="hold" grpId="7" nodeType="withEffect">
                                  <p:stCondLst>
                                    <p:cond delay="0"/>
                                  </p:stCondLst>
                                  <p:iterate type="wd">
                                    <p:tmPct val="0"/>
                                  </p:iterate>
                                  <p:childTnLst>
                                    <p:animMotion origin="layout" path="M -8.33333E-7 -1.48148E-6 L -0.38038 0.00417 " pathEditMode="relative" rAng="0" ptsTypes="AA">
                                      <p:cBhvr>
                                        <p:cTn id="116" dur="7250" fill="hold"/>
                                        <p:tgtEl>
                                          <p:spTgt spid="26"/>
                                        </p:tgtEl>
                                        <p:attrNameLst>
                                          <p:attrName>ppt_x</p:attrName>
                                          <p:attrName>ppt_y</p:attrName>
                                        </p:attrNameLst>
                                      </p:cBhvr>
                                      <p:rCtr x="-19028" y="208"/>
                                    </p:animMotion>
                                  </p:childTnLst>
                                </p:cTn>
                              </p:par>
                              <p:par>
                                <p:cTn id="117" presetID="35" presetClass="path" presetSubtype="0" accel="50000" decel="50000" fill="hold" nodeType="withEffect">
                                  <p:stCondLst>
                                    <p:cond delay="0"/>
                                  </p:stCondLst>
                                  <p:iterate type="wd">
                                    <p:tmPct val="0"/>
                                  </p:iterate>
                                  <p:childTnLst>
                                    <p:animMotion origin="layout" path="M -1.94444E-6 4.07407E-6 L -0.38385 0.00185 " pathEditMode="relative" rAng="0" ptsTypes="AA">
                                      <p:cBhvr>
                                        <p:cTn id="118" dur="7250" fill="hold"/>
                                        <p:tgtEl>
                                          <p:spTgt spid="28"/>
                                        </p:tgtEl>
                                        <p:attrNameLst>
                                          <p:attrName>ppt_x</p:attrName>
                                          <p:attrName>ppt_y</p:attrName>
                                        </p:attrNameLst>
                                      </p:cBhvr>
                                      <p:rCtr x="-19201" y="93"/>
                                    </p:animMotion>
                                  </p:childTnLst>
                                </p:cTn>
                              </p:par>
                              <p:par>
                                <p:cTn id="119" presetID="35" presetClass="path" presetSubtype="0" accel="50000" decel="50000" fill="hold" grpId="3" nodeType="withEffect">
                                  <p:stCondLst>
                                    <p:cond delay="0"/>
                                  </p:stCondLst>
                                  <p:iterate type="wd">
                                    <p:tmPct val="0"/>
                                  </p:iterate>
                                  <p:childTnLst>
                                    <p:animMotion origin="layout" path="M 1.38889E-6 3.7037E-6 L -0.37656 0.00416 " pathEditMode="relative" rAng="0" ptsTypes="AA">
                                      <p:cBhvr>
                                        <p:cTn id="120" dur="7250" fill="hold"/>
                                        <p:tgtEl>
                                          <p:spTgt spid="27"/>
                                        </p:tgtEl>
                                        <p:attrNameLst>
                                          <p:attrName>ppt_x</p:attrName>
                                          <p:attrName>ppt_y</p:attrName>
                                        </p:attrNameLst>
                                      </p:cBhvr>
                                      <p:rCtr x="-18837" y="208"/>
                                    </p:animMotion>
                                  </p:childTnLst>
                                </p:cTn>
                              </p:par>
                              <p:par>
                                <p:cTn id="121" presetID="35" presetClass="path" presetSubtype="0" accel="50000" decel="50000" fill="hold" nodeType="withEffect">
                                  <p:stCondLst>
                                    <p:cond delay="0"/>
                                  </p:stCondLst>
                                  <p:iterate type="wd">
                                    <p:tmPct val="0"/>
                                  </p:iterate>
                                  <p:childTnLst>
                                    <p:animMotion origin="layout" path="M -5.55556E-7 -7.40741E-7 L -0.39184 -0.00046 " pathEditMode="relative" rAng="0" ptsTypes="AA">
                                      <p:cBhvr>
                                        <p:cTn id="122" dur="7250" fill="hold"/>
                                        <p:tgtEl>
                                          <p:spTgt spid="29"/>
                                        </p:tgtEl>
                                        <p:attrNameLst>
                                          <p:attrName>ppt_x</p:attrName>
                                          <p:attrName>ppt_y</p:attrName>
                                        </p:attrNameLst>
                                      </p:cBhvr>
                                      <p:rCtr x="-19601" y="-23"/>
                                    </p:animMotion>
                                  </p:childTnLst>
                                </p:cTn>
                              </p:par>
                            </p:childTnLst>
                          </p:cTn>
                        </p:par>
                        <p:par>
                          <p:cTn id="123" fill="hold">
                            <p:stCondLst>
                              <p:cond delay="7250"/>
                            </p:stCondLst>
                            <p:childTnLst>
                              <p:par>
                                <p:cTn id="124" presetID="1" presetClass="entr" presetSubtype="0" fill="hold" nodeType="afterEffect">
                                  <p:stCondLst>
                                    <p:cond delay="0"/>
                                  </p:stCondLst>
                                  <p:iterate type="wd">
                                    <p:tmAbs val="0"/>
                                  </p:iterate>
                                  <p:childTnLst>
                                    <p:set>
                                      <p:cBhvr>
                                        <p:cTn id="125" dur="1" fill="hold">
                                          <p:stCondLst>
                                            <p:cond delay="0"/>
                                          </p:stCondLst>
                                        </p:cTn>
                                        <p:tgtEl>
                                          <p:spTgt spid="29"/>
                                        </p:tgtEl>
                                        <p:attrNameLst>
                                          <p:attrName>style.visibility</p:attrName>
                                        </p:attrNameLst>
                                      </p:cBhvr>
                                      <p:to>
                                        <p:strVal val="visible"/>
                                      </p:to>
                                    </p:set>
                                  </p:childTnLst>
                                </p:cTn>
                              </p:par>
                              <p:par>
                                <p:cTn id="126" presetID="1" presetClass="exit" presetSubtype="0" fill="hold" nodeType="withEffect">
                                  <p:stCondLst>
                                    <p:cond delay="0"/>
                                  </p:stCondLst>
                                  <p:iterate type="wd">
                                    <p:tmAbs val="0"/>
                                  </p:iterate>
                                  <p:childTnLst>
                                    <p:set>
                                      <p:cBhvr>
                                        <p:cTn id="127" dur="1" fill="hold">
                                          <p:stCondLst>
                                            <p:cond delay="0"/>
                                          </p:stCondLst>
                                        </p:cTn>
                                        <p:tgtEl>
                                          <p:spTgt spid="28"/>
                                        </p:tgtEl>
                                        <p:attrNameLst>
                                          <p:attrName>style.visibility</p:attrName>
                                        </p:attrNameLst>
                                      </p:cBhvr>
                                      <p:to>
                                        <p:strVal val="hidden"/>
                                      </p:to>
                                    </p:set>
                                  </p:childTnLst>
                                </p:cTn>
                              </p:par>
                              <p:par>
                                <p:cTn id="128" presetID="1" presetClass="exit" presetSubtype="0" fill="hold" grpId="9" nodeType="withEffect">
                                  <p:stCondLst>
                                    <p:cond delay="0"/>
                                  </p:stCondLst>
                                  <p:iterate type="wd">
                                    <p:tmAbs val="0"/>
                                  </p:iterate>
                                  <p:childTnLst>
                                    <p:set>
                                      <p:cBhvr>
                                        <p:cTn id="129" dur="1" fill="hold">
                                          <p:stCondLst>
                                            <p:cond delay="0"/>
                                          </p:stCondLst>
                                        </p:cTn>
                                        <p:tgtEl>
                                          <p:spTgt spid="26"/>
                                        </p:tgtEl>
                                        <p:attrNameLst>
                                          <p:attrName>style.visibility</p:attrName>
                                        </p:attrNameLst>
                                      </p:cBhvr>
                                      <p:to>
                                        <p:strVal val="hidden"/>
                                      </p:to>
                                    </p:set>
                                  </p:childTnLst>
                                </p:cTn>
                              </p:par>
                              <p:par>
                                <p:cTn id="130" presetID="1" presetClass="entr" presetSubtype="0" fill="hold" grpId="3" nodeType="withEffect">
                                  <p:stCondLst>
                                    <p:cond delay="0"/>
                                  </p:stCondLst>
                                  <p:iterate type="wd">
                                    <p:tmAbs val="0"/>
                                  </p:iterate>
                                  <p:childTnLst>
                                    <p:set>
                                      <p:cBhvr>
                                        <p:cTn id="131"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bldLst>
      <p:bldP spid="2" grpId="0"/>
      <p:bldP spid="3" grpId="0" uiExpand="1" build="p"/>
      <p:bldP spid="32" grpId="0"/>
      <p:bldP spid="26" grpId="0" animBg="1"/>
      <p:bldP spid="26" grpId="1" animBg="1"/>
      <p:bldP spid="26" grpId="2" animBg="1"/>
      <p:bldP spid="26" grpId="3" animBg="1"/>
      <p:bldP spid="26" grpId="4" animBg="1"/>
      <p:bldP spid="26" grpId="5" animBg="1"/>
      <p:bldP spid="26" grpId="6" animBg="1"/>
      <p:bldP spid="26" grpId="7" animBg="1"/>
      <p:bldP spid="26" grpId="8" animBg="1"/>
      <p:bldP spid="26" grpId="9" animBg="1"/>
      <p:bldP spid="27" grpId="0" animBg="1"/>
      <p:bldP spid="27" grpId="1" animBg="1"/>
      <p:bldP spid="27" grpId="2" animBg="1"/>
      <p:bldP spid="27" grpId="3" animBg="1"/>
      <p:bldP spid="46" grpId="0" animBg="1"/>
      <p:bldP spid="46" grpId="1" animBg="1"/>
      <p:bldP spid="46" grpId="2" animBg="1"/>
      <p:bldP spid="46" grpId="3" animBg="1"/>
      <p:bldP spid="47" grpId="0" animBg="1"/>
      <p:bldP spid="47" grpId="1" animBg="1"/>
      <p:bldP spid="47" grpId="2" animBg="1"/>
      <p:bldP spid="48" grpId="0" animBg="1"/>
      <p:bldP spid="48" grpId="1" animBg="1"/>
      <p:bldP spid="48"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838" y="845840"/>
            <a:ext cx="4341912"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bilan des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puissances</a:t>
            </a:r>
            <a:endParaRPr lang="fr-FR" dirty="0"/>
          </a:p>
        </p:txBody>
      </p:sp>
      <p:cxnSp>
        <p:nvCxnSpPr>
          <p:cNvPr id="53" name="Connecteur droit avec flèche 52"/>
          <p:cNvCxnSpPr/>
          <p:nvPr>
            <p:custDataLst>
              <p:tags r:id="rId2"/>
            </p:custDataLst>
          </p:nvPr>
        </p:nvCxnSpPr>
        <p:spPr>
          <a:xfrm>
            <a:off x="611560" y="4352234"/>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3"/>
            </p:custDataLst>
          </p:nvPr>
        </p:nvCxnSpPr>
        <p:spPr>
          <a:xfrm>
            <a:off x="3635896" y="4371444"/>
            <a:ext cx="2062092" cy="21538"/>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4"/>
            </p:custDataLst>
          </p:nvPr>
        </p:nvCxnSpPr>
        <p:spPr>
          <a:xfrm>
            <a:off x="5672059" y="4386483"/>
            <a:ext cx="3024336" cy="6499"/>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5"/>
            </p:custDataLst>
          </p:nvPr>
        </p:nvCxnSpPr>
        <p:spPr>
          <a:xfrm flipV="1">
            <a:off x="8656919" y="3175344"/>
            <a:ext cx="27906"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custDataLst>
              <p:tags r:id="rId6"/>
            </p:custDataLst>
          </p:nvPr>
        </p:nvCxnSpPr>
        <p:spPr>
          <a:xfrm flipV="1">
            <a:off x="8685593" y="1358893"/>
            <a:ext cx="27906" cy="1816451"/>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custDataLst>
              <p:tags r:id="rId7"/>
            </p:custDataLst>
          </p:nvPr>
        </p:nvCxnSpPr>
        <p:spPr>
          <a:xfrm flipV="1">
            <a:off x="8719967" y="557053"/>
            <a:ext cx="13953" cy="801840"/>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8"/>
            </p:custDataLst>
          </p:nvPr>
        </p:nvCxnSpPr>
        <p:spPr>
          <a:xfrm flipV="1">
            <a:off x="611560" y="557053"/>
            <a:ext cx="8122360" cy="379843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3" name="Arc 62"/>
          <p:cNvSpPr/>
          <p:nvPr>
            <p:custDataLst>
              <p:tags r:id="rId9"/>
            </p:custDataLst>
          </p:nvPr>
        </p:nvSpPr>
        <p:spPr>
          <a:xfrm rot="2755772">
            <a:off x="323457" y="3748112"/>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4" name="Espace réservé du contenu 2"/>
          <p:cNvSpPr txBox="1">
            <a:spLocks/>
          </p:cNvSpPr>
          <p:nvPr>
            <p:custDataLst>
              <p:tags r:id="rId10"/>
            </p:custDataLst>
          </p:nvPr>
        </p:nvSpPr>
        <p:spPr>
          <a:xfrm>
            <a:off x="395536" y="3501008"/>
            <a:ext cx="1415349"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5" name="Espace réservé du contenu 2"/>
          <p:cNvSpPr txBox="1">
            <a:spLocks/>
          </p:cNvSpPr>
          <p:nvPr>
            <p:custDataLst>
              <p:tags r:id="rId11"/>
            </p:custDataLst>
          </p:nvPr>
        </p:nvSpPr>
        <p:spPr>
          <a:xfrm rot="20142710">
            <a:off x="2979965" y="1605566"/>
            <a:ext cx="446449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Rectangle 19"/>
          <p:cNvSpPr/>
          <p:nvPr>
            <p:custDataLst>
              <p:tags r:id="rId12"/>
            </p:custDataLst>
          </p:nvPr>
        </p:nvSpPr>
        <p:spPr>
          <a:xfrm>
            <a:off x="3996976" y="3764486"/>
            <a:ext cx="2533066" cy="369332"/>
          </a:xfrm>
          <a:prstGeom prst="rect">
            <a:avLst/>
          </a:prstGeom>
        </p:spPr>
        <p:txBody>
          <a:bodyPr wrap="none">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err="1" smtClean="0">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b="1" dirty="0">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 P</a:t>
            </a:r>
            <a:r>
              <a:rPr lang="fr-FR" b="1" baseline="-25000"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21" name="Rectangle 20"/>
          <p:cNvSpPr/>
          <p:nvPr>
            <p:custDataLst>
              <p:tags r:id="rId13"/>
            </p:custDataLst>
          </p:nvPr>
        </p:nvSpPr>
        <p:spPr>
          <a:xfrm>
            <a:off x="6228184" y="3203684"/>
            <a:ext cx="2400016" cy="369332"/>
          </a:xfrm>
          <a:prstGeom prst="rect">
            <a:avLst/>
          </a:prstGeom>
        </p:spPr>
        <p:txBody>
          <a:bodyPr wrap="none">
            <a:spAutoFit/>
          </a:bodyPr>
          <a:lstStyle/>
          <a:p>
            <a:r>
              <a:rPr lang="fr-FR" b="1"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err="1"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1</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2</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cxnSp>
        <p:nvCxnSpPr>
          <p:cNvPr id="18" name="Connecteur droit avec flèche 17"/>
          <p:cNvCxnSpPr/>
          <p:nvPr>
            <p:custDataLst>
              <p:tags r:id="rId14"/>
            </p:custDataLst>
          </p:nvPr>
        </p:nvCxnSpPr>
        <p:spPr>
          <a:xfrm flipH="1">
            <a:off x="8800542" y="557053"/>
            <a:ext cx="19930" cy="1856071"/>
          </a:xfrm>
          <a:prstGeom prst="straightConnector1">
            <a:avLst/>
          </a:prstGeom>
          <a:ln w="57150">
            <a:solidFill>
              <a:srgbClr val="FFFF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p:cNvSpPr/>
          <p:nvPr>
            <p:custDataLst>
              <p:tags r:id="rId15"/>
            </p:custDataLst>
          </p:nvPr>
        </p:nvSpPr>
        <p:spPr>
          <a:xfrm>
            <a:off x="7922074" y="1331476"/>
            <a:ext cx="490840" cy="369332"/>
          </a:xfrm>
          <a:prstGeom prst="rect">
            <a:avLst/>
          </a:prstGeom>
        </p:spPr>
        <p:txBody>
          <a:bodyPr wrap="none">
            <a:spAutoFit/>
          </a:bodyPr>
          <a:lstStyle/>
          <a:p>
            <a:r>
              <a:rPr lang="fr-FR"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endParaRPr lang="fr-FR" dirty="0">
              <a:solidFill>
                <a:srgbClr val="CC9900"/>
              </a:solidFill>
              <a:effectLst>
                <a:outerShdw blurRad="38100" dist="38100" dir="2700000" algn="tl">
                  <a:srgbClr val="000000">
                    <a:alpha val="43137"/>
                  </a:srgbClr>
                </a:outerShdw>
              </a:effectLst>
            </a:endParaRPr>
          </a:p>
        </p:txBody>
      </p:sp>
      <p:cxnSp>
        <p:nvCxnSpPr>
          <p:cNvPr id="23" name="Connecteur droit avec flèche 22"/>
          <p:cNvCxnSpPr/>
          <p:nvPr>
            <p:custDataLst>
              <p:tags r:id="rId16"/>
            </p:custDataLst>
          </p:nvPr>
        </p:nvCxnSpPr>
        <p:spPr>
          <a:xfrm flipV="1">
            <a:off x="590696" y="2413124"/>
            <a:ext cx="8136247" cy="1929397"/>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5" name="Espace réservé du contenu 2"/>
          <p:cNvSpPr txBox="1">
            <a:spLocks/>
          </p:cNvSpPr>
          <p:nvPr>
            <p:custDataLst>
              <p:tags r:id="rId17"/>
            </p:custDataLst>
          </p:nvPr>
        </p:nvSpPr>
        <p:spPr>
          <a:xfrm rot="20800684">
            <a:off x="2818989" y="2642479"/>
            <a:ext cx="537289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compensée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a:solidFill>
                  <a:srgbClr val="FF0000"/>
                </a:solidFill>
                <a:latin typeface="Agency FB"/>
                <a:ea typeface="Verdana" panose="020B0604030504040204" pitchFamily="34" charset="0"/>
                <a:cs typeface="Verdana" panose="020B0604030504040204" pitchFamily="34" charset="0"/>
                <a:sym typeface="Symbol"/>
              </a:rPr>
              <a:t>√</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e2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b="1"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baseline="30000"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8"/>
            </p:custDataLst>
          </p:nvPr>
        </p:nvSpPr>
        <p:spPr>
          <a:xfrm>
            <a:off x="6012160" y="1732746"/>
            <a:ext cx="2770310" cy="400110"/>
          </a:xfrm>
          <a:prstGeom prst="rect">
            <a:avLst/>
          </a:prstGeom>
        </p:spPr>
        <p:txBody>
          <a:bodyPr wrap="none">
            <a:spAutoFit/>
          </a:bodyPr>
          <a:lstStyle/>
          <a:p>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CC99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CC9900"/>
              </a:solidFill>
              <a:effectLst>
                <a:outerShdw blurRad="38100" dist="38100" dir="2700000" algn="tl">
                  <a:srgbClr val="000000">
                    <a:alpha val="43137"/>
                  </a:srgbClr>
                </a:outerShdw>
              </a:effectLst>
            </a:endParaRPr>
          </a:p>
        </p:txBody>
      </p:sp>
      <p:sp>
        <p:nvSpPr>
          <p:cNvPr id="26" name="Rectangle 25"/>
          <p:cNvSpPr/>
          <p:nvPr>
            <p:custDataLst>
              <p:tags r:id="rId19"/>
            </p:custDataLst>
          </p:nvPr>
        </p:nvSpPr>
        <p:spPr>
          <a:xfrm>
            <a:off x="7339251" y="3743317"/>
            <a:ext cx="1305165" cy="400110"/>
          </a:xfrm>
          <a:prstGeom prst="rect">
            <a:avLst/>
          </a:prstGeom>
        </p:spPr>
        <p:txBody>
          <a:bodyPr wrap="none">
            <a:spAutoFit/>
          </a:bodyPr>
          <a:lstStyle/>
          <a:p>
            <a:r>
              <a:rPr lang="fr-FR" sz="2000" b="1"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smtClean="0">
                <a:solidFill>
                  <a:srgbClr val="00B0F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sym typeface="Symbol"/>
              </a:rPr>
              <a:t>autorisée</a:t>
            </a:r>
            <a:endParaRPr lang="fr-FR" sz="2000" dirty="0">
              <a:solidFill>
                <a:srgbClr val="00B0F0"/>
              </a:solidFill>
              <a:effectLst>
                <a:outerShdw blurRad="38100" dist="38100" dir="2700000" algn="tl">
                  <a:srgbClr val="000000">
                    <a:alpha val="43137"/>
                  </a:srgbClr>
                </a:outerShdw>
              </a:effectLst>
            </a:endParaRPr>
          </a:p>
        </p:txBody>
      </p:sp>
      <p:cxnSp>
        <p:nvCxnSpPr>
          <p:cNvPr id="27" name="Connecteur droit avec flèche 26"/>
          <p:cNvCxnSpPr/>
          <p:nvPr>
            <p:custDataLst>
              <p:tags r:id="rId20"/>
            </p:custDataLst>
          </p:nvPr>
        </p:nvCxnSpPr>
        <p:spPr>
          <a:xfrm flipV="1">
            <a:off x="8768517" y="2413124"/>
            <a:ext cx="32025" cy="1986262"/>
          </a:xfrm>
          <a:prstGeom prst="straightConnector1">
            <a:avLst/>
          </a:prstGeom>
          <a:ln w="57150">
            <a:solidFill>
              <a:srgbClr val="00B0F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8" name="Espace réservé du contenu 2"/>
          <p:cNvSpPr txBox="1">
            <a:spLocks/>
          </p:cNvSpPr>
          <p:nvPr>
            <p:custDataLst>
              <p:tags r:id="rId21"/>
            </p:custDataLst>
          </p:nvPr>
        </p:nvSpPr>
        <p:spPr>
          <a:xfrm>
            <a:off x="-36512" y="4725144"/>
            <a:ext cx="9144000" cy="10664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C</a:t>
            </a:r>
            <a:r>
              <a:rPr lang="fr-FR" sz="2000" b="1" baseline="-25000"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total</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err="1">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autorisée</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le cas d’un couplage étoile chaque condensateur</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voit »la tension simple V = U/√3  donc un condensateur vaudra 1/3 du total.</a:t>
            </a:r>
            <a:r>
              <a:rPr lang="fr-FR" sz="2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/(3.</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Qc</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/(U</a:t>
            </a:r>
            <a:r>
              <a:rPr lang="fr-FR" sz="2000" b="1" baseline="30000"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On choisira le couplage Triangle, car les capacités nécessaires seront moins importantes</a:t>
            </a:r>
            <a:endParaRPr lang="fr-FR" sz="2000" b="1" dirty="0">
              <a:solidFill>
                <a:schemeClr val="tx1"/>
              </a:solidFill>
              <a:effectLst>
                <a:glow rad="228600">
                  <a:srgbClr val="FFFF00">
                    <a:alpha val="40000"/>
                  </a:srgbClr>
                </a:glow>
              </a:effectLst>
            </a:endParaRPr>
          </a:p>
        </p:txBody>
      </p:sp>
    </p:spTree>
    <p:extLst>
      <p:ext uri="{BB962C8B-B14F-4D97-AF65-F5344CB8AC3E}">
        <p14:creationId xmlns:p14="http://schemas.microsoft.com/office/powerpoint/2010/main" val="110611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0" y="1484784"/>
            <a:ext cx="9079854" cy="1108719"/>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Vous travaillez pour une entreprise qui paye une majoration pour consommation d’énergie réactive. Vous devez faire un bilan et proposer une solution.</a:t>
            </a:r>
          </a:p>
          <a:p>
            <a:pPr marL="0" indent="0" algn="ctr">
              <a:buNone/>
            </a:pPr>
            <a:endPar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custDataLst>
              <p:tags r:id="rId3"/>
            </p:custDataLst>
          </p:nvPr>
        </p:nvSpPr>
        <p:spPr>
          <a:xfrm>
            <a:off x="182474" y="2708920"/>
            <a:ext cx="9079854" cy="11087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L’inventaire vous permet de repérer cinq systèmes identiques avec </a:t>
            </a:r>
            <a:b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 moteurs triphasés chacun, dont les caractéristiques, sont: </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M1 P=6kW; </a:t>
            </a:r>
            <a:r>
              <a:rPr lang="fr-FR" sz="20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0,7; cos</a:t>
            </a:r>
            <a:r>
              <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=0,8</a:t>
            </a: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M2:P=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9kW;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0,65</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algn="ctr">
              <a:buFontTx/>
              <a:buChar char="-"/>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M3 P=13kW;</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0,6;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0,5</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On précise que les puissances indiquées sur les plaques signalétiques sont toujours les puissances utiles.</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chauffage électrique à une puissance de 25kW.</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réseau d’éclairage est composé de 50 luminaires de 4 tubes fluorescents de 60W avec un facteur de puissance de 0,7.</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04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2042091075"/>
              </p:ext>
            </p:extLst>
          </p:nvPr>
        </p:nvGraphicFramePr>
        <p:xfrm>
          <a:off x="186170" y="1412776"/>
          <a:ext cx="8821977" cy="3845560"/>
        </p:xfrm>
        <a:graphic>
          <a:graphicData uri="http://schemas.openxmlformats.org/drawingml/2006/table">
            <a:tbl>
              <a:tblPr firstRow="1" bandRow="1">
                <a:tableStyleId>{5C22544A-7EE6-4342-B048-85BDC9FD1C3A}</a:tableStyleId>
              </a:tblPr>
              <a:tblGrid>
                <a:gridCol w="1577518"/>
                <a:gridCol w="1728192"/>
                <a:gridCol w="1800200"/>
                <a:gridCol w="3716067"/>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9847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9" name="Tableau 8"/>
          <p:cNvGraphicFramePr>
            <a:graphicFrameLocks noGrp="1"/>
          </p:cNvGraphicFramePr>
          <p:nvPr>
            <p:custDataLst>
              <p:tags r:id="rId3"/>
            </p:custDataLst>
            <p:extLst>
              <p:ext uri="{D42A27DB-BD31-4B8C-83A1-F6EECF244321}">
                <p14:modId xmlns:p14="http://schemas.microsoft.com/office/powerpoint/2010/main" val="3978192480"/>
              </p:ext>
            </p:extLst>
          </p:nvPr>
        </p:nvGraphicFramePr>
        <p:xfrm>
          <a:off x="109938" y="1412776"/>
          <a:ext cx="8821977" cy="5308600"/>
        </p:xfrm>
        <a:graphic>
          <a:graphicData uri="http://schemas.openxmlformats.org/drawingml/2006/table">
            <a:tbl>
              <a:tblPr firstRow="1" bandRow="1">
                <a:tableStyleId>{5C22544A-7EE6-4342-B048-85BDC9FD1C3A}</a:tableStyleId>
              </a:tblPr>
              <a:tblGrid>
                <a:gridCol w="1581742"/>
                <a:gridCol w="1800200"/>
                <a:gridCol w="1656184"/>
                <a:gridCol w="3783851"/>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P=Pu/</a:t>
                      </a:r>
                      <a:r>
                        <a:rPr lang="fr-FR"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b="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donc P de   5M1 =5.Pu/ =5x6/0,7</a:t>
                      </a:r>
                      <a:r>
                        <a:rPr lang="fr-FR" sz="1600" b="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cos</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=0,8 donc </a:t>
                      </a:r>
                      <a:b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b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=0,75</a:t>
                      </a:r>
                      <a:r>
                        <a:rPr lang="fr-FR" sz="1600"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P. </a:t>
                      </a: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Pas de déphasage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4x50= 200 tubes</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smtClean="0">
                        <a:latin typeface="Verdana" panose="020B0604030504040204" pitchFamily="34" charset="0"/>
                        <a:ea typeface="Verdana" panose="020B0604030504040204" pitchFamily="34" charset="0"/>
                        <a:cs typeface="Verdana" panose="020B0604030504040204" pitchFamily="34" charset="0"/>
                      </a:endParaRPr>
                    </a:p>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5686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15776" y="908720"/>
            <a:ext cx="9079854" cy="432048"/>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va construire un tableau pour tout recenser, et faire les calculs.</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3"/>
            </p:custDataLst>
          </p:nvPr>
        </p:nvSpPr>
        <p:spPr>
          <a:xfrm>
            <a:off x="214522" y="6669360"/>
            <a:ext cx="3119672"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Espace réservé du contenu 2"/>
          <p:cNvSpPr txBox="1">
            <a:spLocks/>
          </p:cNvSpPr>
          <p:nvPr>
            <p:custDataLst>
              <p:tags r:id="rId4"/>
            </p:custDataLst>
          </p:nvPr>
        </p:nvSpPr>
        <p:spPr>
          <a:xfrm>
            <a:off x="-19000" y="5768900"/>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S</a:t>
            </a:r>
            <a:r>
              <a:rPr lang="fr-FR" sz="2000" b="1" baseline="-25000" dirty="0" err="1"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a:t>
            </a:r>
            <a:r>
              <a:rPr lang="fr-FR" sz="2000"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totale</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latin typeface="Agency FB"/>
                <a:ea typeface="Verdana" panose="020B0604030504040204" pitchFamily="34" charset="0"/>
                <a:cs typeface="Verdana" panose="020B0604030504040204" pitchFamily="34" charset="0"/>
                <a:sym typeface="Symbol"/>
              </a:rPr>
              <a:t> </a:t>
            </a:r>
            <a:r>
              <a:rPr lang="fr-FR" sz="2000" b="1" dirty="0">
                <a:solidFill>
                  <a:schemeClr val="tx1"/>
                </a:solidFill>
                <a:latin typeface="Agency FB"/>
                <a:ea typeface="Verdana" panose="020B0604030504040204" pitchFamily="34" charset="0"/>
                <a:cs typeface="Verdana" panose="020B0604030504040204" pitchFamily="34" charset="0"/>
                <a:sym typeface="Symbol"/>
              </a:rPr>
              <a:t>√</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(257,2</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+301,8</a:t>
            </a:r>
            <a:r>
              <a:rPr lang="fr-FR" sz="2000" b="1" baseline="30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2</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r>
              <a:rPr lang="fr-FR" sz="2000" b="1" dirty="0" smtClean="0">
                <a:solidFill>
                  <a:schemeClr val="tx1"/>
                </a:solidFill>
                <a:effectLst>
                  <a:glow rad="228600">
                    <a:schemeClr val="accent5">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397kVA</a:t>
            </a:r>
          </a:p>
        </p:txBody>
      </p:sp>
      <p:sp>
        <p:nvSpPr>
          <p:cNvPr id="8" name="Espace réservé du contenu 2"/>
          <p:cNvSpPr txBox="1">
            <a:spLocks/>
          </p:cNvSpPr>
          <p:nvPr>
            <p:custDataLst>
              <p:tags r:id="rId5"/>
            </p:custDataLst>
          </p:nvPr>
        </p:nvSpPr>
        <p:spPr>
          <a:xfrm>
            <a:off x="-19000" y="6309320"/>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PF = cos =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P/S=257,2/397</a:t>
            </a: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=0,648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bien inférieur à 0,928</a:t>
            </a:r>
            <a:endParaRPr lang="fr-FR" sz="20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9" name="Tableau 8"/>
          <p:cNvGraphicFramePr>
            <a:graphicFrameLocks noGrp="1"/>
          </p:cNvGraphicFramePr>
          <p:nvPr>
            <p:custDataLst>
              <p:tags r:id="rId6"/>
            </p:custDataLst>
            <p:extLst>
              <p:ext uri="{D42A27DB-BD31-4B8C-83A1-F6EECF244321}">
                <p14:modId xmlns:p14="http://schemas.microsoft.com/office/powerpoint/2010/main" val="716825283"/>
              </p:ext>
            </p:extLst>
          </p:nvPr>
        </p:nvGraphicFramePr>
        <p:xfrm>
          <a:off x="109938" y="1412776"/>
          <a:ext cx="8821977" cy="4333240"/>
        </p:xfrm>
        <a:graphic>
          <a:graphicData uri="http://schemas.openxmlformats.org/drawingml/2006/table">
            <a:tbl>
              <a:tblPr firstRow="1" bandRow="1">
                <a:tableStyleId>{5C22544A-7EE6-4342-B048-85BDC9FD1C3A}</a:tableStyleId>
              </a:tblPr>
              <a:tblGrid>
                <a:gridCol w="1581742"/>
                <a:gridCol w="1800200"/>
                <a:gridCol w="1656184"/>
                <a:gridCol w="3783851"/>
              </a:tblGrid>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Equipement</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 en 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Q en </a:t>
                      </a:r>
                      <a:r>
                        <a:rPr lang="fr-FR" sz="1600" dirty="0" err="1" smtClean="0">
                          <a:latin typeface="Verdana" panose="020B0604030504040204" pitchFamily="34" charset="0"/>
                          <a:ea typeface="Verdana" panose="020B0604030504040204" pitchFamily="34" charset="0"/>
                          <a:cs typeface="Verdana" panose="020B0604030504040204" pitchFamily="34" charset="0"/>
                        </a:rPr>
                        <a:t>kVAR</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Aide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 M1</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43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32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P=Pu/</a:t>
                      </a:r>
                      <a:r>
                        <a:rPr lang="fr-FR"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b="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donc P de   5M1 =5.Pu/ =5x6/0,7</a:t>
                      </a:r>
                      <a:r>
                        <a:rPr lang="fr-FR" sz="1600" b="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cos</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 =0,8 donc </a:t>
                      </a:r>
                      <a:b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b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=0,75</a:t>
                      </a:r>
                      <a:r>
                        <a:rPr lang="fr-FR" sz="1600" baseline="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P. </a:t>
                      </a: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5x9/0,65=69,2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69,2x1,02=70,6</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9576">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5M3</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5x13/0,6=108</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108x1,73=187</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Chauffage </a:t>
                      </a:r>
                      <a:r>
                        <a:rPr lang="fr-FR" sz="1600" dirty="0" err="1" smtClean="0">
                          <a:latin typeface="Verdana" panose="020B0604030504040204" pitchFamily="34" charset="0"/>
                          <a:ea typeface="Verdana" panose="020B0604030504040204" pitchFamily="34" charset="0"/>
                          <a:cs typeface="Verdana" panose="020B0604030504040204" pitchFamily="34" charset="0"/>
                        </a:rPr>
                        <a:t>elec</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25</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Pas de déphasage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éclairage</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200x60= 12000W= 12kW</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12x1,02=12,2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4x50= 200 tubes</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tang</a:t>
                      </a:r>
                      <a:r>
                        <a:rPr lang="fr-FR" sz="16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Totaux</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smtClean="0">
                          <a:latin typeface="Verdana" panose="020B0604030504040204" pitchFamily="34" charset="0"/>
                          <a:ea typeface="Verdana" panose="020B0604030504040204" pitchFamily="34" charset="0"/>
                          <a:cs typeface="Verdana" panose="020B0604030504040204" pitchFamily="34" charset="0"/>
                        </a:rPr>
                        <a:t>43+69,2+108+25+12 =257,2</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dirty="0" smtClean="0">
                          <a:latin typeface="Verdana" panose="020B0604030504040204" pitchFamily="34" charset="0"/>
                          <a:ea typeface="Verdana" panose="020B0604030504040204" pitchFamily="34" charset="0"/>
                          <a:cs typeface="Verdana" panose="020B0604030504040204" pitchFamily="34" charset="0"/>
                        </a:rPr>
                        <a:t>32+70,6+187+12,2=301,8</a:t>
                      </a:r>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828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315416"/>
            <a:ext cx="905894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À vous de jouer</a:t>
            </a:r>
            <a:endParaRPr lang="fr-FR" dirty="0"/>
          </a:p>
        </p:txBody>
      </p:sp>
      <p:sp>
        <p:nvSpPr>
          <p:cNvPr id="3" name="Espace réservé du contenu 2"/>
          <p:cNvSpPr>
            <a:spLocks noGrp="1"/>
          </p:cNvSpPr>
          <p:nvPr>
            <p:ph idx="1"/>
            <p:custDataLst>
              <p:tags r:id="rId2"/>
            </p:custDataLst>
          </p:nvPr>
        </p:nvSpPr>
        <p:spPr>
          <a:xfrm>
            <a:off x="72152" y="2124473"/>
            <a:ext cx="9079854" cy="368423"/>
          </a:xfrm>
        </p:spPr>
        <p:txBody>
          <a:bodyPr>
            <a:noAutofit/>
          </a:body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La puissance réactive autorisée ne doit pas dépasser:</a:t>
            </a:r>
          </a:p>
        </p:txBody>
      </p:sp>
      <p:sp>
        <p:nvSpPr>
          <p:cNvPr id="5" name="Rectangle 4"/>
          <p:cNvSpPr/>
          <p:nvPr>
            <p:custDataLst>
              <p:tags r:id="rId3"/>
            </p:custDataLst>
          </p:nvPr>
        </p:nvSpPr>
        <p:spPr>
          <a:xfrm>
            <a:off x="3491880" y="6196280"/>
            <a:ext cx="2448272" cy="400110"/>
          </a:xfrm>
          <a:prstGeom prst="rect">
            <a:avLst/>
          </a:prstGeom>
        </p:spPr>
        <p:txBody>
          <a:bodyPr wrap="square">
            <a:spAutoFit/>
          </a:bodyPr>
          <a:lstStyle/>
          <a:p>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 </a:t>
            </a:r>
            <a:r>
              <a:rPr lang="fr-FR" sz="20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1327µF</a:t>
            </a:r>
            <a:endParaRPr lang="fr-FR" sz="2000" dirty="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8" name="Espace réservé du contenu 2"/>
          <p:cNvSpPr txBox="1">
            <a:spLocks/>
          </p:cNvSpPr>
          <p:nvPr>
            <p:custDataLst>
              <p:tags r:id="rId4"/>
            </p:custDataLst>
          </p:nvPr>
        </p:nvSpPr>
        <p:spPr>
          <a:xfrm>
            <a:off x="64146" y="908720"/>
            <a:ext cx="9079854" cy="12157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P</a:t>
            </a:r>
            <a:r>
              <a:rPr lang="fr-FR" sz="2000" b="1" baseline="-25000" dirty="0" err="1" smtClean="0">
                <a:sym typeface="Symbol"/>
              </a:rPr>
              <a:t>totale</a:t>
            </a:r>
            <a:r>
              <a:rPr lang="fr-FR" sz="2000" b="1" dirty="0" smtClean="0">
                <a:sym typeface="Symbol"/>
              </a:rPr>
              <a:t>= 257,2 kW</a:t>
            </a:r>
          </a:p>
          <a:p>
            <a:pPr marL="0" indent="0" algn="ctr">
              <a:buFont typeface="Arial" pitchFamily="34" charset="0"/>
              <a:buNone/>
            </a:pPr>
            <a:r>
              <a:rPr lang="fr-FR" sz="2000" b="1" dirty="0" err="1" smtClean="0">
                <a:sym typeface="Symbol"/>
              </a:rPr>
              <a:t>Q</a:t>
            </a:r>
            <a:r>
              <a:rPr lang="fr-FR" sz="2000" b="1" baseline="-25000" dirty="0" err="1" smtClean="0">
                <a:sym typeface="Symbol"/>
              </a:rPr>
              <a:t>totale</a:t>
            </a:r>
            <a:r>
              <a:rPr lang="fr-FR" sz="2000" b="1" dirty="0" smtClean="0">
                <a:sym typeface="Symbol"/>
              </a:rPr>
              <a:t>=301,8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err="1" smtClean="0">
                <a:sym typeface="Symbol"/>
              </a:rPr>
              <a:t>S</a:t>
            </a:r>
            <a:r>
              <a:rPr lang="fr-FR" sz="2000" b="1" baseline="-25000" dirty="0" err="1" smtClean="0">
                <a:sym typeface="Symbol"/>
              </a:rPr>
              <a:t>totale</a:t>
            </a:r>
            <a:r>
              <a:rPr lang="fr-FR" sz="2000" b="1" dirty="0" smtClean="0">
                <a:sym typeface="Symbol"/>
              </a:rPr>
              <a:t> =397 </a:t>
            </a:r>
            <a:r>
              <a:rPr lang="fr-FR" sz="2000" b="1" dirty="0" err="1" smtClean="0">
                <a:sym typeface="Symbol"/>
              </a:rPr>
              <a:t>kVA</a:t>
            </a:r>
            <a:endParaRPr lang="fr-FR" sz="2000" b="1" dirty="0" smtClean="0">
              <a:sym typeface="Symbol"/>
            </a:endParaRPr>
          </a:p>
        </p:txBody>
      </p:sp>
      <p:sp>
        <p:nvSpPr>
          <p:cNvPr id="9" name="Espace réservé du contenu 2"/>
          <p:cNvSpPr txBox="1">
            <a:spLocks/>
          </p:cNvSpPr>
          <p:nvPr>
            <p:custDataLst>
              <p:tags r:id="rId5"/>
            </p:custDataLst>
          </p:nvPr>
        </p:nvSpPr>
        <p:spPr>
          <a:xfrm>
            <a:off x="35496" y="2564904"/>
            <a:ext cx="907985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a:t>
            </a:r>
            <a:r>
              <a:rPr lang="fr-FR" sz="2000" b="1" baseline="-25000" dirty="0" err="1" smtClean="0">
                <a:sym typeface="Symbol"/>
              </a:rPr>
              <a:t>autorisée</a:t>
            </a:r>
            <a:r>
              <a:rPr lang="fr-FR" sz="2000" b="1" dirty="0" smtClean="0">
                <a:sym typeface="Symbol"/>
              </a:rPr>
              <a:t> = </a:t>
            </a:r>
            <a:r>
              <a:rPr lang="fr-FR" sz="2000" b="1" dirty="0" err="1" smtClean="0">
                <a:sym typeface="Symbol"/>
              </a:rPr>
              <a:t>P</a:t>
            </a:r>
            <a:r>
              <a:rPr lang="fr-FR" sz="2000" b="1" baseline="-25000" dirty="0" err="1" smtClean="0">
                <a:sym typeface="Symbol"/>
              </a:rPr>
              <a:t>totale</a:t>
            </a:r>
            <a:r>
              <a:rPr lang="fr-FR" sz="2000" b="1" dirty="0" smtClean="0">
                <a:sym typeface="Symbol"/>
              </a:rPr>
              <a:t> x 0,401= 257,2 X 0,401 =103,14 </a:t>
            </a:r>
            <a:r>
              <a:rPr lang="fr-FR" sz="2000" b="1" dirty="0" err="1" smtClean="0">
                <a:sym typeface="Symbol"/>
              </a:rPr>
              <a:t>kVAR</a:t>
            </a:r>
            <a:endParaRPr lang="fr-FR" sz="2000" b="1" dirty="0" smtClean="0">
              <a:sym typeface="Symbol"/>
            </a:endParaRPr>
          </a:p>
        </p:txBody>
      </p:sp>
      <p:sp>
        <p:nvSpPr>
          <p:cNvPr id="10" name="Espace réservé du contenu 2"/>
          <p:cNvSpPr txBox="1">
            <a:spLocks/>
          </p:cNvSpPr>
          <p:nvPr>
            <p:custDataLst>
              <p:tags r:id="rId6"/>
            </p:custDataLst>
          </p:nvPr>
        </p:nvSpPr>
        <p:spPr>
          <a:xfrm>
            <a:off x="35496" y="2996952"/>
            <a:ext cx="9079854"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L’énergie à compenser est donc de </a:t>
            </a:r>
          </a:p>
        </p:txBody>
      </p:sp>
      <p:sp>
        <p:nvSpPr>
          <p:cNvPr id="11" name="Espace réservé du contenu 2"/>
          <p:cNvSpPr txBox="1">
            <a:spLocks/>
          </p:cNvSpPr>
          <p:nvPr>
            <p:custDataLst>
              <p:tags r:id="rId7"/>
            </p:custDataLst>
          </p:nvPr>
        </p:nvSpPr>
        <p:spPr>
          <a:xfrm>
            <a:off x="28650" y="5229200"/>
            <a:ext cx="9079854"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effectLst/>
                <a:sym typeface="Symbol"/>
              </a:rPr>
              <a:t>C = </a:t>
            </a:r>
            <a:r>
              <a:rPr lang="fr-FR" sz="2000" b="1" dirty="0" err="1" smtClean="0">
                <a:effectLst/>
                <a:sym typeface="Symbol"/>
              </a:rPr>
              <a:t>Qc</a:t>
            </a:r>
            <a:r>
              <a:rPr lang="fr-FR" sz="2000" b="1" dirty="0" smtClean="0">
                <a:effectLst/>
                <a:sym typeface="Symbol"/>
              </a:rPr>
              <a:t> /(3.</a:t>
            </a:r>
            <a:r>
              <a:rPr lang="fr-FR" sz="2000" b="1" dirty="0" smtClean="0">
                <a:effectLst/>
              </a:rPr>
              <a:t>U</a:t>
            </a:r>
            <a:r>
              <a:rPr lang="fr-FR" sz="2000" b="1" baseline="30000" dirty="0" smtClean="0">
                <a:effectLst/>
              </a:rPr>
              <a:t>2</a:t>
            </a:r>
            <a:r>
              <a:rPr lang="fr-FR" sz="2000" b="1" dirty="0" smtClean="0">
                <a:effectLst/>
                <a:sym typeface="Symbol"/>
              </a:rPr>
              <a:t>.)</a:t>
            </a:r>
          </a:p>
          <a:p>
            <a:pPr marL="0" indent="0" algn="ctr">
              <a:buFont typeface="Arial" pitchFamily="34" charset="0"/>
              <a:buNone/>
            </a:pPr>
            <a:r>
              <a:rPr lang="fr-FR" sz="2000" b="1" dirty="0" smtClean="0">
                <a:effectLst/>
                <a:sym typeface="Symbol"/>
              </a:rPr>
              <a:t>C = </a:t>
            </a:r>
            <a:r>
              <a:rPr lang="fr-FR" sz="2000" b="1" dirty="0" smtClean="0">
                <a:sym typeface="Symbol"/>
              </a:rPr>
              <a:t>200 000/(3 x 400</a:t>
            </a:r>
            <a:r>
              <a:rPr lang="fr-FR" sz="2000" b="1" baseline="30000" dirty="0" smtClean="0"/>
              <a:t>2</a:t>
            </a:r>
            <a:r>
              <a:rPr lang="fr-FR" sz="2000" b="1" dirty="0" smtClean="0">
                <a:sym typeface="Symbol"/>
              </a:rPr>
              <a:t>x314)</a:t>
            </a:r>
            <a:endParaRPr lang="fr-FR" sz="2000" dirty="0">
              <a:effectLst/>
            </a:endParaRPr>
          </a:p>
        </p:txBody>
      </p:sp>
      <p:sp>
        <p:nvSpPr>
          <p:cNvPr id="12" name="Espace réservé du contenu 2"/>
          <p:cNvSpPr txBox="1">
            <a:spLocks/>
          </p:cNvSpPr>
          <p:nvPr>
            <p:custDataLst>
              <p:tags r:id="rId8"/>
            </p:custDataLst>
          </p:nvPr>
        </p:nvSpPr>
        <p:spPr>
          <a:xfrm>
            <a:off x="37787" y="3409765"/>
            <a:ext cx="9079854" cy="451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err="1" smtClean="0">
                <a:sym typeface="Symbol"/>
              </a:rPr>
              <a:t>Qc</a:t>
            </a:r>
            <a:r>
              <a:rPr lang="fr-FR" sz="2000" b="1" dirty="0" smtClean="0">
                <a:sym typeface="Symbol"/>
              </a:rPr>
              <a:t> = </a:t>
            </a:r>
            <a:r>
              <a:rPr lang="fr-FR" sz="2000" b="1" dirty="0" err="1" smtClean="0">
                <a:sym typeface="Symbol"/>
              </a:rPr>
              <a:t>Q</a:t>
            </a:r>
            <a:r>
              <a:rPr lang="fr-FR" sz="2000" b="1" baseline="-25000" dirty="0" err="1" smtClean="0">
                <a:sym typeface="Symbol"/>
              </a:rPr>
              <a:t>totale</a:t>
            </a:r>
            <a:r>
              <a:rPr lang="fr-FR" sz="2000" b="1" dirty="0" smtClean="0">
                <a:sym typeface="Symbol"/>
              </a:rPr>
              <a:t>- </a:t>
            </a:r>
            <a:r>
              <a:rPr lang="fr-FR" sz="2000" b="1" dirty="0" err="1" smtClean="0">
                <a:sym typeface="Symbol"/>
              </a:rPr>
              <a:t>Q</a:t>
            </a:r>
            <a:r>
              <a:rPr lang="fr-FR" sz="2000" b="1" baseline="-25000" dirty="0" err="1" smtClean="0">
                <a:sym typeface="Symbol"/>
              </a:rPr>
              <a:t>autorisée</a:t>
            </a:r>
            <a:r>
              <a:rPr lang="fr-FR" sz="2000" b="1" baseline="-25000" dirty="0" smtClean="0">
                <a:sym typeface="Symbol"/>
              </a:rPr>
              <a:t> </a:t>
            </a:r>
            <a:r>
              <a:rPr lang="fr-FR" sz="2000" b="1" dirty="0" smtClean="0">
                <a:sym typeface="Symbol"/>
              </a:rPr>
              <a:t>=301,8 - 103,14=199 </a:t>
            </a:r>
            <a:r>
              <a:rPr lang="fr-FR" sz="2000" b="1" dirty="0" err="1" smtClean="0">
                <a:sym typeface="Symbol"/>
              </a:rPr>
              <a:t>kVAR</a:t>
            </a:r>
            <a:endParaRPr lang="fr-FR" sz="2000" b="1" dirty="0" smtClean="0">
              <a:sym typeface="Symbol"/>
            </a:endParaRPr>
          </a:p>
        </p:txBody>
      </p:sp>
      <p:sp>
        <p:nvSpPr>
          <p:cNvPr id="13" name="Espace réservé du contenu 2"/>
          <p:cNvSpPr txBox="1">
            <a:spLocks/>
          </p:cNvSpPr>
          <p:nvPr>
            <p:custDataLst>
              <p:tags r:id="rId9"/>
            </p:custDataLst>
          </p:nvPr>
        </p:nvSpPr>
        <p:spPr>
          <a:xfrm>
            <a:off x="35496" y="4018959"/>
            <a:ext cx="9079854" cy="11853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Courier New"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2000" b="1" dirty="0" smtClean="0">
                <a:sym typeface="Symbol"/>
              </a:rPr>
              <a:t>Soit, à acheter, une batterie de condensateurs de 200 </a:t>
            </a:r>
            <a:r>
              <a:rPr lang="fr-FR" sz="2000" b="1" dirty="0" err="1" smtClean="0">
                <a:sym typeface="Symbol"/>
              </a:rPr>
              <a:t>kVAR</a:t>
            </a:r>
            <a:endParaRPr lang="fr-FR" sz="2000" b="1" dirty="0" smtClean="0">
              <a:sym typeface="Symbol"/>
            </a:endParaRPr>
          </a:p>
          <a:p>
            <a:pPr marL="0" indent="0" algn="ctr">
              <a:buFont typeface="Arial" pitchFamily="34" charset="0"/>
              <a:buNone/>
            </a:pPr>
            <a:r>
              <a:rPr lang="fr-FR" sz="2000" b="1" dirty="0" smtClean="0">
                <a:sym typeface="Symbol"/>
              </a:rPr>
              <a:t>Ce qui au niveau d’un condensateur donne:(couplés en triangle réseau triphasé plus neutre 230/400V 50Hz)</a:t>
            </a:r>
          </a:p>
          <a:p>
            <a:pPr marL="0" indent="0" algn="ctr">
              <a:buFont typeface="Arial" pitchFamily="34" charset="0"/>
              <a:buNone/>
            </a:pPr>
            <a:endParaRPr lang="fr-FR" sz="2000" b="1" dirty="0" smtClean="0">
              <a:effectLst/>
              <a:sym typeface="Symbol"/>
            </a:endParaRPr>
          </a:p>
        </p:txBody>
      </p:sp>
    </p:spTree>
    <p:extLst>
      <p:ext uri="{BB962C8B-B14F-4D97-AF65-F5344CB8AC3E}">
        <p14:creationId xmlns:p14="http://schemas.microsoft.com/office/powerpoint/2010/main" val="14133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iterate type="wd">
                                    <p:tmPct val="10000"/>
                                  </p:iterate>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9" grpId="0"/>
      <p:bldP spid="10"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2474" y="-99392"/>
            <a:ext cx="8119966"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La puissance.</a:t>
            </a:r>
            <a:endParaRPr lang="fr-FR" dirty="0"/>
          </a:p>
        </p:txBody>
      </p:sp>
      <p:sp>
        <p:nvSpPr>
          <p:cNvPr id="3" name="Espace réservé du contenu 2"/>
          <p:cNvSpPr>
            <a:spLocks noGrp="1"/>
          </p:cNvSpPr>
          <p:nvPr>
            <p:ph idx="1"/>
            <p:custDataLst>
              <p:tags r:id="rId2"/>
            </p:custDataLst>
          </p:nvPr>
        </p:nvSpPr>
        <p:spPr>
          <a:xfrm>
            <a:off x="28650" y="1076272"/>
            <a:ext cx="9079854" cy="1992688"/>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Dans une compétition de type « course », des sportifs s’affrontent.</a:t>
            </a:r>
          </a:p>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Ils effectuent tous le même « travail ». Ils partent de « la ligne de départ » et sauf problème, ils franchissent tous la « ligne d’arrivée ».</a:t>
            </a:r>
          </a:p>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Le vainqueur, est celui qui fournit ce travail dans le temps le plus court, celui qui à montré par nature ou par efficience, le plus de « puissance ».</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10" name="Espace réservé du contenu 2"/>
          <p:cNvSpPr txBox="1">
            <a:spLocks/>
          </p:cNvSpPr>
          <p:nvPr>
            <p:custDataLst>
              <p:tags r:id="rId3"/>
            </p:custDataLst>
          </p:nvPr>
        </p:nvSpPr>
        <p:spPr>
          <a:xfrm>
            <a:off x="17537" y="3254406"/>
            <a:ext cx="903913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une charge en rotation, </a:t>
            </a:r>
            <a:r>
              <a:rPr lang="fr-FR" sz="1800" b="1" dirty="0" smtClean="0">
                <a:latin typeface="Verdana" panose="020B0604030504040204" pitchFamily="34" charset="0"/>
                <a:ea typeface="Verdana" panose="020B0604030504040204" pitchFamily="34" charset="0"/>
                <a:cs typeface="Verdana" panose="020B0604030504040204" pitchFamily="34" charset="0"/>
              </a:rPr>
              <a:t>W = </a:t>
            </a:r>
            <a:r>
              <a:rPr lang="fr-FR" sz="1800" b="1" dirty="0">
                <a:latin typeface="Adobe Arabic"/>
                <a:ea typeface="Verdana" panose="020B0604030504040204" pitchFamily="34" charset="0"/>
                <a:cs typeface="Adobe Arabic"/>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t</a:t>
            </a:r>
            <a:r>
              <a:rPr lang="fr-FR" sz="1800" b="1" dirty="0" smtClean="0">
                <a:latin typeface="Verdana" panose="020B0604030504040204" pitchFamily="34" charset="0"/>
                <a:ea typeface="Verdana" panose="020B0604030504040204" pitchFamily="34" charset="0"/>
                <a:cs typeface="Verdana" panose="020B0604030504040204" pitchFamily="34" charset="0"/>
              </a:rPr>
              <a:t> </a:t>
            </a: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d’effectuer une rotation</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 à produire la force, le couple </a:t>
            </a:r>
            <a:r>
              <a:rPr lang="fr-FR" sz="1800" b="1" dirty="0" smtClean="0">
                <a:latin typeface="Adobe Arabic"/>
                <a:ea typeface="Verdana" panose="020B0604030504040204" pitchFamily="34" charset="0"/>
                <a:cs typeface="Adobe Arabic"/>
                <a:sym typeface="Symbol"/>
              </a:rPr>
              <a:t> </a:t>
            </a:r>
            <a:r>
              <a:rPr lang="fr-FR" sz="1800" dirty="0" smtClean="0">
                <a:latin typeface="Verdana" panose="020B0604030504040204" pitchFamily="34" charset="0"/>
                <a:ea typeface="Verdana" panose="020B0604030504040204" pitchFamily="34" charset="0"/>
                <a:cs typeface="Verdana" panose="020B0604030504040204" pitchFamily="34" charset="0"/>
              </a:rPr>
              <a:t>(Newton Mètre, nécessaire)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à une certaine vitesse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latin typeface="Verdana" panose="020B0604030504040204" pitchFamily="34" charset="0"/>
                <a:ea typeface="Verdana" panose="020B0604030504040204" pitchFamily="34" charset="0"/>
                <a:cs typeface="Verdana" panose="020B0604030504040204" pitchFamily="34" charset="0"/>
              </a:rPr>
              <a:t> en radian/s)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P = W / t           P= </a:t>
            </a:r>
            <a:r>
              <a:rPr lang="fr-FR" sz="1800" b="1" dirty="0">
                <a:latin typeface="Adobe Arabic"/>
                <a:ea typeface="Verdana" panose="020B0604030504040204" pitchFamily="34" charset="0"/>
                <a:cs typeface="Adobe Arabic"/>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a:t>
            </a:r>
          </a:p>
        </p:txBody>
      </p:sp>
      <p:pic>
        <p:nvPicPr>
          <p:cNvPr id="6" name="Image 5"/>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5880160" y="4965749"/>
            <a:ext cx="2085584" cy="2430401"/>
          </a:xfrm>
          <a:prstGeom prst="rect">
            <a:avLst/>
          </a:prstGeom>
        </p:spPr>
      </p:pic>
      <p:sp>
        <p:nvSpPr>
          <p:cNvPr id="7" name="Ellipse 6"/>
          <p:cNvSpPr/>
          <p:nvPr>
            <p:custDataLst>
              <p:tags r:id="rId5"/>
            </p:custDataLst>
          </p:nvPr>
        </p:nvSpPr>
        <p:spPr>
          <a:xfrm>
            <a:off x="6455714" y="4732279"/>
            <a:ext cx="838383" cy="972752"/>
          </a:xfrm>
          <a:prstGeom prst="ellipse">
            <a:avLst/>
          </a:prstGeom>
          <a:gradFill>
            <a:gsLst>
              <a:gs pos="100000">
                <a:schemeClr val="accent1">
                  <a:tint val="66000"/>
                  <a:satMod val="160000"/>
                  <a:alpha val="83000"/>
                </a:schemeClr>
              </a:gs>
              <a:gs pos="49000">
                <a:schemeClr val="accent1">
                  <a:tint val="44500"/>
                  <a:satMod val="160000"/>
                </a:schemeClr>
              </a:gs>
              <a:gs pos="1000">
                <a:schemeClr val="accent1">
                  <a:tint val="23500"/>
                  <a:satMod val="16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p:cNvPicPr>
            <a:picLocks noChangeAspect="1"/>
          </p:cNvPicPr>
          <p:nvPr>
            <p:custDataLst>
              <p:tags r:id="rId6"/>
            </p:custDataLst>
          </p:nvPr>
        </p:nvPicPr>
        <p:blipFill>
          <a:blip r:embed="rId13">
            <a:extLst>
              <a:ext uri="{28A0092B-C50C-407E-A947-70E740481C1C}">
                <a14:useLocalDpi xmlns:a14="http://schemas.microsoft.com/office/drawing/2010/main" val="0"/>
              </a:ext>
            </a:extLst>
          </a:blip>
          <a:stretch>
            <a:fillRect/>
          </a:stretch>
        </p:blipFill>
        <p:spPr>
          <a:xfrm>
            <a:off x="5796136" y="4437112"/>
            <a:ext cx="1800200" cy="2098629"/>
          </a:xfrm>
          <a:prstGeom prst="rect">
            <a:avLst/>
          </a:prstGeom>
        </p:spPr>
      </p:pic>
      <p:sp>
        <p:nvSpPr>
          <p:cNvPr id="9" name="Rectangle 8"/>
          <p:cNvSpPr/>
          <p:nvPr>
            <p:custDataLst>
              <p:tags r:id="rId7"/>
            </p:custDataLst>
          </p:nvPr>
        </p:nvSpPr>
        <p:spPr>
          <a:xfrm>
            <a:off x="251520" y="4005064"/>
            <a:ext cx="8956215" cy="27508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 click</a:t>
            </a:r>
            <a:endParaRPr lang="fr-FR" dirty="0">
              <a:solidFill>
                <a:schemeClr val="tx1"/>
              </a:solidFill>
            </a:endParaRPr>
          </a:p>
        </p:txBody>
      </p:sp>
      <p:pic>
        <p:nvPicPr>
          <p:cNvPr id="5" name="Image 4"/>
          <p:cNvPicPr>
            <a:picLocks noChangeAspect="1"/>
          </p:cNvPicPr>
          <p:nvPr>
            <p:custDataLst>
              <p:tags r:id="rId8"/>
            </p:custDataLst>
          </p:nvPr>
        </p:nvPicPr>
        <p:blipFill>
          <a:blip r:embed="rId14">
            <a:extLst>
              <a:ext uri="{28A0092B-C50C-407E-A947-70E740481C1C}">
                <a14:useLocalDpi xmlns:a14="http://schemas.microsoft.com/office/drawing/2010/main" val="0"/>
              </a:ext>
            </a:extLst>
          </a:blip>
          <a:stretch>
            <a:fillRect/>
          </a:stretch>
        </p:blipFill>
        <p:spPr>
          <a:xfrm>
            <a:off x="5789906" y="4437112"/>
            <a:ext cx="2169997" cy="2956316"/>
          </a:xfrm>
          <a:prstGeom prst="rect">
            <a:avLst/>
          </a:prstGeom>
        </p:spPr>
      </p:pic>
      <p:pic>
        <p:nvPicPr>
          <p:cNvPr id="14" name="Image 13"/>
          <p:cNvPicPr>
            <a:picLocks noChangeAspect="1"/>
          </p:cNvPicPr>
          <p:nvPr>
            <p:custDataLst>
              <p:tags r:id="rId9"/>
            </p:custDataLst>
          </p:nvPr>
        </p:nvPicPr>
        <p:blipFill>
          <a:blip r:embed="rId14">
            <a:extLst>
              <a:ext uri="{28A0092B-C50C-407E-A947-70E740481C1C}">
                <a14:useLocalDpi xmlns:a14="http://schemas.microsoft.com/office/drawing/2010/main" val="0"/>
              </a:ext>
            </a:extLst>
          </a:blip>
          <a:stretch>
            <a:fillRect/>
          </a:stretch>
        </p:blipFill>
        <p:spPr>
          <a:xfrm>
            <a:off x="827584" y="4433124"/>
            <a:ext cx="2169997" cy="2956316"/>
          </a:xfrm>
          <a:prstGeom prst="rect">
            <a:avLst/>
          </a:prstGeom>
        </p:spPr>
      </p:pic>
    </p:spTree>
    <p:extLst>
      <p:ext uri="{BB962C8B-B14F-4D97-AF65-F5344CB8AC3E}">
        <p14:creationId xmlns:p14="http://schemas.microsoft.com/office/powerpoint/2010/main" val="422325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43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800"/>
                            </p:stCondLst>
                            <p:childTnLst>
                              <p:par>
                                <p:cTn id="13" presetID="1" presetClass="entr" presetSubtype="0" fill="hold" grpId="0" nodeType="afterEffect">
                                  <p:stCondLst>
                                    <p:cond delay="0"/>
                                  </p:stCondLst>
                                  <p:iterate type="wd">
                                    <p:tmAbs val="0"/>
                                  </p:iterate>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grpId="1" nodeType="withEffect">
                                  <p:stCondLst>
                                    <p:cond delay="0"/>
                                  </p:stCondLst>
                                  <p:iterate type="wd">
                                    <p:tmAbs val="0"/>
                                  </p:iterate>
                                  <p:childTnLst>
                                    <p:set>
                                      <p:cBhvr>
                                        <p:cTn id="19" dur="1" fill="hold">
                                          <p:stCondLst>
                                            <p:cond delay="0"/>
                                          </p:stCondLst>
                                        </p:cTn>
                                        <p:tgtEl>
                                          <p:spTgt spid="9"/>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5"/>
                                        </p:tgtEl>
                                        <p:attrNameLst>
                                          <p:attrName>style.visibility</p:attrName>
                                        </p:attrNameLst>
                                      </p:cBhvr>
                                      <p:to>
                                        <p:strVal val="hidden"/>
                                      </p:to>
                                    </p:set>
                                  </p:childTnLst>
                                </p:cTn>
                              </p:par>
                              <p:par>
                                <p:cTn id="22" presetID="10" presetClass="entr" presetSubtype="0" fill="hold" nodeType="withEffect">
                                  <p:stCondLst>
                                    <p:cond delay="0"/>
                                  </p:stCondLst>
                                  <p:iterate type="wd">
                                    <p:tmPct val="1000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iterate type="wd">
                                    <p:tmPct val="10000"/>
                                  </p:iterate>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iterate type="wd">
                                    <p:tmPct val="10000"/>
                                  </p:iterate>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35" presetClass="path" presetSubtype="0" accel="50000" decel="50000" fill="hold" nodeType="withEffect">
                                  <p:stCondLst>
                                    <p:cond delay="0"/>
                                  </p:stCondLst>
                                  <p:iterate type="wd">
                                    <p:tmPct val="0"/>
                                  </p:iterate>
                                  <p:childTnLst>
                                    <p:animMotion origin="layout" path="M 1.94444E-6 2.59259E-6 L -0.54844 -0.00209 " pathEditMode="relative" rAng="0" ptsTypes="AA">
                                      <p:cBhvr>
                                        <p:cTn id="32" dur="3000" fill="hold"/>
                                        <p:tgtEl>
                                          <p:spTgt spid="6"/>
                                        </p:tgtEl>
                                        <p:attrNameLst>
                                          <p:attrName>ppt_x</p:attrName>
                                          <p:attrName>ppt_y</p:attrName>
                                        </p:attrNameLst>
                                      </p:cBhvr>
                                      <p:rCtr x="-27431" y="-116"/>
                                    </p:animMotion>
                                  </p:childTnLst>
                                </p:cTn>
                              </p:par>
                              <p:par>
                                <p:cTn id="33" presetID="35" presetClass="path" presetSubtype="0" accel="50000" decel="50000" fill="hold" grpId="1" nodeType="withEffect">
                                  <p:stCondLst>
                                    <p:cond delay="0"/>
                                  </p:stCondLst>
                                  <p:iterate type="wd">
                                    <p:tmPct val="0"/>
                                  </p:iterate>
                                  <p:childTnLst>
                                    <p:animMotion origin="layout" path="M 2.77778E-7 3.7037E-7 L -0.53542 -0.0088 " pathEditMode="relative" rAng="0" ptsTypes="AA">
                                      <p:cBhvr>
                                        <p:cTn id="34" dur="3000" fill="hold"/>
                                        <p:tgtEl>
                                          <p:spTgt spid="7"/>
                                        </p:tgtEl>
                                        <p:attrNameLst>
                                          <p:attrName>ppt_x</p:attrName>
                                          <p:attrName>ppt_y</p:attrName>
                                        </p:attrNameLst>
                                      </p:cBhvr>
                                      <p:rCtr x="-26771" y="-440"/>
                                    </p:animMotion>
                                  </p:childTnLst>
                                </p:cTn>
                              </p:par>
                              <p:par>
                                <p:cTn id="35" presetID="35" presetClass="path" presetSubtype="0" accel="50000" decel="50000" fill="hold" nodeType="withEffect">
                                  <p:stCondLst>
                                    <p:cond delay="0"/>
                                  </p:stCondLst>
                                  <p:iterate type="wd">
                                    <p:tmPct val="0"/>
                                  </p:iterate>
                                  <p:childTnLst>
                                    <p:animMotion origin="layout" path="M -1.66667E-6 0 L -0.54722 -0.00602 " pathEditMode="relative" rAng="0" ptsTypes="AA">
                                      <p:cBhvr>
                                        <p:cTn id="36" dur="3000" fill="hold"/>
                                        <p:tgtEl>
                                          <p:spTgt spid="8"/>
                                        </p:tgtEl>
                                        <p:attrNameLst>
                                          <p:attrName>ppt_x</p:attrName>
                                          <p:attrName>ppt_y</p:attrName>
                                        </p:attrNameLst>
                                      </p:cBhvr>
                                      <p:rCtr x="-27361" y="-301"/>
                                    </p:animMotion>
                                  </p:childTnLst>
                                </p:cTn>
                              </p:par>
                            </p:childTnLst>
                          </p:cTn>
                        </p:par>
                        <p:par>
                          <p:cTn id="37" fill="hold">
                            <p:stCondLst>
                              <p:cond delay="3000"/>
                            </p:stCondLst>
                            <p:childTnLst>
                              <p:par>
                                <p:cTn id="38" presetID="1" presetClass="exit" presetSubtype="0" fill="hold" nodeType="afterEffect">
                                  <p:stCondLst>
                                    <p:cond delay="0"/>
                                  </p:stCondLst>
                                  <p:iterate type="wd">
                                    <p:tmAbs val="0"/>
                                  </p:iterate>
                                  <p:childTnLst>
                                    <p:set>
                                      <p:cBhvr>
                                        <p:cTn id="39" dur="1" fill="hold">
                                          <p:stCondLst>
                                            <p:cond delay="0"/>
                                          </p:stCondLst>
                                        </p:cTn>
                                        <p:tgtEl>
                                          <p:spTgt spid="8"/>
                                        </p:tgtEl>
                                        <p:attrNameLst>
                                          <p:attrName>style.visibility</p:attrName>
                                        </p:attrNameLst>
                                      </p:cBhvr>
                                      <p:to>
                                        <p:strVal val="hidden"/>
                                      </p:to>
                                    </p:set>
                                  </p:childTnLst>
                                </p:cTn>
                              </p:par>
                              <p:par>
                                <p:cTn id="40" presetID="1" presetClass="exit" presetSubtype="0" fill="hold" grpId="2" nodeType="withEffect">
                                  <p:stCondLst>
                                    <p:cond delay="0"/>
                                  </p:stCondLst>
                                  <p:iterate type="wd">
                                    <p:tmAbs val="0"/>
                                  </p:iterate>
                                  <p:childTnLst>
                                    <p:set>
                                      <p:cBhvr>
                                        <p:cTn id="41" dur="1" fill="hold">
                                          <p:stCondLst>
                                            <p:cond delay="0"/>
                                          </p:stCondLst>
                                        </p:cTn>
                                        <p:tgtEl>
                                          <p:spTgt spid="7"/>
                                        </p:tgtEl>
                                        <p:attrNameLst>
                                          <p:attrName>style.visibility</p:attrName>
                                        </p:attrNameLst>
                                      </p:cBhvr>
                                      <p:to>
                                        <p:strVal val="hidden"/>
                                      </p:to>
                                    </p:set>
                                  </p:childTnLst>
                                </p:cTn>
                              </p:par>
                              <p:par>
                                <p:cTn id="42" presetID="1" presetClass="exit" presetSubtype="0" fill="hold" nodeType="withEffect">
                                  <p:stCondLst>
                                    <p:cond delay="0"/>
                                  </p:stCondLst>
                                  <p:iterate type="wd">
                                    <p:tmAbs val="0"/>
                                  </p:iterate>
                                  <p:childTnLst>
                                    <p:set>
                                      <p:cBhvr>
                                        <p:cTn id="43" dur="1" fill="hold">
                                          <p:stCondLst>
                                            <p:cond delay="0"/>
                                          </p:stCondLst>
                                        </p:cTn>
                                        <p:tgtEl>
                                          <p:spTgt spid="6"/>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par>
                                <p:cTn id="47" presetID="1" presetClass="entr" presetSubtype="0" fill="hold" grpId="2" nodeType="withEffect">
                                  <p:stCondLst>
                                    <p:cond delay="0"/>
                                  </p:stCondLst>
                                  <p:iterate type="wd">
                                    <p:tmAbs val="0"/>
                                  </p:iterate>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10" grpId="0"/>
      <p:bldP spid="7" grpId="0" animBg="1"/>
      <p:bldP spid="7" grpId="1" animBg="1"/>
      <p:bldP spid="7" grpId="2" animBg="1"/>
      <p:bldP spid="9" grpId="0" animBg="1"/>
      <p:bldP spid="9" grpId="1" animBg="1"/>
      <p:bldP spid="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2915" y="-243408"/>
            <a:ext cx="8169525" cy="114300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La puissance.</a:t>
            </a:r>
            <a:endParaRPr lang="fr-FR" dirty="0"/>
          </a:p>
        </p:txBody>
      </p:sp>
      <p:sp>
        <p:nvSpPr>
          <p:cNvPr id="3" name="Espace réservé du contenu 2"/>
          <p:cNvSpPr>
            <a:spLocks noGrp="1"/>
          </p:cNvSpPr>
          <p:nvPr>
            <p:ph idx="1"/>
            <p:custDataLst>
              <p:tags r:id="rId2"/>
            </p:custDataLst>
          </p:nvPr>
        </p:nvSpPr>
        <p:spPr>
          <a:xfrm>
            <a:off x="-43358" y="908720"/>
            <a:ext cx="9079854" cy="792088"/>
          </a:xfrm>
        </p:spPr>
        <p:txBody>
          <a:bodyPr>
            <a:noAutofit/>
          </a:bodyPr>
          <a:lstStyle/>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Suivant les situations, le calcul de l’énergie peut sembler différent, en fait, cela revient toujours à la même chose... </a:t>
            </a:r>
            <a:b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Une puissance mise en œuvre pendant un certain temps.</a:t>
            </a:r>
          </a:p>
          <a:p>
            <a:pPr marL="0" indent="0" algn="ctr">
              <a:buNone/>
            </a:pPr>
            <a:endPar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Espace réservé du contenu 2"/>
          <p:cNvSpPr txBox="1">
            <a:spLocks/>
          </p:cNvSpPr>
          <p:nvPr>
            <p:custDataLst>
              <p:tags r:id="rId3"/>
            </p:custDataLst>
          </p:nvPr>
        </p:nvSpPr>
        <p:spPr>
          <a:xfrm>
            <a:off x="69371" y="2016224"/>
            <a:ext cx="9039133" cy="35010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l’électricité, </a:t>
            </a:r>
            <a:r>
              <a:rPr lang="fr-FR" sz="1800" b="1" dirty="0" smtClean="0">
                <a:latin typeface="Verdana" panose="020B0604030504040204" pitchFamily="34" charset="0"/>
                <a:ea typeface="Verdana" panose="020B0604030504040204" pitchFamily="34" charset="0"/>
                <a:cs typeface="Verdana" panose="020B0604030504040204" pitchFamily="34" charset="0"/>
              </a:rPr>
              <a:t>W = </a:t>
            </a:r>
            <a:r>
              <a:rPr lang="fr-FR" sz="1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1800" b="1" dirty="0" smtClean="0">
                <a:latin typeface="Verdana" panose="020B0604030504040204" pitchFamily="34" charset="0"/>
                <a:ea typeface="Verdana" panose="020B0604030504040204" pitchFamily="34" charset="0"/>
                <a:cs typeface="Verdana" panose="020B0604030504040204" pitchFamily="34" charset="0"/>
              </a:rPr>
              <a:t>. t         ou : P = W/t</a:t>
            </a:r>
          </a:p>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 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à consommer  (ou produire) une énergie dans le but d’effectuer un travail, sous une tension (appelée aussi Force-Electro-Motrice FEM, ou Différence De Potentiel DDP), avec une intensité consommée ( quantité d’électron par unité de temps).</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Suivant les différents type d ’électricité on verra que l’expression va être modifiée, mais la base reste toujours la même :</a:t>
            </a:r>
            <a:endParaRPr lang="fr-FR" sz="1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200" dirty="0" smtClean="0">
                <a:latin typeface="Verdana" panose="020B0604030504040204" pitchFamily="34" charset="0"/>
                <a:ea typeface="Verdana" panose="020B0604030504040204" pitchFamily="34" charset="0"/>
                <a:cs typeface="Verdana" panose="020B0604030504040204" pitchFamily="34" charset="0"/>
              </a:rPr>
              <a:t/>
            </a:r>
            <a:br>
              <a:rPr lang="fr-FR" sz="12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 = U.I</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tension sera exprimée en Volt : V</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L’intensité en Ampère: A</a:t>
            </a:r>
          </a:p>
          <a:p>
            <a:pPr marL="0" indent="0" algn="ctr">
              <a:buNone/>
            </a:pP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custDataLst>
              <p:tags r:id="rId4"/>
            </p:custDataLst>
          </p:nvPr>
        </p:nvSpPr>
        <p:spPr>
          <a:xfrm>
            <a:off x="0" y="5517232"/>
            <a:ext cx="9144000" cy="13681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différence entre la puissance absorbée (consommée), et celle produite est le résultat de systèmes imparfaits, les pertes.</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On quantifie cela pour chaque système par ce que l’on appelle le rendement:</a:t>
            </a:r>
          </a:p>
          <a:p>
            <a:pPr marL="0" indent="0" algn="ctr">
              <a:buNone/>
            </a:pPr>
            <a:r>
              <a:rPr lang="fr-FR" sz="18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err="1"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produite</a:t>
            </a:r>
            <a:r>
              <a:rPr lang="fr-FR" sz="1800" b="1" baseline="-25000"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err="1"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25000" dirty="0" err="1"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consommée</a:t>
            </a:r>
            <a:endParaRPr lang="fr-FR" sz="1800" b="1" baseline="-25000" dirty="0" smtClean="0">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67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6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7384"/>
            <a:ext cx="9058945" cy="1143000"/>
          </a:xfrm>
        </p:spPr>
        <p:txBody>
          <a:bodyPr>
            <a:normAutofit/>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en continu</a:t>
            </a:r>
            <a:endParaRPr lang="fr-FR" dirty="0"/>
          </a:p>
        </p:txBody>
      </p:sp>
      <p:sp>
        <p:nvSpPr>
          <p:cNvPr id="3" name="Espace réservé du contenu 2"/>
          <p:cNvSpPr>
            <a:spLocks noGrp="1"/>
          </p:cNvSpPr>
          <p:nvPr>
            <p:ph idx="1"/>
            <p:custDataLst>
              <p:tags r:id="rId2"/>
            </p:custDataLst>
          </p:nvPr>
        </p:nvSpPr>
        <p:spPr>
          <a:xfrm>
            <a:off x="288032" y="1268760"/>
            <a:ext cx="8604448" cy="2380726"/>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Avec une alimentation « continue », il n’y a aucune « variation ».</a:t>
            </a:r>
          </a:p>
          <a:p>
            <a:pPr marL="0" indent="0" algn="ctr">
              <a:buNone/>
            </a:pPr>
            <a:r>
              <a:rPr lang="fr-FR" sz="2000" dirty="0" smtClean="0">
                <a:effectLst/>
                <a:latin typeface="Verdana" panose="020B0604030504040204" pitchFamily="34" charset="0"/>
                <a:ea typeface="Verdana" panose="020B0604030504040204" pitchFamily="34" charset="0"/>
                <a:cs typeface="Verdana" panose="020B0604030504040204" pitchFamily="34" charset="0"/>
              </a:rPr>
              <a:t>Les éléments, récepteurs, seront considérés  en régime établi. Les mises sous tension ou arrêts </a:t>
            </a:r>
            <a:r>
              <a:rPr lang="fr-FR" sz="2000" dirty="0">
                <a:latin typeface="Verdana" panose="020B0604030504040204" pitchFamily="34" charset="0"/>
                <a:ea typeface="Verdana" panose="020B0604030504040204" pitchFamily="34" charset="0"/>
                <a:cs typeface="Verdana" panose="020B0604030504040204" pitchFamily="34" charset="0"/>
              </a:rPr>
              <a:t>« régimes transitoires </a:t>
            </a:r>
            <a:r>
              <a:rPr lang="fr-FR" sz="2000" dirty="0" smtClean="0">
                <a:latin typeface="Verdana" panose="020B0604030504040204" pitchFamily="34" charset="0"/>
                <a:ea typeface="Verdana" panose="020B0604030504040204" pitchFamily="34" charset="0"/>
                <a:cs typeface="Verdana" panose="020B0604030504040204" pitchFamily="34" charset="0"/>
              </a:rPr>
              <a:t>»</a:t>
            </a:r>
            <a:r>
              <a:rPr lang="fr-FR" sz="2000" dirty="0" smtClean="0">
                <a:effectLst/>
                <a:latin typeface="Verdana" panose="020B0604030504040204" pitchFamily="34" charset="0"/>
                <a:ea typeface="Verdana" panose="020B0604030504040204" pitchFamily="34" charset="0"/>
                <a:cs typeface="Verdana" panose="020B0604030504040204" pitchFamily="34" charset="0"/>
              </a:rPr>
              <a:t>ne sero</a:t>
            </a:r>
            <a:r>
              <a:rPr lang="fr-FR" sz="2000" dirty="0" smtClean="0">
                <a:latin typeface="Verdana" panose="020B0604030504040204" pitchFamily="34" charset="0"/>
                <a:ea typeface="Verdana" panose="020B0604030504040204" pitchFamily="34" charset="0"/>
                <a:cs typeface="Verdana" panose="020B0604030504040204" pitchFamily="34" charset="0"/>
              </a:rPr>
              <a:t>nt pas vus ici.</a:t>
            </a:r>
          </a:p>
          <a:p>
            <a:pPr marL="0" indent="0" algn="ctr">
              <a:buNone/>
            </a:pPr>
            <a:r>
              <a:rPr lang="fr-FR" sz="2000" dirty="0" smtClean="0">
                <a:effectLst/>
                <a:latin typeface="Verdana" panose="020B0604030504040204" pitchFamily="34" charset="0"/>
                <a:ea typeface="Verdana" panose="020B0604030504040204" pitchFamily="34" charset="0"/>
                <a:cs typeface="Verdana" panose="020B0604030504040204" pitchFamily="34" charset="0"/>
              </a:rPr>
              <a:t>La tension est constante  et le courant aussi ce qui donne directement la puissance en Watt (W): </a:t>
            </a:r>
          </a:p>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P = U x I </a:t>
            </a:r>
            <a:endParaRPr lang="fr-FR" sz="20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4" name="Rectangle à coins arrondis 3"/>
          <p:cNvSpPr/>
          <p:nvPr>
            <p:custDataLst>
              <p:tags r:id="rId3"/>
            </p:custDataLst>
          </p:nvPr>
        </p:nvSpPr>
        <p:spPr>
          <a:xfrm>
            <a:off x="3751205" y="4272267"/>
            <a:ext cx="3425552" cy="2376264"/>
          </a:xfrm>
          <a:prstGeom prst="round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²</a:t>
            </a:r>
            <a:endParaRPr lang="fr-FR" dirty="0"/>
          </a:p>
        </p:txBody>
      </p:sp>
      <p:pic>
        <p:nvPicPr>
          <p:cNvPr id="5" name="Image 4"/>
          <p:cNvPicPr>
            <a:picLocks noChangeAspect="1"/>
          </p:cNvPicPr>
          <p:nvPr>
            <p:custDataLst>
              <p:tags r:id="rId4"/>
            </p:custDataLst>
          </p:nvPr>
        </p:nvPicPr>
        <p:blipFill rotWithShape="1">
          <a:blip r:embed="rId29">
            <a:extLst>
              <a:ext uri="{28A0092B-C50C-407E-A947-70E740481C1C}">
                <a14:useLocalDpi xmlns:a14="http://schemas.microsoft.com/office/drawing/2010/main" val="0"/>
              </a:ext>
            </a:extLst>
          </a:blip>
          <a:srcRect t="43690"/>
          <a:stretch/>
        </p:blipFill>
        <p:spPr>
          <a:xfrm>
            <a:off x="3752417" y="5399373"/>
            <a:ext cx="3779208" cy="1269987"/>
          </a:xfrm>
          <a:prstGeom prst="rect">
            <a:avLst/>
          </a:prstGeom>
        </p:spPr>
      </p:pic>
      <p:grpSp>
        <p:nvGrpSpPr>
          <p:cNvPr id="6" name="Groupe 5"/>
          <p:cNvGrpSpPr/>
          <p:nvPr>
            <p:custDataLst>
              <p:tags r:id="rId5"/>
            </p:custDataLst>
          </p:nvPr>
        </p:nvGrpSpPr>
        <p:grpSpPr>
          <a:xfrm rot="5400000">
            <a:off x="7502886" y="4534704"/>
            <a:ext cx="1071604" cy="1795029"/>
            <a:chOff x="3733740" y="1197198"/>
            <a:chExt cx="504056" cy="874681"/>
          </a:xfrm>
        </p:grpSpPr>
        <p:sp>
          <p:nvSpPr>
            <p:cNvPr id="7" name="Ellipse 6"/>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riangle isocèle 11"/>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5" name="Connecteur droit avec flèche 14"/>
          <p:cNvCxnSpPr/>
          <p:nvPr>
            <p:custDataLst>
              <p:tags r:id="rId6"/>
            </p:custDataLst>
          </p:nvPr>
        </p:nvCxnSpPr>
        <p:spPr>
          <a:xfrm>
            <a:off x="4620893" y="4272267"/>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7"/>
            </p:custDataLst>
          </p:nvPr>
        </p:nvCxnSpPr>
        <p:spPr>
          <a:xfrm flipH="1" flipV="1">
            <a:off x="5891735" y="6648531"/>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Ellipse 16"/>
          <p:cNvSpPr/>
          <p:nvPr>
            <p:custDataLst>
              <p:tags r:id="rId8"/>
            </p:custDataLst>
          </p:nvPr>
        </p:nvSpPr>
        <p:spPr>
          <a:xfrm rot="5400000">
            <a:off x="7763696" y="4726766"/>
            <a:ext cx="1071604" cy="1329980"/>
          </a:xfrm>
          <a:prstGeom prst="ellipse">
            <a:avLst/>
          </a:prstGeom>
          <a:gradFill>
            <a:gsLst>
              <a:gs pos="100000">
                <a:schemeClr val="bg1"/>
              </a:gs>
              <a:gs pos="49000">
                <a:srgbClr val="FFFF00">
                  <a:alpha val="72000"/>
                </a:srgbClr>
              </a:gs>
              <a:gs pos="1000">
                <a:srgbClr val="FFFF00">
                  <a:alpha val="14000"/>
                </a:srgbClr>
              </a:gs>
            </a:gsLst>
            <a:path path="shape">
              <a:fillToRect l="50000" t="50000" r="50000" b="50000"/>
            </a:path>
          </a:gradFill>
          <a:ln>
            <a:noFill/>
          </a:ln>
          <a:effectLst>
            <a:glow rad="1066800">
              <a:srgbClr val="FFFF00">
                <a:alpha val="54000"/>
              </a:srgbClr>
            </a:glow>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custDataLst>
              <p:tags r:id="rId9"/>
            </p:custDataLst>
          </p:nvPr>
        </p:nvSpPr>
        <p:spPr>
          <a:xfrm rot="608652">
            <a:off x="8273907" y="5060349"/>
            <a:ext cx="227055" cy="735283"/>
          </a:xfrm>
          <a:custGeom>
            <a:avLst/>
            <a:gdLst>
              <a:gd name="connsiteX0" fmla="*/ 0 w 276225"/>
              <a:gd name="connsiteY0" fmla="*/ 0 h 971550"/>
              <a:gd name="connsiteX1" fmla="*/ 157162 w 276225"/>
              <a:gd name="connsiteY1" fmla="*/ 80963 h 971550"/>
              <a:gd name="connsiteX2" fmla="*/ 19050 w 276225"/>
              <a:gd name="connsiteY2" fmla="*/ 195263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59528 w 276225"/>
              <a:gd name="connsiteY4" fmla="*/ 480800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111637 w 247650"/>
              <a:gd name="connsiteY6" fmla="*/ 625948 h 971550"/>
              <a:gd name="connsiteX7" fmla="*/ 90487 w 247650"/>
              <a:gd name="connsiteY7" fmla="*/ 619125 h 971550"/>
              <a:gd name="connsiteX8" fmla="*/ 237553 w 247650"/>
              <a:gd name="connsiteY8" fmla="*/ 792573 h 971550"/>
              <a:gd name="connsiteX9" fmla="*/ 128587 w 247650"/>
              <a:gd name="connsiteY9" fmla="*/ 881063 h 971550"/>
              <a:gd name="connsiteX10" fmla="*/ 247650 w 247650"/>
              <a:gd name="connsiteY10" fmla="*/ 971550 h 971550"/>
              <a:gd name="connsiteX11" fmla="*/ 247650 w 247650"/>
              <a:gd name="connsiteY11" fmla="*/ 971550 h 971550"/>
              <a:gd name="connsiteX12" fmla="*/ 242887 w 247650"/>
              <a:gd name="connsiteY12"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07273 w 247650"/>
              <a:gd name="connsiteY5" fmla="*/ 576258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16260 h 987810"/>
              <a:gd name="connsiteX1" fmla="*/ 79463 w 247650"/>
              <a:gd name="connsiteY1" fmla="*/ 0 h 987810"/>
              <a:gd name="connsiteX2" fmla="*/ 157162 w 247650"/>
              <a:gd name="connsiteY2" fmla="*/ 97223 h 987810"/>
              <a:gd name="connsiteX3" fmla="*/ 21556 w 247650"/>
              <a:gd name="connsiteY3" fmla="*/ 230418 h 987810"/>
              <a:gd name="connsiteX4" fmla="*/ 208775 w 247650"/>
              <a:gd name="connsiteY4" fmla="*/ 350297 h 987810"/>
              <a:gd name="connsiteX5" fmla="*/ 59528 w 247650"/>
              <a:gd name="connsiteY5" fmla="*/ 497060 h 987810"/>
              <a:gd name="connsiteX6" fmla="*/ 207273 w 247650"/>
              <a:gd name="connsiteY6" fmla="*/ 592518 h 987810"/>
              <a:gd name="connsiteX7" fmla="*/ 99183 w 247650"/>
              <a:gd name="connsiteY7" fmla="*/ 737281 h 987810"/>
              <a:gd name="connsiteX8" fmla="*/ 237553 w 247650"/>
              <a:gd name="connsiteY8" fmla="*/ 808833 h 987810"/>
              <a:gd name="connsiteX9" fmla="*/ 128587 w 247650"/>
              <a:gd name="connsiteY9" fmla="*/ 897323 h 987810"/>
              <a:gd name="connsiteX10" fmla="*/ 247650 w 247650"/>
              <a:gd name="connsiteY10" fmla="*/ 987810 h 987810"/>
              <a:gd name="connsiteX11" fmla="*/ 247650 w 247650"/>
              <a:gd name="connsiteY11" fmla="*/ 987810 h 987810"/>
              <a:gd name="connsiteX12" fmla="*/ 242887 w 247650"/>
              <a:gd name="connsiteY12" fmla="*/ 987810 h 987810"/>
              <a:gd name="connsiteX0" fmla="*/ 57907 w 226094"/>
              <a:gd name="connsiteY0" fmla="*/ 0 h 987810"/>
              <a:gd name="connsiteX1" fmla="*/ 135606 w 226094"/>
              <a:gd name="connsiteY1" fmla="*/ 97223 h 987810"/>
              <a:gd name="connsiteX2" fmla="*/ 0 w 226094"/>
              <a:gd name="connsiteY2" fmla="*/ 230418 h 987810"/>
              <a:gd name="connsiteX3" fmla="*/ 187219 w 226094"/>
              <a:gd name="connsiteY3" fmla="*/ 350297 h 987810"/>
              <a:gd name="connsiteX4" fmla="*/ 37972 w 226094"/>
              <a:gd name="connsiteY4" fmla="*/ 497060 h 987810"/>
              <a:gd name="connsiteX5" fmla="*/ 185717 w 226094"/>
              <a:gd name="connsiteY5" fmla="*/ 592518 h 987810"/>
              <a:gd name="connsiteX6" fmla="*/ 77627 w 226094"/>
              <a:gd name="connsiteY6" fmla="*/ 737281 h 987810"/>
              <a:gd name="connsiteX7" fmla="*/ 215997 w 226094"/>
              <a:gd name="connsiteY7" fmla="*/ 808833 h 987810"/>
              <a:gd name="connsiteX8" fmla="*/ 107031 w 226094"/>
              <a:gd name="connsiteY8" fmla="*/ 897323 h 987810"/>
              <a:gd name="connsiteX9" fmla="*/ 226094 w 226094"/>
              <a:gd name="connsiteY9" fmla="*/ 987810 h 987810"/>
              <a:gd name="connsiteX10" fmla="*/ 226094 w 226094"/>
              <a:gd name="connsiteY10" fmla="*/ 987810 h 987810"/>
              <a:gd name="connsiteX11" fmla="*/ 221331 w 226094"/>
              <a:gd name="connsiteY11" fmla="*/ 987810 h 98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094" h="987810">
                <a:moveTo>
                  <a:pt x="57907" y="0"/>
                </a:moveTo>
                <a:lnTo>
                  <a:pt x="135606" y="97223"/>
                </a:lnTo>
                <a:lnTo>
                  <a:pt x="0" y="230418"/>
                </a:lnTo>
                <a:lnTo>
                  <a:pt x="187219" y="350297"/>
                </a:lnTo>
                <a:lnTo>
                  <a:pt x="37972" y="497060"/>
                </a:lnTo>
                <a:lnTo>
                  <a:pt x="185717" y="592518"/>
                </a:lnTo>
                <a:cubicBezTo>
                  <a:pt x="190877" y="615572"/>
                  <a:pt x="116477" y="668966"/>
                  <a:pt x="77627" y="737281"/>
                </a:cubicBezTo>
                <a:lnTo>
                  <a:pt x="215997" y="808833"/>
                </a:lnTo>
                <a:lnTo>
                  <a:pt x="107031" y="897323"/>
                </a:lnTo>
                <a:lnTo>
                  <a:pt x="226094" y="987810"/>
                </a:lnTo>
                <a:lnTo>
                  <a:pt x="226094" y="987810"/>
                </a:lnTo>
                <a:lnTo>
                  <a:pt x="221331" y="987810"/>
                </a:lnTo>
              </a:path>
            </a:pathLst>
          </a:custGeom>
          <a:solidFill>
            <a:schemeClr val="bg1"/>
          </a:solidFill>
          <a:ln w="76200">
            <a:solidFill>
              <a:schemeClr val="bg1"/>
            </a:solidFill>
          </a:ln>
          <a:effectLst>
            <a:glow rad="228600">
              <a:schemeClr val="accent3">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custDataLst>
              <p:tags r:id="rId10"/>
            </p:custDataLst>
          </p:nvPr>
        </p:nvSpPr>
        <p:spPr>
          <a:xfrm>
            <a:off x="3700814" y="4676053"/>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custDataLst>
              <p:tags r:id="rId11"/>
            </p:custDataLst>
          </p:nvPr>
        </p:nvSpPr>
        <p:spPr>
          <a:xfrm>
            <a:off x="3716339" y="4697017"/>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custDataLst>
              <p:tags r:id="rId12"/>
            </p:custDataLst>
          </p:nvPr>
        </p:nvSpPr>
        <p:spPr>
          <a:xfrm>
            <a:off x="3700814" y="469701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custDataLst>
              <p:tags r:id="rId13"/>
            </p:custDataLst>
          </p:nvPr>
        </p:nvSpPr>
        <p:spPr>
          <a:xfrm>
            <a:off x="3716339" y="4688716"/>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ylindre 22"/>
          <p:cNvSpPr/>
          <p:nvPr>
            <p:custDataLst>
              <p:tags r:id="rId14"/>
            </p:custDataLst>
          </p:nvPr>
        </p:nvSpPr>
        <p:spPr>
          <a:xfrm>
            <a:off x="3391482" y="4697017"/>
            <a:ext cx="719447" cy="1598772"/>
          </a:xfrm>
          <a:prstGeom prst="can">
            <a:avLst/>
          </a:prstGeom>
          <a:gradFill flip="none" rotWithShape="1">
            <a:gsLst>
              <a:gs pos="0">
                <a:schemeClr val="bg2">
                  <a:lumMod val="25000"/>
                </a:schemeClr>
              </a:gs>
              <a:gs pos="50000">
                <a:schemeClr val="bg2">
                  <a:lumMod val="10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Cylindre 23"/>
          <p:cNvSpPr/>
          <p:nvPr>
            <p:custDataLst>
              <p:tags r:id="rId15"/>
            </p:custDataLst>
          </p:nvPr>
        </p:nvSpPr>
        <p:spPr>
          <a:xfrm>
            <a:off x="3674490" y="4634848"/>
            <a:ext cx="153431" cy="107737"/>
          </a:xfrm>
          <a:prstGeom prst="can">
            <a:avLst/>
          </a:prstGeom>
          <a:gradFill flip="none" rotWithShape="1">
            <a:gsLst>
              <a:gs pos="0">
                <a:schemeClr val="bg2">
                  <a:lumMod val="25000"/>
                </a:schemeClr>
              </a:gs>
              <a:gs pos="50000">
                <a:schemeClr val="bg1">
                  <a:lumMod val="75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Cylindre 24"/>
          <p:cNvSpPr/>
          <p:nvPr>
            <p:custDataLst>
              <p:tags r:id="rId16"/>
            </p:custDataLst>
          </p:nvPr>
        </p:nvSpPr>
        <p:spPr>
          <a:xfrm>
            <a:off x="3391483" y="4711694"/>
            <a:ext cx="719446" cy="1598772"/>
          </a:xfrm>
          <a:prstGeom prst="can">
            <a:avLst/>
          </a:prstGeom>
          <a:gradFill flip="none" rotWithShape="1">
            <a:gsLst>
              <a:gs pos="0">
                <a:srgbClr val="FF0000">
                  <a:alpha val="56000"/>
                </a:srgbClr>
              </a:gs>
              <a:gs pos="50000">
                <a:srgbClr val="C00000">
                  <a:alpha val="37000"/>
                </a:srgbClr>
              </a:gs>
              <a:gs pos="100000">
                <a:srgbClr val="FF0000">
                  <a:alpha val="17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contenu 2"/>
          <p:cNvSpPr txBox="1">
            <a:spLocks/>
          </p:cNvSpPr>
          <p:nvPr>
            <p:custDataLst>
              <p:tags r:id="rId17"/>
            </p:custDataLst>
          </p:nvPr>
        </p:nvSpPr>
        <p:spPr>
          <a:xfrm>
            <a:off x="35380" y="3645024"/>
            <a:ext cx="3203848" cy="18494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puissance en Watt:</a:t>
            </a:r>
          </a:p>
          <a:p>
            <a:pPr marL="0" indent="0" algn="ctr">
              <a:buNone/>
            </a:pPr>
            <a:r>
              <a:rPr lang="fr-FR" sz="1800" b="1" dirty="0">
                <a:latin typeface="Verdana" panose="020B0604030504040204" pitchFamily="34" charset="0"/>
                <a:ea typeface="Verdana" panose="020B0604030504040204" pitchFamily="34" charset="0"/>
                <a:cs typeface="Verdana" panose="020B0604030504040204" pitchFamily="34" charset="0"/>
              </a:rPr>
              <a:t>P = U.I </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Produit de la tension d’alimentation en volt avec le courant qui traverse un récepteur en ampère (puissance consommée), ou produite par un générateur, au rendement près.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27" name="ZoneTexte 26"/>
          <p:cNvSpPr txBox="1"/>
          <p:nvPr>
            <p:custDataLst>
              <p:tags r:id="rId18"/>
            </p:custDataLst>
          </p:nvPr>
        </p:nvSpPr>
        <p:spPr>
          <a:xfrm>
            <a:off x="3563888" y="4914940"/>
            <a:ext cx="407484" cy="1323439"/>
          </a:xfrm>
          <a:prstGeom prst="rect">
            <a:avLst/>
          </a:prstGeom>
          <a:noFill/>
        </p:spPr>
        <p:txBody>
          <a:bodyPr wrap="none" rtlCol="0">
            <a:spAutoFit/>
          </a:bodyPr>
          <a:lstStyle/>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ct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19"/>
            </p:custDataLst>
          </p:nvPr>
        </p:nvCxnSpPr>
        <p:spPr>
          <a:xfrm flipV="1">
            <a:off x="4494824" y="4555623"/>
            <a:ext cx="0" cy="1925935"/>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20"/>
            </p:custDataLst>
          </p:nvPr>
        </p:nvSpPr>
        <p:spPr>
          <a:xfrm>
            <a:off x="5930777" y="6178539"/>
            <a:ext cx="369415" cy="369332"/>
          </a:xfrm>
          <a:prstGeom prst="rect">
            <a:avLst/>
          </a:prstGeom>
        </p:spPr>
        <p:txBody>
          <a:bodyPr wrap="squar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1" name="Rectangle 30"/>
          <p:cNvSpPr/>
          <p:nvPr>
            <p:custDataLst>
              <p:tags r:id="rId21"/>
            </p:custDataLst>
          </p:nvPr>
        </p:nvSpPr>
        <p:spPr>
          <a:xfrm>
            <a:off x="4465793" y="5163936"/>
            <a:ext cx="559769" cy="369332"/>
          </a:xfrm>
          <a:prstGeom prst="rect">
            <a:avLst/>
          </a:prstGeom>
        </p:spPr>
        <p:txBody>
          <a:bodyPr wrap="non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r>
              <a:rPr lang="fr-FR" b="1" dirty="0" smtClean="0">
                <a:latin typeface="Verdana" panose="020B0604030504040204" pitchFamily="34" charset="0"/>
                <a:ea typeface="Verdana" panose="020B0604030504040204" pitchFamily="34" charset="0"/>
                <a:cs typeface="Verdana" panose="020B0604030504040204" pitchFamily="34" charset="0"/>
              </a:rPr>
              <a:t> </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2" name="Connecteur droit avec flèche 31"/>
          <p:cNvCxnSpPr/>
          <p:nvPr>
            <p:custDataLst>
              <p:tags r:id="rId22"/>
            </p:custDataLst>
          </p:nvPr>
        </p:nvCxnSpPr>
        <p:spPr>
          <a:xfrm flipV="1">
            <a:off x="6762770" y="4508400"/>
            <a:ext cx="0" cy="1925935"/>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Rectangle 32"/>
          <p:cNvSpPr/>
          <p:nvPr>
            <p:custDataLst>
              <p:tags r:id="rId23"/>
            </p:custDataLst>
          </p:nvPr>
        </p:nvSpPr>
        <p:spPr>
          <a:xfrm>
            <a:off x="6208557" y="5141748"/>
            <a:ext cx="559769" cy="369332"/>
          </a:xfrm>
          <a:prstGeom prst="rect">
            <a:avLst/>
          </a:prstGeom>
        </p:spPr>
        <p:txBody>
          <a:bodyPr wrap="non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2</a:t>
            </a:r>
            <a:r>
              <a:rPr lang="fr-FR" b="1" dirty="0" smtClean="0">
                <a:latin typeface="Verdana" panose="020B0604030504040204" pitchFamily="34" charset="0"/>
                <a:ea typeface="Verdana" panose="020B0604030504040204" pitchFamily="34" charset="0"/>
                <a:cs typeface="Verdana" panose="020B0604030504040204" pitchFamily="34" charset="0"/>
              </a:rPr>
              <a:t>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custDataLst>
              <p:tags r:id="rId24"/>
            </p:custDataLst>
          </p:nvPr>
        </p:nvSpPr>
        <p:spPr>
          <a:xfrm>
            <a:off x="4716016" y="3933056"/>
            <a:ext cx="389850" cy="369332"/>
          </a:xfrm>
          <a:prstGeom prst="rect">
            <a:avLst/>
          </a:prstGeom>
        </p:spPr>
        <p:txBody>
          <a:bodyPr wrap="non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5" name="Rectangle 34"/>
          <p:cNvSpPr/>
          <p:nvPr>
            <p:custDataLst>
              <p:tags r:id="rId25"/>
            </p:custDataLst>
          </p:nvPr>
        </p:nvSpPr>
        <p:spPr>
          <a:xfrm>
            <a:off x="3239228" y="3933056"/>
            <a:ext cx="5824491" cy="27508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dirty="0" smtClean="0">
                <a:solidFill>
                  <a:schemeClr val="tx1"/>
                </a:solidFill>
              </a:rPr>
              <a:t> click</a:t>
            </a:r>
            <a:endParaRPr lang="fr-FR" dirty="0">
              <a:solidFill>
                <a:schemeClr val="tx1"/>
              </a:solidFill>
            </a:endParaRPr>
          </a:p>
        </p:txBody>
      </p:sp>
      <p:grpSp>
        <p:nvGrpSpPr>
          <p:cNvPr id="39" name="Groupe 38"/>
          <p:cNvGrpSpPr/>
          <p:nvPr>
            <p:custDataLst>
              <p:tags r:id="rId26"/>
            </p:custDataLst>
          </p:nvPr>
        </p:nvGrpSpPr>
        <p:grpSpPr>
          <a:xfrm>
            <a:off x="5459438" y="4140535"/>
            <a:ext cx="504056" cy="332960"/>
            <a:chOff x="5610829" y="3532550"/>
            <a:chExt cx="504056" cy="332960"/>
          </a:xfrm>
        </p:grpSpPr>
        <p:sp useBgFill="1">
          <p:nvSpPr>
            <p:cNvPr id="38" name="Rectangle 37"/>
            <p:cNvSpPr/>
            <p:nvPr/>
          </p:nvSpPr>
          <p:spPr>
            <a:xfrm>
              <a:off x="5652120" y="3532550"/>
              <a:ext cx="455396" cy="2564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36"/>
            <p:cNvCxnSpPr/>
            <p:nvPr/>
          </p:nvCxnSpPr>
          <p:spPr>
            <a:xfrm flipH="1">
              <a:off x="5610829" y="3649486"/>
              <a:ext cx="504056" cy="2160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203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0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69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par>
                          <p:cTn id="35" fill="hold">
                            <p:stCondLst>
                              <p:cond delay="500"/>
                            </p:stCondLst>
                            <p:childTnLst>
                              <p:par>
                                <p:cTn id="36" presetID="22" presetClass="entr" presetSubtype="4"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left)">
                                      <p:cBhvr>
                                        <p:cTn id="42" dur="500"/>
                                        <p:tgtEl>
                                          <p:spTgt spid="4"/>
                                        </p:tgtEl>
                                      </p:cBhvr>
                                    </p:animEffect>
                                  </p:childTnLst>
                                </p:cTn>
                              </p:par>
                              <p:par>
                                <p:cTn id="43" presetID="1" presetClass="entr" presetSubtype="0" fill="hold"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22" presetClass="entr" presetSubtype="8"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par>
                          <p:cTn id="48" fill="hold">
                            <p:stCondLst>
                              <p:cond delay="1500"/>
                            </p:stCondLst>
                            <p:childTnLst>
                              <p:par>
                                <p:cTn id="49" presetID="10" presetClass="entr" presetSubtype="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par>
                          <p:cTn id="52" fill="hold">
                            <p:stCondLst>
                              <p:cond delay="2000"/>
                            </p:stCondLst>
                            <p:childTnLst>
                              <p:par>
                                <p:cTn id="53" presetID="22" presetClass="entr" presetSubtype="4" fill="hold"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down)">
                                      <p:cBhvr>
                                        <p:cTn id="55" dur="500"/>
                                        <p:tgtEl>
                                          <p:spTgt spid="28"/>
                                        </p:tgtEl>
                                      </p:cBhvr>
                                    </p:animEffect>
                                  </p:childTnLst>
                                </p:cTn>
                              </p:par>
                            </p:childTnLst>
                          </p:cTn>
                        </p:par>
                        <p:par>
                          <p:cTn id="56" fill="hold">
                            <p:stCondLst>
                              <p:cond delay="2500"/>
                            </p:stCondLst>
                            <p:childTnLst>
                              <p:par>
                                <p:cTn id="57" presetID="22" presetClass="entr" presetSubtype="8"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left)">
                                      <p:cBhvr>
                                        <p:cTn id="59" dur="500"/>
                                        <p:tgtEl>
                                          <p:spTgt spid="31"/>
                                        </p:tgtEl>
                                      </p:cBhvr>
                                    </p:animEffect>
                                  </p:childTnLst>
                                </p:cTn>
                              </p:par>
                            </p:childTnLst>
                          </p:cTn>
                        </p:par>
                        <p:par>
                          <p:cTn id="60" fill="hold">
                            <p:stCondLst>
                              <p:cond delay="3000"/>
                            </p:stCondLst>
                            <p:childTnLst>
                              <p:par>
                                <p:cTn id="61" presetID="22" presetClass="entr" presetSubtype="8"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left)">
                                      <p:cBhvr>
                                        <p:cTn id="63" dur="500"/>
                                        <p:tgtEl>
                                          <p:spTgt spid="15"/>
                                        </p:tgtEl>
                                      </p:cBhvr>
                                    </p:animEffect>
                                  </p:childTnLst>
                                </p:cTn>
                              </p:par>
                            </p:childTnLst>
                          </p:cTn>
                        </p:par>
                        <p:par>
                          <p:cTn id="64" fill="hold">
                            <p:stCondLst>
                              <p:cond delay="3500"/>
                            </p:stCondLst>
                            <p:childTnLst>
                              <p:par>
                                <p:cTn id="65" presetID="22" presetClass="entr" presetSubtype="8" fill="hold" grpId="0" nodeType="after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wipe(left)">
                                      <p:cBhvr>
                                        <p:cTn id="67" dur="500"/>
                                        <p:tgtEl>
                                          <p:spTgt spid="34"/>
                                        </p:tgtEl>
                                      </p:cBhvr>
                                    </p:animEffect>
                                  </p:childTnLst>
                                </p:cTn>
                              </p:par>
                            </p:childTnLst>
                          </p:cTn>
                        </p:par>
                        <p:par>
                          <p:cTn id="68" fill="hold">
                            <p:stCondLst>
                              <p:cond delay="4000"/>
                            </p:stCondLst>
                            <p:childTnLst>
                              <p:par>
                                <p:cTn id="69" presetID="22" presetClass="entr" presetSubtype="4" fill="hold" nodeType="after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wipe(down)">
                                      <p:cBhvr>
                                        <p:cTn id="71" dur="500"/>
                                        <p:tgtEl>
                                          <p:spTgt spid="32"/>
                                        </p:tgtEl>
                                      </p:cBhvr>
                                    </p:animEffect>
                                  </p:childTnLst>
                                </p:cTn>
                              </p:par>
                            </p:childTnLst>
                          </p:cTn>
                        </p:par>
                        <p:par>
                          <p:cTn id="72" fill="hold">
                            <p:stCondLst>
                              <p:cond delay="4500"/>
                            </p:stCondLst>
                            <p:childTnLst>
                              <p:par>
                                <p:cTn id="73" presetID="22" presetClass="entr" presetSubtype="8" fill="hold" grpId="0" nodeType="after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left)">
                                      <p:cBhvr>
                                        <p:cTn id="75" dur="500"/>
                                        <p:tgtEl>
                                          <p:spTgt spid="33"/>
                                        </p:tgtEl>
                                      </p:cBhvr>
                                    </p:animEffect>
                                  </p:childTnLst>
                                </p:cTn>
                              </p:par>
                            </p:childTnLst>
                          </p:cTn>
                        </p:par>
                        <p:par>
                          <p:cTn id="76" fill="hold">
                            <p:stCondLst>
                              <p:cond delay="5000"/>
                            </p:stCondLst>
                            <p:childTnLst>
                              <p:par>
                                <p:cTn id="77" presetID="22" presetClass="entr" presetSubtype="2" fill="hold" nodeType="after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wipe(right)">
                                      <p:cBhvr>
                                        <p:cTn id="79" dur="500"/>
                                        <p:tgtEl>
                                          <p:spTgt spid="16"/>
                                        </p:tgtEl>
                                      </p:cBhvr>
                                    </p:animEffect>
                                  </p:childTnLst>
                                </p:cTn>
                              </p:par>
                            </p:childTnLst>
                          </p:cTn>
                        </p:par>
                        <p:par>
                          <p:cTn id="80" fill="hold">
                            <p:stCondLst>
                              <p:cond delay="5500"/>
                            </p:stCondLst>
                            <p:childTnLst>
                              <p:par>
                                <p:cTn id="81" presetID="22" presetClass="entr" presetSubtype="8" fill="hold" grpId="0" nodeType="after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wipe(left)">
                                      <p:cBhvr>
                                        <p:cTn id="83" dur="500"/>
                                        <p:tgtEl>
                                          <p:spTgt spid="30"/>
                                        </p:tgtEl>
                                      </p:cBhvr>
                                    </p:animEffect>
                                  </p:childTnLst>
                                </p:cTn>
                              </p:par>
                            </p:childTnLst>
                          </p:cTn>
                        </p:par>
                        <p:par>
                          <p:cTn id="84" fill="hold">
                            <p:stCondLst>
                              <p:cond delay="6000"/>
                            </p:stCondLst>
                            <p:childTnLst>
                              <p:par>
                                <p:cTn id="85" presetID="1" presetClass="entr" presetSubtype="0" fill="hold" grpId="0" nodeType="afterEffect">
                                  <p:stCondLst>
                                    <p:cond delay="0"/>
                                  </p:stCondLst>
                                  <p:iterate type="wd">
                                    <p:tmAbs val="0"/>
                                  </p:iterate>
                                  <p:childTnLst>
                                    <p:set>
                                      <p:cBhvr>
                                        <p:cTn id="86" dur="1" fill="hold">
                                          <p:stCondLst>
                                            <p:cond delay="0"/>
                                          </p:stCondLst>
                                        </p:cTn>
                                        <p:tgtEl>
                                          <p:spTgt spid="3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iterate type="wd">
                                    <p:tmPct val="10000"/>
                                  </p:iterate>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35"/>
                    </p:tgtEl>
                  </p:cond>
                </p:stCondLst>
                <p:endSync evt="end" delay="0">
                  <p:rtn val="all"/>
                </p:endSync>
                <p:childTnLst>
                  <p:par>
                    <p:cTn id="93" fill="hold">
                      <p:stCondLst>
                        <p:cond delay="0"/>
                      </p:stCondLst>
                      <p:childTnLst>
                        <p:par>
                          <p:cTn id="94" fill="hold">
                            <p:stCondLst>
                              <p:cond delay="0"/>
                            </p:stCondLst>
                            <p:childTnLst>
                              <p:par>
                                <p:cTn id="95" presetID="1" presetClass="exit" presetSubtype="0" fill="hold" grpId="1" nodeType="withEffect">
                                  <p:stCondLst>
                                    <p:cond delay="0"/>
                                  </p:stCondLst>
                                  <p:iterate type="wd">
                                    <p:tmAbs val="0"/>
                                  </p:iterate>
                                  <p:childTnLst>
                                    <p:set>
                                      <p:cBhvr>
                                        <p:cTn id="96" dur="1" fill="hold">
                                          <p:stCondLst>
                                            <p:cond delay="0"/>
                                          </p:stCondLst>
                                        </p:cTn>
                                        <p:tgtEl>
                                          <p:spTgt spid="35"/>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39"/>
                                        </p:tgtEl>
                                      </p:cBhvr>
                                    </p:animEffect>
                                    <p:set>
                                      <p:cBhvr>
                                        <p:cTn id="99" dur="1" fill="hold">
                                          <p:stCondLst>
                                            <p:cond delay="499"/>
                                          </p:stCondLst>
                                        </p:cTn>
                                        <p:tgtEl>
                                          <p:spTgt spid="39"/>
                                        </p:tgtEl>
                                        <p:attrNameLst>
                                          <p:attrName>style.visibility</p:attrName>
                                        </p:attrNameLst>
                                      </p:cBhvr>
                                      <p:to>
                                        <p:strVal val="hidden"/>
                                      </p:to>
                                    </p:set>
                                  </p:childTnLst>
                                </p:cTn>
                              </p:par>
                              <p:par>
                                <p:cTn id="100" presetID="1" presetClass="entr" presetSubtype="0" fill="hold" grpId="2" nodeType="withEffect">
                                  <p:stCondLst>
                                    <p:cond delay="0"/>
                                  </p:stCondLst>
                                  <p:iterate type="wd">
                                    <p:tmAbs val="0"/>
                                  </p:iterate>
                                  <p:childTnLst>
                                    <p:set>
                                      <p:cBhvr>
                                        <p:cTn id="101" dur="1" fill="hold">
                                          <p:stCondLst>
                                            <p:cond delay="0"/>
                                          </p:stCondLst>
                                        </p:cTn>
                                        <p:tgtEl>
                                          <p:spTgt spid="35"/>
                                        </p:tgtEl>
                                        <p:attrNameLst>
                                          <p:attrName>style.visibility</p:attrName>
                                        </p:attrNameLst>
                                      </p:cBhvr>
                                      <p:to>
                                        <p:strVal val="visible"/>
                                      </p:to>
                                    </p:set>
                                  </p:childTnLst>
                                </p:cTn>
                              </p:par>
                              <p:par>
                                <p:cTn id="102" presetID="10" presetClass="entr" presetSubtype="0" fill="hold" grpId="0" nodeType="withEffect">
                                  <p:stCondLst>
                                    <p:cond delay="0"/>
                                  </p:stCondLst>
                                  <p:childTnLst>
                                    <p:set>
                                      <p:cBhvr>
                                        <p:cTn id="103" dur="1" fill="hold">
                                          <p:stCondLst>
                                            <p:cond delay="0"/>
                                          </p:stCondLst>
                                        </p:cTn>
                                        <p:tgtEl>
                                          <p:spTgt spid="19"/>
                                        </p:tgtEl>
                                        <p:attrNameLst>
                                          <p:attrName>style.visibility</p:attrName>
                                        </p:attrNameLst>
                                      </p:cBhvr>
                                      <p:to>
                                        <p:strVal val="visible"/>
                                      </p:to>
                                    </p:set>
                                    <p:animEffect transition="in" filter="fade">
                                      <p:cBhvr>
                                        <p:cTn id="104" dur="10"/>
                                        <p:tgtEl>
                                          <p:spTgt spid="19"/>
                                        </p:tgtEl>
                                      </p:cBhvr>
                                    </p:animEffect>
                                  </p:childTnLst>
                                </p:cTn>
                              </p:par>
                              <p:par>
                                <p:cTn id="105" presetID="0" presetClass="path" presetSubtype="0" repeatCount="10000" fill="hold" grpId="1" nodeType="withEffect">
                                  <p:stCondLst>
                                    <p:cond delay="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106" dur="4000" fill="hold"/>
                                        <p:tgtEl>
                                          <p:spTgt spid="19"/>
                                        </p:tgtEl>
                                        <p:attrNameLst>
                                          <p:attrName>ppt_x</p:attrName>
                                          <p:attrName>ppt_y</p:attrName>
                                        </p:attrNameLst>
                                      </p:cBhvr>
                                      <p:rCtr x="25816" y="10972"/>
                                    </p:animMotion>
                                  </p:childTnLst>
                                </p:cTn>
                              </p:par>
                              <p:par>
                                <p:cTn id="107" presetID="10" presetClass="entr" presetSubtype="0" fill="hold" grpId="0" nodeType="withEffect">
                                  <p:stCondLst>
                                    <p:cond delay="10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10"/>
                                        <p:tgtEl>
                                          <p:spTgt spid="22"/>
                                        </p:tgtEl>
                                      </p:cBhvr>
                                    </p:animEffect>
                                  </p:childTnLst>
                                </p:cTn>
                              </p:par>
                              <p:par>
                                <p:cTn id="110" presetID="0" presetClass="path" presetSubtype="0" repeatCount="10000" fill="hold" grpId="1" nodeType="withEffect">
                                  <p:stCondLst>
                                    <p:cond delay="1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111" dur="4000" fill="hold"/>
                                        <p:tgtEl>
                                          <p:spTgt spid="22"/>
                                        </p:tgtEl>
                                        <p:attrNameLst>
                                          <p:attrName>ppt_x</p:attrName>
                                          <p:attrName>ppt_y</p:attrName>
                                        </p:attrNameLst>
                                      </p:cBhvr>
                                      <p:rCtr x="25816" y="10972"/>
                                    </p:animMotion>
                                  </p:childTnLst>
                                </p:cTn>
                              </p:par>
                              <p:par>
                                <p:cTn id="112" presetID="10" presetClass="entr" presetSubtype="0" fill="hold" grpId="0" nodeType="withEffect">
                                  <p:stCondLst>
                                    <p:cond delay="2000"/>
                                  </p:stCondLst>
                                  <p:childTnLst>
                                    <p:set>
                                      <p:cBhvr>
                                        <p:cTn id="113" dur="1" fill="hold">
                                          <p:stCondLst>
                                            <p:cond delay="0"/>
                                          </p:stCondLst>
                                        </p:cTn>
                                        <p:tgtEl>
                                          <p:spTgt spid="20"/>
                                        </p:tgtEl>
                                        <p:attrNameLst>
                                          <p:attrName>style.visibility</p:attrName>
                                        </p:attrNameLst>
                                      </p:cBhvr>
                                      <p:to>
                                        <p:strVal val="visible"/>
                                      </p:to>
                                    </p:set>
                                    <p:animEffect transition="in" filter="fade">
                                      <p:cBhvr>
                                        <p:cTn id="114" dur="10"/>
                                        <p:tgtEl>
                                          <p:spTgt spid="20"/>
                                        </p:tgtEl>
                                      </p:cBhvr>
                                    </p:animEffect>
                                  </p:childTnLst>
                                </p:cTn>
                              </p:par>
                              <p:par>
                                <p:cTn id="115" presetID="0" presetClass="path" presetSubtype="0" repeatCount="10000" fill="hold" grpId="1" nodeType="withEffect">
                                  <p:stCondLst>
                                    <p:cond delay="2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116" dur="4000" fill="hold"/>
                                        <p:tgtEl>
                                          <p:spTgt spid="20"/>
                                        </p:tgtEl>
                                        <p:attrNameLst>
                                          <p:attrName>ppt_x</p:attrName>
                                          <p:attrName>ppt_y</p:attrName>
                                        </p:attrNameLst>
                                      </p:cBhvr>
                                      <p:rCtr x="25816" y="10972"/>
                                    </p:animMotion>
                                  </p:childTnLst>
                                </p:cTn>
                              </p:par>
                              <p:par>
                                <p:cTn id="117" presetID="10" presetClass="entr" presetSubtype="0" fill="hold" grpId="0" nodeType="withEffect">
                                  <p:stCondLst>
                                    <p:cond delay="3000"/>
                                  </p:stCondLst>
                                  <p:childTnLst>
                                    <p:set>
                                      <p:cBhvr>
                                        <p:cTn id="118" dur="1" fill="hold">
                                          <p:stCondLst>
                                            <p:cond delay="0"/>
                                          </p:stCondLst>
                                        </p:cTn>
                                        <p:tgtEl>
                                          <p:spTgt spid="21"/>
                                        </p:tgtEl>
                                        <p:attrNameLst>
                                          <p:attrName>style.visibility</p:attrName>
                                        </p:attrNameLst>
                                      </p:cBhvr>
                                      <p:to>
                                        <p:strVal val="visible"/>
                                      </p:to>
                                    </p:set>
                                    <p:animEffect transition="in" filter="fade">
                                      <p:cBhvr>
                                        <p:cTn id="119" dur="10"/>
                                        <p:tgtEl>
                                          <p:spTgt spid="21"/>
                                        </p:tgtEl>
                                      </p:cBhvr>
                                    </p:animEffect>
                                  </p:childTnLst>
                                </p:cTn>
                              </p:par>
                              <p:par>
                                <p:cTn id="120" presetID="0" presetClass="path" presetSubtype="0" repeatCount="10000" fill="hold" grpId="1" nodeType="withEffect">
                                  <p:stCondLst>
                                    <p:cond delay="3000"/>
                                  </p:stCondLst>
                                  <p:childTnLst>
                                    <p:animMotion origin="layout" path="M 0 -4.07407E-6 L 0.00434 -0.02291 L 0.01337 -0.04676 L 0.02899 -0.05972 L 0.04618 -0.06365 L 0.33941 -0.06365 L 0.3566 -0.05578 L 0.36858 -0.0449 L 0.37674 -0.02083 L 0.3776 0.00602 L 0.3776 0.10348 L 0.43056 0.08959 L 0.44167 0.09051 L 0.46701 0.07269 L 0.4842 0.04977 L 0.50139 0.03889 L 0.50972 0.04885 L 0.51563 0.06065 L 0.50226 0.07454 L 0.51632 0.09051 L 0.50365 0.10255 L 0.51563 0.11644 L 0.50139 0.12824 L 0.51267 0.14329 L 0.50226 0.14931 L 0.50972 0.1632 L 0.50139 0.16713 L 0.49323 0.16505 L 0.4842 0.15625 L 0.46337 0.1294 L 0.43802 0.11829 L 0.42986 0.12037 L 0.41406 0.13125 C 0.41389 0.16436 0.41337 0.23079 0.41337 0.23102 L 0.40972 0.25278 L 0.40069 0.26667 L 0.39028 0.2757 L 0.37899 0.28264 C 0.34983 0.28079 0.11094 0.28334 0.05052 0.28079 L 0.0349 0.27894 L 0.01632 0.2676 L 0.00885 0.25278 L 0.00278 0.23403 L 0.00069 0.00996 " pathEditMode="relative" rAng="0" ptsTypes="AAAAAAAAAAAAAAAAAAAAAAAAAAAAAAAAfAAAAfAAAAAA">
                                      <p:cBhvr>
                                        <p:cTn id="121" dur="4000" fill="hold"/>
                                        <p:tgtEl>
                                          <p:spTgt spid="21"/>
                                        </p:tgtEl>
                                        <p:attrNameLst>
                                          <p:attrName>ppt_x</p:attrName>
                                          <p:attrName>ppt_y</p:attrName>
                                        </p:attrNameLst>
                                      </p:cBhvr>
                                      <p:rCtr x="25816" y="10972"/>
                                    </p:animMotion>
                                  </p:childTnLst>
                                </p:cTn>
                              </p:par>
                              <p:par>
                                <p:cTn id="122" presetID="10" presetClass="entr" presetSubtype="0" fill="hold" grpId="0" nodeType="withEffect">
                                  <p:stCondLst>
                                    <p:cond delay="1400"/>
                                  </p:stCondLst>
                                  <p:childTnLst>
                                    <p:set>
                                      <p:cBhvr>
                                        <p:cTn id="123" dur="1" fill="hold">
                                          <p:stCondLst>
                                            <p:cond delay="0"/>
                                          </p:stCondLst>
                                        </p:cTn>
                                        <p:tgtEl>
                                          <p:spTgt spid="17"/>
                                        </p:tgtEl>
                                        <p:attrNameLst>
                                          <p:attrName>style.visibility</p:attrName>
                                        </p:attrNameLst>
                                      </p:cBhvr>
                                      <p:to>
                                        <p:strVal val="visible"/>
                                      </p:to>
                                    </p:set>
                                    <p:animEffect transition="in" filter="fade">
                                      <p:cBhvr>
                                        <p:cTn id="124" dur="1100"/>
                                        <p:tgtEl>
                                          <p:spTgt spid="17"/>
                                        </p:tgtEl>
                                      </p:cBhvr>
                                    </p:animEffect>
                                  </p:childTnLst>
                                </p:cTn>
                              </p:par>
                              <p:par>
                                <p:cTn id="125" presetID="10" presetClass="exit" presetSubtype="0" fill="hold" grpId="1" nodeType="withEffect">
                                  <p:stCondLst>
                                    <p:cond delay="36400"/>
                                  </p:stCondLst>
                                  <p:childTnLst>
                                    <p:animEffect transition="out" filter="fade">
                                      <p:cBhvr>
                                        <p:cTn id="126" dur="6600"/>
                                        <p:tgtEl>
                                          <p:spTgt spid="17"/>
                                        </p:tgtEl>
                                      </p:cBhvr>
                                    </p:animEffect>
                                    <p:set>
                                      <p:cBhvr>
                                        <p:cTn id="127" dur="1" fill="hold">
                                          <p:stCondLst>
                                            <p:cond delay="6599"/>
                                          </p:stCondLst>
                                        </p:cTn>
                                        <p:tgtEl>
                                          <p:spTgt spid="17"/>
                                        </p:tgtEl>
                                        <p:attrNameLst>
                                          <p:attrName>style.visibility</p:attrName>
                                        </p:attrNameLst>
                                      </p:cBhvr>
                                      <p:to>
                                        <p:strVal val="hidden"/>
                                      </p:to>
                                    </p:set>
                                  </p:childTnLst>
                                </p:cTn>
                              </p:par>
                              <p:par>
                                <p:cTn id="128" presetID="10" presetClass="entr" presetSubtype="0" fill="hold" grpId="0" nodeType="withEffect">
                                  <p:stCondLst>
                                    <p:cond delay="1000"/>
                                  </p:stCondLst>
                                  <p:childTnLst>
                                    <p:set>
                                      <p:cBhvr>
                                        <p:cTn id="129" dur="1" fill="hold">
                                          <p:stCondLst>
                                            <p:cond delay="0"/>
                                          </p:stCondLst>
                                        </p:cTn>
                                        <p:tgtEl>
                                          <p:spTgt spid="18"/>
                                        </p:tgtEl>
                                        <p:attrNameLst>
                                          <p:attrName>style.visibility</p:attrName>
                                        </p:attrNameLst>
                                      </p:cBhvr>
                                      <p:to>
                                        <p:strVal val="visible"/>
                                      </p:to>
                                    </p:set>
                                    <p:animEffect transition="in" filter="fade">
                                      <p:cBhvr>
                                        <p:cTn id="130" dur="1000"/>
                                        <p:tgtEl>
                                          <p:spTgt spid="18"/>
                                        </p:tgtEl>
                                      </p:cBhvr>
                                    </p:animEffect>
                                  </p:childTnLst>
                                </p:cTn>
                              </p:par>
                              <p:par>
                                <p:cTn id="131" presetID="10" presetClass="exit" presetSubtype="0" fill="hold" grpId="1" nodeType="withEffect">
                                  <p:stCondLst>
                                    <p:cond delay="36500"/>
                                  </p:stCondLst>
                                  <p:childTnLst>
                                    <p:animEffect transition="out" filter="fade">
                                      <p:cBhvr>
                                        <p:cTn id="132" dur="6500"/>
                                        <p:tgtEl>
                                          <p:spTgt spid="18"/>
                                        </p:tgtEl>
                                      </p:cBhvr>
                                    </p:animEffect>
                                    <p:set>
                                      <p:cBhvr>
                                        <p:cTn id="133" dur="1" fill="hold">
                                          <p:stCondLst>
                                            <p:cond delay="6499"/>
                                          </p:stCondLst>
                                        </p:cTn>
                                        <p:tgtEl>
                                          <p:spTgt spid="18"/>
                                        </p:tgtEl>
                                        <p:attrNameLst>
                                          <p:attrName>style.visibility</p:attrName>
                                        </p:attrNameLst>
                                      </p:cBhvr>
                                      <p:to>
                                        <p:strVal val="hidden"/>
                                      </p:to>
                                    </p:set>
                                  </p:childTnLst>
                                </p:cTn>
                              </p:par>
                            </p:childTnLst>
                          </p:cTn>
                        </p:par>
                        <p:par>
                          <p:cTn id="134" fill="hold">
                            <p:stCondLst>
                              <p:cond delay="43000"/>
                            </p:stCondLst>
                            <p:childTnLst>
                              <p:par>
                                <p:cTn id="135" presetID="1" presetClass="entr" presetSubtype="0" fill="hold" nodeType="afterEffect">
                                  <p:stCondLst>
                                    <p:cond delay="0"/>
                                  </p:stCondLst>
                                  <p:childTnLst>
                                    <p:set>
                                      <p:cBhvr>
                                        <p:cTn id="136"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2" grpId="0"/>
      <p:bldP spid="3" grpId="0" build="p"/>
      <p:bldP spid="4" grpId="0"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4" grpId="0" animBg="1"/>
      <p:bldP spid="25" grpId="0" animBg="1"/>
      <p:bldP spid="26" grpId="0"/>
      <p:bldP spid="27" grpId="0"/>
      <p:bldP spid="30" grpId="0"/>
      <p:bldP spid="31" grpId="0"/>
      <p:bldP spid="33" grpId="0"/>
      <p:bldP spid="34" grpId="0"/>
      <p:bldP spid="35" grpId="0" animBg="1"/>
      <p:bldP spid="35" grpId="1" animBg="1"/>
      <p:bldP spid="35"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7384"/>
            <a:ext cx="9058945" cy="1143000"/>
          </a:xfrm>
        </p:spPr>
        <p:txBody>
          <a:bodyPr>
            <a:normAutofit/>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en continu</a:t>
            </a:r>
            <a:endParaRPr lang="fr-FR" dirty="0"/>
          </a:p>
        </p:txBody>
      </p:sp>
      <p:sp>
        <p:nvSpPr>
          <p:cNvPr id="3" name="Espace réservé du contenu 2"/>
          <p:cNvSpPr>
            <a:spLocks noGrp="1"/>
          </p:cNvSpPr>
          <p:nvPr>
            <p:ph idx="1"/>
            <p:custDataLst>
              <p:tags r:id="rId2"/>
            </p:custDataLst>
          </p:nvPr>
        </p:nvSpPr>
        <p:spPr>
          <a:xfrm>
            <a:off x="216024" y="1412776"/>
            <a:ext cx="8604448" cy="1900807"/>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Calculons le courant dans ce circuit, pour pouvoir par exemple, choisir un fusible approprié.</a:t>
            </a:r>
            <a:endParaRPr lang="fr-FR" sz="2000" dirty="0" smtClean="0">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Sachant que le générateur alimente le circuit en 12V, et que la lampe est marquée pour une consommation de 5W.</a:t>
            </a:r>
          </a:p>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On considère la chute de tension dans les fils comme négligeable.</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4" name="Rectangle à coins arrondis 3"/>
          <p:cNvSpPr/>
          <p:nvPr>
            <p:custDataLst>
              <p:tags r:id="rId3"/>
            </p:custDataLst>
          </p:nvPr>
        </p:nvSpPr>
        <p:spPr>
          <a:xfrm>
            <a:off x="3751205" y="3995822"/>
            <a:ext cx="3425552" cy="2376264"/>
          </a:xfrm>
          <a:prstGeom prst="round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²</a:t>
            </a:r>
            <a:endParaRPr lang="fr-FR" dirty="0"/>
          </a:p>
        </p:txBody>
      </p:sp>
      <p:pic>
        <p:nvPicPr>
          <p:cNvPr id="5" name="Image 4"/>
          <p:cNvPicPr>
            <a:picLocks noChangeAspect="1"/>
          </p:cNvPicPr>
          <p:nvPr>
            <p:custDataLst>
              <p:tags r:id="rId4"/>
            </p:custDataLst>
          </p:nvPr>
        </p:nvPicPr>
        <p:blipFill rotWithShape="1">
          <a:blip r:embed="rId27">
            <a:extLst>
              <a:ext uri="{28A0092B-C50C-407E-A947-70E740481C1C}">
                <a14:useLocalDpi xmlns:a14="http://schemas.microsoft.com/office/drawing/2010/main" val="0"/>
              </a:ext>
            </a:extLst>
          </a:blip>
          <a:srcRect t="43690"/>
          <a:stretch/>
        </p:blipFill>
        <p:spPr>
          <a:xfrm>
            <a:off x="3752417" y="5122928"/>
            <a:ext cx="3779208" cy="1269987"/>
          </a:xfrm>
          <a:prstGeom prst="rect">
            <a:avLst/>
          </a:prstGeom>
        </p:spPr>
      </p:pic>
      <p:grpSp>
        <p:nvGrpSpPr>
          <p:cNvPr id="6" name="Groupe 5"/>
          <p:cNvGrpSpPr/>
          <p:nvPr>
            <p:custDataLst>
              <p:tags r:id="rId5"/>
            </p:custDataLst>
          </p:nvPr>
        </p:nvGrpSpPr>
        <p:grpSpPr>
          <a:xfrm rot="5400000">
            <a:off x="7502886" y="4258259"/>
            <a:ext cx="1071604" cy="1795029"/>
            <a:chOff x="3733740" y="1197198"/>
            <a:chExt cx="504056" cy="874681"/>
          </a:xfrm>
        </p:grpSpPr>
        <p:sp>
          <p:nvSpPr>
            <p:cNvPr id="7" name="Ellipse 6"/>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riangle isocèle 11"/>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5" name="Connecteur droit avec flèche 14"/>
          <p:cNvCxnSpPr/>
          <p:nvPr>
            <p:custDataLst>
              <p:tags r:id="rId6"/>
            </p:custDataLst>
          </p:nvPr>
        </p:nvCxnSpPr>
        <p:spPr>
          <a:xfrm>
            <a:off x="4620893" y="3995822"/>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7"/>
            </p:custDataLst>
          </p:nvPr>
        </p:nvCxnSpPr>
        <p:spPr>
          <a:xfrm flipH="1" flipV="1">
            <a:off x="5891735" y="6372086"/>
            <a:ext cx="17449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Ellipse 16"/>
          <p:cNvSpPr/>
          <p:nvPr>
            <p:custDataLst>
              <p:tags r:id="rId8"/>
            </p:custDataLst>
          </p:nvPr>
        </p:nvSpPr>
        <p:spPr>
          <a:xfrm rot="5400000">
            <a:off x="7763696" y="4450321"/>
            <a:ext cx="1071604" cy="1329980"/>
          </a:xfrm>
          <a:prstGeom prst="ellipse">
            <a:avLst/>
          </a:prstGeom>
          <a:gradFill>
            <a:gsLst>
              <a:gs pos="100000">
                <a:schemeClr val="bg1"/>
              </a:gs>
              <a:gs pos="49000">
                <a:srgbClr val="FFFF00">
                  <a:alpha val="72000"/>
                </a:srgbClr>
              </a:gs>
              <a:gs pos="1000">
                <a:srgbClr val="FFFF00">
                  <a:alpha val="14000"/>
                </a:srgbClr>
              </a:gs>
            </a:gsLst>
            <a:path path="shape">
              <a:fillToRect l="50000" t="50000" r="50000" b="50000"/>
            </a:path>
          </a:gradFill>
          <a:ln>
            <a:noFill/>
          </a:ln>
          <a:effectLst>
            <a:glow rad="1066800">
              <a:srgbClr val="FFFF00">
                <a:alpha val="54000"/>
              </a:srgbClr>
            </a:glow>
            <a:softEdge rad="406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custDataLst>
              <p:tags r:id="rId9"/>
            </p:custDataLst>
          </p:nvPr>
        </p:nvSpPr>
        <p:spPr>
          <a:xfrm rot="608652">
            <a:off x="8273907" y="4783904"/>
            <a:ext cx="227055" cy="735283"/>
          </a:xfrm>
          <a:custGeom>
            <a:avLst/>
            <a:gdLst>
              <a:gd name="connsiteX0" fmla="*/ 0 w 276225"/>
              <a:gd name="connsiteY0" fmla="*/ 0 h 971550"/>
              <a:gd name="connsiteX1" fmla="*/ 157162 w 276225"/>
              <a:gd name="connsiteY1" fmla="*/ 80963 h 971550"/>
              <a:gd name="connsiteX2" fmla="*/ 19050 w 276225"/>
              <a:gd name="connsiteY2" fmla="*/ 195263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195262 w 276225"/>
              <a:gd name="connsiteY3" fmla="*/ 304800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33337 w 276225"/>
              <a:gd name="connsiteY4" fmla="*/ 428625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76225"/>
              <a:gd name="connsiteY0" fmla="*/ 0 h 971550"/>
              <a:gd name="connsiteX1" fmla="*/ 157162 w 276225"/>
              <a:gd name="connsiteY1" fmla="*/ 80963 h 971550"/>
              <a:gd name="connsiteX2" fmla="*/ 21556 w 276225"/>
              <a:gd name="connsiteY2" fmla="*/ 214158 h 971550"/>
              <a:gd name="connsiteX3" fmla="*/ 208775 w 276225"/>
              <a:gd name="connsiteY3" fmla="*/ 334037 h 971550"/>
              <a:gd name="connsiteX4" fmla="*/ 59528 w 276225"/>
              <a:gd name="connsiteY4" fmla="*/ 480800 h 971550"/>
              <a:gd name="connsiteX5" fmla="*/ 228600 w 276225"/>
              <a:gd name="connsiteY5" fmla="*/ 519113 h 971550"/>
              <a:gd name="connsiteX6" fmla="*/ 90487 w 276225"/>
              <a:gd name="connsiteY6" fmla="*/ 619125 h 971550"/>
              <a:gd name="connsiteX7" fmla="*/ 276225 w 276225"/>
              <a:gd name="connsiteY7" fmla="*/ 757238 h 971550"/>
              <a:gd name="connsiteX8" fmla="*/ 128587 w 276225"/>
              <a:gd name="connsiteY8" fmla="*/ 881063 h 971550"/>
              <a:gd name="connsiteX9" fmla="*/ 247650 w 276225"/>
              <a:gd name="connsiteY9" fmla="*/ 971550 h 971550"/>
              <a:gd name="connsiteX10" fmla="*/ 247650 w 276225"/>
              <a:gd name="connsiteY10" fmla="*/ 971550 h 971550"/>
              <a:gd name="connsiteX11" fmla="*/ 242887 w 276225"/>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111637 w 247650"/>
              <a:gd name="connsiteY6" fmla="*/ 625948 h 971550"/>
              <a:gd name="connsiteX7" fmla="*/ 90487 w 247650"/>
              <a:gd name="connsiteY7" fmla="*/ 619125 h 971550"/>
              <a:gd name="connsiteX8" fmla="*/ 237553 w 247650"/>
              <a:gd name="connsiteY8" fmla="*/ 792573 h 971550"/>
              <a:gd name="connsiteX9" fmla="*/ 128587 w 247650"/>
              <a:gd name="connsiteY9" fmla="*/ 881063 h 971550"/>
              <a:gd name="connsiteX10" fmla="*/ 247650 w 247650"/>
              <a:gd name="connsiteY10" fmla="*/ 971550 h 971550"/>
              <a:gd name="connsiteX11" fmla="*/ 247650 w 247650"/>
              <a:gd name="connsiteY11" fmla="*/ 971550 h 971550"/>
              <a:gd name="connsiteX12" fmla="*/ 242887 w 247650"/>
              <a:gd name="connsiteY12"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0487 w 247650"/>
              <a:gd name="connsiteY6" fmla="*/ 619125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28600 w 247650"/>
              <a:gd name="connsiteY5" fmla="*/ 519113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0 h 971550"/>
              <a:gd name="connsiteX1" fmla="*/ 157162 w 247650"/>
              <a:gd name="connsiteY1" fmla="*/ 80963 h 971550"/>
              <a:gd name="connsiteX2" fmla="*/ 21556 w 247650"/>
              <a:gd name="connsiteY2" fmla="*/ 214158 h 971550"/>
              <a:gd name="connsiteX3" fmla="*/ 208775 w 247650"/>
              <a:gd name="connsiteY3" fmla="*/ 334037 h 971550"/>
              <a:gd name="connsiteX4" fmla="*/ 59528 w 247650"/>
              <a:gd name="connsiteY4" fmla="*/ 480800 h 971550"/>
              <a:gd name="connsiteX5" fmla="*/ 207273 w 247650"/>
              <a:gd name="connsiteY5" fmla="*/ 576258 h 971550"/>
              <a:gd name="connsiteX6" fmla="*/ 99183 w 247650"/>
              <a:gd name="connsiteY6" fmla="*/ 721021 h 971550"/>
              <a:gd name="connsiteX7" fmla="*/ 237553 w 247650"/>
              <a:gd name="connsiteY7" fmla="*/ 792573 h 971550"/>
              <a:gd name="connsiteX8" fmla="*/ 128587 w 247650"/>
              <a:gd name="connsiteY8" fmla="*/ 881063 h 971550"/>
              <a:gd name="connsiteX9" fmla="*/ 247650 w 247650"/>
              <a:gd name="connsiteY9" fmla="*/ 971550 h 971550"/>
              <a:gd name="connsiteX10" fmla="*/ 247650 w 247650"/>
              <a:gd name="connsiteY10" fmla="*/ 971550 h 971550"/>
              <a:gd name="connsiteX11" fmla="*/ 242887 w 247650"/>
              <a:gd name="connsiteY11" fmla="*/ 971550 h 971550"/>
              <a:gd name="connsiteX0" fmla="*/ 0 w 247650"/>
              <a:gd name="connsiteY0" fmla="*/ 16260 h 987810"/>
              <a:gd name="connsiteX1" fmla="*/ 79463 w 247650"/>
              <a:gd name="connsiteY1" fmla="*/ 0 h 987810"/>
              <a:gd name="connsiteX2" fmla="*/ 157162 w 247650"/>
              <a:gd name="connsiteY2" fmla="*/ 97223 h 987810"/>
              <a:gd name="connsiteX3" fmla="*/ 21556 w 247650"/>
              <a:gd name="connsiteY3" fmla="*/ 230418 h 987810"/>
              <a:gd name="connsiteX4" fmla="*/ 208775 w 247650"/>
              <a:gd name="connsiteY4" fmla="*/ 350297 h 987810"/>
              <a:gd name="connsiteX5" fmla="*/ 59528 w 247650"/>
              <a:gd name="connsiteY5" fmla="*/ 497060 h 987810"/>
              <a:gd name="connsiteX6" fmla="*/ 207273 w 247650"/>
              <a:gd name="connsiteY6" fmla="*/ 592518 h 987810"/>
              <a:gd name="connsiteX7" fmla="*/ 99183 w 247650"/>
              <a:gd name="connsiteY7" fmla="*/ 737281 h 987810"/>
              <a:gd name="connsiteX8" fmla="*/ 237553 w 247650"/>
              <a:gd name="connsiteY8" fmla="*/ 808833 h 987810"/>
              <a:gd name="connsiteX9" fmla="*/ 128587 w 247650"/>
              <a:gd name="connsiteY9" fmla="*/ 897323 h 987810"/>
              <a:gd name="connsiteX10" fmla="*/ 247650 w 247650"/>
              <a:gd name="connsiteY10" fmla="*/ 987810 h 987810"/>
              <a:gd name="connsiteX11" fmla="*/ 247650 w 247650"/>
              <a:gd name="connsiteY11" fmla="*/ 987810 h 987810"/>
              <a:gd name="connsiteX12" fmla="*/ 242887 w 247650"/>
              <a:gd name="connsiteY12" fmla="*/ 987810 h 987810"/>
              <a:gd name="connsiteX0" fmla="*/ 57907 w 226094"/>
              <a:gd name="connsiteY0" fmla="*/ 0 h 987810"/>
              <a:gd name="connsiteX1" fmla="*/ 135606 w 226094"/>
              <a:gd name="connsiteY1" fmla="*/ 97223 h 987810"/>
              <a:gd name="connsiteX2" fmla="*/ 0 w 226094"/>
              <a:gd name="connsiteY2" fmla="*/ 230418 h 987810"/>
              <a:gd name="connsiteX3" fmla="*/ 187219 w 226094"/>
              <a:gd name="connsiteY3" fmla="*/ 350297 h 987810"/>
              <a:gd name="connsiteX4" fmla="*/ 37972 w 226094"/>
              <a:gd name="connsiteY4" fmla="*/ 497060 h 987810"/>
              <a:gd name="connsiteX5" fmla="*/ 185717 w 226094"/>
              <a:gd name="connsiteY5" fmla="*/ 592518 h 987810"/>
              <a:gd name="connsiteX6" fmla="*/ 77627 w 226094"/>
              <a:gd name="connsiteY6" fmla="*/ 737281 h 987810"/>
              <a:gd name="connsiteX7" fmla="*/ 215997 w 226094"/>
              <a:gd name="connsiteY7" fmla="*/ 808833 h 987810"/>
              <a:gd name="connsiteX8" fmla="*/ 107031 w 226094"/>
              <a:gd name="connsiteY8" fmla="*/ 897323 h 987810"/>
              <a:gd name="connsiteX9" fmla="*/ 226094 w 226094"/>
              <a:gd name="connsiteY9" fmla="*/ 987810 h 987810"/>
              <a:gd name="connsiteX10" fmla="*/ 226094 w 226094"/>
              <a:gd name="connsiteY10" fmla="*/ 987810 h 987810"/>
              <a:gd name="connsiteX11" fmla="*/ 221331 w 226094"/>
              <a:gd name="connsiteY11" fmla="*/ 987810 h 98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094" h="987810">
                <a:moveTo>
                  <a:pt x="57907" y="0"/>
                </a:moveTo>
                <a:lnTo>
                  <a:pt x="135606" y="97223"/>
                </a:lnTo>
                <a:lnTo>
                  <a:pt x="0" y="230418"/>
                </a:lnTo>
                <a:lnTo>
                  <a:pt x="187219" y="350297"/>
                </a:lnTo>
                <a:lnTo>
                  <a:pt x="37972" y="497060"/>
                </a:lnTo>
                <a:lnTo>
                  <a:pt x="185717" y="592518"/>
                </a:lnTo>
                <a:cubicBezTo>
                  <a:pt x="190877" y="615572"/>
                  <a:pt x="116477" y="668966"/>
                  <a:pt x="77627" y="737281"/>
                </a:cubicBezTo>
                <a:lnTo>
                  <a:pt x="215997" y="808833"/>
                </a:lnTo>
                <a:lnTo>
                  <a:pt x="107031" y="897323"/>
                </a:lnTo>
                <a:lnTo>
                  <a:pt x="226094" y="987810"/>
                </a:lnTo>
                <a:lnTo>
                  <a:pt x="226094" y="987810"/>
                </a:lnTo>
                <a:lnTo>
                  <a:pt x="221331" y="987810"/>
                </a:lnTo>
              </a:path>
            </a:pathLst>
          </a:custGeom>
          <a:solidFill>
            <a:schemeClr val="bg1"/>
          </a:solidFill>
          <a:ln w="76200">
            <a:solidFill>
              <a:schemeClr val="bg1"/>
            </a:solidFill>
          </a:ln>
          <a:effectLst>
            <a:glow rad="228600">
              <a:schemeClr val="accent3">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custDataLst>
              <p:tags r:id="rId10"/>
            </p:custDataLst>
          </p:nvPr>
        </p:nvSpPr>
        <p:spPr>
          <a:xfrm>
            <a:off x="3700814" y="4399608"/>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custDataLst>
              <p:tags r:id="rId11"/>
            </p:custDataLst>
          </p:nvPr>
        </p:nvSpPr>
        <p:spPr>
          <a:xfrm>
            <a:off x="3716339" y="4420572"/>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custDataLst>
              <p:tags r:id="rId12"/>
            </p:custDataLst>
          </p:nvPr>
        </p:nvSpPr>
        <p:spPr>
          <a:xfrm>
            <a:off x="3700814" y="4420571"/>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custDataLst>
              <p:tags r:id="rId13"/>
            </p:custDataLst>
          </p:nvPr>
        </p:nvSpPr>
        <p:spPr>
          <a:xfrm>
            <a:off x="3716339" y="4412271"/>
            <a:ext cx="66246" cy="8173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ylindre 22"/>
          <p:cNvSpPr/>
          <p:nvPr>
            <p:custDataLst>
              <p:tags r:id="rId14"/>
            </p:custDataLst>
          </p:nvPr>
        </p:nvSpPr>
        <p:spPr>
          <a:xfrm>
            <a:off x="3391482" y="4420572"/>
            <a:ext cx="719447" cy="1598772"/>
          </a:xfrm>
          <a:prstGeom prst="can">
            <a:avLst/>
          </a:prstGeom>
          <a:gradFill flip="none" rotWithShape="1">
            <a:gsLst>
              <a:gs pos="0">
                <a:schemeClr val="bg2">
                  <a:lumMod val="25000"/>
                </a:schemeClr>
              </a:gs>
              <a:gs pos="50000">
                <a:schemeClr val="bg2">
                  <a:lumMod val="10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Cylindre 23"/>
          <p:cNvSpPr/>
          <p:nvPr>
            <p:custDataLst>
              <p:tags r:id="rId15"/>
            </p:custDataLst>
          </p:nvPr>
        </p:nvSpPr>
        <p:spPr>
          <a:xfrm>
            <a:off x="3674490" y="4358403"/>
            <a:ext cx="153431" cy="107737"/>
          </a:xfrm>
          <a:prstGeom prst="can">
            <a:avLst/>
          </a:prstGeom>
          <a:gradFill flip="none" rotWithShape="1">
            <a:gsLst>
              <a:gs pos="0">
                <a:schemeClr val="bg2">
                  <a:lumMod val="25000"/>
                </a:schemeClr>
              </a:gs>
              <a:gs pos="50000">
                <a:schemeClr val="bg1">
                  <a:lumMod val="75000"/>
                </a:schemeClr>
              </a:gs>
              <a:gs pos="100000">
                <a:schemeClr val="bg2">
                  <a:lumMod val="2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Cylindre 24"/>
          <p:cNvSpPr/>
          <p:nvPr>
            <p:custDataLst>
              <p:tags r:id="rId16"/>
            </p:custDataLst>
          </p:nvPr>
        </p:nvSpPr>
        <p:spPr>
          <a:xfrm>
            <a:off x="3391483" y="4435249"/>
            <a:ext cx="719446" cy="1598772"/>
          </a:xfrm>
          <a:prstGeom prst="can">
            <a:avLst/>
          </a:prstGeom>
          <a:gradFill flip="none" rotWithShape="1">
            <a:gsLst>
              <a:gs pos="0">
                <a:srgbClr val="FF0000">
                  <a:alpha val="56000"/>
                </a:srgbClr>
              </a:gs>
              <a:gs pos="50000">
                <a:srgbClr val="C00000">
                  <a:alpha val="37000"/>
                </a:srgbClr>
              </a:gs>
              <a:gs pos="100000">
                <a:srgbClr val="FF0000">
                  <a:alpha val="17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contenu 2"/>
          <p:cNvSpPr txBox="1">
            <a:spLocks/>
          </p:cNvSpPr>
          <p:nvPr>
            <p:custDataLst>
              <p:tags r:id="rId17"/>
            </p:custDataLst>
          </p:nvPr>
        </p:nvSpPr>
        <p:spPr>
          <a:xfrm>
            <a:off x="140548" y="3717032"/>
            <a:ext cx="3203848" cy="87237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puissance en Watt:</a:t>
            </a:r>
          </a:p>
          <a:p>
            <a:pPr marL="0" indent="0" algn="ctr">
              <a:buNone/>
            </a:pPr>
            <a:r>
              <a:rPr lang="fr-FR" sz="1800" b="1" dirty="0">
                <a:latin typeface="Verdana" panose="020B0604030504040204" pitchFamily="34" charset="0"/>
                <a:ea typeface="Verdana" panose="020B0604030504040204" pitchFamily="34" charset="0"/>
                <a:cs typeface="Verdana" panose="020B0604030504040204" pitchFamily="34" charset="0"/>
              </a:rPr>
              <a:t>P = U.I </a:t>
            </a:r>
          </a:p>
        </p:txBody>
      </p:sp>
      <p:sp>
        <p:nvSpPr>
          <p:cNvPr id="27" name="ZoneTexte 26"/>
          <p:cNvSpPr txBox="1"/>
          <p:nvPr>
            <p:custDataLst>
              <p:tags r:id="rId18"/>
            </p:custDataLst>
          </p:nvPr>
        </p:nvSpPr>
        <p:spPr>
          <a:xfrm>
            <a:off x="3563888" y="4638495"/>
            <a:ext cx="407484" cy="1323439"/>
          </a:xfrm>
          <a:prstGeom prst="rect">
            <a:avLst/>
          </a:prstGeom>
          <a:noFill/>
        </p:spPr>
        <p:txBody>
          <a:bodyPr wrap="none" rtlCol="0">
            <a:spAutoFit/>
          </a:bodyPr>
          <a:lstStyle/>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ct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19"/>
            </p:custDataLst>
          </p:nvPr>
        </p:nvCxnSpPr>
        <p:spPr>
          <a:xfrm flipV="1">
            <a:off x="5337406" y="4279178"/>
            <a:ext cx="0" cy="1925935"/>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20"/>
            </p:custDataLst>
          </p:nvPr>
        </p:nvSpPr>
        <p:spPr>
          <a:xfrm>
            <a:off x="4674983" y="3645024"/>
            <a:ext cx="389850" cy="369332"/>
          </a:xfrm>
          <a:prstGeom prst="rect">
            <a:avLst/>
          </a:prstGeom>
        </p:spPr>
        <p:txBody>
          <a:bodyPr wrap="non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1" name="Rectangle 30"/>
          <p:cNvSpPr/>
          <p:nvPr>
            <p:custDataLst>
              <p:tags r:id="rId21"/>
            </p:custDataLst>
          </p:nvPr>
        </p:nvSpPr>
        <p:spPr>
          <a:xfrm>
            <a:off x="5362877" y="4887491"/>
            <a:ext cx="450764" cy="369332"/>
          </a:xfrm>
          <a:prstGeom prst="rect">
            <a:avLst/>
          </a:prstGeom>
        </p:spPr>
        <p:txBody>
          <a:bodyPr wrap="none">
            <a:spAutoFit/>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U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22"/>
            </p:custDataLst>
          </p:nvPr>
        </p:nvSpPr>
        <p:spPr>
          <a:xfrm>
            <a:off x="140548" y="5790060"/>
            <a:ext cx="3203848" cy="4229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I </a:t>
            </a:r>
            <a:r>
              <a:rPr lang="fr-FR" sz="1800" b="1" dirty="0">
                <a:latin typeface="Verdana" panose="020B0604030504040204" pitchFamily="34" charset="0"/>
                <a:ea typeface="Verdana" panose="020B0604030504040204" pitchFamily="34" charset="0"/>
                <a:cs typeface="Verdana" panose="020B0604030504040204" pitchFamily="34" charset="0"/>
              </a:rPr>
              <a:t>= </a:t>
            </a:r>
            <a:r>
              <a:rPr lang="fr-FR" sz="1800" b="1" dirty="0" smtClean="0">
                <a:latin typeface="Verdana" panose="020B0604030504040204" pitchFamily="34" charset="0"/>
                <a:ea typeface="Verdana" panose="020B0604030504040204" pitchFamily="34" charset="0"/>
                <a:cs typeface="Verdana" panose="020B0604030504040204" pitchFamily="34" charset="0"/>
              </a:rPr>
              <a:t>5/12 </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5" name="Espace réservé du contenu 2"/>
          <p:cNvSpPr txBox="1">
            <a:spLocks/>
          </p:cNvSpPr>
          <p:nvPr>
            <p:custDataLst>
              <p:tags r:id="rId23"/>
            </p:custDataLst>
          </p:nvPr>
        </p:nvSpPr>
        <p:spPr>
          <a:xfrm>
            <a:off x="140548" y="4753546"/>
            <a:ext cx="3203848" cy="87237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L’intensité en Ampère:</a:t>
            </a:r>
          </a:p>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I </a:t>
            </a:r>
            <a:r>
              <a:rPr lang="fr-FR" sz="1800" b="1" dirty="0">
                <a:latin typeface="Verdana" panose="020B0604030504040204" pitchFamily="34" charset="0"/>
                <a:ea typeface="Verdana" panose="020B0604030504040204" pitchFamily="34" charset="0"/>
                <a:cs typeface="Verdana" panose="020B0604030504040204" pitchFamily="34" charset="0"/>
              </a:rPr>
              <a:t>= </a:t>
            </a:r>
            <a:r>
              <a:rPr lang="fr-FR" sz="1800" b="1" dirty="0" smtClean="0">
                <a:latin typeface="Verdana" panose="020B0604030504040204" pitchFamily="34" charset="0"/>
                <a:ea typeface="Verdana" panose="020B0604030504040204" pitchFamily="34" charset="0"/>
                <a:cs typeface="Verdana" panose="020B0604030504040204" pitchFamily="34" charset="0"/>
              </a:rPr>
              <a:t>P/U </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36" name="Espace réservé du contenu 2"/>
          <p:cNvSpPr txBox="1">
            <a:spLocks/>
          </p:cNvSpPr>
          <p:nvPr>
            <p:custDataLst>
              <p:tags r:id="rId24"/>
            </p:custDataLst>
          </p:nvPr>
        </p:nvSpPr>
        <p:spPr>
          <a:xfrm>
            <a:off x="140548" y="6377189"/>
            <a:ext cx="3203848" cy="436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I </a:t>
            </a:r>
            <a:r>
              <a:rPr lang="fr-FR" sz="1800" b="1" dirty="0">
                <a:latin typeface="Verdana" panose="020B0604030504040204" pitchFamily="34" charset="0"/>
                <a:ea typeface="Verdana" panose="020B0604030504040204" pitchFamily="34" charset="0"/>
                <a:cs typeface="Verdana" panose="020B0604030504040204" pitchFamily="34" charset="0"/>
              </a:rPr>
              <a:t>= </a:t>
            </a:r>
            <a:r>
              <a:rPr lang="fr-FR" sz="1800" b="1" dirty="0" smtClean="0">
                <a:latin typeface="Verdana" panose="020B0604030504040204" pitchFamily="34" charset="0"/>
                <a:ea typeface="Verdana" panose="020B0604030504040204" pitchFamily="34" charset="0"/>
                <a:cs typeface="Verdana" panose="020B0604030504040204" pitchFamily="34" charset="0"/>
              </a:rPr>
              <a:t>0,417A</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3763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3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8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iterate type="wd">
                                    <p:tmPct val="10000"/>
                                  </p:iterate>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6" grpId="0"/>
      <p:bldP spid="34" grpId="0"/>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0648"/>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monophasé</a:t>
            </a:r>
            <a:endParaRPr lang="fr-FR" dirty="0"/>
          </a:p>
        </p:txBody>
      </p:sp>
      <p:sp>
        <p:nvSpPr>
          <p:cNvPr id="3" name="Espace réservé du contenu 2"/>
          <p:cNvSpPr>
            <a:spLocks noGrp="1"/>
          </p:cNvSpPr>
          <p:nvPr>
            <p:ph idx="1"/>
            <p:custDataLst>
              <p:tags r:id="rId2"/>
            </p:custDataLst>
          </p:nvPr>
        </p:nvSpPr>
        <p:spPr>
          <a:xfrm>
            <a:off x="0" y="1484784"/>
            <a:ext cx="9079854" cy="1108719"/>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Avec une alimentation alternative, les récepteurs de types </a:t>
            </a:r>
            <a:r>
              <a:rPr lang="fr-FR" sz="20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selfiques</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(bobinages)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vont réagir en s’opposant à la variation de courant. Cette caractéristique produit un déphasage (retard sous forme d’angle) entre U et I ce qui fait que la puissance ne pourra plus être simplement calculée par une multiplication. Il faudra tenir compte de l’angle de déphasage, du « décalage » entre U et I.</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cxnSp>
        <p:nvCxnSpPr>
          <p:cNvPr id="37" name="Connecteur droit avec flèche 36"/>
          <p:cNvCxnSpPr/>
          <p:nvPr>
            <p:custDataLst>
              <p:tags r:id="rId3"/>
            </p:custDataLst>
          </p:nvPr>
        </p:nvCxnSpPr>
        <p:spPr>
          <a:xfrm flipV="1">
            <a:off x="2339752" y="4157126"/>
            <a:ext cx="0" cy="208346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4"/>
            </p:custDataLst>
          </p:nvPr>
        </p:nvCxnSpPr>
        <p:spPr>
          <a:xfrm>
            <a:off x="2123728" y="5097763"/>
            <a:ext cx="59046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9" name="Image 38"/>
          <p:cNvPicPr>
            <a:picLocks noChangeAspect="1"/>
          </p:cNvPicPr>
          <p:nvPr>
            <p:custDataLst>
              <p:tags r:id="rId5"/>
            </p:custDataLst>
          </p:nvPr>
        </p:nvPicPr>
        <p:blipFill rotWithShape="1">
          <a:blip r:embed="rId24" cstate="email">
            <a:extLst>
              <a:ext uri="{BEBA8EAE-BF5A-486C-A8C5-ECC9F3942E4B}">
                <a14:imgProps xmlns:a14="http://schemas.microsoft.com/office/drawing/2010/main">
                  <a14:imgLayer r:embed="rId25">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a:off x="2339749" y="3872499"/>
            <a:ext cx="5042126" cy="2459706"/>
          </a:xfrm>
          <a:prstGeom prst="rect">
            <a:avLst/>
          </a:prstGeom>
        </p:spPr>
      </p:pic>
      <p:grpSp>
        <p:nvGrpSpPr>
          <p:cNvPr id="40" name="Groupe 39"/>
          <p:cNvGrpSpPr/>
          <p:nvPr>
            <p:custDataLst>
              <p:tags r:id="rId6"/>
            </p:custDataLst>
          </p:nvPr>
        </p:nvGrpSpPr>
        <p:grpSpPr>
          <a:xfrm>
            <a:off x="794862" y="3645024"/>
            <a:ext cx="531683" cy="2847635"/>
            <a:chOff x="837319" y="4291968"/>
            <a:chExt cx="422312" cy="2368095"/>
          </a:xfrm>
        </p:grpSpPr>
        <p:grpSp>
          <p:nvGrpSpPr>
            <p:cNvPr id="41" name="Groupe 40"/>
            <p:cNvGrpSpPr/>
            <p:nvPr/>
          </p:nvGrpSpPr>
          <p:grpSpPr>
            <a:xfrm rot="5400000">
              <a:off x="-135573" y="5264860"/>
              <a:ext cx="2368095" cy="422312"/>
              <a:chOff x="-2943204" y="2924943"/>
              <a:chExt cx="8679525" cy="1152129"/>
            </a:xfrm>
          </p:grpSpPr>
          <p:grpSp>
            <p:nvGrpSpPr>
              <p:cNvPr id="43" name="Groupe 42"/>
              <p:cNvGrpSpPr/>
              <p:nvPr/>
            </p:nvGrpSpPr>
            <p:grpSpPr>
              <a:xfrm>
                <a:off x="1259632" y="2924943"/>
                <a:ext cx="3600400" cy="1152129"/>
                <a:chOff x="1259632" y="2924943"/>
                <a:chExt cx="3600400" cy="1152129"/>
              </a:xfrm>
            </p:grpSpPr>
            <p:sp>
              <p:nvSpPr>
                <p:cNvPr id="46" name="Arc 45"/>
                <p:cNvSpPr/>
                <p:nvPr/>
              </p:nvSpPr>
              <p:spPr>
                <a:xfrm rot="16200000">
                  <a:off x="1043608" y="3140967"/>
                  <a:ext cx="1152128" cy="720080"/>
                </a:xfrm>
                <a:prstGeom prst="arc">
                  <a:avLst>
                    <a:gd name="adj1" fmla="val 16200000"/>
                    <a:gd name="adj2" fmla="val 512343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7" name="Arc 46"/>
                <p:cNvSpPr/>
                <p:nvPr/>
              </p:nvSpPr>
              <p:spPr>
                <a:xfrm rot="16200000">
                  <a:off x="1763688" y="3140968"/>
                  <a:ext cx="1152128" cy="720080"/>
                </a:xfrm>
                <a:prstGeom prst="arc">
                  <a:avLst>
                    <a:gd name="adj1" fmla="val 16200000"/>
                    <a:gd name="adj2" fmla="val 512343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8" name="Arc 47"/>
                <p:cNvSpPr/>
                <p:nvPr/>
              </p:nvSpPr>
              <p:spPr>
                <a:xfrm rot="16200000">
                  <a:off x="2483768" y="3140968"/>
                  <a:ext cx="1152128" cy="720080"/>
                </a:xfrm>
                <a:prstGeom prst="arc">
                  <a:avLst>
                    <a:gd name="adj1" fmla="val 16200000"/>
                    <a:gd name="adj2" fmla="val 512343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9" name="Arc 48"/>
                <p:cNvSpPr/>
                <p:nvPr/>
              </p:nvSpPr>
              <p:spPr>
                <a:xfrm rot="16200000">
                  <a:off x="3203848" y="3140968"/>
                  <a:ext cx="1152128" cy="720080"/>
                </a:xfrm>
                <a:prstGeom prst="arc">
                  <a:avLst>
                    <a:gd name="adj1" fmla="val 16200000"/>
                    <a:gd name="adj2" fmla="val 512343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0" name="Arc 49"/>
                <p:cNvSpPr/>
                <p:nvPr/>
              </p:nvSpPr>
              <p:spPr>
                <a:xfrm rot="16200000">
                  <a:off x="3923928" y="3140967"/>
                  <a:ext cx="1152128" cy="720080"/>
                </a:xfrm>
                <a:prstGeom prst="arc">
                  <a:avLst>
                    <a:gd name="adj1" fmla="val 16200000"/>
                    <a:gd name="adj2" fmla="val 512343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44" name="Connecteur droit 43"/>
              <p:cNvCxnSpPr/>
              <p:nvPr/>
            </p:nvCxnSpPr>
            <p:spPr>
              <a:xfrm rot="16200000" flipH="1">
                <a:off x="-821390" y="1356823"/>
                <a:ext cx="16017" cy="425964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4800216" y="3478637"/>
                <a:ext cx="93610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42" name="Rectangle 41"/>
            <p:cNvSpPr/>
            <p:nvPr/>
          </p:nvSpPr>
          <p:spPr>
            <a:xfrm>
              <a:off x="909326" y="4437112"/>
              <a:ext cx="278298" cy="629551"/>
            </a:xfrm>
            <a:prstGeom prst="rec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51" name="Groupe 50"/>
          <p:cNvGrpSpPr/>
          <p:nvPr>
            <p:custDataLst>
              <p:tags r:id="rId7"/>
            </p:custDataLst>
          </p:nvPr>
        </p:nvGrpSpPr>
        <p:grpSpPr>
          <a:xfrm>
            <a:off x="6660232" y="4017763"/>
            <a:ext cx="2160000" cy="2160000"/>
            <a:chOff x="4356216" y="2385174"/>
            <a:chExt cx="2160000" cy="2160000"/>
          </a:xfrm>
        </p:grpSpPr>
        <p:grpSp>
          <p:nvGrpSpPr>
            <p:cNvPr id="52" name="Groupe 51"/>
            <p:cNvGrpSpPr/>
            <p:nvPr/>
          </p:nvGrpSpPr>
          <p:grpSpPr>
            <a:xfrm>
              <a:off x="4356216" y="3465174"/>
              <a:ext cx="2160000" cy="1"/>
              <a:chOff x="4356216" y="3475990"/>
              <a:chExt cx="2160000" cy="1"/>
            </a:xfrm>
          </p:grpSpPr>
          <p:cxnSp>
            <p:nvCxnSpPr>
              <p:cNvPr id="57" name="Connecteur droit avec flèche 56"/>
              <p:cNvCxnSpPr/>
              <p:nvPr/>
            </p:nvCxnSpPr>
            <p:spPr>
              <a:xfrm>
                <a:off x="5436218" y="3475990"/>
                <a:ext cx="1079998" cy="1"/>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16200000">
                <a:off x="4918737" y="2913469"/>
                <a:ext cx="0" cy="1125041"/>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53" name="Groupe 52"/>
            <p:cNvGrpSpPr/>
            <p:nvPr/>
          </p:nvGrpSpPr>
          <p:grpSpPr>
            <a:xfrm>
              <a:off x="5436216" y="2385174"/>
              <a:ext cx="648192" cy="2160000"/>
              <a:chOff x="5436216" y="2385174"/>
              <a:chExt cx="648192" cy="2160000"/>
            </a:xfrm>
          </p:grpSpPr>
          <p:cxnSp>
            <p:nvCxnSpPr>
              <p:cNvPr id="54" name="Connecteur droit avec flèche 53"/>
              <p:cNvCxnSpPr/>
              <p:nvPr/>
            </p:nvCxnSpPr>
            <p:spPr>
              <a:xfrm>
                <a:off x="5436216" y="3743218"/>
                <a:ext cx="0" cy="801956"/>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nvCxnSpPr>
            <p:spPr>
              <a:xfrm>
                <a:off x="5481258" y="3441905"/>
                <a:ext cx="603150" cy="512251"/>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a:off x="5436216" y="2385174"/>
                <a:ext cx="0" cy="1080000"/>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cxnSp>
        <p:nvCxnSpPr>
          <p:cNvPr id="59" name="Connecteur droit 58"/>
          <p:cNvCxnSpPr/>
          <p:nvPr>
            <p:custDataLst>
              <p:tags r:id="rId8"/>
            </p:custDataLst>
          </p:nvPr>
        </p:nvCxnSpPr>
        <p:spPr>
          <a:xfrm flipH="1">
            <a:off x="2339751" y="5097762"/>
            <a:ext cx="6480482" cy="21697"/>
          </a:xfrm>
          <a:prstGeom prst="line">
            <a:avLst/>
          </a:prstGeom>
          <a:ln w="127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custDataLst>
              <p:tags r:id="rId9"/>
            </p:custDataLst>
          </p:nvPr>
        </p:nvCxnSpPr>
        <p:spPr>
          <a:xfrm flipH="1">
            <a:off x="2339752" y="5565048"/>
            <a:ext cx="6480480" cy="21697"/>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61" name="ZoneTexte 60"/>
          <p:cNvSpPr txBox="1"/>
          <p:nvPr>
            <p:custDataLst>
              <p:tags r:id="rId10"/>
            </p:custDataLst>
          </p:nvPr>
        </p:nvSpPr>
        <p:spPr>
          <a:xfrm>
            <a:off x="8026665" y="5074494"/>
            <a:ext cx="623889" cy="369332"/>
          </a:xfrm>
          <a:prstGeom prst="rect">
            <a:avLst/>
          </a:prstGeom>
          <a:noFill/>
        </p:spPr>
        <p:txBody>
          <a:bodyPr wrap="none" rtlCol="0">
            <a:spAutoFit/>
          </a:bodyPr>
          <a:lstStyle/>
          <a:p>
            <a:r>
              <a:rPr lang="fr-FR" dirty="0" smtClean="0"/>
              <a:t>&lt;90°</a:t>
            </a:r>
            <a:endParaRPr lang="fr-FR" dirty="0"/>
          </a:p>
        </p:txBody>
      </p:sp>
      <p:grpSp>
        <p:nvGrpSpPr>
          <p:cNvPr id="62" name="Groupe 61"/>
          <p:cNvGrpSpPr/>
          <p:nvPr>
            <p:custDataLst>
              <p:tags r:id="rId11"/>
            </p:custDataLst>
          </p:nvPr>
        </p:nvGrpSpPr>
        <p:grpSpPr>
          <a:xfrm>
            <a:off x="2339750" y="4290754"/>
            <a:ext cx="5042124" cy="1632475"/>
            <a:chOff x="2339750" y="4710223"/>
            <a:chExt cx="5042124" cy="1632475"/>
          </a:xfrm>
        </p:grpSpPr>
        <p:pic>
          <p:nvPicPr>
            <p:cNvPr id="63" name="Image 62"/>
            <p:cNvPicPr>
              <a:picLocks noChangeAspect="1"/>
            </p:cNvPicPr>
            <p:nvPr>
              <p:custDataLst>
                <p:tags r:id="rId20"/>
              </p:custDataLst>
            </p:nvPr>
          </p:nvPicPr>
          <p:blipFill rotWithShape="1">
            <a:blip r:embed="rId26" cstate="email">
              <a:duotone>
                <a:prstClr val="black"/>
                <a:srgbClr val="FF0000">
                  <a:tint val="45000"/>
                  <a:satMod val="400000"/>
                </a:srgbClr>
              </a:duotone>
              <a:extLst>
                <a:ext uri="{BEBA8EAE-BF5A-486C-A8C5-ECC9F3942E4B}">
                  <a14:imgProps xmlns:a14="http://schemas.microsoft.com/office/drawing/2010/main">
                    <a14:imgLayer r:embed="rId27">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2339750" y="4710223"/>
              <a:ext cx="4556350" cy="1612524"/>
            </a:xfrm>
            <a:prstGeom prst="rect">
              <a:avLst/>
            </a:prstGeom>
          </p:spPr>
        </p:pic>
        <p:pic>
          <p:nvPicPr>
            <p:cNvPr id="64" name="Image 63"/>
            <p:cNvPicPr>
              <a:picLocks noChangeAspect="1"/>
            </p:cNvPicPr>
            <p:nvPr>
              <p:custDataLst>
                <p:tags r:id="rId21"/>
              </p:custDataLst>
            </p:nvPr>
          </p:nvPicPr>
          <p:blipFill rotWithShape="1">
            <a:blip r:embed="rId28" cstate="email">
              <a:duotone>
                <a:prstClr val="black"/>
                <a:srgbClr val="FF0000">
                  <a:tint val="45000"/>
                  <a:satMod val="400000"/>
                </a:srgbClr>
              </a:duotone>
              <a:extLst>
                <a:ext uri="{BEBA8EAE-BF5A-486C-A8C5-ECC9F3942E4B}">
                  <a14:imgProps xmlns:a14="http://schemas.microsoft.com/office/drawing/2010/main">
                    <a14:imgLayer r:embed="rId29">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6762749" y="4730174"/>
              <a:ext cx="619125" cy="1612524"/>
            </a:xfrm>
            <a:prstGeom prst="rect">
              <a:avLst/>
            </a:prstGeom>
          </p:spPr>
        </p:pic>
      </p:grpSp>
      <p:cxnSp>
        <p:nvCxnSpPr>
          <p:cNvPr id="65" name="Connecteur droit avec flèche 64"/>
          <p:cNvCxnSpPr/>
          <p:nvPr>
            <p:custDataLst>
              <p:tags r:id="rId12"/>
            </p:custDataLst>
          </p:nvPr>
        </p:nvCxnSpPr>
        <p:spPr>
          <a:xfrm flipV="1">
            <a:off x="683570" y="3645025"/>
            <a:ext cx="12176" cy="267416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3"/>
            </p:custDataLst>
          </p:nvPr>
        </p:nvCxnSpPr>
        <p:spPr>
          <a:xfrm>
            <a:off x="1060702" y="4710223"/>
            <a:ext cx="0" cy="251697"/>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7" name="ZoneTexte 66"/>
          <p:cNvSpPr txBox="1"/>
          <p:nvPr>
            <p:custDataLst>
              <p:tags r:id="rId14"/>
            </p:custDataLst>
          </p:nvPr>
        </p:nvSpPr>
        <p:spPr>
          <a:xfrm>
            <a:off x="228480" y="4681450"/>
            <a:ext cx="372218" cy="369332"/>
          </a:xfrm>
          <a:prstGeom prst="rect">
            <a:avLst/>
          </a:prstGeom>
          <a:noFill/>
        </p:spPr>
        <p:txBody>
          <a:bodyPr wrap="none" rtlCol="0">
            <a:spAutoFit/>
          </a:bodyPr>
          <a:lstStyle/>
          <a:p>
            <a:r>
              <a:rPr lang="fr-FR" b="1" dirty="0" smtClean="0">
                <a:solidFill>
                  <a:srgbClr val="00B050"/>
                </a:solidFill>
              </a:rPr>
              <a:t>U</a:t>
            </a:r>
            <a:endParaRPr lang="fr-FR" b="1" dirty="0">
              <a:solidFill>
                <a:srgbClr val="00B050"/>
              </a:solidFill>
            </a:endParaRPr>
          </a:p>
        </p:txBody>
      </p:sp>
      <p:sp>
        <p:nvSpPr>
          <p:cNvPr id="68" name="ZoneTexte 67"/>
          <p:cNvSpPr txBox="1"/>
          <p:nvPr>
            <p:custDataLst>
              <p:tags r:id="rId15"/>
            </p:custDataLst>
          </p:nvPr>
        </p:nvSpPr>
        <p:spPr>
          <a:xfrm>
            <a:off x="1259632" y="4581128"/>
            <a:ext cx="311304" cy="369332"/>
          </a:xfrm>
          <a:prstGeom prst="rect">
            <a:avLst/>
          </a:prstGeom>
          <a:noFill/>
        </p:spPr>
        <p:txBody>
          <a:bodyPr wrap="none" rtlCol="0">
            <a:spAutoFit/>
          </a:bodyPr>
          <a:lstStyle/>
          <a:p>
            <a:r>
              <a:rPr lang="fr-FR" b="1" dirty="0" smtClean="0">
                <a:solidFill>
                  <a:srgbClr val="C00000"/>
                </a:solidFill>
              </a:rPr>
              <a:t>I</a:t>
            </a:r>
            <a:endParaRPr lang="fr-FR" b="1" dirty="0">
              <a:solidFill>
                <a:srgbClr val="C00000"/>
              </a:solidFill>
            </a:endParaRPr>
          </a:p>
        </p:txBody>
      </p:sp>
      <p:sp>
        <p:nvSpPr>
          <p:cNvPr id="69" name="Rectangle 68"/>
          <p:cNvSpPr/>
          <p:nvPr>
            <p:custDataLst>
              <p:tags r:id="rId16"/>
            </p:custDataLst>
          </p:nvPr>
        </p:nvSpPr>
        <p:spPr>
          <a:xfrm>
            <a:off x="-36512" y="4365104"/>
            <a:ext cx="9144000" cy="242088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dirty="0" smtClean="0">
                <a:solidFill>
                  <a:schemeClr val="tx1"/>
                </a:solidFill>
              </a:rPr>
              <a:t>click</a:t>
            </a:r>
            <a:endParaRPr lang="fr-FR" dirty="0">
              <a:solidFill>
                <a:schemeClr val="tx1"/>
              </a:solidFill>
            </a:endParaRPr>
          </a:p>
        </p:txBody>
      </p:sp>
      <p:sp>
        <p:nvSpPr>
          <p:cNvPr id="70" name="ZoneTexte 69"/>
          <p:cNvSpPr txBox="1"/>
          <p:nvPr>
            <p:custDataLst>
              <p:tags r:id="rId17"/>
            </p:custDataLst>
          </p:nvPr>
        </p:nvSpPr>
        <p:spPr>
          <a:xfrm>
            <a:off x="1952576" y="3789040"/>
            <a:ext cx="372218" cy="369332"/>
          </a:xfrm>
          <a:prstGeom prst="rect">
            <a:avLst/>
          </a:prstGeom>
          <a:noFill/>
        </p:spPr>
        <p:txBody>
          <a:bodyPr wrap="none" rtlCol="0">
            <a:spAutoFit/>
          </a:bodyPr>
          <a:lstStyle/>
          <a:p>
            <a:r>
              <a:rPr lang="fr-FR" b="1" dirty="0" smtClean="0"/>
              <a:t>U</a:t>
            </a:r>
            <a:endParaRPr lang="fr-FR" b="1" dirty="0"/>
          </a:p>
        </p:txBody>
      </p:sp>
      <p:sp>
        <p:nvSpPr>
          <p:cNvPr id="71" name="ZoneTexte 70"/>
          <p:cNvSpPr txBox="1"/>
          <p:nvPr>
            <p:custDataLst>
              <p:tags r:id="rId18"/>
            </p:custDataLst>
          </p:nvPr>
        </p:nvSpPr>
        <p:spPr>
          <a:xfrm>
            <a:off x="1983033" y="4080359"/>
            <a:ext cx="274434" cy="369332"/>
          </a:xfrm>
          <a:prstGeom prst="rect">
            <a:avLst/>
          </a:prstGeom>
          <a:noFill/>
        </p:spPr>
        <p:txBody>
          <a:bodyPr wrap="none" rtlCol="0">
            <a:spAutoFit/>
          </a:bodyPr>
          <a:lstStyle/>
          <a:p>
            <a:r>
              <a:rPr lang="fr-FR" b="1" dirty="0" smtClean="0"/>
              <a:t>I</a:t>
            </a:r>
            <a:endParaRPr lang="fr-FR" b="1" dirty="0"/>
          </a:p>
        </p:txBody>
      </p:sp>
      <p:sp>
        <p:nvSpPr>
          <p:cNvPr id="72" name="ZoneTexte 71"/>
          <p:cNvSpPr txBox="1"/>
          <p:nvPr>
            <p:custDataLst>
              <p:tags r:id="rId19"/>
            </p:custDataLst>
          </p:nvPr>
        </p:nvSpPr>
        <p:spPr>
          <a:xfrm>
            <a:off x="7402285" y="5059391"/>
            <a:ext cx="261610" cy="369332"/>
          </a:xfrm>
          <a:prstGeom prst="rect">
            <a:avLst/>
          </a:prstGeom>
          <a:noFill/>
        </p:spPr>
        <p:txBody>
          <a:bodyPr wrap="none" rtlCol="0">
            <a:spAutoFit/>
          </a:bodyPr>
          <a:lstStyle/>
          <a:p>
            <a:r>
              <a:rPr lang="fr-FR" b="1" dirty="0"/>
              <a:t>t</a:t>
            </a:r>
          </a:p>
        </p:txBody>
      </p:sp>
    </p:spTree>
    <p:extLst>
      <p:ext uri="{BB962C8B-B14F-4D97-AF65-F5344CB8AC3E}">
        <p14:creationId xmlns:p14="http://schemas.microsoft.com/office/powerpoint/2010/main" val="304674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5750"/>
                            </p:stCondLst>
                            <p:childTnLst>
                              <p:par>
                                <p:cTn id="13" presetID="22" presetClass="entr" presetSubtype="4"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par>
                          <p:cTn id="16" fill="hold">
                            <p:stCondLst>
                              <p:cond delay="6250"/>
                            </p:stCondLst>
                            <p:childTnLst>
                              <p:par>
                                <p:cTn id="17" presetID="22" presetClass="entr" presetSubtype="4" fill="hold" nodeType="after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wipe(down)">
                                      <p:cBhvr>
                                        <p:cTn id="19" dur="500"/>
                                        <p:tgtEl>
                                          <p:spTgt spid="65"/>
                                        </p:tgtEl>
                                      </p:cBhvr>
                                    </p:animEffect>
                                  </p:childTnLst>
                                </p:cTn>
                              </p:par>
                            </p:childTnLst>
                          </p:cTn>
                        </p:par>
                        <p:par>
                          <p:cTn id="20" fill="hold">
                            <p:stCondLst>
                              <p:cond delay="6750"/>
                            </p:stCondLst>
                            <p:childTnLst>
                              <p:par>
                                <p:cTn id="21" presetID="22" presetClass="entr" presetSubtype="4" fill="hold" grpId="0" nodeType="after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wipe(down)">
                                      <p:cBhvr>
                                        <p:cTn id="23" dur="500"/>
                                        <p:tgtEl>
                                          <p:spTgt spid="67"/>
                                        </p:tgtEl>
                                      </p:cBhvr>
                                    </p:animEffect>
                                  </p:childTnLst>
                                </p:cTn>
                              </p:par>
                            </p:childTnLst>
                          </p:cTn>
                        </p:par>
                        <p:par>
                          <p:cTn id="24" fill="hold">
                            <p:stCondLst>
                              <p:cond delay="7250"/>
                            </p:stCondLst>
                            <p:childTnLst>
                              <p:par>
                                <p:cTn id="25" presetID="22" presetClass="entr" presetSubtype="1" fill="hold" nodeType="after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up)">
                                      <p:cBhvr>
                                        <p:cTn id="27" dur="500"/>
                                        <p:tgtEl>
                                          <p:spTgt spid="66"/>
                                        </p:tgtEl>
                                      </p:cBhvr>
                                    </p:animEffect>
                                  </p:childTnLst>
                                </p:cTn>
                              </p:par>
                            </p:childTnLst>
                          </p:cTn>
                        </p:par>
                        <p:par>
                          <p:cTn id="28" fill="hold">
                            <p:stCondLst>
                              <p:cond delay="7750"/>
                            </p:stCondLst>
                            <p:childTnLst>
                              <p:par>
                                <p:cTn id="29" presetID="22" presetClass="entr" presetSubtype="1" fill="hold" grpId="0" nodeType="afterEffect">
                                  <p:stCondLst>
                                    <p:cond delay="0"/>
                                  </p:stCondLst>
                                  <p:childTnLst>
                                    <p:set>
                                      <p:cBhvr>
                                        <p:cTn id="30" dur="1" fill="hold">
                                          <p:stCondLst>
                                            <p:cond delay="0"/>
                                          </p:stCondLst>
                                        </p:cTn>
                                        <p:tgtEl>
                                          <p:spTgt spid="68"/>
                                        </p:tgtEl>
                                        <p:attrNameLst>
                                          <p:attrName>style.visibility</p:attrName>
                                        </p:attrNameLst>
                                      </p:cBhvr>
                                      <p:to>
                                        <p:strVal val="visible"/>
                                      </p:to>
                                    </p:set>
                                    <p:animEffect transition="in" filter="wipe(up)">
                                      <p:cBhvr>
                                        <p:cTn id="31" dur="500"/>
                                        <p:tgtEl>
                                          <p:spTgt spid="68"/>
                                        </p:tgtEl>
                                      </p:cBhvr>
                                    </p:animEffect>
                                  </p:childTnLst>
                                </p:cTn>
                              </p:par>
                            </p:childTnLst>
                          </p:cTn>
                        </p:par>
                        <p:par>
                          <p:cTn id="32" fill="hold">
                            <p:stCondLst>
                              <p:cond delay="8250"/>
                            </p:stCondLst>
                            <p:childTnLst>
                              <p:par>
                                <p:cTn id="33" presetID="1" presetClass="entr" presetSubtype="0" fill="hold" grpId="0" nodeType="after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9"/>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1" nodeType="withEffect">
                                  <p:stCondLst>
                                    <p:cond delay="0"/>
                                  </p:stCondLst>
                                  <p:childTnLst>
                                    <p:set>
                                      <p:cBhvr>
                                        <p:cTn id="39" dur="1" fill="hold">
                                          <p:stCondLst>
                                            <p:cond delay="0"/>
                                          </p:stCondLst>
                                        </p:cTn>
                                        <p:tgtEl>
                                          <p:spTgt spid="69"/>
                                        </p:tgtEl>
                                        <p:attrNameLst>
                                          <p:attrName>style.visibility</p:attrName>
                                        </p:attrNameLst>
                                      </p:cBhvr>
                                      <p:to>
                                        <p:strVal val="hidden"/>
                                      </p:to>
                                    </p:set>
                                  </p:childTnLst>
                                </p:cTn>
                              </p:par>
                            </p:childTnLst>
                          </p:cTn>
                        </p:par>
                        <p:par>
                          <p:cTn id="40" fill="hold">
                            <p:stCondLst>
                              <p:cond delay="0"/>
                            </p:stCondLst>
                            <p:childTnLst>
                              <p:par>
                                <p:cTn id="41" presetID="22" presetClass="entr" presetSubtype="4" fill="hold"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down)">
                                      <p:cBhvr>
                                        <p:cTn id="43" dur="500"/>
                                        <p:tgtEl>
                                          <p:spTgt spid="37"/>
                                        </p:tgtEl>
                                      </p:cBhvr>
                                    </p:animEffect>
                                  </p:childTnLst>
                                </p:cTn>
                              </p:par>
                            </p:childTnLst>
                          </p:cTn>
                        </p:par>
                        <p:par>
                          <p:cTn id="44" fill="hold">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71"/>
                                        </p:tgtEl>
                                        <p:attrNameLst>
                                          <p:attrName>style.visibility</p:attrName>
                                        </p:attrNameLst>
                                      </p:cBhvr>
                                      <p:to>
                                        <p:strVal val="visible"/>
                                      </p:to>
                                    </p:set>
                                    <p:animEffect transition="in" filter="wipe(down)">
                                      <p:cBhvr>
                                        <p:cTn id="47" dur="500"/>
                                        <p:tgtEl>
                                          <p:spTgt spid="71"/>
                                        </p:tgtEl>
                                      </p:cBhvr>
                                    </p:animEffect>
                                  </p:childTnLst>
                                </p:cTn>
                              </p:par>
                            </p:childTnLst>
                          </p:cTn>
                        </p:par>
                        <p:par>
                          <p:cTn id="48" fill="hold">
                            <p:stCondLst>
                              <p:cond delay="1000"/>
                            </p:stCondLst>
                            <p:childTnLst>
                              <p:par>
                                <p:cTn id="49" presetID="22" presetClass="entr" presetSubtype="4" fill="hold" grpId="0"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wipe(down)">
                                      <p:cBhvr>
                                        <p:cTn id="51" dur="500"/>
                                        <p:tgtEl>
                                          <p:spTgt spid="70"/>
                                        </p:tgtEl>
                                      </p:cBhvr>
                                    </p:animEffect>
                                  </p:childTnLst>
                                </p:cTn>
                              </p:par>
                            </p:childTnLst>
                          </p:cTn>
                        </p:par>
                        <p:par>
                          <p:cTn id="52" fill="hold">
                            <p:stCondLst>
                              <p:cond delay="1500"/>
                            </p:stCondLst>
                            <p:childTnLst>
                              <p:par>
                                <p:cTn id="53" presetID="22" presetClass="entr" presetSubtype="8" fill="hold"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500"/>
                                        <p:tgtEl>
                                          <p:spTgt spid="38"/>
                                        </p:tgtEl>
                                      </p:cBhvr>
                                    </p:animEffect>
                                  </p:childTnLst>
                                </p:cTn>
                              </p:par>
                            </p:childTnLst>
                          </p:cTn>
                        </p:par>
                        <p:par>
                          <p:cTn id="56" fill="hold">
                            <p:stCondLst>
                              <p:cond delay="2000"/>
                            </p:stCondLst>
                            <p:childTnLst>
                              <p:par>
                                <p:cTn id="57" presetID="22" presetClass="entr" presetSubtype="4" fill="hold" grpId="0" nodeType="afterEffect">
                                  <p:stCondLst>
                                    <p:cond delay="0"/>
                                  </p:stCondLst>
                                  <p:childTnLst>
                                    <p:set>
                                      <p:cBhvr>
                                        <p:cTn id="58" dur="1" fill="hold">
                                          <p:stCondLst>
                                            <p:cond delay="0"/>
                                          </p:stCondLst>
                                        </p:cTn>
                                        <p:tgtEl>
                                          <p:spTgt spid="72"/>
                                        </p:tgtEl>
                                        <p:attrNameLst>
                                          <p:attrName>style.visibility</p:attrName>
                                        </p:attrNameLst>
                                      </p:cBhvr>
                                      <p:to>
                                        <p:strVal val="visible"/>
                                      </p:to>
                                    </p:set>
                                    <p:animEffect transition="in" filter="wipe(down)">
                                      <p:cBhvr>
                                        <p:cTn id="59" dur="500"/>
                                        <p:tgtEl>
                                          <p:spTgt spid="72"/>
                                        </p:tgtEl>
                                      </p:cBhvr>
                                    </p:animEffect>
                                  </p:childTnLst>
                                </p:cTn>
                              </p:par>
                            </p:childTnLst>
                          </p:cTn>
                        </p:par>
                        <p:par>
                          <p:cTn id="60" fill="hold">
                            <p:stCondLst>
                              <p:cond delay="2500"/>
                            </p:stCondLst>
                            <p:childTnLst>
                              <p:par>
                                <p:cTn id="61" presetID="10" presetClass="entr" presetSubtype="0" fill="hold" nodeType="after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fade">
                                      <p:cBhvr>
                                        <p:cTn id="63" dur="500"/>
                                        <p:tgtEl>
                                          <p:spTgt spid="51"/>
                                        </p:tgtEl>
                                      </p:cBhvr>
                                    </p:animEffect>
                                  </p:childTnLst>
                                </p:cTn>
                              </p:par>
                            </p:childTnLst>
                          </p:cTn>
                        </p:par>
                        <p:par>
                          <p:cTn id="64" fill="hold">
                            <p:stCondLst>
                              <p:cond delay="3000"/>
                            </p:stCondLst>
                            <p:childTnLst>
                              <p:par>
                                <p:cTn id="65" presetID="22" presetClass="entr" presetSubtype="2" fill="hold" nodeType="after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wipe(right)">
                                      <p:cBhvr>
                                        <p:cTn id="67" dur="500"/>
                                        <p:tgtEl>
                                          <p:spTgt spid="59"/>
                                        </p:tgtEl>
                                      </p:cBhvr>
                                    </p:animEffect>
                                  </p:childTnLst>
                                </p:cTn>
                              </p:par>
                            </p:childTnLst>
                          </p:cTn>
                        </p:par>
                        <p:par>
                          <p:cTn id="68" fill="hold">
                            <p:stCondLst>
                              <p:cond delay="3500"/>
                            </p:stCondLst>
                            <p:childTnLst>
                              <p:par>
                                <p:cTn id="69" presetID="22" presetClass="entr" presetSubtype="2" fill="hold" nodeType="afterEffect">
                                  <p:stCondLst>
                                    <p:cond delay="0"/>
                                  </p:stCondLst>
                                  <p:childTnLst>
                                    <p:set>
                                      <p:cBhvr>
                                        <p:cTn id="70" dur="1" fill="hold">
                                          <p:stCondLst>
                                            <p:cond delay="0"/>
                                          </p:stCondLst>
                                        </p:cTn>
                                        <p:tgtEl>
                                          <p:spTgt spid="60"/>
                                        </p:tgtEl>
                                        <p:attrNameLst>
                                          <p:attrName>style.visibility</p:attrName>
                                        </p:attrNameLst>
                                      </p:cBhvr>
                                      <p:to>
                                        <p:strVal val="visible"/>
                                      </p:to>
                                    </p:set>
                                    <p:animEffect transition="in" filter="wipe(right)">
                                      <p:cBhvr>
                                        <p:cTn id="71" dur="500"/>
                                        <p:tgtEl>
                                          <p:spTgt spid="60"/>
                                        </p:tgtEl>
                                      </p:cBhvr>
                                    </p:animEffect>
                                  </p:childTnLst>
                                </p:cTn>
                              </p:par>
                            </p:childTnLst>
                          </p:cTn>
                        </p:par>
                        <p:par>
                          <p:cTn id="72" fill="hold">
                            <p:stCondLst>
                              <p:cond delay="4000"/>
                            </p:stCondLst>
                            <p:childTnLst>
                              <p:par>
                                <p:cTn id="73" presetID="10" presetClass="entr" presetSubtype="0" fill="hold" grpId="0" nodeType="after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fade">
                                      <p:cBhvr>
                                        <p:cTn id="75" dur="500"/>
                                        <p:tgtEl>
                                          <p:spTgt spid="61"/>
                                        </p:tgtEl>
                                      </p:cBhvr>
                                    </p:animEffect>
                                  </p:childTnLst>
                                </p:cTn>
                              </p:par>
                            </p:childTnLst>
                          </p:cTn>
                        </p:par>
                        <p:par>
                          <p:cTn id="76" fill="hold">
                            <p:stCondLst>
                              <p:cond delay="4500"/>
                            </p:stCondLst>
                            <p:childTnLst>
                              <p:par>
                                <p:cTn id="77" presetID="22" presetClass="entr" presetSubtype="8"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wipe(left)">
                                      <p:cBhvr>
                                        <p:cTn id="79" dur="9200"/>
                                        <p:tgtEl>
                                          <p:spTgt spid="39"/>
                                        </p:tgtEl>
                                      </p:cBhvr>
                                    </p:animEffect>
                                  </p:childTnLst>
                                </p:cTn>
                              </p:par>
                              <p:par>
                                <p:cTn id="80" presetID="22" presetClass="entr" presetSubtype="8" fill="hold"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wipe(left)">
                                      <p:cBhvr>
                                        <p:cTn id="82" dur="9200"/>
                                        <p:tgtEl>
                                          <p:spTgt spid="62"/>
                                        </p:tgtEl>
                                      </p:cBhvr>
                                    </p:animEffect>
                                  </p:childTnLst>
                                </p:cTn>
                              </p:par>
                              <p:par>
                                <p:cTn id="83" presetID="8" presetClass="emph" presetSubtype="0" repeatCount="4000" fill="hold" nodeType="withEffect">
                                  <p:stCondLst>
                                    <p:cond delay="0"/>
                                  </p:stCondLst>
                                  <p:childTnLst>
                                    <p:animRot by="-21600000">
                                      <p:cBhvr>
                                        <p:cTn id="84" dur="2000" fill="hold"/>
                                        <p:tgtEl>
                                          <p:spTgt spid="51"/>
                                        </p:tgtEl>
                                        <p:attrNameLst>
                                          <p:attrName>r</p:attrName>
                                        </p:attrNameLst>
                                      </p:cBhvr>
                                    </p:animRot>
                                  </p:childTnLst>
                                </p:cTn>
                              </p:par>
                              <p:par>
                                <p:cTn id="85" presetID="0" presetClass="path" presetSubtype="0" repeatCount="4000" fill="hold" nodeType="withEffect">
                                  <p:stCondLst>
                                    <p:cond delay="0"/>
                                  </p:stCondLst>
                                  <p:childTnLst>
                                    <p:animMotion origin="layout" path="M -0.0125 -0.00347 L -0.0125 -0.16482 L -0.0125 0.16736 L -0.0125 -0.00347 Z " pathEditMode="relative" rAng="0" ptsTypes="AAAA">
                                      <p:cBhvr>
                                        <p:cTn id="86" dur="2000" fill="hold"/>
                                        <p:tgtEl>
                                          <p:spTgt spid="59"/>
                                        </p:tgtEl>
                                        <p:attrNameLst>
                                          <p:attrName>ppt_x</p:attrName>
                                          <p:attrName>ppt_y</p:attrName>
                                        </p:attrNameLst>
                                      </p:cBhvr>
                                      <p:rCtr x="625" y="463"/>
                                    </p:animMotion>
                                  </p:childTnLst>
                                </p:cTn>
                              </p:par>
                              <p:par>
                                <p:cTn id="87" presetID="0" presetClass="path" presetSubtype="0" repeatCount="4000" fill="hold" nodeType="withEffect">
                                  <p:stCondLst>
                                    <p:cond delay="0"/>
                                  </p:stCondLst>
                                  <p:childTnLst>
                                    <p:animMotion origin="layout" path="M -0.03229 -0.00023 L -0.03264 -0.18588 L -0.03229 0.05417 L -0.03229 -0.00023 Z " pathEditMode="relative" rAng="0" ptsTypes="AAAA">
                                      <p:cBhvr>
                                        <p:cTn id="88" dur="2000" fill="hold"/>
                                        <p:tgtEl>
                                          <p:spTgt spid="60"/>
                                        </p:tgtEl>
                                        <p:attrNameLst>
                                          <p:attrName>ppt_x</p:attrName>
                                          <p:attrName>ppt_y</p:attrName>
                                        </p:attrNameLst>
                                      </p:cBhvr>
                                      <p:rCtr x="-17" y="-6574"/>
                                    </p:animMotion>
                                  </p:childTnLst>
                                </p:cTn>
                              </p:par>
                            </p:childTnLst>
                          </p:cTn>
                        </p:par>
                        <p:par>
                          <p:cTn id="89" fill="hold">
                            <p:stCondLst>
                              <p:cond delay="13700"/>
                            </p:stCondLst>
                            <p:childTnLst>
                              <p:par>
                                <p:cTn id="90" presetID="1" presetClass="entr" presetSubtype="0" fill="hold" grpId="2" nodeType="afterEffect">
                                  <p:stCondLst>
                                    <p:cond delay="0"/>
                                  </p:stCondLst>
                                  <p:childTnLst>
                                    <p:set>
                                      <p:cBhvr>
                                        <p:cTn id="91" dur="1" fill="hold">
                                          <p:stCondLst>
                                            <p:cond delay="0"/>
                                          </p:stCondLst>
                                        </p:cTn>
                                        <p:tgtEl>
                                          <p:spTgt spid="69"/>
                                        </p:tgtEl>
                                        <p:attrNameLst>
                                          <p:attrName>style.visibility</p:attrName>
                                        </p:attrNameLst>
                                      </p:cBhvr>
                                      <p:to>
                                        <p:strVal val="visible"/>
                                      </p:to>
                                    </p:set>
                                  </p:childTnLst>
                                </p:cTn>
                              </p:par>
                            </p:childTnLst>
                          </p:cTn>
                        </p:par>
                      </p:childTnLst>
                    </p:cTn>
                  </p:par>
                </p:childTnLst>
              </p:cTn>
              <p:nextCondLst>
                <p:cond evt="onClick" delay="0">
                  <p:tgtEl>
                    <p:spTgt spid="69"/>
                  </p:tgtEl>
                </p:cond>
              </p:nextCondLst>
            </p:seq>
          </p:childTnLst>
        </p:cTn>
      </p:par>
    </p:tnLst>
    <p:bldLst>
      <p:bldP spid="2" grpId="0"/>
      <p:bldP spid="3" grpId="0" build="p"/>
      <p:bldP spid="61" grpId="0"/>
      <p:bldP spid="67" grpId="0"/>
      <p:bldP spid="68" grpId="0"/>
      <p:bldP spid="69" grpId="0" animBg="1"/>
      <p:bldP spid="69" grpId="1" animBg="1"/>
      <p:bldP spid="69" grpId="2" animBg="1"/>
      <p:bldP spid="70" grpId="0"/>
      <p:bldP spid="71" grpId="0"/>
      <p:bldP spid="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9776"/>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monophasé</a:t>
            </a:r>
            <a:endParaRPr lang="fr-FR" dirty="0"/>
          </a:p>
        </p:txBody>
      </p:sp>
      <p:sp>
        <p:nvSpPr>
          <p:cNvPr id="3" name="Espace réservé du contenu 2"/>
          <p:cNvSpPr>
            <a:spLocks noGrp="1"/>
          </p:cNvSpPr>
          <p:nvPr>
            <p:ph idx="1"/>
            <p:custDataLst>
              <p:tags r:id="rId2"/>
            </p:custDataLst>
          </p:nvPr>
        </p:nvSpPr>
        <p:spPr>
          <a:xfrm>
            <a:off x="0" y="1484784"/>
            <a:ext cx="9079854" cy="1108719"/>
          </a:xfrm>
        </p:spPr>
        <p:txBody>
          <a:bodyPr>
            <a:noAutofit/>
          </a:bodyPr>
          <a:lstStyle/>
          <a:p>
            <a:pPr marL="0" indent="0" algn="ctr">
              <a:buNone/>
            </a:pP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Avec une alimentation alternative, les récepteurs de types </a:t>
            </a:r>
            <a:r>
              <a:rPr lang="fr-FR" sz="2000"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selfiques</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(bobinages)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vont réagir en s’opposant à la variation de courant. Cette caractéristique produit un déphasage (retard   d’angle) entre U et I ce qui fait que la puissance ne pourra plus être simplement calculée par une multiplication. Il faudra tenir compte de l’angle de déphasage, du « décalage » entre U et I.</a:t>
            </a:r>
            <a:endParaRPr lang="fr-FR" sz="20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avec flèche 4"/>
          <p:cNvCxnSpPr/>
          <p:nvPr>
            <p:custDataLst>
              <p:tags r:id="rId3"/>
            </p:custDataLst>
          </p:nvPr>
        </p:nvCxnSpPr>
        <p:spPr>
          <a:xfrm>
            <a:off x="4041" y="4005064"/>
            <a:ext cx="3024337" cy="0"/>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4"/>
            </p:custDataLst>
          </p:nvPr>
        </p:nvCxnSpPr>
        <p:spPr>
          <a:xfrm>
            <a:off x="4041" y="3998565"/>
            <a:ext cx="1604236" cy="870595"/>
          </a:xfrm>
          <a:prstGeom prst="straightConnector1">
            <a:avLst/>
          </a:prstGeom>
          <a:ln w="57150">
            <a:solidFill>
              <a:srgbClr val="00B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5"/>
            </p:custDataLst>
          </p:nvPr>
        </p:nvSpPr>
        <p:spPr>
          <a:xfrm rot="5400000">
            <a:off x="-537088" y="3403392"/>
            <a:ext cx="1111932" cy="936104"/>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0" name="Connecteur droit avec flèche 9"/>
          <p:cNvCxnSpPr/>
          <p:nvPr>
            <p:custDataLst>
              <p:tags r:id="rId6"/>
            </p:custDataLst>
          </p:nvPr>
        </p:nvCxnSpPr>
        <p:spPr>
          <a:xfrm>
            <a:off x="36808" y="4005065"/>
            <a:ext cx="39241" cy="1728191"/>
          </a:xfrm>
          <a:prstGeom prst="straightConnector1">
            <a:avLst/>
          </a:prstGeom>
          <a:ln w="5715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custDataLst>
              <p:tags r:id="rId7"/>
            </p:custDataLst>
          </p:nvPr>
        </p:nvCxnSpPr>
        <p:spPr>
          <a:xfrm>
            <a:off x="1608277" y="3501008"/>
            <a:ext cx="6921"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custDataLst>
              <p:tags r:id="rId8"/>
            </p:custDataLst>
          </p:nvPr>
        </p:nvCxnSpPr>
        <p:spPr>
          <a:xfrm>
            <a:off x="36808" y="3979254"/>
            <a:ext cx="975345" cy="1313829"/>
          </a:xfrm>
          <a:prstGeom prst="straightConnector1">
            <a:avLst/>
          </a:prstGeom>
          <a:ln w="5715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custDataLst>
              <p:tags r:id="rId9"/>
            </p:custDataLst>
          </p:nvPr>
        </p:nvCxnSpPr>
        <p:spPr>
          <a:xfrm>
            <a:off x="76049" y="4005065"/>
            <a:ext cx="1539149" cy="0"/>
          </a:xfrm>
          <a:prstGeom prst="straightConnector1">
            <a:avLst/>
          </a:prstGeom>
          <a:ln w="5715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3" name="Espace réservé du contenu 2"/>
          <p:cNvSpPr txBox="1">
            <a:spLocks/>
          </p:cNvSpPr>
          <p:nvPr>
            <p:custDataLst>
              <p:tags r:id="rId10"/>
            </p:custDataLst>
          </p:nvPr>
        </p:nvSpPr>
        <p:spPr>
          <a:xfrm>
            <a:off x="-38293" y="3412863"/>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ysClr val="windowText" lastClr="00000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11"/>
            </p:custDataLst>
          </p:nvPr>
        </p:nvSpPr>
        <p:spPr>
          <a:xfrm>
            <a:off x="1805082" y="3620762"/>
            <a:ext cx="105044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U</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Espace réservé du contenu 2"/>
          <p:cNvSpPr txBox="1">
            <a:spLocks/>
          </p:cNvSpPr>
          <p:nvPr>
            <p:custDataLst>
              <p:tags r:id="rId12"/>
            </p:custDataLst>
          </p:nvPr>
        </p:nvSpPr>
        <p:spPr>
          <a:xfrm>
            <a:off x="816405" y="3455646"/>
            <a:ext cx="1399607"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cos </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13"/>
            </p:custDataLst>
          </p:nvPr>
        </p:nvSpPr>
        <p:spPr>
          <a:xfrm>
            <a:off x="4771931" y="3429000"/>
            <a:ext cx="240743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 = U.I. cos </a:t>
            </a:r>
            <a:r>
              <a:rPr lang="fr-FR"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a:t>
            </a:r>
            <a:endParaRPr lang="fr-FR"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Espace réservé du contenu 2"/>
          <p:cNvSpPr txBox="1">
            <a:spLocks/>
          </p:cNvSpPr>
          <p:nvPr>
            <p:custDataLst>
              <p:tags r:id="rId14"/>
            </p:custDataLst>
          </p:nvPr>
        </p:nvSpPr>
        <p:spPr>
          <a:xfrm>
            <a:off x="-38293" y="5832648"/>
            <a:ext cx="9182293" cy="7647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U et I sont les grandeurs efficaces de la tension et du courant alternatif. Pour pouvoir les multiplier il faut d’abord les aligner en multipliant I par le cos</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appelé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aussi facteur de puissance (PF)</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Espace réservé du contenu 2"/>
          <p:cNvSpPr txBox="1">
            <a:spLocks/>
          </p:cNvSpPr>
          <p:nvPr>
            <p:custDataLst>
              <p:tags r:id="rId15"/>
            </p:custDataLst>
          </p:nvPr>
        </p:nvSpPr>
        <p:spPr>
          <a:xfrm>
            <a:off x="2807296" y="3844307"/>
            <a:ext cx="633670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Quelques grandeurs remarquables:</a:t>
            </a:r>
          </a:p>
          <a:p>
            <a:pPr algn="ctr">
              <a:buFont typeface="Symbol"/>
              <a:buChar char="j"/>
            </a:pPr>
            <a:endPar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custDataLst>
              <p:tags r:id="rId16"/>
            </p:custDataLst>
          </p:nvPr>
        </p:nvSpPr>
        <p:spPr>
          <a:xfrm>
            <a:off x="2807296" y="5365091"/>
            <a:ext cx="633670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Dans la réalité 0 ≤ </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&lt; 90°C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custDataLst>
              <p:tags r:id="rId17"/>
            </p:custDataLst>
          </p:nvPr>
        </p:nvSpPr>
        <p:spPr>
          <a:xfrm>
            <a:off x="2807296" y="4259614"/>
            <a:ext cx="6336704"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lgn="ctr">
              <a:buFont typeface="Symbol"/>
              <a:buChar char="j"/>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0 donc cos</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=1 pour une résistance pure</a:t>
            </a:r>
            <a:endPar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endParaRPr>
          </a:p>
          <a:p>
            <a:pPr marL="0" indent="0" algn="ctr">
              <a:buNone/>
            </a:pP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Espace réservé du contenu 2"/>
          <p:cNvSpPr txBox="1">
            <a:spLocks/>
          </p:cNvSpPr>
          <p:nvPr>
            <p:custDataLst>
              <p:tags r:id="rId18"/>
            </p:custDataLst>
          </p:nvPr>
        </p:nvSpPr>
        <p:spPr>
          <a:xfrm>
            <a:off x="2807296" y="4674921"/>
            <a:ext cx="6336704" cy="690660"/>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lgn="ctr">
              <a:buFont typeface="Symbol"/>
              <a:buChar char="j"/>
            </a:pP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 90°C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donc cos 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=0  </a:t>
            </a:r>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pour une </a:t>
            </a:r>
            <a:r>
              <a:rPr lang="fr-FR" sz="20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inductance pure (jamais vrai, c’est une limite).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6" name="Espace réservé du contenu 2"/>
          <p:cNvSpPr txBox="1">
            <a:spLocks/>
          </p:cNvSpPr>
          <p:nvPr>
            <p:custDataLst>
              <p:tags r:id="rId19"/>
            </p:custDataLst>
          </p:nvPr>
        </p:nvSpPr>
        <p:spPr>
          <a:xfrm>
            <a:off x="1407689" y="4877285"/>
            <a:ext cx="1399607"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réel</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Espace réservé du contenu 2"/>
          <p:cNvSpPr txBox="1">
            <a:spLocks/>
          </p:cNvSpPr>
          <p:nvPr>
            <p:custDataLst>
              <p:tags r:id="rId20"/>
            </p:custDataLst>
          </p:nvPr>
        </p:nvSpPr>
        <p:spPr>
          <a:xfrm>
            <a:off x="323528" y="3445250"/>
            <a:ext cx="1399607"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I</a:t>
            </a:r>
            <a:r>
              <a:rPr lang="fr-FR" b="1"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 </a:t>
            </a: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1926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39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500"/>
                                        <p:tgtEl>
                                          <p:spTgt spid="24"/>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par>
                          <p:cTn id="38" fill="hold">
                            <p:stCondLst>
                              <p:cond delay="4000"/>
                            </p:stCondLst>
                            <p:childTnLst>
                              <p:par>
                                <p:cTn id="39" presetID="22" presetClass="entr" presetSubtype="8" fill="hold"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par>
                          <p:cTn id="42" fill="hold">
                            <p:stCondLst>
                              <p:cond delay="4500"/>
                            </p:stCondLst>
                            <p:childTnLst>
                              <p:par>
                                <p:cTn id="43" presetID="2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iterate type="wd">
                                    <p:tmPct val="10000"/>
                                  </p:iterate>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childTnLst>
                          </p:cTn>
                        </p:par>
                        <p:par>
                          <p:cTn id="51" fill="hold">
                            <p:stCondLst>
                              <p:cond delay="1400"/>
                            </p:stCondLst>
                            <p:childTnLst>
                              <p:par>
                                <p:cTn id="52" presetID="22" presetClass="entr" presetSubtype="1" fill="hold" nodeType="afterEffect">
                                  <p:stCondLst>
                                    <p:cond delay="500"/>
                                  </p:stCondLst>
                                  <p:childTnLst>
                                    <p:set>
                                      <p:cBhvr>
                                        <p:cTn id="53" dur="1" fill="hold">
                                          <p:stCondLst>
                                            <p:cond delay="0"/>
                                          </p:stCondLst>
                                        </p:cTn>
                                        <p:tgtEl>
                                          <p:spTgt spid="10"/>
                                        </p:tgtEl>
                                        <p:attrNameLst>
                                          <p:attrName>style.visibility</p:attrName>
                                        </p:attrNameLst>
                                      </p:cBhvr>
                                      <p:to>
                                        <p:strVal val="visible"/>
                                      </p:to>
                                    </p:set>
                                    <p:animEffect transition="in" filter="wipe(up)">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iterate type="wd">
                                    <p:tmPct val="10000"/>
                                  </p:iterate>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childTnLst>
                                </p:cTn>
                              </p:par>
                            </p:childTnLst>
                          </p:cTn>
                        </p:par>
                        <p:par>
                          <p:cTn id="60" fill="hold">
                            <p:stCondLst>
                              <p:cond delay="850"/>
                            </p:stCondLst>
                            <p:childTnLst>
                              <p:par>
                                <p:cTn id="61" presetID="22" presetClass="entr" presetSubtype="8" fill="hold"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left)">
                                      <p:cBhvr>
                                        <p:cTn id="63" dur="1000"/>
                                        <p:tgtEl>
                                          <p:spTgt spid="19"/>
                                        </p:tgtEl>
                                      </p:cBhvr>
                                    </p:animEffect>
                                  </p:childTnLst>
                                  <p:subTnLst>
                                    <p:set>
                                      <p:cBhvr override="childStyle">
                                        <p:cTn dur="1" fill="hold" display="0" masterRel="sameClick" afterEffect="1">
                                          <p:stCondLst>
                                            <p:cond evt="end" delay="0">
                                              <p:tn val="61"/>
                                            </p:cond>
                                          </p:stCondLst>
                                        </p:cTn>
                                        <p:tgtEl>
                                          <p:spTgt spid="19"/>
                                        </p:tgtEl>
                                        <p:attrNameLst>
                                          <p:attrName>style.visibility</p:attrName>
                                        </p:attrNameLst>
                                      </p:cBhvr>
                                      <p:to>
                                        <p:strVal val="hidden"/>
                                      </p:to>
                                    </p:set>
                                  </p:subTnLst>
                                </p:cTn>
                              </p:par>
                            </p:childTnLst>
                          </p:cTn>
                        </p:par>
                        <p:par>
                          <p:cTn id="64" fill="hold">
                            <p:stCondLst>
                              <p:cond delay="1850"/>
                            </p:stCondLst>
                            <p:childTnLst>
                              <p:par>
                                <p:cTn id="65" presetID="22" presetClass="entr" presetSubtype="8" fill="hold" nodeType="afterEffect">
                                  <p:stCondLst>
                                    <p:cond delay="500"/>
                                  </p:stCondLst>
                                  <p:childTnLst>
                                    <p:set>
                                      <p:cBhvr>
                                        <p:cTn id="66" dur="1" fill="hold">
                                          <p:stCondLst>
                                            <p:cond delay="0"/>
                                          </p:stCondLst>
                                        </p:cTn>
                                        <p:tgtEl>
                                          <p:spTgt spid="7"/>
                                        </p:tgtEl>
                                        <p:attrNameLst>
                                          <p:attrName>style.visibility</p:attrName>
                                        </p:attrNameLst>
                                      </p:cBhvr>
                                      <p:to>
                                        <p:strVal val="visible"/>
                                      </p:to>
                                    </p:set>
                                    <p:animEffect transition="in" filter="wipe(left)">
                                      <p:cBhvr>
                                        <p:cTn id="67" dur="500"/>
                                        <p:tgtEl>
                                          <p:spTgt spid="7"/>
                                        </p:tgtEl>
                                      </p:cBhvr>
                                    </p:animEffect>
                                  </p:childTnLst>
                                </p:cTn>
                              </p:par>
                            </p:childTnLst>
                          </p:cTn>
                        </p:par>
                        <p:par>
                          <p:cTn id="68" fill="hold">
                            <p:stCondLst>
                              <p:cond delay="2850"/>
                            </p:stCondLst>
                            <p:childTnLst>
                              <p:par>
                                <p:cTn id="69" presetID="22" presetClass="entr" presetSubtype="8" fill="hold" grpId="0" nodeType="after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ipe(left)">
                                      <p:cBhvr>
                                        <p:cTn id="71" dur="500"/>
                                        <p:tgtEl>
                                          <p:spTgt spid="36"/>
                                        </p:tgtEl>
                                      </p:cBhvr>
                                    </p:animEffect>
                                  </p:childTnLst>
                                </p:cTn>
                              </p:par>
                            </p:childTnLst>
                          </p:cTn>
                        </p:par>
                        <p:par>
                          <p:cTn id="72" fill="hold">
                            <p:stCondLst>
                              <p:cond delay="3350"/>
                            </p:stCondLst>
                            <p:childTnLst>
                              <p:par>
                                <p:cTn id="73" presetID="22" presetClass="entr" presetSubtype="4" fill="hold" nodeType="after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wipe(down)">
                                      <p:cBhvr>
                                        <p:cTn id="75" dur="500"/>
                                        <p:tgtEl>
                                          <p:spTgt spid="14"/>
                                        </p:tgtEl>
                                      </p:cBhvr>
                                    </p:animEffect>
                                  </p:childTnLst>
                                </p:cTn>
                              </p:par>
                            </p:childTnLst>
                          </p:cTn>
                        </p:par>
                        <p:par>
                          <p:cTn id="76" fill="hold">
                            <p:stCondLst>
                              <p:cond delay="3850"/>
                            </p:stCondLst>
                            <p:childTnLst>
                              <p:par>
                                <p:cTn id="77" presetID="22" presetClass="entr" presetSubtype="8" fill="hold" grpId="0" nodeType="after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left)">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iterate type="wd">
                                    <p:tmPct val="10000"/>
                                  </p:iterate>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23" grpId="0"/>
      <p:bldP spid="24" grpId="0"/>
      <p:bldP spid="25" grpId="0"/>
      <p:bldP spid="27" grpId="0"/>
      <p:bldP spid="16" grpId="0"/>
      <p:bldP spid="17" grpId="0"/>
      <p:bldP spid="32" grpId="0"/>
      <p:bldP spid="33" grpId="0"/>
      <p:bldP spid="34" grpId="0"/>
      <p:bldP spid="36"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085" y="269776"/>
            <a:ext cx="9058945" cy="1143000"/>
          </a:xfrm>
        </p:spPr>
        <p:txBody>
          <a:bodyPr>
            <a:normAutofit fontScale="90000"/>
          </a:bodyPr>
          <a:lstStyle/>
          <a:p>
            <a:r>
              <a:rPr lang="fr-FR" dirty="0">
                <a:latin typeface="Verdana" panose="020B0604030504040204" pitchFamily="34" charset="0"/>
                <a:ea typeface="Verdana" panose="020B0604030504040204" pitchFamily="34" charset="0"/>
                <a:cs typeface="Verdana" panose="020B0604030504040204" pitchFamily="34" charset="0"/>
              </a:rPr>
              <a:t>La </a:t>
            </a:r>
            <a:r>
              <a:rPr lang="fr-FR" dirty="0" smtClean="0">
                <a:latin typeface="Verdana" panose="020B0604030504040204" pitchFamily="34" charset="0"/>
                <a:ea typeface="Verdana" panose="020B0604030504040204" pitchFamily="34" charset="0"/>
                <a:cs typeface="Verdana" panose="020B0604030504040204" pitchFamily="34" charset="0"/>
              </a:rPr>
              <a:t>puissance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en alternatif monophasé</a:t>
            </a:r>
            <a:endParaRPr lang="fr-FR" dirty="0"/>
          </a:p>
        </p:txBody>
      </p:sp>
      <p:sp>
        <p:nvSpPr>
          <p:cNvPr id="3" name="Espace réservé du contenu 2"/>
          <p:cNvSpPr>
            <a:spLocks noGrp="1"/>
          </p:cNvSpPr>
          <p:nvPr>
            <p:ph idx="1"/>
            <p:custDataLst>
              <p:tags r:id="rId2"/>
            </p:custDataLst>
          </p:nvPr>
        </p:nvSpPr>
        <p:spPr>
          <a:xfrm>
            <a:off x="0" y="1412776"/>
            <a:ext cx="9079854" cy="3168352"/>
          </a:xfrm>
        </p:spPr>
        <p:txBody>
          <a:bodyPr>
            <a:noAutofit/>
          </a:body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Cette puissance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P = U.I. cos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en Watt (W)</a:t>
            </a:r>
            <a:b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b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est appelée en alternatif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la puissance « active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celle qui produit un travail, en relation avec l’élévation de température.</a:t>
            </a:r>
          </a:p>
          <a:p>
            <a:pPr marL="0" indent="0" algn="ctr">
              <a:buNone/>
            </a:pPr>
            <a:endParaRPr lang="fr-FR" sz="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Malgré tout, le producteur d’énergie électrique doit fournir le U et le I total.</a:t>
            </a:r>
            <a:b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On </a:t>
            </a: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appelle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puissance apparente </a:t>
            </a: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le produit de U et I sans tenir compte du déphasage :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S = U.I en </a:t>
            </a:r>
            <a:r>
              <a:rPr lang="fr-FR" sz="18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Volt-Ampère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(VA).</a:t>
            </a:r>
            <a:endParaRPr lang="fr-FR" sz="12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2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La partie de la puissance qui ne servira qu’a produire du champ magnétique (puissance magnétisante) sera quantifiée sous le terme </a:t>
            </a:r>
            <a:b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 </a:t>
            </a:r>
            <a:r>
              <a:rPr lang="fr-FR"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puissance réactive </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Q= U.I. sin</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sym typeface="Symbol"/>
              </a:rPr>
              <a:t>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en </a:t>
            </a:r>
            <a:r>
              <a:rPr lang="fr-FR" sz="1800" b="1" dirty="0" err="1"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Volt-Ampère</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Réactif </a:t>
            </a:r>
            <a:r>
              <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a:t>
            </a:r>
            <a:r>
              <a:rPr lang="fr-FR" sz="1800" b="1" dirty="0" smtClean="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VAR).</a:t>
            </a:r>
            <a:endParaRPr lang="fr-FR" sz="1800" b="1" dirty="0">
              <a:solidFill>
                <a:schemeClr val="tx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800" dirty="0">
              <a:effectLst/>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avec flèche 4"/>
          <p:cNvCxnSpPr/>
          <p:nvPr>
            <p:custDataLst>
              <p:tags r:id="rId3"/>
            </p:custDataLst>
          </p:nvPr>
        </p:nvCxnSpPr>
        <p:spPr>
          <a:xfrm flipV="1">
            <a:off x="323528" y="5118795"/>
            <a:ext cx="3024336" cy="1224136"/>
          </a:xfrm>
          <a:prstGeom prst="straightConnector1">
            <a:avLst/>
          </a:prstGeom>
          <a:ln w="57150">
            <a:solidFill>
              <a:srgbClr val="FF000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custDataLst>
              <p:tags r:id="rId4"/>
            </p:custDataLst>
          </p:nvPr>
        </p:nvCxnSpPr>
        <p:spPr>
          <a:xfrm>
            <a:off x="323528" y="6336432"/>
            <a:ext cx="3014048" cy="0"/>
          </a:xfrm>
          <a:prstGeom prst="straightConnector1">
            <a:avLst/>
          </a:prstGeom>
          <a:ln w="57150">
            <a:solidFill>
              <a:schemeClr val="accent4">
                <a:lumMod val="75000"/>
              </a:schemeClr>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8" name="Arc 7"/>
          <p:cNvSpPr/>
          <p:nvPr>
            <p:custDataLst>
              <p:tags r:id="rId5"/>
            </p:custDataLst>
          </p:nvPr>
        </p:nvSpPr>
        <p:spPr>
          <a:xfrm rot="2755772">
            <a:off x="130509" y="5620320"/>
            <a:ext cx="1111932" cy="9361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a:p>
        </p:txBody>
      </p:sp>
      <p:sp>
        <p:nvSpPr>
          <p:cNvPr id="23" name="Espace réservé du contenu 2"/>
          <p:cNvSpPr txBox="1">
            <a:spLocks/>
          </p:cNvSpPr>
          <p:nvPr>
            <p:custDataLst>
              <p:tags r:id="rId6"/>
            </p:custDataLst>
          </p:nvPr>
        </p:nvSpPr>
        <p:spPr>
          <a:xfrm>
            <a:off x="281194" y="5550843"/>
            <a:ext cx="1050446"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7"/>
            </p:custDataLst>
          </p:nvPr>
        </p:nvSpPr>
        <p:spPr>
          <a:xfrm>
            <a:off x="686475" y="5207053"/>
            <a:ext cx="1773433"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sym typeface="Symbol"/>
              </a:rPr>
              <a:t>S = U.I</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space réservé du contenu 2"/>
          <p:cNvSpPr txBox="1">
            <a:spLocks/>
          </p:cNvSpPr>
          <p:nvPr>
            <p:custDataLst>
              <p:tags r:id="rId8"/>
            </p:custDataLst>
          </p:nvPr>
        </p:nvSpPr>
        <p:spPr>
          <a:xfrm>
            <a:off x="3347864" y="5511590"/>
            <a:ext cx="1944216" cy="415798"/>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Q=U.I. sin </a:t>
            </a:r>
            <a:r>
              <a:rPr lang="fr-FR" dirty="0">
                <a:solidFill>
                  <a:srgbClr val="00B050"/>
                </a:solidFill>
                <a:latin typeface="Verdana" panose="020B0604030504040204" pitchFamily="34" charset="0"/>
                <a:ea typeface="Verdana" panose="020B0604030504040204" pitchFamily="34" charset="0"/>
                <a:cs typeface="Verdana" panose="020B0604030504040204" pitchFamily="34" charset="0"/>
                <a:sym typeface="Symbol"/>
              </a:rPr>
              <a:t></a:t>
            </a:r>
            <a:endParaRPr lang="fr-FR"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space réservé du contenu 2"/>
          <p:cNvSpPr txBox="1">
            <a:spLocks/>
          </p:cNvSpPr>
          <p:nvPr>
            <p:custDataLst>
              <p:tags r:id="rId9"/>
            </p:custDataLst>
          </p:nvPr>
        </p:nvSpPr>
        <p:spPr>
          <a:xfrm>
            <a:off x="1108888" y="6342931"/>
            <a:ext cx="240743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2000" b="1"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P = U.I. cos </a:t>
            </a: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itchFamily="34" charset="0"/>
              <a:buNone/>
            </a:pP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Espace réservé du contenu 2"/>
          <p:cNvSpPr txBox="1">
            <a:spLocks/>
          </p:cNvSpPr>
          <p:nvPr>
            <p:custDataLst>
              <p:tags r:id="rId10"/>
            </p:custDataLst>
          </p:nvPr>
        </p:nvSpPr>
        <p:spPr>
          <a:xfrm>
            <a:off x="3571416" y="4869160"/>
            <a:ext cx="471601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Font typeface="Arial" pitchFamily="34" charset="0"/>
              <a:buNone/>
            </a:pPr>
            <a:r>
              <a:rPr lang="fr-F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sym typeface="Symbol"/>
              </a:rPr>
              <a:t>On représente ces trois grandeurs dans un « triangle des puissances ».</a:t>
            </a:r>
            <a:endParaRPr lang="fr-F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1" name="Connecteur droit avec flèche 30"/>
          <p:cNvCxnSpPr/>
          <p:nvPr>
            <p:custDataLst>
              <p:tags r:id="rId11"/>
            </p:custDataLst>
          </p:nvPr>
        </p:nvCxnSpPr>
        <p:spPr>
          <a:xfrm flipV="1">
            <a:off x="3281764" y="5118795"/>
            <a:ext cx="0" cy="1217638"/>
          </a:xfrm>
          <a:prstGeom prst="straightConnector1">
            <a:avLst/>
          </a:prstGeom>
          <a:ln w="57150">
            <a:solidFill>
              <a:srgbClr val="92D050"/>
            </a:solidFill>
            <a:tailEnd type="arrow"/>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3" name="Forme libre 32"/>
          <p:cNvSpPr/>
          <p:nvPr>
            <p:custDataLst>
              <p:tags r:id="rId12"/>
            </p:custDataLst>
          </p:nvPr>
        </p:nvSpPr>
        <p:spPr>
          <a:xfrm>
            <a:off x="2965326" y="6074742"/>
            <a:ext cx="333375" cy="257175"/>
          </a:xfrm>
          <a:custGeom>
            <a:avLst/>
            <a:gdLst>
              <a:gd name="connsiteX0" fmla="*/ 142875 w 533400"/>
              <a:gd name="connsiteY0" fmla="*/ 266700 h 266700"/>
              <a:gd name="connsiteX1" fmla="*/ 0 w 533400"/>
              <a:gd name="connsiteY1" fmla="*/ 9525 h 266700"/>
              <a:gd name="connsiteX2" fmla="*/ 533400 w 533400"/>
              <a:gd name="connsiteY2" fmla="*/ 0 h 266700"/>
              <a:gd name="connsiteX0" fmla="*/ 0 w 390525"/>
              <a:gd name="connsiteY0" fmla="*/ 266700 h 266700"/>
              <a:gd name="connsiteX1" fmla="*/ 19050 w 390525"/>
              <a:gd name="connsiteY1" fmla="*/ 9525 h 266700"/>
              <a:gd name="connsiteX2" fmla="*/ 390525 w 390525"/>
              <a:gd name="connsiteY2" fmla="*/ 0 h 266700"/>
              <a:gd name="connsiteX0" fmla="*/ 19050 w 371475"/>
              <a:gd name="connsiteY0" fmla="*/ 257175 h 257175"/>
              <a:gd name="connsiteX1" fmla="*/ 0 w 371475"/>
              <a:gd name="connsiteY1" fmla="*/ 9525 h 257175"/>
              <a:gd name="connsiteX2" fmla="*/ 371475 w 371475"/>
              <a:gd name="connsiteY2" fmla="*/ 0 h 257175"/>
              <a:gd name="connsiteX0" fmla="*/ 0 w 352425"/>
              <a:gd name="connsiteY0" fmla="*/ 257175 h 257175"/>
              <a:gd name="connsiteX1" fmla="*/ 19050 w 352425"/>
              <a:gd name="connsiteY1" fmla="*/ 9525 h 257175"/>
              <a:gd name="connsiteX2" fmla="*/ 352425 w 352425"/>
              <a:gd name="connsiteY2" fmla="*/ 0 h 257175"/>
              <a:gd name="connsiteX0" fmla="*/ 2298 w 333375"/>
              <a:gd name="connsiteY0" fmla="*/ 257175 h 257175"/>
              <a:gd name="connsiteX1" fmla="*/ 0 w 333375"/>
              <a:gd name="connsiteY1" fmla="*/ 9525 h 257175"/>
              <a:gd name="connsiteX2" fmla="*/ 333375 w 333375"/>
              <a:gd name="connsiteY2" fmla="*/ 0 h 257175"/>
            </a:gdLst>
            <a:ahLst/>
            <a:cxnLst>
              <a:cxn ang="0">
                <a:pos x="connsiteX0" y="connsiteY0"/>
              </a:cxn>
              <a:cxn ang="0">
                <a:pos x="connsiteX1" y="connsiteY1"/>
              </a:cxn>
              <a:cxn ang="0">
                <a:pos x="connsiteX2" y="connsiteY2"/>
              </a:cxn>
            </a:cxnLst>
            <a:rect l="l" t="t" r="r" b="b"/>
            <a:pathLst>
              <a:path w="333375" h="257175">
                <a:moveTo>
                  <a:pt x="2298" y="257175"/>
                </a:moveTo>
                <a:lnTo>
                  <a:pt x="0" y="9525"/>
                </a:lnTo>
                <a:lnTo>
                  <a:pt x="33337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contenu 2"/>
          <p:cNvSpPr txBox="1">
            <a:spLocks/>
          </p:cNvSpPr>
          <p:nvPr>
            <p:custDataLst>
              <p:tags r:id="rId13"/>
            </p:custDataLst>
          </p:nvPr>
        </p:nvSpPr>
        <p:spPr>
          <a:xfrm>
            <a:off x="4139952" y="6061738"/>
            <a:ext cx="194421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On en tire entres autres:</a:t>
            </a:r>
            <a:endPar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16" name="Espace réservé du contenu 2"/>
          <p:cNvSpPr txBox="1">
            <a:spLocks/>
          </p:cNvSpPr>
          <p:nvPr>
            <p:custDataLst>
              <p:tags r:id="rId14"/>
            </p:custDataLst>
          </p:nvPr>
        </p:nvSpPr>
        <p:spPr>
          <a:xfrm>
            <a:off x="6228184" y="6187751"/>
            <a:ext cx="2250504"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S</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S =</a:t>
            </a:r>
            <a:r>
              <a:rPr lang="fr-FR" sz="1800" b="1" dirty="0" smtClean="0">
                <a:solidFill>
                  <a:schemeClr val="tx1"/>
                </a:solidFill>
                <a:effectLst/>
                <a:latin typeface="Agency FB"/>
                <a:ea typeface="Verdana" panose="020B0604030504040204" pitchFamily="34" charset="0"/>
                <a:cs typeface="Verdana" panose="020B0604030504040204" pitchFamily="34" charset="0"/>
                <a:sym typeface="Symbol"/>
              </a:rPr>
              <a:t>√</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a:t>
            </a:r>
            <a:r>
              <a:rPr lang="fr-FR" sz="1800" b="1" baseline="300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2</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a:t>
            </a:r>
            <a:endPar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6" name="Accolade ouvrante 5"/>
          <p:cNvSpPr/>
          <p:nvPr>
            <p:custDataLst>
              <p:tags r:id="rId15"/>
            </p:custDataLst>
          </p:nvPr>
        </p:nvSpPr>
        <p:spPr>
          <a:xfrm>
            <a:off x="5910424" y="5730822"/>
            <a:ext cx="378296" cy="1021879"/>
          </a:xfrm>
          <a:prstGeom prst="leftBrace">
            <a:avLst>
              <a:gd name="adj1" fmla="val 8333"/>
              <a:gd name="adj2" fmla="val 51243"/>
            </a:avLst>
          </a:prstGeom>
          <a:ln w="38100">
            <a:solidFill>
              <a:schemeClr val="tx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Espace réservé du contenu 2"/>
          <p:cNvSpPr txBox="1">
            <a:spLocks/>
          </p:cNvSpPr>
          <p:nvPr>
            <p:custDataLst>
              <p:tags r:id="rId16"/>
            </p:custDataLst>
          </p:nvPr>
        </p:nvSpPr>
        <p:spPr>
          <a:xfrm>
            <a:off x="6425952" y="5852492"/>
            <a:ext cx="1818456"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 = S. </a:t>
            </a:r>
            <a:r>
              <a:rPr lang="fr-FR" sz="1800" b="1" dirty="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cos </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p:txBody>
      </p:sp>
      <p:sp>
        <p:nvSpPr>
          <p:cNvPr id="19" name="Espace réservé du contenu 2"/>
          <p:cNvSpPr txBox="1">
            <a:spLocks/>
          </p:cNvSpPr>
          <p:nvPr>
            <p:custDataLst>
              <p:tags r:id="rId17"/>
            </p:custDataLst>
          </p:nvPr>
        </p:nvSpPr>
        <p:spPr>
          <a:xfrm>
            <a:off x="6497960" y="5517232"/>
            <a:ext cx="1674440" cy="41579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ctr">
              <a:buNone/>
            </a:pP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Q = </a:t>
            </a:r>
            <a:r>
              <a:rPr lang="fr-FR" sz="1800" b="1" dirty="0" err="1"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P.tan</a:t>
            </a:r>
            <a:r>
              <a:rPr lang="fr-FR" sz="18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sym typeface="Symbol"/>
              </a:rPr>
              <a:t> </a:t>
            </a:r>
          </a:p>
        </p:txBody>
      </p:sp>
    </p:spTree>
    <p:extLst>
      <p:ext uri="{BB962C8B-B14F-4D97-AF65-F5344CB8AC3E}">
        <p14:creationId xmlns:p14="http://schemas.microsoft.com/office/powerpoint/2010/main" val="16804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par>
                          <p:cTn id="23" fill="hold">
                            <p:stCondLst>
                              <p:cond delay="1050"/>
                            </p:stCondLst>
                            <p:childTnLst>
                              <p:par>
                                <p:cTn id="24" presetID="22" presetClass="entr" presetSubtype="8"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par>
                          <p:cTn id="27" fill="hold">
                            <p:stCondLst>
                              <p:cond delay="1550"/>
                            </p:stCondLst>
                            <p:childTnLst>
                              <p:par>
                                <p:cTn id="28" presetID="22" presetClass="entr" presetSubtype="8"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00"/>
                                        <p:tgtEl>
                                          <p:spTgt spid="31"/>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left)">
                                      <p:cBhvr>
                                        <p:cTn id="48" dur="500"/>
                                        <p:tgtEl>
                                          <p:spTgt spid="5"/>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par>
                          <p:cTn id="53" fill="hold">
                            <p:stCondLst>
                              <p:cond delay="1000"/>
                            </p:stCondLst>
                            <p:childTnLst>
                              <p:par>
                                <p:cTn id="54" presetID="10" presetClass="entr" presetSubtype="0" fill="hold" grpId="0" nodeType="after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childTnLst>
                          </p:cTn>
                        </p:par>
                        <p:par>
                          <p:cTn id="65" fill="hold">
                            <p:stCondLst>
                              <p:cond delay="750"/>
                            </p:stCondLst>
                            <p:childTnLst>
                              <p:par>
                                <p:cTn id="66" presetID="10" presetClass="entr" presetSubtype="0" fill="hold" grpId="0" nodeType="afterEffect">
                                  <p:stCondLst>
                                    <p:cond delay="500"/>
                                  </p:stCondLst>
                                  <p:iterate type="wd">
                                    <p:tmPct val="10000"/>
                                  </p:iterate>
                                  <p:childTnLst>
                                    <p:set>
                                      <p:cBhvr>
                                        <p:cTn id="67" dur="1" fill="hold">
                                          <p:stCondLst>
                                            <p:cond delay="0"/>
                                          </p:stCondLst>
                                        </p:cTn>
                                        <p:tgtEl>
                                          <p:spTgt spid="6"/>
                                        </p:tgtEl>
                                        <p:attrNameLst>
                                          <p:attrName>style.visibility</p:attrName>
                                        </p:attrNameLst>
                                      </p:cBhvr>
                                      <p:to>
                                        <p:strVal val="visible"/>
                                      </p:to>
                                    </p:set>
                                    <p:animEffect transition="in" filter="fade">
                                      <p:cBhvr>
                                        <p:cTn id="68" dur="500"/>
                                        <p:tgtEl>
                                          <p:spTgt spid="6"/>
                                        </p:tgtEl>
                                      </p:cBhvr>
                                    </p:animEffect>
                                  </p:childTnLst>
                                </p:cTn>
                              </p:par>
                            </p:childTnLst>
                          </p:cTn>
                        </p:par>
                        <p:par>
                          <p:cTn id="69" fill="hold">
                            <p:stCondLst>
                              <p:cond delay="1750"/>
                            </p:stCondLst>
                            <p:childTnLst>
                              <p:par>
                                <p:cTn id="70" presetID="10" presetClass="entr" presetSubtype="0" fill="hold" grpId="0" nodeType="afterEffect">
                                  <p:stCondLst>
                                    <p:cond delay="500"/>
                                  </p:stCondLst>
                                  <p:iterate type="wd">
                                    <p:tmPct val="10000"/>
                                  </p:iterate>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childTnLst>
                          </p:cTn>
                        </p:par>
                        <p:par>
                          <p:cTn id="73" fill="hold">
                            <p:stCondLst>
                              <p:cond delay="2900"/>
                            </p:stCondLst>
                            <p:childTnLst>
                              <p:par>
                                <p:cTn id="74" presetID="10" presetClass="entr" presetSubtype="0" fill="hold" grpId="0" nodeType="afterEffect">
                                  <p:stCondLst>
                                    <p:cond delay="500"/>
                                  </p:stCondLst>
                                  <p:iterate type="wd">
                                    <p:tmPct val="10000"/>
                                  </p:iterate>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childTnLst>
                          </p:cTn>
                        </p:par>
                        <p:par>
                          <p:cTn id="77" fill="hold">
                            <p:stCondLst>
                              <p:cond delay="4150"/>
                            </p:stCondLst>
                            <p:childTnLst>
                              <p:par>
                                <p:cTn id="78" presetID="10" presetClass="entr" presetSubtype="0" fill="hold" grpId="0" nodeType="afterEffect">
                                  <p:stCondLst>
                                    <p:cond delay="500"/>
                                  </p:stCondLst>
                                  <p:iterate type="wd">
                                    <p:tmPct val="10000"/>
                                  </p:iterate>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P spid="23" grpId="0"/>
      <p:bldP spid="24" grpId="0"/>
      <p:bldP spid="26" grpId="0"/>
      <p:bldP spid="27" grpId="0"/>
      <p:bldP spid="28" grpId="0"/>
      <p:bldP spid="33" grpId="0" animBg="1"/>
      <p:bldP spid="15" grpId="0"/>
      <p:bldP spid="16" grpId="0"/>
      <p:bldP spid="6" grpId="0" animBg="1"/>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03B088C3-349F-4B09-BBA8-EBD48CDF20D9}"/>
  <p:tag name="ISPRING_RESOURCE_FOLDER" val="C:\Users\Philippe\SkyDrive\L’énergie, le travail\"/>
  <p:tag name="ISPRING_PRESENTATION_PATH" val="C:\Users\Philippe\SkyDrive\L’énergie, le travail.pptx"/>
  <p:tag name="ISPRING_PROJECT_FOLDER_UPDATED" val="1"/>
  <p:tag name="ISPRING_ULTRA_SCORM_COURSE_ID" val="903EEB81-98F5-46BF-9B25-DA1B21877797"/>
  <p:tag name="ISPRING_SCORM_RATE_SLIDES" val="1"/>
  <p:tag name="ISPRINGONLINEFOLDERID" val="0"/>
  <p:tag name="ISPRINGONLINEFOLDERPATH" val="Content List"/>
  <p:tag name="ISPRINGCLOUDFOLDERID" val="0"/>
  <p:tag name="ISPRINGCLOUDFOLDERPATH" val="Content List"/>
  <p:tag name="ISPRING_OUTPUT_FOLDER" val="C:\Users\Philippe\Documents\techphil\énergie"/>
  <p:tag name="ISPRING_ULTRA_SCORM_SLIDE_COUNT" val="13"/>
  <p:tag name="ISPRING_SCORM_PASSING_SCORE" val="100.000000000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SCORM_USE_CUSTOM_PASSING_SCORE" val="1"/>
  <p:tag name="ISPRING_RESOURCE_PATHS_HASH_PRESENTER" val="fc37b7e2482e319b953cd5417a25c6b029a5139b"/>
  <p:tag name="ISPRING_SCORM_ENDPOINT" val="&lt;endpoint&gt;&lt;enable&gt;0&lt;/enable&gt;&lt;lrs&gt;http://&lt;/lrs&gt;&lt;auth&gt;0&lt;/auth&gt;&lt;login&gt;&lt;/login&gt;&lt;password&gt;&lt;/password&gt;&lt;key&gt;&lt;/key&gt;&lt;name&gt;&lt;/name&gt;&lt;email&gt;&lt;/email&gt;&lt;/endpoint&gt;&#10;"/>
  <p:tag name="ISPRING_ULTRA_SCORM_COURCE_TITLE" val="la puissance F"/>
  <p:tag name="ISPRING_ULTRA_SCORM_LESSON_TITLE" val="la puissance F"/>
  <p:tag name="ISPRING_PRESENTATION_TITLE" val="la puissance 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8"/>
</p:tagLst>
</file>

<file path=ppt/tags/tag106.xml><?xml version="1.0" encoding="utf-8"?>
<p:tagLst xmlns:a="http://schemas.openxmlformats.org/drawingml/2006/main" xmlns:r="http://schemas.openxmlformats.org/officeDocument/2006/relationships" xmlns:p="http://schemas.openxmlformats.org/presentationml/2006/main">
  <p:tag name="NUM" val="9"/>
</p:tagLst>
</file>

<file path=ppt/tags/tag107.xml><?xml version="1.0" encoding="utf-8"?>
<p:tagLst xmlns:a="http://schemas.openxmlformats.org/drawingml/2006/main" xmlns:r="http://schemas.openxmlformats.org/officeDocument/2006/relationships" xmlns:p="http://schemas.openxmlformats.org/presentationml/2006/main">
  <p:tag name="NUM" val="10"/>
</p:tagLst>
</file>

<file path=ppt/tags/tag108.xml><?xml version="1.0" encoding="utf-8"?>
<p:tagLst xmlns:a="http://schemas.openxmlformats.org/drawingml/2006/main" xmlns:r="http://schemas.openxmlformats.org/officeDocument/2006/relationships" xmlns:p="http://schemas.openxmlformats.org/presentationml/2006/main">
  <p:tag name="NUM" val="11"/>
</p:tagLst>
</file>

<file path=ppt/tags/tag109.xml><?xml version="1.0" encoding="utf-8"?>
<p:tagLst xmlns:a="http://schemas.openxmlformats.org/drawingml/2006/main" xmlns:r="http://schemas.openxmlformats.org/officeDocument/2006/relationships" xmlns:p="http://schemas.openxmlformats.org/presentationml/2006/main">
  <p:tag name="NUM" val="12"/>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13"/>
</p:tagLst>
</file>

<file path=ppt/tags/tag111.xml><?xml version="1.0" encoding="utf-8"?>
<p:tagLst xmlns:a="http://schemas.openxmlformats.org/drawingml/2006/main" xmlns:r="http://schemas.openxmlformats.org/officeDocument/2006/relationships" xmlns:p="http://schemas.openxmlformats.org/presentationml/2006/main">
  <p:tag name="NUM" val="14"/>
</p:tagLst>
</file>

<file path=ppt/tags/tag112.xml><?xml version="1.0" encoding="utf-8"?>
<p:tagLst xmlns:a="http://schemas.openxmlformats.org/drawingml/2006/main" xmlns:r="http://schemas.openxmlformats.org/officeDocument/2006/relationships" xmlns:p="http://schemas.openxmlformats.org/presentationml/2006/main">
  <p:tag name="NUM" val="15"/>
</p:tagLst>
</file>

<file path=ppt/tags/tag113.xml><?xml version="1.0" encoding="utf-8"?>
<p:tagLst xmlns:a="http://schemas.openxmlformats.org/drawingml/2006/main" xmlns:r="http://schemas.openxmlformats.org/officeDocument/2006/relationships" xmlns:p="http://schemas.openxmlformats.org/presentationml/2006/main">
  <p:tag name="NUM" val="16"/>
</p:tagLst>
</file>

<file path=ppt/tags/tag114.xml><?xml version="1.0" encoding="utf-8"?>
<p:tagLst xmlns:a="http://schemas.openxmlformats.org/drawingml/2006/main" xmlns:r="http://schemas.openxmlformats.org/officeDocument/2006/relationships" xmlns:p="http://schemas.openxmlformats.org/presentationml/2006/main">
  <p:tag name="NUM" val="17"/>
</p:tagLst>
</file>

<file path=ppt/tags/tag115.xml><?xml version="1.0" encoding="utf-8"?>
<p:tagLst xmlns:a="http://schemas.openxmlformats.org/drawingml/2006/main" xmlns:r="http://schemas.openxmlformats.org/officeDocument/2006/relationships" xmlns:p="http://schemas.openxmlformats.org/presentationml/2006/main">
  <p:tag name="NUM" val="18"/>
</p:tagLst>
</file>

<file path=ppt/tags/tag116.xml><?xml version="1.0" encoding="utf-8"?>
<p:tagLst xmlns:a="http://schemas.openxmlformats.org/drawingml/2006/main" xmlns:r="http://schemas.openxmlformats.org/officeDocument/2006/relationships" xmlns:p="http://schemas.openxmlformats.org/presentationml/2006/main">
  <p:tag name="NUM" val="19"/>
</p:tagLst>
</file>

<file path=ppt/tags/tag117.xml><?xml version="1.0" encoding="utf-8"?>
<p:tagLst xmlns:a="http://schemas.openxmlformats.org/drawingml/2006/main" xmlns:r="http://schemas.openxmlformats.org/officeDocument/2006/relationships" xmlns:p="http://schemas.openxmlformats.org/presentationml/2006/main">
  <p:tag name="NUM" val="20"/>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6"/>
</p:tagLst>
</file>

<file path=ppt/tags/tag124.xml><?xml version="1.0" encoding="utf-8"?>
<p:tagLst xmlns:a="http://schemas.openxmlformats.org/drawingml/2006/main" xmlns:r="http://schemas.openxmlformats.org/officeDocument/2006/relationships" xmlns:p="http://schemas.openxmlformats.org/presentationml/2006/main">
  <p:tag name="NUM" val="7"/>
</p:tagLst>
</file>

<file path=ppt/tags/tag125.xml><?xml version="1.0" encoding="utf-8"?>
<p:tagLst xmlns:a="http://schemas.openxmlformats.org/drawingml/2006/main" xmlns:r="http://schemas.openxmlformats.org/officeDocument/2006/relationships" xmlns:p="http://schemas.openxmlformats.org/presentationml/2006/main">
  <p:tag name="NUM" val="8"/>
</p:tagLst>
</file>

<file path=ppt/tags/tag126.xml><?xml version="1.0" encoding="utf-8"?>
<p:tagLst xmlns:a="http://schemas.openxmlformats.org/drawingml/2006/main" xmlns:r="http://schemas.openxmlformats.org/officeDocument/2006/relationships" xmlns:p="http://schemas.openxmlformats.org/presentationml/2006/main">
  <p:tag name="NUM" val="9"/>
</p:tagLst>
</file>

<file path=ppt/tags/tag127.xml><?xml version="1.0" encoding="utf-8"?>
<p:tagLst xmlns:a="http://schemas.openxmlformats.org/drawingml/2006/main" xmlns:r="http://schemas.openxmlformats.org/officeDocument/2006/relationships" xmlns:p="http://schemas.openxmlformats.org/presentationml/2006/main">
  <p:tag name="NUM" val="10"/>
</p:tagLst>
</file>

<file path=ppt/tags/tag128.xml><?xml version="1.0" encoding="utf-8"?>
<p:tagLst xmlns:a="http://schemas.openxmlformats.org/drawingml/2006/main" xmlns:r="http://schemas.openxmlformats.org/officeDocument/2006/relationships" xmlns:p="http://schemas.openxmlformats.org/presentationml/2006/main">
  <p:tag name="NUM" val="11"/>
</p:tagLst>
</file>

<file path=ppt/tags/tag129.xml><?xml version="1.0" encoding="utf-8"?>
<p:tagLst xmlns:a="http://schemas.openxmlformats.org/drawingml/2006/main" xmlns:r="http://schemas.openxmlformats.org/officeDocument/2006/relationships" xmlns:p="http://schemas.openxmlformats.org/presentationml/2006/main">
  <p:tag name="NUM" val="12"/>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13"/>
</p:tagLst>
</file>

<file path=ppt/tags/tag131.xml><?xml version="1.0" encoding="utf-8"?>
<p:tagLst xmlns:a="http://schemas.openxmlformats.org/drawingml/2006/main" xmlns:r="http://schemas.openxmlformats.org/officeDocument/2006/relationships" xmlns:p="http://schemas.openxmlformats.org/presentationml/2006/main">
  <p:tag name="NUM" val="14"/>
</p:tagLst>
</file>

<file path=ppt/tags/tag132.xml><?xml version="1.0" encoding="utf-8"?>
<p:tagLst xmlns:a="http://schemas.openxmlformats.org/drawingml/2006/main" xmlns:r="http://schemas.openxmlformats.org/officeDocument/2006/relationships" xmlns:p="http://schemas.openxmlformats.org/presentationml/2006/main">
  <p:tag name="NUM" val="15"/>
</p:tagLst>
</file>

<file path=ppt/tags/tag133.xml><?xml version="1.0" encoding="utf-8"?>
<p:tagLst xmlns:a="http://schemas.openxmlformats.org/drawingml/2006/main" xmlns:r="http://schemas.openxmlformats.org/officeDocument/2006/relationships" xmlns:p="http://schemas.openxmlformats.org/presentationml/2006/main">
  <p:tag name="NUM" val="16"/>
</p:tagLst>
</file>

<file path=ppt/tags/tag134.xml><?xml version="1.0" encoding="utf-8"?>
<p:tagLst xmlns:a="http://schemas.openxmlformats.org/drawingml/2006/main" xmlns:r="http://schemas.openxmlformats.org/officeDocument/2006/relationships" xmlns:p="http://schemas.openxmlformats.org/presentationml/2006/main">
  <p:tag name="NUM" val="17"/>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42.xml><?xml version="1.0" encoding="utf-8"?>
<p:tagLst xmlns:a="http://schemas.openxmlformats.org/drawingml/2006/main" xmlns:r="http://schemas.openxmlformats.org/officeDocument/2006/relationships" xmlns:p="http://schemas.openxmlformats.org/presentationml/2006/main">
  <p:tag name="NUM" val="8"/>
</p:tagLst>
</file>

<file path=ppt/tags/tag143.xml><?xml version="1.0" encoding="utf-8"?>
<p:tagLst xmlns:a="http://schemas.openxmlformats.org/drawingml/2006/main" xmlns:r="http://schemas.openxmlformats.org/officeDocument/2006/relationships" xmlns:p="http://schemas.openxmlformats.org/presentationml/2006/main">
  <p:tag name="NUM" val="9"/>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1"/>
</p:tagLst>
</file>

<file path=ppt/tags/tag146.xml><?xml version="1.0" encoding="utf-8"?>
<p:tagLst xmlns:a="http://schemas.openxmlformats.org/drawingml/2006/main" xmlns:r="http://schemas.openxmlformats.org/officeDocument/2006/relationships" xmlns:p="http://schemas.openxmlformats.org/presentationml/2006/main">
  <p:tag name="NUM" val="12"/>
</p:tagLst>
</file>

<file path=ppt/tags/tag147.xml><?xml version="1.0" encoding="utf-8"?>
<p:tagLst xmlns:a="http://schemas.openxmlformats.org/drawingml/2006/main" xmlns:r="http://schemas.openxmlformats.org/officeDocument/2006/relationships" xmlns:p="http://schemas.openxmlformats.org/presentationml/2006/main">
  <p:tag name="NUM" val="13"/>
</p:tagLst>
</file>

<file path=ppt/tags/tag148.xml><?xml version="1.0" encoding="utf-8"?>
<p:tagLst xmlns:a="http://schemas.openxmlformats.org/drawingml/2006/main" xmlns:r="http://schemas.openxmlformats.org/officeDocument/2006/relationships" xmlns:p="http://schemas.openxmlformats.org/presentationml/2006/main">
  <p:tag name="NUM" val="14"/>
</p:tagLst>
</file>

<file path=ppt/tags/tag149.xml><?xml version="1.0" encoding="utf-8"?>
<p:tagLst xmlns:a="http://schemas.openxmlformats.org/drawingml/2006/main" xmlns:r="http://schemas.openxmlformats.org/officeDocument/2006/relationships" xmlns:p="http://schemas.openxmlformats.org/presentationml/2006/main">
  <p:tag name="NUM" val="15"/>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16"/>
</p:tagLst>
</file>

<file path=ppt/tags/tag151.xml><?xml version="1.0" encoding="utf-8"?>
<p:tagLst xmlns:a="http://schemas.openxmlformats.org/drawingml/2006/main" xmlns:r="http://schemas.openxmlformats.org/officeDocument/2006/relationships" xmlns:p="http://schemas.openxmlformats.org/presentationml/2006/main">
  <p:tag name="NUM" val="17"/>
</p:tagLst>
</file>

<file path=ppt/tags/tag152.xml><?xml version="1.0" encoding="utf-8"?>
<p:tagLst xmlns:a="http://schemas.openxmlformats.org/drawingml/2006/main" xmlns:r="http://schemas.openxmlformats.org/officeDocument/2006/relationships" xmlns:p="http://schemas.openxmlformats.org/presentationml/2006/main">
  <p:tag name="NUM" val="18"/>
</p:tagLst>
</file>

<file path=ppt/tags/tag153.xml><?xml version="1.0" encoding="utf-8"?>
<p:tagLst xmlns:a="http://schemas.openxmlformats.org/drawingml/2006/main" xmlns:r="http://schemas.openxmlformats.org/officeDocument/2006/relationships" xmlns:p="http://schemas.openxmlformats.org/presentationml/2006/main">
  <p:tag name="NUM" val="19"/>
</p:tagLst>
</file>

<file path=ppt/tags/tag154.xml><?xml version="1.0" encoding="utf-8"?>
<p:tagLst xmlns:a="http://schemas.openxmlformats.org/drawingml/2006/main" xmlns:r="http://schemas.openxmlformats.org/officeDocument/2006/relationships" xmlns:p="http://schemas.openxmlformats.org/presentationml/2006/main">
  <p:tag name="NUM" val="20"/>
</p:tagLst>
</file>

<file path=ppt/tags/tag155.xml><?xml version="1.0" encoding="utf-8"?>
<p:tagLst xmlns:a="http://schemas.openxmlformats.org/drawingml/2006/main" xmlns:r="http://schemas.openxmlformats.org/officeDocument/2006/relationships" xmlns:p="http://schemas.openxmlformats.org/presentationml/2006/main">
  <p:tag name="NUM" val="21"/>
</p:tagLst>
</file>

<file path=ppt/tags/tag156.xml><?xml version="1.0" encoding="utf-8"?>
<p:tagLst xmlns:a="http://schemas.openxmlformats.org/drawingml/2006/main" xmlns:r="http://schemas.openxmlformats.org/officeDocument/2006/relationships" xmlns:p="http://schemas.openxmlformats.org/presentationml/2006/main">
  <p:tag name="NUM" val="22"/>
</p:tagLst>
</file>

<file path=ppt/tags/tag157.xml><?xml version="1.0" encoding="utf-8"?>
<p:tagLst xmlns:a="http://schemas.openxmlformats.org/drawingml/2006/main" xmlns:r="http://schemas.openxmlformats.org/officeDocument/2006/relationships" xmlns:p="http://schemas.openxmlformats.org/presentationml/2006/main">
  <p:tag name="NUM" val="23"/>
</p:tagLst>
</file>

<file path=ppt/tags/tag158.xml><?xml version="1.0" encoding="utf-8"?>
<p:tagLst xmlns:a="http://schemas.openxmlformats.org/drawingml/2006/main" xmlns:r="http://schemas.openxmlformats.org/officeDocument/2006/relationships" xmlns:p="http://schemas.openxmlformats.org/presentationml/2006/main">
  <p:tag name="NUM" val="24"/>
</p:tagLst>
</file>

<file path=ppt/tags/tag159.xml><?xml version="1.0" encoding="utf-8"?>
<p:tagLst xmlns:a="http://schemas.openxmlformats.org/drawingml/2006/main" xmlns:r="http://schemas.openxmlformats.org/officeDocument/2006/relationships" xmlns:p="http://schemas.openxmlformats.org/presentationml/2006/main">
  <p:tag name="NUM" val="25"/>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26"/>
</p:tagLst>
</file>

<file path=ppt/tags/tag161.xml><?xml version="1.0" encoding="utf-8"?>
<p:tagLst xmlns:a="http://schemas.openxmlformats.org/drawingml/2006/main" xmlns:r="http://schemas.openxmlformats.org/officeDocument/2006/relationships" xmlns:p="http://schemas.openxmlformats.org/presentationml/2006/main">
  <p:tag name="NUM" val="27"/>
</p:tagLst>
</file>

<file path=ppt/tags/tag162.xml><?xml version="1.0" encoding="utf-8"?>
<p:tagLst xmlns:a="http://schemas.openxmlformats.org/drawingml/2006/main" xmlns:r="http://schemas.openxmlformats.org/officeDocument/2006/relationships" xmlns:p="http://schemas.openxmlformats.org/presentationml/2006/main">
  <p:tag name="NUM" val="28"/>
</p:tagLst>
</file>

<file path=ppt/tags/tag163.xml><?xml version="1.0" encoding="utf-8"?>
<p:tagLst xmlns:a="http://schemas.openxmlformats.org/drawingml/2006/main" xmlns:r="http://schemas.openxmlformats.org/officeDocument/2006/relationships" xmlns:p="http://schemas.openxmlformats.org/presentationml/2006/main">
  <p:tag name="NUM" val="29"/>
</p:tagLst>
</file>

<file path=ppt/tags/tag164.xml><?xml version="1.0" encoding="utf-8"?>
<p:tagLst xmlns:a="http://schemas.openxmlformats.org/drawingml/2006/main" xmlns:r="http://schemas.openxmlformats.org/officeDocument/2006/relationships" xmlns:p="http://schemas.openxmlformats.org/presentationml/2006/main">
  <p:tag name="NUM" val="30"/>
</p:tagLst>
</file>

<file path=ppt/tags/tag165.xml><?xml version="1.0" encoding="utf-8"?>
<p:tagLst xmlns:a="http://schemas.openxmlformats.org/drawingml/2006/main" xmlns:r="http://schemas.openxmlformats.org/officeDocument/2006/relationships" xmlns:p="http://schemas.openxmlformats.org/presentationml/2006/main">
  <p:tag name="NUM" val="31"/>
</p:tagLst>
</file>

<file path=ppt/tags/tag166.xml><?xml version="1.0" encoding="utf-8"?>
<p:tagLst xmlns:a="http://schemas.openxmlformats.org/drawingml/2006/main" xmlns:r="http://schemas.openxmlformats.org/officeDocument/2006/relationships" xmlns:p="http://schemas.openxmlformats.org/presentationml/2006/main">
  <p:tag name="NUM" val="32"/>
</p:tagLst>
</file>

<file path=ppt/tags/tag167.xml><?xml version="1.0" encoding="utf-8"?>
<p:tagLst xmlns:a="http://schemas.openxmlformats.org/drawingml/2006/main" xmlns:r="http://schemas.openxmlformats.org/officeDocument/2006/relationships" xmlns:p="http://schemas.openxmlformats.org/presentationml/2006/main">
  <p:tag name="NUM" val="33"/>
</p:tagLst>
</file>

<file path=ppt/tags/tag168.xml><?xml version="1.0" encoding="utf-8"?>
<p:tagLst xmlns:a="http://schemas.openxmlformats.org/drawingml/2006/main" xmlns:r="http://schemas.openxmlformats.org/officeDocument/2006/relationships" xmlns:p="http://schemas.openxmlformats.org/presentationml/2006/main">
  <p:tag name="NUM" val="34"/>
</p:tagLst>
</file>

<file path=ppt/tags/tag169.xml><?xml version="1.0" encoding="utf-8"?>
<p:tagLst xmlns:a="http://schemas.openxmlformats.org/drawingml/2006/main" xmlns:r="http://schemas.openxmlformats.org/officeDocument/2006/relationships" xmlns:p="http://schemas.openxmlformats.org/presentationml/2006/main">
  <p:tag name="NUM" val="35"/>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36"/>
</p:tagLst>
</file>

<file path=ppt/tags/tag171.xml><?xml version="1.0" encoding="utf-8"?>
<p:tagLst xmlns:a="http://schemas.openxmlformats.org/drawingml/2006/main" xmlns:r="http://schemas.openxmlformats.org/officeDocument/2006/relationships" xmlns:p="http://schemas.openxmlformats.org/presentationml/2006/main">
  <p:tag name="NUM" val="37"/>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4"/>
</p:tagLst>
</file>

<file path=ppt/tags/tag176.xml><?xml version="1.0" encoding="utf-8"?>
<p:tagLst xmlns:a="http://schemas.openxmlformats.org/drawingml/2006/main" xmlns:r="http://schemas.openxmlformats.org/officeDocument/2006/relationships" xmlns:p="http://schemas.openxmlformats.org/presentationml/2006/main">
  <p:tag name="NUM" val="5"/>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7"/>
</p:tagLst>
</file>

<file path=ppt/tags/tag179.xml><?xml version="1.0" encoding="utf-8"?>
<p:tagLst xmlns:a="http://schemas.openxmlformats.org/drawingml/2006/main" xmlns:r="http://schemas.openxmlformats.org/officeDocument/2006/relationships" xmlns:p="http://schemas.openxmlformats.org/presentationml/2006/main">
  <p:tag name="NUM" val="8"/>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80.xml><?xml version="1.0" encoding="utf-8"?>
<p:tagLst xmlns:a="http://schemas.openxmlformats.org/drawingml/2006/main" xmlns:r="http://schemas.openxmlformats.org/officeDocument/2006/relationships" xmlns:p="http://schemas.openxmlformats.org/presentationml/2006/main">
  <p:tag name="NUM" val="9"/>
</p:tagLst>
</file>

<file path=ppt/tags/tag181.xml><?xml version="1.0" encoding="utf-8"?>
<p:tagLst xmlns:a="http://schemas.openxmlformats.org/drawingml/2006/main" xmlns:r="http://schemas.openxmlformats.org/officeDocument/2006/relationships" xmlns:p="http://schemas.openxmlformats.org/presentationml/2006/main">
  <p:tag name="NUM" val="10"/>
</p:tagLst>
</file>

<file path=ppt/tags/tag182.xml><?xml version="1.0" encoding="utf-8"?>
<p:tagLst xmlns:a="http://schemas.openxmlformats.org/drawingml/2006/main" xmlns:r="http://schemas.openxmlformats.org/officeDocument/2006/relationships" xmlns:p="http://schemas.openxmlformats.org/presentationml/2006/main">
  <p:tag name="NUM" val="11"/>
</p:tagLst>
</file>

<file path=ppt/tags/tag183.xml><?xml version="1.0" encoding="utf-8"?>
<p:tagLst xmlns:a="http://schemas.openxmlformats.org/drawingml/2006/main" xmlns:r="http://schemas.openxmlformats.org/officeDocument/2006/relationships" xmlns:p="http://schemas.openxmlformats.org/presentationml/2006/main">
  <p:tag name="NUM" val="12"/>
</p:tagLst>
</file>

<file path=ppt/tags/tag184.xml><?xml version="1.0" encoding="utf-8"?>
<p:tagLst xmlns:a="http://schemas.openxmlformats.org/drawingml/2006/main" xmlns:r="http://schemas.openxmlformats.org/officeDocument/2006/relationships" xmlns:p="http://schemas.openxmlformats.org/presentationml/2006/main">
  <p:tag name="NUM" val="13"/>
</p:tagLst>
</file>

<file path=ppt/tags/tag185.xml><?xml version="1.0" encoding="utf-8"?>
<p:tagLst xmlns:a="http://schemas.openxmlformats.org/drawingml/2006/main" xmlns:r="http://schemas.openxmlformats.org/officeDocument/2006/relationships" xmlns:p="http://schemas.openxmlformats.org/presentationml/2006/main">
  <p:tag name="NUM" val="14"/>
</p:tagLst>
</file>

<file path=ppt/tags/tag186.xml><?xml version="1.0" encoding="utf-8"?>
<p:tagLst xmlns:a="http://schemas.openxmlformats.org/drawingml/2006/main" xmlns:r="http://schemas.openxmlformats.org/officeDocument/2006/relationships" xmlns:p="http://schemas.openxmlformats.org/presentationml/2006/main">
  <p:tag name="NUM" val="15"/>
</p:tagLst>
</file>

<file path=ppt/tags/tag187.xml><?xml version="1.0" encoding="utf-8"?>
<p:tagLst xmlns:a="http://schemas.openxmlformats.org/drawingml/2006/main" xmlns:r="http://schemas.openxmlformats.org/officeDocument/2006/relationships" xmlns:p="http://schemas.openxmlformats.org/presentationml/2006/main">
  <p:tag name="NUM" val="16"/>
</p:tagLst>
</file>

<file path=ppt/tags/tag188.xml><?xml version="1.0" encoding="utf-8"?>
<p:tagLst xmlns:a="http://schemas.openxmlformats.org/drawingml/2006/main" xmlns:r="http://schemas.openxmlformats.org/officeDocument/2006/relationships" xmlns:p="http://schemas.openxmlformats.org/presentationml/2006/main">
  <p:tag name="NUM" val="17"/>
</p:tagLst>
</file>

<file path=ppt/tags/tag189.xml><?xml version="1.0" encoding="utf-8"?>
<p:tagLst xmlns:a="http://schemas.openxmlformats.org/drawingml/2006/main" xmlns:r="http://schemas.openxmlformats.org/officeDocument/2006/relationships" xmlns:p="http://schemas.openxmlformats.org/presentationml/2006/main">
  <p:tag name="NUM" val="18"/>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190.xml><?xml version="1.0" encoding="utf-8"?>
<p:tagLst xmlns:a="http://schemas.openxmlformats.org/drawingml/2006/main" xmlns:r="http://schemas.openxmlformats.org/officeDocument/2006/relationships" xmlns:p="http://schemas.openxmlformats.org/presentationml/2006/main">
  <p:tag name="NUM" val="19"/>
</p:tagLst>
</file>

<file path=ppt/tags/tag191.xml><?xml version="1.0" encoding="utf-8"?>
<p:tagLst xmlns:a="http://schemas.openxmlformats.org/drawingml/2006/main" xmlns:r="http://schemas.openxmlformats.org/officeDocument/2006/relationships" xmlns:p="http://schemas.openxmlformats.org/presentationml/2006/main">
  <p:tag name="NUM" val="20"/>
</p:tagLst>
</file>

<file path=ppt/tags/tag192.xml><?xml version="1.0" encoding="utf-8"?>
<p:tagLst xmlns:a="http://schemas.openxmlformats.org/drawingml/2006/main" xmlns:r="http://schemas.openxmlformats.org/officeDocument/2006/relationships" xmlns:p="http://schemas.openxmlformats.org/presentationml/2006/main">
  <p:tag name="NUM" val="21"/>
</p:tagLst>
</file>

<file path=ppt/tags/tag193.xml><?xml version="1.0" encoding="utf-8"?>
<p:tagLst xmlns:a="http://schemas.openxmlformats.org/drawingml/2006/main" xmlns:r="http://schemas.openxmlformats.org/officeDocument/2006/relationships" xmlns:p="http://schemas.openxmlformats.org/presentationml/2006/main">
  <p:tag name="NUM" val="22"/>
</p:tagLst>
</file>

<file path=ppt/tags/tag194.xml><?xml version="1.0" encoding="utf-8"?>
<p:tagLst xmlns:a="http://schemas.openxmlformats.org/drawingml/2006/main" xmlns:r="http://schemas.openxmlformats.org/officeDocument/2006/relationships" xmlns:p="http://schemas.openxmlformats.org/presentationml/2006/main">
  <p:tag name="NUM" val="23"/>
</p:tagLst>
</file>

<file path=ppt/tags/tag195.xml><?xml version="1.0" encoding="utf-8"?>
<p:tagLst xmlns:a="http://schemas.openxmlformats.org/drawingml/2006/main" xmlns:r="http://schemas.openxmlformats.org/officeDocument/2006/relationships" xmlns:p="http://schemas.openxmlformats.org/presentationml/2006/main">
  <p:tag name="NUM" val="24"/>
</p:tagLst>
</file>

<file path=ppt/tags/tag196.xml><?xml version="1.0" encoding="utf-8"?>
<p:tagLst xmlns:a="http://schemas.openxmlformats.org/drawingml/2006/main" xmlns:r="http://schemas.openxmlformats.org/officeDocument/2006/relationships" xmlns:p="http://schemas.openxmlformats.org/presentationml/2006/main">
  <p:tag name="NUM" val="25"/>
</p:tagLst>
</file>

<file path=ppt/tags/tag197.xml><?xml version="1.0" encoding="utf-8"?>
<p:tagLst xmlns:a="http://schemas.openxmlformats.org/drawingml/2006/main" xmlns:r="http://schemas.openxmlformats.org/officeDocument/2006/relationships" xmlns:p="http://schemas.openxmlformats.org/presentationml/2006/main">
  <p:tag name="NUM" val="26"/>
</p:tagLst>
</file>

<file path=ppt/tags/tag198.xml><?xml version="1.0" encoding="utf-8"?>
<p:tagLst xmlns:a="http://schemas.openxmlformats.org/drawingml/2006/main" xmlns:r="http://schemas.openxmlformats.org/officeDocument/2006/relationships" xmlns:p="http://schemas.openxmlformats.org/presentationml/2006/main">
  <p:tag name="NUM" val="27"/>
</p:tagLst>
</file>

<file path=ppt/tags/tag199.xml><?xml version="1.0" encoding="utf-8"?>
<p:tagLst xmlns:a="http://schemas.openxmlformats.org/drawingml/2006/main" xmlns:r="http://schemas.openxmlformats.org/officeDocument/2006/relationships" xmlns:p="http://schemas.openxmlformats.org/presentationml/2006/main">
  <p:tag name="NUM" val="2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00.xml><?xml version="1.0" encoding="utf-8"?>
<p:tagLst xmlns:a="http://schemas.openxmlformats.org/drawingml/2006/main" xmlns:r="http://schemas.openxmlformats.org/officeDocument/2006/relationships" xmlns:p="http://schemas.openxmlformats.org/presentationml/2006/main">
  <p:tag name="NUM" val="29"/>
</p:tagLst>
</file>

<file path=ppt/tags/tag201.xml><?xml version="1.0" encoding="utf-8"?>
<p:tagLst xmlns:a="http://schemas.openxmlformats.org/drawingml/2006/main" xmlns:r="http://schemas.openxmlformats.org/officeDocument/2006/relationships" xmlns:p="http://schemas.openxmlformats.org/presentationml/2006/main">
  <p:tag name="NUM" val="30"/>
</p:tagLst>
</file>

<file path=ppt/tags/tag202.xml><?xml version="1.0" encoding="utf-8"?>
<p:tagLst xmlns:a="http://schemas.openxmlformats.org/drawingml/2006/main" xmlns:r="http://schemas.openxmlformats.org/officeDocument/2006/relationships" xmlns:p="http://schemas.openxmlformats.org/presentationml/2006/main">
  <p:tag name="NUM" val="31"/>
</p:tagLst>
</file>

<file path=ppt/tags/tag203.xml><?xml version="1.0" encoding="utf-8"?>
<p:tagLst xmlns:a="http://schemas.openxmlformats.org/drawingml/2006/main" xmlns:r="http://schemas.openxmlformats.org/officeDocument/2006/relationships" xmlns:p="http://schemas.openxmlformats.org/presentationml/2006/main">
  <p:tag name="NUM" val="32"/>
</p:tagLst>
</file>

<file path=ppt/tags/tag204.xml><?xml version="1.0" encoding="utf-8"?>
<p:tagLst xmlns:a="http://schemas.openxmlformats.org/drawingml/2006/main" xmlns:r="http://schemas.openxmlformats.org/officeDocument/2006/relationships" xmlns:p="http://schemas.openxmlformats.org/presentationml/2006/main">
  <p:tag name="NUM" val="33"/>
</p:tagLst>
</file>

<file path=ppt/tags/tag205.xml><?xml version="1.0" encoding="utf-8"?>
<p:tagLst xmlns:a="http://schemas.openxmlformats.org/drawingml/2006/main" xmlns:r="http://schemas.openxmlformats.org/officeDocument/2006/relationships" xmlns:p="http://schemas.openxmlformats.org/presentationml/2006/main">
  <p:tag name="NUM" val="34"/>
</p:tagLst>
</file>

<file path=ppt/tags/tag206.xml><?xml version="1.0" encoding="utf-8"?>
<p:tagLst xmlns:a="http://schemas.openxmlformats.org/drawingml/2006/main" xmlns:r="http://schemas.openxmlformats.org/officeDocument/2006/relationships" xmlns:p="http://schemas.openxmlformats.org/presentationml/2006/main">
  <p:tag name="NUM" val="35"/>
</p:tagLst>
</file>

<file path=ppt/tags/tag207.xml><?xml version="1.0" encoding="utf-8"?>
<p:tagLst xmlns:a="http://schemas.openxmlformats.org/drawingml/2006/main" xmlns:r="http://schemas.openxmlformats.org/officeDocument/2006/relationships" xmlns:p="http://schemas.openxmlformats.org/presentationml/2006/main">
  <p:tag name="NUM" val="36"/>
</p:tagLst>
</file>

<file path=ppt/tags/tag208.xml><?xml version="1.0" encoding="utf-8"?>
<p:tagLst xmlns:a="http://schemas.openxmlformats.org/drawingml/2006/main" xmlns:r="http://schemas.openxmlformats.org/officeDocument/2006/relationships" xmlns:p="http://schemas.openxmlformats.org/presentationml/2006/main">
  <p:tag name="NUM" val="37"/>
</p:tagLst>
</file>

<file path=ppt/tags/tag209.xml><?xml version="1.0" encoding="utf-8"?>
<p:tagLst xmlns:a="http://schemas.openxmlformats.org/drawingml/2006/main" xmlns:r="http://schemas.openxmlformats.org/officeDocument/2006/relationships" xmlns:p="http://schemas.openxmlformats.org/presentationml/2006/main">
  <p:tag name="NUM" val="38"/>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10.xml><?xml version="1.0" encoding="utf-8"?>
<p:tagLst xmlns:a="http://schemas.openxmlformats.org/drawingml/2006/main" xmlns:r="http://schemas.openxmlformats.org/officeDocument/2006/relationships" xmlns:p="http://schemas.openxmlformats.org/presentationml/2006/main">
  <p:tag name="NUM" val="39"/>
</p:tagLst>
</file>

<file path=ppt/tags/tag211.xml><?xml version="1.0" encoding="utf-8"?>
<p:tagLst xmlns:a="http://schemas.openxmlformats.org/drawingml/2006/main" xmlns:r="http://schemas.openxmlformats.org/officeDocument/2006/relationships" xmlns:p="http://schemas.openxmlformats.org/presentationml/2006/main">
  <p:tag name="NUM" val="40"/>
</p:tagLst>
</file>

<file path=ppt/tags/tag212.xml><?xml version="1.0" encoding="utf-8"?>
<p:tagLst xmlns:a="http://schemas.openxmlformats.org/drawingml/2006/main" xmlns:r="http://schemas.openxmlformats.org/officeDocument/2006/relationships" xmlns:p="http://schemas.openxmlformats.org/presentationml/2006/main">
  <p:tag name="NUM" val="41"/>
</p:tagLst>
</file>

<file path=ppt/tags/tag213.xml><?xml version="1.0" encoding="utf-8"?>
<p:tagLst xmlns:a="http://schemas.openxmlformats.org/drawingml/2006/main" xmlns:r="http://schemas.openxmlformats.org/officeDocument/2006/relationships" xmlns:p="http://schemas.openxmlformats.org/presentationml/2006/main">
  <p:tag name="NUM" val="42"/>
</p:tagLst>
</file>

<file path=ppt/tags/tag214.xml><?xml version="1.0" encoding="utf-8"?>
<p:tagLst xmlns:a="http://schemas.openxmlformats.org/drawingml/2006/main" xmlns:r="http://schemas.openxmlformats.org/officeDocument/2006/relationships" xmlns:p="http://schemas.openxmlformats.org/presentationml/2006/main">
  <p:tag name="NUM" val="43"/>
</p:tagLst>
</file>

<file path=ppt/tags/tag215.xml><?xml version="1.0" encoding="utf-8"?>
<p:tagLst xmlns:a="http://schemas.openxmlformats.org/drawingml/2006/main" xmlns:r="http://schemas.openxmlformats.org/officeDocument/2006/relationships" xmlns:p="http://schemas.openxmlformats.org/presentationml/2006/main">
  <p:tag name="NUM" val="44"/>
</p:tagLst>
</file>

<file path=ppt/tags/tag216.xml><?xml version="1.0" encoding="utf-8"?>
<p:tagLst xmlns:a="http://schemas.openxmlformats.org/drawingml/2006/main" xmlns:r="http://schemas.openxmlformats.org/officeDocument/2006/relationships" xmlns:p="http://schemas.openxmlformats.org/presentationml/2006/main">
  <p:tag name="NUM" val="45"/>
</p:tagLst>
</file>

<file path=ppt/tags/tag217.xml><?xml version="1.0" encoding="utf-8"?>
<p:tagLst xmlns:a="http://schemas.openxmlformats.org/drawingml/2006/main" xmlns:r="http://schemas.openxmlformats.org/officeDocument/2006/relationships" xmlns:p="http://schemas.openxmlformats.org/presentationml/2006/main">
  <p:tag name="NUM" val="46"/>
</p:tagLst>
</file>

<file path=ppt/tags/tag218.xml><?xml version="1.0" encoding="utf-8"?>
<p:tagLst xmlns:a="http://schemas.openxmlformats.org/drawingml/2006/main" xmlns:r="http://schemas.openxmlformats.org/officeDocument/2006/relationships" xmlns:p="http://schemas.openxmlformats.org/presentationml/2006/main">
  <p:tag name="NUM" val="1"/>
</p:tagLst>
</file>

<file path=ppt/tags/tag219.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4"/>
</p:tagLst>
</file>

<file path=ppt/tags/tag222.xml><?xml version="1.0" encoding="utf-8"?>
<p:tagLst xmlns:a="http://schemas.openxmlformats.org/drawingml/2006/main" xmlns:r="http://schemas.openxmlformats.org/officeDocument/2006/relationships" xmlns:p="http://schemas.openxmlformats.org/presentationml/2006/main">
  <p:tag name="NUM" val="5"/>
</p:tagLst>
</file>

<file path=ppt/tags/tag223.xml><?xml version="1.0" encoding="utf-8"?>
<p:tagLst xmlns:a="http://schemas.openxmlformats.org/drawingml/2006/main" xmlns:r="http://schemas.openxmlformats.org/officeDocument/2006/relationships" xmlns:p="http://schemas.openxmlformats.org/presentationml/2006/main">
  <p:tag name="NUM" val="6"/>
</p:tagLst>
</file>

<file path=ppt/tags/tag224.xml><?xml version="1.0" encoding="utf-8"?>
<p:tagLst xmlns:a="http://schemas.openxmlformats.org/drawingml/2006/main" xmlns:r="http://schemas.openxmlformats.org/officeDocument/2006/relationships" xmlns:p="http://schemas.openxmlformats.org/presentationml/2006/main">
  <p:tag name="NUM" val="7"/>
</p:tagLst>
</file>

<file path=ppt/tags/tag225.xml><?xml version="1.0" encoding="utf-8"?>
<p:tagLst xmlns:a="http://schemas.openxmlformats.org/drawingml/2006/main" xmlns:r="http://schemas.openxmlformats.org/officeDocument/2006/relationships" xmlns:p="http://schemas.openxmlformats.org/presentationml/2006/main">
  <p:tag name="NUM" val="8"/>
</p:tagLst>
</file>

<file path=ppt/tags/tag226.xml><?xml version="1.0" encoding="utf-8"?>
<p:tagLst xmlns:a="http://schemas.openxmlformats.org/drawingml/2006/main" xmlns:r="http://schemas.openxmlformats.org/officeDocument/2006/relationships" xmlns:p="http://schemas.openxmlformats.org/presentationml/2006/main">
  <p:tag name="NUM" val="9"/>
</p:tagLst>
</file>

<file path=ppt/tags/tag227.xml><?xml version="1.0" encoding="utf-8"?>
<p:tagLst xmlns:a="http://schemas.openxmlformats.org/drawingml/2006/main" xmlns:r="http://schemas.openxmlformats.org/officeDocument/2006/relationships" xmlns:p="http://schemas.openxmlformats.org/presentationml/2006/main">
  <p:tag name="NUM" val="10"/>
</p:tagLst>
</file>

<file path=ppt/tags/tag228.xml><?xml version="1.0" encoding="utf-8"?>
<p:tagLst xmlns:a="http://schemas.openxmlformats.org/drawingml/2006/main" xmlns:r="http://schemas.openxmlformats.org/officeDocument/2006/relationships" xmlns:p="http://schemas.openxmlformats.org/presentationml/2006/main">
  <p:tag name="NUM" val="11"/>
</p:tagLst>
</file>

<file path=ppt/tags/tag229.xml><?xml version="1.0" encoding="utf-8"?>
<p:tagLst xmlns:a="http://schemas.openxmlformats.org/drawingml/2006/main" xmlns:r="http://schemas.openxmlformats.org/officeDocument/2006/relationships" xmlns:p="http://schemas.openxmlformats.org/presentationml/2006/main">
  <p:tag name="NUM" val="1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30.xml><?xml version="1.0" encoding="utf-8"?>
<p:tagLst xmlns:a="http://schemas.openxmlformats.org/drawingml/2006/main" xmlns:r="http://schemas.openxmlformats.org/officeDocument/2006/relationships" xmlns:p="http://schemas.openxmlformats.org/presentationml/2006/main">
  <p:tag name="NUM" val="13"/>
</p:tagLst>
</file>

<file path=ppt/tags/tag231.xml><?xml version="1.0" encoding="utf-8"?>
<p:tagLst xmlns:a="http://schemas.openxmlformats.org/drawingml/2006/main" xmlns:r="http://schemas.openxmlformats.org/officeDocument/2006/relationships" xmlns:p="http://schemas.openxmlformats.org/presentationml/2006/main">
  <p:tag name="NUM" val="14"/>
</p:tagLst>
</file>

<file path=ppt/tags/tag232.xml><?xml version="1.0" encoding="utf-8"?>
<p:tagLst xmlns:a="http://schemas.openxmlformats.org/drawingml/2006/main" xmlns:r="http://schemas.openxmlformats.org/officeDocument/2006/relationships" xmlns:p="http://schemas.openxmlformats.org/presentationml/2006/main">
  <p:tag name="NUM" val="15"/>
</p:tagLst>
</file>

<file path=ppt/tags/tag233.xml><?xml version="1.0" encoding="utf-8"?>
<p:tagLst xmlns:a="http://schemas.openxmlformats.org/drawingml/2006/main" xmlns:r="http://schemas.openxmlformats.org/officeDocument/2006/relationships" xmlns:p="http://schemas.openxmlformats.org/presentationml/2006/main">
  <p:tag name="NUM" val="16"/>
</p:tagLst>
</file>

<file path=ppt/tags/tag234.xml><?xml version="1.0" encoding="utf-8"?>
<p:tagLst xmlns:a="http://schemas.openxmlformats.org/drawingml/2006/main" xmlns:r="http://schemas.openxmlformats.org/officeDocument/2006/relationships" xmlns:p="http://schemas.openxmlformats.org/presentationml/2006/main">
  <p:tag name="NUM" val="17"/>
</p:tagLst>
</file>

<file path=ppt/tags/tag235.xml><?xml version="1.0" encoding="utf-8"?>
<p:tagLst xmlns:a="http://schemas.openxmlformats.org/drawingml/2006/main" xmlns:r="http://schemas.openxmlformats.org/officeDocument/2006/relationships" xmlns:p="http://schemas.openxmlformats.org/presentationml/2006/main">
  <p:tag name="NUM" val="1"/>
</p:tagLst>
</file>

<file path=ppt/tags/tag236.xml><?xml version="1.0" encoding="utf-8"?>
<p:tagLst xmlns:a="http://schemas.openxmlformats.org/drawingml/2006/main" xmlns:r="http://schemas.openxmlformats.org/officeDocument/2006/relationships" xmlns:p="http://schemas.openxmlformats.org/presentationml/2006/main">
  <p:tag name="NUM" val="2"/>
</p:tagLst>
</file>

<file path=ppt/tags/tag237.xml><?xml version="1.0" encoding="utf-8"?>
<p:tagLst xmlns:a="http://schemas.openxmlformats.org/drawingml/2006/main" xmlns:r="http://schemas.openxmlformats.org/officeDocument/2006/relationships" xmlns:p="http://schemas.openxmlformats.org/presentationml/2006/main">
  <p:tag name="NUM" val="3"/>
</p:tagLst>
</file>

<file path=ppt/tags/tag238.xml><?xml version="1.0" encoding="utf-8"?>
<p:tagLst xmlns:a="http://schemas.openxmlformats.org/drawingml/2006/main" xmlns:r="http://schemas.openxmlformats.org/officeDocument/2006/relationships" xmlns:p="http://schemas.openxmlformats.org/presentationml/2006/main">
  <p:tag name="NUM" val="4"/>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6"/>
</p:tagLst>
</file>

<file path=ppt/tags/tag245.xml><?xml version="1.0" encoding="utf-8"?>
<p:tagLst xmlns:a="http://schemas.openxmlformats.org/drawingml/2006/main" xmlns:r="http://schemas.openxmlformats.org/officeDocument/2006/relationships" xmlns:p="http://schemas.openxmlformats.org/presentationml/2006/main">
  <p:tag name="NUM" val="7"/>
</p:tagLst>
</file>

<file path=ppt/tags/tag246.xml><?xml version="1.0" encoding="utf-8"?>
<p:tagLst xmlns:a="http://schemas.openxmlformats.org/drawingml/2006/main" xmlns:r="http://schemas.openxmlformats.org/officeDocument/2006/relationships" xmlns:p="http://schemas.openxmlformats.org/presentationml/2006/main">
  <p:tag name="NUM" val="8"/>
</p:tagLst>
</file>

<file path=ppt/tags/tag247.xml><?xml version="1.0" encoding="utf-8"?>
<p:tagLst xmlns:a="http://schemas.openxmlformats.org/drawingml/2006/main" xmlns:r="http://schemas.openxmlformats.org/officeDocument/2006/relationships" xmlns:p="http://schemas.openxmlformats.org/presentationml/2006/main">
  <p:tag name="NUM" val="9"/>
</p:tagLst>
</file>

<file path=ppt/tags/tag248.xml><?xml version="1.0" encoding="utf-8"?>
<p:tagLst xmlns:a="http://schemas.openxmlformats.org/drawingml/2006/main" xmlns:r="http://schemas.openxmlformats.org/officeDocument/2006/relationships" xmlns:p="http://schemas.openxmlformats.org/presentationml/2006/main">
  <p:tag name="NUM" val="10"/>
</p:tagLst>
</file>

<file path=ppt/tags/tag249.xml><?xml version="1.0" encoding="utf-8"?>
<p:tagLst xmlns:a="http://schemas.openxmlformats.org/drawingml/2006/main" xmlns:r="http://schemas.openxmlformats.org/officeDocument/2006/relationships" xmlns:p="http://schemas.openxmlformats.org/presentationml/2006/main">
  <p:tag name="NUM" val="11"/>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50.xml><?xml version="1.0" encoding="utf-8"?>
<p:tagLst xmlns:a="http://schemas.openxmlformats.org/drawingml/2006/main" xmlns:r="http://schemas.openxmlformats.org/officeDocument/2006/relationships" xmlns:p="http://schemas.openxmlformats.org/presentationml/2006/main">
  <p:tag name="NUM" val="12"/>
</p:tagLst>
</file>

<file path=ppt/tags/tag251.xml><?xml version="1.0" encoding="utf-8"?>
<p:tagLst xmlns:a="http://schemas.openxmlformats.org/drawingml/2006/main" xmlns:r="http://schemas.openxmlformats.org/officeDocument/2006/relationships" xmlns:p="http://schemas.openxmlformats.org/presentationml/2006/main">
  <p:tag name="NUM" val="13"/>
</p:tagLst>
</file>

<file path=ppt/tags/tag252.xml><?xml version="1.0" encoding="utf-8"?>
<p:tagLst xmlns:a="http://schemas.openxmlformats.org/drawingml/2006/main" xmlns:r="http://schemas.openxmlformats.org/officeDocument/2006/relationships" xmlns:p="http://schemas.openxmlformats.org/presentationml/2006/main">
  <p:tag name="NUM" val="14"/>
</p:tagLst>
</file>

<file path=ppt/tags/tag253.xml><?xml version="1.0" encoding="utf-8"?>
<p:tagLst xmlns:a="http://schemas.openxmlformats.org/drawingml/2006/main" xmlns:r="http://schemas.openxmlformats.org/officeDocument/2006/relationships" xmlns:p="http://schemas.openxmlformats.org/presentationml/2006/main">
  <p:tag name="NUM" val="15"/>
</p:tagLst>
</file>

<file path=ppt/tags/tag254.xml><?xml version="1.0" encoding="utf-8"?>
<p:tagLst xmlns:a="http://schemas.openxmlformats.org/drawingml/2006/main" xmlns:r="http://schemas.openxmlformats.org/officeDocument/2006/relationships" xmlns:p="http://schemas.openxmlformats.org/presentationml/2006/main">
  <p:tag name="NUM" val="16"/>
</p:tagLst>
</file>

<file path=ppt/tags/tag255.xml><?xml version="1.0" encoding="utf-8"?>
<p:tagLst xmlns:a="http://schemas.openxmlformats.org/drawingml/2006/main" xmlns:r="http://schemas.openxmlformats.org/officeDocument/2006/relationships" xmlns:p="http://schemas.openxmlformats.org/presentationml/2006/main">
  <p:tag name="NUM" val="17"/>
</p:tagLst>
</file>

<file path=ppt/tags/tag256.xml><?xml version="1.0" encoding="utf-8"?>
<p:tagLst xmlns:a="http://schemas.openxmlformats.org/drawingml/2006/main" xmlns:r="http://schemas.openxmlformats.org/officeDocument/2006/relationships" xmlns:p="http://schemas.openxmlformats.org/presentationml/2006/main">
  <p:tag name="NUM" val="18"/>
</p:tagLst>
</file>

<file path=ppt/tags/tag257.xml><?xml version="1.0" encoding="utf-8"?>
<p:tagLst xmlns:a="http://schemas.openxmlformats.org/drawingml/2006/main" xmlns:r="http://schemas.openxmlformats.org/officeDocument/2006/relationships" xmlns:p="http://schemas.openxmlformats.org/presentationml/2006/main">
  <p:tag name="NUM" val="19"/>
</p:tagLst>
</file>

<file path=ppt/tags/tag258.xml><?xml version="1.0" encoding="utf-8"?>
<p:tagLst xmlns:a="http://schemas.openxmlformats.org/drawingml/2006/main" xmlns:r="http://schemas.openxmlformats.org/officeDocument/2006/relationships" xmlns:p="http://schemas.openxmlformats.org/presentationml/2006/main">
  <p:tag name="NUM" val="20"/>
</p:tagLst>
</file>

<file path=ppt/tags/tag259.xml><?xml version="1.0" encoding="utf-8"?>
<p:tagLst xmlns:a="http://schemas.openxmlformats.org/drawingml/2006/main" xmlns:r="http://schemas.openxmlformats.org/officeDocument/2006/relationships" xmlns:p="http://schemas.openxmlformats.org/presentationml/2006/main">
  <p:tag name="NUM" val="21"/>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60.xml><?xml version="1.0" encoding="utf-8"?>
<p:tagLst xmlns:a="http://schemas.openxmlformats.org/drawingml/2006/main" xmlns:r="http://schemas.openxmlformats.org/officeDocument/2006/relationships" xmlns:p="http://schemas.openxmlformats.org/presentationml/2006/main">
  <p:tag name="NUM" val="22"/>
</p:tagLst>
</file>

<file path=ppt/tags/tag261.xml><?xml version="1.0" encoding="utf-8"?>
<p:tagLst xmlns:a="http://schemas.openxmlformats.org/drawingml/2006/main" xmlns:r="http://schemas.openxmlformats.org/officeDocument/2006/relationships" xmlns:p="http://schemas.openxmlformats.org/presentationml/2006/main">
  <p:tag name="NUM" val="23"/>
</p:tagLst>
</file>

<file path=ppt/tags/tag262.xml><?xml version="1.0" encoding="utf-8"?>
<p:tagLst xmlns:a="http://schemas.openxmlformats.org/drawingml/2006/main" xmlns:r="http://schemas.openxmlformats.org/officeDocument/2006/relationships" xmlns:p="http://schemas.openxmlformats.org/presentationml/2006/main">
  <p:tag name="NUM" val="24"/>
</p:tagLst>
</file>

<file path=ppt/tags/tag263.xml><?xml version="1.0" encoding="utf-8"?>
<p:tagLst xmlns:a="http://schemas.openxmlformats.org/drawingml/2006/main" xmlns:r="http://schemas.openxmlformats.org/officeDocument/2006/relationships" xmlns:p="http://schemas.openxmlformats.org/presentationml/2006/main">
  <p:tag name="NUM" val="25"/>
</p:tagLst>
</file>

<file path=ppt/tags/tag264.xml><?xml version="1.0" encoding="utf-8"?>
<p:tagLst xmlns:a="http://schemas.openxmlformats.org/drawingml/2006/main" xmlns:r="http://schemas.openxmlformats.org/officeDocument/2006/relationships" xmlns:p="http://schemas.openxmlformats.org/presentationml/2006/main">
  <p:tag name="NUM" val="26"/>
</p:tagLst>
</file>

<file path=ppt/tags/tag265.xml><?xml version="1.0" encoding="utf-8"?>
<p:tagLst xmlns:a="http://schemas.openxmlformats.org/drawingml/2006/main" xmlns:r="http://schemas.openxmlformats.org/officeDocument/2006/relationships" xmlns:p="http://schemas.openxmlformats.org/presentationml/2006/main">
  <p:tag name="NUM" val="27"/>
</p:tagLst>
</file>

<file path=ppt/tags/tag266.xml><?xml version="1.0" encoding="utf-8"?>
<p:tagLst xmlns:a="http://schemas.openxmlformats.org/drawingml/2006/main" xmlns:r="http://schemas.openxmlformats.org/officeDocument/2006/relationships" xmlns:p="http://schemas.openxmlformats.org/presentationml/2006/main">
  <p:tag name="NUM" val="28"/>
</p:tagLst>
</file>

<file path=ppt/tags/tag267.xml><?xml version="1.0" encoding="utf-8"?>
<p:tagLst xmlns:a="http://schemas.openxmlformats.org/drawingml/2006/main" xmlns:r="http://schemas.openxmlformats.org/officeDocument/2006/relationships" xmlns:p="http://schemas.openxmlformats.org/presentationml/2006/main">
  <p:tag name="NUM" val="29"/>
</p:tagLst>
</file>

<file path=ppt/tags/tag268.xml><?xml version="1.0" encoding="utf-8"?>
<p:tagLst xmlns:a="http://schemas.openxmlformats.org/drawingml/2006/main" xmlns:r="http://schemas.openxmlformats.org/officeDocument/2006/relationships" xmlns:p="http://schemas.openxmlformats.org/presentationml/2006/main">
  <p:tag name="NUM" val="1"/>
</p:tagLst>
</file>

<file path=ppt/tags/tag269.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4"/>
</p:tagLst>
</file>

<file path=ppt/tags/tag272.xml><?xml version="1.0" encoding="utf-8"?>
<p:tagLst xmlns:a="http://schemas.openxmlformats.org/drawingml/2006/main" xmlns:r="http://schemas.openxmlformats.org/officeDocument/2006/relationships" xmlns:p="http://schemas.openxmlformats.org/presentationml/2006/main">
  <p:tag name="NUM" val="5"/>
</p:tagLst>
</file>

<file path=ppt/tags/tag273.xml><?xml version="1.0" encoding="utf-8"?>
<p:tagLst xmlns:a="http://schemas.openxmlformats.org/drawingml/2006/main" xmlns:r="http://schemas.openxmlformats.org/officeDocument/2006/relationships" xmlns:p="http://schemas.openxmlformats.org/presentationml/2006/main">
  <p:tag name="NUM" val="6"/>
</p:tagLst>
</file>

<file path=ppt/tags/tag274.xml><?xml version="1.0" encoding="utf-8"?>
<p:tagLst xmlns:a="http://schemas.openxmlformats.org/drawingml/2006/main" xmlns:r="http://schemas.openxmlformats.org/officeDocument/2006/relationships" xmlns:p="http://schemas.openxmlformats.org/presentationml/2006/main">
  <p:tag name="NUM" val="7"/>
</p:tagLst>
</file>

<file path=ppt/tags/tag275.xml><?xml version="1.0" encoding="utf-8"?>
<p:tagLst xmlns:a="http://schemas.openxmlformats.org/drawingml/2006/main" xmlns:r="http://schemas.openxmlformats.org/officeDocument/2006/relationships" xmlns:p="http://schemas.openxmlformats.org/presentationml/2006/main">
  <p:tag name="NUM" val="8"/>
</p:tagLst>
</file>

<file path=ppt/tags/tag276.xml><?xml version="1.0" encoding="utf-8"?>
<p:tagLst xmlns:a="http://schemas.openxmlformats.org/drawingml/2006/main" xmlns:r="http://schemas.openxmlformats.org/officeDocument/2006/relationships" xmlns:p="http://schemas.openxmlformats.org/presentationml/2006/main">
  <p:tag name="NUM" val="9"/>
</p:tagLst>
</file>

<file path=ppt/tags/tag277.xml><?xml version="1.0" encoding="utf-8"?>
<p:tagLst xmlns:a="http://schemas.openxmlformats.org/drawingml/2006/main" xmlns:r="http://schemas.openxmlformats.org/officeDocument/2006/relationships" xmlns:p="http://schemas.openxmlformats.org/presentationml/2006/main">
  <p:tag name="NUM" val="10"/>
</p:tagLst>
</file>

<file path=ppt/tags/tag278.xml><?xml version="1.0" encoding="utf-8"?>
<p:tagLst xmlns:a="http://schemas.openxmlformats.org/drawingml/2006/main" xmlns:r="http://schemas.openxmlformats.org/officeDocument/2006/relationships" xmlns:p="http://schemas.openxmlformats.org/presentationml/2006/main">
  <p:tag name="NUM" val="11"/>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13"/>
</p:tagLst>
</file>

<file path=ppt/tags/tag281.xml><?xml version="1.0" encoding="utf-8"?>
<p:tagLst xmlns:a="http://schemas.openxmlformats.org/drawingml/2006/main" xmlns:r="http://schemas.openxmlformats.org/officeDocument/2006/relationships" xmlns:p="http://schemas.openxmlformats.org/presentationml/2006/main">
  <p:tag name="NUM" val="14"/>
</p:tagLst>
</file>

<file path=ppt/tags/tag282.xml><?xml version="1.0" encoding="utf-8"?>
<p:tagLst xmlns:a="http://schemas.openxmlformats.org/drawingml/2006/main" xmlns:r="http://schemas.openxmlformats.org/officeDocument/2006/relationships" xmlns:p="http://schemas.openxmlformats.org/presentationml/2006/main">
  <p:tag name="NUM" val="15"/>
</p:tagLst>
</file>

<file path=ppt/tags/tag283.xml><?xml version="1.0" encoding="utf-8"?>
<p:tagLst xmlns:a="http://schemas.openxmlformats.org/drawingml/2006/main" xmlns:r="http://schemas.openxmlformats.org/officeDocument/2006/relationships" xmlns:p="http://schemas.openxmlformats.org/presentationml/2006/main">
  <p:tag name="NUM" val="16"/>
</p:tagLst>
</file>

<file path=ppt/tags/tag284.xml><?xml version="1.0" encoding="utf-8"?>
<p:tagLst xmlns:a="http://schemas.openxmlformats.org/drawingml/2006/main" xmlns:r="http://schemas.openxmlformats.org/officeDocument/2006/relationships" xmlns:p="http://schemas.openxmlformats.org/presentationml/2006/main">
  <p:tag name="NUM" val="17"/>
</p:tagLst>
</file>

<file path=ppt/tags/tag285.xml><?xml version="1.0" encoding="utf-8"?>
<p:tagLst xmlns:a="http://schemas.openxmlformats.org/drawingml/2006/main" xmlns:r="http://schemas.openxmlformats.org/officeDocument/2006/relationships" xmlns:p="http://schemas.openxmlformats.org/presentationml/2006/main">
  <p:tag name="NUM" val="18"/>
</p:tagLst>
</file>

<file path=ppt/tags/tag286.xml><?xml version="1.0" encoding="utf-8"?>
<p:tagLst xmlns:a="http://schemas.openxmlformats.org/drawingml/2006/main" xmlns:r="http://schemas.openxmlformats.org/officeDocument/2006/relationships" xmlns:p="http://schemas.openxmlformats.org/presentationml/2006/main">
  <p:tag name="NUM" val="19"/>
</p:tagLst>
</file>

<file path=ppt/tags/tag287.xml><?xml version="1.0" encoding="utf-8"?>
<p:tagLst xmlns:a="http://schemas.openxmlformats.org/drawingml/2006/main" xmlns:r="http://schemas.openxmlformats.org/officeDocument/2006/relationships" xmlns:p="http://schemas.openxmlformats.org/presentationml/2006/main">
  <p:tag name="NUM" val="20"/>
</p:tagLst>
</file>

<file path=ppt/tags/tag288.xml><?xml version="1.0" encoding="utf-8"?>
<p:tagLst xmlns:a="http://schemas.openxmlformats.org/drawingml/2006/main" xmlns:r="http://schemas.openxmlformats.org/officeDocument/2006/relationships" xmlns:p="http://schemas.openxmlformats.org/presentationml/2006/main">
  <p:tag name="NUM" val="21"/>
</p:tagLst>
</file>

<file path=ppt/tags/tag289.xml><?xml version="1.0" encoding="utf-8"?>
<p:tagLst xmlns:a="http://schemas.openxmlformats.org/drawingml/2006/main" xmlns:r="http://schemas.openxmlformats.org/officeDocument/2006/relationships" xmlns:p="http://schemas.openxmlformats.org/presentationml/2006/main">
  <p:tag name="NUM" val="2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23"/>
</p:tagLst>
</file>

<file path=ppt/tags/tag291.xml><?xml version="1.0" encoding="utf-8"?>
<p:tagLst xmlns:a="http://schemas.openxmlformats.org/drawingml/2006/main" xmlns:r="http://schemas.openxmlformats.org/officeDocument/2006/relationships" xmlns:p="http://schemas.openxmlformats.org/presentationml/2006/main">
  <p:tag name="NUM" val="24"/>
</p:tagLst>
</file>

<file path=ppt/tags/tag292.xml><?xml version="1.0" encoding="utf-8"?>
<p:tagLst xmlns:a="http://schemas.openxmlformats.org/drawingml/2006/main" xmlns:r="http://schemas.openxmlformats.org/officeDocument/2006/relationships" xmlns:p="http://schemas.openxmlformats.org/presentationml/2006/main">
  <p:tag name="NUM" val="25"/>
</p:tagLst>
</file>

<file path=ppt/tags/tag293.xml><?xml version="1.0" encoding="utf-8"?>
<p:tagLst xmlns:a="http://schemas.openxmlformats.org/drawingml/2006/main" xmlns:r="http://schemas.openxmlformats.org/officeDocument/2006/relationships" xmlns:p="http://schemas.openxmlformats.org/presentationml/2006/main">
  <p:tag name="NUM" val="26"/>
</p:tagLst>
</file>

<file path=ppt/tags/tag294.xml><?xml version="1.0" encoding="utf-8"?>
<p:tagLst xmlns:a="http://schemas.openxmlformats.org/drawingml/2006/main" xmlns:r="http://schemas.openxmlformats.org/officeDocument/2006/relationships" xmlns:p="http://schemas.openxmlformats.org/presentationml/2006/main">
  <p:tag name="NUM" val="27"/>
</p:tagLst>
</file>

<file path=ppt/tags/tag295.xml><?xml version="1.0" encoding="utf-8"?>
<p:tagLst xmlns:a="http://schemas.openxmlformats.org/drawingml/2006/main" xmlns:r="http://schemas.openxmlformats.org/officeDocument/2006/relationships" xmlns:p="http://schemas.openxmlformats.org/presentationml/2006/main">
  <p:tag name="NUM" val="28"/>
</p:tagLst>
</file>

<file path=ppt/tags/tag296.xml><?xml version="1.0" encoding="utf-8"?>
<p:tagLst xmlns:a="http://schemas.openxmlformats.org/drawingml/2006/main" xmlns:r="http://schemas.openxmlformats.org/officeDocument/2006/relationships" xmlns:p="http://schemas.openxmlformats.org/presentationml/2006/main">
  <p:tag name="NUM" val="29"/>
</p:tagLst>
</file>

<file path=ppt/tags/tag297.xml><?xml version="1.0" encoding="utf-8"?>
<p:tagLst xmlns:a="http://schemas.openxmlformats.org/drawingml/2006/main" xmlns:r="http://schemas.openxmlformats.org/officeDocument/2006/relationships" xmlns:p="http://schemas.openxmlformats.org/presentationml/2006/main">
  <p:tag name="NUM" val="30"/>
</p:tagLst>
</file>

<file path=ppt/tags/tag298.xml><?xml version="1.0" encoding="utf-8"?>
<p:tagLst xmlns:a="http://schemas.openxmlformats.org/drawingml/2006/main" xmlns:r="http://schemas.openxmlformats.org/officeDocument/2006/relationships" xmlns:p="http://schemas.openxmlformats.org/presentationml/2006/main">
  <p:tag name="NUM" val="31"/>
</p:tagLst>
</file>

<file path=ppt/tags/tag299.xml><?xml version="1.0" encoding="utf-8"?>
<p:tagLst xmlns:a="http://schemas.openxmlformats.org/drawingml/2006/main" xmlns:r="http://schemas.openxmlformats.org/officeDocument/2006/relationships" xmlns:p="http://schemas.openxmlformats.org/presentationml/2006/main">
  <p:tag name="NUM" val="3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33"/>
</p:tagLst>
</file>

<file path=ppt/tags/tag301.xml><?xml version="1.0" encoding="utf-8"?>
<p:tagLst xmlns:a="http://schemas.openxmlformats.org/drawingml/2006/main" xmlns:r="http://schemas.openxmlformats.org/officeDocument/2006/relationships" xmlns:p="http://schemas.openxmlformats.org/presentationml/2006/main">
  <p:tag name="NUM" val="34"/>
</p:tagLst>
</file>

<file path=ppt/tags/tag302.xml><?xml version="1.0" encoding="utf-8"?>
<p:tagLst xmlns:a="http://schemas.openxmlformats.org/drawingml/2006/main" xmlns:r="http://schemas.openxmlformats.org/officeDocument/2006/relationships" xmlns:p="http://schemas.openxmlformats.org/presentationml/2006/main">
  <p:tag name="NUM" val="35"/>
</p:tagLst>
</file>

<file path=ppt/tags/tag303.xml><?xml version="1.0" encoding="utf-8"?>
<p:tagLst xmlns:a="http://schemas.openxmlformats.org/drawingml/2006/main" xmlns:r="http://schemas.openxmlformats.org/officeDocument/2006/relationships" xmlns:p="http://schemas.openxmlformats.org/presentationml/2006/main">
  <p:tag name="NUM" val="36"/>
</p:tagLst>
</file>

<file path=ppt/tags/tag304.xml><?xml version="1.0" encoding="utf-8"?>
<p:tagLst xmlns:a="http://schemas.openxmlformats.org/drawingml/2006/main" xmlns:r="http://schemas.openxmlformats.org/officeDocument/2006/relationships" xmlns:p="http://schemas.openxmlformats.org/presentationml/2006/main">
  <p:tag name="NUM" val="37"/>
</p:tagLst>
</file>

<file path=ppt/tags/tag305.xml><?xml version="1.0" encoding="utf-8"?>
<p:tagLst xmlns:a="http://schemas.openxmlformats.org/drawingml/2006/main" xmlns:r="http://schemas.openxmlformats.org/officeDocument/2006/relationships" xmlns:p="http://schemas.openxmlformats.org/presentationml/2006/main">
  <p:tag name="NUM" val="38"/>
</p:tagLst>
</file>

<file path=ppt/tags/tag306.xml><?xml version="1.0" encoding="utf-8"?>
<p:tagLst xmlns:a="http://schemas.openxmlformats.org/drawingml/2006/main" xmlns:r="http://schemas.openxmlformats.org/officeDocument/2006/relationships" xmlns:p="http://schemas.openxmlformats.org/presentationml/2006/main">
  <p:tag name="NUM" val="39"/>
</p:tagLst>
</file>

<file path=ppt/tags/tag307.xml><?xml version="1.0" encoding="utf-8"?>
<p:tagLst xmlns:a="http://schemas.openxmlformats.org/drawingml/2006/main" xmlns:r="http://schemas.openxmlformats.org/officeDocument/2006/relationships" xmlns:p="http://schemas.openxmlformats.org/presentationml/2006/main">
  <p:tag name="NUM" val="40"/>
</p:tagLst>
</file>

<file path=ppt/tags/tag308.xml><?xml version="1.0" encoding="utf-8"?>
<p:tagLst xmlns:a="http://schemas.openxmlformats.org/drawingml/2006/main" xmlns:r="http://schemas.openxmlformats.org/officeDocument/2006/relationships" xmlns:p="http://schemas.openxmlformats.org/presentationml/2006/main">
  <p:tag name="NUM" val="41"/>
</p:tagLst>
</file>

<file path=ppt/tags/tag309.xml><?xml version="1.0" encoding="utf-8"?>
<p:tagLst xmlns:a="http://schemas.openxmlformats.org/drawingml/2006/main" xmlns:r="http://schemas.openxmlformats.org/officeDocument/2006/relationships" xmlns:p="http://schemas.openxmlformats.org/presentationml/2006/main">
  <p:tag name="NUM" val="4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43"/>
</p:tagLst>
</file>

<file path=ppt/tags/tag311.xml><?xml version="1.0" encoding="utf-8"?>
<p:tagLst xmlns:a="http://schemas.openxmlformats.org/drawingml/2006/main" xmlns:r="http://schemas.openxmlformats.org/officeDocument/2006/relationships" xmlns:p="http://schemas.openxmlformats.org/presentationml/2006/main">
  <p:tag name="NUM" val="44"/>
</p:tagLst>
</file>

<file path=ppt/tags/tag312.xml><?xml version="1.0" encoding="utf-8"?>
<p:tagLst xmlns:a="http://schemas.openxmlformats.org/drawingml/2006/main" xmlns:r="http://schemas.openxmlformats.org/officeDocument/2006/relationships" xmlns:p="http://schemas.openxmlformats.org/presentationml/2006/main">
  <p:tag name="NUM" val="45"/>
</p:tagLst>
</file>

<file path=ppt/tags/tag313.xml><?xml version="1.0" encoding="utf-8"?>
<p:tagLst xmlns:a="http://schemas.openxmlformats.org/drawingml/2006/main" xmlns:r="http://schemas.openxmlformats.org/officeDocument/2006/relationships" xmlns:p="http://schemas.openxmlformats.org/presentationml/2006/main">
  <p:tag name="NUM" val="46"/>
</p:tagLst>
</file>

<file path=ppt/tags/tag314.xml><?xml version="1.0" encoding="utf-8"?>
<p:tagLst xmlns:a="http://schemas.openxmlformats.org/drawingml/2006/main" xmlns:r="http://schemas.openxmlformats.org/officeDocument/2006/relationships" xmlns:p="http://schemas.openxmlformats.org/presentationml/2006/main">
  <p:tag name="NUM" val="1"/>
</p:tagLst>
</file>

<file path=ppt/tags/tag315.xml><?xml version="1.0" encoding="utf-8"?>
<p:tagLst xmlns:a="http://schemas.openxmlformats.org/drawingml/2006/main" xmlns:r="http://schemas.openxmlformats.org/officeDocument/2006/relationships" xmlns:p="http://schemas.openxmlformats.org/presentationml/2006/main">
  <p:tag name="NUM" val="2"/>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4"/>
</p:tagLst>
</file>

<file path=ppt/tags/tag318.xml><?xml version="1.0" encoding="utf-8"?>
<p:tagLst xmlns:a="http://schemas.openxmlformats.org/drawingml/2006/main" xmlns:r="http://schemas.openxmlformats.org/officeDocument/2006/relationships" xmlns:p="http://schemas.openxmlformats.org/presentationml/2006/main">
  <p:tag name="NUM" val="5"/>
</p:tagLst>
</file>

<file path=ppt/tags/tag319.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7"/>
</p:tagLst>
</file>

<file path=ppt/tags/tag321.xml><?xml version="1.0" encoding="utf-8"?>
<p:tagLst xmlns:a="http://schemas.openxmlformats.org/drawingml/2006/main" xmlns:r="http://schemas.openxmlformats.org/officeDocument/2006/relationships" xmlns:p="http://schemas.openxmlformats.org/presentationml/2006/main">
  <p:tag name="NUM" val="8"/>
</p:tagLst>
</file>

<file path=ppt/tags/tag322.xml><?xml version="1.0" encoding="utf-8"?>
<p:tagLst xmlns:a="http://schemas.openxmlformats.org/drawingml/2006/main" xmlns:r="http://schemas.openxmlformats.org/officeDocument/2006/relationships" xmlns:p="http://schemas.openxmlformats.org/presentationml/2006/main">
  <p:tag name="NUM" val="9"/>
</p:tagLst>
</file>

<file path=ppt/tags/tag323.xml><?xml version="1.0" encoding="utf-8"?>
<p:tagLst xmlns:a="http://schemas.openxmlformats.org/drawingml/2006/main" xmlns:r="http://schemas.openxmlformats.org/officeDocument/2006/relationships" xmlns:p="http://schemas.openxmlformats.org/presentationml/2006/main">
  <p:tag name="NUM" val="10"/>
</p:tagLst>
</file>

<file path=ppt/tags/tag324.xml><?xml version="1.0" encoding="utf-8"?>
<p:tagLst xmlns:a="http://schemas.openxmlformats.org/drawingml/2006/main" xmlns:r="http://schemas.openxmlformats.org/officeDocument/2006/relationships" xmlns:p="http://schemas.openxmlformats.org/presentationml/2006/main">
  <p:tag name="NUM" val="11"/>
</p:tagLst>
</file>

<file path=ppt/tags/tag325.xml><?xml version="1.0" encoding="utf-8"?>
<p:tagLst xmlns:a="http://schemas.openxmlformats.org/drawingml/2006/main" xmlns:r="http://schemas.openxmlformats.org/officeDocument/2006/relationships" xmlns:p="http://schemas.openxmlformats.org/presentationml/2006/main">
  <p:tag name="NUM" val="12"/>
</p:tagLst>
</file>

<file path=ppt/tags/tag326.xml><?xml version="1.0" encoding="utf-8"?>
<p:tagLst xmlns:a="http://schemas.openxmlformats.org/drawingml/2006/main" xmlns:r="http://schemas.openxmlformats.org/officeDocument/2006/relationships" xmlns:p="http://schemas.openxmlformats.org/presentationml/2006/main">
  <p:tag name="NUM" val="13"/>
</p:tagLst>
</file>

<file path=ppt/tags/tag327.xml><?xml version="1.0" encoding="utf-8"?>
<p:tagLst xmlns:a="http://schemas.openxmlformats.org/drawingml/2006/main" xmlns:r="http://schemas.openxmlformats.org/officeDocument/2006/relationships" xmlns:p="http://schemas.openxmlformats.org/presentationml/2006/main">
  <p:tag name="NUM" val="14"/>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7"/>
</p:tagLst>
</file>

<file path=ppt/tags/tag335.xml><?xml version="1.0" encoding="utf-8"?>
<p:tagLst xmlns:a="http://schemas.openxmlformats.org/drawingml/2006/main" xmlns:r="http://schemas.openxmlformats.org/officeDocument/2006/relationships" xmlns:p="http://schemas.openxmlformats.org/presentationml/2006/main">
  <p:tag name="NUM" val="8"/>
</p:tagLst>
</file>

<file path=ppt/tags/tag336.xml><?xml version="1.0" encoding="utf-8"?>
<p:tagLst xmlns:a="http://schemas.openxmlformats.org/drawingml/2006/main" xmlns:r="http://schemas.openxmlformats.org/officeDocument/2006/relationships" xmlns:p="http://schemas.openxmlformats.org/presentationml/2006/main">
  <p:tag name="NUM" val="9"/>
</p:tagLst>
</file>

<file path=ppt/tags/tag337.xml><?xml version="1.0" encoding="utf-8"?>
<p:tagLst xmlns:a="http://schemas.openxmlformats.org/drawingml/2006/main" xmlns:r="http://schemas.openxmlformats.org/officeDocument/2006/relationships" xmlns:p="http://schemas.openxmlformats.org/presentationml/2006/main">
  <p:tag name="NUM" val="10"/>
</p:tagLst>
</file>

<file path=ppt/tags/tag338.xml><?xml version="1.0" encoding="utf-8"?>
<p:tagLst xmlns:a="http://schemas.openxmlformats.org/drawingml/2006/main" xmlns:r="http://schemas.openxmlformats.org/officeDocument/2006/relationships" xmlns:p="http://schemas.openxmlformats.org/presentationml/2006/main">
  <p:tag name="NUM" val="11"/>
</p:tagLst>
</file>

<file path=ppt/tags/tag339.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40.xml><?xml version="1.0" encoding="utf-8"?>
<p:tagLst xmlns:a="http://schemas.openxmlformats.org/drawingml/2006/main" xmlns:r="http://schemas.openxmlformats.org/officeDocument/2006/relationships" xmlns:p="http://schemas.openxmlformats.org/presentationml/2006/main">
  <p:tag name="NUM" val="13"/>
</p:tagLst>
</file>

<file path=ppt/tags/tag341.xml><?xml version="1.0" encoding="utf-8"?>
<p:tagLst xmlns:a="http://schemas.openxmlformats.org/drawingml/2006/main" xmlns:r="http://schemas.openxmlformats.org/officeDocument/2006/relationships" xmlns:p="http://schemas.openxmlformats.org/presentationml/2006/main">
  <p:tag name="NUM" val="14"/>
</p:tagLst>
</file>

<file path=ppt/tags/tag342.xml><?xml version="1.0" encoding="utf-8"?>
<p:tagLst xmlns:a="http://schemas.openxmlformats.org/drawingml/2006/main" xmlns:r="http://schemas.openxmlformats.org/officeDocument/2006/relationships" xmlns:p="http://schemas.openxmlformats.org/presentationml/2006/main">
  <p:tag name="NUM" val="15"/>
</p:tagLst>
</file>

<file path=ppt/tags/tag343.xml><?xml version="1.0" encoding="utf-8"?>
<p:tagLst xmlns:a="http://schemas.openxmlformats.org/drawingml/2006/main" xmlns:r="http://schemas.openxmlformats.org/officeDocument/2006/relationships" xmlns:p="http://schemas.openxmlformats.org/presentationml/2006/main">
  <p:tag name="NUM" val="16"/>
</p:tagLst>
</file>

<file path=ppt/tags/tag344.xml><?xml version="1.0" encoding="utf-8"?>
<p:tagLst xmlns:a="http://schemas.openxmlformats.org/drawingml/2006/main" xmlns:r="http://schemas.openxmlformats.org/officeDocument/2006/relationships" xmlns:p="http://schemas.openxmlformats.org/presentationml/2006/main">
  <p:tag name="NUM" val="17"/>
</p:tagLst>
</file>

<file path=ppt/tags/tag345.xml><?xml version="1.0" encoding="utf-8"?>
<p:tagLst xmlns:a="http://schemas.openxmlformats.org/drawingml/2006/main" xmlns:r="http://schemas.openxmlformats.org/officeDocument/2006/relationships" xmlns:p="http://schemas.openxmlformats.org/presentationml/2006/main">
  <p:tag name="NUM" val="18"/>
</p:tagLst>
</file>

<file path=ppt/tags/tag346.xml><?xml version="1.0" encoding="utf-8"?>
<p:tagLst xmlns:a="http://schemas.openxmlformats.org/drawingml/2006/main" xmlns:r="http://schemas.openxmlformats.org/officeDocument/2006/relationships" xmlns:p="http://schemas.openxmlformats.org/presentationml/2006/main">
  <p:tag name="NUM" val="1"/>
</p:tagLst>
</file>

<file path=ppt/tags/tag347.xml><?xml version="1.0" encoding="utf-8"?>
<p:tagLst xmlns:a="http://schemas.openxmlformats.org/drawingml/2006/main" xmlns:r="http://schemas.openxmlformats.org/officeDocument/2006/relationships" xmlns:p="http://schemas.openxmlformats.org/presentationml/2006/main">
  <p:tag name="NUM" val="2"/>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50.xml><?xml version="1.0" encoding="utf-8"?>
<p:tagLst xmlns:a="http://schemas.openxmlformats.org/drawingml/2006/main" xmlns:r="http://schemas.openxmlformats.org/officeDocument/2006/relationships" xmlns:p="http://schemas.openxmlformats.org/presentationml/2006/main">
  <p:tag name="NUM" val="5"/>
</p:tagLst>
</file>

<file path=ppt/tags/tag351.xml><?xml version="1.0" encoding="utf-8"?>
<p:tagLst xmlns:a="http://schemas.openxmlformats.org/drawingml/2006/main" xmlns:r="http://schemas.openxmlformats.org/officeDocument/2006/relationships" xmlns:p="http://schemas.openxmlformats.org/presentationml/2006/main">
  <p:tag name="NUM" val="6"/>
</p:tagLst>
</file>

<file path=ppt/tags/tag352.xml><?xml version="1.0" encoding="utf-8"?>
<p:tagLst xmlns:a="http://schemas.openxmlformats.org/drawingml/2006/main" xmlns:r="http://schemas.openxmlformats.org/officeDocument/2006/relationships" xmlns:p="http://schemas.openxmlformats.org/presentationml/2006/main">
  <p:tag name="NUM" val="7"/>
</p:tagLst>
</file>

<file path=ppt/tags/tag353.xml><?xml version="1.0" encoding="utf-8"?>
<p:tagLst xmlns:a="http://schemas.openxmlformats.org/drawingml/2006/main" xmlns:r="http://schemas.openxmlformats.org/officeDocument/2006/relationships" xmlns:p="http://schemas.openxmlformats.org/presentationml/2006/main">
  <p:tag name="NUM" val="8"/>
</p:tagLst>
</file>

<file path=ppt/tags/tag354.xml><?xml version="1.0" encoding="utf-8"?>
<p:tagLst xmlns:a="http://schemas.openxmlformats.org/drawingml/2006/main" xmlns:r="http://schemas.openxmlformats.org/officeDocument/2006/relationships" xmlns:p="http://schemas.openxmlformats.org/presentationml/2006/main">
  <p:tag name="NUM" val="9"/>
</p:tagLst>
</file>

<file path=ppt/tags/tag355.xml><?xml version="1.0" encoding="utf-8"?>
<p:tagLst xmlns:a="http://schemas.openxmlformats.org/drawingml/2006/main" xmlns:r="http://schemas.openxmlformats.org/officeDocument/2006/relationships" xmlns:p="http://schemas.openxmlformats.org/presentationml/2006/main">
  <p:tag name="NUM" val="10"/>
</p:tagLst>
</file>

<file path=ppt/tags/tag356.xml><?xml version="1.0" encoding="utf-8"?>
<p:tagLst xmlns:a="http://schemas.openxmlformats.org/drawingml/2006/main" xmlns:r="http://schemas.openxmlformats.org/officeDocument/2006/relationships" xmlns:p="http://schemas.openxmlformats.org/presentationml/2006/main">
  <p:tag name="NUM" val="11"/>
</p:tagLst>
</file>

<file path=ppt/tags/tag357.xml><?xml version="1.0" encoding="utf-8"?>
<p:tagLst xmlns:a="http://schemas.openxmlformats.org/drawingml/2006/main" xmlns:r="http://schemas.openxmlformats.org/officeDocument/2006/relationships" xmlns:p="http://schemas.openxmlformats.org/presentationml/2006/main">
  <p:tag name="NUM" val="12"/>
</p:tagLst>
</file>

<file path=ppt/tags/tag358.xml><?xml version="1.0" encoding="utf-8"?>
<p:tagLst xmlns:a="http://schemas.openxmlformats.org/drawingml/2006/main" xmlns:r="http://schemas.openxmlformats.org/officeDocument/2006/relationships" xmlns:p="http://schemas.openxmlformats.org/presentationml/2006/main">
  <p:tag name="NUM" val="13"/>
</p:tagLst>
</file>

<file path=ppt/tags/tag359.xml><?xml version="1.0" encoding="utf-8"?>
<p:tagLst xmlns:a="http://schemas.openxmlformats.org/drawingml/2006/main" xmlns:r="http://schemas.openxmlformats.org/officeDocument/2006/relationships" xmlns:p="http://schemas.openxmlformats.org/presentationml/2006/main">
  <p:tag name="NUM" val="14"/>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15"/>
</p:tagLst>
</file>

<file path=ppt/tags/tag361.xml><?xml version="1.0" encoding="utf-8"?>
<p:tagLst xmlns:a="http://schemas.openxmlformats.org/drawingml/2006/main" xmlns:r="http://schemas.openxmlformats.org/officeDocument/2006/relationships" xmlns:p="http://schemas.openxmlformats.org/presentationml/2006/main">
  <p:tag name="NUM" val="16"/>
</p:tagLst>
</file>

<file path=ppt/tags/tag362.xml><?xml version="1.0" encoding="utf-8"?>
<p:tagLst xmlns:a="http://schemas.openxmlformats.org/drawingml/2006/main" xmlns:r="http://schemas.openxmlformats.org/officeDocument/2006/relationships" xmlns:p="http://schemas.openxmlformats.org/presentationml/2006/main">
  <p:tag name="NUM" val="17"/>
</p:tagLst>
</file>

<file path=ppt/tags/tag363.xml><?xml version="1.0" encoding="utf-8"?>
<p:tagLst xmlns:a="http://schemas.openxmlformats.org/drawingml/2006/main" xmlns:r="http://schemas.openxmlformats.org/officeDocument/2006/relationships" xmlns:p="http://schemas.openxmlformats.org/presentationml/2006/main">
  <p:tag name="NUM" val="18"/>
</p:tagLst>
</file>

<file path=ppt/tags/tag364.xml><?xml version="1.0" encoding="utf-8"?>
<p:tagLst xmlns:a="http://schemas.openxmlformats.org/drawingml/2006/main" xmlns:r="http://schemas.openxmlformats.org/officeDocument/2006/relationships" xmlns:p="http://schemas.openxmlformats.org/presentationml/2006/main">
  <p:tag name="NUM" val="19"/>
</p:tagLst>
</file>

<file path=ppt/tags/tag365.xml><?xml version="1.0" encoding="utf-8"?>
<p:tagLst xmlns:a="http://schemas.openxmlformats.org/drawingml/2006/main" xmlns:r="http://schemas.openxmlformats.org/officeDocument/2006/relationships" xmlns:p="http://schemas.openxmlformats.org/presentationml/2006/main">
  <p:tag name="NUM" val="20"/>
</p:tagLst>
</file>

<file path=ppt/tags/tag366.xml><?xml version="1.0" encoding="utf-8"?>
<p:tagLst xmlns:a="http://schemas.openxmlformats.org/drawingml/2006/main" xmlns:r="http://schemas.openxmlformats.org/officeDocument/2006/relationships" xmlns:p="http://schemas.openxmlformats.org/presentationml/2006/main">
  <p:tag name="NUM" val="21"/>
</p:tagLst>
</file>

<file path=ppt/tags/tag367.xml><?xml version="1.0" encoding="utf-8"?>
<p:tagLst xmlns:a="http://schemas.openxmlformats.org/drawingml/2006/main" xmlns:r="http://schemas.openxmlformats.org/officeDocument/2006/relationships" xmlns:p="http://schemas.openxmlformats.org/presentationml/2006/main">
  <p:tag name="NUM" val="1"/>
</p:tagLst>
</file>

<file path=ppt/tags/tag368.xml><?xml version="1.0" encoding="utf-8"?>
<p:tagLst xmlns:a="http://schemas.openxmlformats.org/drawingml/2006/main" xmlns:r="http://schemas.openxmlformats.org/officeDocument/2006/relationships" xmlns:p="http://schemas.openxmlformats.org/presentationml/2006/main">
  <p:tag name="NUM" val="2"/>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4"/>
</p:tagLst>
</file>

<file path=ppt/tags/tag371.xml><?xml version="1.0" encoding="utf-8"?>
<p:tagLst xmlns:a="http://schemas.openxmlformats.org/drawingml/2006/main" xmlns:r="http://schemas.openxmlformats.org/officeDocument/2006/relationships" xmlns:p="http://schemas.openxmlformats.org/presentationml/2006/main">
  <p:tag name="NUM" val="5"/>
</p:tagLst>
</file>

<file path=ppt/tags/tag372.xml><?xml version="1.0" encoding="utf-8"?>
<p:tagLst xmlns:a="http://schemas.openxmlformats.org/drawingml/2006/main" xmlns:r="http://schemas.openxmlformats.org/officeDocument/2006/relationships" xmlns:p="http://schemas.openxmlformats.org/presentationml/2006/main">
  <p:tag name="NUM" val="6"/>
</p:tagLst>
</file>

<file path=ppt/tags/tag373.xml><?xml version="1.0" encoding="utf-8"?>
<p:tagLst xmlns:a="http://schemas.openxmlformats.org/drawingml/2006/main" xmlns:r="http://schemas.openxmlformats.org/officeDocument/2006/relationships" xmlns:p="http://schemas.openxmlformats.org/presentationml/2006/main">
  <p:tag name="NUM" val="7"/>
</p:tagLst>
</file>

<file path=ppt/tags/tag374.xml><?xml version="1.0" encoding="utf-8"?>
<p:tagLst xmlns:a="http://schemas.openxmlformats.org/drawingml/2006/main" xmlns:r="http://schemas.openxmlformats.org/officeDocument/2006/relationships" xmlns:p="http://schemas.openxmlformats.org/presentationml/2006/main">
  <p:tag name="NUM" val="8"/>
</p:tagLst>
</file>

<file path=ppt/tags/tag375.xml><?xml version="1.0" encoding="utf-8"?>
<p:tagLst xmlns:a="http://schemas.openxmlformats.org/drawingml/2006/main" xmlns:r="http://schemas.openxmlformats.org/officeDocument/2006/relationships" xmlns:p="http://schemas.openxmlformats.org/presentationml/2006/main">
  <p:tag name="NUM" val="9"/>
</p:tagLst>
</file>

<file path=ppt/tags/tag376.xml><?xml version="1.0" encoding="utf-8"?>
<p:tagLst xmlns:a="http://schemas.openxmlformats.org/drawingml/2006/main" xmlns:r="http://schemas.openxmlformats.org/officeDocument/2006/relationships" xmlns:p="http://schemas.openxmlformats.org/presentationml/2006/main">
  <p:tag name="NUM" val="10"/>
</p:tagLst>
</file>

<file path=ppt/tags/tag377.xml><?xml version="1.0" encoding="utf-8"?>
<p:tagLst xmlns:a="http://schemas.openxmlformats.org/drawingml/2006/main" xmlns:r="http://schemas.openxmlformats.org/officeDocument/2006/relationships" xmlns:p="http://schemas.openxmlformats.org/presentationml/2006/main">
  <p:tag name="NUM" val="11"/>
</p:tagLst>
</file>

<file path=ppt/tags/tag378.xml><?xml version="1.0" encoding="utf-8"?>
<p:tagLst xmlns:a="http://schemas.openxmlformats.org/drawingml/2006/main" xmlns:r="http://schemas.openxmlformats.org/officeDocument/2006/relationships" xmlns:p="http://schemas.openxmlformats.org/presentationml/2006/main">
  <p:tag name="NUM" val="12"/>
</p:tagLst>
</file>

<file path=ppt/tags/tag379.xml><?xml version="1.0" encoding="utf-8"?>
<p:tagLst xmlns:a="http://schemas.openxmlformats.org/drawingml/2006/main" xmlns:r="http://schemas.openxmlformats.org/officeDocument/2006/relationships" xmlns:p="http://schemas.openxmlformats.org/presentationml/2006/main">
  <p:tag name="NUM" val="1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14"/>
</p:tagLst>
</file>

<file path=ppt/tags/tag381.xml><?xml version="1.0" encoding="utf-8"?>
<p:tagLst xmlns:a="http://schemas.openxmlformats.org/drawingml/2006/main" xmlns:r="http://schemas.openxmlformats.org/officeDocument/2006/relationships" xmlns:p="http://schemas.openxmlformats.org/presentationml/2006/main">
  <p:tag name="NUM" val="15"/>
</p:tagLst>
</file>

<file path=ppt/tags/tag382.xml><?xml version="1.0" encoding="utf-8"?>
<p:tagLst xmlns:a="http://schemas.openxmlformats.org/drawingml/2006/main" xmlns:r="http://schemas.openxmlformats.org/officeDocument/2006/relationships" xmlns:p="http://schemas.openxmlformats.org/presentationml/2006/main">
  <p:tag name="NUM" val="16"/>
</p:tagLst>
</file>

<file path=ppt/tags/tag383.xml><?xml version="1.0" encoding="utf-8"?>
<p:tagLst xmlns:a="http://schemas.openxmlformats.org/drawingml/2006/main" xmlns:r="http://schemas.openxmlformats.org/officeDocument/2006/relationships" xmlns:p="http://schemas.openxmlformats.org/presentationml/2006/main">
  <p:tag name="NUM" val="17"/>
</p:tagLst>
</file>

<file path=ppt/tags/tag384.xml><?xml version="1.0" encoding="utf-8"?>
<p:tagLst xmlns:a="http://schemas.openxmlformats.org/drawingml/2006/main" xmlns:r="http://schemas.openxmlformats.org/officeDocument/2006/relationships" xmlns:p="http://schemas.openxmlformats.org/presentationml/2006/main">
  <p:tag name="NUM" val="18"/>
</p:tagLst>
</file>

<file path=ppt/tags/tag385.xml><?xml version="1.0" encoding="utf-8"?>
<p:tagLst xmlns:a="http://schemas.openxmlformats.org/drawingml/2006/main" xmlns:r="http://schemas.openxmlformats.org/officeDocument/2006/relationships" xmlns:p="http://schemas.openxmlformats.org/presentationml/2006/main">
  <p:tag name="NUM" val="19"/>
</p:tagLst>
</file>

<file path=ppt/tags/tag386.xml><?xml version="1.0" encoding="utf-8"?>
<p:tagLst xmlns:a="http://schemas.openxmlformats.org/drawingml/2006/main" xmlns:r="http://schemas.openxmlformats.org/officeDocument/2006/relationships" xmlns:p="http://schemas.openxmlformats.org/presentationml/2006/main">
  <p:tag name="NUM" val="20"/>
</p:tagLst>
</file>

<file path=ppt/tags/tag387.xml><?xml version="1.0" encoding="utf-8"?>
<p:tagLst xmlns:a="http://schemas.openxmlformats.org/drawingml/2006/main" xmlns:r="http://schemas.openxmlformats.org/officeDocument/2006/relationships" xmlns:p="http://schemas.openxmlformats.org/presentationml/2006/main">
  <p:tag name="NUM" val="21"/>
</p:tagLst>
</file>

<file path=ppt/tags/tag388.xml><?xml version="1.0" encoding="utf-8"?>
<p:tagLst xmlns:a="http://schemas.openxmlformats.org/drawingml/2006/main" xmlns:r="http://schemas.openxmlformats.org/officeDocument/2006/relationships" xmlns:p="http://schemas.openxmlformats.org/presentationml/2006/main">
  <p:tag name="NUM" val="22"/>
</p:tagLst>
</file>

<file path=ppt/tags/tag389.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2"/>
</p:tagLst>
</file>

<file path=ppt/tags/tag391.xml><?xml version="1.0" encoding="utf-8"?>
<p:tagLst xmlns:a="http://schemas.openxmlformats.org/drawingml/2006/main" xmlns:r="http://schemas.openxmlformats.org/officeDocument/2006/relationships" xmlns:p="http://schemas.openxmlformats.org/presentationml/2006/main">
  <p:tag name="NUM" val="3"/>
</p:tagLst>
</file>

<file path=ppt/tags/tag392.xml><?xml version="1.0" encoding="utf-8"?>
<p:tagLst xmlns:a="http://schemas.openxmlformats.org/drawingml/2006/main" xmlns:r="http://schemas.openxmlformats.org/officeDocument/2006/relationships" xmlns:p="http://schemas.openxmlformats.org/presentationml/2006/main">
  <p:tag name="NUM" val="4"/>
</p:tagLst>
</file>

<file path=ppt/tags/tag393.xml><?xml version="1.0" encoding="utf-8"?>
<p:tagLst xmlns:a="http://schemas.openxmlformats.org/drawingml/2006/main" xmlns:r="http://schemas.openxmlformats.org/officeDocument/2006/relationships" xmlns:p="http://schemas.openxmlformats.org/presentationml/2006/main">
  <p:tag name="NUM" val="5"/>
</p:tagLst>
</file>

<file path=ppt/tags/tag394.xml><?xml version="1.0" encoding="utf-8"?>
<p:tagLst xmlns:a="http://schemas.openxmlformats.org/drawingml/2006/main" xmlns:r="http://schemas.openxmlformats.org/officeDocument/2006/relationships" xmlns:p="http://schemas.openxmlformats.org/presentationml/2006/main">
  <p:tag name="NUM" val="6"/>
</p:tagLst>
</file>

<file path=ppt/tags/tag395.xml><?xml version="1.0" encoding="utf-8"?>
<p:tagLst xmlns:a="http://schemas.openxmlformats.org/drawingml/2006/main" xmlns:r="http://schemas.openxmlformats.org/officeDocument/2006/relationships" xmlns:p="http://schemas.openxmlformats.org/presentationml/2006/main">
  <p:tag name="NUM" val="7"/>
</p:tagLst>
</file>

<file path=ppt/tags/tag396.xml><?xml version="1.0" encoding="utf-8"?>
<p:tagLst xmlns:a="http://schemas.openxmlformats.org/drawingml/2006/main" xmlns:r="http://schemas.openxmlformats.org/officeDocument/2006/relationships" xmlns:p="http://schemas.openxmlformats.org/presentationml/2006/main">
  <p:tag name="NUM" val="8"/>
</p:tagLst>
</file>

<file path=ppt/tags/tag397.xml><?xml version="1.0" encoding="utf-8"?>
<p:tagLst xmlns:a="http://schemas.openxmlformats.org/drawingml/2006/main" xmlns:r="http://schemas.openxmlformats.org/officeDocument/2006/relationships" xmlns:p="http://schemas.openxmlformats.org/presentationml/2006/main">
  <p:tag name="NUM" val="9"/>
</p:tagLst>
</file>

<file path=ppt/tags/tag398.xml><?xml version="1.0" encoding="utf-8"?>
<p:tagLst xmlns:a="http://schemas.openxmlformats.org/drawingml/2006/main" xmlns:r="http://schemas.openxmlformats.org/officeDocument/2006/relationships" xmlns:p="http://schemas.openxmlformats.org/presentationml/2006/main">
  <p:tag name="NUM" val="10"/>
</p:tagLst>
</file>

<file path=ppt/tags/tag39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4"/>
</p:tagLst>
</file>

<file path=ppt/tags/tag400.xml><?xml version="1.0" encoding="utf-8"?>
<p:tagLst xmlns:a="http://schemas.openxmlformats.org/drawingml/2006/main" xmlns:r="http://schemas.openxmlformats.org/officeDocument/2006/relationships" xmlns:p="http://schemas.openxmlformats.org/presentationml/2006/main">
  <p:tag name="NUM" val="12"/>
</p:tagLst>
</file>

<file path=ppt/tags/tag401.xml><?xml version="1.0" encoding="utf-8"?>
<p:tagLst xmlns:a="http://schemas.openxmlformats.org/drawingml/2006/main" xmlns:r="http://schemas.openxmlformats.org/officeDocument/2006/relationships" xmlns:p="http://schemas.openxmlformats.org/presentationml/2006/main">
  <p:tag name="NUM" val="13"/>
</p:tagLst>
</file>

<file path=ppt/tags/tag402.xml><?xml version="1.0" encoding="utf-8"?>
<p:tagLst xmlns:a="http://schemas.openxmlformats.org/drawingml/2006/main" xmlns:r="http://schemas.openxmlformats.org/officeDocument/2006/relationships" xmlns:p="http://schemas.openxmlformats.org/presentationml/2006/main">
  <p:tag name="NUM" val="14"/>
</p:tagLst>
</file>

<file path=ppt/tags/tag403.xml><?xml version="1.0" encoding="utf-8"?>
<p:tagLst xmlns:a="http://schemas.openxmlformats.org/drawingml/2006/main" xmlns:r="http://schemas.openxmlformats.org/officeDocument/2006/relationships" xmlns:p="http://schemas.openxmlformats.org/presentationml/2006/main">
  <p:tag name="NUM" val="15"/>
</p:tagLst>
</file>

<file path=ppt/tags/tag404.xml><?xml version="1.0" encoding="utf-8"?>
<p:tagLst xmlns:a="http://schemas.openxmlformats.org/drawingml/2006/main" xmlns:r="http://schemas.openxmlformats.org/officeDocument/2006/relationships" xmlns:p="http://schemas.openxmlformats.org/presentationml/2006/main">
  <p:tag name="NUM" val="16"/>
</p:tagLst>
</file>

<file path=ppt/tags/tag405.xml><?xml version="1.0" encoding="utf-8"?>
<p:tagLst xmlns:a="http://schemas.openxmlformats.org/drawingml/2006/main" xmlns:r="http://schemas.openxmlformats.org/officeDocument/2006/relationships" xmlns:p="http://schemas.openxmlformats.org/presentationml/2006/main">
  <p:tag name="NUM" val="17"/>
</p:tagLst>
</file>

<file path=ppt/tags/tag406.xml><?xml version="1.0" encoding="utf-8"?>
<p:tagLst xmlns:a="http://schemas.openxmlformats.org/drawingml/2006/main" xmlns:r="http://schemas.openxmlformats.org/officeDocument/2006/relationships" xmlns:p="http://schemas.openxmlformats.org/presentationml/2006/main">
  <p:tag name="NUM" val="18"/>
</p:tagLst>
</file>

<file path=ppt/tags/tag407.xml><?xml version="1.0" encoding="utf-8"?>
<p:tagLst xmlns:a="http://schemas.openxmlformats.org/drawingml/2006/main" xmlns:r="http://schemas.openxmlformats.org/officeDocument/2006/relationships" xmlns:p="http://schemas.openxmlformats.org/presentationml/2006/main">
  <p:tag name="NUM" val="19"/>
</p:tagLst>
</file>

<file path=ppt/tags/tag408.xml><?xml version="1.0" encoding="utf-8"?>
<p:tagLst xmlns:a="http://schemas.openxmlformats.org/drawingml/2006/main" xmlns:r="http://schemas.openxmlformats.org/officeDocument/2006/relationships" xmlns:p="http://schemas.openxmlformats.org/presentationml/2006/main">
  <p:tag name="NUM" val="20"/>
</p:tagLst>
</file>

<file path=ppt/tags/tag409.xml><?xml version="1.0" encoding="utf-8"?>
<p:tagLst xmlns:a="http://schemas.openxmlformats.org/drawingml/2006/main" xmlns:r="http://schemas.openxmlformats.org/officeDocument/2006/relationships" xmlns:p="http://schemas.openxmlformats.org/presentationml/2006/main">
  <p:tag name="NUM" val="21"/>
</p:tagLst>
</file>

<file path=ppt/tags/tag41.xml><?xml version="1.0" encoding="utf-8"?>
<p:tagLst xmlns:a="http://schemas.openxmlformats.org/drawingml/2006/main" xmlns:r="http://schemas.openxmlformats.org/officeDocument/2006/relationships" xmlns:p="http://schemas.openxmlformats.org/presentationml/2006/main">
  <p:tag name="NUM" val="15"/>
</p:tagLst>
</file>

<file path=ppt/tags/tag410.xml><?xml version="1.0" encoding="utf-8"?>
<p:tagLst xmlns:a="http://schemas.openxmlformats.org/drawingml/2006/main" xmlns:r="http://schemas.openxmlformats.org/officeDocument/2006/relationships" xmlns:p="http://schemas.openxmlformats.org/presentationml/2006/main">
  <p:tag name="NUM" val="1"/>
</p:tagLst>
</file>

<file path=ppt/tags/tag411.xml><?xml version="1.0" encoding="utf-8"?>
<p:tagLst xmlns:a="http://schemas.openxmlformats.org/drawingml/2006/main" xmlns:r="http://schemas.openxmlformats.org/officeDocument/2006/relationships" xmlns:p="http://schemas.openxmlformats.org/presentationml/2006/main">
  <p:tag name="NUM" val="2"/>
</p:tagLst>
</file>

<file path=ppt/tags/tag412.xml><?xml version="1.0" encoding="utf-8"?>
<p:tagLst xmlns:a="http://schemas.openxmlformats.org/drawingml/2006/main" xmlns:r="http://schemas.openxmlformats.org/officeDocument/2006/relationships" xmlns:p="http://schemas.openxmlformats.org/presentationml/2006/main">
  <p:tag name="NUM" val="3"/>
</p:tagLst>
</file>

<file path=ppt/tags/tag413.xml><?xml version="1.0" encoding="utf-8"?>
<p:tagLst xmlns:a="http://schemas.openxmlformats.org/drawingml/2006/main" xmlns:r="http://schemas.openxmlformats.org/officeDocument/2006/relationships" xmlns:p="http://schemas.openxmlformats.org/presentationml/2006/main">
  <p:tag name="NUM" val="1"/>
</p:tagLst>
</file>

<file path=ppt/tags/tag414.xml><?xml version="1.0" encoding="utf-8"?>
<p:tagLst xmlns:a="http://schemas.openxmlformats.org/drawingml/2006/main" xmlns:r="http://schemas.openxmlformats.org/officeDocument/2006/relationships" xmlns:p="http://schemas.openxmlformats.org/presentationml/2006/main">
  <p:tag name="NUM" val="2"/>
</p:tagLst>
</file>

<file path=ppt/tags/tag415.xml><?xml version="1.0" encoding="utf-8"?>
<p:tagLst xmlns:a="http://schemas.openxmlformats.org/drawingml/2006/main" xmlns:r="http://schemas.openxmlformats.org/officeDocument/2006/relationships" xmlns:p="http://schemas.openxmlformats.org/presentationml/2006/main">
  <p:tag name="NUM" val="3"/>
</p:tagLst>
</file>

<file path=ppt/tags/tag416.xml><?xml version="1.0" encoding="utf-8"?>
<p:tagLst xmlns:a="http://schemas.openxmlformats.org/drawingml/2006/main" xmlns:r="http://schemas.openxmlformats.org/officeDocument/2006/relationships" xmlns:p="http://schemas.openxmlformats.org/presentationml/2006/main">
  <p:tag name="NUM" val="1"/>
</p:tagLst>
</file>

<file path=ppt/tags/tag417.xml><?xml version="1.0" encoding="utf-8"?>
<p:tagLst xmlns:a="http://schemas.openxmlformats.org/drawingml/2006/main" xmlns:r="http://schemas.openxmlformats.org/officeDocument/2006/relationships" xmlns:p="http://schemas.openxmlformats.org/presentationml/2006/main">
  <p:tag name="NUM" val="2"/>
</p:tagLst>
</file>

<file path=ppt/tags/tag418.xml><?xml version="1.0" encoding="utf-8"?>
<p:tagLst xmlns:a="http://schemas.openxmlformats.org/drawingml/2006/main" xmlns:r="http://schemas.openxmlformats.org/officeDocument/2006/relationships" xmlns:p="http://schemas.openxmlformats.org/presentationml/2006/main">
  <p:tag name="NUM" val="3"/>
</p:tagLst>
</file>

<file path=ppt/tags/tag419.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16"/>
</p:tagLst>
</file>

<file path=ppt/tags/tag420.xml><?xml version="1.0" encoding="utf-8"?>
<p:tagLst xmlns:a="http://schemas.openxmlformats.org/drawingml/2006/main" xmlns:r="http://schemas.openxmlformats.org/officeDocument/2006/relationships" xmlns:p="http://schemas.openxmlformats.org/presentationml/2006/main">
  <p:tag name="NUM" val="2"/>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4"/>
</p:tagLst>
</file>

<file path=ppt/tags/tag423.xml><?xml version="1.0" encoding="utf-8"?>
<p:tagLst xmlns:a="http://schemas.openxmlformats.org/drawingml/2006/main" xmlns:r="http://schemas.openxmlformats.org/officeDocument/2006/relationships" xmlns:p="http://schemas.openxmlformats.org/presentationml/2006/main">
  <p:tag name="NUM" val="5"/>
</p:tagLst>
</file>

<file path=ppt/tags/tag424.xml><?xml version="1.0" encoding="utf-8"?>
<p:tagLst xmlns:a="http://schemas.openxmlformats.org/drawingml/2006/main" xmlns:r="http://schemas.openxmlformats.org/officeDocument/2006/relationships" xmlns:p="http://schemas.openxmlformats.org/presentationml/2006/main">
  <p:tag name="NUM" val="6"/>
</p:tagLst>
</file>

<file path=ppt/tags/tag425.xml><?xml version="1.0" encoding="utf-8"?>
<p:tagLst xmlns:a="http://schemas.openxmlformats.org/drawingml/2006/main" xmlns:r="http://schemas.openxmlformats.org/officeDocument/2006/relationships" xmlns:p="http://schemas.openxmlformats.org/presentationml/2006/main">
  <p:tag name="NUM" val="1"/>
</p:tagLst>
</file>

<file path=ppt/tags/tag426.xml><?xml version="1.0" encoding="utf-8"?>
<p:tagLst xmlns:a="http://schemas.openxmlformats.org/drawingml/2006/main" xmlns:r="http://schemas.openxmlformats.org/officeDocument/2006/relationships" xmlns:p="http://schemas.openxmlformats.org/presentationml/2006/main">
  <p:tag name="NUM" val="2"/>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4"/>
</p:tagLst>
</file>

<file path=ppt/tags/tag429.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17"/>
</p:tagLst>
</file>

<file path=ppt/tags/tag430.xml><?xml version="1.0" encoding="utf-8"?>
<p:tagLst xmlns:a="http://schemas.openxmlformats.org/drawingml/2006/main" xmlns:r="http://schemas.openxmlformats.org/officeDocument/2006/relationships" xmlns:p="http://schemas.openxmlformats.org/presentationml/2006/main">
  <p:tag name="NUM" val="6"/>
</p:tagLst>
</file>

<file path=ppt/tags/tag431.xml><?xml version="1.0" encoding="utf-8"?>
<p:tagLst xmlns:a="http://schemas.openxmlformats.org/drawingml/2006/main" xmlns:r="http://schemas.openxmlformats.org/officeDocument/2006/relationships" xmlns:p="http://schemas.openxmlformats.org/presentationml/2006/main">
  <p:tag name="NUM" val="7"/>
</p:tagLst>
</file>

<file path=ppt/tags/tag432.xml><?xml version="1.0" encoding="utf-8"?>
<p:tagLst xmlns:a="http://schemas.openxmlformats.org/drawingml/2006/main" xmlns:r="http://schemas.openxmlformats.org/officeDocument/2006/relationships" xmlns:p="http://schemas.openxmlformats.org/presentationml/2006/main">
  <p:tag name="NUM" val="8"/>
</p:tagLst>
</file>

<file path=ppt/tags/tag43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9"/>
</p:tagLst>
</file>

<file path=ppt/tags/tag46.xml><?xml version="1.0" encoding="utf-8"?>
<p:tagLst xmlns:a="http://schemas.openxmlformats.org/drawingml/2006/main" xmlns:r="http://schemas.openxmlformats.org/officeDocument/2006/relationships" xmlns:p="http://schemas.openxmlformats.org/presentationml/2006/main">
  <p:tag name="NUM" val="20"/>
</p:tagLst>
</file>

<file path=ppt/tags/tag47.xml><?xml version="1.0" encoding="utf-8"?>
<p:tagLst xmlns:a="http://schemas.openxmlformats.org/drawingml/2006/main" xmlns:r="http://schemas.openxmlformats.org/officeDocument/2006/relationships" xmlns:p="http://schemas.openxmlformats.org/presentationml/2006/main">
  <p:tag name="NUM" val="21"/>
</p:tagLst>
</file>

<file path=ppt/tags/tag48.xml><?xml version="1.0" encoding="utf-8"?>
<p:tagLst xmlns:a="http://schemas.openxmlformats.org/drawingml/2006/main" xmlns:r="http://schemas.openxmlformats.org/officeDocument/2006/relationships" xmlns:p="http://schemas.openxmlformats.org/presentationml/2006/main">
  <p:tag name="NUM" val="22"/>
</p:tagLst>
</file>

<file path=ppt/tags/tag49.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4"/>
</p:tagLst>
</file>

<file path=ppt/tags/tag51.xml><?xml version="1.0" encoding="utf-8"?>
<p:tagLst xmlns:a="http://schemas.openxmlformats.org/drawingml/2006/main" xmlns:r="http://schemas.openxmlformats.org/officeDocument/2006/relationships" xmlns:p="http://schemas.openxmlformats.org/presentationml/2006/main">
  <p:tag name="NUM" val="25"/>
</p:tagLst>
</file>

<file path=ppt/tags/tag52.xml><?xml version="1.0" encoding="utf-8"?>
<p:tagLst xmlns:a="http://schemas.openxmlformats.org/drawingml/2006/main" xmlns:r="http://schemas.openxmlformats.org/officeDocument/2006/relationships" xmlns:p="http://schemas.openxmlformats.org/presentationml/2006/main">
  <p:tag name="NUM" val="26"/>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8"/>
</p:tagLst>
</file>

<file path=ppt/tags/tag61.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10"/>
</p:tagLst>
</file>

<file path=ppt/tags/tag63.xml><?xml version="1.0" encoding="utf-8"?>
<p:tagLst xmlns:a="http://schemas.openxmlformats.org/drawingml/2006/main" xmlns:r="http://schemas.openxmlformats.org/officeDocument/2006/relationships" xmlns:p="http://schemas.openxmlformats.org/presentationml/2006/main">
  <p:tag name="NUM" val="11"/>
</p:tagLst>
</file>

<file path=ppt/tags/tag64.xml><?xml version="1.0" encoding="utf-8"?>
<p:tagLst xmlns:a="http://schemas.openxmlformats.org/drawingml/2006/main" xmlns:r="http://schemas.openxmlformats.org/officeDocument/2006/relationships" xmlns:p="http://schemas.openxmlformats.org/presentationml/2006/main">
  <p:tag name="NUM" val="12"/>
</p:tagLst>
</file>

<file path=ppt/tags/tag65.xml><?xml version="1.0" encoding="utf-8"?>
<p:tagLst xmlns:a="http://schemas.openxmlformats.org/drawingml/2006/main" xmlns:r="http://schemas.openxmlformats.org/officeDocument/2006/relationships" xmlns:p="http://schemas.openxmlformats.org/presentationml/2006/main">
  <p:tag name="NUM" val="13"/>
</p:tagLst>
</file>

<file path=ppt/tags/tag66.xml><?xml version="1.0" encoding="utf-8"?>
<p:tagLst xmlns:a="http://schemas.openxmlformats.org/drawingml/2006/main" xmlns:r="http://schemas.openxmlformats.org/officeDocument/2006/relationships" xmlns:p="http://schemas.openxmlformats.org/presentationml/2006/main">
  <p:tag name="NUM" val="14"/>
</p:tagLst>
</file>

<file path=ppt/tags/tag67.xml><?xml version="1.0" encoding="utf-8"?>
<p:tagLst xmlns:a="http://schemas.openxmlformats.org/drawingml/2006/main" xmlns:r="http://schemas.openxmlformats.org/officeDocument/2006/relationships" xmlns:p="http://schemas.openxmlformats.org/presentationml/2006/main">
  <p:tag name="NUM" val="15"/>
</p:tagLst>
</file>

<file path=ppt/tags/tag68.xml><?xml version="1.0" encoding="utf-8"?>
<p:tagLst xmlns:a="http://schemas.openxmlformats.org/drawingml/2006/main" xmlns:r="http://schemas.openxmlformats.org/officeDocument/2006/relationships" xmlns:p="http://schemas.openxmlformats.org/presentationml/2006/main">
  <p:tag name="NUM" val="16"/>
</p:tagLst>
</file>

<file path=ppt/tags/tag69.xml><?xml version="1.0" encoding="utf-8"?>
<p:tagLst xmlns:a="http://schemas.openxmlformats.org/drawingml/2006/main" xmlns:r="http://schemas.openxmlformats.org/officeDocument/2006/relationships" xmlns:p="http://schemas.openxmlformats.org/presentationml/2006/main">
  <p:tag name="NUM" val="17"/>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18"/>
</p:tagLst>
</file>

<file path=ppt/tags/tag71.xml><?xml version="1.0" encoding="utf-8"?>
<p:tagLst xmlns:a="http://schemas.openxmlformats.org/drawingml/2006/main" xmlns:r="http://schemas.openxmlformats.org/officeDocument/2006/relationships" xmlns:p="http://schemas.openxmlformats.org/presentationml/2006/main">
  <p:tag name="NUM" val="19"/>
</p:tagLst>
</file>

<file path=ppt/tags/tag72.xml><?xml version="1.0" encoding="utf-8"?>
<p:tagLst xmlns:a="http://schemas.openxmlformats.org/drawingml/2006/main" xmlns:r="http://schemas.openxmlformats.org/officeDocument/2006/relationships" xmlns:p="http://schemas.openxmlformats.org/presentationml/2006/main">
  <p:tag name="NUM" val="20"/>
</p:tagLst>
</file>

<file path=ppt/tags/tag73.xml><?xml version="1.0" encoding="utf-8"?>
<p:tagLst xmlns:a="http://schemas.openxmlformats.org/drawingml/2006/main" xmlns:r="http://schemas.openxmlformats.org/officeDocument/2006/relationships" xmlns:p="http://schemas.openxmlformats.org/presentationml/2006/main">
  <p:tag name="NUM" val="21"/>
</p:tagLst>
</file>

<file path=ppt/tags/tag74.xml><?xml version="1.0" encoding="utf-8"?>
<p:tagLst xmlns:a="http://schemas.openxmlformats.org/drawingml/2006/main" xmlns:r="http://schemas.openxmlformats.org/officeDocument/2006/relationships" xmlns:p="http://schemas.openxmlformats.org/presentationml/2006/main">
  <p:tag name="NUM" val="22"/>
</p:tagLst>
</file>

<file path=ppt/tags/tag75.xml><?xml version="1.0" encoding="utf-8"?>
<p:tagLst xmlns:a="http://schemas.openxmlformats.org/drawingml/2006/main" xmlns:r="http://schemas.openxmlformats.org/officeDocument/2006/relationships" xmlns:p="http://schemas.openxmlformats.org/presentationml/2006/main">
  <p:tag name="NUM" val="23"/>
</p:tagLst>
</file>

<file path=ppt/tags/tag76.xml><?xml version="1.0" encoding="utf-8"?>
<p:tagLst xmlns:a="http://schemas.openxmlformats.org/drawingml/2006/main" xmlns:r="http://schemas.openxmlformats.org/officeDocument/2006/relationships" xmlns:p="http://schemas.openxmlformats.org/presentationml/2006/main">
  <p:tag name="NUM" val="24"/>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84.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9"/>
</p:tagLst>
</file>

<file path=ppt/tags/tag86.xml><?xml version="1.0" encoding="utf-8"?>
<p:tagLst xmlns:a="http://schemas.openxmlformats.org/drawingml/2006/main" xmlns:r="http://schemas.openxmlformats.org/officeDocument/2006/relationships" xmlns:p="http://schemas.openxmlformats.org/presentationml/2006/main">
  <p:tag name="NUM" val="10"/>
</p:tagLst>
</file>

<file path=ppt/tags/tag87.xml><?xml version="1.0" encoding="utf-8"?>
<p:tagLst xmlns:a="http://schemas.openxmlformats.org/drawingml/2006/main" xmlns:r="http://schemas.openxmlformats.org/officeDocument/2006/relationships" xmlns:p="http://schemas.openxmlformats.org/presentationml/2006/main">
  <p:tag name="NUM" val="11"/>
</p:tagLst>
</file>

<file path=ppt/tags/tag88.xml><?xml version="1.0" encoding="utf-8"?>
<p:tagLst xmlns:a="http://schemas.openxmlformats.org/drawingml/2006/main" xmlns:r="http://schemas.openxmlformats.org/officeDocument/2006/relationships" xmlns:p="http://schemas.openxmlformats.org/presentationml/2006/main">
  <p:tag name="NUM" val="12"/>
</p:tagLst>
</file>

<file path=ppt/tags/tag89.xml><?xml version="1.0" encoding="utf-8"?>
<p:tagLst xmlns:a="http://schemas.openxmlformats.org/drawingml/2006/main" xmlns:r="http://schemas.openxmlformats.org/officeDocument/2006/relationships" xmlns:p="http://schemas.openxmlformats.org/presentationml/2006/main">
  <p:tag name="NUM" val="13"/>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14"/>
</p:tagLst>
</file>

<file path=ppt/tags/tag91.xml><?xml version="1.0" encoding="utf-8"?>
<p:tagLst xmlns:a="http://schemas.openxmlformats.org/drawingml/2006/main" xmlns:r="http://schemas.openxmlformats.org/officeDocument/2006/relationships" xmlns:p="http://schemas.openxmlformats.org/presentationml/2006/main">
  <p:tag name="NUM" val="15"/>
</p:tagLst>
</file>

<file path=ppt/tags/tag92.xml><?xml version="1.0" encoding="utf-8"?>
<p:tagLst xmlns:a="http://schemas.openxmlformats.org/drawingml/2006/main" xmlns:r="http://schemas.openxmlformats.org/officeDocument/2006/relationships" xmlns:p="http://schemas.openxmlformats.org/presentationml/2006/main">
  <p:tag name="NUM" val="16"/>
</p:tagLst>
</file>

<file path=ppt/tags/tag93.xml><?xml version="1.0" encoding="utf-8"?>
<p:tagLst xmlns:a="http://schemas.openxmlformats.org/drawingml/2006/main" xmlns:r="http://schemas.openxmlformats.org/officeDocument/2006/relationships" xmlns:p="http://schemas.openxmlformats.org/presentationml/2006/main">
  <p:tag name="NUM" val="17"/>
</p:tagLst>
</file>

<file path=ppt/tags/tag94.xml><?xml version="1.0" encoding="utf-8"?>
<p:tagLst xmlns:a="http://schemas.openxmlformats.org/drawingml/2006/main" xmlns:r="http://schemas.openxmlformats.org/officeDocument/2006/relationships" xmlns:p="http://schemas.openxmlformats.org/presentationml/2006/main">
  <p:tag name="NUM" val="18"/>
</p:tagLst>
</file>

<file path=ppt/tags/tag95.xml><?xml version="1.0" encoding="utf-8"?>
<p:tagLst xmlns:a="http://schemas.openxmlformats.org/drawingml/2006/main" xmlns:r="http://schemas.openxmlformats.org/officeDocument/2006/relationships" xmlns:p="http://schemas.openxmlformats.org/presentationml/2006/main">
  <p:tag name="NUM" val="19"/>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8816</TotalTime>
  <Words>1897</Words>
  <Application>Microsoft Office PowerPoint</Application>
  <PresentationFormat>Affichage à l'écran (4:3)</PresentationFormat>
  <Paragraphs>367</Paragraphs>
  <Slides>25</Slides>
  <Notes>25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Exécutif</vt:lpstr>
      <vt:lpstr>La puissance  </vt:lpstr>
      <vt:lpstr>La puissance.</vt:lpstr>
      <vt:lpstr>La puissance.</vt:lpstr>
      <vt:lpstr>La puissance.</vt:lpstr>
      <vt:lpstr>La puissance en continu</vt:lpstr>
      <vt:lpstr>La puissance en continu</vt:lpstr>
      <vt:lpstr>La puissance  en alternatif monophasé</vt:lpstr>
      <vt:lpstr>La puissance  en alternatif monophasé</vt:lpstr>
      <vt:lpstr>La puissance  en alternatif monophasé</vt:lpstr>
      <vt:lpstr>La puissance  en alternatif triphasé</vt:lpstr>
      <vt:lpstr>La puissance  en alternatif triphasé</vt:lpstr>
      <vt:lpstr>La puissance  en alternatif triphasé</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Le bilan des  puissances</vt:lpstr>
      <vt:lpstr>À vous de jouer</vt:lpstr>
      <vt:lpstr>À vous de jouer</vt:lpstr>
      <vt:lpstr>À vous de jouer</vt:lpstr>
      <vt:lpstr>À vous de jouer</vt:lpstr>
      <vt:lpstr>À vous de jouer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puissance F</dc:title>
  <dc:creator>Philippe Dutour</dc:creator>
  <cp:lastModifiedBy>phil</cp:lastModifiedBy>
  <cp:revision>229</cp:revision>
  <dcterms:created xsi:type="dcterms:W3CDTF">2014-09-06T08:54:55Z</dcterms:created>
  <dcterms:modified xsi:type="dcterms:W3CDTF">2015-12-28T12:56:26Z</dcterms:modified>
</cp:coreProperties>
</file>