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3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4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5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notesSlides/notesSlide6.xml" ContentType="application/vnd.openxmlformats-officedocument.presentationml.notesSlide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notesSlides/notesSlide7.xml" ContentType="application/vnd.openxmlformats-officedocument.presentationml.notesSlide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notesSlides/notesSlide8.xml" ContentType="application/vnd.openxmlformats-officedocument.presentationml.notesSlide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notesSlides/notesSlide9.xml" ContentType="application/vnd.openxmlformats-officedocument.presentationml.notesSlide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notesSlides/notesSlide10.xml" ContentType="application/vnd.openxmlformats-officedocument.presentationml.notesSlide+xml"/>
  <Override PartName="/ppt/tags/tag135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3"/>
  </p:notesMasterIdLst>
  <p:sldIdLst>
    <p:sldId id="256" r:id="rId2"/>
    <p:sldId id="275" r:id="rId3"/>
    <p:sldId id="267" r:id="rId4"/>
    <p:sldId id="268" r:id="rId5"/>
    <p:sldId id="276" r:id="rId6"/>
    <p:sldId id="291" r:id="rId7"/>
    <p:sldId id="272" r:id="rId8"/>
    <p:sldId id="298" r:id="rId9"/>
    <p:sldId id="299" r:id="rId10"/>
    <p:sldId id="300" r:id="rId11"/>
    <p:sldId id="295" r:id="rId12"/>
  </p:sldIdLst>
  <p:sldSz cx="9144000" cy="6858000" type="screen4x3"/>
  <p:notesSz cx="6858000" cy="9144000"/>
  <p:custDataLst>
    <p:tags r:id="rId14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00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70" autoAdjust="0"/>
    <p:restoredTop sz="93971" autoAdjust="0"/>
  </p:normalViewPr>
  <p:slideViewPr>
    <p:cSldViewPr>
      <p:cViewPr>
        <p:scale>
          <a:sx n="73" d="100"/>
          <a:sy n="73" d="100"/>
        </p:scale>
        <p:origin x="-2238" y="-492"/>
      </p:cViewPr>
      <p:guideLst>
        <p:guide orient="horz" pos="2160"/>
        <p:guide pos="2880"/>
      </p:guideLst>
    </p:cSldViewPr>
  </p:slideViewPr>
  <p:notesTextViewPr>
    <p:cViewPr>
      <p:scale>
        <a:sx n="400" d="100"/>
        <a:sy n="4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9765B-AA2C-4011-9FFB-19152924DF2B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CFF19C-7390-4C02-A740-5948DB6C5D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6294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7149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2380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23804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1632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1"/>
                </a:solidFill>
                <a:effectLst>
                  <a:glow rad="228600">
                    <a:schemeClr val="bg1">
                      <a:alpha val="40000"/>
                    </a:schemeClr>
                  </a:glow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solidFill>
                  <a:schemeClr val="tx1"/>
                </a:solidFill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387424"/>
            <a:ext cx="1493649" cy="1219306"/>
          </a:xfrm>
          <a:prstGeom prst="rect">
            <a:avLst/>
          </a:prstGeom>
        </p:spPr>
      </p:pic>
      <p:sp>
        <p:nvSpPr>
          <p:cNvPr id="10" name="ZoneTexte 9"/>
          <p:cNvSpPr txBox="1"/>
          <p:nvPr userDrawn="1"/>
        </p:nvSpPr>
        <p:spPr>
          <a:xfrm>
            <a:off x="0" y="6495407"/>
            <a:ext cx="1433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Ph. </a:t>
            </a:r>
            <a:r>
              <a:rPr lang="fr-FR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Dutour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188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4800" kern="1200">
          <a:solidFill>
            <a:schemeClr val="tx1"/>
          </a:solidFill>
          <a:effectLst>
            <a:glow rad="228600">
              <a:schemeClr val="bg1">
                <a:alpha val="40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22.xml"/><Relationship Id="rId13" Type="http://schemas.openxmlformats.org/officeDocument/2006/relationships/tags" Target="../tags/tag127.xml"/><Relationship Id="rId18" Type="http://schemas.openxmlformats.org/officeDocument/2006/relationships/tags" Target="../tags/tag132.xml"/><Relationship Id="rId3" Type="http://schemas.openxmlformats.org/officeDocument/2006/relationships/tags" Target="../tags/tag117.xml"/><Relationship Id="rId21" Type="http://schemas.openxmlformats.org/officeDocument/2006/relationships/slideLayout" Target="../slideLayouts/slideLayout2.xml"/><Relationship Id="rId7" Type="http://schemas.openxmlformats.org/officeDocument/2006/relationships/tags" Target="../tags/tag121.xml"/><Relationship Id="rId12" Type="http://schemas.openxmlformats.org/officeDocument/2006/relationships/tags" Target="../tags/tag126.xml"/><Relationship Id="rId17" Type="http://schemas.openxmlformats.org/officeDocument/2006/relationships/tags" Target="../tags/tag131.xml"/><Relationship Id="rId2" Type="http://schemas.openxmlformats.org/officeDocument/2006/relationships/tags" Target="../tags/tag116.xml"/><Relationship Id="rId16" Type="http://schemas.openxmlformats.org/officeDocument/2006/relationships/tags" Target="../tags/tag130.xml"/><Relationship Id="rId20" Type="http://schemas.openxmlformats.org/officeDocument/2006/relationships/tags" Target="../tags/tag134.xml"/><Relationship Id="rId1" Type="http://schemas.openxmlformats.org/officeDocument/2006/relationships/tags" Target="../tags/tag115.xml"/><Relationship Id="rId6" Type="http://schemas.openxmlformats.org/officeDocument/2006/relationships/tags" Target="../tags/tag120.xml"/><Relationship Id="rId11" Type="http://schemas.openxmlformats.org/officeDocument/2006/relationships/tags" Target="../tags/tag125.xml"/><Relationship Id="rId5" Type="http://schemas.openxmlformats.org/officeDocument/2006/relationships/tags" Target="../tags/tag119.xml"/><Relationship Id="rId15" Type="http://schemas.openxmlformats.org/officeDocument/2006/relationships/tags" Target="../tags/tag129.xml"/><Relationship Id="rId10" Type="http://schemas.openxmlformats.org/officeDocument/2006/relationships/tags" Target="../tags/tag124.xml"/><Relationship Id="rId19" Type="http://schemas.openxmlformats.org/officeDocument/2006/relationships/tags" Target="../tags/tag133.xml"/><Relationship Id="rId4" Type="http://schemas.openxmlformats.org/officeDocument/2006/relationships/tags" Target="../tags/tag118.xml"/><Relationship Id="rId9" Type="http://schemas.openxmlformats.org/officeDocument/2006/relationships/tags" Target="../tags/tag123.xml"/><Relationship Id="rId14" Type="http://schemas.openxmlformats.org/officeDocument/2006/relationships/tags" Target="../tags/tag128.xml"/><Relationship Id="rId2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13" Type="http://schemas.openxmlformats.org/officeDocument/2006/relationships/image" Target="../media/image3.gif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12" Type="http://schemas.openxmlformats.org/officeDocument/2006/relationships/notesSlide" Target="../notesSlides/notesSlide2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8.xml"/><Relationship Id="rId10" Type="http://schemas.openxmlformats.org/officeDocument/2006/relationships/tags" Target="../tags/tag13.xml"/><Relationship Id="rId4" Type="http://schemas.openxmlformats.org/officeDocument/2006/relationships/tags" Target="../tags/tag7.xml"/><Relationship Id="rId9" Type="http://schemas.openxmlformats.org/officeDocument/2006/relationships/tags" Target="../tags/tag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5.gif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4.gif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notesSlide" Target="../notesSlides/notesSlide3.xml"/><Relationship Id="rId5" Type="http://schemas.openxmlformats.org/officeDocument/2006/relationships/tags" Target="../tags/tag18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7.xml"/><Relationship Id="rId9" Type="http://schemas.openxmlformats.org/officeDocument/2006/relationships/tags" Target="../tags/tag22.xml"/><Relationship Id="rId1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tags" Target="../tags/tag39.xml"/><Relationship Id="rId18" Type="http://schemas.openxmlformats.org/officeDocument/2006/relationships/tags" Target="../tags/tag44.xml"/><Relationship Id="rId26" Type="http://schemas.openxmlformats.org/officeDocument/2006/relationships/image" Target="../media/image8.png"/><Relationship Id="rId3" Type="http://schemas.openxmlformats.org/officeDocument/2006/relationships/tags" Target="../tags/tag29.xml"/><Relationship Id="rId21" Type="http://schemas.openxmlformats.org/officeDocument/2006/relationships/tags" Target="../tags/tag47.xml"/><Relationship Id="rId7" Type="http://schemas.openxmlformats.org/officeDocument/2006/relationships/tags" Target="../tags/tag33.xml"/><Relationship Id="rId12" Type="http://schemas.openxmlformats.org/officeDocument/2006/relationships/tags" Target="../tags/tag38.xml"/><Relationship Id="rId17" Type="http://schemas.openxmlformats.org/officeDocument/2006/relationships/tags" Target="../tags/tag43.xml"/><Relationship Id="rId25" Type="http://schemas.microsoft.com/office/2007/relationships/hdphoto" Target="../media/hdphoto1.wdp"/><Relationship Id="rId2" Type="http://schemas.openxmlformats.org/officeDocument/2006/relationships/tags" Target="../tags/tag28.xml"/><Relationship Id="rId16" Type="http://schemas.openxmlformats.org/officeDocument/2006/relationships/tags" Target="../tags/tag42.xml"/><Relationship Id="rId20" Type="http://schemas.openxmlformats.org/officeDocument/2006/relationships/tags" Target="../tags/tag46.xml"/><Relationship Id="rId29" Type="http://schemas.microsoft.com/office/2007/relationships/hdphoto" Target="../media/hdphoto3.wdp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tags" Target="../tags/tag37.xml"/><Relationship Id="rId24" Type="http://schemas.openxmlformats.org/officeDocument/2006/relationships/image" Target="../media/image7.png"/><Relationship Id="rId5" Type="http://schemas.openxmlformats.org/officeDocument/2006/relationships/tags" Target="../tags/tag31.xml"/><Relationship Id="rId15" Type="http://schemas.openxmlformats.org/officeDocument/2006/relationships/tags" Target="../tags/tag41.xml"/><Relationship Id="rId23" Type="http://schemas.openxmlformats.org/officeDocument/2006/relationships/notesSlide" Target="../notesSlides/notesSlide5.xml"/><Relationship Id="rId28" Type="http://schemas.openxmlformats.org/officeDocument/2006/relationships/image" Target="../media/image9.png"/><Relationship Id="rId10" Type="http://schemas.openxmlformats.org/officeDocument/2006/relationships/tags" Target="../tags/tag36.xml"/><Relationship Id="rId19" Type="http://schemas.openxmlformats.org/officeDocument/2006/relationships/tags" Target="../tags/tag45.xml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tags" Target="../tags/tag40.xml"/><Relationship Id="rId22" Type="http://schemas.openxmlformats.org/officeDocument/2006/relationships/slideLayout" Target="../slideLayouts/slideLayout2.xml"/><Relationship Id="rId27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55.xml"/><Relationship Id="rId13" Type="http://schemas.openxmlformats.org/officeDocument/2006/relationships/tags" Target="../tags/tag60.xml"/><Relationship Id="rId18" Type="http://schemas.openxmlformats.org/officeDocument/2006/relationships/tags" Target="../tags/tag65.xml"/><Relationship Id="rId3" Type="http://schemas.openxmlformats.org/officeDocument/2006/relationships/tags" Target="../tags/tag50.xml"/><Relationship Id="rId21" Type="http://schemas.openxmlformats.org/officeDocument/2006/relationships/slideLayout" Target="../slideLayouts/slideLayout2.xml"/><Relationship Id="rId7" Type="http://schemas.openxmlformats.org/officeDocument/2006/relationships/tags" Target="../tags/tag54.xml"/><Relationship Id="rId12" Type="http://schemas.openxmlformats.org/officeDocument/2006/relationships/tags" Target="../tags/tag59.xml"/><Relationship Id="rId17" Type="http://schemas.openxmlformats.org/officeDocument/2006/relationships/tags" Target="../tags/tag64.xml"/><Relationship Id="rId2" Type="http://schemas.openxmlformats.org/officeDocument/2006/relationships/tags" Target="../tags/tag49.xml"/><Relationship Id="rId16" Type="http://schemas.openxmlformats.org/officeDocument/2006/relationships/tags" Target="../tags/tag63.xml"/><Relationship Id="rId20" Type="http://schemas.openxmlformats.org/officeDocument/2006/relationships/tags" Target="../tags/tag67.xml"/><Relationship Id="rId1" Type="http://schemas.openxmlformats.org/officeDocument/2006/relationships/tags" Target="../tags/tag48.xml"/><Relationship Id="rId6" Type="http://schemas.openxmlformats.org/officeDocument/2006/relationships/tags" Target="../tags/tag53.xml"/><Relationship Id="rId11" Type="http://schemas.openxmlformats.org/officeDocument/2006/relationships/tags" Target="../tags/tag58.xml"/><Relationship Id="rId5" Type="http://schemas.openxmlformats.org/officeDocument/2006/relationships/tags" Target="../tags/tag52.xml"/><Relationship Id="rId15" Type="http://schemas.openxmlformats.org/officeDocument/2006/relationships/tags" Target="../tags/tag62.xml"/><Relationship Id="rId10" Type="http://schemas.openxmlformats.org/officeDocument/2006/relationships/tags" Target="../tags/tag57.xml"/><Relationship Id="rId19" Type="http://schemas.openxmlformats.org/officeDocument/2006/relationships/tags" Target="../tags/tag66.xml"/><Relationship Id="rId4" Type="http://schemas.openxmlformats.org/officeDocument/2006/relationships/tags" Target="../tags/tag51.xml"/><Relationship Id="rId9" Type="http://schemas.openxmlformats.org/officeDocument/2006/relationships/tags" Target="../tags/tag56.xml"/><Relationship Id="rId14" Type="http://schemas.openxmlformats.org/officeDocument/2006/relationships/tags" Target="../tags/tag61.xml"/><Relationship Id="rId2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13" Type="http://schemas.openxmlformats.org/officeDocument/2006/relationships/tags" Target="../tags/tag80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12" Type="http://schemas.openxmlformats.org/officeDocument/2006/relationships/tags" Target="../tags/tag79.xml"/><Relationship Id="rId17" Type="http://schemas.openxmlformats.org/officeDocument/2006/relationships/tags" Target="../tags/tag84.xml"/><Relationship Id="rId2" Type="http://schemas.openxmlformats.org/officeDocument/2006/relationships/tags" Target="../tags/tag69.xml"/><Relationship Id="rId16" Type="http://schemas.openxmlformats.org/officeDocument/2006/relationships/tags" Target="../tags/tag83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tags" Target="../tags/tag78.xml"/><Relationship Id="rId5" Type="http://schemas.openxmlformats.org/officeDocument/2006/relationships/tags" Target="../tags/tag72.xml"/><Relationship Id="rId15" Type="http://schemas.openxmlformats.org/officeDocument/2006/relationships/tags" Target="../tags/tag82.xml"/><Relationship Id="rId10" Type="http://schemas.openxmlformats.org/officeDocument/2006/relationships/tags" Target="../tags/tag77.xml"/><Relationship Id="rId19" Type="http://schemas.openxmlformats.org/officeDocument/2006/relationships/notesSlide" Target="../notesSlides/notesSlide7.xml"/><Relationship Id="rId4" Type="http://schemas.openxmlformats.org/officeDocument/2006/relationships/tags" Target="../tags/tag71.xml"/><Relationship Id="rId9" Type="http://schemas.openxmlformats.org/officeDocument/2006/relationships/tags" Target="../tags/tag76.xml"/><Relationship Id="rId14" Type="http://schemas.openxmlformats.org/officeDocument/2006/relationships/tags" Target="../tags/tag8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13" Type="http://schemas.openxmlformats.org/officeDocument/2006/relationships/tags" Target="../tags/tag97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12" Type="http://schemas.openxmlformats.org/officeDocument/2006/relationships/tags" Target="../tags/tag96.xml"/><Relationship Id="rId17" Type="http://schemas.openxmlformats.org/officeDocument/2006/relationships/tags" Target="../tags/tag101.xml"/><Relationship Id="rId2" Type="http://schemas.openxmlformats.org/officeDocument/2006/relationships/tags" Target="../tags/tag86.xml"/><Relationship Id="rId16" Type="http://schemas.openxmlformats.org/officeDocument/2006/relationships/tags" Target="../tags/tag100.xml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11" Type="http://schemas.openxmlformats.org/officeDocument/2006/relationships/tags" Target="../tags/tag95.xml"/><Relationship Id="rId5" Type="http://schemas.openxmlformats.org/officeDocument/2006/relationships/tags" Target="../tags/tag89.xml"/><Relationship Id="rId15" Type="http://schemas.openxmlformats.org/officeDocument/2006/relationships/tags" Target="../tags/tag99.xml"/><Relationship Id="rId10" Type="http://schemas.openxmlformats.org/officeDocument/2006/relationships/tags" Target="../tags/tag94.xml"/><Relationship Id="rId19" Type="http://schemas.openxmlformats.org/officeDocument/2006/relationships/notesSlide" Target="../notesSlides/notesSlide8.xml"/><Relationship Id="rId4" Type="http://schemas.openxmlformats.org/officeDocument/2006/relationships/tags" Target="../tags/tag88.xml"/><Relationship Id="rId9" Type="http://schemas.openxmlformats.org/officeDocument/2006/relationships/tags" Target="../tags/tag93.xml"/><Relationship Id="rId14" Type="http://schemas.openxmlformats.org/officeDocument/2006/relationships/tags" Target="../tags/tag9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9.xml"/><Relationship Id="rId13" Type="http://schemas.openxmlformats.org/officeDocument/2006/relationships/tags" Target="../tags/tag114.xml"/><Relationship Id="rId3" Type="http://schemas.openxmlformats.org/officeDocument/2006/relationships/tags" Target="../tags/tag104.xml"/><Relationship Id="rId7" Type="http://schemas.openxmlformats.org/officeDocument/2006/relationships/tags" Target="../tags/tag108.xml"/><Relationship Id="rId12" Type="http://schemas.openxmlformats.org/officeDocument/2006/relationships/tags" Target="../tags/tag113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tags" Target="../tags/tag107.xml"/><Relationship Id="rId11" Type="http://schemas.openxmlformats.org/officeDocument/2006/relationships/tags" Target="../tags/tag112.xml"/><Relationship Id="rId5" Type="http://schemas.openxmlformats.org/officeDocument/2006/relationships/tags" Target="../tags/tag106.xml"/><Relationship Id="rId15" Type="http://schemas.openxmlformats.org/officeDocument/2006/relationships/notesSlide" Target="../notesSlides/notesSlide9.xml"/><Relationship Id="rId10" Type="http://schemas.openxmlformats.org/officeDocument/2006/relationships/tags" Target="../tags/tag111.xml"/><Relationship Id="rId4" Type="http://schemas.openxmlformats.org/officeDocument/2006/relationships/tags" Target="../tags/tag105.xml"/><Relationship Id="rId9" Type="http://schemas.openxmlformats.org/officeDocument/2006/relationships/tags" Target="../tags/tag110.xml"/><Relationship Id="rId1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609601"/>
            <a:ext cx="7772400" cy="3395463"/>
          </a:xfrm>
        </p:spPr>
        <p:txBody>
          <a:bodyPr/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 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 qui fait qu’un travail va être réalisé dans un temps donné.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07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269776"/>
            <a:ext cx="9058945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alternatif monophasé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412776"/>
            <a:ext cx="9144000" cy="201622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800" dirty="0" smtClean="0"/>
              <a:t>L’éclairage de la salle de cours est composé de 12 luminaires contenants 4 tubes fluorescents chacun. L’alimentation monophasée 230 V. On veut choisir le calibre du disjoncteur approprié, il nous faut donc trouver l’intensité.</a:t>
            </a:r>
          </a:p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Chaque tube a une puissance de 40 W et un cos</a:t>
            </a:r>
            <a:r>
              <a:rPr lang="fr-FR" sz="20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 </a:t>
            </a:r>
            <a:r>
              <a:rPr lang="fr-FR" sz="20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 </a:t>
            </a: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de 0,7.</a:t>
            </a:r>
          </a:p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Trouvez P, Q et S de l’installation totale, calculez I.</a:t>
            </a:r>
          </a:p>
          <a:p>
            <a:pPr marL="0" indent="0" algn="ctr">
              <a:buNone/>
            </a:pP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Vérifiez vos calculs par le traçage du triangle des puissances.</a:t>
            </a:r>
            <a:endParaRPr lang="fr-FR" sz="1800" b="1" dirty="0" smtClean="0">
              <a:solidFill>
                <a:schemeClr val="tx1"/>
              </a:solidFill>
              <a:effectLst>
                <a:glow rad="228600">
                  <a:srgbClr val="FFFF00">
                    <a:alpha val="40000"/>
                  </a:srgbClr>
                </a:glow>
              </a:effectLst>
            </a:endParaRPr>
          </a:p>
          <a:p>
            <a:pPr marL="0" indent="0" algn="ctr">
              <a:buNone/>
            </a:pP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Connecteur droit avec flèche 4"/>
          <p:cNvCxnSpPr/>
          <p:nvPr>
            <p:custDataLst>
              <p:tags r:id="rId3"/>
            </p:custDataLst>
          </p:nvPr>
        </p:nvCxnSpPr>
        <p:spPr>
          <a:xfrm flipV="1">
            <a:off x="107504" y="5118795"/>
            <a:ext cx="3024336" cy="122413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>
            <p:custDataLst>
              <p:tags r:id="rId4"/>
            </p:custDataLst>
          </p:nvPr>
        </p:nvCxnSpPr>
        <p:spPr>
          <a:xfrm>
            <a:off x="107504" y="6336432"/>
            <a:ext cx="3014048" cy="0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rc 7"/>
          <p:cNvSpPr/>
          <p:nvPr>
            <p:custDataLst>
              <p:tags r:id="rId5"/>
            </p:custDataLst>
          </p:nvPr>
        </p:nvSpPr>
        <p:spPr>
          <a:xfrm rot="2755772">
            <a:off x="-85515" y="5620320"/>
            <a:ext cx="1111932" cy="936104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23" name="Espace réservé du contenu 2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65170" y="5550843"/>
            <a:ext cx="1050446" cy="4157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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Espace réservé du contenu 2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840490" y="5114963"/>
            <a:ext cx="1773433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</a:t>
            </a:r>
            <a:endParaRPr lang="fr-FR" b="1" baseline="30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Espace réservé du contenu 2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2447764" y="5519715"/>
            <a:ext cx="1944216" cy="4157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</a:t>
            </a:r>
            <a:endParaRPr lang="fr-FR" baseline="30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Espace réservé du contenu 2"/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724406" y="6342931"/>
            <a:ext cx="2407434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1" name="Connecteur droit avec flèche 30"/>
          <p:cNvCxnSpPr/>
          <p:nvPr>
            <p:custDataLst>
              <p:tags r:id="rId10"/>
            </p:custDataLst>
          </p:nvPr>
        </p:nvCxnSpPr>
        <p:spPr>
          <a:xfrm flipV="1">
            <a:off x="3065740" y="5118795"/>
            <a:ext cx="0" cy="1217638"/>
          </a:xfrm>
          <a:prstGeom prst="straightConnector1">
            <a:avLst/>
          </a:prstGeom>
          <a:ln w="57150">
            <a:solidFill>
              <a:srgbClr val="92D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orme libre 32"/>
          <p:cNvSpPr/>
          <p:nvPr>
            <p:custDataLst>
              <p:tags r:id="rId11"/>
            </p:custDataLst>
          </p:nvPr>
        </p:nvSpPr>
        <p:spPr>
          <a:xfrm>
            <a:off x="2749302" y="6074742"/>
            <a:ext cx="333375" cy="257175"/>
          </a:xfrm>
          <a:custGeom>
            <a:avLst/>
            <a:gdLst>
              <a:gd name="connsiteX0" fmla="*/ 142875 w 533400"/>
              <a:gd name="connsiteY0" fmla="*/ 266700 h 266700"/>
              <a:gd name="connsiteX1" fmla="*/ 0 w 533400"/>
              <a:gd name="connsiteY1" fmla="*/ 9525 h 266700"/>
              <a:gd name="connsiteX2" fmla="*/ 533400 w 533400"/>
              <a:gd name="connsiteY2" fmla="*/ 0 h 266700"/>
              <a:gd name="connsiteX0" fmla="*/ 0 w 390525"/>
              <a:gd name="connsiteY0" fmla="*/ 266700 h 266700"/>
              <a:gd name="connsiteX1" fmla="*/ 19050 w 390525"/>
              <a:gd name="connsiteY1" fmla="*/ 9525 h 266700"/>
              <a:gd name="connsiteX2" fmla="*/ 390525 w 390525"/>
              <a:gd name="connsiteY2" fmla="*/ 0 h 266700"/>
              <a:gd name="connsiteX0" fmla="*/ 19050 w 371475"/>
              <a:gd name="connsiteY0" fmla="*/ 257175 h 257175"/>
              <a:gd name="connsiteX1" fmla="*/ 0 w 371475"/>
              <a:gd name="connsiteY1" fmla="*/ 9525 h 257175"/>
              <a:gd name="connsiteX2" fmla="*/ 371475 w 371475"/>
              <a:gd name="connsiteY2" fmla="*/ 0 h 257175"/>
              <a:gd name="connsiteX0" fmla="*/ 0 w 352425"/>
              <a:gd name="connsiteY0" fmla="*/ 257175 h 257175"/>
              <a:gd name="connsiteX1" fmla="*/ 19050 w 352425"/>
              <a:gd name="connsiteY1" fmla="*/ 9525 h 257175"/>
              <a:gd name="connsiteX2" fmla="*/ 352425 w 352425"/>
              <a:gd name="connsiteY2" fmla="*/ 0 h 257175"/>
              <a:gd name="connsiteX0" fmla="*/ 2298 w 333375"/>
              <a:gd name="connsiteY0" fmla="*/ 257175 h 257175"/>
              <a:gd name="connsiteX1" fmla="*/ 0 w 333375"/>
              <a:gd name="connsiteY1" fmla="*/ 9525 h 257175"/>
              <a:gd name="connsiteX2" fmla="*/ 333375 w 333375"/>
              <a:gd name="connsiteY2" fmla="*/ 0 h 25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375" h="257175">
                <a:moveTo>
                  <a:pt x="2298" y="257175"/>
                </a:moveTo>
                <a:lnTo>
                  <a:pt x="0" y="9525"/>
                </a:lnTo>
                <a:lnTo>
                  <a:pt x="333375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space réservé du contenu 2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377463" y="4122771"/>
            <a:ext cx="8459144" cy="41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Pour le triangle des puissances on prend 1 cm pour 100 W, VAR et VA.</a:t>
            </a:r>
          </a:p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On trace P et à 90° on trace Q. Ensuite on trace S et on vérifie la longueur obtenue soit: 27,4 cm.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9" name="Espace réservé du contenu 2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3703816" y="5103917"/>
            <a:ext cx="1806438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Calcul de I: 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Espace réservé du contenu 2"/>
          <p:cNvSpPr txBox="1">
            <a:spLocks/>
          </p:cNvSpPr>
          <p:nvPr>
            <p:custDataLst>
              <p:tags r:id="rId14"/>
            </p:custDataLst>
          </p:nvPr>
        </p:nvSpPr>
        <p:spPr>
          <a:xfrm>
            <a:off x="126438" y="3507533"/>
            <a:ext cx="2916700" cy="41579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totale = 1920 W</a:t>
            </a:r>
            <a:endParaRPr lang="fr-FR" sz="1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Espace réservé du contenu 2"/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3131841" y="3507533"/>
            <a:ext cx="2952328" cy="4157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 totale = 1960 VAR</a:t>
            </a:r>
            <a:endParaRPr lang="fr-FR" sz="1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" name="Espace réservé du contenu 2"/>
          <p:cNvSpPr txBox="1">
            <a:spLocks/>
          </p:cNvSpPr>
          <p:nvPr>
            <p:custDataLst>
              <p:tags r:id="rId16"/>
            </p:custDataLst>
          </p:nvPr>
        </p:nvSpPr>
        <p:spPr>
          <a:xfrm>
            <a:off x="6163841" y="3507533"/>
            <a:ext cx="2886558" cy="415798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 totale  =2740 VA</a:t>
            </a:r>
            <a:endParaRPr lang="fr-FR" sz="1800" b="1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Espace réservé du contenu 2"/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4605859" y="5441272"/>
            <a:ext cx="1509769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 = U.I 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Espace réservé du contenu 2"/>
          <p:cNvSpPr txBox="1">
            <a:spLocks/>
          </p:cNvSpPr>
          <p:nvPr>
            <p:custDataLst>
              <p:tags r:id="rId18"/>
            </p:custDataLst>
          </p:nvPr>
        </p:nvSpPr>
        <p:spPr>
          <a:xfrm>
            <a:off x="5173646" y="5778627"/>
            <a:ext cx="1883964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I = S/U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Espace réservé du contenu 2"/>
          <p:cNvSpPr txBox="1">
            <a:spLocks/>
          </p:cNvSpPr>
          <p:nvPr>
            <p:custDataLst>
              <p:tags r:id="rId19"/>
            </p:custDataLst>
          </p:nvPr>
        </p:nvSpPr>
        <p:spPr>
          <a:xfrm>
            <a:off x="5718615" y="6115982"/>
            <a:ext cx="2677989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I = 2740/230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4" name="Espace réservé du contenu 2"/>
          <p:cNvSpPr txBox="1">
            <a:spLocks/>
          </p:cNvSpPr>
          <p:nvPr>
            <p:custDataLst>
              <p:tags r:id="rId20"/>
            </p:custDataLst>
          </p:nvPr>
        </p:nvSpPr>
        <p:spPr>
          <a:xfrm>
            <a:off x="7236296" y="6453336"/>
            <a:ext cx="1872208" cy="41579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I = 11,9A</a:t>
            </a:r>
            <a:endParaRPr lang="fr-FR" sz="1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323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6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1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3" grpId="0"/>
      <p:bldP spid="24" grpId="0"/>
      <p:bldP spid="26" grpId="0"/>
      <p:bldP spid="27" grpId="0"/>
      <p:bldP spid="33" grpId="0" animBg="1"/>
      <p:bldP spid="37" grpId="0"/>
      <p:bldP spid="39" grpId="0"/>
      <p:bldP spid="34" grpId="0" animBg="1"/>
      <p:bldP spid="35" grpId="0" animBg="1"/>
      <p:bldP spid="40" grpId="0" animBg="1"/>
      <p:bldP spid="41" grpId="0"/>
      <p:bldP spid="42" grpId="0"/>
      <p:bldP spid="43" grpId="0"/>
      <p:bldP spid="4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5055" y="3212976"/>
            <a:ext cx="9058945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76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12474" y="-99392"/>
            <a:ext cx="8119966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8650" y="1076272"/>
            <a:ext cx="9079854" cy="19926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une compétition de type « course », des sportifs s’affrontent.</a:t>
            </a:r>
          </a:p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Ils effectuent tous le même « travail ». Ils partent de « la ligne de départ » et sauf problème, ils franchissent tous la « ligne d’arrivée ».</a:t>
            </a:r>
          </a:p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vainqueur, est celui qui fournit ce travail dans le temps le plus court, celui qui a montré par nature ou par efficience, le plus de « puissance ».</a:t>
            </a:r>
          </a:p>
          <a:p>
            <a:pPr marL="0" indent="0" algn="ctr">
              <a:buNone/>
            </a:pP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Ellipse 25"/>
          <p:cNvSpPr/>
          <p:nvPr>
            <p:custDataLst>
              <p:tags r:id="rId3"/>
            </p:custDataLst>
          </p:nvPr>
        </p:nvSpPr>
        <p:spPr>
          <a:xfrm>
            <a:off x="7498308" y="5101396"/>
            <a:ext cx="674092" cy="774647"/>
          </a:xfrm>
          <a:prstGeom prst="ellipse">
            <a:avLst/>
          </a:prstGeom>
          <a:gradFill>
            <a:gsLst>
              <a:gs pos="100000">
                <a:schemeClr val="accent1">
                  <a:tint val="66000"/>
                  <a:satMod val="160000"/>
                  <a:alpha val="66000"/>
                </a:schemeClr>
              </a:gs>
              <a:gs pos="49000">
                <a:schemeClr val="accent1">
                  <a:tint val="44500"/>
                  <a:satMod val="160000"/>
                  <a:alpha val="46000"/>
                </a:schemeClr>
              </a:gs>
              <a:gs pos="1000">
                <a:schemeClr val="accent1">
                  <a:tint val="23500"/>
                  <a:satMod val="160000"/>
                  <a:alpha val="52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Cube 26"/>
          <p:cNvSpPr/>
          <p:nvPr>
            <p:custDataLst>
              <p:tags r:id="rId4"/>
            </p:custDataLst>
          </p:nvPr>
        </p:nvSpPr>
        <p:spPr>
          <a:xfrm>
            <a:off x="5586393" y="4804994"/>
            <a:ext cx="1689616" cy="1654945"/>
          </a:xfrm>
          <a:prstGeom prst="cube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50000">
                <a:schemeClr val="bg2">
                  <a:lumMod val="50000"/>
                </a:schemeClr>
              </a:gs>
              <a:gs pos="100000">
                <a:schemeClr val="bg2">
                  <a:lumMod val="25000"/>
                </a:schemeClr>
              </a:gs>
            </a:gsLst>
            <a:lin ang="5400000" scaled="0"/>
          </a:gra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 Clic »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8" name="Image 2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8770" y="5021018"/>
            <a:ext cx="1162050" cy="1543050"/>
          </a:xfrm>
          <a:prstGeom prst="rect">
            <a:avLst/>
          </a:prstGeom>
        </p:spPr>
      </p:pic>
      <p:grpSp>
        <p:nvGrpSpPr>
          <p:cNvPr id="29" name="Groupe 28"/>
          <p:cNvGrpSpPr/>
          <p:nvPr>
            <p:custDataLst>
              <p:tags r:id="rId6"/>
            </p:custDataLst>
          </p:nvPr>
        </p:nvGrpSpPr>
        <p:grpSpPr>
          <a:xfrm>
            <a:off x="7277783" y="5003663"/>
            <a:ext cx="1033806" cy="1610029"/>
            <a:chOff x="647244" y="1286633"/>
            <a:chExt cx="684213" cy="1010902"/>
          </a:xfrm>
        </p:grpSpPr>
        <p:sp>
          <p:nvSpPr>
            <p:cNvPr id="30" name="Forme libre 29"/>
            <p:cNvSpPr/>
            <p:nvPr/>
          </p:nvSpPr>
          <p:spPr>
            <a:xfrm rot="6532212" flipH="1">
              <a:off x="549273" y="1871654"/>
              <a:ext cx="286378" cy="90435"/>
            </a:xfrm>
            <a:custGeom>
              <a:avLst/>
              <a:gdLst>
                <a:gd name="connsiteX0" fmla="*/ 0 w 286378"/>
                <a:gd name="connsiteY0" fmla="*/ 90435 h 90435"/>
                <a:gd name="connsiteX1" fmla="*/ 286378 w 286378"/>
                <a:gd name="connsiteY1" fmla="*/ 55266 h 90435"/>
                <a:gd name="connsiteX2" fmla="*/ 160773 w 286378"/>
                <a:gd name="connsiteY2" fmla="*/ 0 h 90435"/>
                <a:gd name="connsiteX3" fmla="*/ 165797 w 286378"/>
                <a:gd name="connsiteY3" fmla="*/ 10048 h 90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6378" h="90435">
                  <a:moveTo>
                    <a:pt x="0" y="90435"/>
                  </a:moveTo>
                  <a:lnTo>
                    <a:pt x="286378" y="55266"/>
                  </a:lnTo>
                  <a:lnTo>
                    <a:pt x="160773" y="0"/>
                  </a:lnTo>
                  <a:lnTo>
                    <a:pt x="165797" y="10048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Forme libre 30"/>
            <p:cNvSpPr/>
            <p:nvPr/>
          </p:nvSpPr>
          <p:spPr>
            <a:xfrm rot="15238563">
              <a:off x="1143051" y="1890852"/>
              <a:ext cx="286378" cy="90435"/>
            </a:xfrm>
            <a:custGeom>
              <a:avLst/>
              <a:gdLst>
                <a:gd name="connsiteX0" fmla="*/ 0 w 286378"/>
                <a:gd name="connsiteY0" fmla="*/ 90435 h 90435"/>
                <a:gd name="connsiteX1" fmla="*/ 286378 w 286378"/>
                <a:gd name="connsiteY1" fmla="*/ 55266 h 90435"/>
                <a:gd name="connsiteX2" fmla="*/ 160773 w 286378"/>
                <a:gd name="connsiteY2" fmla="*/ 0 h 90435"/>
                <a:gd name="connsiteX3" fmla="*/ 165797 w 286378"/>
                <a:gd name="connsiteY3" fmla="*/ 10048 h 90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6378" h="90435">
                  <a:moveTo>
                    <a:pt x="0" y="90435"/>
                  </a:moveTo>
                  <a:lnTo>
                    <a:pt x="286378" y="55266"/>
                  </a:lnTo>
                  <a:lnTo>
                    <a:pt x="160773" y="0"/>
                  </a:lnTo>
                  <a:lnTo>
                    <a:pt x="165797" y="10048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33" name="Groupe 32"/>
            <p:cNvGrpSpPr/>
            <p:nvPr/>
          </p:nvGrpSpPr>
          <p:grpSpPr>
            <a:xfrm>
              <a:off x="756460" y="1286633"/>
              <a:ext cx="504056" cy="874681"/>
              <a:chOff x="3733740" y="1197198"/>
              <a:chExt cx="504056" cy="874681"/>
            </a:xfrm>
          </p:grpSpPr>
          <p:sp>
            <p:nvSpPr>
              <p:cNvPr id="38" name="Ellipse 37"/>
              <p:cNvSpPr/>
              <p:nvPr/>
            </p:nvSpPr>
            <p:spPr>
              <a:xfrm>
                <a:off x="3733740" y="1197198"/>
                <a:ext cx="504056" cy="648072"/>
              </a:xfrm>
              <a:prstGeom prst="ellipse">
                <a:avLst/>
              </a:prstGeom>
              <a:gradFill>
                <a:gsLst>
                  <a:gs pos="100000">
                    <a:schemeClr val="accent1">
                      <a:tint val="66000"/>
                      <a:satMod val="160000"/>
                      <a:alpha val="66000"/>
                    </a:schemeClr>
                  </a:gs>
                  <a:gs pos="49000">
                    <a:schemeClr val="accent1">
                      <a:tint val="44500"/>
                      <a:satMod val="160000"/>
                      <a:alpha val="46000"/>
                    </a:schemeClr>
                  </a:gs>
                  <a:gs pos="1000">
                    <a:schemeClr val="accent1">
                      <a:tint val="23500"/>
                      <a:satMod val="160000"/>
                      <a:alpha val="52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9" name="Rectangle à coins arrondis 38"/>
              <p:cNvSpPr/>
              <p:nvPr/>
            </p:nvSpPr>
            <p:spPr>
              <a:xfrm>
                <a:off x="3805748" y="1413222"/>
                <a:ext cx="360040" cy="108012"/>
              </a:xfrm>
              <a:prstGeom prst="roundRect">
                <a:avLst/>
              </a:prstGeom>
              <a:gradFill flip="none" rotWithShape="1">
                <a:gsLst>
                  <a:gs pos="41000">
                    <a:schemeClr val="accent1">
                      <a:tint val="66000"/>
                      <a:satMod val="160000"/>
                      <a:alpha val="35000"/>
                    </a:schemeClr>
                  </a:gs>
                  <a:gs pos="93000">
                    <a:schemeClr val="accent1">
                      <a:tint val="44500"/>
                      <a:satMod val="160000"/>
                      <a:alpha val="46000"/>
                    </a:schemeClr>
                  </a:gs>
                  <a:gs pos="1000">
                    <a:schemeClr val="accent1">
                      <a:tint val="23500"/>
                      <a:satMod val="160000"/>
                      <a:alpha val="52000"/>
                    </a:schemeClr>
                  </a:gs>
                </a:gsLst>
                <a:lin ang="5400000" scaled="0"/>
                <a:tileRect/>
              </a:gradFill>
              <a:ln w="3175">
                <a:solidFill>
                  <a:schemeClr val="tx1">
                    <a:alpha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0" name="Forme libre 39"/>
              <p:cNvSpPr/>
              <p:nvPr/>
            </p:nvSpPr>
            <p:spPr>
              <a:xfrm>
                <a:off x="3784636" y="1463982"/>
                <a:ext cx="161049" cy="364259"/>
              </a:xfrm>
              <a:custGeom>
                <a:avLst/>
                <a:gdLst>
                  <a:gd name="connsiteX0" fmla="*/ 23095 w 173585"/>
                  <a:gd name="connsiteY0" fmla="*/ 0 h 361848"/>
                  <a:gd name="connsiteX1" fmla="*/ 10870 w 173585"/>
                  <a:gd name="connsiteY1" fmla="*/ 83127 h 361848"/>
                  <a:gd name="connsiteX2" fmla="*/ 160010 w 173585"/>
                  <a:gd name="connsiteY2" fmla="*/ 232268 h 361848"/>
                  <a:gd name="connsiteX3" fmla="*/ 157565 w 173585"/>
                  <a:gd name="connsiteY3" fmla="*/ 361848 h 361848"/>
                  <a:gd name="connsiteX0" fmla="*/ 21520 w 162517"/>
                  <a:gd name="connsiteY0" fmla="*/ 0 h 361848"/>
                  <a:gd name="connsiteX1" fmla="*/ 9295 w 162517"/>
                  <a:gd name="connsiteY1" fmla="*/ 83127 h 361848"/>
                  <a:gd name="connsiteX2" fmla="*/ 137146 w 162517"/>
                  <a:gd name="connsiteY2" fmla="*/ 234634 h 361848"/>
                  <a:gd name="connsiteX3" fmla="*/ 155990 w 162517"/>
                  <a:gd name="connsiteY3" fmla="*/ 361848 h 361848"/>
                  <a:gd name="connsiteX0" fmla="*/ 20820 w 159984"/>
                  <a:gd name="connsiteY0" fmla="*/ 0 h 361848"/>
                  <a:gd name="connsiteX1" fmla="*/ 8595 w 159984"/>
                  <a:gd name="connsiteY1" fmla="*/ 83127 h 361848"/>
                  <a:gd name="connsiteX2" fmla="*/ 126984 w 159984"/>
                  <a:gd name="connsiteY2" fmla="*/ 236999 h 361848"/>
                  <a:gd name="connsiteX3" fmla="*/ 155290 w 159984"/>
                  <a:gd name="connsiteY3" fmla="*/ 361848 h 361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984" h="361848">
                    <a:moveTo>
                      <a:pt x="20820" y="0"/>
                    </a:moveTo>
                    <a:cubicBezTo>
                      <a:pt x="3298" y="22208"/>
                      <a:pt x="-9099" y="43627"/>
                      <a:pt x="8595" y="83127"/>
                    </a:cubicBezTo>
                    <a:cubicBezTo>
                      <a:pt x="26289" y="122627"/>
                      <a:pt x="102535" y="190546"/>
                      <a:pt x="126984" y="236999"/>
                    </a:cubicBezTo>
                    <a:cubicBezTo>
                      <a:pt x="151433" y="283452"/>
                      <a:pt x="168737" y="320284"/>
                      <a:pt x="155290" y="361848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1" name="Forme libre 40"/>
              <p:cNvSpPr/>
              <p:nvPr/>
            </p:nvSpPr>
            <p:spPr>
              <a:xfrm flipH="1">
                <a:off x="4024756" y="1467228"/>
                <a:ext cx="162199" cy="364259"/>
              </a:xfrm>
              <a:custGeom>
                <a:avLst/>
                <a:gdLst>
                  <a:gd name="connsiteX0" fmla="*/ 23095 w 173585"/>
                  <a:gd name="connsiteY0" fmla="*/ 0 h 361848"/>
                  <a:gd name="connsiteX1" fmla="*/ 10870 w 173585"/>
                  <a:gd name="connsiteY1" fmla="*/ 83127 h 361848"/>
                  <a:gd name="connsiteX2" fmla="*/ 160010 w 173585"/>
                  <a:gd name="connsiteY2" fmla="*/ 232268 h 361848"/>
                  <a:gd name="connsiteX3" fmla="*/ 157565 w 173585"/>
                  <a:gd name="connsiteY3" fmla="*/ 361848 h 361848"/>
                  <a:gd name="connsiteX0" fmla="*/ 21870 w 164235"/>
                  <a:gd name="connsiteY0" fmla="*/ 0 h 361848"/>
                  <a:gd name="connsiteX1" fmla="*/ 9645 w 164235"/>
                  <a:gd name="connsiteY1" fmla="*/ 83127 h 361848"/>
                  <a:gd name="connsiteX2" fmla="*/ 142227 w 164235"/>
                  <a:gd name="connsiteY2" fmla="*/ 229903 h 361848"/>
                  <a:gd name="connsiteX3" fmla="*/ 156340 w 164235"/>
                  <a:gd name="connsiteY3" fmla="*/ 361848 h 361848"/>
                  <a:gd name="connsiteX0" fmla="*/ 21170 w 161126"/>
                  <a:gd name="connsiteY0" fmla="*/ 0 h 361848"/>
                  <a:gd name="connsiteX1" fmla="*/ 8945 w 161126"/>
                  <a:gd name="connsiteY1" fmla="*/ 83127 h 361848"/>
                  <a:gd name="connsiteX2" fmla="*/ 132065 w 161126"/>
                  <a:gd name="connsiteY2" fmla="*/ 220441 h 361848"/>
                  <a:gd name="connsiteX3" fmla="*/ 155640 w 161126"/>
                  <a:gd name="connsiteY3" fmla="*/ 361848 h 361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126" h="361848">
                    <a:moveTo>
                      <a:pt x="21170" y="0"/>
                    </a:moveTo>
                    <a:cubicBezTo>
                      <a:pt x="3648" y="22208"/>
                      <a:pt x="-9538" y="46387"/>
                      <a:pt x="8945" y="83127"/>
                    </a:cubicBezTo>
                    <a:cubicBezTo>
                      <a:pt x="27428" y="119867"/>
                      <a:pt x="107616" y="173988"/>
                      <a:pt x="132065" y="220441"/>
                    </a:cubicBezTo>
                    <a:cubicBezTo>
                      <a:pt x="156514" y="266894"/>
                      <a:pt x="169087" y="320284"/>
                      <a:pt x="155640" y="361848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2" name="Forme libre 41"/>
              <p:cNvSpPr/>
              <p:nvPr/>
            </p:nvSpPr>
            <p:spPr>
              <a:xfrm>
                <a:off x="3808601" y="1427934"/>
                <a:ext cx="357187" cy="73821"/>
              </a:xfrm>
              <a:custGeom>
                <a:avLst/>
                <a:gdLst>
                  <a:gd name="connsiteX0" fmla="*/ 0 w 400050"/>
                  <a:gd name="connsiteY0" fmla="*/ 38100 h 123825"/>
                  <a:gd name="connsiteX1" fmla="*/ 0 w 400050"/>
                  <a:gd name="connsiteY1" fmla="*/ 38100 h 123825"/>
                  <a:gd name="connsiteX2" fmla="*/ 66675 w 400050"/>
                  <a:gd name="connsiteY2" fmla="*/ 0 h 123825"/>
                  <a:gd name="connsiteX3" fmla="*/ 100013 w 400050"/>
                  <a:gd name="connsiteY3" fmla="*/ 123825 h 123825"/>
                  <a:gd name="connsiteX4" fmla="*/ 152400 w 400050"/>
                  <a:gd name="connsiteY4" fmla="*/ 28575 h 123825"/>
                  <a:gd name="connsiteX5" fmla="*/ 200025 w 400050"/>
                  <a:gd name="connsiteY5" fmla="*/ 100012 h 123825"/>
                  <a:gd name="connsiteX6" fmla="*/ 257175 w 400050"/>
                  <a:gd name="connsiteY6" fmla="*/ 33337 h 123825"/>
                  <a:gd name="connsiteX7" fmla="*/ 290513 w 400050"/>
                  <a:gd name="connsiteY7" fmla="*/ 90487 h 123825"/>
                  <a:gd name="connsiteX8" fmla="*/ 342900 w 400050"/>
                  <a:gd name="connsiteY8" fmla="*/ 38100 h 123825"/>
                  <a:gd name="connsiteX9" fmla="*/ 366713 w 400050"/>
                  <a:gd name="connsiteY9" fmla="*/ 95250 h 123825"/>
                  <a:gd name="connsiteX10" fmla="*/ 400050 w 400050"/>
                  <a:gd name="connsiteY10" fmla="*/ 47625 h 123825"/>
                  <a:gd name="connsiteX0" fmla="*/ 0 w 400050"/>
                  <a:gd name="connsiteY0" fmla="*/ 38100 h 100012"/>
                  <a:gd name="connsiteX1" fmla="*/ 0 w 400050"/>
                  <a:gd name="connsiteY1" fmla="*/ 38100 h 100012"/>
                  <a:gd name="connsiteX2" fmla="*/ 66675 w 400050"/>
                  <a:gd name="connsiteY2" fmla="*/ 0 h 100012"/>
                  <a:gd name="connsiteX3" fmla="*/ 97631 w 400050"/>
                  <a:gd name="connsiteY3" fmla="*/ 95250 h 100012"/>
                  <a:gd name="connsiteX4" fmla="*/ 152400 w 400050"/>
                  <a:gd name="connsiteY4" fmla="*/ 28575 h 100012"/>
                  <a:gd name="connsiteX5" fmla="*/ 200025 w 400050"/>
                  <a:gd name="connsiteY5" fmla="*/ 100012 h 100012"/>
                  <a:gd name="connsiteX6" fmla="*/ 257175 w 400050"/>
                  <a:gd name="connsiteY6" fmla="*/ 33337 h 100012"/>
                  <a:gd name="connsiteX7" fmla="*/ 290513 w 400050"/>
                  <a:gd name="connsiteY7" fmla="*/ 90487 h 100012"/>
                  <a:gd name="connsiteX8" fmla="*/ 342900 w 400050"/>
                  <a:gd name="connsiteY8" fmla="*/ 38100 h 100012"/>
                  <a:gd name="connsiteX9" fmla="*/ 366713 w 400050"/>
                  <a:gd name="connsiteY9" fmla="*/ 95250 h 100012"/>
                  <a:gd name="connsiteX10" fmla="*/ 400050 w 400050"/>
                  <a:gd name="connsiteY10" fmla="*/ 47625 h 100012"/>
                  <a:gd name="connsiteX0" fmla="*/ 0 w 400050"/>
                  <a:gd name="connsiteY0" fmla="*/ 38100 h 100012"/>
                  <a:gd name="connsiteX1" fmla="*/ 0 w 400050"/>
                  <a:gd name="connsiteY1" fmla="*/ 38100 h 100012"/>
                  <a:gd name="connsiteX2" fmla="*/ 66675 w 400050"/>
                  <a:gd name="connsiteY2" fmla="*/ 0 h 100012"/>
                  <a:gd name="connsiteX3" fmla="*/ 83344 w 400050"/>
                  <a:gd name="connsiteY3" fmla="*/ 23812 h 100012"/>
                  <a:gd name="connsiteX4" fmla="*/ 97631 w 400050"/>
                  <a:gd name="connsiteY4" fmla="*/ 95250 h 100012"/>
                  <a:gd name="connsiteX5" fmla="*/ 152400 w 400050"/>
                  <a:gd name="connsiteY5" fmla="*/ 28575 h 100012"/>
                  <a:gd name="connsiteX6" fmla="*/ 200025 w 400050"/>
                  <a:gd name="connsiteY6" fmla="*/ 100012 h 100012"/>
                  <a:gd name="connsiteX7" fmla="*/ 257175 w 400050"/>
                  <a:gd name="connsiteY7" fmla="*/ 33337 h 100012"/>
                  <a:gd name="connsiteX8" fmla="*/ 290513 w 400050"/>
                  <a:gd name="connsiteY8" fmla="*/ 90487 h 100012"/>
                  <a:gd name="connsiteX9" fmla="*/ 342900 w 400050"/>
                  <a:gd name="connsiteY9" fmla="*/ 38100 h 100012"/>
                  <a:gd name="connsiteX10" fmla="*/ 366713 w 400050"/>
                  <a:gd name="connsiteY10" fmla="*/ 95250 h 100012"/>
                  <a:gd name="connsiteX11" fmla="*/ 400050 w 400050"/>
                  <a:gd name="connsiteY11" fmla="*/ 47625 h 100012"/>
                  <a:gd name="connsiteX0" fmla="*/ 0 w 400050"/>
                  <a:gd name="connsiteY0" fmla="*/ 14371 h 76283"/>
                  <a:gd name="connsiteX1" fmla="*/ 0 w 400050"/>
                  <a:gd name="connsiteY1" fmla="*/ 14371 h 76283"/>
                  <a:gd name="connsiteX2" fmla="*/ 57150 w 400050"/>
                  <a:gd name="connsiteY2" fmla="*/ 45327 h 76283"/>
                  <a:gd name="connsiteX3" fmla="*/ 83344 w 400050"/>
                  <a:gd name="connsiteY3" fmla="*/ 83 h 76283"/>
                  <a:gd name="connsiteX4" fmla="*/ 97631 w 400050"/>
                  <a:gd name="connsiteY4" fmla="*/ 71521 h 76283"/>
                  <a:gd name="connsiteX5" fmla="*/ 152400 w 400050"/>
                  <a:gd name="connsiteY5" fmla="*/ 4846 h 76283"/>
                  <a:gd name="connsiteX6" fmla="*/ 200025 w 400050"/>
                  <a:gd name="connsiteY6" fmla="*/ 76283 h 76283"/>
                  <a:gd name="connsiteX7" fmla="*/ 257175 w 400050"/>
                  <a:gd name="connsiteY7" fmla="*/ 9608 h 76283"/>
                  <a:gd name="connsiteX8" fmla="*/ 290513 w 400050"/>
                  <a:gd name="connsiteY8" fmla="*/ 66758 h 76283"/>
                  <a:gd name="connsiteX9" fmla="*/ 342900 w 400050"/>
                  <a:gd name="connsiteY9" fmla="*/ 14371 h 76283"/>
                  <a:gd name="connsiteX10" fmla="*/ 366713 w 400050"/>
                  <a:gd name="connsiteY10" fmla="*/ 71521 h 76283"/>
                  <a:gd name="connsiteX11" fmla="*/ 400050 w 400050"/>
                  <a:gd name="connsiteY11" fmla="*/ 23896 h 76283"/>
                  <a:gd name="connsiteX0" fmla="*/ 0 w 400050"/>
                  <a:gd name="connsiteY0" fmla="*/ 14371 h 76283"/>
                  <a:gd name="connsiteX1" fmla="*/ 0 w 400050"/>
                  <a:gd name="connsiteY1" fmla="*/ 14371 h 76283"/>
                  <a:gd name="connsiteX2" fmla="*/ 57150 w 400050"/>
                  <a:gd name="connsiteY2" fmla="*/ 45327 h 76283"/>
                  <a:gd name="connsiteX3" fmla="*/ 83344 w 400050"/>
                  <a:gd name="connsiteY3" fmla="*/ 83 h 76283"/>
                  <a:gd name="connsiteX4" fmla="*/ 116681 w 400050"/>
                  <a:gd name="connsiteY4" fmla="*/ 76283 h 76283"/>
                  <a:gd name="connsiteX5" fmla="*/ 152400 w 400050"/>
                  <a:gd name="connsiteY5" fmla="*/ 4846 h 76283"/>
                  <a:gd name="connsiteX6" fmla="*/ 200025 w 400050"/>
                  <a:gd name="connsiteY6" fmla="*/ 76283 h 76283"/>
                  <a:gd name="connsiteX7" fmla="*/ 257175 w 400050"/>
                  <a:gd name="connsiteY7" fmla="*/ 9608 h 76283"/>
                  <a:gd name="connsiteX8" fmla="*/ 290513 w 400050"/>
                  <a:gd name="connsiteY8" fmla="*/ 66758 h 76283"/>
                  <a:gd name="connsiteX9" fmla="*/ 342900 w 400050"/>
                  <a:gd name="connsiteY9" fmla="*/ 14371 h 76283"/>
                  <a:gd name="connsiteX10" fmla="*/ 366713 w 400050"/>
                  <a:gd name="connsiteY10" fmla="*/ 71521 h 76283"/>
                  <a:gd name="connsiteX11" fmla="*/ 400050 w 400050"/>
                  <a:gd name="connsiteY11" fmla="*/ 23896 h 76283"/>
                  <a:gd name="connsiteX0" fmla="*/ 0 w 400050"/>
                  <a:gd name="connsiteY0" fmla="*/ 14371 h 81046"/>
                  <a:gd name="connsiteX1" fmla="*/ 0 w 400050"/>
                  <a:gd name="connsiteY1" fmla="*/ 14371 h 81046"/>
                  <a:gd name="connsiteX2" fmla="*/ 57150 w 400050"/>
                  <a:gd name="connsiteY2" fmla="*/ 45327 h 81046"/>
                  <a:gd name="connsiteX3" fmla="*/ 83344 w 400050"/>
                  <a:gd name="connsiteY3" fmla="*/ 83 h 81046"/>
                  <a:gd name="connsiteX4" fmla="*/ 116681 w 400050"/>
                  <a:gd name="connsiteY4" fmla="*/ 76283 h 81046"/>
                  <a:gd name="connsiteX5" fmla="*/ 152400 w 400050"/>
                  <a:gd name="connsiteY5" fmla="*/ 4846 h 81046"/>
                  <a:gd name="connsiteX6" fmla="*/ 226219 w 400050"/>
                  <a:gd name="connsiteY6" fmla="*/ 81046 h 81046"/>
                  <a:gd name="connsiteX7" fmla="*/ 257175 w 400050"/>
                  <a:gd name="connsiteY7" fmla="*/ 9608 h 81046"/>
                  <a:gd name="connsiteX8" fmla="*/ 290513 w 400050"/>
                  <a:gd name="connsiteY8" fmla="*/ 66758 h 81046"/>
                  <a:gd name="connsiteX9" fmla="*/ 342900 w 400050"/>
                  <a:gd name="connsiteY9" fmla="*/ 14371 h 81046"/>
                  <a:gd name="connsiteX10" fmla="*/ 366713 w 400050"/>
                  <a:gd name="connsiteY10" fmla="*/ 71521 h 81046"/>
                  <a:gd name="connsiteX11" fmla="*/ 400050 w 400050"/>
                  <a:gd name="connsiteY11" fmla="*/ 23896 h 81046"/>
                  <a:gd name="connsiteX0" fmla="*/ 0 w 400050"/>
                  <a:gd name="connsiteY0" fmla="*/ 14371 h 83427"/>
                  <a:gd name="connsiteX1" fmla="*/ 0 w 400050"/>
                  <a:gd name="connsiteY1" fmla="*/ 14371 h 83427"/>
                  <a:gd name="connsiteX2" fmla="*/ 57150 w 400050"/>
                  <a:gd name="connsiteY2" fmla="*/ 45327 h 83427"/>
                  <a:gd name="connsiteX3" fmla="*/ 83344 w 400050"/>
                  <a:gd name="connsiteY3" fmla="*/ 83 h 83427"/>
                  <a:gd name="connsiteX4" fmla="*/ 116681 w 400050"/>
                  <a:gd name="connsiteY4" fmla="*/ 76283 h 83427"/>
                  <a:gd name="connsiteX5" fmla="*/ 152400 w 400050"/>
                  <a:gd name="connsiteY5" fmla="*/ 4846 h 83427"/>
                  <a:gd name="connsiteX6" fmla="*/ 211931 w 400050"/>
                  <a:gd name="connsiteY6" fmla="*/ 83427 h 83427"/>
                  <a:gd name="connsiteX7" fmla="*/ 257175 w 400050"/>
                  <a:gd name="connsiteY7" fmla="*/ 9608 h 83427"/>
                  <a:gd name="connsiteX8" fmla="*/ 290513 w 400050"/>
                  <a:gd name="connsiteY8" fmla="*/ 66758 h 83427"/>
                  <a:gd name="connsiteX9" fmla="*/ 342900 w 400050"/>
                  <a:gd name="connsiteY9" fmla="*/ 14371 h 83427"/>
                  <a:gd name="connsiteX10" fmla="*/ 366713 w 400050"/>
                  <a:gd name="connsiteY10" fmla="*/ 71521 h 83427"/>
                  <a:gd name="connsiteX11" fmla="*/ 400050 w 400050"/>
                  <a:gd name="connsiteY11" fmla="*/ 23896 h 83427"/>
                  <a:gd name="connsiteX0" fmla="*/ 0 w 400050"/>
                  <a:gd name="connsiteY0" fmla="*/ 14371 h 83427"/>
                  <a:gd name="connsiteX1" fmla="*/ 0 w 400050"/>
                  <a:gd name="connsiteY1" fmla="*/ 14371 h 83427"/>
                  <a:gd name="connsiteX2" fmla="*/ 57150 w 400050"/>
                  <a:gd name="connsiteY2" fmla="*/ 45327 h 83427"/>
                  <a:gd name="connsiteX3" fmla="*/ 83344 w 400050"/>
                  <a:gd name="connsiteY3" fmla="*/ 83 h 83427"/>
                  <a:gd name="connsiteX4" fmla="*/ 116681 w 400050"/>
                  <a:gd name="connsiteY4" fmla="*/ 76283 h 83427"/>
                  <a:gd name="connsiteX5" fmla="*/ 152400 w 400050"/>
                  <a:gd name="connsiteY5" fmla="*/ 4846 h 83427"/>
                  <a:gd name="connsiteX6" fmla="*/ 211931 w 400050"/>
                  <a:gd name="connsiteY6" fmla="*/ 83427 h 83427"/>
                  <a:gd name="connsiteX7" fmla="*/ 257175 w 400050"/>
                  <a:gd name="connsiteY7" fmla="*/ 9608 h 83427"/>
                  <a:gd name="connsiteX8" fmla="*/ 300038 w 400050"/>
                  <a:gd name="connsiteY8" fmla="*/ 76283 h 83427"/>
                  <a:gd name="connsiteX9" fmla="*/ 342900 w 400050"/>
                  <a:gd name="connsiteY9" fmla="*/ 14371 h 83427"/>
                  <a:gd name="connsiteX10" fmla="*/ 366713 w 400050"/>
                  <a:gd name="connsiteY10" fmla="*/ 71521 h 83427"/>
                  <a:gd name="connsiteX11" fmla="*/ 400050 w 400050"/>
                  <a:gd name="connsiteY11" fmla="*/ 23896 h 83427"/>
                  <a:gd name="connsiteX0" fmla="*/ 0 w 400050"/>
                  <a:gd name="connsiteY0" fmla="*/ 14371 h 83427"/>
                  <a:gd name="connsiteX1" fmla="*/ 57150 w 400050"/>
                  <a:gd name="connsiteY1" fmla="*/ 45327 h 83427"/>
                  <a:gd name="connsiteX2" fmla="*/ 83344 w 400050"/>
                  <a:gd name="connsiteY2" fmla="*/ 83 h 83427"/>
                  <a:gd name="connsiteX3" fmla="*/ 116681 w 400050"/>
                  <a:gd name="connsiteY3" fmla="*/ 76283 h 83427"/>
                  <a:gd name="connsiteX4" fmla="*/ 152400 w 400050"/>
                  <a:gd name="connsiteY4" fmla="*/ 4846 h 83427"/>
                  <a:gd name="connsiteX5" fmla="*/ 211931 w 400050"/>
                  <a:gd name="connsiteY5" fmla="*/ 83427 h 83427"/>
                  <a:gd name="connsiteX6" fmla="*/ 257175 w 400050"/>
                  <a:gd name="connsiteY6" fmla="*/ 9608 h 83427"/>
                  <a:gd name="connsiteX7" fmla="*/ 300038 w 400050"/>
                  <a:gd name="connsiteY7" fmla="*/ 76283 h 83427"/>
                  <a:gd name="connsiteX8" fmla="*/ 342900 w 400050"/>
                  <a:gd name="connsiteY8" fmla="*/ 14371 h 83427"/>
                  <a:gd name="connsiteX9" fmla="*/ 366713 w 400050"/>
                  <a:gd name="connsiteY9" fmla="*/ 71521 h 83427"/>
                  <a:gd name="connsiteX10" fmla="*/ 400050 w 400050"/>
                  <a:gd name="connsiteY10" fmla="*/ 23896 h 83427"/>
                  <a:gd name="connsiteX0" fmla="*/ 0 w 342900"/>
                  <a:gd name="connsiteY0" fmla="*/ 45327 h 83427"/>
                  <a:gd name="connsiteX1" fmla="*/ 26194 w 342900"/>
                  <a:gd name="connsiteY1" fmla="*/ 83 h 83427"/>
                  <a:gd name="connsiteX2" fmla="*/ 59531 w 342900"/>
                  <a:gd name="connsiteY2" fmla="*/ 76283 h 83427"/>
                  <a:gd name="connsiteX3" fmla="*/ 95250 w 342900"/>
                  <a:gd name="connsiteY3" fmla="*/ 4846 h 83427"/>
                  <a:gd name="connsiteX4" fmla="*/ 154781 w 342900"/>
                  <a:gd name="connsiteY4" fmla="*/ 83427 h 83427"/>
                  <a:gd name="connsiteX5" fmla="*/ 200025 w 342900"/>
                  <a:gd name="connsiteY5" fmla="*/ 9608 h 83427"/>
                  <a:gd name="connsiteX6" fmla="*/ 242888 w 342900"/>
                  <a:gd name="connsiteY6" fmla="*/ 76283 h 83427"/>
                  <a:gd name="connsiteX7" fmla="*/ 285750 w 342900"/>
                  <a:gd name="connsiteY7" fmla="*/ 14371 h 83427"/>
                  <a:gd name="connsiteX8" fmla="*/ 309563 w 342900"/>
                  <a:gd name="connsiteY8" fmla="*/ 71521 h 83427"/>
                  <a:gd name="connsiteX9" fmla="*/ 342900 w 342900"/>
                  <a:gd name="connsiteY9" fmla="*/ 23896 h 83427"/>
                  <a:gd name="connsiteX0" fmla="*/ 0 w 357187"/>
                  <a:gd name="connsiteY0" fmla="*/ 35820 h 83445"/>
                  <a:gd name="connsiteX1" fmla="*/ 40481 w 357187"/>
                  <a:gd name="connsiteY1" fmla="*/ 101 h 83445"/>
                  <a:gd name="connsiteX2" fmla="*/ 73818 w 357187"/>
                  <a:gd name="connsiteY2" fmla="*/ 76301 h 83445"/>
                  <a:gd name="connsiteX3" fmla="*/ 109537 w 357187"/>
                  <a:gd name="connsiteY3" fmla="*/ 4864 h 83445"/>
                  <a:gd name="connsiteX4" fmla="*/ 169068 w 357187"/>
                  <a:gd name="connsiteY4" fmla="*/ 83445 h 83445"/>
                  <a:gd name="connsiteX5" fmla="*/ 214312 w 357187"/>
                  <a:gd name="connsiteY5" fmla="*/ 9626 h 83445"/>
                  <a:gd name="connsiteX6" fmla="*/ 257175 w 357187"/>
                  <a:gd name="connsiteY6" fmla="*/ 76301 h 83445"/>
                  <a:gd name="connsiteX7" fmla="*/ 300037 w 357187"/>
                  <a:gd name="connsiteY7" fmla="*/ 14389 h 83445"/>
                  <a:gd name="connsiteX8" fmla="*/ 323850 w 357187"/>
                  <a:gd name="connsiteY8" fmla="*/ 71539 h 83445"/>
                  <a:gd name="connsiteX9" fmla="*/ 357187 w 357187"/>
                  <a:gd name="connsiteY9" fmla="*/ 23914 h 83445"/>
                  <a:gd name="connsiteX0" fmla="*/ 0 w 357187"/>
                  <a:gd name="connsiteY0" fmla="*/ 35820 h 83445"/>
                  <a:gd name="connsiteX1" fmla="*/ 40481 w 357187"/>
                  <a:gd name="connsiteY1" fmla="*/ 101 h 83445"/>
                  <a:gd name="connsiteX2" fmla="*/ 69055 w 357187"/>
                  <a:gd name="connsiteY2" fmla="*/ 81064 h 83445"/>
                  <a:gd name="connsiteX3" fmla="*/ 109537 w 357187"/>
                  <a:gd name="connsiteY3" fmla="*/ 4864 h 83445"/>
                  <a:gd name="connsiteX4" fmla="*/ 169068 w 357187"/>
                  <a:gd name="connsiteY4" fmla="*/ 83445 h 83445"/>
                  <a:gd name="connsiteX5" fmla="*/ 214312 w 357187"/>
                  <a:gd name="connsiteY5" fmla="*/ 9626 h 83445"/>
                  <a:gd name="connsiteX6" fmla="*/ 257175 w 357187"/>
                  <a:gd name="connsiteY6" fmla="*/ 76301 h 83445"/>
                  <a:gd name="connsiteX7" fmla="*/ 300037 w 357187"/>
                  <a:gd name="connsiteY7" fmla="*/ 14389 h 83445"/>
                  <a:gd name="connsiteX8" fmla="*/ 323850 w 357187"/>
                  <a:gd name="connsiteY8" fmla="*/ 71539 h 83445"/>
                  <a:gd name="connsiteX9" fmla="*/ 357187 w 357187"/>
                  <a:gd name="connsiteY9" fmla="*/ 23914 h 83445"/>
                  <a:gd name="connsiteX0" fmla="*/ 0 w 357187"/>
                  <a:gd name="connsiteY0" fmla="*/ 35820 h 83445"/>
                  <a:gd name="connsiteX1" fmla="*/ 40481 w 357187"/>
                  <a:gd name="connsiteY1" fmla="*/ 101 h 83445"/>
                  <a:gd name="connsiteX2" fmla="*/ 69055 w 357187"/>
                  <a:gd name="connsiteY2" fmla="*/ 81064 h 83445"/>
                  <a:gd name="connsiteX3" fmla="*/ 119063 w 357187"/>
                  <a:gd name="connsiteY3" fmla="*/ 4862 h 83445"/>
                  <a:gd name="connsiteX4" fmla="*/ 109537 w 357187"/>
                  <a:gd name="connsiteY4" fmla="*/ 4864 h 83445"/>
                  <a:gd name="connsiteX5" fmla="*/ 169068 w 357187"/>
                  <a:gd name="connsiteY5" fmla="*/ 83445 h 83445"/>
                  <a:gd name="connsiteX6" fmla="*/ 214312 w 357187"/>
                  <a:gd name="connsiteY6" fmla="*/ 9626 h 83445"/>
                  <a:gd name="connsiteX7" fmla="*/ 257175 w 357187"/>
                  <a:gd name="connsiteY7" fmla="*/ 76301 h 83445"/>
                  <a:gd name="connsiteX8" fmla="*/ 300037 w 357187"/>
                  <a:gd name="connsiteY8" fmla="*/ 14389 h 83445"/>
                  <a:gd name="connsiteX9" fmla="*/ 323850 w 357187"/>
                  <a:gd name="connsiteY9" fmla="*/ 71539 h 83445"/>
                  <a:gd name="connsiteX10" fmla="*/ 357187 w 357187"/>
                  <a:gd name="connsiteY10" fmla="*/ 23914 h 83445"/>
                  <a:gd name="connsiteX0" fmla="*/ 0 w 357187"/>
                  <a:gd name="connsiteY0" fmla="*/ 35820 h 81064"/>
                  <a:gd name="connsiteX1" fmla="*/ 40481 w 357187"/>
                  <a:gd name="connsiteY1" fmla="*/ 101 h 81064"/>
                  <a:gd name="connsiteX2" fmla="*/ 69055 w 357187"/>
                  <a:gd name="connsiteY2" fmla="*/ 81064 h 81064"/>
                  <a:gd name="connsiteX3" fmla="*/ 119063 w 357187"/>
                  <a:gd name="connsiteY3" fmla="*/ 4862 h 81064"/>
                  <a:gd name="connsiteX4" fmla="*/ 109537 w 357187"/>
                  <a:gd name="connsiteY4" fmla="*/ 4864 h 81064"/>
                  <a:gd name="connsiteX5" fmla="*/ 173831 w 357187"/>
                  <a:gd name="connsiteY5" fmla="*/ 73920 h 81064"/>
                  <a:gd name="connsiteX6" fmla="*/ 214312 w 357187"/>
                  <a:gd name="connsiteY6" fmla="*/ 9626 h 81064"/>
                  <a:gd name="connsiteX7" fmla="*/ 257175 w 357187"/>
                  <a:gd name="connsiteY7" fmla="*/ 76301 h 81064"/>
                  <a:gd name="connsiteX8" fmla="*/ 300037 w 357187"/>
                  <a:gd name="connsiteY8" fmla="*/ 14389 h 81064"/>
                  <a:gd name="connsiteX9" fmla="*/ 323850 w 357187"/>
                  <a:gd name="connsiteY9" fmla="*/ 71539 h 81064"/>
                  <a:gd name="connsiteX10" fmla="*/ 357187 w 357187"/>
                  <a:gd name="connsiteY10" fmla="*/ 23914 h 81064"/>
                  <a:gd name="connsiteX0" fmla="*/ 0 w 357187"/>
                  <a:gd name="connsiteY0" fmla="*/ 35820 h 76301"/>
                  <a:gd name="connsiteX1" fmla="*/ 40481 w 357187"/>
                  <a:gd name="connsiteY1" fmla="*/ 101 h 76301"/>
                  <a:gd name="connsiteX2" fmla="*/ 83342 w 357187"/>
                  <a:gd name="connsiteY2" fmla="*/ 71539 h 76301"/>
                  <a:gd name="connsiteX3" fmla="*/ 119063 w 357187"/>
                  <a:gd name="connsiteY3" fmla="*/ 4862 h 76301"/>
                  <a:gd name="connsiteX4" fmla="*/ 109537 w 357187"/>
                  <a:gd name="connsiteY4" fmla="*/ 4864 h 76301"/>
                  <a:gd name="connsiteX5" fmla="*/ 173831 w 357187"/>
                  <a:gd name="connsiteY5" fmla="*/ 73920 h 76301"/>
                  <a:gd name="connsiteX6" fmla="*/ 214312 w 357187"/>
                  <a:gd name="connsiteY6" fmla="*/ 9626 h 76301"/>
                  <a:gd name="connsiteX7" fmla="*/ 257175 w 357187"/>
                  <a:gd name="connsiteY7" fmla="*/ 76301 h 76301"/>
                  <a:gd name="connsiteX8" fmla="*/ 300037 w 357187"/>
                  <a:gd name="connsiteY8" fmla="*/ 14389 h 76301"/>
                  <a:gd name="connsiteX9" fmla="*/ 323850 w 357187"/>
                  <a:gd name="connsiteY9" fmla="*/ 71539 h 76301"/>
                  <a:gd name="connsiteX10" fmla="*/ 357187 w 357187"/>
                  <a:gd name="connsiteY10" fmla="*/ 23914 h 76301"/>
                  <a:gd name="connsiteX0" fmla="*/ 0 w 357187"/>
                  <a:gd name="connsiteY0" fmla="*/ 38099 h 78580"/>
                  <a:gd name="connsiteX1" fmla="*/ 40481 w 357187"/>
                  <a:gd name="connsiteY1" fmla="*/ 2380 h 78580"/>
                  <a:gd name="connsiteX2" fmla="*/ 83342 w 357187"/>
                  <a:gd name="connsiteY2" fmla="*/ 73818 h 78580"/>
                  <a:gd name="connsiteX3" fmla="*/ 119063 w 357187"/>
                  <a:gd name="connsiteY3" fmla="*/ 7141 h 78580"/>
                  <a:gd name="connsiteX4" fmla="*/ 123825 w 357187"/>
                  <a:gd name="connsiteY4" fmla="*/ 0 h 78580"/>
                  <a:gd name="connsiteX5" fmla="*/ 173831 w 357187"/>
                  <a:gd name="connsiteY5" fmla="*/ 76199 h 78580"/>
                  <a:gd name="connsiteX6" fmla="*/ 214312 w 357187"/>
                  <a:gd name="connsiteY6" fmla="*/ 11905 h 78580"/>
                  <a:gd name="connsiteX7" fmla="*/ 257175 w 357187"/>
                  <a:gd name="connsiteY7" fmla="*/ 78580 h 78580"/>
                  <a:gd name="connsiteX8" fmla="*/ 300037 w 357187"/>
                  <a:gd name="connsiteY8" fmla="*/ 16668 h 78580"/>
                  <a:gd name="connsiteX9" fmla="*/ 323850 w 357187"/>
                  <a:gd name="connsiteY9" fmla="*/ 73818 h 78580"/>
                  <a:gd name="connsiteX10" fmla="*/ 357187 w 357187"/>
                  <a:gd name="connsiteY10" fmla="*/ 26193 h 78580"/>
                  <a:gd name="connsiteX0" fmla="*/ 0 w 357187"/>
                  <a:gd name="connsiteY0" fmla="*/ 35821 h 76302"/>
                  <a:gd name="connsiteX1" fmla="*/ 40481 w 357187"/>
                  <a:gd name="connsiteY1" fmla="*/ 102 h 76302"/>
                  <a:gd name="connsiteX2" fmla="*/ 83342 w 357187"/>
                  <a:gd name="connsiteY2" fmla="*/ 71540 h 76302"/>
                  <a:gd name="connsiteX3" fmla="*/ 119063 w 357187"/>
                  <a:gd name="connsiteY3" fmla="*/ 4863 h 76302"/>
                  <a:gd name="connsiteX4" fmla="*/ 173831 w 357187"/>
                  <a:gd name="connsiteY4" fmla="*/ 73921 h 76302"/>
                  <a:gd name="connsiteX5" fmla="*/ 214312 w 357187"/>
                  <a:gd name="connsiteY5" fmla="*/ 9627 h 76302"/>
                  <a:gd name="connsiteX6" fmla="*/ 257175 w 357187"/>
                  <a:gd name="connsiteY6" fmla="*/ 76302 h 76302"/>
                  <a:gd name="connsiteX7" fmla="*/ 300037 w 357187"/>
                  <a:gd name="connsiteY7" fmla="*/ 14390 h 76302"/>
                  <a:gd name="connsiteX8" fmla="*/ 323850 w 357187"/>
                  <a:gd name="connsiteY8" fmla="*/ 71540 h 76302"/>
                  <a:gd name="connsiteX9" fmla="*/ 357187 w 357187"/>
                  <a:gd name="connsiteY9" fmla="*/ 23915 h 76302"/>
                  <a:gd name="connsiteX0" fmla="*/ 0 w 357187"/>
                  <a:gd name="connsiteY0" fmla="*/ 38102 h 78583"/>
                  <a:gd name="connsiteX1" fmla="*/ 40481 w 357187"/>
                  <a:gd name="connsiteY1" fmla="*/ 2383 h 78583"/>
                  <a:gd name="connsiteX2" fmla="*/ 83342 w 357187"/>
                  <a:gd name="connsiteY2" fmla="*/ 73821 h 78583"/>
                  <a:gd name="connsiteX3" fmla="*/ 135732 w 357187"/>
                  <a:gd name="connsiteY3" fmla="*/ 0 h 78583"/>
                  <a:gd name="connsiteX4" fmla="*/ 173831 w 357187"/>
                  <a:gd name="connsiteY4" fmla="*/ 76202 h 78583"/>
                  <a:gd name="connsiteX5" fmla="*/ 214312 w 357187"/>
                  <a:gd name="connsiteY5" fmla="*/ 11908 h 78583"/>
                  <a:gd name="connsiteX6" fmla="*/ 257175 w 357187"/>
                  <a:gd name="connsiteY6" fmla="*/ 78583 h 78583"/>
                  <a:gd name="connsiteX7" fmla="*/ 300037 w 357187"/>
                  <a:gd name="connsiteY7" fmla="*/ 16671 h 78583"/>
                  <a:gd name="connsiteX8" fmla="*/ 323850 w 357187"/>
                  <a:gd name="connsiteY8" fmla="*/ 73821 h 78583"/>
                  <a:gd name="connsiteX9" fmla="*/ 357187 w 357187"/>
                  <a:gd name="connsiteY9" fmla="*/ 26196 h 78583"/>
                  <a:gd name="connsiteX0" fmla="*/ 0 w 357187"/>
                  <a:gd name="connsiteY0" fmla="*/ 38102 h 78583"/>
                  <a:gd name="connsiteX1" fmla="*/ 40481 w 357187"/>
                  <a:gd name="connsiteY1" fmla="*/ 2383 h 78583"/>
                  <a:gd name="connsiteX2" fmla="*/ 83342 w 357187"/>
                  <a:gd name="connsiteY2" fmla="*/ 73821 h 78583"/>
                  <a:gd name="connsiteX3" fmla="*/ 135732 w 357187"/>
                  <a:gd name="connsiteY3" fmla="*/ 0 h 78583"/>
                  <a:gd name="connsiteX4" fmla="*/ 173831 w 357187"/>
                  <a:gd name="connsiteY4" fmla="*/ 66677 h 78583"/>
                  <a:gd name="connsiteX5" fmla="*/ 214312 w 357187"/>
                  <a:gd name="connsiteY5" fmla="*/ 11908 h 78583"/>
                  <a:gd name="connsiteX6" fmla="*/ 257175 w 357187"/>
                  <a:gd name="connsiteY6" fmla="*/ 78583 h 78583"/>
                  <a:gd name="connsiteX7" fmla="*/ 300037 w 357187"/>
                  <a:gd name="connsiteY7" fmla="*/ 16671 h 78583"/>
                  <a:gd name="connsiteX8" fmla="*/ 323850 w 357187"/>
                  <a:gd name="connsiteY8" fmla="*/ 73821 h 78583"/>
                  <a:gd name="connsiteX9" fmla="*/ 357187 w 357187"/>
                  <a:gd name="connsiteY9" fmla="*/ 26196 h 78583"/>
                  <a:gd name="connsiteX0" fmla="*/ 0 w 357187"/>
                  <a:gd name="connsiteY0" fmla="*/ 38102 h 78583"/>
                  <a:gd name="connsiteX1" fmla="*/ 40481 w 357187"/>
                  <a:gd name="connsiteY1" fmla="*/ 2383 h 78583"/>
                  <a:gd name="connsiteX2" fmla="*/ 85723 w 357187"/>
                  <a:gd name="connsiteY2" fmla="*/ 69058 h 78583"/>
                  <a:gd name="connsiteX3" fmla="*/ 135732 w 357187"/>
                  <a:gd name="connsiteY3" fmla="*/ 0 h 78583"/>
                  <a:gd name="connsiteX4" fmla="*/ 173831 w 357187"/>
                  <a:gd name="connsiteY4" fmla="*/ 66677 h 78583"/>
                  <a:gd name="connsiteX5" fmla="*/ 214312 w 357187"/>
                  <a:gd name="connsiteY5" fmla="*/ 11908 h 78583"/>
                  <a:gd name="connsiteX6" fmla="*/ 257175 w 357187"/>
                  <a:gd name="connsiteY6" fmla="*/ 78583 h 78583"/>
                  <a:gd name="connsiteX7" fmla="*/ 300037 w 357187"/>
                  <a:gd name="connsiteY7" fmla="*/ 16671 h 78583"/>
                  <a:gd name="connsiteX8" fmla="*/ 323850 w 357187"/>
                  <a:gd name="connsiteY8" fmla="*/ 73821 h 78583"/>
                  <a:gd name="connsiteX9" fmla="*/ 357187 w 357187"/>
                  <a:gd name="connsiteY9" fmla="*/ 26196 h 78583"/>
                  <a:gd name="connsiteX0" fmla="*/ 0 w 357187"/>
                  <a:gd name="connsiteY0" fmla="*/ 38102 h 73821"/>
                  <a:gd name="connsiteX1" fmla="*/ 40481 w 357187"/>
                  <a:gd name="connsiteY1" fmla="*/ 2383 h 73821"/>
                  <a:gd name="connsiteX2" fmla="*/ 85723 w 357187"/>
                  <a:gd name="connsiteY2" fmla="*/ 69058 h 73821"/>
                  <a:gd name="connsiteX3" fmla="*/ 135732 w 357187"/>
                  <a:gd name="connsiteY3" fmla="*/ 0 h 73821"/>
                  <a:gd name="connsiteX4" fmla="*/ 173831 w 357187"/>
                  <a:gd name="connsiteY4" fmla="*/ 66677 h 73821"/>
                  <a:gd name="connsiteX5" fmla="*/ 214312 w 357187"/>
                  <a:gd name="connsiteY5" fmla="*/ 11908 h 73821"/>
                  <a:gd name="connsiteX6" fmla="*/ 254794 w 357187"/>
                  <a:gd name="connsiteY6" fmla="*/ 71439 h 73821"/>
                  <a:gd name="connsiteX7" fmla="*/ 300037 w 357187"/>
                  <a:gd name="connsiteY7" fmla="*/ 16671 h 73821"/>
                  <a:gd name="connsiteX8" fmla="*/ 323850 w 357187"/>
                  <a:gd name="connsiteY8" fmla="*/ 73821 h 73821"/>
                  <a:gd name="connsiteX9" fmla="*/ 357187 w 357187"/>
                  <a:gd name="connsiteY9" fmla="*/ 26196 h 73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7187" h="73821">
                    <a:moveTo>
                      <a:pt x="0" y="38102"/>
                    </a:moveTo>
                    <a:cubicBezTo>
                      <a:pt x="0" y="40483"/>
                      <a:pt x="40481" y="2"/>
                      <a:pt x="40481" y="2383"/>
                    </a:cubicBezTo>
                    <a:lnTo>
                      <a:pt x="85723" y="69058"/>
                    </a:lnTo>
                    <a:cubicBezTo>
                      <a:pt x="98424" y="46039"/>
                      <a:pt x="123031" y="23019"/>
                      <a:pt x="135732" y="0"/>
                    </a:cubicBezTo>
                    <a:lnTo>
                      <a:pt x="173831" y="66677"/>
                    </a:lnTo>
                    <a:lnTo>
                      <a:pt x="214312" y="11908"/>
                    </a:lnTo>
                    <a:lnTo>
                      <a:pt x="254794" y="71439"/>
                    </a:lnTo>
                    <a:lnTo>
                      <a:pt x="300037" y="16671"/>
                    </a:lnTo>
                    <a:lnTo>
                      <a:pt x="323850" y="73821"/>
                    </a:lnTo>
                    <a:lnTo>
                      <a:pt x="357187" y="26196"/>
                    </a:lnTo>
                  </a:path>
                </a:pathLst>
              </a:custGeom>
              <a:noFill/>
              <a:ln>
                <a:prstDash val="solid"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3" name="Triangle isocèle 42"/>
              <p:cNvSpPr/>
              <p:nvPr/>
            </p:nvSpPr>
            <p:spPr>
              <a:xfrm flipV="1">
                <a:off x="3909889" y="1986731"/>
                <a:ext cx="151758" cy="72008"/>
              </a:xfrm>
              <a:prstGeom prst="triangle">
                <a:avLst/>
              </a:prstGeom>
              <a:gradFill>
                <a:gsLst>
                  <a:gs pos="3000">
                    <a:schemeClr val="bg1">
                      <a:lumMod val="75000"/>
                    </a:schemeClr>
                  </a:gs>
                  <a:gs pos="58000">
                    <a:schemeClr val="tx1"/>
                  </a:gs>
                  <a:gs pos="39000">
                    <a:schemeClr val="tx1"/>
                  </a:gs>
                  <a:gs pos="100000">
                    <a:schemeClr val="bg1">
                      <a:lumMod val="85000"/>
                    </a:schemeClr>
                  </a:gs>
                </a:gsLst>
                <a:lin ang="0" scaled="0"/>
              </a:gra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4" name="Forme libre 43"/>
              <p:cNvSpPr/>
              <p:nvPr/>
            </p:nvSpPr>
            <p:spPr>
              <a:xfrm>
                <a:off x="3859189" y="1825724"/>
                <a:ext cx="259581" cy="171450"/>
              </a:xfrm>
              <a:custGeom>
                <a:avLst/>
                <a:gdLst>
                  <a:gd name="connsiteX0" fmla="*/ 45244 w 309562"/>
                  <a:gd name="connsiteY0" fmla="*/ 0 h 171450"/>
                  <a:gd name="connsiteX1" fmla="*/ 264319 w 309562"/>
                  <a:gd name="connsiteY1" fmla="*/ 2381 h 171450"/>
                  <a:gd name="connsiteX2" fmla="*/ 307181 w 309562"/>
                  <a:gd name="connsiteY2" fmla="*/ 35719 h 171450"/>
                  <a:gd name="connsiteX3" fmla="*/ 264319 w 309562"/>
                  <a:gd name="connsiteY3" fmla="*/ 66675 h 171450"/>
                  <a:gd name="connsiteX4" fmla="*/ 309562 w 309562"/>
                  <a:gd name="connsiteY4" fmla="*/ 92869 h 171450"/>
                  <a:gd name="connsiteX5" fmla="*/ 266700 w 309562"/>
                  <a:gd name="connsiteY5" fmla="*/ 119062 h 171450"/>
                  <a:gd name="connsiteX6" fmla="*/ 309562 w 309562"/>
                  <a:gd name="connsiteY6" fmla="*/ 147637 h 171450"/>
                  <a:gd name="connsiteX7" fmla="*/ 264319 w 309562"/>
                  <a:gd name="connsiteY7" fmla="*/ 159544 h 171450"/>
                  <a:gd name="connsiteX8" fmla="*/ 14287 w 309562"/>
                  <a:gd name="connsiteY8" fmla="*/ 171450 h 171450"/>
                  <a:gd name="connsiteX9" fmla="*/ 38100 w 309562"/>
                  <a:gd name="connsiteY9" fmla="*/ 150019 h 171450"/>
                  <a:gd name="connsiteX10" fmla="*/ 0 w 309562"/>
                  <a:gd name="connsiteY10" fmla="*/ 128587 h 171450"/>
                  <a:gd name="connsiteX11" fmla="*/ 42862 w 309562"/>
                  <a:gd name="connsiteY11" fmla="*/ 107156 h 171450"/>
                  <a:gd name="connsiteX12" fmla="*/ 4762 w 309562"/>
                  <a:gd name="connsiteY12" fmla="*/ 78581 h 171450"/>
                  <a:gd name="connsiteX13" fmla="*/ 33337 w 309562"/>
                  <a:gd name="connsiteY13" fmla="*/ 64294 h 171450"/>
                  <a:gd name="connsiteX14" fmla="*/ 0 w 309562"/>
                  <a:gd name="connsiteY14" fmla="*/ 38100 h 171450"/>
                  <a:gd name="connsiteX15" fmla="*/ 45244 w 309562"/>
                  <a:gd name="connsiteY15" fmla="*/ 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9562" h="171450">
                    <a:moveTo>
                      <a:pt x="45244" y="0"/>
                    </a:moveTo>
                    <a:lnTo>
                      <a:pt x="264319" y="2381"/>
                    </a:lnTo>
                    <a:lnTo>
                      <a:pt x="307181" y="35719"/>
                    </a:lnTo>
                    <a:lnTo>
                      <a:pt x="264319" y="66675"/>
                    </a:lnTo>
                    <a:lnTo>
                      <a:pt x="309562" y="92869"/>
                    </a:lnTo>
                    <a:lnTo>
                      <a:pt x="266700" y="119062"/>
                    </a:lnTo>
                    <a:lnTo>
                      <a:pt x="309562" y="147637"/>
                    </a:lnTo>
                    <a:lnTo>
                      <a:pt x="264319" y="159544"/>
                    </a:lnTo>
                    <a:lnTo>
                      <a:pt x="14287" y="171450"/>
                    </a:lnTo>
                    <a:lnTo>
                      <a:pt x="38100" y="150019"/>
                    </a:lnTo>
                    <a:lnTo>
                      <a:pt x="0" y="128587"/>
                    </a:lnTo>
                    <a:lnTo>
                      <a:pt x="42862" y="107156"/>
                    </a:lnTo>
                    <a:lnTo>
                      <a:pt x="4762" y="78581"/>
                    </a:lnTo>
                    <a:lnTo>
                      <a:pt x="33337" y="64294"/>
                    </a:lnTo>
                    <a:lnTo>
                      <a:pt x="0" y="38100"/>
                    </a:lnTo>
                    <a:lnTo>
                      <a:pt x="45244" y="0"/>
                    </a:lnTo>
                    <a:close/>
                  </a:path>
                </a:pathLst>
              </a:custGeom>
              <a:gradFill flip="none" rotWithShape="1">
                <a:gsLst>
                  <a:gs pos="7000">
                    <a:schemeClr val="bg2">
                      <a:lumMod val="50000"/>
                    </a:schemeClr>
                  </a:gs>
                  <a:gs pos="56000">
                    <a:schemeClr val="bg2">
                      <a:lumMod val="90000"/>
                    </a:schemeClr>
                  </a:gs>
                  <a:gs pos="38000">
                    <a:schemeClr val="bg2">
                      <a:lumMod val="50000"/>
                    </a:schemeClr>
                  </a:gs>
                  <a:gs pos="21000">
                    <a:schemeClr val="bg2">
                      <a:lumMod val="75000"/>
                    </a:schemeClr>
                  </a:gs>
                  <a:gs pos="90000">
                    <a:schemeClr val="bg2">
                      <a:lumMod val="50000"/>
                    </a:schemeClr>
                  </a:gs>
                  <a:gs pos="44000">
                    <a:schemeClr val="bg2">
                      <a:lumMod val="50000"/>
                    </a:schemeClr>
                  </a:gs>
                  <a:gs pos="81000">
                    <a:schemeClr val="bg2">
                      <a:lumMod val="90000"/>
                    </a:schemeClr>
                  </a:gs>
                  <a:gs pos="65000">
                    <a:schemeClr val="bg2">
                      <a:lumMod val="50000"/>
                    </a:schemeClr>
                  </a:gs>
                  <a:gs pos="100000">
                    <a:schemeClr val="bg2">
                      <a:lumMod val="75000"/>
                    </a:schemeClr>
                  </a:gs>
                </a:gsLst>
                <a:lin ang="54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5" name="Ellipse 44"/>
              <p:cNvSpPr/>
              <p:nvPr/>
            </p:nvSpPr>
            <p:spPr>
              <a:xfrm>
                <a:off x="3970319" y="2035879"/>
                <a:ext cx="45719" cy="36000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34" name="Connecteur droit 33"/>
            <p:cNvCxnSpPr/>
            <p:nvPr/>
          </p:nvCxnSpPr>
          <p:spPr>
            <a:xfrm flipV="1">
              <a:off x="800934" y="2204864"/>
              <a:ext cx="161049" cy="7200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>
              <a:off x="1038183" y="2217143"/>
              <a:ext cx="152400" cy="8039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Forme libre 35"/>
            <p:cNvSpPr/>
            <p:nvPr/>
          </p:nvSpPr>
          <p:spPr>
            <a:xfrm>
              <a:off x="829849" y="1453019"/>
              <a:ext cx="134753" cy="18789"/>
            </a:xfrm>
            <a:custGeom>
              <a:avLst/>
              <a:gdLst>
                <a:gd name="connsiteX0" fmla="*/ 0 w 134753"/>
                <a:gd name="connsiteY0" fmla="*/ 18789 h 18789"/>
                <a:gd name="connsiteX1" fmla="*/ 0 w 134753"/>
                <a:gd name="connsiteY1" fmla="*/ 18789 h 18789"/>
                <a:gd name="connsiteX2" fmla="*/ 25052 w 134753"/>
                <a:gd name="connsiteY2" fmla="*/ 6263 h 18789"/>
                <a:gd name="connsiteX3" fmla="*/ 43841 w 134753"/>
                <a:gd name="connsiteY3" fmla="*/ 0 h 18789"/>
                <a:gd name="connsiteX4" fmla="*/ 125261 w 134753"/>
                <a:gd name="connsiteY4" fmla="*/ 3132 h 18789"/>
                <a:gd name="connsiteX5" fmla="*/ 134655 w 134753"/>
                <a:gd name="connsiteY5" fmla="*/ 15658 h 18789"/>
                <a:gd name="connsiteX6" fmla="*/ 134655 w 134753"/>
                <a:gd name="connsiteY6" fmla="*/ 15658 h 18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753" h="18789">
                  <a:moveTo>
                    <a:pt x="0" y="18789"/>
                  </a:moveTo>
                  <a:lnTo>
                    <a:pt x="0" y="18789"/>
                  </a:lnTo>
                  <a:cubicBezTo>
                    <a:pt x="8351" y="14614"/>
                    <a:pt x="16471" y="9941"/>
                    <a:pt x="25052" y="6263"/>
                  </a:cubicBezTo>
                  <a:cubicBezTo>
                    <a:pt x="31120" y="3662"/>
                    <a:pt x="43841" y="0"/>
                    <a:pt x="43841" y="0"/>
                  </a:cubicBezTo>
                  <a:cubicBezTo>
                    <a:pt x="70981" y="1044"/>
                    <a:pt x="98245" y="337"/>
                    <a:pt x="125261" y="3132"/>
                  </a:cubicBezTo>
                  <a:cubicBezTo>
                    <a:pt x="136392" y="4284"/>
                    <a:pt x="134655" y="9109"/>
                    <a:pt x="134655" y="15658"/>
                  </a:cubicBezTo>
                  <a:lnTo>
                    <a:pt x="134655" y="15658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Forme libre 36"/>
            <p:cNvSpPr/>
            <p:nvPr/>
          </p:nvSpPr>
          <p:spPr>
            <a:xfrm flipH="1">
              <a:off x="1052871" y="1456600"/>
              <a:ext cx="134753" cy="18789"/>
            </a:xfrm>
            <a:custGeom>
              <a:avLst/>
              <a:gdLst>
                <a:gd name="connsiteX0" fmla="*/ 0 w 134753"/>
                <a:gd name="connsiteY0" fmla="*/ 18789 h 18789"/>
                <a:gd name="connsiteX1" fmla="*/ 0 w 134753"/>
                <a:gd name="connsiteY1" fmla="*/ 18789 h 18789"/>
                <a:gd name="connsiteX2" fmla="*/ 25052 w 134753"/>
                <a:gd name="connsiteY2" fmla="*/ 6263 h 18789"/>
                <a:gd name="connsiteX3" fmla="*/ 43841 w 134753"/>
                <a:gd name="connsiteY3" fmla="*/ 0 h 18789"/>
                <a:gd name="connsiteX4" fmla="*/ 125261 w 134753"/>
                <a:gd name="connsiteY4" fmla="*/ 3132 h 18789"/>
                <a:gd name="connsiteX5" fmla="*/ 134655 w 134753"/>
                <a:gd name="connsiteY5" fmla="*/ 15658 h 18789"/>
                <a:gd name="connsiteX6" fmla="*/ 134655 w 134753"/>
                <a:gd name="connsiteY6" fmla="*/ 15658 h 18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753" h="18789">
                  <a:moveTo>
                    <a:pt x="0" y="18789"/>
                  </a:moveTo>
                  <a:lnTo>
                    <a:pt x="0" y="18789"/>
                  </a:lnTo>
                  <a:cubicBezTo>
                    <a:pt x="8351" y="14614"/>
                    <a:pt x="16471" y="9941"/>
                    <a:pt x="25052" y="6263"/>
                  </a:cubicBezTo>
                  <a:cubicBezTo>
                    <a:pt x="31120" y="3662"/>
                    <a:pt x="43841" y="0"/>
                    <a:pt x="43841" y="0"/>
                  </a:cubicBezTo>
                  <a:cubicBezTo>
                    <a:pt x="70981" y="1044"/>
                    <a:pt x="98245" y="337"/>
                    <a:pt x="125261" y="3132"/>
                  </a:cubicBezTo>
                  <a:cubicBezTo>
                    <a:pt x="136392" y="4284"/>
                    <a:pt x="134655" y="9109"/>
                    <a:pt x="134655" y="15658"/>
                  </a:cubicBezTo>
                  <a:lnTo>
                    <a:pt x="134655" y="15658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6" name="Rectangle 45"/>
          <p:cNvSpPr/>
          <p:nvPr>
            <p:custDataLst>
              <p:tags r:id="rId7"/>
            </p:custDataLst>
          </p:nvPr>
        </p:nvSpPr>
        <p:spPr>
          <a:xfrm>
            <a:off x="84538" y="4058290"/>
            <a:ext cx="8956215" cy="27508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7" name="Rectangle 46"/>
          <p:cNvSpPr/>
          <p:nvPr>
            <p:custDataLst>
              <p:tags r:id="rId8"/>
            </p:custDataLst>
          </p:nvPr>
        </p:nvSpPr>
        <p:spPr>
          <a:xfrm>
            <a:off x="4599602" y="3817973"/>
            <a:ext cx="4480023" cy="299540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Puissance</a:t>
            </a:r>
            <a:b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plus </a:t>
            </a:r>
            <a:b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grande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8" name="Rectangle 47"/>
          <p:cNvSpPr/>
          <p:nvPr>
            <p:custDataLst>
              <p:tags r:id="rId9"/>
            </p:custDataLst>
          </p:nvPr>
        </p:nvSpPr>
        <p:spPr>
          <a:xfrm>
            <a:off x="65116" y="3889981"/>
            <a:ext cx="4480023" cy="299540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</a:t>
            </a:r>
            <a:b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plus </a:t>
            </a:r>
            <a:b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petite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Espace réservé du contenu 2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49559" y="3284984"/>
            <a:ext cx="9039133" cy="15200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une charge en déplacement,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 = F.L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 (P en Watt)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 la capacité d’effectuer ce déplacement,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à produire la force nécessaire, à une certaine vitesse ( v en m/s) :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W / t = (F.L) / t</a:t>
            </a:r>
          </a:p>
          <a:p>
            <a:pPr marL="0" indent="0" algn="ctr">
              <a:buNone/>
            </a:pP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P= </a:t>
            </a:r>
            <a:r>
              <a:rPr lang="fr-FR" sz="1800" b="1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F.v</a:t>
            </a:r>
            <a:endParaRPr lang="fr-FR" sz="1800" b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984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1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8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7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700"/>
                            </p:stCondLst>
                            <p:childTnLst>
                              <p:par>
                                <p:cTn id="30" presetID="10" presetClass="entr" presetSubtype="0" fill="hold" grpId="3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700"/>
                            </p:stCondLst>
                            <p:childTnLst>
                              <p:par>
                                <p:cTn id="34" presetID="10" presetClass="entr" presetSubtype="0" fill="hold" grpId="1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8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5" presetClass="path" presetSubtype="0" accel="9000" decel="800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3.88889E-6 -2.22222E-6 L -0.38003 0.00301 " pathEditMode="relative" rAng="0" ptsTypes="AA">
                                      <p:cBhvr>
                                        <p:cTn id="52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0" y="139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35" presetClass="path" presetSubtype="0" accel="9000" decel="8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3.88889E-6 -2.22222E-6 L -0.38003 0.00301 " pathEditMode="relative" rAng="0" ptsTypes="AA">
                                      <p:cBhvr>
                                        <p:cTn id="54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0" y="139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35" presetClass="path" presetSubtype="0" accel="9000" decel="8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3.88889E-6 -2.22222E-6 L -0.38003 0.00301 " pathEditMode="relative" rAng="0" ptsTypes="AA">
                                      <p:cBhvr>
                                        <p:cTn id="56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0" y="139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35" presetClass="path" presetSubtype="0" accel="9000" decel="8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3.88889E-6 -2.22222E-6 L -0.38003 0.00301 " pathEditMode="relative" rAng="0" ptsTypes="AA">
                                      <p:cBhvr>
                                        <p:cTn id="58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0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5" presetClass="path" presetSubtype="0" accel="50000" decel="50000" fill="hold" grpId="6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8.33333E-7 -1.48148E-6 L -0.38038 0.00417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28" y="208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1.94444E-6 4.07407E-6 L -0.37604 0.00185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93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1.38889E-6 3.7037E-6 L -0.37656 0.00416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37" y="208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5.55556E-7 -7.40741E-7 L -0.37604 -0.00046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5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35" presetClass="path" presetSubtype="0" accel="50000" decel="50000" fill="hold" grpId="7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8.33333E-7 -1.48148E-6 L -0.38038 0.00417 " pathEditMode="relative" rAng="0" ptsTypes="AA">
                                      <p:cBhvr>
                                        <p:cTn id="116" dur="7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28" y="208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1.94444E-6 4.07407E-6 L -0.38385 0.00185 " pathEditMode="relative" rAng="0" ptsTypes="AA">
                                      <p:cBhvr>
                                        <p:cTn id="118" dur="7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1" y="93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1.38889E-6 3.7037E-6 L -0.37656 0.00416 " pathEditMode="relative" rAng="0" ptsTypes="AA">
                                      <p:cBhvr>
                                        <p:cTn id="120" dur="7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37" y="208"/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5.55556E-7 -7.40741E-7 L -0.39184 -0.00046 " pathEditMode="relative" rAng="0" ptsTypes="AA">
                                      <p:cBhvr>
                                        <p:cTn id="122" dur="7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01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7250"/>
                            </p:stCondLst>
                            <p:childTnLst>
                              <p:par>
                                <p:cTn id="1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9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26" grpId="0" animBg="1"/>
      <p:bldP spid="26" grpId="1" animBg="1"/>
      <p:bldP spid="26" grpId="2" animBg="1"/>
      <p:bldP spid="26" grpId="3" animBg="1"/>
      <p:bldP spid="26" grpId="4" animBg="1"/>
      <p:bldP spid="26" grpId="5" animBg="1"/>
      <p:bldP spid="26" grpId="6" animBg="1"/>
      <p:bldP spid="26" grpId="7" animBg="1"/>
      <p:bldP spid="26" grpId="8" animBg="1"/>
      <p:bldP spid="26" grpId="9" animBg="1"/>
      <p:bldP spid="27" grpId="0" animBg="1"/>
      <p:bldP spid="27" grpId="1" animBg="1"/>
      <p:bldP spid="27" grpId="2" animBg="1"/>
      <p:bldP spid="27" grpId="3" animBg="1"/>
      <p:bldP spid="46" grpId="0" animBg="1"/>
      <p:bldP spid="46" grpId="1" animBg="1"/>
      <p:bldP spid="46" grpId="2" animBg="1"/>
      <p:bldP spid="46" grpId="3" animBg="1"/>
      <p:bldP spid="47" grpId="0" animBg="1"/>
      <p:bldP spid="47" grpId="1" animBg="1"/>
      <p:bldP spid="47" grpId="2" animBg="1"/>
      <p:bldP spid="48" grpId="0" animBg="1"/>
      <p:bldP spid="48" grpId="1" animBg="1"/>
      <p:bldP spid="48" grpId="2" animBg="1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12474" y="-99392"/>
            <a:ext cx="8119966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8650" y="1076272"/>
            <a:ext cx="9079854" cy="19926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une compétition de type « course », des sportifs s’affrontent.</a:t>
            </a:r>
          </a:p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Ils effectuent tous le même « travail ». Ils partent de « la ligne de départ » et sauf problème, ils franchissent tous la « ligne d’arrivée ».</a:t>
            </a:r>
          </a:p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vainqueur, est celui qui fournit ce travail dans le temps le plus court, celui qui à montré par nature ou par efficience, le plus de « puissance ».</a:t>
            </a:r>
          </a:p>
          <a:p>
            <a:pPr marL="0" indent="0" algn="ctr">
              <a:buNone/>
            </a:pP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160" y="4965749"/>
            <a:ext cx="2085584" cy="2430401"/>
          </a:xfrm>
          <a:prstGeom prst="rect">
            <a:avLst/>
          </a:prstGeom>
        </p:spPr>
      </p:pic>
      <p:sp>
        <p:nvSpPr>
          <p:cNvPr id="7" name="Ellipse 6"/>
          <p:cNvSpPr/>
          <p:nvPr>
            <p:custDataLst>
              <p:tags r:id="rId4"/>
            </p:custDataLst>
          </p:nvPr>
        </p:nvSpPr>
        <p:spPr>
          <a:xfrm>
            <a:off x="6455714" y="4732279"/>
            <a:ext cx="838383" cy="972752"/>
          </a:xfrm>
          <a:prstGeom prst="ellipse">
            <a:avLst/>
          </a:prstGeom>
          <a:gradFill>
            <a:gsLst>
              <a:gs pos="100000">
                <a:schemeClr val="accent1">
                  <a:tint val="66000"/>
                  <a:satMod val="160000"/>
                  <a:alpha val="83000"/>
                </a:schemeClr>
              </a:gs>
              <a:gs pos="49000">
                <a:schemeClr val="accent1">
                  <a:tint val="44500"/>
                  <a:satMod val="160000"/>
                </a:schemeClr>
              </a:gs>
              <a:gs pos="1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437112"/>
            <a:ext cx="1800200" cy="2098629"/>
          </a:xfrm>
          <a:prstGeom prst="rect">
            <a:avLst/>
          </a:prstGeom>
        </p:spPr>
      </p:pic>
      <p:sp>
        <p:nvSpPr>
          <p:cNvPr id="9" name="Rectangle 8"/>
          <p:cNvSpPr/>
          <p:nvPr>
            <p:custDataLst>
              <p:tags r:id="rId6"/>
            </p:custDataLst>
          </p:nvPr>
        </p:nvSpPr>
        <p:spPr>
          <a:xfrm>
            <a:off x="251520" y="4005064"/>
            <a:ext cx="8956215" cy="27508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 click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906" y="4437112"/>
            <a:ext cx="2169997" cy="2956316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433124"/>
            <a:ext cx="2169997" cy="2956316"/>
          </a:xfrm>
          <a:prstGeom prst="rect">
            <a:avLst/>
          </a:prstGeom>
        </p:spPr>
      </p:pic>
      <p:sp>
        <p:nvSpPr>
          <p:cNvPr id="10" name="Espace réservé du contenu 2"/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17537" y="3254406"/>
            <a:ext cx="9039133" cy="17113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une charge en rotation</a:t>
            </a:r>
            <a:r>
              <a:rPr lang="fr-FR" sz="18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 = 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dobe Arabic"/>
                <a:ea typeface="Verdana" panose="020B0604030504040204" pitchFamily="34" charset="0"/>
                <a:cs typeface="Adobe Arabic"/>
                <a:sym typeface="Symbol"/>
              </a:rPr>
              <a:t>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. 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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. t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 (P en Watt)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 la capacité d’effectuer une rotation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 à produire la force, le couple </a:t>
            </a:r>
            <a:r>
              <a:rPr lang="fr-FR" sz="1800" b="1" dirty="0" smtClean="0">
                <a:latin typeface="Adobe Arabic"/>
                <a:ea typeface="Verdana" panose="020B0604030504040204" pitchFamily="34" charset="0"/>
                <a:cs typeface="Adobe Arabic"/>
                <a:sym typeface="Symbol"/>
              </a:rPr>
              <a:t> 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(Newton Mètre, nécessaire) 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une certaine vitesse (</a:t>
            </a: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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 radian/s) :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W / t           P= 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dobe Arabic"/>
                <a:ea typeface="Verdana" panose="020B0604030504040204" pitchFamily="34" charset="0"/>
                <a:cs typeface="Adobe Arabic"/>
                <a:sym typeface="Symbol"/>
              </a:rPr>
              <a:t>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. 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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325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3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8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1.94444E-6 2.59259E-6 L -0.54844 -0.00209 " pathEditMode="relative" rAng="0" ptsTypes="AA">
                                      <p:cBhvr>
                                        <p:cTn id="3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31" y="-11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2.77778E-7 3.7037E-7 L -0.53542 -0.0088 " pathEditMode="relative" rAng="0" ptsTypes="AA">
                                      <p:cBhvr>
                                        <p:cTn id="3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71" y="-44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1.66667E-6 0 L -0.54722 -0.00602 " pathEditMode="relative" rAng="0" ptsTypes="AA">
                                      <p:cBhvr>
                                        <p:cTn id="3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61" y="-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9" grpId="0" animBg="1"/>
      <p:bldP spid="9" grpId="1" animBg="1"/>
      <p:bldP spid="9" grpId="2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62915" y="-243408"/>
            <a:ext cx="8169525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-43358" y="908720"/>
            <a:ext cx="9079854" cy="7920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Suivant les situations, le calcul de l’énergie peut sembler différent, en fait, cela revient toujours à la même chose... </a:t>
            </a:r>
            <a:b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puissance mise en œuvre pendant un certain temps.</a:t>
            </a:r>
          </a:p>
          <a:p>
            <a:pPr marL="0" indent="0" algn="ctr">
              <a:buNone/>
            </a:pPr>
            <a:endParaRPr lang="fr-FR" sz="20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Espace réservé du contenu 2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9371" y="2016224"/>
            <a:ext cx="9039133" cy="35010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l’électricité,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 =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t         </a:t>
            </a: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 :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W/t</a:t>
            </a:r>
          </a:p>
          <a:p>
            <a:pPr marL="0" indent="0" algn="ctr">
              <a:buNone/>
            </a:pP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la puissance (P en Watt)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 la capacité à consommer  (ou produire) une énergie dans le but d’effectuer un travail, sous une tension (appelée aussi Force-Electro-Motrice FEM, ou Différence De Potentiel DDP), avec une intensité consommée ( quantité d’électron par unité de temps).</a:t>
            </a:r>
          </a:p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Suivant les différents types d’électricité on verra que l’expression va être modifiée, mais la base reste toujours la même :</a:t>
            </a:r>
            <a:endParaRPr lang="fr-FR" sz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U.I</a:t>
            </a:r>
          </a:p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tension sera exprimée en Volt : V</a:t>
            </a:r>
          </a:p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L’intensité en Ampère: A</a:t>
            </a:r>
          </a:p>
          <a:p>
            <a:pPr marL="0" indent="0" algn="ctr">
              <a:buNone/>
            </a:pPr>
            <a:endParaRPr lang="fr-FR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Espace réservé du contenu 2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0" y="5517232"/>
            <a:ext cx="9144000" cy="1368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différence entre la puissance absorbée (consommée), et celle produite est le résultat de systèmes imparfaits, les pertes.</a:t>
            </a:r>
          </a:p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quantifie cela pour chaque système par ce que l’on appelle le rendement:</a:t>
            </a:r>
          </a:p>
          <a:p>
            <a:pPr marL="0" indent="0" algn="ctr">
              <a:buNone/>
            </a:pP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=</a:t>
            </a:r>
            <a:r>
              <a:rPr lang="fr-FR" sz="1800" b="1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</a:t>
            </a:r>
            <a:r>
              <a:rPr lang="fr-FR" sz="1800" b="1" baseline="-25000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produite</a:t>
            </a:r>
            <a:r>
              <a:rPr lang="fr-FR" sz="1800" b="1" baseline="-250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/ </a:t>
            </a:r>
            <a:r>
              <a:rPr lang="fr-FR" sz="1800" b="1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</a:t>
            </a:r>
            <a:r>
              <a:rPr lang="fr-FR" sz="1800" b="1" baseline="-25000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consommée</a:t>
            </a:r>
            <a:endParaRPr lang="fr-FR" sz="1800" b="1" baseline="-25000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260648"/>
            <a:ext cx="9058945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alternatif monophasé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484784"/>
            <a:ext cx="9079854" cy="11087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Avec une alimentation alternative, les récepteurs de types </a:t>
            </a:r>
            <a:r>
              <a:rPr lang="fr-FR" sz="2000" dirty="0" err="1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selfiques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(bobinages)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vont réagir en s’opposant à la variation de courant. Cette caractéristique produit un déphasage (retard sous forme d’angle) entre U et I ce qui fait que la puissance ne pourra plus être simplement calculée par une multiplication. Il faudra tenir compte de l’angle de déphasage, du « décalage » entre U et I.</a:t>
            </a:r>
            <a:endParaRPr lang="fr-FR" sz="20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7" name="Connecteur droit avec flèche 36"/>
          <p:cNvCxnSpPr/>
          <p:nvPr>
            <p:custDataLst>
              <p:tags r:id="rId3"/>
            </p:custDataLst>
          </p:nvPr>
        </p:nvCxnSpPr>
        <p:spPr>
          <a:xfrm flipV="1">
            <a:off x="2339752" y="4157126"/>
            <a:ext cx="0" cy="208346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/>
          <p:cNvCxnSpPr/>
          <p:nvPr>
            <p:custDataLst>
              <p:tags r:id="rId4"/>
            </p:custDataLst>
          </p:nvPr>
        </p:nvCxnSpPr>
        <p:spPr>
          <a:xfrm>
            <a:off x="2123728" y="5097763"/>
            <a:ext cx="590465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Image 38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24" cstate="email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9749" y="3872499"/>
            <a:ext cx="5042126" cy="2459706"/>
          </a:xfrm>
          <a:prstGeom prst="rect">
            <a:avLst/>
          </a:prstGeom>
        </p:spPr>
      </p:pic>
      <p:grpSp>
        <p:nvGrpSpPr>
          <p:cNvPr id="40" name="Groupe 39"/>
          <p:cNvGrpSpPr/>
          <p:nvPr>
            <p:custDataLst>
              <p:tags r:id="rId6"/>
            </p:custDataLst>
          </p:nvPr>
        </p:nvGrpSpPr>
        <p:grpSpPr>
          <a:xfrm>
            <a:off x="794862" y="3645024"/>
            <a:ext cx="531683" cy="2847635"/>
            <a:chOff x="837319" y="4291968"/>
            <a:chExt cx="422312" cy="2368095"/>
          </a:xfrm>
        </p:grpSpPr>
        <p:grpSp>
          <p:nvGrpSpPr>
            <p:cNvPr id="41" name="Groupe 40"/>
            <p:cNvGrpSpPr/>
            <p:nvPr/>
          </p:nvGrpSpPr>
          <p:grpSpPr>
            <a:xfrm rot="5400000">
              <a:off x="-135573" y="5264860"/>
              <a:ext cx="2368095" cy="422312"/>
              <a:chOff x="-2943204" y="2924943"/>
              <a:chExt cx="8679525" cy="1152129"/>
            </a:xfrm>
          </p:grpSpPr>
          <p:grpSp>
            <p:nvGrpSpPr>
              <p:cNvPr id="43" name="Groupe 42"/>
              <p:cNvGrpSpPr/>
              <p:nvPr/>
            </p:nvGrpSpPr>
            <p:grpSpPr>
              <a:xfrm>
                <a:off x="1259632" y="2924943"/>
                <a:ext cx="3600400" cy="1152129"/>
                <a:chOff x="1259632" y="2924943"/>
                <a:chExt cx="3600400" cy="1152129"/>
              </a:xfrm>
            </p:grpSpPr>
            <p:sp>
              <p:nvSpPr>
                <p:cNvPr id="46" name="Arc 45"/>
                <p:cNvSpPr/>
                <p:nvPr/>
              </p:nvSpPr>
              <p:spPr>
                <a:xfrm rot="16200000">
                  <a:off x="1043608" y="3140967"/>
                  <a:ext cx="1152128" cy="720080"/>
                </a:xfrm>
                <a:prstGeom prst="arc">
                  <a:avLst>
                    <a:gd name="adj1" fmla="val 16200000"/>
                    <a:gd name="adj2" fmla="val 5123437"/>
                  </a:avLst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7" name="Arc 46"/>
                <p:cNvSpPr/>
                <p:nvPr/>
              </p:nvSpPr>
              <p:spPr>
                <a:xfrm rot="16200000">
                  <a:off x="1763688" y="3140968"/>
                  <a:ext cx="1152128" cy="720080"/>
                </a:xfrm>
                <a:prstGeom prst="arc">
                  <a:avLst>
                    <a:gd name="adj1" fmla="val 16200000"/>
                    <a:gd name="adj2" fmla="val 5123437"/>
                  </a:avLst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8" name="Arc 47"/>
                <p:cNvSpPr/>
                <p:nvPr/>
              </p:nvSpPr>
              <p:spPr>
                <a:xfrm rot="16200000">
                  <a:off x="2483768" y="3140968"/>
                  <a:ext cx="1152128" cy="720080"/>
                </a:xfrm>
                <a:prstGeom prst="arc">
                  <a:avLst>
                    <a:gd name="adj1" fmla="val 16200000"/>
                    <a:gd name="adj2" fmla="val 5123437"/>
                  </a:avLst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9" name="Arc 48"/>
                <p:cNvSpPr/>
                <p:nvPr/>
              </p:nvSpPr>
              <p:spPr>
                <a:xfrm rot="16200000">
                  <a:off x="3203848" y="3140968"/>
                  <a:ext cx="1152128" cy="720080"/>
                </a:xfrm>
                <a:prstGeom prst="arc">
                  <a:avLst>
                    <a:gd name="adj1" fmla="val 16200000"/>
                    <a:gd name="adj2" fmla="val 5123437"/>
                  </a:avLst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0" name="Arc 49"/>
                <p:cNvSpPr/>
                <p:nvPr/>
              </p:nvSpPr>
              <p:spPr>
                <a:xfrm rot="16200000">
                  <a:off x="3923928" y="3140967"/>
                  <a:ext cx="1152128" cy="720080"/>
                </a:xfrm>
                <a:prstGeom prst="arc">
                  <a:avLst>
                    <a:gd name="adj1" fmla="val 16200000"/>
                    <a:gd name="adj2" fmla="val 5123437"/>
                  </a:avLst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cxnSp>
            <p:nvCxnSpPr>
              <p:cNvPr id="44" name="Connecteur droit 43"/>
              <p:cNvCxnSpPr/>
              <p:nvPr/>
            </p:nvCxnSpPr>
            <p:spPr>
              <a:xfrm rot="16200000" flipH="1">
                <a:off x="-821390" y="1356823"/>
                <a:ext cx="16017" cy="4259646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44"/>
              <p:cNvCxnSpPr/>
              <p:nvPr/>
            </p:nvCxnSpPr>
            <p:spPr>
              <a:xfrm>
                <a:off x="4800216" y="3478637"/>
                <a:ext cx="936105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 useBgFill="1">
          <p:nvSpPr>
            <p:cNvPr id="42" name="Rectangle 41"/>
            <p:cNvSpPr/>
            <p:nvPr/>
          </p:nvSpPr>
          <p:spPr>
            <a:xfrm>
              <a:off x="909326" y="4437112"/>
              <a:ext cx="278298" cy="629551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1" name="Groupe 50"/>
          <p:cNvGrpSpPr/>
          <p:nvPr>
            <p:custDataLst>
              <p:tags r:id="rId7"/>
            </p:custDataLst>
          </p:nvPr>
        </p:nvGrpSpPr>
        <p:grpSpPr>
          <a:xfrm>
            <a:off x="6660232" y="4017763"/>
            <a:ext cx="2160000" cy="2160000"/>
            <a:chOff x="4356216" y="2385174"/>
            <a:chExt cx="2160000" cy="2160000"/>
          </a:xfrm>
        </p:grpSpPr>
        <p:grpSp>
          <p:nvGrpSpPr>
            <p:cNvPr id="52" name="Groupe 51"/>
            <p:cNvGrpSpPr/>
            <p:nvPr/>
          </p:nvGrpSpPr>
          <p:grpSpPr>
            <a:xfrm>
              <a:off x="4356216" y="3465174"/>
              <a:ext cx="2160000" cy="1"/>
              <a:chOff x="4356216" y="3475990"/>
              <a:chExt cx="2160000" cy="1"/>
            </a:xfrm>
          </p:grpSpPr>
          <p:cxnSp>
            <p:nvCxnSpPr>
              <p:cNvPr id="57" name="Connecteur droit avec flèche 56"/>
              <p:cNvCxnSpPr/>
              <p:nvPr/>
            </p:nvCxnSpPr>
            <p:spPr>
              <a:xfrm>
                <a:off x="5436218" y="3475990"/>
                <a:ext cx="1079998" cy="1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 rot="16200000">
                <a:off x="4918737" y="2913469"/>
                <a:ext cx="0" cy="1125041"/>
              </a:xfrm>
              <a:prstGeom prst="straightConnector1">
                <a:avLst/>
              </a:prstGeom>
              <a:ln w="3810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" name="Groupe 52"/>
            <p:cNvGrpSpPr/>
            <p:nvPr/>
          </p:nvGrpSpPr>
          <p:grpSpPr>
            <a:xfrm>
              <a:off x="5436216" y="2385174"/>
              <a:ext cx="648192" cy="2160000"/>
              <a:chOff x="5436216" y="2385174"/>
              <a:chExt cx="648192" cy="2160000"/>
            </a:xfrm>
          </p:grpSpPr>
          <p:cxnSp>
            <p:nvCxnSpPr>
              <p:cNvPr id="54" name="Connecteur droit avec flèche 53"/>
              <p:cNvCxnSpPr/>
              <p:nvPr/>
            </p:nvCxnSpPr>
            <p:spPr>
              <a:xfrm>
                <a:off x="5436216" y="3743218"/>
                <a:ext cx="0" cy="801956"/>
              </a:xfrm>
              <a:prstGeom prst="straightConnector1">
                <a:avLst/>
              </a:prstGeom>
              <a:ln w="3810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5481258" y="3441905"/>
                <a:ext cx="603150" cy="512251"/>
              </a:xfrm>
              <a:prstGeom prst="straightConnector1">
                <a:avLst/>
              </a:prstGeom>
              <a:ln w="38100">
                <a:solidFill>
                  <a:schemeClr val="accent2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5436216" y="2385174"/>
                <a:ext cx="0" cy="1080000"/>
              </a:xfrm>
              <a:prstGeom prst="straightConnector1">
                <a:avLst/>
              </a:prstGeom>
              <a:ln w="3810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9" name="Connecteur droit 58"/>
          <p:cNvCxnSpPr/>
          <p:nvPr>
            <p:custDataLst>
              <p:tags r:id="rId8"/>
            </p:custDataLst>
          </p:nvPr>
        </p:nvCxnSpPr>
        <p:spPr>
          <a:xfrm flipH="1">
            <a:off x="2339751" y="5097762"/>
            <a:ext cx="6480482" cy="21697"/>
          </a:xfrm>
          <a:prstGeom prst="line">
            <a:avLst/>
          </a:prstGeom>
          <a:ln w="12700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59"/>
          <p:cNvCxnSpPr/>
          <p:nvPr>
            <p:custDataLst>
              <p:tags r:id="rId9"/>
            </p:custDataLst>
          </p:nvPr>
        </p:nvCxnSpPr>
        <p:spPr>
          <a:xfrm flipH="1">
            <a:off x="2339752" y="5565048"/>
            <a:ext cx="6480480" cy="21697"/>
          </a:xfrm>
          <a:prstGeom prst="line">
            <a:avLst/>
          </a:prstGeom>
          <a:ln w="127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ZoneTexte 60"/>
          <p:cNvSpPr txBox="1"/>
          <p:nvPr>
            <p:custDataLst>
              <p:tags r:id="rId10"/>
            </p:custDataLst>
          </p:nvPr>
        </p:nvSpPr>
        <p:spPr>
          <a:xfrm>
            <a:off x="8026665" y="5074494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&lt;90°</a:t>
            </a:r>
            <a:endParaRPr lang="fr-FR" dirty="0"/>
          </a:p>
        </p:txBody>
      </p:sp>
      <p:grpSp>
        <p:nvGrpSpPr>
          <p:cNvPr id="62" name="Groupe 61"/>
          <p:cNvGrpSpPr/>
          <p:nvPr>
            <p:custDataLst>
              <p:tags r:id="rId11"/>
            </p:custDataLst>
          </p:nvPr>
        </p:nvGrpSpPr>
        <p:grpSpPr>
          <a:xfrm>
            <a:off x="2339750" y="4290754"/>
            <a:ext cx="5042124" cy="1632475"/>
            <a:chOff x="2339750" y="4710223"/>
            <a:chExt cx="5042124" cy="1632475"/>
          </a:xfrm>
        </p:grpSpPr>
        <p:pic>
          <p:nvPicPr>
            <p:cNvPr id="63" name="Image 62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 rotWithShape="1">
            <a:blip r:embed="rId26" cstate="email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27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2339750" y="4710223"/>
              <a:ext cx="4556350" cy="1612524"/>
            </a:xfrm>
            <a:prstGeom prst="rect">
              <a:avLst/>
            </a:prstGeom>
          </p:spPr>
        </p:pic>
        <p:pic>
          <p:nvPicPr>
            <p:cNvPr id="64" name="Image 63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 rotWithShape="1">
            <a:blip r:embed="rId28" cstate="email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6762749" y="4730174"/>
              <a:ext cx="619125" cy="1612524"/>
            </a:xfrm>
            <a:prstGeom prst="rect">
              <a:avLst/>
            </a:prstGeom>
          </p:spPr>
        </p:pic>
      </p:grpSp>
      <p:cxnSp>
        <p:nvCxnSpPr>
          <p:cNvPr id="65" name="Connecteur droit avec flèche 64"/>
          <p:cNvCxnSpPr/>
          <p:nvPr>
            <p:custDataLst>
              <p:tags r:id="rId12"/>
            </p:custDataLst>
          </p:nvPr>
        </p:nvCxnSpPr>
        <p:spPr>
          <a:xfrm flipV="1">
            <a:off x="683570" y="3645025"/>
            <a:ext cx="12176" cy="2674163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avec flèche 65"/>
          <p:cNvCxnSpPr/>
          <p:nvPr>
            <p:custDataLst>
              <p:tags r:id="rId13"/>
            </p:custDataLst>
          </p:nvPr>
        </p:nvCxnSpPr>
        <p:spPr>
          <a:xfrm>
            <a:off x="1060702" y="4710223"/>
            <a:ext cx="0" cy="251697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ZoneTexte 66"/>
          <p:cNvSpPr txBox="1"/>
          <p:nvPr>
            <p:custDataLst>
              <p:tags r:id="rId14"/>
            </p:custDataLst>
          </p:nvPr>
        </p:nvSpPr>
        <p:spPr>
          <a:xfrm>
            <a:off x="228480" y="4681450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</a:rPr>
              <a:t>U</a:t>
            </a:r>
            <a:endParaRPr lang="fr-FR" b="1" dirty="0">
              <a:solidFill>
                <a:srgbClr val="00B050"/>
              </a:solidFill>
            </a:endParaRPr>
          </a:p>
        </p:txBody>
      </p:sp>
      <p:sp>
        <p:nvSpPr>
          <p:cNvPr id="68" name="ZoneTexte 67"/>
          <p:cNvSpPr txBox="1"/>
          <p:nvPr>
            <p:custDataLst>
              <p:tags r:id="rId15"/>
            </p:custDataLst>
          </p:nvPr>
        </p:nvSpPr>
        <p:spPr>
          <a:xfrm>
            <a:off x="1259632" y="4581128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</a:rPr>
              <a:t>I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69" name="Rectangle 68"/>
          <p:cNvSpPr/>
          <p:nvPr>
            <p:custDataLst>
              <p:tags r:id="rId16"/>
            </p:custDataLst>
          </p:nvPr>
        </p:nvSpPr>
        <p:spPr>
          <a:xfrm>
            <a:off x="-36512" y="4365104"/>
            <a:ext cx="9144000" cy="24208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dirty="0" smtClean="0">
                <a:solidFill>
                  <a:schemeClr val="tx1"/>
                </a:solidFill>
              </a:rPr>
              <a:t>click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0" name="ZoneTexte 69"/>
          <p:cNvSpPr txBox="1"/>
          <p:nvPr>
            <p:custDataLst>
              <p:tags r:id="rId17"/>
            </p:custDataLst>
          </p:nvPr>
        </p:nvSpPr>
        <p:spPr>
          <a:xfrm>
            <a:off x="1952576" y="3789040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U</a:t>
            </a:r>
            <a:endParaRPr lang="fr-FR" b="1" dirty="0"/>
          </a:p>
        </p:txBody>
      </p:sp>
      <p:sp>
        <p:nvSpPr>
          <p:cNvPr id="71" name="ZoneTexte 70"/>
          <p:cNvSpPr txBox="1"/>
          <p:nvPr>
            <p:custDataLst>
              <p:tags r:id="rId18"/>
            </p:custDataLst>
          </p:nvPr>
        </p:nvSpPr>
        <p:spPr>
          <a:xfrm>
            <a:off x="1983033" y="4080359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I</a:t>
            </a:r>
            <a:endParaRPr lang="fr-FR" b="1" dirty="0"/>
          </a:p>
        </p:txBody>
      </p:sp>
      <p:sp>
        <p:nvSpPr>
          <p:cNvPr id="72" name="ZoneTexte 71"/>
          <p:cNvSpPr txBox="1"/>
          <p:nvPr>
            <p:custDataLst>
              <p:tags r:id="rId19"/>
            </p:custDataLst>
          </p:nvPr>
        </p:nvSpPr>
        <p:spPr>
          <a:xfrm>
            <a:off x="7402285" y="5059391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3046749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2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75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2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75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25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500"/>
                            </p:stCondLst>
                            <p:childTnLst>
                              <p:par>
                                <p:cTn id="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92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92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4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0" presetClass="pat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5 -0.00347 L -0.0125 -0.16482 L -0.0125 0.16736 L -0.0125 -0.00347 Z " pathEditMode="relative" rAng="0" ptsTypes="AAAA">
                                      <p:cBhvr>
                                        <p:cTn id="8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" y="463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0" presetClass="pat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229 -0.00023 L -0.03264 -0.18588 L -0.03229 0.05417 L -0.03229 -0.00023 Z " pathEditMode="relative" rAng="0" ptsTypes="AAAA">
                                      <p:cBhvr>
                                        <p:cTn id="8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6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3700"/>
                            </p:stCondLst>
                            <p:childTnLst>
                              <p:par>
                                <p:cTn id="90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1" grpId="0"/>
      <p:bldP spid="67" grpId="0"/>
      <p:bldP spid="68" grpId="0"/>
      <p:bldP spid="69" grpId="0" animBg="1"/>
      <p:bldP spid="69" grpId="1" animBg="1"/>
      <p:bldP spid="69" grpId="2" animBg="1"/>
      <p:bldP spid="70" grpId="0"/>
      <p:bldP spid="71" grpId="0"/>
      <p:bldP spid="7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269776"/>
            <a:ext cx="9058945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alternatif monophasé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484784"/>
            <a:ext cx="9079854" cy="11087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Avec une alimentation alternative, les récepteurs de types </a:t>
            </a:r>
            <a:r>
              <a:rPr lang="fr-FR" sz="2000" dirty="0" err="1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selfiques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(bobinages)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vont réagir en s’opposant à la variation de courant. Cette caractéristique produit un déphasage (retard   d’angle) entre U et I ce qui fait que la puissance ne pourra plus être simplement calculée par une multiplication. Il faudra tenir compte de l’angle de déphasage, du « décalage » entre U et I.</a:t>
            </a:r>
            <a:endParaRPr lang="fr-FR" sz="20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Connecteur droit avec flèche 4"/>
          <p:cNvCxnSpPr/>
          <p:nvPr>
            <p:custDataLst>
              <p:tags r:id="rId3"/>
            </p:custDataLst>
          </p:nvPr>
        </p:nvCxnSpPr>
        <p:spPr>
          <a:xfrm>
            <a:off x="4041" y="4005064"/>
            <a:ext cx="3024337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>
            <p:custDataLst>
              <p:tags r:id="rId4"/>
            </p:custDataLst>
          </p:nvPr>
        </p:nvCxnSpPr>
        <p:spPr>
          <a:xfrm>
            <a:off x="4041" y="3998565"/>
            <a:ext cx="1604236" cy="870595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rc 7"/>
          <p:cNvSpPr/>
          <p:nvPr>
            <p:custDataLst>
              <p:tags r:id="rId5"/>
            </p:custDataLst>
          </p:nvPr>
        </p:nvSpPr>
        <p:spPr>
          <a:xfrm rot="5400000">
            <a:off x="-537088" y="3403392"/>
            <a:ext cx="1111932" cy="936104"/>
          </a:xfrm>
          <a:prstGeom prst="arc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avec flèche 9"/>
          <p:cNvCxnSpPr/>
          <p:nvPr>
            <p:custDataLst>
              <p:tags r:id="rId6"/>
            </p:custDataLst>
          </p:nvPr>
        </p:nvCxnSpPr>
        <p:spPr>
          <a:xfrm>
            <a:off x="36808" y="4005065"/>
            <a:ext cx="39241" cy="1728191"/>
          </a:xfrm>
          <a:prstGeom prst="straightConnector1">
            <a:avLst/>
          </a:prstGeom>
          <a:ln w="57150">
            <a:solidFill>
              <a:srgbClr val="00B05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>
            <p:custDataLst>
              <p:tags r:id="rId7"/>
            </p:custDataLst>
          </p:nvPr>
        </p:nvCxnSpPr>
        <p:spPr>
          <a:xfrm>
            <a:off x="1608277" y="3501008"/>
            <a:ext cx="6921" cy="20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>
            <p:custDataLst>
              <p:tags r:id="rId8"/>
            </p:custDataLst>
          </p:nvPr>
        </p:nvCxnSpPr>
        <p:spPr>
          <a:xfrm>
            <a:off x="36808" y="3979254"/>
            <a:ext cx="975345" cy="1313829"/>
          </a:xfrm>
          <a:prstGeom prst="straightConnector1">
            <a:avLst/>
          </a:prstGeom>
          <a:ln w="57150">
            <a:solidFill>
              <a:srgbClr val="00B05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>
            <p:custDataLst>
              <p:tags r:id="rId9"/>
            </p:custDataLst>
          </p:nvPr>
        </p:nvCxnSpPr>
        <p:spPr>
          <a:xfrm>
            <a:off x="76049" y="4005065"/>
            <a:ext cx="1539149" cy="0"/>
          </a:xfrm>
          <a:prstGeom prst="straightConnector1">
            <a:avLst/>
          </a:prstGeom>
          <a:ln w="57150">
            <a:solidFill>
              <a:srgbClr val="00B05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space réservé du contenu 2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-38293" y="3412863"/>
            <a:ext cx="1050446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</a:t>
            </a:r>
            <a:endParaRPr lang="fr-FR" b="1" dirty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Espace réservé du contenu 2"/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1805082" y="3620762"/>
            <a:ext cx="1050446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U</a:t>
            </a:r>
            <a:endParaRPr lang="fr-FR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Espace réservé du contenu 2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816405" y="3455646"/>
            <a:ext cx="1399607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I</a:t>
            </a:r>
            <a:r>
              <a:rPr lang="fr-FR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cos </a:t>
            </a:r>
            <a:endParaRPr lang="fr-FR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Espace réservé du contenu 2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4771931" y="3429000"/>
            <a:ext cx="2407434" cy="4157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= U.I. cos </a:t>
            </a:r>
            <a:r>
              <a:rPr lang="fr-FR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</a:t>
            </a:r>
            <a:endParaRPr lang="fr-FR" dirty="0">
              <a:solidFill>
                <a:schemeClr val="tx1"/>
              </a:solidFill>
              <a:effectLst>
                <a:glow rad="228600">
                  <a:srgbClr val="FFFF00">
                    <a:alpha val="40000"/>
                  </a:srgb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Espace réservé du contenu 2"/>
          <p:cNvSpPr txBox="1">
            <a:spLocks/>
          </p:cNvSpPr>
          <p:nvPr>
            <p:custDataLst>
              <p:tags r:id="rId14"/>
            </p:custDataLst>
          </p:nvPr>
        </p:nvSpPr>
        <p:spPr>
          <a:xfrm>
            <a:off x="-38293" y="5832648"/>
            <a:ext cx="9182293" cy="764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U et I sont les grandeurs efficaces de la tension et du courant alternatif. Pour pouvoir les multiplier il faut d’abord les aligner en multipliant I par le cos</a:t>
            </a:r>
            <a:r>
              <a:rPr lang="fr-F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appelé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aussi facteur de puissance (PF)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.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Espace réservé du contenu 2"/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2807296" y="3844307"/>
            <a:ext cx="6336704" cy="4157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Quelques grandeurs remarquables:</a:t>
            </a:r>
          </a:p>
          <a:p>
            <a:pPr algn="ctr">
              <a:buFont typeface="Symbol"/>
              <a:buChar char="j"/>
            </a:pPr>
            <a:endParaRPr lang="fr-FR" sz="2000" b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  <a:p>
            <a:pPr marL="0" indent="0" algn="ctr">
              <a:buNone/>
            </a:pP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Espace réservé du contenu 2"/>
          <p:cNvSpPr txBox="1">
            <a:spLocks/>
          </p:cNvSpPr>
          <p:nvPr>
            <p:custDataLst>
              <p:tags r:id="rId16"/>
            </p:custDataLst>
          </p:nvPr>
        </p:nvSpPr>
        <p:spPr>
          <a:xfrm>
            <a:off x="2807296" y="5365091"/>
            <a:ext cx="6336704" cy="4157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Dans la réalité 0 ≤ </a:t>
            </a:r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</a:t>
            </a: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&lt; 90°C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Espace réservé du contenu 2"/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2807296" y="4259614"/>
            <a:ext cx="6336704" cy="4157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algn="ctr">
              <a:buFont typeface="Symbol"/>
              <a:buChar char="j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 0 donc cos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=1 pour une résistance pure</a:t>
            </a:r>
            <a:endParaRPr lang="fr-FR" sz="2000" b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  <a:p>
            <a:pPr marL="0" indent="0" algn="ctr">
              <a:buNone/>
            </a:pP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Espace réservé du contenu 2"/>
          <p:cNvSpPr txBox="1">
            <a:spLocks/>
          </p:cNvSpPr>
          <p:nvPr>
            <p:custDataLst>
              <p:tags r:id="rId18"/>
            </p:custDataLst>
          </p:nvPr>
        </p:nvSpPr>
        <p:spPr>
          <a:xfrm>
            <a:off x="2807296" y="4674921"/>
            <a:ext cx="6336704" cy="69066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algn="ctr">
              <a:buFont typeface="Symbol"/>
              <a:buChar char="j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 90°C 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donc cos 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=0 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pour une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inductance pure (jamais vrai, c’est une limite).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Espace réservé du contenu 2"/>
          <p:cNvSpPr txBox="1">
            <a:spLocks/>
          </p:cNvSpPr>
          <p:nvPr>
            <p:custDataLst>
              <p:tags r:id="rId19"/>
            </p:custDataLst>
          </p:nvPr>
        </p:nvSpPr>
        <p:spPr>
          <a:xfrm>
            <a:off x="1407689" y="4877285"/>
            <a:ext cx="1399607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I</a:t>
            </a:r>
            <a:r>
              <a:rPr lang="fr-FR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réel</a:t>
            </a:r>
            <a:endParaRPr lang="fr-FR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Espace réservé du contenu 2"/>
          <p:cNvSpPr txBox="1">
            <a:spLocks/>
          </p:cNvSpPr>
          <p:nvPr>
            <p:custDataLst>
              <p:tags r:id="rId20"/>
            </p:custDataLst>
          </p:nvPr>
        </p:nvSpPr>
        <p:spPr>
          <a:xfrm>
            <a:off x="323528" y="3445250"/>
            <a:ext cx="1399607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I</a:t>
            </a:r>
            <a:r>
              <a:rPr lang="fr-FR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endParaRPr lang="fr-FR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265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9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4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5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1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85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85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35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85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23" grpId="0"/>
      <p:bldP spid="24" grpId="0"/>
      <p:bldP spid="25" grpId="0"/>
      <p:bldP spid="27" grpId="0"/>
      <p:bldP spid="16" grpId="0"/>
      <p:bldP spid="17" grpId="0"/>
      <p:bldP spid="32" grpId="0"/>
      <p:bldP spid="33" grpId="0"/>
      <p:bldP spid="34" grpId="0"/>
      <p:bldP spid="36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269776"/>
            <a:ext cx="9058945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alternatif monophasé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412776"/>
            <a:ext cx="9079854" cy="31683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Cette puissance 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= U.I. cos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en Watt (W)</a:t>
            </a:r>
            <a:b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</a:b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est appelée en alternatif 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 « active »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 celle qui produit un travail, en relation avec l’élévation de température.</a:t>
            </a:r>
          </a:p>
          <a:p>
            <a:pPr marL="0" indent="0" algn="ctr">
              <a:buNone/>
            </a:pPr>
            <a:endParaRPr lang="fr-FR" sz="1200" dirty="0" smtClean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Malgré tout, le producteur d’énergie électrique doit fournir le U et le I total.</a:t>
            </a:r>
            <a:b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appelle 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apparente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produit de U et I sans tenir compte du déphasage :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= U.I en </a:t>
            </a:r>
            <a:r>
              <a:rPr lang="fr-FR" sz="1800" b="1" dirty="0" err="1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Volt-Ampère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(VA).</a:t>
            </a:r>
            <a:endParaRPr lang="fr-FR" sz="1200" b="1" dirty="0" smtClean="0">
              <a:solidFill>
                <a:schemeClr val="tx1"/>
              </a:solidFill>
              <a:effectLst>
                <a:glow rad="228600">
                  <a:srgbClr val="FFFF00">
                    <a:alpha val="40000"/>
                  </a:srgb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1200" b="1" dirty="0" smtClean="0">
              <a:solidFill>
                <a:schemeClr val="tx1"/>
              </a:solidFill>
              <a:effectLst>
                <a:glow rad="228600">
                  <a:srgbClr val="FFFF00">
                    <a:alpha val="40000"/>
                  </a:srgb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partie de la puissance qui ne servira qu’a produire du champ magnétique (puissance magnétisante) sera quantifiée sous le terme </a:t>
            </a:r>
            <a:b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réactive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Q= U.I. sin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 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</a:t>
            </a:r>
            <a:r>
              <a:rPr lang="fr-FR" sz="1800" b="1" dirty="0" err="1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Volt-Ampère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Réactif 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VAR).</a:t>
            </a:r>
            <a:endParaRPr lang="fr-FR" sz="1800" b="1" dirty="0">
              <a:solidFill>
                <a:schemeClr val="tx1"/>
              </a:solidFill>
              <a:effectLst>
                <a:glow rad="228600">
                  <a:srgbClr val="FFFF00">
                    <a:alpha val="40000"/>
                  </a:srgb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Connecteur droit avec flèche 4"/>
          <p:cNvCxnSpPr/>
          <p:nvPr>
            <p:custDataLst>
              <p:tags r:id="rId3"/>
            </p:custDataLst>
          </p:nvPr>
        </p:nvCxnSpPr>
        <p:spPr>
          <a:xfrm flipV="1">
            <a:off x="323528" y="5118795"/>
            <a:ext cx="3024336" cy="122413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>
            <p:custDataLst>
              <p:tags r:id="rId4"/>
            </p:custDataLst>
          </p:nvPr>
        </p:nvCxnSpPr>
        <p:spPr>
          <a:xfrm>
            <a:off x="323528" y="6336432"/>
            <a:ext cx="3014048" cy="0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rc 7"/>
          <p:cNvSpPr/>
          <p:nvPr>
            <p:custDataLst>
              <p:tags r:id="rId5"/>
            </p:custDataLst>
          </p:nvPr>
        </p:nvSpPr>
        <p:spPr>
          <a:xfrm rot="2755772">
            <a:off x="130509" y="5620320"/>
            <a:ext cx="1111932" cy="936104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23" name="Espace réservé du contenu 2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81194" y="5550843"/>
            <a:ext cx="1050446" cy="4157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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Espace réservé du contenu 2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686475" y="5207053"/>
            <a:ext cx="1773433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 = U.I</a:t>
            </a:r>
            <a:endParaRPr lang="fr-FR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Espace réservé du contenu 2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3347864" y="5511590"/>
            <a:ext cx="1944216" cy="4157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Q=U.I. sin </a:t>
            </a:r>
            <a:r>
              <a:rPr lang="fr-FR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</a:t>
            </a:r>
            <a:endParaRPr lang="fr-FR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Espace réservé du contenu 2"/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1108888" y="6342931"/>
            <a:ext cx="2407434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= U.I. cos </a:t>
            </a:r>
            <a:r>
              <a: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Espace réservé du contenu 2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3571416" y="4869160"/>
            <a:ext cx="4716016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On représente ces trois grandeurs dans un « triangle des puissances ».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1" name="Connecteur droit avec flèche 30"/>
          <p:cNvCxnSpPr/>
          <p:nvPr>
            <p:custDataLst>
              <p:tags r:id="rId11"/>
            </p:custDataLst>
          </p:nvPr>
        </p:nvCxnSpPr>
        <p:spPr>
          <a:xfrm flipV="1">
            <a:off x="3281764" y="5118795"/>
            <a:ext cx="0" cy="1217638"/>
          </a:xfrm>
          <a:prstGeom prst="straightConnector1">
            <a:avLst/>
          </a:prstGeom>
          <a:ln w="57150">
            <a:solidFill>
              <a:srgbClr val="92D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orme libre 32"/>
          <p:cNvSpPr/>
          <p:nvPr>
            <p:custDataLst>
              <p:tags r:id="rId12"/>
            </p:custDataLst>
          </p:nvPr>
        </p:nvSpPr>
        <p:spPr>
          <a:xfrm>
            <a:off x="2965326" y="6074742"/>
            <a:ext cx="333375" cy="257175"/>
          </a:xfrm>
          <a:custGeom>
            <a:avLst/>
            <a:gdLst>
              <a:gd name="connsiteX0" fmla="*/ 142875 w 533400"/>
              <a:gd name="connsiteY0" fmla="*/ 266700 h 266700"/>
              <a:gd name="connsiteX1" fmla="*/ 0 w 533400"/>
              <a:gd name="connsiteY1" fmla="*/ 9525 h 266700"/>
              <a:gd name="connsiteX2" fmla="*/ 533400 w 533400"/>
              <a:gd name="connsiteY2" fmla="*/ 0 h 266700"/>
              <a:gd name="connsiteX0" fmla="*/ 0 w 390525"/>
              <a:gd name="connsiteY0" fmla="*/ 266700 h 266700"/>
              <a:gd name="connsiteX1" fmla="*/ 19050 w 390525"/>
              <a:gd name="connsiteY1" fmla="*/ 9525 h 266700"/>
              <a:gd name="connsiteX2" fmla="*/ 390525 w 390525"/>
              <a:gd name="connsiteY2" fmla="*/ 0 h 266700"/>
              <a:gd name="connsiteX0" fmla="*/ 19050 w 371475"/>
              <a:gd name="connsiteY0" fmla="*/ 257175 h 257175"/>
              <a:gd name="connsiteX1" fmla="*/ 0 w 371475"/>
              <a:gd name="connsiteY1" fmla="*/ 9525 h 257175"/>
              <a:gd name="connsiteX2" fmla="*/ 371475 w 371475"/>
              <a:gd name="connsiteY2" fmla="*/ 0 h 257175"/>
              <a:gd name="connsiteX0" fmla="*/ 0 w 352425"/>
              <a:gd name="connsiteY0" fmla="*/ 257175 h 257175"/>
              <a:gd name="connsiteX1" fmla="*/ 19050 w 352425"/>
              <a:gd name="connsiteY1" fmla="*/ 9525 h 257175"/>
              <a:gd name="connsiteX2" fmla="*/ 352425 w 352425"/>
              <a:gd name="connsiteY2" fmla="*/ 0 h 257175"/>
              <a:gd name="connsiteX0" fmla="*/ 2298 w 333375"/>
              <a:gd name="connsiteY0" fmla="*/ 257175 h 257175"/>
              <a:gd name="connsiteX1" fmla="*/ 0 w 333375"/>
              <a:gd name="connsiteY1" fmla="*/ 9525 h 257175"/>
              <a:gd name="connsiteX2" fmla="*/ 333375 w 333375"/>
              <a:gd name="connsiteY2" fmla="*/ 0 h 25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375" h="257175">
                <a:moveTo>
                  <a:pt x="2298" y="257175"/>
                </a:moveTo>
                <a:lnTo>
                  <a:pt x="0" y="9525"/>
                </a:lnTo>
                <a:lnTo>
                  <a:pt x="333375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space réservé du contenu 2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4139952" y="6061738"/>
            <a:ext cx="1944216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On en tire entres autres:</a:t>
            </a:r>
            <a:endParaRPr lang="fr-FR" sz="1800" b="1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Espace réservé du contenu 2"/>
          <p:cNvSpPr txBox="1">
            <a:spLocks/>
          </p:cNvSpPr>
          <p:nvPr>
            <p:custDataLst>
              <p:tags r:id="rId14"/>
            </p:custDataLst>
          </p:nvPr>
        </p:nvSpPr>
        <p:spPr>
          <a:xfrm>
            <a:off x="6228184" y="6187751"/>
            <a:ext cx="2250504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</a:t>
            </a:r>
            <a:r>
              <a:rPr lang="fr-FR" sz="1800" b="1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=P</a:t>
            </a:r>
            <a:r>
              <a:rPr lang="fr-FR" sz="1800" b="1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+Q</a:t>
            </a:r>
            <a:r>
              <a:rPr lang="fr-FR" sz="1800" b="1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</a:p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S =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√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(P</a:t>
            </a:r>
            <a:r>
              <a:rPr lang="fr-FR" sz="1800" b="1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+Q</a:t>
            </a:r>
            <a:r>
              <a:rPr lang="fr-FR" sz="1800" b="1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)…</a:t>
            </a:r>
            <a:endParaRPr lang="fr-FR" sz="1800" b="1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Accolade ouvrante 5"/>
          <p:cNvSpPr/>
          <p:nvPr>
            <p:custDataLst>
              <p:tags r:id="rId15"/>
            </p:custDataLst>
          </p:nvPr>
        </p:nvSpPr>
        <p:spPr>
          <a:xfrm>
            <a:off x="5910424" y="5730822"/>
            <a:ext cx="378296" cy="1021879"/>
          </a:xfrm>
          <a:prstGeom prst="leftBrace">
            <a:avLst>
              <a:gd name="adj1" fmla="val 8333"/>
              <a:gd name="adj2" fmla="val 51243"/>
            </a:avLst>
          </a:prstGeom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contenu 2"/>
          <p:cNvSpPr txBox="1">
            <a:spLocks/>
          </p:cNvSpPr>
          <p:nvPr>
            <p:custDataLst>
              <p:tags r:id="rId16"/>
            </p:custDataLst>
          </p:nvPr>
        </p:nvSpPr>
        <p:spPr>
          <a:xfrm>
            <a:off x="6425952" y="5852492"/>
            <a:ext cx="1818456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= S. </a:t>
            </a:r>
            <a:r>
              <a:rPr lang="fr-FR" sz="1800" b="1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cos 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</a:p>
        </p:txBody>
      </p:sp>
      <p:sp>
        <p:nvSpPr>
          <p:cNvPr id="19" name="Espace réservé du contenu 2"/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6497960" y="5517232"/>
            <a:ext cx="1674440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 = </a:t>
            </a:r>
            <a:r>
              <a:rPr lang="fr-FR" sz="1800" b="1" dirty="0" err="1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P.tan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</a:t>
            </a:r>
          </a:p>
        </p:txBody>
      </p:sp>
    </p:spTree>
    <p:extLst>
      <p:ext uri="{BB962C8B-B14F-4D97-AF65-F5344CB8AC3E}">
        <p14:creationId xmlns:p14="http://schemas.microsoft.com/office/powerpoint/2010/main" val="168048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5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7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9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15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  <p:bldP spid="23" grpId="0"/>
      <p:bldP spid="24" grpId="0"/>
      <p:bldP spid="26" grpId="0"/>
      <p:bldP spid="27" grpId="0"/>
      <p:bldP spid="28" grpId="0"/>
      <p:bldP spid="33" grpId="0" animBg="1"/>
      <p:bldP spid="15" grpId="0"/>
      <p:bldP spid="16" grpId="0"/>
      <p:bldP spid="6" grpId="0" animBg="1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269776"/>
            <a:ext cx="9058945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alternatif monophasé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412776"/>
            <a:ext cx="9144000" cy="31683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la puissance </a:t>
            </a:r>
            <a:r>
              <a:rPr lang="fr-FR" sz="18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active en Watt (</a:t>
            </a: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W) produit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la chaleur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elle est le résultat d’un courant traversant la partie résistive d’un circuit . Si on considère la loi d’ohm, U</a:t>
            </a:r>
            <a:r>
              <a:rPr lang="fr-FR" sz="1800" baseline="-25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= R.I  ce qui est vrai pour une résistance pure on obtient P = U</a:t>
            </a:r>
            <a:r>
              <a:rPr lang="fr-FR" sz="1800" baseline="-25000" dirty="0"/>
              <a:t>R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.I = R.I.I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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=RI</a:t>
            </a:r>
            <a:r>
              <a:rPr lang="fr-FR" sz="1800" b="1" baseline="30000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fr-FR" sz="1100" b="1" dirty="0" smtClean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Q  la puissance </a:t>
            </a:r>
            <a:r>
              <a:rPr lang="fr-FR" sz="18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réactive </a:t>
            </a: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en </a:t>
            </a:r>
            <a:r>
              <a:rPr lang="fr-FR" sz="1800" b="1" dirty="0" err="1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Volt-Ampère</a:t>
            </a: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 Réactif (VAR) </a:t>
            </a:r>
          </a:p>
          <a:p>
            <a:pPr marL="0" indent="0" algn="ctr">
              <a:buNone/>
            </a:pPr>
            <a:r>
              <a:rPr lang="fr-FR" sz="1800" dirty="0" smtClean="0"/>
              <a:t>Produit le champ </a:t>
            </a:r>
            <a:r>
              <a:rPr lang="fr-FR" sz="1800" dirty="0"/>
              <a:t>magnétique (puissance magnétisante</a:t>
            </a:r>
            <a:r>
              <a:rPr lang="fr-FR" sz="1800" dirty="0" smtClean="0"/>
              <a:t>).C’est le résultat de la bobine (comme si elle était pure) </a:t>
            </a:r>
            <a:r>
              <a:rPr lang="fr-FR" sz="1800" dirty="0"/>
              <a:t>U</a:t>
            </a:r>
            <a:r>
              <a:rPr lang="fr-FR" sz="1800" baseline="-25000" dirty="0"/>
              <a:t>L</a:t>
            </a:r>
            <a:r>
              <a:rPr lang="fr-FR" sz="1800" dirty="0"/>
              <a:t> = L</a:t>
            </a:r>
            <a:r>
              <a:rPr lang="fr-FR" sz="1800" dirty="0">
                <a:sym typeface="Symbol"/>
              </a:rPr>
              <a:t> .</a:t>
            </a:r>
            <a:r>
              <a:rPr lang="fr-FR" sz="1800" dirty="0"/>
              <a:t>.I </a:t>
            </a:r>
            <a:r>
              <a:rPr lang="fr-FR" sz="1800" dirty="0" smtClean="0"/>
              <a:t>, donc de l’inductance de la bobine traversée par le courant : Q= U</a:t>
            </a:r>
            <a:r>
              <a:rPr lang="fr-FR" sz="1800" baseline="-25000" dirty="0" smtClean="0"/>
              <a:t>L</a:t>
            </a:r>
            <a:r>
              <a:rPr lang="fr-FR" sz="1800" dirty="0" smtClean="0"/>
              <a:t>.I = L.</a:t>
            </a:r>
            <a:r>
              <a:rPr lang="fr-FR" sz="1800" dirty="0" smtClean="0">
                <a:sym typeface="Symbol"/>
              </a:rPr>
              <a:t>.I.I   </a:t>
            </a: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Q =</a:t>
            </a:r>
            <a:r>
              <a:rPr lang="fr-FR" sz="18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 </a:t>
            </a: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L.</a:t>
            </a: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.</a:t>
            </a:r>
            <a:r>
              <a:rPr lang="fr-FR" sz="18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 </a:t>
            </a: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I</a:t>
            </a:r>
            <a:r>
              <a:rPr lang="fr-FR" sz="1800" b="1" baseline="30000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2</a:t>
            </a:r>
            <a:r>
              <a:rPr lang="fr-FR" sz="18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/>
            </a:r>
            <a:br>
              <a:rPr lang="fr-FR" sz="18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</a:br>
            <a:endParaRPr lang="fr-FR" sz="1200" dirty="0" smtClean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</a:t>
            </a:r>
            <a:r>
              <a:rPr lang="fr-FR" sz="1800" b="1" dirty="0" smtClean="0"/>
              <a:t>puissance apparente 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</a:t>
            </a:r>
            <a:r>
              <a:rPr lang="fr-FR" sz="1800" b="1" dirty="0" err="1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Volt-Ampère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(VA)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 la somme (vectorielle) des puissances précédente, ce que le producteur doit mettre à disposition du consommateur. Ce sera donc la somme vectorielle des impédances traversée par le courant I : </a:t>
            </a: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S =</a:t>
            </a: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 Z</a:t>
            </a: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.</a:t>
            </a: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 I</a:t>
            </a:r>
            <a:r>
              <a:rPr lang="fr-FR" sz="1800" b="1" baseline="30000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2</a:t>
            </a:r>
            <a:endParaRPr lang="fr-FR" sz="1696" b="1" dirty="0" smtClean="0">
              <a:solidFill>
                <a:schemeClr val="tx1"/>
              </a:solidFill>
              <a:effectLst>
                <a:glow rad="228600">
                  <a:srgbClr val="FFFF00">
                    <a:alpha val="40000"/>
                  </a:srgbClr>
                </a:glow>
              </a:effectLst>
            </a:endParaRPr>
          </a:p>
          <a:p>
            <a:pPr marL="0" indent="0" algn="ctr">
              <a:buNone/>
            </a:pP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Connecteur droit avec flèche 4"/>
          <p:cNvCxnSpPr/>
          <p:nvPr>
            <p:custDataLst>
              <p:tags r:id="rId3"/>
            </p:custDataLst>
          </p:nvPr>
        </p:nvCxnSpPr>
        <p:spPr>
          <a:xfrm flipV="1">
            <a:off x="107504" y="5118795"/>
            <a:ext cx="3024336" cy="122413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>
            <p:custDataLst>
              <p:tags r:id="rId4"/>
            </p:custDataLst>
          </p:nvPr>
        </p:nvCxnSpPr>
        <p:spPr>
          <a:xfrm>
            <a:off x="107504" y="6336432"/>
            <a:ext cx="3014048" cy="0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rc 7"/>
          <p:cNvSpPr/>
          <p:nvPr>
            <p:custDataLst>
              <p:tags r:id="rId5"/>
            </p:custDataLst>
          </p:nvPr>
        </p:nvSpPr>
        <p:spPr>
          <a:xfrm rot="2755772">
            <a:off x="-85515" y="5620320"/>
            <a:ext cx="1111932" cy="936104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23" name="Espace réservé du contenu 2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65170" y="5550843"/>
            <a:ext cx="1050446" cy="4157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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Espace réservé du contenu 2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422303" y="5182122"/>
            <a:ext cx="1773433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 = Z.I</a:t>
            </a:r>
            <a:r>
              <a:rPr lang="fr-FR" b="1" baseline="300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endParaRPr lang="fr-FR" b="1" baseline="30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Espace réservé du contenu 2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2735796" y="5605490"/>
            <a:ext cx="1944216" cy="4157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Q=L..I</a:t>
            </a:r>
            <a:r>
              <a:rPr lang="fr-FR" sz="2000" b="1" baseline="30000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endParaRPr lang="fr-FR" baseline="30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Espace réservé du contenu 2"/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892864" y="6326125"/>
            <a:ext cx="2407434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= R.I</a:t>
            </a:r>
            <a:r>
              <a:rPr lang="fr-FR" sz="2000" b="1" baseline="30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endParaRPr lang="fr-FR" b="1" baseline="30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Espace réservé du contenu 2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3726160" y="5227477"/>
            <a:ext cx="4716016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Le triangle des puissances devient.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1" name="Connecteur droit avec flèche 30"/>
          <p:cNvCxnSpPr/>
          <p:nvPr>
            <p:custDataLst>
              <p:tags r:id="rId11"/>
            </p:custDataLst>
          </p:nvPr>
        </p:nvCxnSpPr>
        <p:spPr>
          <a:xfrm flipV="1">
            <a:off x="3065740" y="5118795"/>
            <a:ext cx="0" cy="1217638"/>
          </a:xfrm>
          <a:prstGeom prst="straightConnector1">
            <a:avLst/>
          </a:prstGeom>
          <a:ln w="57150">
            <a:solidFill>
              <a:srgbClr val="92D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orme libre 32"/>
          <p:cNvSpPr/>
          <p:nvPr>
            <p:custDataLst>
              <p:tags r:id="rId12"/>
            </p:custDataLst>
          </p:nvPr>
        </p:nvSpPr>
        <p:spPr>
          <a:xfrm>
            <a:off x="2749302" y="6074742"/>
            <a:ext cx="333375" cy="257175"/>
          </a:xfrm>
          <a:custGeom>
            <a:avLst/>
            <a:gdLst>
              <a:gd name="connsiteX0" fmla="*/ 142875 w 533400"/>
              <a:gd name="connsiteY0" fmla="*/ 266700 h 266700"/>
              <a:gd name="connsiteX1" fmla="*/ 0 w 533400"/>
              <a:gd name="connsiteY1" fmla="*/ 9525 h 266700"/>
              <a:gd name="connsiteX2" fmla="*/ 533400 w 533400"/>
              <a:gd name="connsiteY2" fmla="*/ 0 h 266700"/>
              <a:gd name="connsiteX0" fmla="*/ 0 w 390525"/>
              <a:gd name="connsiteY0" fmla="*/ 266700 h 266700"/>
              <a:gd name="connsiteX1" fmla="*/ 19050 w 390525"/>
              <a:gd name="connsiteY1" fmla="*/ 9525 h 266700"/>
              <a:gd name="connsiteX2" fmla="*/ 390525 w 390525"/>
              <a:gd name="connsiteY2" fmla="*/ 0 h 266700"/>
              <a:gd name="connsiteX0" fmla="*/ 19050 w 371475"/>
              <a:gd name="connsiteY0" fmla="*/ 257175 h 257175"/>
              <a:gd name="connsiteX1" fmla="*/ 0 w 371475"/>
              <a:gd name="connsiteY1" fmla="*/ 9525 h 257175"/>
              <a:gd name="connsiteX2" fmla="*/ 371475 w 371475"/>
              <a:gd name="connsiteY2" fmla="*/ 0 h 257175"/>
              <a:gd name="connsiteX0" fmla="*/ 0 w 352425"/>
              <a:gd name="connsiteY0" fmla="*/ 257175 h 257175"/>
              <a:gd name="connsiteX1" fmla="*/ 19050 w 352425"/>
              <a:gd name="connsiteY1" fmla="*/ 9525 h 257175"/>
              <a:gd name="connsiteX2" fmla="*/ 352425 w 352425"/>
              <a:gd name="connsiteY2" fmla="*/ 0 h 257175"/>
              <a:gd name="connsiteX0" fmla="*/ 2298 w 333375"/>
              <a:gd name="connsiteY0" fmla="*/ 257175 h 257175"/>
              <a:gd name="connsiteX1" fmla="*/ 0 w 333375"/>
              <a:gd name="connsiteY1" fmla="*/ 9525 h 257175"/>
              <a:gd name="connsiteX2" fmla="*/ 333375 w 333375"/>
              <a:gd name="connsiteY2" fmla="*/ 0 h 25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375" h="257175">
                <a:moveTo>
                  <a:pt x="2298" y="257175"/>
                </a:moveTo>
                <a:lnTo>
                  <a:pt x="0" y="9525"/>
                </a:lnTo>
                <a:lnTo>
                  <a:pt x="333375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space réservé du contenu 2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4572000" y="6325570"/>
            <a:ext cx="4716016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Et on retrouve: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Z 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√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(R</a:t>
            </a:r>
            <a:r>
              <a:rPr lang="fr-FR" sz="1800" b="1" baseline="30000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+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(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.</a:t>
            </a:r>
            <a:r>
              <a:rPr lang="fr-FR" sz="20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)</a:t>
            </a:r>
            <a:r>
              <a:rPr lang="fr-FR" sz="1800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 </a:t>
            </a:r>
            <a:r>
              <a:rPr lang="fr-FR" sz="1800" b="1" baseline="30000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)</a:t>
            </a:r>
            <a:r>
              <a:rPr lang="fr-FR" sz="1800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endParaRPr lang="fr-FR" sz="1800" dirty="0">
              <a:solidFill>
                <a:schemeClr val="tx1"/>
              </a:solidFill>
              <a:effectLst>
                <a:glow rad="228600">
                  <a:srgbClr val="FFFF00">
                    <a:alpha val="40000"/>
                  </a:srgb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" name="Espace réservé du contenu 2"/>
          <p:cNvSpPr txBox="1">
            <a:spLocks/>
          </p:cNvSpPr>
          <p:nvPr>
            <p:custDataLst>
              <p:tags r:id="rId14"/>
            </p:custDataLst>
          </p:nvPr>
        </p:nvSpPr>
        <p:spPr>
          <a:xfrm>
            <a:off x="4572000" y="5605490"/>
            <a:ext cx="4716016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En divisant chaque puissance par I</a:t>
            </a:r>
            <a:r>
              <a:rPr lang="fr-FR" sz="1800" baseline="30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</a:p>
          <a:p>
            <a:pPr marL="0" indent="0" algn="ctr">
              <a:buFont typeface="Arial" pitchFamily="34" charset="0"/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on obtient le triangle des impédances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Espace réservé du contenu 2"/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1012438" y="6326125"/>
            <a:ext cx="2407434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R</a:t>
            </a:r>
            <a:endParaRPr lang="fr-FR" b="1" baseline="30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Espace réservé du contenu 2"/>
          <p:cNvSpPr txBox="1">
            <a:spLocks/>
          </p:cNvSpPr>
          <p:nvPr>
            <p:custDataLst>
              <p:tags r:id="rId16"/>
            </p:custDataLst>
          </p:nvPr>
        </p:nvSpPr>
        <p:spPr>
          <a:xfrm>
            <a:off x="2771800" y="5605490"/>
            <a:ext cx="1944216" cy="4157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L.</a:t>
            </a:r>
            <a:endParaRPr lang="fr-FR" baseline="30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Espace réservé du contenu 2"/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541006" y="5182122"/>
            <a:ext cx="1773433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Z</a:t>
            </a:r>
            <a:endParaRPr lang="fr-FR" b="1" baseline="30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499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"/>
                            </p:stCondLst>
                            <p:childTnLst>
                              <p:par>
                                <p:cTn id="7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5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50"/>
                            </p:stCondLst>
                            <p:childTnLst>
                              <p:par>
                                <p:cTn id="7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5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550"/>
                            </p:stCondLst>
                            <p:childTnLst>
                              <p:par>
                                <p:cTn id="8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05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  <p:bldP spid="23" grpId="0"/>
      <p:bldP spid="24" grpId="0"/>
      <p:bldP spid="24" grpId="1"/>
      <p:bldP spid="26" grpId="0"/>
      <p:bldP spid="26" grpId="1"/>
      <p:bldP spid="27" grpId="0"/>
      <p:bldP spid="27" grpId="1"/>
      <p:bldP spid="28" grpId="0"/>
      <p:bldP spid="33" grpId="0" animBg="1"/>
      <p:bldP spid="20" grpId="0"/>
      <p:bldP spid="21" grpId="0"/>
      <p:bldP spid="22" grpId="0"/>
      <p:bldP spid="25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269776"/>
            <a:ext cx="9058945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alternatif monophasé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412776"/>
            <a:ext cx="9144000" cy="201622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800" dirty="0" smtClean="0"/>
              <a:t>L’éclairage de la salle de cours est composé de 12 luminaires contenants 4 tubes fluorescents chacun. L’alimentation monophasée 230 V. On veut choisir le calibre du disjoncteur approprié, il nous faut donc trouver </a:t>
            </a:r>
            <a:r>
              <a:rPr lang="fr-FR" sz="1800" dirty="0"/>
              <a:t>l</a:t>
            </a:r>
            <a:r>
              <a:rPr lang="fr-FR" sz="1800" dirty="0" smtClean="0"/>
              <a:t>’intensité.</a:t>
            </a:r>
          </a:p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Chaque tube a une puissance de 40 W et un cos</a:t>
            </a:r>
            <a:r>
              <a:rPr lang="fr-FR" sz="20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 </a:t>
            </a:r>
            <a:r>
              <a:rPr lang="fr-FR" sz="20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 </a:t>
            </a: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de 0,7.</a:t>
            </a:r>
          </a:p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Trouvez P, Q et S de l’installation totale, calculez I.</a:t>
            </a:r>
          </a:p>
          <a:p>
            <a:pPr marL="0" indent="0" algn="ctr">
              <a:buNone/>
            </a:pPr>
            <a:r>
              <a:rPr lang="fr-FR" sz="18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sym typeface="Symbol"/>
              </a:rPr>
              <a:t>Vérifiez vos calculs par le traçage du triangle des puissances.</a:t>
            </a:r>
            <a:endParaRPr lang="fr-FR" sz="1800" b="1" dirty="0" smtClean="0">
              <a:solidFill>
                <a:schemeClr val="tx1"/>
              </a:solidFill>
              <a:effectLst>
                <a:glow rad="228600">
                  <a:srgbClr val="FFFF00">
                    <a:alpha val="40000"/>
                  </a:srgbClr>
                </a:glow>
              </a:effectLst>
            </a:endParaRPr>
          </a:p>
          <a:p>
            <a:pPr marL="0" indent="0" algn="ctr">
              <a:buNone/>
            </a:pP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Espace réservé du contenu 2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07504" y="3491680"/>
            <a:ext cx="8620479" cy="41579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totale = </a:t>
            </a:r>
            <a:r>
              <a:rPr lang="fr-FR" sz="18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Ptube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x nombres luminaires x nombres de tubes/ luminaire.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" name="Espace réservé du contenu 2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783524" y="3949306"/>
            <a:ext cx="2916700" cy="41579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totale = 40 x 12 x 4 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Espace réservé du contenu 2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5975780" y="3949306"/>
            <a:ext cx="2916700" cy="41579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totale = 1920 W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Espace réservé du contenu 2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35496" y="4509120"/>
            <a:ext cx="3299893" cy="4157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 totale = </a:t>
            </a:r>
            <a:r>
              <a:rPr lang="fr-FR" sz="18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Ptotale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x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tan</a:t>
            </a:r>
            <a:r>
              <a:rPr lang="fr-FR" sz="18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.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Espace réservé du contenu 2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3335388" y="4509120"/>
            <a:ext cx="4981027" cy="4157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 totale = </a:t>
            </a:r>
            <a:r>
              <a:rPr lang="fr-FR" sz="18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Ptotale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.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tan. (cos</a:t>
            </a:r>
            <a:r>
              <a:rPr lang="fr-FR" sz="1800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-1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(cos))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Espace réservé du contenu 2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461306" y="5004288"/>
            <a:ext cx="4470734" cy="4157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 totale = 1920x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tan. (cos</a:t>
            </a:r>
            <a:r>
              <a:rPr lang="fr-FR" sz="1800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-1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(0,7))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8" name="Espace réservé du contenu 2"/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5220072" y="5004288"/>
            <a:ext cx="3816424" cy="4157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 totale = 1920 x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1,02 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9" name="Espace réservé du contenu 2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6014097" y="5461474"/>
            <a:ext cx="2662359" cy="4157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 totale = 1960 VAR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" name="Espace réservé du contenu 2"/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35496" y="5965530"/>
            <a:ext cx="2916700" cy="415798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 totale  </a:t>
            </a:r>
            <a:r>
              <a:rPr lang="fr-FR" sz="18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=√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(P</a:t>
            </a:r>
            <a:r>
              <a:rPr lang="fr-FR" sz="1800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+</a:t>
            </a:r>
            <a:r>
              <a:rPr lang="fr-FR" sz="18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1800" baseline="30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) </a:t>
            </a:r>
            <a:endParaRPr lang="fr-FR" sz="18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Espace réservé du contenu 2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3305997" y="5965530"/>
            <a:ext cx="4470734" cy="415798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 totale  </a:t>
            </a:r>
            <a:r>
              <a:rPr lang="fr-FR" sz="18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=√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(1920</a:t>
            </a:r>
            <a:r>
              <a:rPr lang="fr-FR" sz="1800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+</a:t>
            </a:r>
            <a:r>
              <a:rPr lang="fr-FR" sz="18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1960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1800" baseline="30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) </a:t>
            </a:r>
            <a:endParaRPr lang="fr-FR" sz="18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Espace réservé du contenu 2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6005922" y="6397578"/>
            <a:ext cx="2886558" cy="415798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 totale  =2740 VA</a:t>
            </a:r>
            <a:endParaRPr lang="fr-FR" sz="18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605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8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1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8" grpId="0" animBg="1"/>
      <p:bldP spid="19" grpId="0" animBg="1"/>
      <p:bldP spid="30" grpId="0" animBg="1"/>
      <p:bldP spid="32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03B088C3-349F-4B09-BBA8-EBD48CDF20D9}"/>
  <p:tag name="ISPRING_RESOURCE_FOLDER" val="C:\Users\Philippe\SkyDrive\L’énergie, le travail\"/>
  <p:tag name="ISPRING_PRESENTATION_PATH" val="C:\Users\Philippe\SkyDrive\L’énergie, le travail.pptx"/>
  <p:tag name="ISPRING_PROJECT_FOLDER_UPDATED" val="1"/>
  <p:tag name="ISPRING_ULTRA_SCORM_COURSE_ID" val="903EEB81-98F5-46BF-9B25-DA1B21877797"/>
  <p:tag name="ISPRING_SCORM_RATE_SLIDES" val="1"/>
  <p:tag name="ISPRINGONLINEFOLDERID" val="0"/>
  <p:tag name="ISPRINGONLINEFOLDERPATH" val="Content List"/>
  <p:tag name="ISPRINGCLOUDFOLDERID" val="0"/>
  <p:tag name="ISPRINGCLOUDFOLDERPATH" val="Content List"/>
  <p:tag name="ISPRING_OUTPUT_FOLDER" val="C:\Users\Philippe\Documents\techphil\énergie"/>
  <p:tag name="ISPRING_ULTRA_SCORM_SLIDE_COUNT" val="13"/>
  <p:tag name="ISPRING_SCORM_PASSING_SCORE" val="100.0000000000"/>
  <p:tag name="ISPRING_PLAYERS_CUSTOMIZATION" val="UEsDBBQAAgAIAOOxMUd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DjsTFHmd7J2s4DAAAxDwAAJwAAAHVuaXZlcnNhbC9mbGFzaF9wdWJsaXNoaW5nX3NldHRpbmdzLnhtbNVXX3PaRhB/51PcqJPHIDu1a4cReDy2GDPBQJDcJtPpeA7dgq4+3am6E4Q89dPkg/WTdE9nYwg4Fc244w4PoNXub//9do8Lzj5lgsyh0FzJtnfYPPAIyEQxLmdt7ybuvj71iDZUMiqUhLYnlUfOOo0gLyeC6zQCY1BVE4SRupWbtpcak7d8f7FYNLnOC/tWidIgvm4mKvPzAjRIA4WfC7rEL7PMQXudRoOQwImuFSsFEM4wBMltdFR0BdWp5zu1CU3uZoUqJbtQQhWkmE3a3g+n5/bzoOOgLnkG0ianOyi0YtOijHEbDxUR/wwkBT5LMfCTI48sODNp23tzZFFQ299GqbBdDtSiXChMRpp7+AwMZdRQ9+j8Gfhk9IPAidhS0ownMb4hNv+2dxnfRv3eZXg7GMZhdHsVX/ddDHsYxeGHeA+juBf3w33068JffRyF435v8O42Hg77cW/0aIUV3ShI4G9WLMDKqrJIYFWwwKRlNpGUCyTbV2XUYJCughYziFWXYxOnVGjwyO85zN6XVHCzRFYfIKvvAPJznUNixrZtbc8UJXiPcA4QA8Nerihx/HZFiZPTjdR95/0xrZ1RBtQYmqRIHpRVoQX+uuhBbarkRmr2mUyUYKuEIJsAG9AM1kYiuuOyi5qHHpliEwSmel5wKjzCDaaerIx1OdGGm2oIu+uaBLFw2IFcR1ulSFJa6I2Kr6puiZ90fh0oA/o3Vwonekr1F1UKRpaqJILfATGKYJvLDH+lQNaHiUwLlVVSHHdDtOAY3JzDAthZHUcf0UVWoiVumlyAcR7+KPlnMoGpKhAX6Bx3Esq5dvjNvYBzqvUjKH2I8ZUbkd7gMvzwyiZI2ZzKZE9w5AZkuXkOfIq5S4UuhFBYzTUIrExCSw1VfxhnlVqdNGv7Tum8arptZAWK7eYYj8PEFwmymMsS6gImVBIlxZLQBDeFthSac1VqlDiyOGj9rwJ0poTLKtQZDhs6KxgUddAODt/8eHT808np21bT/+vPL6+/aXS/PUeCWm9ufV48uZ7rWX21pP/B6Buresu2q4rMMpRtOd19/Nyvye1FEvh2we3ed9VafonrLgrPxxdXZBxGN/04atUhw0ARLFiSIpum9s9KHZvhTYztCOuojsbhz7XCwL7UmoQwqgU3rJXHuzpaY3cMjNaOgFoh4A6fuQMDt7jgGUdW/i/G86lJ+f7J/k+m87v+jbjRfqbpBFokKXb02Vjw4rffc5b3JVXMPa3uDxsXhsDfeTWzbzIueYZ1tKf76j7XOT46wCvIzleNBqJtXnM7jb8BUEsDBBQAAgAIAOOxMUfvg8FetgIAAFAKAAAhAAAAdW5pdmVyc2FsL2ZsYXNoX3NraW5fc2V0dGluZ3MueG1slVZtb9owEP6+X4HYd9K90kkpEqVMqtSt1Vr1u5MciYVjR/aFjn8/27EbGwhkOSHhu+fJvfjuIFVbyhcfJpM0F0zIZ0CkvFRG43UTWtxMsxZR8FkuOALHGReyJmy6+PjTPmlikZdYYgdyLGdDcujdzO0zhuJ8fJsbGSLkom4I3z+IUswykm9LKVpeXAyt2jcgGeVbjbz6MV+tBx0wqvAeoY5iWl8bGUdpJCgFJqTvayMXWYxkwLynK/uM5PSuzmd/QNtRRdHSlp+MDNEaUkJc5OulkWE812+Pb2Vu5DwB4S9q6JfPRgahjOxBxi+/+2pkkCGatvmfHmmkKE1BY875S3znMEEKPX4mqisjFwkmIePo4i248thc7wKQ+xrOfWrGVQr2ZOp6sBDMpWcMFihbSBN/6myqEm+PLer58PZQ02OedMxPpFUhqtf1uD/wRnkRgJyiR7wK1taw6sINgLG+x69Wt3ZTLDaEKYd91wUBStg5ZRBhr+yRv3VVj5CBskc+M1rAI2f7I/ihpeP4G74l7i7PF19bgRN99PXyJ281nh7M3KrAtVN4TC0KWCgTzgutwdxamlhdF1JyFFPKyY6WBKngvwwu29tkVJocGFyjnW6rFCkyONVtNka9o8P7sue4GZ017sbuN6FPrjtPUK/wmylBJHlV698kNZ04np4RXZhpcpphlqSGg7znGzGSUxO5BfkiBBvrhQuEEGszGwKLbrKG4GkSlCBNThc5dS85VX3e1hnItb40Cr5rYl2Hq2hZMf3BVwpvUMSEAWPHxEq/jhP63pSBwnUAEJlXvmW7Q2epW4aUwQ784AcKm/BQZqnSLTrUbUt8gA2G/eY0oxrS7Ym+UUJcbDhBeNVxiXjjhIYRPY8kUzazaOz9Bg5iiZay32Wm98I1Zs+ulaI3a/txCbXS/JP8B1BLAwQUAAIACADjsTFHsnzk/6MDAABCDgAAJgAAAHVuaXZlcnNhbC9odG1sX3B1Ymxpc2hpbmdfc2V0dGluZ3MueG1s1VdRc9o4EH7nV2jc6WNx0ksvKWPIZBJnwpQABafXzs1NRlgL1kWWXEmG0qf+mv6w/pKurISEkuTMXdu7Gx7A691vd79dfTbR4YdckDlow5VsB7vNnYCATBXjctYOLpLTZwcBMZZKRoWS0A6kCshhpxEV5URwk43BWnQ1BGGkaRW2HWTWFq0wXCwWTW4K7e4qUVrEN81U5WGhwYC0oMNC0CV+2WUBJug0GoRE3nSuWCmAcIYlSO6qo+LM5iIIvdeEplczrUrJjpVQmujZpB08OThynxsfj3TCc5CuN9NBozPbFmWMu3KoGPOPQDLgswzr3t8LyIIzm7WD53sOBb3DTZQK27dAHcqxwl6kvYbPwVJGLfWXPp+FD9bcGLyJLSXNeZrgHeLabwcnyeW41z2JL/uDJB5fniXnPV/DFkFJ/DbZIijpJr14G/+68GfvhvGo1+2/ukwGg17SHd5GIaNrhEThOmMRMqtKncKKsMhmZT6RlAvctW9oNGBxWwXVM0jUKcchTqkwEJA/C5i9LqngdolLvYNLfQVQHJkCUjtyY2sHVpcQ3MJ5QCwMZ7laiRcvVyuxf7DWeuiz37Z1b5URtZamGS4P2qrSovCu6cZtquRaa+6aTJRgq4amyLLAXo40pyIg3GJv6equdQzYUy6Qfxe725xKu9FcmlFt1jhc8ehWOe383lcWzB++OW96yPU3VQpGlqokgl8BsYrg4Mocf2VA7h4PMtUqr6yCGkuM4AzInMMC2GGdRO8wRV5iJEpHIcD6DO9L/pFMYKo04gKdo8ignRuP39wKuKDG3ILSmxqf+qXv9k/it09dg5TNqUy3BMdpQ17YH4FPsXepMIUQCtm8A4HMpLQ0UM2HcVa51Wmzdu6Mzquhu0FWoDhujvV4TLyR4hZyWUJdwJRKoqRYEpri2TduheZclQYtflk8tPlbBfpQwmVV6gwfKJhMM9B10HZ2n/+y9+LX/YOXrWb45dPnZ48GXevhUFCXzQvi8YOCWy/qG9n9i6BHxHcj9lTp3G0o20h6/wPlWvg2hSQKnezcr2CV0P4cARvHR6PjMzKKxxe9ZNyqM96+IkhBmuF+TN0LRZ2YwUWCBMd1XIej+E2tMpDpWrsdj2vBDWr18aqO18gL+/COqNcqAVV55h8BqMuC5xz37H9x4B7a/X9+Vn/KeXv8jcGfxu913oDqNMMZ/bC5/vsK9V0J+y9x4K9W7+FrL95ReO9fnAba1//3dRpfAVBLAwQUAAIACADjsTFHQq3qOp4BAAAtBgAAHwAAAHVuaXZlcnNhbC9odG1sX3NraW5fc2V0dGluZ3MuanONlE1vwjAMhu/8iiq7Toh9wnZDg0lIHCaN27RDKKZUpHGUhA6G+O+rw1fTpoP40rx6+jp25GxbUbFYzKLXaOu+3f7D3zsNSLN6Bbe+Lhr0jHRmRDqDSZqBSCWwCpIffz3JuzMRMmbSmU43n2RrSn4MA7QKaDqgmYCWB7SfgLYmbc6FKYu/XmGHovYFlbo8XVmLsh2jtCBtW6LOuGPYzbtb5foqMOagL6BzHoNn2nWriTw7PnUpylyMmeJyM8YE21MeLxONKzlryr/YKNDFfS/3QOel+zb07ERq7MhCVk087FE0k0qDMXDI+zykCMKCT0GUfDtu/YN6xvWCKnSemtQe6f4dRZlWPIFal3p9Ch+ThVetm12KOmdhbffEwz2FRwi+AV2zGjxSeCCqlbriApXGhDpSQ+s9P6EC+SyVySF1hyLI0WHJtql750Ld8QfMGyGsjNAiMJFZ07txxdTb4OCaStZxaOZFSAzlxRCoQmJ+Er3j2Oo7QvuviHFrebzIiueheBmp5WCKb9AjOUcSMq6XoCeIoijo+9LRq8lbuz9QSwMEFAACAAgA47ExR5ZRcFq6AAAAowEAABoAAAB1bml2ZXJzYWwvaTE4bl9wcmVzZXRzLnhtbJ2QsQrCMBCG9z5FuN3GbqUkcRPcHHSWmqYaaS8ll1gf35SKdJGCQyD/8X0/yYndq+/Y03iyDiUU+RaYQe0aizcJ59N+UwKjUGNTdw6NBHTAdioTtijx6A2ZQCxVIEm4hzBUnI/jmFsafGog18WQiinXrufp9A75ZPJhVmF2K/uX/ZmByjLGxDXaLhxQpXtKM8LIawmTc9GYW2wd8F+AWQNavwI8hhXAxwUg+PfFU9KRQvpmCoIvlquyN1BLAwQUAAIACADjsTFHlBOzImkAAABuAAAAHAAAAHVuaXZlcnNhbC9sb2NhbF9zZXR0aW5ncy54bWwNzDEOgzAMQNGdU1jeKe3WgcDGVpbSA1jERZEcG5GA4PZk+8PTb/szChy8pWDq8PV4IrDO5oMuDn/TUL8RUib1JKbsUA2h76pWbCb5cs4FJliFLt4mjiUyjxSLHHYRqOFTXv/AHpuuugFQSwMEFAACAAgAJIv0Rook4qj6AgAAsAgAABQAAAB1bml2ZXJzYWwvcGxheWVyLnhtbK1VTW/bMAw9p8D+g6F7paRd1zawW3QFgh3WoUDWbbdAtRlbi78myXXTXz/K8vecbgV2SGBTfI8U+Ui7189J7DyBVCJLPbKgc+JA6meBSEOPPHxdHV+Q66t3R24e8z1IRwQeKVJhADwmTgDKlyLXCL7nOvJIz0CRmTi5FJkUeo/cZ8jdRbok745m6JIqj0Ra50vGyrKkQiEiDVUWF4ZEUT9LWC5BQapBMpsGcRrsUv8djb8kS5ne56B6yFy/PXBN0nI8KzEgKU9pJkN2Mp8v2I+7z2s/goQfi1RpnvpAHKzkrCrlI/d3d1lQxKCMbebaJNegtUmiss1cvRSLi9RR0veIddgkoBQPQdE4DQmzWDYBdrcxV1HNowa0hlftRM1b+W3M+6ZxqzrHOue8eIyFivCoD+msk0CXDaO6SXXdSkEPjYJWhok4En4VQkJQvX5rJTJfEBuwVVyVJ1Wljwf4tOK+zuT+FmGoorqDtG0atU2jFajloG30dUdBmttugetCQlOqmfskAsi+cCm5kcWVlgW4bGSssWwIdpm9ct2kriFupJP47B96Y/xGrfmpXutMBfgfjfmERG1NRBrA80qgj4YEa6oBi21sVOcxNTG7nFTxmPR0PTDZHOum4EUczWUIOIYB15x1dnYICpIrdPELOcL2Dg6CIxFGMf70JMP49CBNwuVukqF3cBAcZ/5uAtqa2zKycR1HYmoV5LKJdeL6hdJZIl4qeQ72jF5WOnxt5Jqjm1y0B+fzP0ZxEKMZzC2ZWF3mqbevmsN7M6dadT6b3FoGasV5AF3k1quZhSIf+QSw5UWsb/s5NfuwBx3lPDUd01zfUe9ZuRYv4JQiMF+6xampSQRGMx75cHHaY8B+4nYZhK9MhyJus7SpA6WserP/VUWbLV+3znb9UIddrOGTgNJi7Ex9RHWEMivSYNRDmncfERXjTruRwJ0YtnijxQmKNMs98h4f6jtfnl12Vz7HTzjrfWvubWCbyxtWep1wpyBW67q9iFvvBnz8DVBLAwQUAAIACADjsTFHNdvZrWgBAADzAgAAKQAAAHVuaXZlcnNhbC9za2luX2N1c3RvbWl6YXRpb25fc2V0dGluZ3MueG1sjVLbahsxEH3PV4j8gCWNbgtbg67FkIdCE/K89aphiaMtK4WEoo+vNq1x3Lq0mqeZc+YMMzp9fpySfc5lfpq+D2Wa0+dYypQe8vYKoX4/H+bl0xJzLHlzqtxPaZxfdunrvNZaNZchjcMy2hXNW4zC20NKauVUy5hhFEnmqVfIeW4b1oHrwDbMUWL7zW8SP3WXuI+pXFbtN2fonw27lONSdmmMr1s4Z7+Hzjf4uAzj1Hh5K9ga9Ti1OrYGYoRL7ivVACCQ5Y44XKXspCbIY8YxVKMoUECEc9KJSiTl0LLQiabCfCcQk4xRV6mnrRtpbRy1VUJHiG7TvOpsDcFIjBEhBJirXEAwGDU2NA0Naj0gODAgqjaaKEDBBhNY9c4Ly5GiXmBcmTGA8em4p+3en+tU/e91juf8h+DFL7iIrt7aXDBXv39elka+jU/fDkOJ6MuQ4278cB3ubm6uf3nyzb9HxmrUtvFfff0DUEsDBBQAAgAIAOSxMUcUlQ/CehEAAJwjAAAXAAAAdW5pdmVyc2FsL3VuaXZlcnNhbC5wbmftWntYklm3x8zu5TgzjreSKWdyZjLNSi01zJmyqUadssIb0kTm5AU1RPACNPY1ZqmcvvlGKm9jjqmpkKaiIJJdYIrULAQVEYsUBQUVEbmfV+ubM3PO+ef8eZ7HP94fey+el73W2nv91lo8O+f7oEPr19ivAYFA6w9/e+A4CGTeATyrV60AJE7K3f3Ahxnq+KGvQeSujePAZHmMf6A/CFRPXKv/wQKYr076NgwFAm14tPCYsROrzgLvuR8+4H8CGzUpPHotHmrHfq28qQfhQZVZ5slbbuaM/bFqzdUjVzZ8tuan3z7gHjtg9eTwBx3rTtz+9MDX+w98t7Xn4umdR3Ntjojyt4UxlDzG3WCoodTCUgjLUAwwoDDCyV6Jb2iguNNLFMnQSmtqSHC8hnXUjbEcUMYmeneCKgEt9x3KG2YaVZRJFiBMenoXw27JGebDCQyYFSAg+6MVgcuZhjnB5ILdSYF3CWBuzO/0y/+e6KeJhHibZSDQA49qI+7FdkB+Me6zLDMQ6MrmJVzCJVzCJVzCJVzCJVzCJVzCJVzCJVzC/7c4PVxHHQoHRvuXWa0DcN3/EXMvbZnP8xoK3aebuF9TWZIeq5oXEykQXX93Q/at+7fotx7d4iDzu19/6ErN9vACgSKbNa1Ita/yOFcBx+vFYIUqs4VXl8CaE6bBr2oN3f3mGYem4iiMZu0bG2afsWGCMtow2lgoC6E95kySR1eALnLmnm2jRI4UooA38+t8RsPqUHl5p0jjrmwmheE0fzOm5DzBfwMUNdCp+hImHUklt2p6iPiU8ojmWU03Aa+a4bgxFbNwk5Zf41yaOcPCMHVC9XZJZlTm9BOMxBjjp+uvi1aOHJd1cs6hb+apjHNUpjDcM0ikugDDbNr7BNJcp+6l4NHiZMc4/EnDx8GuGwyN2SLzi2hp4C8hg84iqEjThRkQl/R6C5v5v7kKQpjuzZjlcPG2dZYRnee9+JUp1STB3tE7Z96Yg+cfBIamcEiOaW+vq4tPmcEqoUm/WuLGvvGCk2TJjh5qa6aHpNQ4Wyla/3pNZ3LYv4iZb53i4A+qJqVxCRGyvGg0o+pebbRYlyYIWtTNsw7KDpfA+SPhkETMVxLj8sPFalfLWLwliFdt80Ep9k3OHF51K4UNkTW3bkXblc48ecNwatFV7IkC9OJOKo+nsFFVV3++el0bfqynblfNRemyiiFN4aPyrjiSUoz1UKC+59F/s25XGXZ+LLMg0mqluvTXZyLPOd1mp6NxtqXrqqqKRE2G4ZV+fT/P3pN7XxiDSG1Z6kJeDcKRL0EdnIJlZp0lBWfM7wOFVkIOvxKWRhXK+2KEnvw7rjJ5n+XmLEUOkhxcLZBUjOVLvhcjyukBcQe5G3fKsM7zcm50Q9vEV5/IZDNPcrT4tqMRZd5bGs9cqA1hqcqWoTRkpKFtvGFhk1LAKhwsmFrndQYLmeR2aciS73Vjc/uUGaAX1UzrSflRyjGM/j6yMC6EeL1SqzttlRmcgsIdEULcDmJ82fb+L7cX9vokKH2Si9dQppFOEj4s1SmL5B8qcvumIVeVnVwi1Aq2oITot324CdpQs0hhK5yc3kjDddMSusoE6lrBKDAxT4rA7Z67ZdqArS68FEbt9LhLPIhhM93+l8W2O5099TqEYzEllLrSs+06hBobqzY6UgSoiAL0ljWHeeGnLoEbZYrbAi8QFab0W947Pnqal4CqkzJ/ko6eBm+ZLxkb1f6Lhou6Ksfme2T9HuHJPRTJrwsxiyRc6zds/0JyEny+BI69YdraEgQGp7kqRcu7Yw3TyW92GqOoQQ4Sj3ht4XAg/zpCXS9Lt/TJYqoZirqo9PGK3lKTXnLpEeXfZgE20pK/A5GQIlCbRCMpTVT4UcK8LBe8OfdwrVuj8l5N9ocdIi2PesrPpOlO1M9W+jFW56SlFbdnfujeXI3m9LWHcOJ004ZMyKPQKBFRWeOMkvFuEuTPBZtuA5EunUu7MtKH7neniffyXK0i+dfQJtV3l3vnV+b8HF2U5OjRbX1J3FDNOfMP5MFzMFfVlifYsjMHknGb6vckhkh2saMvS9o6dx6IEZCdsifKySSd3tVyWxZzOi+x1jhDYupNPGPXntn2ewsGnStEM4/myWdfTmbwEu5vJE1hQUlPuwxuKhFUGPmclkAOg63M14Ct5buz6M6BiBNv81WxXPoaZbPq8e2AOqhnXniUgKiQKO1YM1p8kagwsT1NFuBB2WUazKvvKqO1QiqQpdmh+TDSpnKfEsTJ73NbQmM0x7g/ZK5LPy/QJHt78FXJ4p23MS41Uxs5UiE/Od1C1pIb8ClRNcpBLo8rjoJ7WZyDyYXjIy9w3LT8e0MjmP6P37ClSGKF3BlOMKhMopdQLxHfIJ55wkm/fr+gd7yw5F6KrgQtqA3RhQ1hunnFUYt7VlDueEhaT47AQIXtZli2u2nTcdXjl/qtfVhEfBW7XvqPEYO2ravWUcFKcwF/dLQYuj2C71yYgnKXNfffwZO8WZrGaR9eMrdbMLS8VlOjICVu5Wl446oW38T7KX9ErmPrcVPFAVPYMztLXHr9+Xx71EVeFXo0Ie6fsS7OsUVRcMkrdjsvcEL/WTXPTgyQLowepFZ+iV6MBMv6jXRXnwCM7wMNmsreKV8b56LIiFG5j6dxDXE2V4TtMRwVv1o3k+5ih4jyxDvCfQCR0BPBrc+rz/RHwxdMko0m+tN1nbA6B6flkq2h+enfCVIhqvlQDhvRM1N/us1uzzIUWJgJbGqzHUJeEY3qJGo4xziyZAZL3wf1j0Q8Z9+pH097DNC5btjn2vDI2ed4DQc+5OJAucENJVPb9hdUujknRZ7mqEgcmW7EGp9WhhEUhb8jzg849bIGRArbvAiOydjoFsm7Ad89UevA0cmAKE4TVgQiWof0Ta8WjlkIwje1ExUSnLJh/WsgiMaNU9l+jeqbuip3r4AnisyBH7M0yXez0Jna84/j8jSZBay15Up6bVNCXnrmDb7wpJczEGoJrCqxQ+X2wjiS0U7ATeYjRFir03Y6BN6rU7hZSuvpfLoV80kH4kJBMP7ZzBooYu9eztqzadqZTLZFcyShta0drAND+5JHIqPGxJKRUCM5+x17OJ7ZmwpLzZVjLyplSKJYKEx/MPhxmvhyt7vUrF5eSYcy6bjuAlm3Z159m25gfIGa7Mx8udveoGtHXgD0plvxLeYqYT2NNZOmw2Ka2+GeT3cM3XOAHUO8Upqm5WMb25xaSEQHunT0LBBvnb4sd2KzPZs2UYZm+earSKhQlr7kdvE5tHBs9OxHVnqmQmIA+GGbtK2rLRBX3LseUYuqepcfNhcg+NHssfyVe5jyuT2sZh1DI+7w8GTMCBd8vCveHpGmfufvV9XOftkrksbn1v8Hmc4chOal+96VGKMfJzCSwjiHPuIqdT0WHDRLk4KQX5+WT2N9ba9jycGr0YL4kPL8JjzVuz29LL3xxY9V4UN53jgIxcroMYopiFHqUznE944W9xLlYpTY6az41+v2nKdhUZ9yXkm2wexs+i4YRgBmiPxU7Muy/iEyjJ4QVPd3iut/G0zQvpIKRMa5zvVppyp7G5AOwwaaQGzL0Q1WhEOM9bnuNNURqgLIIPfO544I+UGLY7IUUuXDeDXp8CkMQ2iloBH68qDy1QEPeFVbq4L9O9Vi8WzspX69q+KKRBsu4I15/wgVFi0c/upjTPUeuXfXdMs++7sF/BvE+y7wdaV+K2AcSfSjvm7aCBvw/S9AACS/5t+Ab6asdoA2Tj/7w1aZLoZdTv5pnTgrHLK55mld/btzZPPHHuK00lboWckDCi60zvfxhQnahK1wOuWrJFn6XHUwLlbVRMElqDoT8coCtmNGvConOPPNuU3u6wRArLsXWOJluc5mHrSRikVC7tvNmpHHVS6ObVTzJ4PXFSg2uBEcgXz6e4Z+mi3QPcdxb4hWR6U+bFgdEOMCVsbGr22d7vpRaCJ6mR+KB98u/AVwj6cHKzmXF+7JJRt2mVpP5GkUZdnuTMEoEr54thbs2+lnd/eSm9j6kuaZBznJIwfBsG+SZ+KVNPEz79wE6VVIV3muIXdEZZhZA2dZl7H2JMTvKhXdkz99Tv5vxF7BNBkUNd2Zo7u8yiIwO2S+htlXXjIurSkQE/XAhyZACEW9oepjlRXTObe0A9vdFsnr0Z36yETjuxjqP+fbzr3xTUt7KvF8hcBrP01SkkFmdA8eykvfKCv4lbyaJe6bgWcPpUAe6fNnyMRCWQpq5wIxs/bka4oH7XUHpuZPJNb5sE0NxC7rjvcm5g0fp6x5/lFkeUbF6ceTtmiLIr+fd3B/5x/oAvt9YU1Ha19eGa5va6esrWov7S4nr0IUJg/QlC6ctWlwYWTpcWr3Ny5sMie/Z1P3ccYrXWs3jrxeFFQXIUiRWLSV0/flr6TZc2zAJGmzZwDGz28x6aQUEB2UDdPK+fd2PfGNUc1D/YjsDqRhoWBoSpdWVw4ALN1bJZkUNrw8OKU/z7P62UOKz+w35ygdFSC+7foLVUjIOaGngHuDINEkZ9h1KN039Pp5+HnYRDcO7JGPrB2WXBmmBaUo6zuLD+1g/J0PYubeXHMbynyelj8Iy5xAgCMMb539wgxGNVPyUA8wbZumz0fWax6Cyeg/hMlwUW4TyL5uQSKcZqWyeRTpXWx5q0A+c4LtcEz6Oyt6Nz5UjvEm59Y/iKjxGsIixOKnntbwwjONGYjaE9zecbE7pR0eM0S+nVQ0xLhJJb5XX9FURNTuji+GDA0L5rae7jyMY2bWZxQF7wPbVuZp9s1Z/FRGXosuHhtFOPxZE/6ZCe9rV1KkiRclD7ajy/UL/UZ5O9zV9Aza3qB9SWrnBnyihtvgB3nCqLkeoePRfVfyXtQeo8zyEuJtCTa7A4RDNKXdYt73tCt9O17QOxb07tTpqlrD8pGMhb0Qf2yCT30uHT0DlJGTUdjXl1NdU/9Wf8fMPQ3Gz4wKS/cmyXqronf3nld6q6ZziPjZckUEkfPiIJiKppJwKVR2WVSPI8G5CXniCyIxJGGxmEJtWFyPHt6etCOAiqQmgoaUE/e7m9Wl/NrC7IVyOGP0ZsxAWt+vq9qd38UT6bZPSb8T0ffCNuRRm8Do1qFsP/3r1H1ypqu2pY7OmADOXJd0Ez89+bwRm5KnbYVIG2WHmH+pus/ZyJa1BFDxwGLIjDc5zgO6F3G9nR1A3Rrey1yBG2P/tvJvxfcuq6LqaxCkDOmmG0MSJS/+ojcwcbgoiMqYbCo3QuZfpqB2AB3TKUrbzBGflboPOtQH/uyXdskgG2CEDGruHe+EKDa7zC3CBre4L8k2wa6xYODXgO7LW+VVJsSNe0jzCcASeSUEo2ZuXv3537x9ytR7TG2JMACNL9brhlQHJI7seinzyK1HVzk9733NFQlSqE9DBkYS0/WOoFqUjbpT7Y+ZWCi+Uc/YfwD9r2vU6mCUDUUPl440cwb1o17M1rSHzNzBBIhxmkhpB4iK+tMTw9xCvsF1sBOIEO2PGRn97Fa/2FMS2Psm6d7TehNhCgclmAs2qWt5482MT7KNhAeyiU0dX1KaByvo2BHTcTcqTDK6Fj7/UFrPdoxDUENkPE9hmpmimknfy/7lmnc3zniHrTB74C3BX5/5QTCimfLwGtgb9dmQTxbFcCSVL5f+ajraNjh3sxAKx6lGEy8x9SNu1B6fv5InCBRZkL552t4hmi95xB/4Ef2dBHsdq1jlKkn/3LcTxpwhHCYJNqNCjkUQwJFg8zoKB2TU8pl4pXtP+NaLZiAyp8njWXt39isiAbzy4I7BmO596sFOU3C4Cf2yNqgmWugJAu1f8T//1Fhpmmf7DVj8eTNEWWr6r5shU0BDVAlbBXzJ/12r7pASHtE7gEnkfemQvZdVpBhu0kLpWxYkDVKh+1DesL0JYB9oItOQSl+4iBL5T6lAOqhmxargmP26qzeVEWaAFHT4YNAB8tens/4TUEsDBBQAAgAIAOWxMUcZ1RGpSgAAAGoAAAAbAAAAdW5pdmVyc2FsL3VuaXZlcnNhbC5wbmcueG1ss7GvyM1RKEstKs7Mz7NVMtQzULK34+WyKShKLctMLVeoAIoZ6RlAgJJCJSq3PDOlJMNWydLYHCGWkZqZnlFiq2RuYAwX1AcaCQBQSwECAAAUAAIACADjsTFHWn+5mToEAADhDgAAHQAAAAAAAAABAAAAAAAAAAAAdW5pdmVyc2FsL2NvbW1vbl9tZXNzYWdlcy5sbmdQSwECAAAUAAIACADjsTFHmd7J2s4DAAAxDwAAJwAAAAAAAAABAAAAAAB1BAAAdW5pdmVyc2FsL2ZsYXNoX3B1Ymxpc2hpbmdfc2V0dGluZ3MueG1sUEsBAgAAFAACAAgA47ExR++DwV62AgAAUAoAACEAAAAAAAAAAQAAAAAAiAgAAHVuaXZlcnNhbC9mbGFzaF9za2luX3NldHRpbmdzLnhtbFBLAQIAABQAAgAIAOOxMUeyfOT/owMAAEIOAAAmAAAAAAAAAAEAAAAAAH0LAAB1bml2ZXJzYWwvaHRtbF9wdWJsaXNoaW5nX3NldHRpbmdzLnhtbFBLAQIAABQAAgAIAOOxMUdCreo6ngEAAC0GAAAfAAAAAAAAAAEAAAAAAGQPAAB1bml2ZXJzYWwvaHRtbF9za2luX3NldHRpbmdzLmpzUEsBAgAAFAACAAgA47ExR5ZRcFq6AAAAowEAABoAAAAAAAAAAQAAAAAAPxEAAHVuaXZlcnNhbC9pMThuX3ByZXNldHMueG1sUEsBAgAAFAACAAgA47ExR5QTsyJpAAAAbgAAABwAAAAAAAAAAQAAAAAAMRIAAHVuaXZlcnNhbC9sb2NhbF9zZXR0aW5ncy54bWxQSwECAAAUAAIACAAki/RGiiTiqPoCAACwCAAAFAAAAAAAAAABAAAAAADUEgAAdW5pdmVyc2FsL3BsYXllci54bWxQSwECAAAUAAIACADjsTFHNdvZrWgBAADzAgAAKQAAAAAAAAABAAAAAAAAFgAAdW5pdmVyc2FsL3NraW5fY3VzdG9taXphdGlvbl9zZXR0aW5ncy54bWxQSwECAAAUAAIACADksTFHFJUPwnoRAACcIwAAFwAAAAAAAAAAAAAAAACvFwAAdW5pdmVyc2FsL3VuaXZlcnNhbC5wbmdQSwECAAAUAAIACADlsTFHGdURqUoAAABqAAAAGwAAAAAAAAABAAAAAABeKQAAdW5pdmVyc2FsL3VuaXZlcnNhbC5wbmcueG1sUEsFBgAAAAALAAsASQMAAOEpAAAAAA=="/>
  <p:tag name="ISPRING_SCORM_USE_CUSTOM_PASSING_SCORE" val="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ULTRA_SCORM_COURCE_TITLE" val="la puissance 5"/>
  <p:tag name="ISPRING_ULTRA_SCORM_LESSON_TITLE" val="la puissance 5"/>
  <p:tag name="ISPRING_PRESENTATION_TITLE" val="la puissance 5"/>
  <p:tag name="ISPRING_RESOURCE_PATHS_HASH_PRESENTER" val="ae71464eea33ef7549f956d2fb15824ee31a15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écutif">
  <a:themeElements>
    <a:clrScheme name="Exécutif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écutif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écutif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9357</TotalTime>
  <Words>923</Words>
  <Application>Microsoft Office PowerPoint</Application>
  <PresentationFormat>Affichage à l'écran (4:3)</PresentationFormat>
  <Paragraphs>133</Paragraphs>
  <Slides>11</Slides>
  <Notes>11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Exécutif</vt:lpstr>
      <vt:lpstr>La puissance  </vt:lpstr>
      <vt:lpstr>La puissance.</vt:lpstr>
      <vt:lpstr>La puissance.</vt:lpstr>
      <vt:lpstr>La puissance.</vt:lpstr>
      <vt:lpstr>La puissance  en alternatif monophasé</vt:lpstr>
      <vt:lpstr>La puissance  en alternatif monophasé</vt:lpstr>
      <vt:lpstr>La puissance  en alternatif monophasé</vt:lpstr>
      <vt:lpstr>La puissance  en alternatif monophasé</vt:lpstr>
      <vt:lpstr>La puissance  en alternatif monophasé</vt:lpstr>
      <vt:lpstr>La puissance  en alternatif monophasé</vt:lpstr>
      <vt:lpstr>Fin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puissance 5</dc:title>
  <dc:creator>Philippe Dutour</dc:creator>
  <cp:lastModifiedBy>phil</cp:lastModifiedBy>
  <cp:revision>279</cp:revision>
  <dcterms:created xsi:type="dcterms:W3CDTF">2014-09-06T08:54:55Z</dcterms:created>
  <dcterms:modified xsi:type="dcterms:W3CDTF">2016-01-08T15:13:48Z</dcterms:modified>
</cp:coreProperties>
</file>