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5.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6.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7.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8.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9.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10.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11.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12.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6"/>
  </p:notesMasterIdLst>
  <p:sldIdLst>
    <p:sldId id="256" r:id="rId2"/>
    <p:sldId id="278" r:id="rId3"/>
    <p:sldId id="281" r:id="rId4"/>
    <p:sldId id="282" r:id="rId5"/>
    <p:sldId id="284" r:id="rId6"/>
    <p:sldId id="285" r:id="rId7"/>
    <p:sldId id="286" r:id="rId8"/>
    <p:sldId id="287" r:id="rId9"/>
    <p:sldId id="288" r:id="rId10"/>
    <p:sldId id="273" r:id="rId11"/>
    <p:sldId id="297" r:id="rId12"/>
    <p:sldId id="299" r:id="rId13"/>
    <p:sldId id="290" r:id="rId14"/>
    <p:sldId id="295" r:id="rId15"/>
  </p:sldIdLst>
  <p:sldSz cx="9144000" cy="6858000" type="screen4x3"/>
  <p:notesSz cx="6858000" cy="9144000"/>
  <p:custDataLst>
    <p:tags r:id="rId17"/>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CC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70" autoAdjust="0"/>
    <p:restoredTop sz="93971" autoAdjust="0"/>
  </p:normalViewPr>
  <p:slideViewPr>
    <p:cSldViewPr>
      <p:cViewPr>
        <p:scale>
          <a:sx n="69" d="100"/>
          <a:sy n="69" d="100"/>
        </p:scale>
        <p:origin x="-756" y="-582"/>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19765B-AA2C-4011-9FFB-19152924DF2B}" type="datetimeFigureOut">
              <a:rPr lang="fr-FR" smtClean="0"/>
              <a:t>14/05/2016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CFF19C-7390-4C02-A740-5948DB6C5D64}" type="slidenum">
              <a:rPr lang="fr-FR" smtClean="0"/>
              <a:t>‹N°›</a:t>
            </a:fld>
            <a:endParaRPr lang="fr-FR"/>
          </a:p>
        </p:txBody>
      </p:sp>
    </p:spTree>
    <p:extLst>
      <p:ext uri="{BB962C8B-B14F-4D97-AF65-F5344CB8AC3E}">
        <p14:creationId xmlns:p14="http://schemas.microsoft.com/office/powerpoint/2010/main" val="403629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a:t>
            </a:fld>
            <a:endParaRPr lang="fr-FR"/>
          </a:p>
        </p:txBody>
      </p:sp>
    </p:spTree>
    <p:extLst>
      <p:ext uri="{BB962C8B-B14F-4D97-AF65-F5344CB8AC3E}">
        <p14:creationId xmlns:p14="http://schemas.microsoft.com/office/powerpoint/2010/main" val="767149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10</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11</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12</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13</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3</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4</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5</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6</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7</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8</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9</a:t>
            </a:fld>
            <a:endParaRPr lang="fr-FR"/>
          </a:p>
        </p:txBody>
      </p:sp>
    </p:spTree>
    <p:extLst>
      <p:ext uri="{BB962C8B-B14F-4D97-AF65-F5344CB8AC3E}">
        <p14:creationId xmlns:p14="http://schemas.microsoft.com/office/powerpoint/2010/main" val="3167707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dirty="0"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fld id="{E529E509-E2CF-4773-A1D8-D62E2E267BD7}" type="datetimeFigureOut">
              <a:rPr lang="fr-FR" smtClean="0"/>
              <a:t>14/05/2016</a:t>
            </a:fld>
            <a:endParaRPr lang="fr-FR"/>
          </a:p>
        </p:txBody>
      </p:sp>
      <p:sp>
        <p:nvSpPr>
          <p:cNvPr id="8" name="Slide Number Placeholder 7"/>
          <p:cNvSpPr>
            <a:spLocks noGrp="1"/>
          </p:cNvSpPr>
          <p:nvPr>
            <p:ph type="sldNum" sz="quarter" idx="11"/>
          </p:nvPr>
        </p:nvSpPr>
        <p:spPr/>
        <p:txBody>
          <a:bodyPr/>
          <a:lstStyle/>
          <a:p>
            <a:fld id="{DCF330D0-E5C0-42E1-9052-DC7ED5A284EF}" type="slidenum">
              <a:rPr lang="fr-FR" smtClean="0"/>
              <a:t>‹N°›</a:t>
            </a:fld>
            <a:endParaRPr lang="fr-FR"/>
          </a:p>
        </p:txBody>
      </p:sp>
      <p:sp>
        <p:nvSpPr>
          <p:cNvPr id="9" name="Footer Placeholder 8"/>
          <p:cNvSpPr>
            <a:spLocks noGrp="1"/>
          </p:cNvSpPr>
          <p:nvPr>
            <p:ph type="ftr" sz="quarter" idx="12"/>
          </p:nvPr>
        </p:nvSpPr>
        <p:spPr/>
        <p:txBody>
          <a:bodyPr/>
          <a:lstStyle/>
          <a:p>
            <a:endParaRPr lang="fr-F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529E509-E2CF-4773-A1D8-D62E2E267BD7}" type="datetimeFigureOut">
              <a:rPr lang="fr-FR" smtClean="0"/>
              <a:t>14/05/2016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dirty="0"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Date Placeholder 3"/>
          <p:cNvSpPr>
            <a:spLocks noGrp="1"/>
          </p:cNvSpPr>
          <p:nvPr>
            <p:ph type="dt" sz="half" idx="10"/>
          </p:nvPr>
        </p:nvSpPr>
        <p:spPr/>
        <p:txBody>
          <a:bodyPr/>
          <a:lstStyle/>
          <a:p>
            <a:fld id="{E529E509-E2CF-4773-A1D8-D62E2E267BD7}" type="datetimeFigureOut">
              <a:rPr lang="fr-FR" smtClean="0"/>
              <a:t>14/05/2016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E529E509-E2CF-4773-A1D8-D62E2E267BD7}" type="datetimeFigureOut">
              <a:rPr lang="fr-FR" smtClean="0"/>
              <a:t>14/05/2016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1"/>
                </a:solidFill>
                <a:effectLst>
                  <a:glow rad="228600">
                    <a:schemeClr val="bg1">
                      <a:alpha val="40000"/>
                    </a:schemeClr>
                  </a:glow>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529E509-E2CF-4773-A1D8-D62E2E267BD7}" type="datetimeFigureOut">
              <a:rPr lang="fr-FR" smtClean="0"/>
              <a:t>14/05/2016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smtClean="0"/>
          </a:p>
        </p:txBody>
      </p:sp>
      <p:sp>
        <p:nvSpPr>
          <p:cNvPr id="5" name="Date Placeholder 4"/>
          <p:cNvSpPr>
            <a:spLocks noGrp="1"/>
          </p:cNvSpPr>
          <p:nvPr>
            <p:ph type="dt" sz="half" idx="10"/>
          </p:nvPr>
        </p:nvSpPr>
        <p:spPr/>
        <p:txBody>
          <a:bodyPr/>
          <a:lstStyle/>
          <a:p>
            <a:fld id="{E529E509-E2CF-4773-A1D8-D62E2E267BD7}" type="datetimeFigureOut">
              <a:rPr lang="fr-FR" smtClean="0"/>
              <a:t>14/05/2016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
        <p:nvSpPr>
          <p:cNvPr id="9" name="Content Placeholder 8"/>
          <p:cNvSpPr>
            <a:spLocks noGrp="1"/>
          </p:cNvSpPr>
          <p:nvPr>
            <p:ph sz="quarter" idx="13"/>
          </p:nvPr>
        </p:nvSpPr>
        <p:spPr>
          <a:xfrm>
            <a:off x="365760" y="1600200"/>
            <a:ext cx="4041648" cy="4526280"/>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E529E509-E2CF-4773-A1D8-D62E2E267BD7}" type="datetimeFigureOut">
              <a:rPr lang="fr-FR" smtClean="0"/>
              <a:t>14/05/2016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CF330D0-E5C0-42E1-9052-DC7ED5A284EF}" type="slidenum">
              <a:rPr lang="fr-FR" smtClean="0"/>
              <a:t>‹N°›</a:t>
            </a:fld>
            <a:endParaRPr lang="fr-FR"/>
          </a:p>
        </p:txBody>
      </p:sp>
      <p:sp>
        <p:nvSpPr>
          <p:cNvPr id="11" name="Content Placeholder 10"/>
          <p:cNvSpPr>
            <a:spLocks noGrp="1"/>
          </p:cNvSpPr>
          <p:nvPr>
            <p:ph sz="quarter" idx="13"/>
          </p:nvPr>
        </p:nvSpPr>
        <p:spPr>
          <a:xfrm>
            <a:off x="457200" y="2212848"/>
            <a:ext cx="4041648" cy="3913632"/>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529E509-E2CF-4773-A1D8-D62E2E267BD7}" type="datetimeFigureOut">
              <a:rPr lang="fr-FR" smtClean="0"/>
              <a:t>14/05/2016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29E509-E2CF-4773-A1D8-D62E2E267BD7}" type="datetimeFigureOut">
              <a:rPr lang="fr-FR" smtClean="0"/>
              <a:t>14/05/2016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solidFill>
                  <a:schemeClr val="tx1"/>
                </a:solidFill>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Modifiez les styles du texte du masque</a:t>
            </a:r>
          </a:p>
        </p:txBody>
      </p:sp>
      <p:sp>
        <p:nvSpPr>
          <p:cNvPr id="5" name="Date Placeholder 4"/>
          <p:cNvSpPr>
            <a:spLocks noGrp="1"/>
          </p:cNvSpPr>
          <p:nvPr>
            <p:ph type="dt" sz="half" idx="10"/>
          </p:nvPr>
        </p:nvSpPr>
        <p:spPr/>
        <p:txBody>
          <a:bodyPr/>
          <a:lstStyle/>
          <a:p>
            <a:fld id="{E529E509-E2CF-4773-A1D8-D62E2E267BD7}" type="datetimeFigureOut">
              <a:rPr lang="fr-FR" smtClean="0"/>
              <a:t>14/05/2016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529E509-E2CF-4773-A1D8-D62E2E267BD7}" type="datetimeFigureOut">
              <a:rPr lang="fr-FR" smtClean="0"/>
              <a:t>14/05/2016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E529E509-E2CF-4773-A1D8-D62E2E267BD7}" type="datetimeFigureOut">
              <a:rPr lang="fr-FR" smtClean="0"/>
              <a:t>14/05/2016</a:t>
            </a:fld>
            <a:endParaRPr lang="fr-F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CF330D0-E5C0-42E1-9052-DC7ED5A284EF}" type="slidenum">
              <a:rPr lang="fr-FR" smtClean="0"/>
              <a:t>‹N°›</a:t>
            </a:fld>
            <a:endParaRPr lang="fr-F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0528" y="-387424"/>
            <a:ext cx="1493649" cy="1219306"/>
          </a:xfrm>
          <a:prstGeom prst="rect">
            <a:avLst/>
          </a:prstGeom>
        </p:spPr>
      </p:pic>
      <p:sp>
        <p:nvSpPr>
          <p:cNvPr id="10" name="ZoneTexte 9"/>
          <p:cNvSpPr txBox="1"/>
          <p:nvPr userDrawn="1"/>
        </p:nvSpPr>
        <p:spPr>
          <a:xfrm>
            <a:off x="0" y="6495407"/>
            <a:ext cx="1433406" cy="369332"/>
          </a:xfrm>
          <a:prstGeom prst="rect">
            <a:avLst/>
          </a:prstGeom>
          <a:noFill/>
        </p:spPr>
        <p:txBody>
          <a:bodyPr wrap="none" rtlCol="0">
            <a:spAutoFit/>
          </a:bodyPr>
          <a:lstStyle/>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Ph. </a:t>
            </a:r>
            <a:r>
              <a:rPr lang="fr-FR"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Dutour</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le Placeholder 1"/>
          <p:cNvSpPr>
            <a:spLocks noGrp="1"/>
          </p:cNvSpPr>
          <p:nvPr>
            <p:ph type="title"/>
          </p:nvPr>
        </p:nvSpPr>
        <p:spPr>
          <a:xfrm>
            <a:off x="457200" y="0"/>
            <a:ext cx="8229600" cy="831882"/>
          </a:xfrm>
          <a:prstGeom prst="rect">
            <a:avLst/>
          </a:prstGeom>
        </p:spPr>
        <p:txBody>
          <a:bodyPr vert="horz" lIns="91440" tIns="45720" rIns="91440" bIns="45720" rtlCol="0" anchor="b">
            <a:noAutofit/>
          </a:bodyPr>
          <a:lstStyle/>
          <a:p>
            <a:r>
              <a:rPr lang="fr-FR" dirty="0" smtClean="0"/>
              <a:t>Modifiez le style du titre</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ctr" defTabSz="914400" rtl="0" eaLnBrk="1" latinLnBrk="0" hangingPunct="1">
        <a:lnSpc>
          <a:spcPts val="5800"/>
        </a:lnSpc>
        <a:spcBef>
          <a:spcPct val="0"/>
        </a:spcBef>
        <a:buNone/>
        <a:defRPr sz="4800" kern="1200">
          <a:solidFill>
            <a:schemeClr val="tx1"/>
          </a:solidFill>
          <a:effectLst>
            <a:glow rad="228600">
              <a:schemeClr val="bg1">
                <a:alpha val="40000"/>
              </a:schemeClr>
            </a:glow>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185.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88.xml"/><Relationship Id="rId7" Type="http://schemas.openxmlformats.org/officeDocument/2006/relationships/tags" Target="../tags/tag192.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tags" Target="../tags/tag191.xml"/><Relationship Id="rId5" Type="http://schemas.openxmlformats.org/officeDocument/2006/relationships/tags" Target="../tags/tag190.xml"/><Relationship Id="rId4" Type="http://schemas.openxmlformats.org/officeDocument/2006/relationships/tags" Target="../tags/tag189.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200.xml"/><Relationship Id="rId3" Type="http://schemas.openxmlformats.org/officeDocument/2006/relationships/tags" Target="../tags/tag195.xml"/><Relationship Id="rId7" Type="http://schemas.openxmlformats.org/officeDocument/2006/relationships/tags" Target="../tags/tag199.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tags" Target="../tags/tag198.xml"/><Relationship Id="rId11" Type="http://schemas.openxmlformats.org/officeDocument/2006/relationships/notesSlide" Target="../notesSlides/notesSlide13.xml"/><Relationship Id="rId5" Type="http://schemas.openxmlformats.org/officeDocument/2006/relationships/tags" Target="../tags/tag197.xml"/><Relationship Id="rId10" Type="http://schemas.openxmlformats.org/officeDocument/2006/relationships/slideLayout" Target="../slideLayouts/slideLayout2.xml"/><Relationship Id="rId4" Type="http://schemas.openxmlformats.org/officeDocument/2006/relationships/tags" Target="../tags/tag196.xml"/><Relationship Id="rId9" Type="http://schemas.openxmlformats.org/officeDocument/2006/relationships/tags" Target="../tags/tag20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6.xml"/><Relationship Id="rId7" Type="http://schemas.openxmlformats.org/officeDocument/2006/relationships/image" Target="../media/image3.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2.xml"/><Relationship Id="rId11" Type="http://schemas.microsoft.com/office/2007/relationships/hdphoto" Target="../media/hdphoto2.wdp"/><Relationship Id="rId5" Type="http://schemas.openxmlformats.org/officeDocument/2006/relationships/slideLayout" Target="../slideLayouts/slideLayout2.xml"/><Relationship Id="rId10" Type="http://schemas.openxmlformats.org/officeDocument/2006/relationships/image" Target="../media/image5.png"/><Relationship Id="rId4" Type="http://schemas.openxmlformats.org/officeDocument/2006/relationships/tags" Target="../tags/tag7.xml"/><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 Type="http://schemas.openxmlformats.org/officeDocument/2006/relationships/tags" Target="../tags/tag10.xml"/><Relationship Id="rId21" Type="http://schemas.openxmlformats.org/officeDocument/2006/relationships/tags" Target="../tags/tag28.xml"/><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notesSlide" Target="../notesSlides/notesSlide3.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tags" Target="../tags/tag49.xml"/><Relationship Id="rId18" Type="http://schemas.openxmlformats.org/officeDocument/2006/relationships/tags" Target="../tags/tag54.xml"/><Relationship Id="rId26" Type="http://schemas.openxmlformats.org/officeDocument/2006/relationships/tags" Target="../tags/tag62.xml"/><Relationship Id="rId39" Type="http://schemas.openxmlformats.org/officeDocument/2006/relationships/tags" Target="../tags/tag75.xml"/><Relationship Id="rId21" Type="http://schemas.openxmlformats.org/officeDocument/2006/relationships/tags" Target="../tags/tag57.xml"/><Relationship Id="rId34" Type="http://schemas.openxmlformats.org/officeDocument/2006/relationships/tags" Target="../tags/tag70.xml"/><Relationship Id="rId42" Type="http://schemas.openxmlformats.org/officeDocument/2006/relationships/tags" Target="../tags/tag78.xml"/><Relationship Id="rId47" Type="http://schemas.openxmlformats.org/officeDocument/2006/relationships/slideLayout" Target="../slideLayouts/slideLayout2.xml"/><Relationship Id="rId7" Type="http://schemas.openxmlformats.org/officeDocument/2006/relationships/tags" Target="../tags/tag43.xml"/><Relationship Id="rId2" Type="http://schemas.openxmlformats.org/officeDocument/2006/relationships/tags" Target="../tags/tag38.xml"/><Relationship Id="rId16" Type="http://schemas.openxmlformats.org/officeDocument/2006/relationships/tags" Target="../tags/tag52.xml"/><Relationship Id="rId29" Type="http://schemas.openxmlformats.org/officeDocument/2006/relationships/tags" Target="../tags/tag65.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tags" Target="../tags/tag47.xml"/><Relationship Id="rId24" Type="http://schemas.openxmlformats.org/officeDocument/2006/relationships/tags" Target="../tags/tag60.xml"/><Relationship Id="rId32" Type="http://schemas.openxmlformats.org/officeDocument/2006/relationships/tags" Target="../tags/tag68.xml"/><Relationship Id="rId37" Type="http://schemas.openxmlformats.org/officeDocument/2006/relationships/tags" Target="../tags/tag73.xml"/><Relationship Id="rId40" Type="http://schemas.openxmlformats.org/officeDocument/2006/relationships/tags" Target="../tags/tag76.xml"/><Relationship Id="rId45" Type="http://schemas.openxmlformats.org/officeDocument/2006/relationships/tags" Target="../tags/tag81.xml"/><Relationship Id="rId5" Type="http://schemas.openxmlformats.org/officeDocument/2006/relationships/tags" Target="../tags/tag41.xml"/><Relationship Id="rId15" Type="http://schemas.openxmlformats.org/officeDocument/2006/relationships/tags" Target="../tags/tag51.xml"/><Relationship Id="rId23" Type="http://schemas.openxmlformats.org/officeDocument/2006/relationships/tags" Target="../tags/tag59.xml"/><Relationship Id="rId28" Type="http://schemas.openxmlformats.org/officeDocument/2006/relationships/tags" Target="../tags/tag64.xml"/><Relationship Id="rId36" Type="http://schemas.openxmlformats.org/officeDocument/2006/relationships/tags" Target="../tags/tag72.xml"/><Relationship Id="rId10" Type="http://schemas.openxmlformats.org/officeDocument/2006/relationships/tags" Target="../tags/tag46.xml"/><Relationship Id="rId19" Type="http://schemas.openxmlformats.org/officeDocument/2006/relationships/tags" Target="../tags/tag55.xml"/><Relationship Id="rId31" Type="http://schemas.openxmlformats.org/officeDocument/2006/relationships/tags" Target="../tags/tag67.xml"/><Relationship Id="rId44" Type="http://schemas.openxmlformats.org/officeDocument/2006/relationships/tags" Target="../tags/tag80.xml"/><Relationship Id="rId4" Type="http://schemas.openxmlformats.org/officeDocument/2006/relationships/tags" Target="../tags/tag40.xml"/><Relationship Id="rId9" Type="http://schemas.openxmlformats.org/officeDocument/2006/relationships/tags" Target="../tags/tag45.xml"/><Relationship Id="rId14" Type="http://schemas.openxmlformats.org/officeDocument/2006/relationships/tags" Target="../tags/tag50.xml"/><Relationship Id="rId22" Type="http://schemas.openxmlformats.org/officeDocument/2006/relationships/tags" Target="../tags/tag58.xml"/><Relationship Id="rId27" Type="http://schemas.openxmlformats.org/officeDocument/2006/relationships/tags" Target="../tags/tag63.xml"/><Relationship Id="rId30" Type="http://schemas.openxmlformats.org/officeDocument/2006/relationships/tags" Target="../tags/tag66.xml"/><Relationship Id="rId35" Type="http://schemas.openxmlformats.org/officeDocument/2006/relationships/tags" Target="../tags/tag71.xml"/><Relationship Id="rId43" Type="http://schemas.openxmlformats.org/officeDocument/2006/relationships/tags" Target="../tags/tag79.xml"/><Relationship Id="rId48" Type="http://schemas.openxmlformats.org/officeDocument/2006/relationships/notesSlide" Target="../notesSlides/notesSlide4.xml"/><Relationship Id="rId8" Type="http://schemas.openxmlformats.org/officeDocument/2006/relationships/tags" Target="../tags/tag44.xml"/><Relationship Id="rId3" Type="http://schemas.openxmlformats.org/officeDocument/2006/relationships/tags" Target="../tags/tag39.xml"/><Relationship Id="rId12" Type="http://schemas.openxmlformats.org/officeDocument/2006/relationships/tags" Target="../tags/tag48.xml"/><Relationship Id="rId17" Type="http://schemas.openxmlformats.org/officeDocument/2006/relationships/tags" Target="../tags/tag53.xml"/><Relationship Id="rId25" Type="http://schemas.openxmlformats.org/officeDocument/2006/relationships/tags" Target="../tags/tag61.xml"/><Relationship Id="rId33" Type="http://schemas.openxmlformats.org/officeDocument/2006/relationships/tags" Target="../tags/tag69.xml"/><Relationship Id="rId38" Type="http://schemas.openxmlformats.org/officeDocument/2006/relationships/tags" Target="../tags/tag74.xml"/><Relationship Id="rId46" Type="http://schemas.openxmlformats.org/officeDocument/2006/relationships/tags" Target="../tags/tag82.xml"/><Relationship Id="rId20" Type="http://schemas.openxmlformats.org/officeDocument/2006/relationships/tags" Target="../tags/tag56.xml"/><Relationship Id="rId41" Type="http://schemas.openxmlformats.org/officeDocument/2006/relationships/tags" Target="../tags/tag77.xml"/></Relationships>
</file>

<file path=ppt/slides/_rels/slide5.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tags" Target="../tags/tag95.xml"/><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tags" Target="../tags/tag94.xml"/><Relationship Id="rId2" Type="http://schemas.openxmlformats.org/officeDocument/2006/relationships/tags" Target="../tags/tag84.xml"/><Relationship Id="rId16" Type="http://schemas.openxmlformats.org/officeDocument/2006/relationships/notesSlide" Target="../notesSlides/notesSlide5.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tags" Target="../tags/tag93.xml"/><Relationship Id="rId5" Type="http://schemas.openxmlformats.org/officeDocument/2006/relationships/tags" Target="../tags/tag87.xml"/><Relationship Id="rId15" Type="http://schemas.openxmlformats.org/officeDocument/2006/relationships/slideLayout" Target="../slideLayouts/slideLayout2.xml"/><Relationship Id="rId10" Type="http://schemas.openxmlformats.org/officeDocument/2006/relationships/tags" Target="../tags/tag92.xml"/><Relationship Id="rId4" Type="http://schemas.openxmlformats.org/officeDocument/2006/relationships/tags" Target="../tags/tag86.xml"/><Relationship Id="rId9" Type="http://schemas.openxmlformats.org/officeDocument/2006/relationships/tags" Target="../tags/tag91.xml"/><Relationship Id="rId14" Type="http://schemas.openxmlformats.org/officeDocument/2006/relationships/tags" Target="../tags/tag96.xml"/></Relationships>
</file>

<file path=ppt/slides/_rels/slide6.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tags" Target="../tags/tag109.xml"/><Relationship Id="rId18" Type="http://schemas.openxmlformats.org/officeDocument/2006/relationships/tags" Target="../tags/tag114.xml"/><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tags" Target="../tags/tag108.xml"/><Relationship Id="rId17" Type="http://schemas.openxmlformats.org/officeDocument/2006/relationships/tags" Target="../tags/tag113.xml"/><Relationship Id="rId2" Type="http://schemas.openxmlformats.org/officeDocument/2006/relationships/tags" Target="../tags/tag98.xml"/><Relationship Id="rId16" Type="http://schemas.openxmlformats.org/officeDocument/2006/relationships/tags" Target="../tags/tag112.xml"/><Relationship Id="rId20" Type="http://schemas.openxmlformats.org/officeDocument/2006/relationships/notesSlide" Target="../notesSlides/notesSlide6.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tags" Target="../tags/tag107.xml"/><Relationship Id="rId5" Type="http://schemas.openxmlformats.org/officeDocument/2006/relationships/tags" Target="../tags/tag101.xml"/><Relationship Id="rId15" Type="http://schemas.openxmlformats.org/officeDocument/2006/relationships/tags" Target="../tags/tag111.xml"/><Relationship Id="rId10" Type="http://schemas.openxmlformats.org/officeDocument/2006/relationships/tags" Target="../tags/tag106.xml"/><Relationship Id="rId19" Type="http://schemas.openxmlformats.org/officeDocument/2006/relationships/slideLayout" Target="../slideLayouts/slideLayout2.xml"/><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tags" Target="../tags/tag110.xml"/></Relationships>
</file>

<file path=ppt/slides/_rels/slide7.xml.rels><?xml version="1.0" encoding="UTF-8" standalone="yes"?>
<Relationships xmlns="http://schemas.openxmlformats.org/package/2006/relationships"><Relationship Id="rId8" Type="http://schemas.openxmlformats.org/officeDocument/2006/relationships/tags" Target="../tags/tag122.xml"/><Relationship Id="rId13" Type="http://schemas.openxmlformats.org/officeDocument/2006/relationships/tags" Target="../tags/tag127.xml"/><Relationship Id="rId18" Type="http://schemas.openxmlformats.org/officeDocument/2006/relationships/tags" Target="../tags/tag132.xml"/><Relationship Id="rId3" Type="http://schemas.openxmlformats.org/officeDocument/2006/relationships/tags" Target="../tags/tag117.xml"/><Relationship Id="rId21" Type="http://schemas.openxmlformats.org/officeDocument/2006/relationships/tags" Target="../tags/tag135.xml"/><Relationship Id="rId7" Type="http://schemas.openxmlformats.org/officeDocument/2006/relationships/tags" Target="../tags/tag121.xml"/><Relationship Id="rId12" Type="http://schemas.openxmlformats.org/officeDocument/2006/relationships/tags" Target="../tags/tag126.xml"/><Relationship Id="rId17" Type="http://schemas.openxmlformats.org/officeDocument/2006/relationships/tags" Target="../tags/tag131.xml"/><Relationship Id="rId2" Type="http://schemas.openxmlformats.org/officeDocument/2006/relationships/tags" Target="../tags/tag116.xml"/><Relationship Id="rId16" Type="http://schemas.openxmlformats.org/officeDocument/2006/relationships/tags" Target="../tags/tag130.xml"/><Relationship Id="rId20" Type="http://schemas.openxmlformats.org/officeDocument/2006/relationships/tags" Target="../tags/tag134.xml"/><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tags" Target="../tags/tag125.xml"/><Relationship Id="rId5" Type="http://schemas.openxmlformats.org/officeDocument/2006/relationships/tags" Target="../tags/tag119.xml"/><Relationship Id="rId15" Type="http://schemas.openxmlformats.org/officeDocument/2006/relationships/tags" Target="../tags/tag129.xml"/><Relationship Id="rId23" Type="http://schemas.openxmlformats.org/officeDocument/2006/relationships/notesSlide" Target="../notesSlides/notesSlide7.xml"/><Relationship Id="rId10" Type="http://schemas.openxmlformats.org/officeDocument/2006/relationships/tags" Target="../tags/tag124.xml"/><Relationship Id="rId19" Type="http://schemas.openxmlformats.org/officeDocument/2006/relationships/tags" Target="../tags/tag133.xml"/><Relationship Id="rId4" Type="http://schemas.openxmlformats.org/officeDocument/2006/relationships/tags" Target="../tags/tag118.xml"/><Relationship Id="rId9" Type="http://schemas.openxmlformats.org/officeDocument/2006/relationships/tags" Target="../tags/tag123.xml"/><Relationship Id="rId14" Type="http://schemas.openxmlformats.org/officeDocument/2006/relationships/tags" Target="../tags/tag128.xml"/><Relationship Id="rId2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tags" Target="../tags/tag148.xml"/><Relationship Id="rId18" Type="http://schemas.openxmlformats.org/officeDocument/2006/relationships/tags" Target="../tags/tag153.xml"/><Relationship Id="rId3" Type="http://schemas.openxmlformats.org/officeDocument/2006/relationships/tags" Target="../tags/tag138.xml"/><Relationship Id="rId21" Type="http://schemas.openxmlformats.org/officeDocument/2006/relationships/tags" Target="../tags/tag156.xml"/><Relationship Id="rId7" Type="http://schemas.openxmlformats.org/officeDocument/2006/relationships/tags" Target="../tags/tag142.xml"/><Relationship Id="rId12" Type="http://schemas.openxmlformats.org/officeDocument/2006/relationships/tags" Target="../tags/tag147.xml"/><Relationship Id="rId17" Type="http://schemas.openxmlformats.org/officeDocument/2006/relationships/tags" Target="../tags/tag152.xml"/><Relationship Id="rId2" Type="http://schemas.openxmlformats.org/officeDocument/2006/relationships/tags" Target="../tags/tag137.xml"/><Relationship Id="rId16" Type="http://schemas.openxmlformats.org/officeDocument/2006/relationships/tags" Target="../tags/tag151.xml"/><Relationship Id="rId20" Type="http://schemas.openxmlformats.org/officeDocument/2006/relationships/tags" Target="../tags/tag155.xml"/><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tags" Target="../tags/tag146.xml"/><Relationship Id="rId24" Type="http://schemas.openxmlformats.org/officeDocument/2006/relationships/notesSlide" Target="../notesSlides/notesSlide8.xml"/><Relationship Id="rId5" Type="http://schemas.openxmlformats.org/officeDocument/2006/relationships/tags" Target="../tags/tag140.xml"/><Relationship Id="rId15" Type="http://schemas.openxmlformats.org/officeDocument/2006/relationships/tags" Target="../tags/tag150.xml"/><Relationship Id="rId23" Type="http://schemas.openxmlformats.org/officeDocument/2006/relationships/slideLayout" Target="../slideLayouts/slideLayout2.xml"/><Relationship Id="rId10" Type="http://schemas.openxmlformats.org/officeDocument/2006/relationships/tags" Target="../tags/tag145.xml"/><Relationship Id="rId19" Type="http://schemas.openxmlformats.org/officeDocument/2006/relationships/tags" Target="../tags/tag154.xml"/><Relationship Id="rId4" Type="http://schemas.openxmlformats.org/officeDocument/2006/relationships/tags" Target="../tags/tag139.xml"/><Relationship Id="rId9" Type="http://schemas.openxmlformats.org/officeDocument/2006/relationships/tags" Target="../tags/tag144.xml"/><Relationship Id="rId14" Type="http://schemas.openxmlformats.org/officeDocument/2006/relationships/tags" Target="../tags/tag149.xml"/><Relationship Id="rId22" Type="http://schemas.openxmlformats.org/officeDocument/2006/relationships/tags" Target="../tags/tag157.xml"/></Relationships>
</file>

<file path=ppt/slides/_rels/slide9.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tags" Target="../tags/tag170.xml"/><Relationship Id="rId18" Type="http://schemas.openxmlformats.org/officeDocument/2006/relationships/tags" Target="../tags/tag175.xml"/><Relationship Id="rId3" Type="http://schemas.openxmlformats.org/officeDocument/2006/relationships/tags" Target="../tags/tag160.xml"/><Relationship Id="rId21" Type="http://schemas.openxmlformats.org/officeDocument/2006/relationships/tags" Target="../tags/tag178.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tags" Target="../tags/tag174.xml"/><Relationship Id="rId2" Type="http://schemas.openxmlformats.org/officeDocument/2006/relationships/tags" Target="../tags/tag159.xml"/><Relationship Id="rId16" Type="http://schemas.openxmlformats.org/officeDocument/2006/relationships/tags" Target="../tags/tag173.xml"/><Relationship Id="rId20" Type="http://schemas.openxmlformats.org/officeDocument/2006/relationships/tags" Target="../tags/tag177.xml"/><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tags" Target="../tags/tag172.xml"/><Relationship Id="rId23" Type="http://schemas.openxmlformats.org/officeDocument/2006/relationships/notesSlide" Target="../notesSlides/notesSlide9.xml"/><Relationship Id="rId10" Type="http://schemas.openxmlformats.org/officeDocument/2006/relationships/tags" Target="../tags/tag167.xml"/><Relationship Id="rId19" Type="http://schemas.openxmlformats.org/officeDocument/2006/relationships/tags" Target="../tags/tag176.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tags" Target="../tags/tag171.xml"/><Relationship Id="rId2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685800" y="609601"/>
            <a:ext cx="7772400" cy="3395463"/>
          </a:xfrm>
        </p:spPr>
        <p:txBody>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 puissance </a:t>
            </a:r>
            <a:br>
              <a:rPr lang="fr-FR" dirty="0" smtClean="0">
                <a:latin typeface="Verdana" panose="020B0604030504040204" pitchFamily="34" charset="0"/>
                <a:ea typeface="Verdana" panose="020B0604030504040204" pitchFamily="34" charset="0"/>
                <a:cs typeface="Verdana" panose="020B0604030504040204" pitchFamily="34" charset="0"/>
              </a:rPr>
            </a:b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3" name="Sous-titre 2"/>
          <p:cNvSpPr>
            <a:spLocks noGrp="1"/>
          </p:cNvSpPr>
          <p:nvPr>
            <p:ph type="subTitle" idx="1"/>
            <p:custDataLst>
              <p:tags r:id="rId2"/>
            </p:custDataLst>
          </p:nvPr>
        </p:nvSpPr>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Inventaire des puissances consommées.</a:t>
            </a:r>
          </a:p>
          <a:p>
            <a:r>
              <a:rPr lang="fr-FR" dirty="0" smtClean="0"/>
              <a:t>Compensation </a:t>
            </a:r>
            <a:r>
              <a:rPr lang="fr-FR" smtClean="0"/>
              <a:t>d’énergie réactive.</a:t>
            </a:r>
            <a:r>
              <a:rPr lang="fr-FR" smtClean="0">
                <a:latin typeface="Verdana" panose="020B0604030504040204" pitchFamily="34" charset="0"/>
                <a:ea typeface="Verdana" panose="020B0604030504040204" pitchFamily="34" charset="0"/>
                <a:cs typeface="Verdana" panose="020B0604030504040204" pitchFamily="34" charset="0"/>
              </a:rPr>
              <a:t> </a:t>
            </a:r>
            <a:endParaRPr lang="fr-F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0507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4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8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0" y="1484784"/>
            <a:ext cx="9079854" cy="1108719"/>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Vous travaillez pour une entreprise qui paye une majoration pour consommation d’énergie réactive. Vous devez faire un bilan et proposer une solution.</a:t>
            </a:r>
          </a:p>
          <a:p>
            <a:pPr marL="0" indent="0" algn="ctr">
              <a:buNone/>
            </a:pPr>
            <a:endPar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5" name="Espace réservé du contenu 2"/>
          <p:cNvSpPr txBox="1">
            <a:spLocks/>
          </p:cNvSpPr>
          <p:nvPr>
            <p:custDataLst>
              <p:tags r:id="rId3"/>
            </p:custDataLst>
          </p:nvPr>
        </p:nvSpPr>
        <p:spPr>
          <a:xfrm>
            <a:off x="182474" y="2708920"/>
            <a:ext cx="9079854" cy="11087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L’inventaire vous permet de repérer cinq systèmes identiques avec </a:t>
            </a:r>
            <a:b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 moteurs triphasés chacun, dont les caractéristiques, sont: </a:t>
            </a:r>
          </a:p>
          <a:p>
            <a:pPr algn="ctr">
              <a:buFontTx/>
              <a:buChar char="-"/>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M1 P=6kW; </a:t>
            </a:r>
            <a:r>
              <a:rPr lang="fr-FR" sz="2000" b="1"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0,7; cos</a:t>
            </a:r>
            <a:r>
              <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=0,8</a:t>
            </a:r>
          </a:p>
          <a:p>
            <a:pPr algn="ctr">
              <a:buFontTx/>
              <a:buChar char="-"/>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M2:P=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9kW;</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0,65</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0,7</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algn="ctr">
              <a:buFontTx/>
              <a:buChar char="-"/>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M3 P=13kW;</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0,6;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0,5</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On précise que les puissances indiquées sur les plaques signalétiques sont toujours les puissances utiles.</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chauffage électrique à une puissance de 25kW.</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réseau d’éclairage est composé de 50 luminaires de 4 tubes fluorescents de 60W avec un facteur de puissance de 0,7.</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8048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36512" y="908720"/>
            <a:ext cx="9079854" cy="432048"/>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On va construire un tableau pour tout recenser, et faire les calculs.</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custDataLst>
              <p:tags r:id="rId3"/>
            </p:custDataLst>
            <p:extLst>
              <p:ext uri="{D42A27DB-BD31-4B8C-83A1-F6EECF244321}">
                <p14:modId xmlns:p14="http://schemas.microsoft.com/office/powerpoint/2010/main" val="980566057"/>
              </p:ext>
            </p:extLst>
          </p:nvPr>
        </p:nvGraphicFramePr>
        <p:xfrm>
          <a:off x="251520" y="2895808"/>
          <a:ext cx="8821977" cy="3845560"/>
        </p:xfrm>
        <a:graphic>
          <a:graphicData uri="http://schemas.openxmlformats.org/drawingml/2006/table">
            <a:tbl>
              <a:tblPr firstRow="1" bandRow="1">
                <a:tableStyleId>{5C22544A-7EE6-4342-B048-85BDC9FD1C3A}</a:tableStyleId>
              </a:tblPr>
              <a:tblGrid>
                <a:gridCol w="1368152"/>
                <a:gridCol w="1937558"/>
                <a:gridCol w="1800200"/>
                <a:gridCol w="3716067"/>
              </a:tblGrid>
              <a:tr h="370840">
                <a:tc>
                  <a:txBody>
                    <a:bodyPr/>
                    <a:lstStyle/>
                    <a:p>
                      <a:r>
                        <a:rPr lang="fr-FR" sz="1600" dirty="0" err="1" smtClean="0">
                          <a:latin typeface="Verdana" panose="020B0604030504040204" pitchFamily="34" charset="0"/>
                          <a:ea typeface="Verdana" panose="020B0604030504040204" pitchFamily="34" charset="0"/>
                          <a:cs typeface="Verdana" panose="020B0604030504040204" pitchFamily="34" charset="0"/>
                        </a:rPr>
                        <a:t>Equipem</a:t>
                      </a:r>
                      <a:r>
                        <a:rPr lang="fr-FR" sz="1600" dirty="0" smtClean="0">
                          <a:latin typeface="Verdana" panose="020B0604030504040204" pitchFamily="34" charset="0"/>
                          <a:ea typeface="Verdana" panose="020B0604030504040204" pitchFamily="34" charset="0"/>
                          <a:cs typeface="Verdana" panose="020B0604030504040204" pitchFamily="34" charset="0"/>
                        </a:rPr>
                        <a:t>.</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 en 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Q en </a:t>
                      </a:r>
                      <a:r>
                        <a:rPr lang="fr-FR" sz="1600" dirty="0" err="1" smtClean="0">
                          <a:latin typeface="Verdana" panose="020B0604030504040204" pitchFamily="34" charset="0"/>
                          <a:ea typeface="Verdana" panose="020B0604030504040204" pitchFamily="34" charset="0"/>
                          <a:cs typeface="Verdana" panose="020B0604030504040204" pitchFamily="34" charset="0"/>
                        </a:rPr>
                        <a:t>kVAR</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Aide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 M1</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9576">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Chauffage </a:t>
                      </a:r>
                      <a:r>
                        <a:rPr lang="fr-FR" sz="1600" dirty="0" err="1" smtClean="0">
                          <a:latin typeface="Verdana" panose="020B0604030504040204" pitchFamily="34" charset="0"/>
                          <a:ea typeface="Verdana" panose="020B0604030504040204" pitchFamily="34" charset="0"/>
                          <a:cs typeface="Verdana" panose="020B0604030504040204" pitchFamily="34" charset="0"/>
                        </a:rPr>
                        <a:t>elec</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éclairage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Totaux</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Espace réservé du contenu 2"/>
          <p:cNvSpPr txBox="1">
            <a:spLocks/>
          </p:cNvSpPr>
          <p:nvPr>
            <p:custDataLst>
              <p:tags r:id="rId4"/>
            </p:custDataLst>
          </p:nvPr>
        </p:nvSpPr>
        <p:spPr>
          <a:xfrm>
            <a:off x="-36512" y="1268760"/>
            <a:ext cx="9079854" cy="11087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cinq systèmes identiques 3 moteurs par systèmes:</a:t>
            </a:r>
          </a:p>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M1 P=6kW; </a:t>
            </a:r>
            <a:r>
              <a:rPr lang="fr-FR" sz="1800" b="1"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a:t>
            </a:r>
            <a:r>
              <a:rPr lang="fr-FR"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0,7; cos</a:t>
            </a:r>
            <a:r>
              <a:rPr lang="fr-FR"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=0,8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M2:    P=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9kW;</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rPr>
              <a:t>0,65</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0,7</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b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b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M3 P=13kW;</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0,6;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cs</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0,5</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Les puissances indiquées sur les plaques signalétiques sont toujours les puissances utiles.</a:t>
            </a:r>
          </a:p>
        </p:txBody>
      </p:sp>
      <p:sp>
        <p:nvSpPr>
          <p:cNvPr id="6" name="Rectangle 5"/>
          <p:cNvSpPr/>
          <p:nvPr/>
        </p:nvSpPr>
        <p:spPr>
          <a:xfrm>
            <a:off x="5364088" y="3212976"/>
            <a:ext cx="1042273" cy="369332"/>
          </a:xfrm>
          <a:prstGeom prst="rect">
            <a:avLst/>
          </a:prstGeom>
        </p:spPr>
        <p:txBody>
          <a:bodyPr wrap="none">
            <a:spAutoFit/>
          </a:bodyPr>
          <a:lstStyle/>
          <a:p>
            <a:r>
              <a:rPr lang="fr-FR" dirty="0">
                <a:latin typeface="Verdana" panose="020B0604030504040204" pitchFamily="34" charset="0"/>
                <a:ea typeface="Verdana" panose="020B0604030504040204" pitchFamily="34" charset="0"/>
                <a:cs typeface="Verdana" panose="020B0604030504040204" pitchFamily="34" charset="0"/>
              </a:rPr>
              <a:t>P=Pu/</a:t>
            </a:r>
            <a:r>
              <a:rPr lang="fr-FR" b="1" dirty="0">
                <a:latin typeface="Verdana" panose="020B0604030504040204" pitchFamily="34" charset="0"/>
                <a:ea typeface="Verdana" panose="020B0604030504040204" pitchFamily="34" charset="0"/>
                <a:cs typeface="Verdana" panose="020B0604030504040204" pitchFamily="34" charset="0"/>
                <a:sym typeface="Symbol"/>
              </a:rPr>
              <a:t></a:t>
            </a:r>
            <a:endParaRPr lang="fr-FR" dirty="0"/>
          </a:p>
        </p:txBody>
      </p:sp>
      <p:sp>
        <p:nvSpPr>
          <p:cNvPr id="8" name="Rectangle 7"/>
          <p:cNvSpPr/>
          <p:nvPr/>
        </p:nvSpPr>
        <p:spPr>
          <a:xfrm>
            <a:off x="5436096" y="3500100"/>
            <a:ext cx="3801041" cy="369332"/>
          </a:xfrm>
          <a:prstGeom prst="rect">
            <a:avLst/>
          </a:prstGeom>
        </p:spPr>
        <p:txBody>
          <a:bodyPr wrap="none">
            <a:spAutoFit/>
          </a:bodyPr>
          <a:lstStyle/>
          <a:p>
            <a:r>
              <a:rPr lang="fr-FR"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tang</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Acs</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cos</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)=0,75 </a:t>
            </a:r>
            <a:endParaRPr lang="fr-FR" dirty="0"/>
          </a:p>
        </p:txBody>
      </p:sp>
      <p:sp>
        <p:nvSpPr>
          <p:cNvPr id="9" name="Rectangle 8"/>
          <p:cNvSpPr/>
          <p:nvPr/>
        </p:nvSpPr>
        <p:spPr>
          <a:xfrm>
            <a:off x="1739144" y="3255948"/>
            <a:ext cx="1430200"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=5x6/0,7 </a:t>
            </a:r>
            <a:endParaRPr lang="fr-FR" sz="1600" dirty="0"/>
          </a:p>
        </p:txBody>
      </p:sp>
      <p:sp>
        <p:nvSpPr>
          <p:cNvPr id="10" name="Rectangle 9"/>
          <p:cNvSpPr/>
          <p:nvPr/>
        </p:nvSpPr>
        <p:spPr>
          <a:xfrm>
            <a:off x="1719908" y="3543980"/>
            <a:ext cx="1468672"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P=42,86 kW</a:t>
            </a:r>
            <a:endParaRPr lang="fr-FR" sz="1600" dirty="0"/>
          </a:p>
        </p:txBody>
      </p:sp>
      <p:sp>
        <p:nvSpPr>
          <p:cNvPr id="11" name="Rectangle 10"/>
          <p:cNvSpPr/>
          <p:nvPr/>
        </p:nvSpPr>
        <p:spPr>
          <a:xfrm>
            <a:off x="7020272" y="3255948"/>
            <a:ext cx="1489510"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Q=Px </a:t>
            </a:r>
            <a:r>
              <a:rPr lang="fr-FR" sz="1600"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a:latin typeface="Verdana" panose="020B0604030504040204" pitchFamily="34" charset="0"/>
                <a:ea typeface="Verdana" panose="020B0604030504040204" pitchFamily="34" charset="0"/>
                <a:cs typeface="Verdana" panose="020B0604030504040204" pitchFamily="34" charset="0"/>
                <a:sym typeface="Symbol"/>
              </a:rPr>
              <a:t> </a:t>
            </a:r>
            <a:endParaRPr lang="fr-FR" sz="1600" dirty="0"/>
          </a:p>
        </p:txBody>
      </p:sp>
      <p:sp>
        <p:nvSpPr>
          <p:cNvPr id="12" name="Rectangle 11"/>
          <p:cNvSpPr/>
          <p:nvPr/>
        </p:nvSpPr>
        <p:spPr>
          <a:xfrm>
            <a:off x="3511662" y="3234462"/>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Q=42,86x0,75</a:t>
            </a:r>
            <a:endParaRPr lang="fr-FR" sz="1600" dirty="0" smtClean="0">
              <a:sym typeface="Symbol"/>
            </a:endParaRPr>
          </a:p>
        </p:txBody>
      </p:sp>
      <p:sp>
        <p:nvSpPr>
          <p:cNvPr id="13" name="Rectangle 12"/>
          <p:cNvSpPr/>
          <p:nvPr/>
        </p:nvSpPr>
        <p:spPr>
          <a:xfrm>
            <a:off x="3583670" y="3573016"/>
            <a:ext cx="1852426"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Q=32,15 </a:t>
            </a:r>
            <a:r>
              <a:rPr lang="fr-FR" sz="1600" dirty="0" err="1" smtClean="0">
                <a:latin typeface="Verdana" panose="020B0604030504040204" pitchFamily="34" charset="0"/>
                <a:ea typeface="Verdana" panose="020B0604030504040204" pitchFamily="34" charset="0"/>
                <a:cs typeface="Verdana" panose="020B0604030504040204" pitchFamily="34" charset="0"/>
                <a:sym typeface="Symbol"/>
              </a:rPr>
              <a:t>kVAR</a:t>
            </a:r>
            <a:endParaRPr lang="fr-FR" sz="1600" dirty="0" smtClean="0">
              <a:sym typeface="Symbol"/>
            </a:endParaRPr>
          </a:p>
        </p:txBody>
      </p:sp>
      <p:sp>
        <p:nvSpPr>
          <p:cNvPr id="14" name="Rectangle 13"/>
          <p:cNvSpPr/>
          <p:nvPr/>
        </p:nvSpPr>
        <p:spPr>
          <a:xfrm>
            <a:off x="1756407" y="3810526"/>
            <a:ext cx="1560042"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5x9/0,65 </a:t>
            </a:r>
            <a:endParaRPr lang="fr-FR" sz="1600" dirty="0"/>
          </a:p>
        </p:txBody>
      </p:sp>
      <p:sp>
        <p:nvSpPr>
          <p:cNvPr id="15" name="Rectangle 14"/>
          <p:cNvSpPr/>
          <p:nvPr/>
        </p:nvSpPr>
        <p:spPr>
          <a:xfrm>
            <a:off x="1763688" y="4077072"/>
            <a:ext cx="1612942"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=69,23 kW </a:t>
            </a:r>
            <a:endParaRPr lang="fr-FR" sz="1600" dirty="0"/>
          </a:p>
        </p:txBody>
      </p:sp>
      <p:sp>
        <p:nvSpPr>
          <p:cNvPr id="16" name="Rectangle 15"/>
          <p:cNvSpPr/>
          <p:nvPr/>
        </p:nvSpPr>
        <p:spPr>
          <a:xfrm>
            <a:off x="3664062" y="3882534"/>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Q=69,23x1,02</a:t>
            </a:r>
            <a:endParaRPr lang="fr-FR" sz="1600" dirty="0" smtClean="0">
              <a:sym typeface="Symbol"/>
            </a:endParaRPr>
          </a:p>
        </p:txBody>
      </p:sp>
      <p:sp>
        <p:nvSpPr>
          <p:cNvPr id="17" name="Rectangle 16"/>
          <p:cNvSpPr/>
          <p:nvPr/>
        </p:nvSpPr>
        <p:spPr>
          <a:xfrm>
            <a:off x="5364088" y="3995772"/>
            <a:ext cx="3578224" cy="369332"/>
          </a:xfrm>
          <a:prstGeom prst="rect">
            <a:avLst/>
          </a:prstGeom>
        </p:spPr>
        <p:txBody>
          <a:bodyPr wrap="none">
            <a:spAutoFit/>
          </a:bodyPr>
          <a:lstStyle/>
          <a:p>
            <a:r>
              <a:rPr lang="fr-FR"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tang</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Acs</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0,7)=1,02 </a:t>
            </a:r>
            <a:endParaRPr lang="fr-FR" dirty="0"/>
          </a:p>
        </p:txBody>
      </p:sp>
      <p:sp>
        <p:nvSpPr>
          <p:cNvPr id="18" name="Rectangle 17"/>
          <p:cNvSpPr/>
          <p:nvPr/>
        </p:nvSpPr>
        <p:spPr>
          <a:xfrm>
            <a:off x="3635896" y="4149080"/>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Q=70,63 </a:t>
            </a:r>
            <a:r>
              <a:rPr lang="fr-FR" sz="1600" dirty="0" err="1" smtClean="0">
                <a:latin typeface="Verdana" panose="020B0604030504040204" pitchFamily="34" charset="0"/>
                <a:ea typeface="Verdana" panose="020B0604030504040204" pitchFamily="34" charset="0"/>
                <a:cs typeface="Verdana" panose="020B0604030504040204" pitchFamily="34" charset="0"/>
                <a:sym typeface="Symbol"/>
              </a:rPr>
              <a:t>kVAR</a:t>
            </a:r>
            <a:endParaRPr lang="fr-FR" sz="1600" dirty="0" smtClean="0">
              <a:sym typeface="Symbol"/>
            </a:endParaRPr>
          </a:p>
        </p:txBody>
      </p:sp>
      <p:sp>
        <p:nvSpPr>
          <p:cNvPr id="19" name="Rectangle 18"/>
          <p:cNvSpPr/>
          <p:nvPr/>
        </p:nvSpPr>
        <p:spPr>
          <a:xfrm>
            <a:off x="1763688" y="4408076"/>
            <a:ext cx="1560042"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5x13/0,6 </a:t>
            </a:r>
            <a:endParaRPr lang="fr-FR" sz="1600" dirty="0"/>
          </a:p>
        </p:txBody>
      </p:sp>
      <p:sp>
        <p:nvSpPr>
          <p:cNvPr id="20" name="Rectangle 19"/>
          <p:cNvSpPr/>
          <p:nvPr/>
        </p:nvSpPr>
        <p:spPr>
          <a:xfrm>
            <a:off x="1770969" y="4674622"/>
            <a:ext cx="1670650"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=108,33kW </a:t>
            </a:r>
            <a:endParaRPr lang="fr-FR" sz="1600" dirty="0"/>
          </a:p>
        </p:txBody>
      </p:sp>
      <p:sp>
        <p:nvSpPr>
          <p:cNvPr id="21" name="Rectangle 20"/>
          <p:cNvSpPr/>
          <p:nvPr/>
        </p:nvSpPr>
        <p:spPr>
          <a:xfrm>
            <a:off x="3592054" y="4408076"/>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Q=108,33x1,73</a:t>
            </a:r>
            <a:endParaRPr lang="fr-FR" sz="1600" dirty="0" smtClean="0">
              <a:sym typeface="Symbol"/>
            </a:endParaRPr>
          </a:p>
        </p:txBody>
      </p:sp>
      <p:sp>
        <p:nvSpPr>
          <p:cNvPr id="22" name="Rectangle 21"/>
          <p:cNvSpPr/>
          <p:nvPr/>
        </p:nvSpPr>
        <p:spPr>
          <a:xfrm>
            <a:off x="3563888" y="4674622"/>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Q=187,64 </a:t>
            </a:r>
            <a:r>
              <a:rPr lang="fr-FR" sz="1600" dirty="0" err="1" smtClean="0">
                <a:latin typeface="Verdana" panose="020B0604030504040204" pitchFamily="34" charset="0"/>
                <a:ea typeface="Verdana" panose="020B0604030504040204" pitchFamily="34" charset="0"/>
                <a:cs typeface="Verdana" panose="020B0604030504040204" pitchFamily="34" charset="0"/>
                <a:sym typeface="Symbol"/>
              </a:rPr>
              <a:t>kVAR</a:t>
            </a:r>
            <a:endParaRPr lang="fr-FR" sz="1600" dirty="0" smtClean="0">
              <a:sym typeface="Symbol"/>
            </a:endParaRPr>
          </a:p>
        </p:txBody>
      </p:sp>
      <p:sp>
        <p:nvSpPr>
          <p:cNvPr id="23" name="Rectangle 22"/>
          <p:cNvSpPr/>
          <p:nvPr/>
        </p:nvSpPr>
        <p:spPr>
          <a:xfrm>
            <a:off x="5430738" y="4517504"/>
            <a:ext cx="3578224" cy="369332"/>
          </a:xfrm>
          <a:prstGeom prst="rect">
            <a:avLst/>
          </a:prstGeom>
        </p:spPr>
        <p:txBody>
          <a:bodyPr wrap="none">
            <a:spAutoFit/>
          </a:bodyPr>
          <a:lstStyle/>
          <a:p>
            <a:r>
              <a:rPr lang="fr-FR"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tang</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Acs</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0,5)=1,73 </a:t>
            </a:r>
            <a:endParaRPr lang="fr-FR" dirty="0"/>
          </a:p>
        </p:txBody>
      </p:sp>
    </p:spTree>
    <p:extLst>
      <p:ext uri="{BB962C8B-B14F-4D97-AF65-F5344CB8AC3E}">
        <p14:creationId xmlns:p14="http://schemas.microsoft.com/office/powerpoint/2010/main" val="70151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500"/>
                                        <p:tgtEl>
                                          <p:spTgt spid="19"/>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5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fade">
                                      <p:cBhvr>
                                        <p:cTn id="10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36512" y="908720"/>
            <a:ext cx="9079854" cy="432048"/>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On va construire un tableau pour tout recenser, et faire les calculs.</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custDataLst>
              <p:tags r:id="rId3"/>
            </p:custDataLst>
            <p:extLst>
              <p:ext uri="{D42A27DB-BD31-4B8C-83A1-F6EECF244321}">
                <p14:modId xmlns:p14="http://schemas.microsoft.com/office/powerpoint/2010/main" val="3378407147"/>
              </p:ext>
            </p:extLst>
          </p:nvPr>
        </p:nvGraphicFramePr>
        <p:xfrm>
          <a:off x="251520" y="2132856"/>
          <a:ext cx="8821977" cy="3845560"/>
        </p:xfrm>
        <a:graphic>
          <a:graphicData uri="http://schemas.openxmlformats.org/drawingml/2006/table">
            <a:tbl>
              <a:tblPr firstRow="1" bandRow="1">
                <a:tableStyleId>{5C22544A-7EE6-4342-B048-85BDC9FD1C3A}</a:tableStyleId>
              </a:tblPr>
              <a:tblGrid>
                <a:gridCol w="1368152"/>
                <a:gridCol w="1937558"/>
                <a:gridCol w="1800200"/>
                <a:gridCol w="3716067"/>
              </a:tblGrid>
              <a:tr h="370840">
                <a:tc>
                  <a:txBody>
                    <a:bodyPr/>
                    <a:lstStyle/>
                    <a:p>
                      <a:r>
                        <a:rPr lang="fr-FR" sz="1600" dirty="0" err="1" smtClean="0">
                          <a:latin typeface="Verdana" panose="020B0604030504040204" pitchFamily="34" charset="0"/>
                          <a:ea typeface="Verdana" panose="020B0604030504040204" pitchFamily="34" charset="0"/>
                          <a:cs typeface="Verdana" panose="020B0604030504040204" pitchFamily="34" charset="0"/>
                        </a:rPr>
                        <a:t>Equipem</a:t>
                      </a:r>
                      <a:r>
                        <a:rPr lang="fr-FR" sz="1600" dirty="0" smtClean="0">
                          <a:latin typeface="Verdana" panose="020B0604030504040204" pitchFamily="34" charset="0"/>
                          <a:ea typeface="Verdana" panose="020B0604030504040204" pitchFamily="34" charset="0"/>
                          <a:cs typeface="Verdana" panose="020B0604030504040204" pitchFamily="34" charset="0"/>
                        </a:rPr>
                        <a:t>.</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 en 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Q en </a:t>
                      </a:r>
                      <a:r>
                        <a:rPr lang="fr-FR" sz="1600" dirty="0" err="1" smtClean="0">
                          <a:latin typeface="Verdana" panose="020B0604030504040204" pitchFamily="34" charset="0"/>
                          <a:ea typeface="Verdana" panose="020B0604030504040204" pitchFamily="34" charset="0"/>
                          <a:cs typeface="Verdana" panose="020B0604030504040204" pitchFamily="34" charset="0"/>
                        </a:rPr>
                        <a:t>kVAR</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Aide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 M1</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9576">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Chauffage </a:t>
                      </a:r>
                      <a:r>
                        <a:rPr lang="fr-FR" sz="1600" dirty="0" err="1" smtClean="0">
                          <a:latin typeface="Verdana" panose="020B0604030504040204" pitchFamily="34" charset="0"/>
                          <a:ea typeface="Verdana" panose="020B0604030504040204" pitchFamily="34" charset="0"/>
                          <a:cs typeface="Verdana" panose="020B0604030504040204" pitchFamily="34" charset="0"/>
                        </a:rPr>
                        <a:t>elec</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éclairage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Totaux</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Rectangle 5"/>
          <p:cNvSpPr/>
          <p:nvPr/>
        </p:nvSpPr>
        <p:spPr>
          <a:xfrm>
            <a:off x="5364088" y="2450024"/>
            <a:ext cx="1042273" cy="369332"/>
          </a:xfrm>
          <a:prstGeom prst="rect">
            <a:avLst/>
          </a:prstGeom>
        </p:spPr>
        <p:txBody>
          <a:bodyPr wrap="none">
            <a:spAutoFit/>
          </a:bodyPr>
          <a:lstStyle/>
          <a:p>
            <a:r>
              <a:rPr lang="fr-FR" dirty="0">
                <a:latin typeface="Verdana" panose="020B0604030504040204" pitchFamily="34" charset="0"/>
                <a:ea typeface="Verdana" panose="020B0604030504040204" pitchFamily="34" charset="0"/>
                <a:cs typeface="Verdana" panose="020B0604030504040204" pitchFamily="34" charset="0"/>
              </a:rPr>
              <a:t>P=Pu/</a:t>
            </a:r>
            <a:r>
              <a:rPr lang="fr-FR" b="1" dirty="0">
                <a:latin typeface="Verdana" panose="020B0604030504040204" pitchFamily="34" charset="0"/>
                <a:ea typeface="Verdana" panose="020B0604030504040204" pitchFamily="34" charset="0"/>
                <a:cs typeface="Verdana" panose="020B0604030504040204" pitchFamily="34" charset="0"/>
                <a:sym typeface="Symbol"/>
              </a:rPr>
              <a:t></a:t>
            </a:r>
            <a:endParaRPr lang="fr-FR" dirty="0"/>
          </a:p>
        </p:txBody>
      </p:sp>
      <p:sp>
        <p:nvSpPr>
          <p:cNvPr id="8" name="Rectangle 7"/>
          <p:cNvSpPr/>
          <p:nvPr/>
        </p:nvSpPr>
        <p:spPr>
          <a:xfrm>
            <a:off x="5436096" y="2737148"/>
            <a:ext cx="3801041" cy="369332"/>
          </a:xfrm>
          <a:prstGeom prst="rect">
            <a:avLst/>
          </a:prstGeom>
        </p:spPr>
        <p:txBody>
          <a:bodyPr wrap="none">
            <a:spAutoFit/>
          </a:bodyPr>
          <a:lstStyle/>
          <a:p>
            <a:r>
              <a:rPr lang="fr-FR"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tang</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Acs</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cos</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)=0,75 </a:t>
            </a:r>
            <a:endParaRPr lang="fr-FR" dirty="0"/>
          </a:p>
        </p:txBody>
      </p:sp>
      <p:sp>
        <p:nvSpPr>
          <p:cNvPr id="9" name="Rectangle 8"/>
          <p:cNvSpPr/>
          <p:nvPr/>
        </p:nvSpPr>
        <p:spPr>
          <a:xfrm>
            <a:off x="1739144" y="2492996"/>
            <a:ext cx="1430200"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=5x6/0,7 </a:t>
            </a:r>
            <a:endParaRPr lang="fr-FR" sz="1600" dirty="0"/>
          </a:p>
        </p:txBody>
      </p:sp>
      <p:sp>
        <p:nvSpPr>
          <p:cNvPr id="10" name="Rectangle 9"/>
          <p:cNvSpPr/>
          <p:nvPr/>
        </p:nvSpPr>
        <p:spPr>
          <a:xfrm>
            <a:off x="1719908" y="2781028"/>
            <a:ext cx="1468672"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P=42,86 kW</a:t>
            </a:r>
            <a:endParaRPr lang="fr-FR" sz="1600" dirty="0"/>
          </a:p>
        </p:txBody>
      </p:sp>
      <p:sp>
        <p:nvSpPr>
          <p:cNvPr id="11" name="Rectangle 10"/>
          <p:cNvSpPr/>
          <p:nvPr/>
        </p:nvSpPr>
        <p:spPr>
          <a:xfrm>
            <a:off x="7020272" y="2492996"/>
            <a:ext cx="1489510"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Q=Px </a:t>
            </a:r>
            <a:r>
              <a:rPr lang="fr-FR" sz="1600"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a:latin typeface="Verdana" panose="020B0604030504040204" pitchFamily="34" charset="0"/>
                <a:ea typeface="Verdana" panose="020B0604030504040204" pitchFamily="34" charset="0"/>
                <a:cs typeface="Verdana" panose="020B0604030504040204" pitchFamily="34" charset="0"/>
                <a:sym typeface="Symbol"/>
              </a:rPr>
              <a:t> </a:t>
            </a:r>
            <a:endParaRPr lang="fr-FR" sz="1600" dirty="0"/>
          </a:p>
        </p:txBody>
      </p:sp>
      <p:sp>
        <p:nvSpPr>
          <p:cNvPr id="12" name="Rectangle 11"/>
          <p:cNvSpPr/>
          <p:nvPr/>
        </p:nvSpPr>
        <p:spPr>
          <a:xfrm>
            <a:off x="3511662" y="2471510"/>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Q=42,86x0,75</a:t>
            </a:r>
            <a:endParaRPr lang="fr-FR" sz="1600" dirty="0" smtClean="0">
              <a:sym typeface="Symbol"/>
            </a:endParaRPr>
          </a:p>
        </p:txBody>
      </p:sp>
      <p:sp>
        <p:nvSpPr>
          <p:cNvPr id="13" name="Rectangle 12"/>
          <p:cNvSpPr/>
          <p:nvPr/>
        </p:nvSpPr>
        <p:spPr>
          <a:xfrm>
            <a:off x="3583670" y="2810064"/>
            <a:ext cx="1852426"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Q=32,15 </a:t>
            </a:r>
            <a:r>
              <a:rPr lang="fr-FR" sz="1600" dirty="0" err="1" smtClean="0">
                <a:latin typeface="Verdana" panose="020B0604030504040204" pitchFamily="34" charset="0"/>
                <a:ea typeface="Verdana" panose="020B0604030504040204" pitchFamily="34" charset="0"/>
                <a:cs typeface="Verdana" panose="020B0604030504040204" pitchFamily="34" charset="0"/>
                <a:sym typeface="Symbol"/>
              </a:rPr>
              <a:t>kVAR</a:t>
            </a:r>
            <a:endParaRPr lang="fr-FR" sz="1600" dirty="0" smtClean="0">
              <a:sym typeface="Symbol"/>
            </a:endParaRPr>
          </a:p>
        </p:txBody>
      </p:sp>
      <p:sp>
        <p:nvSpPr>
          <p:cNvPr id="14" name="Rectangle 13"/>
          <p:cNvSpPr/>
          <p:nvPr/>
        </p:nvSpPr>
        <p:spPr>
          <a:xfrm>
            <a:off x="1756407" y="3047574"/>
            <a:ext cx="1560042"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5x9/0,65 </a:t>
            </a:r>
            <a:endParaRPr lang="fr-FR" sz="1600" dirty="0"/>
          </a:p>
        </p:txBody>
      </p:sp>
      <p:sp>
        <p:nvSpPr>
          <p:cNvPr id="15" name="Rectangle 14"/>
          <p:cNvSpPr/>
          <p:nvPr/>
        </p:nvSpPr>
        <p:spPr>
          <a:xfrm>
            <a:off x="1763688" y="3314120"/>
            <a:ext cx="1612942"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=69,23 kW </a:t>
            </a:r>
            <a:endParaRPr lang="fr-FR" sz="1600" dirty="0"/>
          </a:p>
        </p:txBody>
      </p:sp>
      <p:sp>
        <p:nvSpPr>
          <p:cNvPr id="16" name="Rectangle 15"/>
          <p:cNvSpPr/>
          <p:nvPr/>
        </p:nvSpPr>
        <p:spPr>
          <a:xfrm>
            <a:off x="3664062" y="3119582"/>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Q=69,23x1,02</a:t>
            </a:r>
            <a:endParaRPr lang="fr-FR" sz="1600" dirty="0" smtClean="0">
              <a:sym typeface="Symbol"/>
            </a:endParaRPr>
          </a:p>
        </p:txBody>
      </p:sp>
      <p:sp>
        <p:nvSpPr>
          <p:cNvPr id="17" name="Rectangle 16"/>
          <p:cNvSpPr/>
          <p:nvPr/>
        </p:nvSpPr>
        <p:spPr>
          <a:xfrm>
            <a:off x="5364088" y="3232820"/>
            <a:ext cx="3578224" cy="369332"/>
          </a:xfrm>
          <a:prstGeom prst="rect">
            <a:avLst/>
          </a:prstGeom>
        </p:spPr>
        <p:txBody>
          <a:bodyPr wrap="none">
            <a:spAutoFit/>
          </a:bodyPr>
          <a:lstStyle/>
          <a:p>
            <a:r>
              <a:rPr lang="fr-FR"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tang</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Acs</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0,7)=1,02 </a:t>
            </a:r>
            <a:endParaRPr lang="fr-FR" dirty="0"/>
          </a:p>
        </p:txBody>
      </p:sp>
      <p:sp>
        <p:nvSpPr>
          <p:cNvPr id="18" name="Rectangle 17"/>
          <p:cNvSpPr/>
          <p:nvPr/>
        </p:nvSpPr>
        <p:spPr>
          <a:xfrm>
            <a:off x="3635896" y="3386128"/>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Q=70,63 </a:t>
            </a:r>
            <a:r>
              <a:rPr lang="fr-FR" sz="1600" dirty="0" err="1" smtClean="0">
                <a:latin typeface="Verdana" panose="020B0604030504040204" pitchFamily="34" charset="0"/>
                <a:ea typeface="Verdana" panose="020B0604030504040204" pitchFamily="34" charset="0"/>
                <a:cs typeface="Verdana" panose="020B0604030504040204" pitchFamily="34" charset="0"/>
                <a:sym typeface="Symbol"/>
              </a:rPr>
              <a:t>kVAR</a:t>
            </a:r>
            <a:endParaRPr lang="fr-FR" sz="1600" dirty="0" smtClean="0">
              <a:sym typeface="Symbol"/>
            </a:endParaRPr>
          </a:p>
        </p:txBody>
      </p:sp>
      <p:sp>
        <p:nvSpPr>
          <p:cNvPr id="19" name="Rectangle 18"/>
          <p:cNvSpPr/>
          <p:nvPr/>
        </p:nvSpPr>
        <p:spPr>
          <a:xfrm>
            <a:off x="1763688" y="3645124"/>
            <a:ext cx="1560042"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5x13/0,6 </a:t>
            </a:r>
            <a:endParaRPr lang="fr-FR" sz="1600" dirty="0"/>
          </a:p>
        </p:txBody>
      </p:sp>
      <p:sp>
        <p:nvSpPr>
          <p:cNvPr id="20" name="Rectangle 19"/>
          <p:cNvSpPr/>
          <p:nvPr/>
        </p:nvSpPr>
        <p:spPr>
          <a:xfrm>
            <a:off x="1770969" y="3911670"/>
            <a:ext cx="1670650"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=108,33kW </a:t>
            </a:r>
            <a:endParaRPr lang="fr-FR" sz="1600" dirty="0"/>
          </a:p>
        </p:txBody>
      </p:sp>
      <p:sp>
        <p:nvSpPr>
          <p:cNvPr id="21" name="Rectangle 20"/>
          <p:cNvSpPr/>
          <p:nvPr/>
        </p:nvSpPr>
        <p:spPr>
          <a:xfrm>
            <a:off x="3592054" y="3645124"/>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Q=108,33x1,73</a:t>
            </a:r>
            <a:endParaRPr lang="fr-FR" sz="1600" dirty="0" smtClean="0">
              <a:sym typeface="Symbol"/>
            </a:endParaRPr>
          </a:p>
        </p:txBody>
      </p:sp>
      <p:sp>
        <p:nvSpPr>
          <p:cNvPr id="22" name="Rectangle 21"/>
          <p:cNvSpPr/>
          <p:nvPr/>
        </p:nvSpPr>
        <p:spPr>
          <a:xfrm>
            <a:off x="3563888" y="3911670"/>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Q=187,64 </a:t>
            </a:r>
            <a:r>
              <a:rPr lang="fr-FR" sz="1600" dirty="0" err="1" smtClean="0">
                <a:latin typeface="Verdana" panose="020B0604030504040204" pitchFamily="34" charset="0"/>
                <a:ea typeface="Verdana" panose="020B0604030504040204" pitchFamily="34" charset="0"/>
                <a:cs typeface="Verdana" panose="020B0604030504040204" pitchFamily="34" charset="0"/>
                <a:sym typeface="Symbol"/>
              </a:rPr>
              <a:t>kVAR</a:t>
            </a:r>
            <a:endParaRPr lang="fr-FR" sz="1600" dirty="0" smtClean="0">
              <a:sym typeface="Symbol"/>
            </a:endParaRPr>
          </a:p>
        </p:txBody>
      </p:sp>
      <p:sp>
        <p:nvSpPr>
          <p:cNvPr id="23" name="Rectangle 22"/>
          <p:cNvSpPr/>
          <p:nvPr/>
        </p:nvSpPr>
        <p:spPr>
          <a:xfrm>
            <a:off x="5430738" y="3754552"/>
            <a:ext cx="3578224" cy="369332"/>
          </a:xfrm>
          <a:prstGeom prst="rect">
            <a:avLst/>
          </a:prstGeom>
        </p:spPr>
        <p:txBody>
          <a:bodyPr wrap="none">
            <a:spAutoFit/>
          </a:bodyPr>
          <a:lstStyle/>
          <a:p>
            <a:r>
              <a:rPr lang="fr-FR"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tang</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Acs</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0,5)=1,73 </a:t>
            </a:r>
            <a:endParaRPr lang="fr-FR" dirty="0"/>
          </a:p>
        </p:txBody>
      </p:sp>
      <p:sp>
        <p:nvSpPr>
          <p:cNvPr id="24" name="Rectangle 23"/>
          <p:cNvSpPr/>
          <p:nvPr/>
        </p:nvSpPr>
        <p:spPr>
          <a:xfrm>
            <a:off x="107504" y="1268760"/>
            <a:ext cx="8928992" cy="923330"/>
          </a:xfrm>
          <a:prstGeom prst="rect">
            <a:avLst/>
          </a:prstGeom>
        </p:spPr>
        <p:txBody>
          <a:bodyPr wrap="square">
            <a:spAutoFit/>
          </a:bodyPr>
          <a:lstStyle/>
          <a:p>
            <a:pPr algn="ctr"/>
            <a:r>
              <a:rPr lang="fr-FR" dirty="0">
                <a:latin typeface="Verdana" panose="020B0604030504040204" pitchFamily="34" charset="0"/>
                <a:ea typeface="Verdana" panose="020B0604030504040204" pitchFamily="34" charset="0"/>
                <a:cs typeface="Verdana" panose="020B0604030504040204" pitchFamily="34" charset="0"/>
              </a:rPr>
              <a:t>Le chauffage électrique à une puissance de 25kW.</a:t>
            </a:r>
          </a:p>
          <a:p>
            <a:pPr algn="ctr"/>
            <a:r>
              <a:rPr lang="fr-FR" dirty="0">
                <a:latin typeface="Verdana" panose="020B0604030504040204" pitchFamily="34" charset="0"/>
                <a:ea typeface="Verdana" panose="020B0604030504040204" pitchFamily="34" charset="0"/>
                <a:cs typeface="Verdana" panose="020B0604030504040204" pitchFamily="34" charset="0"/>
              </a:rPr>
              <a:t>Le réseau d’éclairage est composé de 50 luminaires de 4 tubes fluorescents de 60W avec un facteur de puissance de 0,7</a:t>
            </a:r>
            <a:endParaRPr lang="fr-FR" dirty="0"/>
          </a:p>
        </p:txBody>
      </p:sp>
      <p:sp>
        <p:nvSpPr>
          <p:cNvPr id="25" name="Rectangle 24"/>
          <p:cNvSpPr/>
          <p:nvPr/>
        </p:nvSpPr>
        <p:spPr>
          <a:xfrm>
            <a:off x="1796552" y="4400455"/>
            <a:ext cx="1277914"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=25 kW </a:t>
            </a:r>
            <a:endParaRPr lang="fr-FR" sz="1600" dirty="0"/>
          </a:p>
        </p:txBody>
      </p:sp>
      <p:sp>
        <p:nvSpPr>
          <p:cNvPr id="26" name="Rectangle 25"/>
          <p:cNvSpPr/>
          <p:nvPr/>
        </p:nvSpPr>
        <p:spPr>
          <a:xfrm>
            <a:off x="3687013" y="4400455"/>
            <a:ext cx="1401730"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 =0 </a:t>
            </a:r>
            <a:r>
              <a:rPr lang="fr-FR" sz="1600" dirty="0" err="1" smtClean="0">
                <a:latin typeface="Verdana" panose="020B0604030504040204" pitchFamily="34" charset="0"/>
                <a:ea typeface="Verdana" panose="020B0604030504040204" pitchFamily="34" charset="0"/>
                <a:cs typeface="Verdana" panose="020B0604030504040204" pitchFamily="34" charset="0"/>
                <a:sym typeface="Symbol"/>
              </a:rPr>
              <a:t>kVAR</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 </a:t>
            </a:r>
            <a:endParaRPr lang="fr-FR" sz="1600" dirty="0"/>
          </a:p>
        </p:txBody>
      </p:sp>
      <p:sp>
        <p:nvSpPr>
          <p:cNvPr id="27" name="Rectangle 26"/>
          <p:cNvSpPr/>
          <p:nvPr/>
        </p:nvSpPr>
        <p:spPr>
          <a:xfrm>
            <a:off x="5547504" y="4365858"/>
            <a:ext cx="1261884" cy="369332"/>
          </a:xfrm>
          <a:prstGeom prst="rect">
            <a:avLst/>
          </a:prstGeom>
        </p:spPr>
        <p:txBody>
          <a:bodyPr wrap="none">
            <a:spAutoFit/>
          </a:bodyPr>
          <a:lstStyle/>
          <a:p>
            <a:r>
              <a:rPr lang="fr-FR"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=0</a:t>
            </a:r>
            <a:endParaRPr lang="fr-FR" dirty="0"/>
          </a:p>
        </p:txBody>
      </p:sp>
      <p:sp>
        <p:nvSpPr>
          <p:cNvPr id="28" name="Rectangle 27"/>
          <p:cNvSpPr/>
          <p:nvPr/>
        </p:nvSpPr>
        <p:spPr>
          <a:xfrm>
            <a:off x="1691680" y="4756276"/>
            <a:ext cx="1729961"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=50 x 4 x 60</a:t>
            </a:r>
            <a:endParaRPr lang="fr-FR" sz="1600" dirty="0"/>
          </a:p>
        </p:txBody>
      </p:sp>
      <p:sp>
        <p:nvSpPr>
          <p:cNvPr id="29" name="Rectangle 28"/>
          <p:cNvSpPr/>
          <p:nvPr/>
        </p:nvSpPr>
        <p:spPr>
          <a:xfrm>
            <a:off x="1967687" y="5063798"/>
            <a:ext cx="1277914" cy="338554"/>
          </a:xfrm>
          <a:prstGeom prst="rect">
            <a:avLst/>
          </a:prstGeom>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=12 kW </a:t>
            </a:r>
            <a:endParaRPr lang="fr-FR" sz="1600" dirty="0"/>
          </a:p>
        </p:txBody>
      </p:sp>
      <p:sp>
        <p:nvSpPr>
          <p:cNvPr id="30" name="Rectangle 29"/>
          <p:cNvSpPr/>
          <p:nvPr/>
        </p:nvSpPr>
        <p:spPr>
          <a:xfrm>
            <a:off x="5458272" y="4925553"/>
            <a:ext cx="3578224" cy="369332"/>
          </a:xfrm>
          <a:prstGeom prst="rect">
            <a:avLst/>
          </a:prstGeom>
        </p:spPr>
        <p:txBody>
          <a:bodyPr wrap="none">
            <a:spAutoFit/>
          </a:bodyPr>
          <a:lstStyle/>
          <a:p>
            <a:r>
              <a:rPr lang="fr-FR" dirty="0" err="1">
                <a:latin typeface="Verdana" panose="020B0604030504040204" pitchFamily="34" charset="0"/>
                <a:ea typeface="Verdana" panose="020B0604030504040204" pitchFamily="34" charset="0"/>
                <a:cs typeface="Verdana" panose="020B0604030504040204" pitchFamily="34" charset="0"/>
                <a:sym typeface="Symbol"/>
              </a:rPr>
              <a:t>tang</a:t>
            </a:r>
            <a:r>
              <a:rPr lang="fr-FR" dirty="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tang</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err="1" smtClean="0">
                <a:latin typeface="Verdana" panose="020B0604030504040204" pitchFamily="34" charset="0"/>
                <a:ea typeface="Verdana" panose="020B0604030504040204" pitchFamily="34" charset="0"/>
                <a:cs typeface="Verdana" panose="020B0604030504040204" pitchFamily="34" charset="0"/>
                <a:sym typeface="Symbol"/>
              </a:rPr>
              <a:t>Acs</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sym typeface="Symbol"/>
              </a:rPr>
              <a:t>0,7)=1,02 </a:t>
            </a:r>
            <a:endParaRPr lang="fr-FR" dirty="0"/>
          </a:p>
        </p:txBody>
      </p:sp>
      <p:sp>
        <p:nvSpPr>
          <p:cNvPr id="31" name="Rectangle 30"/>
          <p:cNvSpPr/>
          <p:nvPr/>
        </p:nvSpPr>
        <p:spPr>
          <a:xfrm>
            <a:off x="3664062" y="4797252"/>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Q=12x1,02</a:t>
            </a:r>
            <a:endParaRPr lang="fr-FR" sz="1600" dirty="0" smtClean="0">
              <a:sym typeface="Symbol"/>
            </a:endParaRPr>
          </a:p>
        </p:txBody>
      </p:sp>
      <p:sp>
        <p:nvSpPr>
          <p:cNvPr id="32" name="Rectangle 31"/>
          <p:cNvSpPr/>
          <p:nvPr/>
        </p:nvSpPr>
        <p:spPr>
          <a:xfrm>
            <a:off x="3635896" y="5063798"/>
            <a:ext cx="2068449" cy="338554"/>
          </a:xfrm>
          <a:prstGeom prst="rect">
            <a:avLst/>
          </a:prstGeom>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Q=12,24 </a:t>
            </a:r>
            <a:r>
              <a:rPr lang="fr-FR" sz="1600" dirty="0" err="1" smtClean="0">
                <a:latin typeface="Verdana" panose="020B0604030504040204" pitchFamily="34" charset="0"/>
                <a:ea typeface="Verdana" panose="020B0604030504040204" pitchFamily="34" charset="0"/>
                <a:cs typeface="Verdana" panose="020B0604030504040204" pitchFamily="34" charset="0"/>
                <a:sym typeface="Symbol"/>
              </a:rPr>
              <a:t>kVAR</a:t>
            </a:r>
            <a:endParaRPr lang="fr-FR" sz="1600" dirty="0" smtClean="0">
              <a:sym typeface="Symbol"/>
            </a:endParaRPr>
          </a:p>
        </p:txBody>
      </p:sp>
      <p:sp>
        <p:nvSpPr>
          <p:cNvPr id="7" name="Rectangle 6"/>
          <p:cNvSpPr/>
          <p:nvPr/>
        </p:nvSpPr>
        <p:spPr>
          <a:xfrm>
            <a:off x="1739144" y="2810064"/>
            <a:ext cx="1506457" cy="309518"/>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1820914" y="3928786"/>
            <a:ext cx="1506457" cy="309518"/>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1790480" y="4425672"/>
            <a:ext cx="1506457" cy="309518"/>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1790480" y="5063798"/>
            <a:ext cx="1506457" cy="309518"/>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1763688" y="3335606"/>
            <a:ext cx="1506457" cy="309518"/>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1691680" y="5527074"/>
            <a:ext cx="1742785" cy="338554"/>
          </a:xfrm>
          <a:prstGeom prst="rect">
            <a:avLst/>
          </a:prstGeom>
          <a:ln w="57150">
            <a:solidFill>
              <a:srgbClr val="FFFF00"/>
            </a:solidFill>
          </a:ln>
        </p:spPr>
        <p:txBody>
          <a:bodyPr wrap="non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=257,42 kW </a:t>
            </a:r>
            <a:endParaRPr lang="fr-FR" sz="1600" dirty="0"/>
          </a:p>
        </p:txBody>
      </p:sp>
      <p:sp>
        <p:nvSpPr>
          <p:cNvPr id="38" name="Rectangle 37"/>
          <p:cNvSpPr/>
          <p:nvPr/>
        </p:nvSpPr>
        <p:spPr>
          <a:xfrm>
            <a:off x="3592055" y="5527074"/>
            <a:ext cx="1772034" cy="338554"/>
          </a:xfrm>
          <a:prstGeom prst="rect">
            <a:avLst/>
          </a:prstGeom>
          <a:ln w="57150">
            <a:solidFill>
              <a:srgbClr val="00FF00"/>
            </a:solidFill>
          </a:ln>
        </p:spPr>
        <p:txBody>
          <a:bodyPr wrap="square">
            <a:spAutoFit/>
          </a:bodyPr>
          <a:lstStyle/>
          <a:p>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Q=302,66kVAR</a:t>
            </a:r>
            <a:endParaRPr lang="fr-FR" sz="1600" dirty="0" smtClean="0">
              <a:sym typeface="Symbol"/>
            </a:endParaRPr>
          </a:p>
        </p:txBody>
      </p:sp>
      <p:sp>
        <p:nvSpPr>
          <p:cNvPr id="39" name="Rectangle 38"/>
          <p:cNvSpPr/>
          <p:nvPr/>
        </p:nvSpPr>
        <p:spPr>
          <a:xfrm>
            <a:off x="3581837" y="2810063"/>
            <a:ext cx="1710243" cy="295689"/>
          </a:xfrm>
          <a:prstGeom prst="rect">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3581837" y="3407560"/>
            <a:ext cx="1710243" cy="295689"/>
          </a:xfrm>
          <a:prstGeom prst="rect">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3635896" y="3947652"/>
            <a:ext cx="1710243" cy="295689"/>
          </a:xfrm>
          <a:prstGeom prst="rect">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3592054" y="4402679"/>
            <a:ext cx="1710243" cy="295689"/>
          </a:xfrm>
          <a:prstGeom prst="rect">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3626166" y="5066402"/>
            <a:ext cx="1710243" cy="295689"/>
          </a:xfrm>
          <a:prstGeom prst="rect">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contenu 2"/>
          <p:cNvSpPr txBox="1">
            <a:spLocks/>
          </p:cNvSpPr>
          <p:nvPr>
            <p:custDataLst>
              <p:tags r:id="rId4"/>
            </p:custDataLst>
          </p:nvPr>
        </p:nvSpPr>
        <p:spPr>
          <a:xfrm>
            <a:off x="-27729" y="5959711"/>
            <a:ext cx="4815753"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sz="2000" b="1" dirty="0"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endParaRPr>
          </a:p>
        </p:txBody>
      </p:sp>
      <p:sp>
        <p:nvSpPr>
          <p:cNvPr id="45" name="Espace réservé du contenu 2"/>
          <p:cNvSpPr txBox="1">
            <a:spLocks/>
          </p:cNvSpPr>
          <p:nvPr>
            <p:custDataLst>
              <p:tags r:id="rId5"/>
            </p:custDataLst>
          </p:nvPr>
        </p:nvSpPr>
        <p:spPr>
          <a:xfrm>
            <a:off x="-36512" y="6453336"/>
            <a:ext cx="2808312"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PF = cos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=P/S =</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Espace réservé du contenu 2"/>
          <p:cNvSpPr txBox="1">
            <a:spLocks/>
          </p:cNvSpPr>
          <p:nvPr>
            <p:custDataLst>
              <p:tags r:id="rId6"/>
            </p:custDataLst>
          </p:nvPr>
        </p:nvSpPr>
        <p:spPr>
          <a:xfrm>
            <a:off x="4107210" y="5956736"/>
            <a:ext cx="500129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257,42</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+302,66</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397,33kVA</a:t>
            </a:r>
            <a:endParaRPr lang="fr-FR" sz="2000" b="1" dirty="0"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endParaRPr>
          </a:p>
        </p:txBody>
      </p:sp>
      <p:sp>
        <p:nvSpPr>
          <p:cNvPr id="47" name="Espace réservé du contenu 2"/>
          <p:cNvSpPr txBox="1">
            <a:spLocks/>
          </p:cNvSpPr>
          <p:nvPr>
            <p:custDataLst>
              <p:tags r:id="rId7"/>
            </p:custDataLst>
          </p:nvPr>
        </p:nvSpPr>
        <p:spPr>
          <a:xfrm>
            <a:off x="2376264" y="6453336"/>
            <a:ext cx="694826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257,42/397,33</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=0,648 </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bien inférieur à </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0,928 </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7330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heel(1)">
                                      <p:cBhvr>
                                        <p:cTn id="47" dur="20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heel(1)">
                                      <p:cBhvr>
                                        <p:cTn id="52" dur="20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wheel(1)">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wheel(1)">
                                      <p:cBhvr>
                                        <p:cTn id="62" dur="2000"/>
                                        <p:tgtEl>
                                          <p:spTgt spid="34"/>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heel(1)">
                                      <p:cBhvr>
                                        <p:cTn id="67" dur="20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fade">
                                      <p:cBhvr>
                                        <p:cTn id="72" dur="500"/>
                                        <p:tgtEl>
                                          <p:spTgt spid="37"/>
                                        </p:tgtEl>
                                      </p:cBhvr>
                                    </p:animEffect>
                                  </p:childTnLst>
                                </p:cTn>
                              </p:par>
                            </p:childTnLst>
                          </p:cTn>
                        </p:par>
                      </p:childTnLst>
                    </p:cTn>
                  </p:par>
                  <p:par>
                    <p:cTn id="73" fill="hold">
                      <p:stCondLst>
                        <p:cond delay="indefinite"/>
                      </p:stCondLst>
                      <p:childTnLst>
                        <p:par>
                          <p:cTn id="74" fill="hold">
                            <p:stCondLst>
                              <p:cond delay="0"/>
                            </p:stCondLst>
                            <p:childTnLst>
                              <p:par>
                                <p:cTn id="75" presetID="21" presetClass="entr" presetSubtype="1" fill="hold" grpId="0" nodeType="click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wheel(1)">
                                      <p:cBhvr>
                                        <p:cTn id="77" dur="2000"/>
                                        <p:tgtEl>
                                          <p:spTgt spid="39"/>
                                        </p:tgtEl>
                                      </p:cBhvr>
                                    </p:animEffect>
                                  </p:childTnLst>
                                </p:cTn>
                              </p:par>
                            </p:childTnLst>
                          </p:cTn>
                        </p:par>
                      </p:childTnLst>
                    </p:cTn>
                  </p:par>
                  <p:par>
                    <p:cTn id="78" fill="hold">
                      <p:stCondLst>
                        <p:cond delay="indefinite"/>
                      </p:stCondLst>
                      <p:childTnLst>
                        <p:par>
                          <p:cTn id="79" fill="hold">
                            <p:stCondLst>
                              <p:cond delay="0"/>
                            </p:stCondLst>
                            <p:childTnLst>
                              <p:par>
                                <p:cTn id="80" presetID="21" presetClass="entr" presetSubtype="1" fill="hold" grpId="0" nodeType="click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wheel(1)">
                                      <p:cBhvr>
                                        <p:cTn id="82" dur="2000"/>
                                        <p:tgtEl>
                                          <p:spTgt spid="40"/>
                                        </p:tgtEl>
                                      </p:cBhvr>
                                    </p:animEffect>
                                  </p:childTnLst>
                                </p:cTn>
                              </p:par>
                            </p:childTnLst>
                          </p:cTn>
                        </p:par>
                      </p:childTnLst>
                    </p:cTn>
                  </p:par>
                  <p:par>
                    <p:cTn id="83" fill="hold">
                      <p:stCondLst>
                        <p:cond delay="indefinite"/>
                      </p:stCondLst>
                      <p:childTnLst>
                        <p:par>
                          <p:cTn id="84" fill="hold">
                            <p:stCondLst>
                              <p:cond delay="0"/>
                            </p:stCondLst>
                            <p:childTnLst>
                              <p:par>
                                <p:cTn id="85" presetID="21" presetClass="entr" presetSubtype="1" fill="hold" grpId="0" nodeType="clickEffect">
                                  <p:stCondLst>
                                    <p:cond delay="0"/>
                                  </p:stCondLst>
                                  <p:childTnLst>
                                    <p:set>
                                      <p:cBhvr>
                                        <p:cTn id="86" dur="1" fill="hold">
                                          <p:stCondLst>
                                            <p:cond delay="0"/>
                                          </p:stCondLst>
                                        </p:cTn>
                                        <p:tgtEl>
                                          <p:spTgt spid="41"/>
                                        </p:tgtEl>
                                        <p:attrNameLst>
                                          <p:attrName>style.visibility</p:attrName>
                                        </p:attrNameLst>
                                      </p:cBhvr>
                                      <p:to>
                                        <p:strVal val="visible"/>
                                      </p:to>
                                    </p:set>
                                    <p:animEffect transition="in" filter="wheel(1)">
                                      <p:cBhvr>
                                        <p:cTn id="87" dur="2000"/>
                                        <p:tgtEl>
                                          <p:spTgt spid="41"/>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grpId="0" nodeType="clickEffect">
                                  <p:stCondLst>
                                    <p:cond delay="0"/>
                                  </p:stCondLst>
                                  <p:childTnLst>
                                    <p:set>
                                      <p:cBhvr>
                                        <p:cTn id="91" dur="1" fill="hold">
                                          <p:stCondLst>
                                            <p:cond delay="0"/>
                                          </p:stCondLst>
                                        </p:cTn>
                                        <p:tgtEl>
                                          <p:spTgt spid="42"/>
                                        </p:tgtEl>
                                        <p:attrNameLst>
                                          <p:attrName>style.visibility</p:attrName>
                                        </p:attrNameLst>
                                      </p:cBhvr>
                                      <p:to>
                                        <p:strVal val="visible"/>
                                      </p:to>
                                    </p:set>
                                    <p:animEffect transition="in" filter="wheel(1)">
                                      <p:cBhvr>
                                        <p:cTn id="92" dur="2000"/>
                                        <p:tgtEl>
                                          <p:spTgt spid="42"/>
                                        </p:tgtEl>
                                      </p:cBhvr>
                                    </p:animEffect>
                                  </p:childTnLst>
                                </p:cTn>
                              </p:par>
                            </p:childTnLst>
                          </p:cTn>
                        </p:par>
                      </p:childTnLst>
                    </p:cTn>
                  </p:par>
                  <p:par>
                    <p:cTn id="93" fill="hold">
                      <p:stCondLst>
                        <p:cond delay="indefinite"/>
                      </p:stCondLst>
                      <p:childTnLst>
                        <p:par>
                          <p:cTn id="94" fill="hold">
                            <p:stCondLst>
                              <p:cond delay="0"/>
                            </p:stCondLst>
                            <p:childTnLst>
                              <p:par>
                                <p:cTn id="95" presetID="21" presetClass="entr" presetSubtype="1" fill="hold" grpId="0" nodeType="clickEffect">
                                  <p:stCondLst>
                                    <p:cond delay="0"/>
                                  </p:stCondLst>
                                  <p:childTnLst>
                                    <p:set>
                                      <p:cBhvr>
                                        <p:cTn id="96" dur="1" fill="hold">
                                          <p:stCondLst>
                                            <p:cond delay="0"/>
                                          </p:stCondLst>
                                        </p:cTn>
                                        <p:tgtEl>
                                          <p:spTgt spid="43"/>
                                        </p:tgtEl>
                                        <p:attrNameLst>
                                          <p:attrName>style.visibility</p:attrName>
                                        </p:attrNameLst>
                                      </p:cBhvr>
                                      <p:to>
                                        <p:strVal val="visible"/>
                                      </p:to>
                                    </p:set>
                                    <p:animEffect transition="in" filter="wheel(1)">
                                      <p:cBhvr>
                                        <p:cTn id="97" dur="2000"/>
                                        <p:tgtEl>
                                          <p:spTgt spid="4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fade">
                                      <p:cBhvr>
                                        <p:cTn id="102" dur="500"/>
                                        <p:tgtEl>
                                          <p:spTgt spid="38"/>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44"/>
                                        </p:tgtEl>
                                        <p:attrNameLst>
                                          <p:attrName>style.visibility</p:attrName>
                                        </p:attrNameLst>
                                      </p:cBhvr>
                                      <p:to>
                                        <p:strVal val="visible"/>
                                      </p:to>
                                    </p:set>
                                    <p:animEffect transition="in" filter="wipe(left)">
                                      <p:cBhvr>
                                        <p:cTn id="107" dur="500"/>
                                        <p:tgtEl>
                                          <p:spTgt spid="44"/>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46"/>
                                        </p:tgtEl>
                                        <p:attrNameLst>
                                          <p:attrName>style.visibility</p:attrName>
                                        </p:attrNameLst>
                                      </p:cBhvr>
                                      <p:to>
                                        <p:strVal val="visible"/>
                                      </p:to>
                                    </p:set>
                                    <p:animEffect transition="in" filter="wipe(left)">
                                      <p:cBhvr>
                                        <p:cTn id="112" dur="500"/>
                                        <p:tgtEl>
                                          <p:spTgt spid="46"/>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grpId="0" nodeType="clickEffect">
                                  <p:stCondLst>
                                    <p:cond delay="0"/>
                                  </p:stCondLst>
                                  <p:childTnLst>
                                    <p:set>
                                      <p:cBhvr>
                                        <p:cTn id="116" dur="1" fill="hold">
                                          <p:stCondLst>
                                            <p:cond delay="0"/>
                                          </p:stCondLst>
                                        </p:cTn>
                                        <p:tgtEl>
                                          <p:spTgt spid="45"/>
                                        </p:tgtEl>
                                        <p:attrNameLst>
                                          <p:attrName>style.visibility</p:attrName>
                                        </p:attrNameLst>
                                      </p:cBhvr>
                                      <p:to>
                                        <p:strVal val="visible"/>
                                      </p:to>
                                    </p:set>
                                    <p:animEffect transition="in" filter="wipe(left)">
                                      <p:cBhvr>
                                        <p:cTn id="117" dur="500"/>
                                        <p:tgtEl>
                                          <p:spTgt spid="45"/>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47"/>
                                        </p:tgtEl>
                                        <p:attrNameLst>
                                          <p:attrName>style.visibility</p:attrName>
                                        </p:attrNameLst>
                                      </p:cBhvr>
                                      <p:to>
                                        <p:strVal val="visible"/>
                                      </p:to>
                                    </p:set>
                                    <p:animEffect transition="in" filter="wipe(left)">
                                      <p:cBhvr>
                                        <p:cTn id="12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28" grpId="0"/>
      <p:bldP spid="29" grpId="0"/>
      <p:bldP spid="31" grpId="0"/>
      <p:bldP spid="32" grpId="0"/>
      <p:bldP spid="7"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p:bldP spid="45" grpId="0"/>
      <p:bldP spid="46" grpId="0"/>
      <p:bldP spid="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72152" y="2124473"/>
            <a:ext cx="9079854" cy="368423"/>
          </a:xfrm>
        </p:spPr>
        <p:txBody>
          <a:bodyPr>
            <a:noAutofit/>
          </a:body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La puissance réactive autorisée ne doit pas dépasser:</a:t>
            </a:r>
          </a:p>
        </p:txBody>
      </p:sp>
      <p:sp>
        <p:nvSpPr>
          <p:cNvPr id="5" name="Rectangle 4"/>
          <p:cNvSpPr/>
          <p:nvPr>
            <p:custDataLst>
              <p:tags r:id="rId3"/>
            </p:custDataLst>
          </p:nvPr>
        </p:nvSpPr>
        <p:spPr>
          <a:xfrm>
            <a:off x="3491880" y="6196280"/>
            <a:ext cx="2448272" cy="400110"/>
          </a:xfrm>
          <a:prstGeom prst="rect">
            <a:avLst/>
          </a:prstGeom>
        </p:spPr>
        <p:txBody>
          <a:bodyPr wrap="square">
            <a:spAutoFit/>
          </a:bodyPr>
          <a:lstStyle/>
          <a:p>
            <a:r>
              <a:rPr lang="fr-FR" sz="2000" b="1"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 </a:t>
            </a:r>
            <a:r>
              <a:rPr lang="fr-FR" sz="2000" b="1"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1327µF</a:t>
            </a:r>
            <a:endParaRPr lang="fr-FR" sz="2000"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8" name="Espace réservé du contenu 2"/>
          <p:cNvSpPr txBox="1">
            <a:spLocks/>
          </p:cNvSpPr>
          <p:nvPr>
            <p:custDataLst>
              <p:tags r:id="rId4"/>
            </p:custDataLst>
          </p:nvPr>
        </p:nvSpPr>
        <p:spPr>
          <a:xfrm>
            <a:off x="64146" y="908720"/>
            <a:ext cx="9079854" cy="12157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err="1" smtClean="0">
                <a:sym typeface="Symbol"/>
              </a:rPr>
              <a:t>P</a:t>
            </a:r>
            <a:r>
              <a:rPr lang="fr-FR" sz="2000" b="1" baseline="-25000" dirty="0" err="1" smtClean="0">
                <a:sym typeface="Symbol"/>
              </a:rPr>
              <a:t>totale</a:t>
            </a:r>
            <a:r>
              <a:rPr lang="fr-FR" sz="2000" b="1" dirty="0" smtClean="0">
                <a:sym typeface="Symbol"/>
              </a:rPr>
              <a:t>= </a:t>
            </a:r>
            <a:r>
              <a:rPr lang="fr-FR" sz="2000" b="1" dirty="0" smtClean="0">
                <a:sym typeface="Symbol"/>
              </a:rPr>
              <a:t>257,42 </a:t>
            </a:r>
            <a:r>
              <a:rPr lang="fr-FR" sz="2000" b="1" dirty="0" smtClean="0">
                <a:sym typeface="Symbol"/>
              </a:rPr>
              <a:t>kW</a:t>
            </a:r>
          </a:p>
          <a:p>
            <a:pPr marL="0" indent="0" algn="ctr">
              <a:buFont typeface="Arial" pitchFamily="34" charset="0"/>
              <a:buNone/>
            </a:pPr>
            <a:r>
              <a:rPr lang="fr-FR" sz="2000" b="1" dirty="0" err="1" smtClean="0">
                <a:sym typeface="Symbol"/>
              </a:rPr>
              <a:t>Q</a:t>
            </a:r>
            <a:r>
              <a:rPr lang="fr-FR" sz="2000" b="1" baseline="-25000" dirty="0" err="1" smtClean="0">
                <a:sym typeface="Symbol"/>
              </a:rPr>
              <a:t>totale</a:t>
            </a:r>
            <a:r>
              <a:rPr lang="fr-FR" sz="2000" b="1" dirty="0" smtClean="0">
                <a:sym typeface="Symbol"/>
              </a:rPr>
              <a:t>=302,66 </a:t>
            </a:r>
            <a:r>
              <a:rPr lang="fr-FR" sz="2000" b="1" dirty="0" err="1" smtClean="0">
                <a:sym typeface="Symbol"/>
              </a:rPr>
              <a:t>kVAR</a:t>
            </a:r>
            <a:endParaRPr lang="fr-FR" sz="2000" b="1" dirty="0" smtClean="0">
              <a:sym typeface="Symbol"/>
            </a:endParaRPr>
          </a:p>
          <a:p>
            <a:pPr marL="0" indent="0" algn="ctr">
              <a:buFont typeface="Arial" pitchFamily="34" charset="0"/>
              <a:buNone/>
            </a:pPr>
            <a:r>
              <a:rPr lang="fr-FR" sz="2000" b="1" dirty="0" err="1" smtClean="0">
                <a:sym typeface="Symbol"/>
              </a:rPr>
              <a:t>S</a:t>
            </a:r>
            <a:r>
              <a:rPr lang="fr-FR" sz="2000" b="1" baseline="-25000" dirty="0" err="1" smtClean="0">
                <a:sym typeface="Symbol"/>
              </a:rPr>
              <a:t>totale</a:t>
            </a:r>
            <a:r>
              <a:rPr lang="fr-FR" sz="2000" b="1" dirty="0" smtClean="0">
                <a:sym typeface="Symbol"/>
              </a:rPr>
              <a:t> =</a:t>
            </a:r>
            <a:r>
              <a:rPr lang="fr-FR" sz="2000" b="1" dirty="0" smtClean="0">
                <a:sym typeface="Symbol"/>
              </a:rPr>
              <a:t>397,33 </a:t>
            </a:r>
            <a:r>
              <a:rPr lang="fr-FR" sz="2000" b="1" dirty="0" err="1" smtClean="0">
                <a:sym typeface="Symbol"/>
              </a:rPr>
              <a:t>kVA</a:t>
            </a:r>
            <a:endParaRPr lang="fr-FR" sz="2000" b="1" dirty="0" smtClean="0">
              <a:sym typeface="Symbol"/>
            </a:endParaRPr>
          </a:p>
        </p:txBody>
      </p:sp>
      <p:sp>
        <p:nvSpPr>
          <p:cNvPr id="9" name="Espace réservé du contenu 2"/>
          <p:cNvSpPr txBox="1">
            <a:spLocks/>
          </p:cNvSpPr>
          <p:nvPr>
            <p:custDataLst>
              <p:tags r:id="rId5"/>
            </p:custDataLst>
          </p:nvPr>
        </p:nvSpPr>
        <p:spPr>
          <a:xfrm>
            <a:off x="35496" y="2564904"/>
            <a:ext cx="907985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err="1" smtClean="0">
                <a:sym typeface="Symbol"/>
              </a:rPr>
              <a:t>Q</a:t>
            </a:r>
            <a:r>
              <a:rPr lang="fr-FR" sz="2000" b="1" baseline="-25000" dirty="0" err="1" smtClean="0">
                <a:sym typeface="Symbol"/>
              </a:rPr>
              <a:t>autorisée</a:t>
            </a:r>
            <a:r>
              <a:rPr lang="fr-FR" sz="2000" b="1" dirty="0" smtClean="0">
                <a:sym typeface="Symbol"/>
              </a:rPr>
              <a:t> = </a:t>
            </a:r>
            <a:r>
              <a:rPr lang="fr-FR" sz="2000" b="1" dirty="0" err="1" smtClean="0">
                <a:sym typeface="Symbol"/>
              </a:rPr>
              <a:t>P</a:t>
            </a:r>
            <a:r>
              <a:rPr lang="fr-FR" sz="2000" b="1" baseline="-25000" dirty="0" err="1" smtClean="0">
                <a:sym typeface="Symbol"/>
              </a:rPr>
              <a:t>totale</a:t>
            </a:r>
            <a:r>
              <a:rPr lang="fr-FR" sz="2000" b="1" dirty="0" smtClean="0">
                <a:sym typeface="Symbol"/>
              </a:rPr>
              <a:t> x 0,401= </a:t>
            </a:r>
            <a:r>
              <a:rPr lang="fr-FR" sz="2000" b="1" dirty="0" smtClean="0">
                <a:sym typeface="Symbol"/>
              </a:rPr>
              <a:t>257,42 </a:t>
            </a:r>
            <a:r>
              <a:rPr lang="fr-FR" sz="2000" b="1" dirty="0" smtClean="0">
                <a:sym typeface="Symbol"/>
              </a:rPr>
              <a:t>X 0,401 =</a:t>
            </a:r>
            <a:r>
              <a:rPr lang="fr-FR" sz="2000" b="1" dirty="0" smtClean="0">
                <a:sym typeface="Symbol"/>
              </a:rPr>
              <a:t>103,23 </a:t>
            </a:r>
            <a:r>
              <a:rPr lang="fr-FR" sz="2000" b="1" dirty="0" err="1" smtClean="0">
                <a:sym typeface="Symbol"/>
              </a:rPr>
              <a:t>kVAR</a:t>
            </a:r>
            <a:endParaRPr lang="fr-FR" sz="2000" b="1" dirty="0" smtClean="0">
              <a:sym typeface="Symbol"/>
            </a:endParaRPr>
          </a:p>
        </p:txBody>
      </p:sp>
      <p:sp>
        <p:nvSpPr>
          <p:cNvPr id="10" name="Espace réservé du contenu 2"/>
          <p:cNvSpPr txBox="1">
            <a:spLocks/>
          </p:cNvSpPr>
          <p:nvPr>
            <p:custDataLst>
              <p:tags r:id="rId6"/>
            </p:custDataLst>
          </p:nvPr>
        </p:nvSpPr>
        <p:spPr>
          <a:xfrm>
            <a:off x="35496" y="2996952"/>
            <a:ext cx="9079854" cy="451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smtClean="0">
                <a:sym typeface="Symbol"/>
              </a:rPr>
              <a:t>L’énergie à compenser est donc de </a:t>
            </a:r>
          </a:p>
        </p:txBody>
      </p:sp>
      <p:sp>
        <p:nvSpPr>
          <p:cNvPr id="11" name="Espace réservé du contenu 2"/>
          <p:cNvSpPr txBox="1">
            <a:spLocks/>
          </p:cNvSpPr>
          <p:nvPr>
            <p:custDataLst>
              <p:tags r:id="rId7"/>
            </p:custDataLst>
          </p:nvPr>
        </p:nvSpPr>
        <p:spPr>
          <a:xfrm>
            <a:off x="28650" y="5229200"/>
            <a:ext cx="9079854"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smtClean="0">
                <a:effectLst/>
                <a:sym typeface="Symbol"/>
              </a:rPr>
              <a:t>C = </a:t>
            </a:r>
            <a:r>
              <a:rPr lang="fr-FR" sz="2000" b="1" dirty="0" err="1" smtClean="0">
                <a:effectLst/>
                <a:sym typeface="Symbol"/>
              </a:rPr>
              <a:t>Qc</a:t>
            </a:r>
            <a:r>
              <a:rPr lang="fr-FR" sz="2000" b="1" dirty="0" smtClean="0">
                <a:effectLst/>
                <a:sym typeface="Symbol"/>
              </a:rPr>
              <a:t> /(3.</a:t>
            </a:r>
            <a:r>
              <a:rPr lang="fr-FR" sz="2000" b="1" dirty="0" smtClean="0">
                <a:effectLst/>
              </a:rPr>
              <a:t>U</a:t>
            </a:r>
            <a:r>
              <a:rPr lang="fr-FR" sz="2000" b="1" baseline="30000" dirty="0" smtClean="0">
                <a:effectLst/>
              </a:rPr>
              <a:t>2</a:t>
            </a:r>
            <a:r>
              <a:rPr lang="fr-FR" sz="2000" b="1" dirty="0" smtClean="0">
                <a:effectLst/>
                <a:sym typeface="Symbol"/>
              </a:rPr>
              <a:t>.)</a:t>
            </a:r>
          </a:p>
          <a:p>
            <a:pPr marL="0" indent="0" algn="ctr">
              <a:buFont typeface="Arial" pitchFamily="34" charset="0"/>
              <a:buNone/>
            </a:pPr>
            <a:r>
              <a:rPr lang="fr-FR" sz="2000" b="1" dirty="0" smtClean="0">
                <a:effectLst/>
                <a:sym typeface="Symbol"/>
              </a:rPr>
              <a:t>C = </a:t>
            </a:r>
            <a:r>
              <a:rPr lang="fr-FR" sz="2000" b="1" dirty="0" smtClean="0">
                <a:sym typeface="Symbol"/>
              </a:rPr>
              <a:t>200 000/(3 x 400</a:t>
            </a:r>
            <a:r>
              <a:rPr lang="fr-FR" sz="2000" b="1" baseline="30000" dirty="0" smtClean="0"/>
              <a:t>2</a:t>
            </a:r>
            <a:r>
              <a:rPr lang="fr-FR" sz="2000" b="1" dirty="0" smtClean="0">
                <a:sym typeface="Symbol"/>
              </a:rPr>
              <a:t>x314)</a:t>
            </a:r>
            <a:endParaRPr lang="fr-FR" sz="2000" dirty="0">
              <a:effectLst/>
            </a:endParaRPr>
          </a:p>
        </p:txBody>
      </p:sp>
      <p:sp>
        <p:nvSpPr>
          <p:cNvPr id="12" name="Espace réservé du contenu 2"/>
          <p:cNvSpPr txBox="1">
            <a:spLocks/>
          </p:cNvSpPr>
          <p:nvPr>
            <p:custDataLst>
              <p:tags r:id="rId8"/>
            </p:custDataLst>
          </p:nvPr>
        </p:nvSpPr>
        <p:spPr>
          <a:xfrm>
            <a:off x="37787" y="3409765"/>
            <a:ext cx="8998709" cy="451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err="1" smtClean="0">
                <a:sym typeface="Symbol"/>
              </a:rPr>
              <a:t>Qc</a:t>
            </a:r>
            <a:r>
              <a:rPr lang="fr-FR" sz="2000" b="1" dirty="0" smtClean="0">
                <a:sym typeface="Symbol"/>
              </a:rPr>
              <a:t> = </a:t>
            </a:r>
            <a:r>
              <a:rPr lang="fr-FR" sz="2000" b="1" dirty="0" err="1" smtClean="0">
                <a:sym typeface="Symbol"/>
              </a:rPr>
              <a:t>Q</a:t>
            </a:r>
            <a:r>
              <a:rPr lang="fr-FR" sz="2000" b="1" baseline="-25000" dirty="0" err="1" smtClean="0">
                <a:sym typeface="Symbol"/>
              </a:rPr>
              <a:t>totale</a:t>
            </a:r>
            <a:r>
              <a:rPr lang="fr-FR" sz="2000" b="1" dirty="0" smtClean="0">
                <a:sym typeface="Symbol"/>
              </a:rPr>
              <a:t>- </a:t>
            </a:r>
            <a:r>
              <a:rPr lang="fr-FR" sz="2000" b="1" dirty="0" err="1" smtClean="0">
                <a:sym typeface="Symbol"/>
              </a:rPr>
              <a:t>Q</a:t>
            </a:r>
            <a:r>
              <a:rPr lang="fr-FR" sz="2000" b="1" baseline="-25000" dirty="0" err="1" smtClean="0">
                <a:sym typeface="Symbol"/>
              </a:rPr>
              <a:t>autorisée</a:t>
            </a:r>
            <a:r>
              <a:rPr lang="fr-FR" sz="2000" b="1" baseline="-25000" dirty="0" smtClean="0">
                <a:sym typeface="Symbol"/>
              </a:rPr>
              <a:t> </a:t>
            </a:r>
            <a:r>
              <a:rPr lang="fr-FR" sz="2000" b="1" dirty="0" smtClean="0">
                <a:sym typeface="Symbol"/>
              </a:rPr>
              <a:t>=301,8 - </a:t>
            </a:r>
            <a:r>
              <a:rPr lang="fr-FR" sz="2000" b="1" dirty="0" smtClean="0">
                <a:sym typeface="Symbol"/>
              </a:rPr>
              <a:t>103,23=199 </a:t>
            </a:r>
            <a:r>
              <a:rPr lang="fr-FR" sz="2000" b="1" dirty="0" err="1" smtClean="0">
                <a:sym typeface="Symbol"/>
              </a:rPr>
              <a:t>kVAR</a:t>
            </a:r>
            <a:endParaRPr lang="fr-FR" sz="2000" b="1" dirty="0" smtClean="0">
              <a:sym typeface="Symbol"/>
            </a:endParaRPr>
          </a:p>
        </p:txBody>
      </p:sp>
      <p:sp>
        <p:nvSpPr>
          <p:cNvPr id="13" name="Espace réservé du contenu 2"/>
          <p:cNvSpPr txBox="1">
            <a:spLocks/>
          </p:cNvSpPr>
          <p:nvPr>
            <p:custDataLst>
              <p:tags r:id="rId9"/>
            </p:custDataLst>
          </p:nvPr>
        </p:nvSpPr>
        <p:spPr>
          <a:xfrm>
            <a:off x="35496" y="4018959"/>
            <a:ext cx="9079854" cy="11853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smtClean="0">
                <a:sym typeface="Symbol"/>
              </a:rPr>
              <a:t>Soit, à acheter, une batterie de condensateurs de 200 </a:t>
            </a:r>
            <a:r>
              <a:rPr lang="fr-FR" sz="2000" b="1" dirty="0" err="1" smtClean="0">
                <a:sym typeface="Symbol"/>
              </a:rPr>
              <a:t>kVAR</a:t>
            </a:r>
            <a:endParaRPr lang="fr-FR" sz="2000" b="1" dirty="0" smtClean="0">
              <a:sym typeface="Symbol"/>
            </a:endParaRPr>
          </a:p>
          <a:p>
            <a:pPr marL="0" indent="0" algn="ctr">
              <a:buFont typeface="Arial" pitchFamily="34" charset="0"/>
              <a:buNone/>
            </a:pPr>
            <a:r>
              <a:rPr lang="fr-FR" sz="2000" b="1" dirty="0" smtClean="0">
                <a:sym typeface="Symbol"/>
              </a:rPr>
              <a:t>Ce qui au niveau d’un condensateur donne:(couplés en triangle réseau triphasé plus neutre 230/400V 50Hz)</a:t>
            </a:r>
          </a:p>
          <a:p>
            <a:pPr marL="0" indent="0" algn="ctr">
              <a:buFont typeface="Arial" pitchFamily="34" charset="0"/>
              <a:buNone/>
            </a:pPr>
            <a:endParaRPr lang="fr-FR" sz="2000" b="1" dirty="0" smtClean="0">
              <a:effectLst/>
              <a:sym typeface="Symbol"/>
            </a:endParaRPr>
          </a:p>
        </p:txBody>
      </p:sp>
    </p:spTree>
    <p:extLst>
      <p:ext uri="{BB962C8B-B14F-4D97-AF65-F5344CB8AC3E}">
        <p14:creationId xmlns:p14="http://schemas.microsoft.com/office/powerpoint/2010/main" val="141339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type="wd">
                                    <p:tmPct val="10000"/>
                                  </p:iterate>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iterate type="wd">
                                    <p:tmPct val="10000"/>
                                  </p:iterate>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9" grpId="0"/>
      <p:bldP spid="10" grpId="0"/>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492896"/>
            <a:ext cx="8229600" cy="831882"/>
          </a:xfrm>
        </p:spPr>
        <p:txBody>
          <a:bodyPr/>
          <a:lstStyle/>
          <a:p>
            <a:r>
              <a:rPr lang="fr-FR" dirty="0" smtClean="0"/>
              <a:t>Fin</a:t>
            </a:r>
            <a:endParaRPr lang="fr-FR" dirty="0"/>
          </a:p>
        </p:txBody>
      </p:sp>
    </p:spTree>
    <p:extLst>
      <p:ext uri="{BB962C8B-B14F-4D97-AF65-F5344CB8AC3E}">
        <p14:creationId xmlns:p14="http://schemas.microsoft.com/office/powerpoint/2010/main" val="2724700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116632"/>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puissances</a:t>
            </a:r>
            <a:endParaRPr lang="fr-FR" dirty="0"/>
          </a:p>
        </p:txBody>
      </p:sp>
      <p:sp>
        <p:nvSpPr>
          <p:cNvPr id="3" name="Espace réservé du contenu 2"/>
          <p:cNvSpPr>
            <a:spLocks noGrp="1"/>
          </p:cNvSpPr>
          <p:nvPr>
            <p:ph idx="1"/>
            <p:custDataLst>
              <p:tags r:id="rId2"/>
            </p:custDataLst>
          </p:nvPr>
        </p:nvSpPr>
        <p:spPr>
          <a:xfrm>
            <a:off x="-50169" y="1556792"/>
            <a:ext cx="9079854" cy="1944216"/>
          </a:xfrm>
        </p:spPr>
        <p:txBody>
          <a:bodyPr>
            <a:noAutofit/>
          </a:body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À diverses occasions, l’électricien peut avoir à faire un « bilan » des puissances nécessaires à son installation. Pour des fins d’économie d’énergie, de répartition des activités en fonction des limites de charges du circuit, ou pour calculer un générateur de puissance réactive rendu nécessaire par des pénalités payées au fournisseur d’énergie. Dans ce dernier cas, on parlera de compensation de facteur de puissance, de redressement de cos</a:t>
            </a:r>
            <a:r>
              <a:rPr lang="fr-FR" sz="1800" b="1" dirty="0">
                <a:sym typeface="Symbol"/>
              </a:rPr>
              <a:t> </a:t>
            </a:r>
            <a:r>
              <a:rPr lang="fr-FR" sz="1800" b="1" dirty="0" smtClean="0">
                <a:sym typeface="Symbol"/>
              </a:rPr>
              <a:t>.</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(compensation de cos</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pic>
        <p:nvPicPr>
          <p:cNvPr id="10" name="Image 9"/>
          <p:cNvPicPr>
            <a:picLocks noChangeAspect="1"/>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a:xfrm rot="158852">
            <a:off x="-65278" y="2455137"/>
            <a:ext cx="3528392" cy="5071542"/>
          </a:xfrm>
          <a:prstGeom prst="rect">
            <a:avLst/>
          </a:prstGeom>
          <a:ln>
            <a:noFill/>
          </a:ln>
          <a:effectLst>
            <a:softEdge rad="50800"/>
          </a:effectLst>
        </p:spPr>
      </p:pic>
      <p:grpSp>
        <p:nvGrpSpPr>
          <p:cNvPr id="15" name="Groupe 14"/>
          <p:cNvGrpSpPr/>
          <p:nvPr>
            <p:custDataLst>
              <p:tags r:id="rId4"/>
            </p:custDataLst>
          </p:nvPr>
        </p:nvGrpSpPr>
        <p:grpSpPr>
          <a:xfrm>
            <a:off x="4427984" y="3501008"/>
            <a:ext cx="4627240" cy="3433000"/>
            <a:chOff x="4717143" y="3628293"/>
            <a:chExt cx="4267200" cy="3229708"/>
          </a:xfrm>
        </p:grpSpPr>
        <p:pic>
          <p:nvPicPr>
            <p:cNvPr id="1032" name="Picture 8" descr="Afficher l'image d'origine"/>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8307" t="14127" r="30281" b="32805"/>
            <a:stretch/>
          </p:blipFill>
          <p:spPr bwMode="auto">
            <a:xfrm>
              <a:off x="4717143" y="4093029"/>
              <a:ext cx="4267200" cy="2764972"/>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4271" b="90000" l="1602" r="96523">
                          <a14:foregroundMark x1="4766" y1="84479" x2="39063" y2="19323"/>
                          <a14:foregroundMark x1="3516" y1="80469" x2="35586" y2="10417"/>
                          <a14:foregroundMark x1="1602" y1="83229" x2="37305" y2="4271"/>
                          <a14:foregroundMark x1="27969" y1="75417" x2="84297" y2="21406"/>
                          <a14:foregroundMark x1="45430" y1="62083" x2="46523" y2="60156"/>
                          <a14:foregroundMark x1="37813" y1="66302" x2="37617" y2="67552"/>
                          <a14:foregroundMark x1="41758" y1="75208" x2="41758" y2="75208"/>
                          <a14:foregroundMark x1="96523" y1="20990" x2="93984" y2="30312"/>
                          <a14:foregroundMark x1="77617" y1="24844" x2="80508" y2="20990"/>
                          <a14:foregroundMark x1="82383" y1="16979" x2="90352" y2="18281"/>
                          <a14:foregroundMark x1="43828" y1="69896" x2="43828" y2="69896"/>
                        </a14:backgroundRemoval>
                      </a14:imgEffect>
                    </a14:imgLayer>
                  </a14:imgProps>
                </a:ext>
                <a:ext uri="{28A0092B-C50C-407E-A947-70E740481C1C}">
                  <a14:useLocalDpi xmlns:a14="http://schemas.microsoft.com/office/drawing/2010/main" val="0"/>
                </a:ext>
              </a:extLst>
            </a:blip>
            <a:srcRect t="12601" b="12691"/>
            <a:stretch/>
          </p:blipFill>
          <p:spPr>
            <a:xfrm rot="859332">
              <a:off x="5270256" y="3628293"/>
              <a:ext cx="3612078" cy="2023910"/>
            </a:xfrm>
            <a:prstGeom prst="rect">
              <a:avLst/>
            </a:prstGeom>
            <a:effectLst>
              <a:softEdge rad="63500"/>
            </a:effectLst>
          </p:spPr>
        </p:pic>
      </p:grpSp>
    </p:spTree>
    <p:extLst>
      <p:ext uri="{BB962C8B-B14F-4D97-AF65-F5344CB8AC3E}">
        <p14:creationId xmlns:p14="http://schemas.microsoft.com/office/powerpoint/2010/main" val="291384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6250"/>
                            </p:stCondLst>
                            <p:childTnLst>
                              <p:par>
                                <p:cTn id="13" presetID="10" presetClass="entr" presetSubtype="0" fill="hold" nodeType="afterEffect">
                                  <p:stCondLst>
                                    <p:cond delay="5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7250"/>
                            </p:stCondLst>
                            <p:childTnLst>
                              <p:par>
                                <p:cTn id="17" presetID="10" presetClass="entr" presetSubtype="0" fill="hold" nodeType="afterEffect">
                                  <p:stCondLst>
                                    <p:cond delay="5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06151" y="-171400"/>
            <a:ext cx="859038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puissances</a:t>
            </a:r>
            <a:endParaRPr lang="fr-FR" dirty="0"/>
          </a:p>
        </p:txBody>
      </p:sp>
      <p:cxnSp>
        <p:nvCxnSpPr>
          <p:cNvPr id="5" name="Connecteur droit avec flèche 4"/>
          <p:cNvCxnSpPr/>
          <p:nvPr>
            <p:custDataLst>
              <p:tags r:id="rId2"/>
            </p:custDataLst>
          </p:nvPr>
        </p:nvCxnSpPr>
        <p:spPr>
          <a:xfrm flipV="1">
            <a:off x="35496" y="5118795"/>
            <a:ext cx="3024336" cy="1224136"/>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custDataLst>
              <p:tags r:id="rId3"/>
            </p:custDataLst>
          </p:nvPr>
        </p:nvCxnSpPr>
        <p:spPr>
          <a:xfrm>
            <a:off x="35496" y="6336432"/>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8" name="Arc 7"/>
          <p:cNvSpPr/>
          <p:nvPr>
            <p:custDataLst>
              <p:tags r:id="rId4"/>
            </p:custDataLst>
          </p:nvPr>
        </p:nvSpPr>
        <p:spPr>
          <a:xfrm rot="2755772">
            <a:off x="-157523" y="5620320"/>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3" name="Espace réservé du contenu 2"/>
          <p:cNvSpPr txBox="1">
            <a:spLocks/>
          </p:cNvSpPr>
          <p:nvPr>
            <p:custDataLst>
              <p:tags r:id="rId5"/>
            </p:custDataLst>
          </p:nvPr>
        </p:nvSpPr>
        <p:spPr>
          <a:xfrm>
            <a:off x="-6838" y="5550843"/>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6"/>
            </p:custDataLst>
          </p:nvPr>
        </p:nvSpPr>
        <p:spPr>
          <a:xfrm>
            <a:off x="42763" y="5245450"/>
            <a:ext cx="215733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7"/>
            </p:custDataLst>
          </p:nvPr>
        </p:nvSpPr>
        <p:spPr>
          <a:xfrm>
            <a:off x="5494893" y="4437112"/>
            <a:ext cx="280768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8"/>
            </p:custDataLst>
          </p:nvPr>
        </p:nvSpPr>
        <p:spPr>
          <a:xfrm>
            <a:off x="-4535" y="6397578"/>
            <a:ext cx="302292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1" name="Connecteur droit avec flèche 30"/>
          <p:cNvCxnSpPr/>
          <p:nvPr>
            <p:custDataLst>
              <p:tags r:id="rId9"/>
            </p:custDataLst>
          </p:nvPr>
        </p:nvCxnSpPr>
        <p:spPr>
          <a:xfrm flipV="1">
            <a:off x="2993732" y="5118795"/>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3" name="Forme libre 32"/>
          <p:cNvSpPr/>
          <p:nvPr>
            <p:custDataLst>
              <p:tags r:id="rId10"/>
            </p:custDataLst>
          </p:nvPr>
        </p:nvSpPr>
        <p:spPr>
          <a:xfrm>
            <a:off x="2677294" y="6074742"/>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contenu 2"/>
          <p:cNvSpPr txBox="1">
            <a:spLocks/>
          </p:cNvSpPr>
          <p:nvPr>
            <p:custDataLst>
              <p:tags r:id="rId11"/>
            </p:custDataLst>
          </p:nvPr>
        </p:nvSpPr>
        <p:spPr>
          <a:xfrm>
            <a:off x="0" y="980728"/>
            <a:ext cx="9144000" cy="36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réaliser ce bilan on additionne les puissances actives de tous les appareils présents sur le réseau et fonctionnant en même temps.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rPr>
              <a:t>O</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 pourra être amené à tenir compte d’un coefficient si tout ne fonctionne jamais en même temps, par exemple 80% des moteurs tournent en même temps…</a:t>
            </a:r>
          </a:p>
          <a:p>
            <a:pPr marL="0" indent="0" algn="ctr">
              <a:buFont typeface="Arial" pitchFamily="34" charset="0"/>
              <a:buNone/>
            </a:pPr>
            <a:endParaRPr lang="fr-FR"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De la même manière, on additionne les puissances réactives de tous les équipements.</a:t>
            </a:r>
          </a:p>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On calcule le P total, le Q total, ce qui nous permet de calculer le S total ce qui n’est pas possible en additionnant directement les puissances apparentes de chaque équipement. Chaque récepteur ayant ses caractéristiques propres le déphasage est donc très souvent différent, et donc n’étant pas «alignées» les puissances apparentes ne peuvent pas s’additionner entres elles.</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2" name="Connecteur droit avec flèche 21"/>
          <p:cNvCxnSpPr/>
          <p:nvPr>
            <p:custDataLst>
              <p:tags r:id="rId12"/>
            </p:custDataLst>
          </p:nvPr>
        </p:nvCxnSpPr>
        <p:spPr>
          <a:xfrm flipV="1">
            <a:off x="6015121" y="5665989"/>
            <a:ext cx="3024336" cy="738088"/>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custDataLst>
              <p:tags r:id="rId13"/>
            </p:custDataLst>
          </p:nvPr>
        </p:nvCxnSpPr>
        <p:spPr>
          <a:xfrm>
            <a:off x="6015121" y="6397578"/>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9" name="Arc 28"/>
          <p:cNvSpPr/>
          <p:nvPr>
            <p:custDataLst>
              <p:tags r:id="rId14"/>
            </p:custDataLst>
          </p:nvPr>
        </p:nvSpPr>
        <p:spPr>
          <a:xfrm rot="2755772">
            <a:off x="6174191" y="5692328"/>
            <a:ext cx="1111932" cy="936104"/>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Espace réservé du contenu 2"/>
          <p:cNvSpPr txBox="1">
            <a:spLocks/>
          </p:cNvSpPr>
          <p:nvPr>
            <p:custDataLst>
              <p:tags r:id="rId15"/>
            </p:custDataLst>
          </p:nvPr>
        </p:nvSpPr>
        <p:spPr>
          <a:xfrm>
            <a:off x="6230943" y="5733256"/>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custDataLst>
              <p:tags r:id="rId16"/>
            </p:custDataLst>
          </p:nvPr>
        </p:nvSpPr>
        <p:spPr>
          <a:xfrm>
            <a:off x="5940152" y="5461474"/>
            <a:ext cx="251800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Espace réservé du contenu 2"/>
          <p:cNvSpPr txBox="1">
            <a:spLocks/>
          </p:cNvSpPr>
          <p:nvPr>
            <p:custDataLst>
              <p:tags r:id="rId17"/>
            </p:custDataLst>
          </p:nvPr>
        </p:nvSpPr>
        <p:spPr>
          <a:xfrm>
            <a:off x="6230943" y="5029426"/>
            <a:ext cx="301621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Espace réservé du contenu 2"/>
          <p:cNvSpPr txBox="1">
            <a:spLocks/>
          </p:cNvSpPr>
          <p:nvPr>
            <p:custDataLst>
              <p:tags r:id="rId18"/>
            </p:custDataLst>
          </p:nvPr>
        </p:nvSpPr>
        <p:spPr>
          <a:xfrm>
            <a:off x="6012160" y="6397578"/>
            <a:ext cx="3428734"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6" name="Connecteur droit avec flèche 35"/>
          <p:cNvCxnSpPr/>
          <p:nvPr>
            <p:custDataLst>
              <p:tags r:id="rId19"/>
            </p:custDataLst>
          </p:nvPr>
        </p:nvCxnSpPr>
        <p:spPr>
          <a:xfrm flipV="1">
            <a:off x="8973357" y="5595739"/>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7" name="Forme libre 36"/>
          <p:cNvSpPr/>
          <p:nvPr>
            <p:custDataLst>
              <p:tags r:id="rId20"/>
            </p:custDataLst>
          </p:nvPr>
        </p:nvSpPr>
        <p:spPr>
          <a:xfrm>
            <a:off x="8656919" y="6135888"/>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p:nvPr>
            <p:custDataLst>
              <p:tags r:id="rId21"/>
            </p:custDataLst>
          </p:nvPr>
        </p:nvCxnSpPr>
        <p:spPr>
          <a:xfrm flipV="1">
            <a:off x="3501165" y="4708893"/>
            <a:ext cx="2044423" cy="1758554"/>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22"/>
            </p:custDataLst>
          </p:nvPr>
        </p:nvCxnSpPr>
        <p:spPr>
          <a:xfrm flipV="1">
            <a:off x="3491880" y="6458533"/>
            <a:ext cx="2053708" cy="12163"/>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0" name="Arc 39"/>
          <p:cNvSpPr/>
          <p:nvPr>
            <p:custDataLst>
              <p:tags r:id="rId23"/>
            </p:custDataLst>
          </p:nvPr>
        </p:nvSpPr>
        <p:spPr>
          <a:xfrm rot="2755772">
            <a:off x="3071124"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1" name="Espace réservé du contenu 2"/>
          <p:cNvSpPr txBox="1">
            <a:spLocks/>
          </p:cNvSpPr>
          <p:nvPr>
            <p:custDataLst>
              <p:tags r:id="rId24"/>
            </p:custDataLst>
          </p:nvPr>
        </p:nvSpPr>
        <p:spPr>
          <a:xfrm>
            <a:off x="3203848" y="5705467"/>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Espace réservé du contenu 2"/>
          <p:cNvSpPr txBox="1">
            <a:spLocks/>
          </p:cNvSpPr>
          <p:nvPr>
            <p:custDataLst>
              <p:tags r:id="rId25"/>
            </p:custDataLst>
          </p:nvPr>
        </p:nvSpPr>
        <p:spPr>
          <a:xfrm>
            <a:off x="3127394" y="4741394"/>
            <a:ext cx="238071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space réservé du contenu 2"/>
          <p:cNvSpPr txBox="1">
            <a:spLocks/>
          </p:cNvSpPr>
          <p:nvPr>
            <p:custDataLst>
              <p:tags r:id="rId26"/>
            </p:custDataLst>
          </p:nvPr>
        </p:nvSpPr>
        <p:spPr>
          <a:xfrm>
            <a:off x="518385" y="4581128"/>
            <a:ext cx="2742213"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Espace réservé du contenu 2"/>
          <p:cNvSpPr txBox="1">
            <a:spLocks/>
          </p:cNvSpPr>
          <p:nvPr>
            <p:custDataLst>
              <p:tags r:id="rId27"/>
            </p:custDataLst>
          </p:nvPr>
        </p:nvSpPr>
        <p:spPr>
          <a:xfrm>
            <a:off x="3203847" y="6442202"/>
            <a:ext cx="281127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28"/>
            </p:custDataLst>
          </p:nvPr>
        </p:nvCxnSpPr>
        <p:spPr>
          <a:xfrm flipV="1">
            <a:off x="5508104" y="470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6" name="Forme libre 45"/>
          <p:cNvSpPr/>
          <p:nvPr>
            <p:custDataLst>
              <p:tags r:id="rId29"/>
            </p:custDataLst>
          </p:nvPr>
        </p:nvSpPr>
        <p:spPr>
          <a:xfrm>
            <a:off x="5212213" y="6190203"/>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1741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50"/>
                                  </p:stCondLst>
                                  <p:iterate type="wd">
                                    <p:tmPct val="10000"/>
                                  </p:iterate>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250"/>
                                  </p:stCondLst>
                                  <p:iterate type="wd">
                                    <p:tmPct val="10000"/>
                                  </p:iterate>
                                  <p:childTnLst>
                                    <p:set>
                                      <p:cBhvr>
                                        <p:cTn id="16" dur="1" fill="hold">
                                          <p:stCondLst>
                                            <p:cond delay="0"/>
                                          </p:stCondLst>
                                        </p:cTn>
                                        <p:tgtEl>
                                          <p:spTgt spid="14">
                                            <p:txEl>
                                              <p:pRg st="3" end="3"/>
                                            </p:txEl>
                                          </p:spTgt>
                                        </p:tgtEl>
                                        <p:attrNameLst>
                                          <p:attrName>style.visibility</p:attrName>
                                        </p:attrNameLst>
                                      </p:cBhvr>
                                      <p:to>
                                        <p:strVal val="visible"/>
                                      </p:to>
                                    </p:set>
                                    <p:animEffect transition="in" filter="fade">
                                      <p:cBhvr>
                                        <p:cTn id="17" dur="500"/>
                                        <p:tgtEl>
                                          <p:spTgt spid="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par>
                          <p:cTn id="23" fill="hold">
                            <p:stCondLst>
                              <p:cond delay="500"/>
                            </p:stCondLst>
                            <p:childTnLst>
                              <p:par>
                                <p:cTn id="24" presetID="22" presetClass="entr" presetSubtype="8" fill="hold" grpId="0" nodeType="afterEffect">
                                  <p:stCondLst>
                                    <p:cond delay="25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par>
                          <p:cTn id="27" fill="hold">
                            <p:stCondLst>
                              <p:cond delay="1250"/>
                            </p:stCondLst>
                            <p:childTnLst>
                              <p:par>
                                <p:cTn id="28" presetID="22" presetClass="entr" presetSubtype="4" fill="hold" grpId="0" nodeType="afterEffect">
                                  <p:stCondLst>
                                    <p:cond delay="250"/>
                                  </p:stCondLst>
                                  <p:childTnLst>
                                    <p:set>
                                      <p:cBhvr>
                                        <p:cTn id="29" dur="1" fill="hold">
                                          <p:stCondLst>
                                            <p:cond delay="0"/>
                                          </p:stCondLst>
                                        </p:cTn>
                                        <p:tgtEl>
                                          <p:spTgt spid="33"/>
                                        </p:tgtEl>
                                        <p:attrNameLst>
                                          <p:attrName>style.visibility</p:attrName>
                                        </p:attrNameLst>
                                      </p:cBhvr>
                                      <p:to>
                                        <p:strVal val="visible"/>
                                      </p:to>
                                    </p:set>
                                    <p:animEffect transition="in" filter="wipe(down)">
                                      <p:cBhvr>
                                        <p:cTn id="30" dur="500"/>
                                        <p:tgtEl>
                                          <p:spTgt spid="33"/>
                                        </p:tgtEl>
                                      </p:cBhvr>
                                    </p:animEffect>
                                  </p:childTnLst>
                                </p:cTn>
                              </p:par>
                            </p:childTnLst>
                          </p:cTn>
                        </p:par>
                        <p:par>
                          <p:cTn id="31" fill="hold">
                            <p:stCondLst>
                              <p:cond delay="2000"/>
                            </p:stCondLst>
                            <p:childTnLst>
                              <p:par>
                                <p:cTn id="32" presetID="22" presetClass="entr" presetSubtype="4" fill="hold" nodeType="afterEffect">
                                  <p:stCondLst>
                                    <p:cond delay="250"/>
                                  </p:stCondLst>
                                  <p:childTnLst>
                                    <p:set>
                                      <p:cBhvr>
                                        <p:cTn id="33" dur="1" fill="hold">
                                          <p:stCondLst>
                                            <p:cond delay="0"/>
                                          </p:stCondLst>
                                        </p:cTn>
                                        <p:tgtEl>
                                          <p:spTgt spid="31"/>
                                        </p:tgtEl>
                                        <p:attrNameLst>
                                          <p:attrName>style.visibility</p:attrName>
                                        </p:attrNameLst>
                                      </p:cBhvr>
                                      <p:to>
                                        <p:strVal val="visible"/>
                                      </p:to>
                                    </p:set>
                                    <p:animEffect transition="in" filter="wipe(down)">
                                      <p:cBhvr>
                                        <p:cTn id="34" dur="500"/>
                                        <p:tgtEl>
                                          <p:spTgt spid="31"/>
                                        </p:tgtEl>
                                      </p:cBhvr>
                                    </p:animEffect>
                                  </p:childTnLst>
                                </p:cTn>
                              </p:par>
                            </p:childTnLst>
                          </p:cTn>
                        </p:par>
                        <p:par>
                          <p:cTn id="35" fill="hold">
                            <p:stCondLst>
                              <p:cond delay="2750"/>
                            </p:stCondLst>
                            <p:childTnLst>
                              <p:par>
                                <p:cTn id="36" presetID="22" presetClass="entr" presetSubtype="8" fill="hold" grpId="0" nodeType="afterEffect">
                                  <p:stCondLst>
                                    <p:cond delay="250"/>
                                  </p:stCondLst>
                                  <p:childTnLst>
                                    <p:set>
                                      <p:cBhvr>
                                        <p:cTn id="37" dur="1" fill="hold">
                                          <p:stCondLst>
                                            <p:cond delay="0"/>
                                          </p:stCondLst>
                                        </p:cTn>
                                        <p:tgtEl>
                                          <p:spTgt spid="43"/>
                                        </p:tgtEl>
                                        <p:attrNameLst>
                                          <p:attrName>style.visibility</p:attrName>
                                        </p:attrNameLst>
                                      </p:cBhvr>
                                      <p:to>
                                        <p:strVal val="visible"/>
                                      </p:to>
                                    </p:set>
                                    <p:animEffect transition="in" filter="wipe(left)">
                                      <p:cBhvr>
                                        <p:cTn id="38" dur="500"/>
                                        <p:tgtEl>
                                          <p:spTgt spid="43"/>
                                        </p:tgtEl>
                                      </p:cBhvr>
                                    </p:animEffect>
                                  </p:childTnLst>
                                </p:cTn>
                              </p:par>
                            </p:childTnLst>
                          </p:cTn>
                        </p:par>
                        <p:par>
                          <p:cTn id="39" fill="hold">
                            <p:stCondLst>
                              <p:cond delay="3500"/>
                            </p:stCondLst>
                            <p:childTnLst>
                              <p:par>
                                <p:cTn id="40" presetID="22" presetClass="entr" presetSubtype="8" fill="hold" nodeType="afterEffect">
                                  <p:stCondLst>
                                    <p:cond delay="250"/>
                                  </p:stCondLst>
                                  <p:childTnLst>
                                    <p:set>
                                      <p:cBhvr>
                                        <p:cTn id="41" dur="1" fill="hold">
                                          <p:stCondLst>
                                            <p:cond delay="0"/>
                                          </p:stCondLst>
                                        </p:cTn>
                                        <p:tgtEl>
                                          <p:spTgt spid="5"/>
                                        </p:tgtEl>
                                        <p:attrNameLst>
                                          <p:attrName>style.visibility</p:attrName>
                                        </p:attrNameLst>
                                      </p:cBhvr>
                                      <p:to>
                                        <p:strVal val="visible"/>
                                      </p:to>
                                    </p:set>
                                    <p:animEffect transition="in" filter="wipe(left)">
                                      <p:cBhvr>
                                        <p:cTn id="42" dur="500"/>
                                        <p:tgtEl>
                                          <p:spTgt spid="5"/>
                                        </p:tgtEl>
                                      </p:cBhvr>
                                    </p:animEffect>
                                  </p:childTnLst>
                                </p:cTn>
                              </p:par>
                            </p:childTnLst>
                          </p:cTn>
                        </p:par>
                        <p:par>
                          <p:cTn id="43" fill="hold">
                            <p:stCondLst>
                              <p:cond delay="4250"/>
                            </p:stCondLst>
                            <p:childTnLst>
                              <p:par>
                                <p:cTn id="44" presetID="22" presetClass="entr" presetSubtype="8" fill="hold" grpId="0" nodeType="afterEffect">
                                  <p:stCondLst>
                                    <p:cond delay="250"/>
                                  </p:stCondLst>
                                  <p:childTnLst>
                                    <p:set>
                                      <p:cBhvr>
                                        <p:cTn id="45" dur="1" fill="hold">
                                          <p:stCondLst>
                                            <p:cond delay="0"/>
                                          </p:stCondLst>
                                        </p:cTn>
                                        <p:tgtEl>
                                          <p:spTgt spid="24"/>
                                        </p:tgtEl>
                                        <p:attrNameLst>
                                          <p:attrName>style.visibility</p:attrName>
                                        </p:attrNameLst>
                                      </p:cBhvr>
                                      <p:to>
                                        <p:strVal val="visible"/>
                                      </p:to>
                                    </p:set>
                                    <p:animEffect transition="in" filter="wipe(left)">
                                      <p:cBhvr>
                                        <p:cTn id="46" dur="500"/>
                                        <p:tgtEl>
                                          <p:spTgt spid="24"/>
                                        </p:tgtEl>
                                      </p:cBhvr>
                                    </p:animEffect>
                                  </p:childTnLst>
                                </p:cTn>
                              </p:par>
                            </p:childTnLst>
                          </p:cTn>
                        </p:par>
                        <p:par>
                          <p:cTn id="47" fill="hold">
                            <p:stCondLst>
                              <p:cond delay="5000"/>
                            </p:stCondLst>
                            <p:childTnLst>
                              <p:par>
                                <p:cTn id="48" presetID="10" presetClass="entr" presetSubtype="0" fill="hold" grpId="0" nodeType="afterEffect">
                                  <p:stCondLst>
                                    <p:cond delay="25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par>
                          <p:cTn id="51" fill="hold">
                            <p:stCondLst>
                              <p:cond delay="5750"/>
                            </p:stCondLst>
                            <p:childTnLst>
                              <p:par>
                                <p:cTn id="52" presetID="10" presetClass="entr" presetSubtype="0" fill="hold" grpId="0" nodeType="afterEffect">
                                  <p:stCondLst>
                                    <p:cond delay="25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par>
                          <p:cTn id="55" fill="hold">
                            <p:stCondLst>
                              <p:cond delay="6500"/>
                            </p:stCondLst>
                            <p:childTnLst>
                              <p:par>
                                <p:cTn id="56" presetID="22" presetClass="entr" presetSubtype="8" fill="hold" nodeType="afterEffect">
                                  <p:stCondLst>
                                    <p:cond delay="25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500"/>
                                        <p:tgtEl>
                                          <p:spTgt spid="39"/>
                                        </p:tgtEl>
                                      </p:cBhvr>
                                    </p:animEffect>
                                  </p:childTnLst>
                                </p:cTn>
                              </p:par>
                            </p:childTnLst>
                          </p:cTn>
                        </p:par>
                        <p:par>
                          <p:cTn id="59" fill="hold">
                            <p:stCondLst>
                              <p:cond delay="7250"/>
                            </p:stCondLst>
                            <p:childTnLst>
                              <p:par>
                                <p:cTn id="60" presetID="22" presetClass="entr" presetSubtype="8" fill="hold" grpId="0" nodeType="afterEffect">
                                  <p:stCondLst>
                                    <p:cond delay="250"/>
                                  </p:stCondLst>
                                  <p:childTnLst>
                                    <p:set>
                                      <p:cBhvr>
                                        <p:cTn id="61" dur="1" fill="hold">
                                          <p:stCondLst>
                                            <p:cond delay="0"/>
                                          </p:stCondLst>
                                        </p:cTn>
                                        <p:tgtEl>
                                          <p:spTgt spid="44"/>
                                        </p:tgtEl>
                                        <p:attrNameLst>
                                          <p:attrName>style.visibility</p:attrName>
                                        </p:attrNameLst>
                                      </p:cBhvr>
                                      <p:to>
                                        <p:strVal val="visible"/>
                                      </p:to>
                                    </p:set>
                                    <p:animEffect transition="in" filter="wipe(left)">
                                      <p:cBhvr>
                                        <p:cTn id="62" dur="500"/>
                                        <p:tgtEl>
                                          <p:spTgt spid="44"/>
                                        </p:tgtEl>
                                      </p:cBhvr>
                                    </p:animEffect>
                                  </p:childTnLst>
                                </p:cTn>
                              </p:par>
                            </p:childTnLst>
                          </p:cTn>
                        </p:par>
                        <p:par>
                          <p:cTn id="63" fill="hold">
                            <p:stCondLst>
                              <p:cond delay="8000"/>
                            </p:stCondLst>
                            <p:childTnLst>
                              <p:par>
                                <p:cTn id="64" presetID="22" presetClass="entr" presetSubtype="4" fill="hold" grpId="0" nodeType="afterEffect">
                                  <p:stCondLst>
                                    <p:cond delay="250"/>
                                  </p:stCondLst>
                                  <p:childTnLst>
                                    <p:set>
                                      <p:cBhvr>
                                        <p:cTn id="65" dur="1" fill="hold">
                                          <p:stCondLst>
                                            <p:cond delay="0"/>
                                          </p:stCondLst>
                                        </p:cTn>
                                        <p:tgtEl>
                                          <p:spTgt spid="46"/>
                                        </p:tgtEl>
                                        <p:attrNameLst>
                                          <p:attrName>style.visibility</p:attrName>
                                        </p:attrNameLst>
                                      </p:cBhvr>
                                      <p:to>
                                        <p:strVal val="visible"/>
                                      </p:to>
                                    </p:set>
                                    <p:animEffect transition="in" filter="wipe(down)">
                                      <p:cBhvr>
                                        <p:cTn id="66" dur="500"/>
                                        <p:tgtEl>
                                          <p:spTgt spid="46"/>
                                        </p:tgtEl>
                                      </p:cBhvr>
                                    </p:animEffect>
                                  </p:childTnLst>
                                </p:cTn>
                              </p:par>
                            </p:childTnLst>
                          </p:cTn>
                        </p:par>
                        <p:par>
                          <p:cTn id="67" fill="hold">
                            <p:stCondLst>
                              <p:cond delay="8750"/>
                            </p:stCondLst>
                            <p:childTnLst>
                              <p:par>
                                <p:cTn id="68" presetID="22" presetClass="entr" presetSubtype="4" fill="hold" nodeType="afterEffect">
                                  <p:stCondLst>
                                    <p:cond delay="250"/>
                                  </p:stCondLst>
                                  <p:childTnLst>
                                    <p:set>
                                      <p:cBhvr>
                                        <p:cTn id="69" dur="1" fill="hold">
                                          <p:stCondLst>
                                            <p:cond delay="0"/>
                                          </p:stCondLst>
                                        </p:cTn>
                                        <p:tgtEl>
                                          <p:spTgt spid="45"/>
                                        </p:tgtEl>
                                        <p:attrNameLst>
                                          <p:attrName>style.visibility</p:attrName>
                                        </p:attrNameLst>
                                      </p:cBhvr>
                                      <p:to>
                                        <p:strVal val="visible"/>
                                      </p:to>
                                    </p:set>
                                    <p:animEffect transition="in" filter="wipe(down)">
                                      <p:cBhvr>
                                        <p:cTn id="70" dur="500"/>
                                        <p:tgtEl>
                                          <p:spTgt spid="45"/>
                                        </p:tgtEl>
                                      </p:cBhvr>
                                    </p:animEffect>
                                  </p:childTnLst>
                                </p:cTn>
                              </p:par>
                            </p:childTnLst>
                          </p:cTn>
                        </p:par>
                        <p:par>
                          <p:cTn id="71" fill="hold">
                            <p:stCondLst>
                              <p:cond delay="9500"/>
                            </p:stCondLst>
                            <p:childTnLst>
                              <p:par>
                                <p:cTn id="72" presetID="22" presetClass="entr" presetSubtype="8" fill="hold" grpId="0" nodeType="afterEffect">
                                  <p:stCondLst>
                                    <p:cond delay="250"/>
                                  </p:stCondLst>
                                  <p:childTnLst>
                                    <p:set>
                                      <p:cBhvr>
                                        <p:cTn id="73" dur="1" fill="hold">
                                          <p:stCondLst>
                                            <p:cond delay="0"/>
                                          </p:stCondLst>
                                        </p:cTn>
                                        <p:tgtEl>
                                          <p:spTgt spid="26"/>
                                        </p:tgtEl>
                                        <p:attrNameLst>
                                          <p:attrName>style.visibility</p:attrName>
                                        </p:attrNameLst>
                                      </p:cBhvr>
                                      <p:to>
                                        <p:strVal val="visible"/>
                                      </p:to>
                                    </p:set>
                                    <p:animEffect transition="in" filter="wipe(left)">
                                      <p:cBhvr>
                                        <p:cTn id="74" dur="500"/>
                                        <p:tgtEl>
                                          <p:spTgt spid="26"/>
                                        </p:tgtEl>
                                      </p:cBhvr>
                                    </p:animEffect>
                                  </p:childTnLst>
                                </p:cTn>
                              </p:par>
                            </p:childTnLst>
                          </p:cTn>
                        </p:par>
                        <p:par>
                          <p:cTn id="75" fill="hold">
                            <p:stCondLst>
                              <p:cond delay="10250"/>
                            </p:stCondLst>
                            <p:childTnLst>
                              <p:par>
                                <p:cTn id="76" presetID="22" presetClass="entr" presetSubtype="8" fill="hold" nodeType="after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wipe(left)">
                                      <p:cBhvr>
                                        <p:cTn id="78" dur="500"/>
                                        <p:tgtEl>
                                          <p:spTgt spid="38"/>
                                        </p:tgtEl>
                                      </p:cBhvr>
                                    </p:animEffect>
                                  </p:childTnLst>
                                </p:cTn>
                              </p:par>
                            </p:childTnLst>
                          </p:cTn>
                        </p:par>
                        <p:par>
                          <p:cTn id="79" fill="hold">
                            <p:stCondLst>
                              <p:cond delay="11750"/>
                            </p:stCondLst>
                            <p:childTnLst>
                              <p:par>
                                <p:cTn id="80" presetID="22" presetClass="entr" presetSubtype="8" fill="hold" grpId="0" nodeType="after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wipe(left)">
                                      <p:cBhvr>
                                        <p:cTn id="82" dur="500"/>
                                        <p:tgtEl>
                                          <p:spTgt spid="42"/>
                                        </p:tgtEl>
                                      </p:cBhvr>
                                    </p:animEffect>
                                  </p:childTnLst>
                                </p:cTn>
                              </p:par>
                            </p:childTnLst>
                          </p:cTn>
                        </p:par>
                        <p:par>
                          <p:cTn id="83" fill="hold">
                            <p:stCondLst>
                              <p:cond delay="12250"/>
                            </p:stCondLst>
                            <p:childTnLst>
                              <p:par>
                                <p:cTn id="84" presetID="10" presetClass="entr" presetSubtype="0" fill="hold" grpId="0" nodeType="afterEffect">
                                  <p:stCondLst>
                                    <p:cond delay="0"/>
                                  </p:stCondLst>
                                  <p:childTnLst>
                                    <p:set>
                                      <p:cBhvr>
                                        <p:cTn id="85" dur="1" fill="hold">
                                          <p:stCondLst>
                                            <p:cond delay="0"/>
                                          </p:stCondLst>
                                        </p:cTn>
                                        <p:tgtEl>
                                          <p:spTgt spid="41"/>
                                        </p:tgtEl>
                                        <p:attrNameLst>
                                          <p:attrName>style.visibility</p:attrName>
                                        </p:attrNameLst>
                                      </p:cBhvr>
                                      <p:to>
                                        <p:strVal val="visible"/>
                                      </p:to>
                                    </p:set>
                                    <p:animEffect transition="in" filter="fade">
                                      <p:cBhvr>
                                        <p:cTn id="86" dur="500"/>
                                        <p:tgtEl>
                                          <p:spTgt spid="41"/>
                                        </p:tgtEl>
                                      </p:cBhvr>
                                    </p:animEffect>
                                  </p:childTnLst>
                                </p:cTn>
                              </p:par>
                            </p:childTnLst>
                          </p:cTn>
                        </p:par>
                        <p:par>
                          <p:cTn id="87" fill="hold">
                            <p:stCondLst>
                              <p:cond delay="12750"/>
                            </p:stCondLst>
                            <p:childTnLst>
                              <p:par>
                                <p:cTn id="88" presetID="10" presetClass="entr" presetSubtype="0" fill="hold" grpId="0" nodeType="afterEffect">
                                  <p:stCondLst>
                                    <p:cond delay="0"/>
                                  </p:stCondLst>
                                  <p:childTnLst>
                                    <p:set>
                                      <p:cBhvr>
                                        <p:cTn id="89" dur="1" fill="hold">
                                          <p:stCondLst>
                                            <p:cond delay="0"/>
                                          </p:stCondLst>
                                        </p:cTn>
                                        <p:tgtEl>
                                          <p:spTgt spid="40"/>
                                        </p:tgtEl>
                                        <p:attrNameLst>
                                          <p:attrName>style.visibility</p:attrName>
                                        </p:attrNameLst>
                                      </p:cBhvr>
                                      <p:to>
                                        <p:strVal val="visible"/>
                                      </p:to>
                                    </p:set>
                                    <p:animEffect transition="in" filter="fade">
                                      <p:cBhvr>
                                        <p:cTn id="90" dur="500"/>
                                        <p:tgtEl>
                                          <p:spTgt spid="40"/>
                                        </p:tgtEl>
                                      </p:cBhvr>
                                    </p:animEffect>
                                  </p:childTnLst>
                                </p:cTn>
                              </p:par>
                            </p:childTnLst>
                          </p:cTn>
                        </p:par>
                        <p:par>
                          <p:cTn id="91" fill="hold">
                            <p:stCondLst>
                              <p:cond delay="13250"/>
                            </p:stCondLst>
                            <p:childTnLst>
                              <p:par>
                                <p:cTn id="92" presetID="22" presetClass="entr" presetSubtype="8" fill="hold" nodeType="afterEffect">
                                  <p:stCondLst>
                                    <p:cond delay="250"/>
                                  </p:stCondLst>
                                  <p:childTnLst>
                                    <p:set>
                                      <p:cBhvr>
                                        <p:cTn id="93" dur="1" fill="hold">
                                          <p:stCondLst>
                                            <p:cond delay="0"/>
                                          </p:stCondLst>
                                        </p:cTn>
                                        <p:tgtEl>
                                          <p:spTgt spid="25"/>
                                        </p:tgtEl>
                                        <p:attrNameLst>
                                          <p:attrName>style.visibility</p:attrName>
                                        </p:attrNameLst>
                                      </p:cBhvr>
                                      <p:to>
                                        <p:strVal val="visible"/>
                                      </p:to>
                                    </p:set>
                                    <p:animEffect transition="in" filter="wipe(left)">
                                      <p:cBhvr>
                                        <p:cTn id="94" dur="500"/>
                                        <p:tgtEl>
                                          <p:spTgt spid="25"/>
                                        </p:tgtEl>
                                      </p:cBhvr>
                                    </p:animEffect>
                                  </p:childTnLst>
                                </p:cTn>
                              </p:par>
                            </p:childTnLst>
                          </p:cTn>
                        </p:par>
                        <p:par>
                          <p:cTn id="95" fill="hold">
                            <p:stCondLst>
                              <p:cond delay="14000"/>
                            </p:stCondLst>
                            <p:childTnLst>
                              <p:par>
                                <p:cTn id="96" presetID="22" presetClass="entr" presetSubtype="8" fill="hold" grpId="0" nodeType="afterEffect">
                                  <p:stCondLst>
                                    <p:cond delay="250"/>
                                  </p:stCondLst>
                                  <p:childTnLst>
                                    <p:set>
                                      <p:cBhvr>
                                        <p:cTn id="97" dur="1" fill="hold">
                                          <p:stCondLst>
                                            <p:cond delay="0"/>
                                          </p:stCondLst>
                                        </p:cTn>
                                        <p:tgtEl>
                                          <p:spTgt spid="35"/>
                                        </p:tgtEl>
                                        <p:attrNameLst>
                                          <p:attrName>style.visibility</p:attrName>
                                        </p:attrNameLst>
                                      </p:cBhvr>
                                      <p:to>
                                        <p:strVal val="visible"/>
                                      </p:to>
                                    </p:set>
                                    <p:animEffect transition="in" filter="wipe(left)">
                                      <p:cBhvr>
                                        <p:cTn id="98" dur="500"/>
                                        <p:tgtEl>
                                          <p:spTgt spid="35"/>
                                        </p:tgtEl>
                                      </p:cBhvr>
                                    </p:animEffect>
                                  </p:childTnLst>
                                </p:cTn>
                              </p:par>
                            </p:childTnLst>
                          </p:cTn>
                        </p:par>
                        <p:par>
                          <p:cTn id="99" fill="hold">
                            <p:stCondLst>
                              <p:cond delay="14750"/>
                            </p:stCondLst>
                            <p:childTnLst>
                              <p:par>
                                <p:cTn id="100" presetID="22" presetClass="entr" presetSubtype="4" fill="hold" grpId="0" nodeType="afterEffect">
                                  <p:stCondLst>
                                    <p:cond delay="250"/>
                                  </p:stCondLst>
                                  <p:childTnLst>
                                    <p:set>
                                      <p:cBhvr>
                                        <p:cTn id="101" dur="1" fill="hold">
                                          <p:stCondLst>
                                            <p:cond delay="0"/>
                                          </p:stCondLst>
                                        </p:cTn>
                                        <p:tgtEl>
                                          <p:spTgt spid="37"/>
                                        </p:tgtEl>
                                        <p:attrNameLst>
                                          <p:attrName>style.visibility</p:attrName>
                                        </p:attrNameLst>
                                      </p:cBhvr>
                                      <p:to>
                                        <p:strVal val="visible"/>
                                      </p:to>
                                    </p:set>
                                    <p:animEffect transition="in" filter="wipe(down)">
                                      <p:cBhvr>
                                        <p:cTn id="102" dur="500"/>
                                        <p:tgtEl>
                                          <p:spTgt spid="37"/>
                                        </p:tgtEl>
                                      </p:cBhvr>
                                    </p:animEffect>
                                  </p:childTnLst>
                                </p:cTn>
                              </p:par>
                            </p:childTnLst>
                          </p:cTn>
                        </p:par>
                        <p:par>
                          <p:cTn id="103" fill="hold">
                            <p:stCondLst>
                              <p:cond delay="15500"/>
                            </p:stCondLst>
                            <p:childTnLst>
                              <p:par>
                                <p:cTn id="104" presetID="22" presetClass="entr" presetSubtype="4" fill="hold" nodeType="afterEffect">
                                  <p:stCondLst>
                                    <p:cond delay="250"/>
                                  </p:stCondLst>
                                  <p:childTnLst>
                                    <p:set>
                                      <p:cBhvr>
                                        <p:cTn id="105" dur="1" fill="hold">
                                          <p:stCondLst>
                                            <p:cond delay="0"/>
                                          </p:stCondLst>
                                        </p:cTn>
                                        <p:tgtEl>
                                          <p:spTgt spid="36"/>
                                        </p:tgtEl>
                                        <p:attrNameLst>
                                          <p:attrName>style.visibility</p:attrName>
                                        </p:attrNameLst>
                                      </p:cBhvr>
                                      <p:to>
                                        <p:strVal val="visible"/>
                                      </p:to>
                                    </p:set>
                                    <p:animEffect transition="in" filter="wipe(down)">
                                      <p:cBhvr>
                                        <p:cTn id="106" dur="500"/>
                                        <p:tgtEl>
                                          <p:spTgt spid="36"/>
                                        </p:tgtEl>
                                      </p:cBhvr>
                                    </p:animEffect>
                                  </p:childTnLst>
                                </p:cTn>
                              </p:par>
                            </p:childTnLst>
                          </p:cTn>
                        </p:par>
                        <p:par>
                          <p:cTn id="107" fill="hold">
                            <p:stCondLst>
                              <p:cond delay="16250"/>
                            </p:stCondLst>
                            <p:childTnLst>
                              <p:par>
                                <p:cTn id="108" presetID="22" presetClass="entr" presetSubtype="8" fill="hold" grpId="0" nodeType="afterEffect">
                                  <p:stCondLst>
                                    <p:cond delay="250"/>
                                  </p:stCondLst>
                                  <p:childTnLst>
                                    <p:set>
                                      <p:cBhvr>
                                        <p:cTn id="109" dur="1" fill="hold">
                                          <p:stCondLst>
                                            <p:cond delay="0"/>
                                          </p:stCondLst>
                                        </p:cTn>
                                        <p:tgtEl>
                                          <p:spTgt spid="34"/>
                                        </p:tgtEl>
                                        <p:attrNameLst>
                                          <p:attrName>style.visibility</p:attrName>
                                        </p:attrNameLst>
                                      </p:cBhvr>
                                      <p:to>
                                        <p:strVal val="visible"/>
                                      </p:to>
                                    </p:set>
                                    <p:animEffect transition="in" filter="wipe(left)">
                                      <p:cBhvr>
                                        <p:cTn id="110" dur="500"/>
                                        <p:tgtEl>
                                          <p:spTgt spid="34"/>
                                        </p:tgtEl>
                                      </p:cBhvr>
                                    </p:animEffect>
                                  </p:childTnLst>
                                </p:cTn>
                              </p:par>
                            </p:childTnLst>
                          </p:cTn>
                        </p:par>
                        <p:par>
                          <p:cTn id="111" fill="hold">
                            <p:stCondLst>
                              <p:cond delay="17000"/>
                            </p:stCondLst>
                            <p:childTnLst>
                              <p:par>
                                <p:cTn id="112" presetID="22" presetClass="entr" presetSubtype="8" fill="hold" nodeType="afterEffect">
                                  <p:stCondLst>
                                    <p:cond delay="250"/>
                                  </p:stCondLst>
                                  <p:childTnLst>
                                    <p:set>
                                      <p:cBhvr>
                                        <p:cTn id="113" dur="1" fill="hold">
                                          <p:stCondLst>
                                            <p:cond delay="0"/>
                                          </p:stCondLst>
                                        </p:cTn>
                                        <p:tgtEl>
                                          <p:spTgt spid="22"/>
                                        </p:tgtEl>
                                        <p:attrNameLst>
                                          <p:attrName>style.visibility</p:attrName>
                                        </p:attrNameLst>
                                      </p:cBhvr>
                                      <p:to>
                                        <p:strVal val="visible"/>
                                      </p:to>
                                    </p:set>
                                    <p:animEffect transition="in" filter="wipe(left)">
                                      <p:cBhvr>
                                        <p:cTn id="114" dur="500"/>
                                        <p:tgtEl>
                                          <p:spTgt spid="22"/>
                                        </p:tgtEl>
                                      </p:cBhvr>
                                    </p:animEffect>
                                  </p:childTnLst>
                                </p:cTn>
                              </p:par>
                            </p:childTnLst>
                          </p:cTn>
                        </p:par>
                        <p:par>
                          <p:cTn id="115" fill="hold">
                            <p:stCondLst>
                              <p:cond delay="17750"/>
                            </p:stCondLst>
                            <p:childTnLst>
                              <p:par>
                                <p:cTn id="116" presetID="22" presetClass="entr" presetSubtype="8" fill="hold" grpId="0" nodeType="afterEffect">
                                  <p:stCondLst>
                                    <p:cond delay="250"/>
                                  </p:stCondLst>
                                  <p:childTnLst>
                                    <p:set>
                                      <p:cBhvr>
                                        <p:cTn id="117" dur="1" fill="hold">
                                          <p:stCondLst>
                                            <p:cond delay="0"/>
                                          </p:stCondLst>
                                        </p:cTn>
                                        <p:tgtEl>
                                          <p:spTgt spid="32"/>
                                        </p:tgtEl>
                                        <p:attrNameLst>
                                          <p:attrName>style.visibility</p:attrName>
                                        </p:attrNameLst>
                                      </p:cBhvr>
                                      <p:to>
                                        <p:strVal val="visible"/>
                                      </p:to>
                                    </p:set>
                                    <p:animEffect transition="in" filter="wipe(left)">
                                      <p:cBhvr>
                                        <p:cTn id="118" dur="500"/>
                                        <p:tgtEl>
                                          <p:spTgt spid="32"/>
                                        </p:tgtEl>
                                      </p:cBhvr>
                                    </p:animEffect>
                                  </p:childTnLst>
                                </p:cTn>
                              </p:par>
                            </p:childTnLst>
                          </p:cTn>
                        </p:par>
                        <p:par>
                          <p:cTn id="119" fill="hold">
                            <p:stCondLst>
                              <p:cond delay="18500"/>
                            </p:stCondLst>
                            <p:childTnLst>
                              <p:par>
                                <p:cTn id="120" presetID="10" presetClass="entr" presetSubtype="0" fill="hold" grpId="0" nodeType="afterEffect">
                                  <p:stCondLst>
                                    <p:cond delay="250"/>
                                  </p:stCondLst>
                                  <p:childTnLst>
                                    <p:set>
                                      <p:cBhvr>
                                        <p:cTn id="121" dur="1" fill="hold">
                                          <p:stCondLst>
                                            <p:cond delay="0"/>
                                          </p:stCondLst>
                                        </p:cTn>
                                        <p:tgtEl>
                                          <p:spTgt spid="30"/>
                                        </p:tgtEl>
                                        <p:attrNameLst>
                                          <p:attrName>style.visibility</p:attrName>
                                        </p:attrNameLst>
                                      </p:cBhvr>
                                      <p:to>
                                        <p:strVal val="visible"/>
                                      </p:to>
                                    </p:set>
                                    <p:animEffect transition="in" filter="fade">
                                      <p:cBhvr>
                                        <p:cTn id="122" dur="500"/>
                                        <p:tgtEl>
                                          <p:spTgt spid="30"/>
                                        </p:tgtEl>
                                      </p:cBhvr>
                                    </p:animEffect>
                                  </p:childTnLst>
                                </p:cTn>
                              </p:par>
                            </p:childTnLst>
                          </p:cTn>
                        </p:par>
                        <p:par>
                          <p:cTn id="123" fill="hold">
                            <p:stCondLst>
                              <p:cond delay="19250"/>
                            </p:stCondLst>
                            <p:childTnLst>
                              <p:par>
                                <p:cTn id="124" presetID="10" presetClass="entr" presetSubtype="0" fill="hold" grpId="0" nodeType="afterEffect">
                                  <p:stCondLst>
                                    <p:cond delay="250"/>
                                  </p:stCondLst>
                                  <p:childTnLst>
                                    <p:set>
                                      <p:cBhvr>
                                        <p:cTn id="125" dur="1" fill="hold">
                                          <p:stCondLst>
                                            <p:cond delay="0"/>
                                          </p:stCondLst>
                                        </p:cTn>
                                        <p:tgtEl>
                                          <p:spTgt spid="29"/>
                                        </p:tgtEl>
                                        <p:attrNameLst>
                                          <p:attrName>style.visibility</p:attrName>
                                        </p:attrNameLst>
                                      </p:cBhvr>
                                      <p:to>
                                        <p:strVal val="visible"/>
                                      </p:to>
                                    </p:set>
                                    <p:animEffect transition="in" filter="fade">
                                      <p:cBhvr>
                                        <p:cTn id="12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p:bldP spid="24" grpId="0"/>
      <p:bldP spid="26" grpId="0"/>
      <p:bldP spid="27" grpId="0"/>
      <p:bldP spid="33" grpId="0" animBg="1"/>
      <p:bldP spid="14" grpId="0" uiExpand="1" build="p"/>
      <p:bldP spid="29" grpId="0" animBg="1"/>
      <p:bldP spid="30" grpId="0"/>
      <p:bldP spid="32" grpId="0"/>
      <p:bldP spid="34" grpId="0"/>
      <p:bldP spid="35" grpId="0"/>
      <p:bldP spid="37" grpId="0" animBg="1"/>
      <p:bldP spid="40" grpId="0" animBg="1"/>
      <p:bldP spid="41" grpId="0"/>
      <p:bldP spid="42" grpId="0"/>
      <p:bldP spid="43" grpId="0"/>
      <p:bldP spid="44" grpId="0"/>
      <p:bldP spid="4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 name="Connecteur droit avec flèche 4"/>
          <p:cNvCxnSpPr/>
          <p:nvPr>
            <p:custDataLst>
              <p:tags r:id="rId2"/>
            </p:custDataLst>
          </p:nvPr>
        </p:nvCxnSpPr>
        <p:spPr>
          <a:xfrm flipV="1">
            <a:off x="35496" y="5118795"/>
            <a:ext cx="3024336" cy="1224136"/>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custDataLst>
              <p:tags r:id="rId3"/>
            </p:custDataLst>
          </p:nvPr>
        </p:nvCxnSpPr>
        <p:spPr>
          <a:xfrm>
            <a:off x="35496" y="6336432"/>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8" name="Arc 7"/>
          <p:cNvSpPr/>
          <p:nvPr>
            <p:custDataLst>
              <p:tags r:id="rId4"/>
            </p:custDataLst>
          </p:nvPr>
        </p:nvSpPr>
        <p:spPr>
          <a:xfrm rot="2755772">
            <a:off x="-157523" y="5620320"/>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23" name="Espace réservé du contenu 2"/>
          <p:cNvSpPr txBox="1">
            <a:spLocks/>
          </p:cNvSpPr>
          <p:nvPr>
            <p:custDataLst>
              <p:tags r:id="rId5"/>
            </p:custDataLst>
          </p:nvPr>
        </p:nvSpPr>
        <p:spPr>
          <a:xfrm>
            <a:off x="-6838" y="5550843"/>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6"/>
            </p:custDataLst>
          </p:nvPr>
        </p:nvSpPr>
        <p:spPr>
          <a:xfrm>
            <a:off x="42763" y="5245450"/>
            <a:ext cx="215733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7"/>
            </p:custDataLst>
          </p:nvPr>
        </p:nvSpPr>
        <p:spPr>
          <a:xfrm>
            <a:off x="5494893" y="4509120"/>
            <a:ext cx="280768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2</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8"/>
            </p:custDataLst>
          </p:nvPr>
        </p:nvSpPr>
        <p:spPr>
          <a:xfrm>
            <a:off x="-4535" y="6397578"/>
            <a:ext cx="302292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985"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1985"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1985"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1985"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1" name="Connecteur droit avec flèche 30"/>
          <p:cNvCxnSpPr/>
          <p:nvPr>
            <p:custDataLst>
              <p:tags r:id="rId9"/>
            </p:custDataLst>
          </p:nvPr>
        </p:nvCxnSpPr>
        <p:spPr>
          <a:xfrm flipV="1">
            <a:off x="2993732" y="5118795"/>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3" name="Forme libre 32"/>
          <p:cNvSpPr/>
          <p:nvPr>
            <p:custDataLst>
              <p:tags r:id="rId10"/>
            </p:custDataLst>
          </p:nvPr>
        </p:nvSpPr>
        <p:spPr>
          <a:xfrm>
            <a:off x="2677294" y="6074742"/>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avec flèche 21"/>
          <p:cNvCxnSpPr/>
          <p:nvPr>
            <p:custDataLst>
              <p:tags r:id="rId11"/>
            </p:custDataLst>
          </p:nvPr>
        </p:nvCxnSpPr>
        <p:spPr>
          <a:xfrm flipV="1">
            <a:off x="6015121" y="5665989"/>
            <a:ext cx="3024336" cy="738088"/>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custDataLst>
              <p:tags r:id="rId12"/>
            </p:custDataLst>
          </p:nvPr>
        </p:nvCxnSpPr>
        <p:spPr>
          <a:xfrm>
            <a:off x="6015121" y="6397578"/>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9" name="Arc 28"/>
          <p:cNvSpPr/>
          <p:nvPr>
            <p:custDataLst>
              <p:tags r:id="rId13"/>
            </p:custDataLst>
          </p:nvPr>
        </p:nvSpPr>
        <p:spPr>
          <a:xfrm rot="2755772">
            <a:off x="6174191"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30" name="Espace réservé du contenu 2"/>
          <p:cNvSpPr txBox="1">
            <a:spLocks/>
          </p:cNvSpPr>
          <p:nvPr>
            <p:custDataLst>
              <p:tags r:id="rId14"/>
            </p:custDataLst>
          </p:nvPr>
        </p:nvSpPr>
        <p:spPr>
          <a:xfrm>
            <a:off x="6230943" y="5733256"/>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custDataLst>
              <p:tags r:id="rId15"/>
            </p:custDataLst>
          </p:nvPr>
        </p:nvSpPr>
        <p:spPr>
          <a:xfrm>
            <a:off x="6158453" y="5533482"/>
            <a:ext cx="251800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Espace réservé du contenu 2"/>
          <p:cNvSpPr txBox="1">
            <a:spLocks/>
          </p:cNvSpPr>
          <p:nvPr>
            <p:custDataLst>
              <p:tags r:id="rId16"/>
            </p:custDataLst>
          </p:nvPr>
        </p:nvSpPr>
        <p:spPr>
          <a:xfrm>
            <a:off x="6230943" y="4990008"/>
            <a:ext cx="301621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Espace réservé du contenu 2"/>
          <p:cNvSpPr txBox="1">
            <a:spLocks/>
          </p:cNvSpPr>
          <p:nvPr>
            <p:custDataLst>
              <p:tags r:id="rId17"/>
            </p:custDataLst>
          </p:nvPr>
        </p:nvSpPr>
        <p:spPr>
          <a:xfrm>
            <a:off x="6111818" y="6379842"/>
            <a:ext cx="342873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6" name="Connecteur droit avec flèche 35"/>
          <p:cNvCxnSpPr/>
          <p:nvPr>
            <p:custDataLst>
              <p:tags r:id="rId18"/>
            </p:custDataLst>
          </p:nvPr>
        </p:nvCxnSpPr>
        <p:spPr>
          <a:xfrm flipV="1">
            <a:off x="8973357" y="5595739"/>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7" name="Forme libre 36"/>
          <p:cNvSpPr/>
          <p:nvPr>
            <p:custDataLst>
              <p:tags r:id="rId19"/>
            </p:custDataLst>
          </p:nvPr>
        </p:nvSpPr>
        <p:spPr>
          <a:xfrm>
            <a:off x="8656919" y="6135888"/>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p:nvPr>
            <p:custDataLst>
              <p:tags r:id="rId20"/>
            </p:custDataLst>
          </p:nvPr>
        </p:nvCxnSpPr>
        <p:spPr>
          <a:xfrm flipV="1">
            <a:off x="3501165" y="4708893"/>
            <a:ext cx="2044423" cy="1758554"/>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21"/>
            </p:custDataLst>
          </p:nvPr>
        </p:nvCxnSpPr>
        <p:spPr>
          <a:xfrm flipV="1">
            <a:off x="3491880" y="6458533"/>
            <a:ext cx="2053708" cy="12163"/>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0" name="Arc 39"/>
          <p:cNvSpPr/>
          <p:nvPr>
            <p:custDataLst>
              <p:tags r:id="rId22"/>
            </p:custDataLst>
          </p:nvPr>
        </p:nvSpPr>
        <p:spPr>
          <a:xfrm rot="2755772">
            <a:off x="3071124"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41" name="Espace réservé du contenu 2"/>
          <p:cNvSpPr txBox="1">
            <a:spLocks/>
          </p:cNvSpPr>
          <p:nvPr>
            <p:custDataLst>
              <p:tags r:id="rId23"/>
            </p:custDataLst>
          </p:nvPr>
        </p:nvSpPr>
        <p:spPr>
          <a:xfrm>
            <a:off x="3212674" y="5726444"/>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Espace réservé du contenu 2"/>
          <p:cNvSpPr txBox="1">
            <a:spLocks/>
          </p:cNvSpPr>
          <p:nvPr>
            <p:custDataLst>
              <p:tags r:id="rId24"/>
            </p:custDataLst>
          </p:nvPr>
        </p:nvSpPr>
        <p:spPr>
          <a:xfrm>
            <a:off x="3127394" y="4741394"/>
            <a:ext cx="238071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space réservé du contenu 2"/>
          <p:cNvSpPr txBox="1">
            <a:spLocks/>
          </p:cNvSpPr>
          <p:nvPr>
            <p:custDataLst>
              <p:tags r:id="rId25"/>
            </p:custDataLst>
          </p:nvPr>
        </p:nvSpPr>
        <p:spPr>
          <a:xfrm>
            <a:off x="518385" y="4717019"/>
            <a:ext cx="2742213"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3.sin1</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Espace réservé du contenu 2"/>
          <p:cNvSpPr txBox="1">
            <a:spLocks/>
          </p:cNvSpPr>
          <p:nvPr>
            <p:custDataLst>
              <p:tags r:id="rId26"/>
            </p:custDataLst>
          </p:nvPr>
        </p:nvSpPr>
        <p:spPr>
          <a:xfrm>
            <a:off x="3203847" y="6442202"/>
            <a:ext cx="281127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27"/>
            </p:custDataLst>
          </p:nvPr>
        </p:nvCxnSpPr>
        <p:spPr>
          <a:xfrm flipV="1">
            <a:off x="5508104" y="470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6" name="Forme libre 45"/>
          <p:cNvSpPr/>
          <p:nvPr>
            <p:custDataLst>
              <p:tags r:id="rId28"/>
            </p:custDataLst>
          </p:nvPr>
        </p:nvSpPr>
        <p:spPr>
          <a:xfrm>
            <a:off x="5212213" y="6190203"/>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7" name="Connecteur droit avec flèche 46"/>
          <p:cNvCxnSpPr/>
          <p:nvPr>
            <p:custDataLst>
              <p:tags r:id="rId29"/>
            </p:custDataLst>
          </p:nvPr>
        </p:nvCxnSpPr>
        <p:spPr>
          <a:xfrm>
            <a:off x="35496" y="6325418"/>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custDataLst>
              <p:tags r:id="rId30"/>
            </p:custDataLst>
          </p:nvPr>
        </p:nvCxnSpPr>
        <p:spPr>
          <a:xfrm>
            <a:off x="3491880" y="6470696"/>
            <a:ext cx="2053708" cy="0"/>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custDataLst>
              <p:tags r:id="rId31"/>
            </p:custDataLst>
          </p:nvPr>
        </p:nvCxnSpPr>
        <p:spPr>
          <a:xfrm>
            <a:off x="6024419" y="6396097"/>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3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3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3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36"/>
            </p:custDataLst>
          </p:nvPr>
        </p:nvCxnSpPr>
        <p:spPr>
          <a:xfrm flipV="1">
            <a:off x="2987824" y="508518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37"/>
            </p:custDataLst>
          </p:nvPr>
        </p:nvCxnSpPr>
        <p:spPr>
          <a:xfrm flipV="1">
            <a:off x="5510086" y="4708892"/>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38"/>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0" name="Connecteur droit avec flèche 59"/>
          <p:cNvCxnSpPr/>
          <p:nvPr>
            <p:custDataLst>
              <p:tags r:id="rId39"/>
            </p:custDataLst>
          </p:nvPr>
        </p:nvCxnSpPr>
        <p:spPr>
          <a:xfrm flipV="1">
            <a:off x="8987310" y="5602237"/>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40"/>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41"/>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42"/>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64" name="Espace réservé du contenu 2"/>
          <p:cNvSpPr txBox="1">
            <a:spLocks/>
          </p:cNvSpPr>
          <p:nvPr>
            <p:custDataLst>
              <p:tags r:id="rId43"/>
            </p:custDataLst>
          </p:nvPr>
        </p:nvSpPr>
        <p:spPr>
          <a:xfrm>
            <a:off x="395536" y="3501008"/>
            <a:ext cx="1415349"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44"/>
            </p:custDataLst>
          </p:nvPr>
        </p:nvSpPr>
        <p:spPr>
          <a:xfrm rot="20142710">
            <a:off x="1586010" y="1967478"/>
            <a:ext cx="4980125" cy="6535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8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8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solidFill>
                  <a:srgbClr val="FF0000"/>
                </a:solidFill>
                <a:latin typeface="Agency FB"/>
                <a:ea typeface="Verdana" panose="020B0604030504040204" pitchFamily="34" charset="0"/>
                <a:cs typeface="Verdana" panose="020B0604030504040204" pitchFamily="34" charset="0"/>
                <a:sym typeface="Symbol"/>
              </a:rPr>
              <a:t>√</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45"/>
            </p:custDataLst>
          </p:nvPr>
        </p:nvSpPr>
        <p:spPr>
          <a:xfrm>
            <a:off x="3021638" y="3616380"/>
            <a:ext cx="3833101" cy="523220"/>
          </a:xfrm>
          <a:prstGeom prst="rect">
            <a:avLst/>
          </a:prstGeom>
        </p:spPr>
        <p:txBody>
          <a:bodyPr wrap="none">
            <a:spAutoFit/>
          </a:bodyPr>
          <a:lstStyle/>
          <a:p>
            <a:r>
              <a:rPr lang="fr-FR" sz="2800"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
        <p:nvSpPr>
          <p:cNvPr id="21" name="Rectangle 20"/>
          <p:cNvSpPr/>
          <p:nvPr>
            <p:custDataLst>
              <p:tags r:id="rId46"/>
            </p:custDataLst>
          </p:nvPr>
        </p:nvSpPr>
        <p:spPr>
          <a:xfrm>
            <a:off x="5076056" y="2651752"/>
            <a:ext cx="3629520" cy="523220"/>
          </a:xfrm>
          <a:prstGeom prst="rect">
            <a:avLst/>
          </a:prstGeom>
        </p:spPr>
        <p:txBody>
          <a:bodyPr wrap="none">
            <a:spAutoFit/>
          </a:bodyPr>
          <a:lstStyle/>
          <a:p>
            <a:r>
              <a:rPr lang="fr-FR" sz="28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Tree>
    <p:extLst>
      <p:ext uri="{BB962C8B-B14F-4D97-AF65-F5344CB8AC3E}">
        <p14:creationId xmlns:p14="http://schemas.microsoft.com/office/powerpoint/2010/main" val="179926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0" presetClass="path" presetSubtype="0" accel="50000" decel="50000" fill="hold" nodeType="withEffect">
                                  <p:stCondLst>
                                    <p:cond delay="500"/>
                                  </p:stCondLst>
                                  <p:childTnLst>
                                    <p:animMotion origin="layout" path="M 2.77778E-6 3.00578E-6 L 0.04271 -0.11538 L 0.06319 -0.2874 " pathEditMode="relative" rAng="0" ptsTypes="AAA">
                                      <p:cBhvr>
                                        <p:cTn id="13" dur="2000" fill="hold"/>
                                        <p:tgtEl>
                                          <p:spTgt spid="7"/>
                                        </p:tgtEl>
                                        <p:attrNameLst>
                                          <p:attrName>ppt_x</p:attrName>
                                          <p:attrName>ppt_y</p:attrName>
                                        </p:attrNameLst>
                                      </p:cBhvr>
                                      <p:rCtr x="3160" y="-14382"/>
                                    </p:animMotion>
                                  </p:childTnLst>
                                </p:cTn>
                              </p:par>
                            </p:childTnLst>
                          </p:cTn>
                        </p:par>
                        <p:par>
                          <p:cTn id="14" fill="hold">
                            <p:stCondLst>
                              <p:cond delay="2500"/>
                            </p:stCondLst>
                            <p:childTnLst>
                              <p:par>
                                <p:cTn id="15" presetID="1" presetClass="exit" presetSubtype="0" fill="hold" nodeType="after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par>
                          <p:cTn id="17" fill="hold">
                            <p:stCondLst>
                              <p:cond delay="2500"/>
                            </p:stCondLst>
                            <p:childTnLst>
                              <p:par>
                                <p:cTn id="18" presetID="1" presetClass="entr" presetSubtype="0"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9"/>
                                        </p:tgtEl>
                                        <p:attrNameLst>
                                          <p:attrName>style.visibility</p:attrName>
                                        </p:attrNameLst>
                                      </p:cBhvr>
                                      <p:to>
                                        <p:strVal val="visible"/>
                                      </p:to>
                                    </p:set>
                                  </p:childTnLst>
                                </p:cTn>
                              </p:par>
                              <p:par>
                                <p:cTn id="24" presetID="0" presetClass="path" presetSubtype="0" accel="50000" decel="50000" fill="hold" nodeType="withEffect">
                                  <p:stCondLst>
                                    <p:cond delay="0"/>
                                  </p:stCondLst>
                                  <p:childTnLst>
                                    <p:animMotion origin="layout" path="M 2.77778E-6 2.25434E-6 L 0.03003 -0.12486 L 0.01545 -0.30197 " pathEditMode="relative" rAng="0" ptsTypes="AAA">
                                      <p:cBhvr>
                                        <p:cTn id="25" dur="2000" fill="hold"/>
                                        <p:tgtEl>
                                          <p:spTgt spid="49"/>
                                        </p:tgtEl>
                                        <p:attrNameLst>
                                          <p:attrName>ppt_x</p:attrName>
                                          <p:attrName>ppt_y</p:attrName>
                                        </p:attrNameLst>
                                      </p:cBhvr>
                                      <p:rCtr x="1493" y="-15098"/>
                                    </p:animMotion>
                                  </p:childTnLst>
                                </p:cTn>
                              </p:par>
                            </p:childTnLst>
                          </p:cTn>
                        </p:par>
                        <p:par>
                          <p:cTn id="26" fill="hold">
                            <p:stCondLst>
                              <p:cond delay="2000"/>
                            </p:stCondLst>
                            <p:childTnLst>
                              <p:par>
                                <p:cTn id="27" presetID="1" presetClass="exit" presetSubtype="0" fill="hold" nodeType="afterEffect">
                                  <p:stCondLst>
                                    <p:cond delay="0"/>
                                  </p:stCondLst>
                                  <p:childTnLst>
                                    <p:set>
                                      <p:cBhvr>
                                        <p:cTn id="28" dur="1" fill="hold">
                                          <p:stCondLst>
                                            <p:cond delay="0"/>
                                          </p:stCondLst>
                                        </p:cTn>
                                        <p:tgtEl>
                                          <p:spTgt spid="49"/>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0" presetClass="path" presetSubtype="0" accel="50000" decel="50000" fill="hold" nodeType="withEffect">
                                  <p:stCondLst>
                                    <p:cond delay="0"/>
                                  </p:stCondLst>
                                  <p:childTnLst>
                                    <p:animMotion origin="layout" path="M -1.94444E-6 -3.12139E-6 L 0.02066 -0.12901 L -0.00156 -0.23676 L -0.04166 -0.28948 " pathEditMode="relative" rAng="0" ptsTypes="AAAA">
                                      <p:cBhvr>
                                        <p:cTn id="36" dur="2000" fill="hold"/>
                                        <p:tgtEl>
                                          <p:spTgt spid="51"/>
                                        </p:tgtEl>
                                        <p:attrNameLst>
                                          <p:attrName>ppt_x</p:attrName>
                                          <p:attrName>ppt_y</p:attrName>
                                        </p:attrNameLst>
                                      </p:cBhvr>
                                      <p:rCtr x="-1059" y="-14474"/>
                                    </p:animMotion>
                                  </p:childTnLst>
                                </p:cTn>
                              </p:par>
                            </p:childTnLst>
                          </p:cTn>
                        </p:par>
                        <p:par>
                          <p:cTn id="37" fill="hold">
                            <p:stCondLst>
                              <p:cond delay="2000"/>
                            </p:stCondLst>
                            <p:childTnLst>
                              <p:par>
                                <p:cTn id="38" presetID="1" presetClass="exit" presetSubtype="0" fill="hold" nodeType="afterEffect">
                                  <p:stCondLst>
                                    <p:cond delay="0"/>
                                  </p:stCondLst>
                                  <p:childTnLst>
                                    <p:set>
                                      <p:cBhvr>
                                        <p:cTn id="39" dur="1" fill="hold">
                                          <p:stCondLst>
                                            <p:cond delay="0"/>
                                          </p:stCondLst>
                                        </p:cTn>
                                        <p:tgtEl>
                                          <p:spTgt spid="51"/>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55"/>
                                        </p:tgtEl>
                                        <p:attrNameLst>
                                          <p:attrName>style.visibility</p:attrName>
                                        </p:attrNameLst>
                                      </p:cBhvr>
                                      <p:to>
                                        <p:strVal val="visible"/>
                                      </p:to>
                                    </p:set>
                                  </p:childTnLst>
                                </p:cTn>
                              </p:par>
                            </p:childTnLst>
                          </p:cTn>
                        </p:par>
                        <p:par>
                          <p:cTn id="42" fill="hold">
                            <p:stCondLst>
                              <p:cond delay="2000"/>
                            </p:stCondLst>
                            <p:childTnLst>
                              <p:par>
                                <p:cTn id="43" presetID="10" presetClass="entr" presetSubtype="0" fill="hold" grpId="0" nodeType="afterEffect">
                                  <p:stCondLst>
                                    <p:cond delay="1000"/>
                                  </p:stCondLst>
                                  <p:iterate type="wd">
                                    <p:tmPct val="10000"/>
                                  </p:iterate>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57"/>
                                        </p:tgtEl>
                                        <p:attrNameLst>
                                          <p:attrName>style.visibility</p:attrName>
                                        </p:attrNameLst>
                                      </p:cBhvr>
                                      <p:to>
                                        <p:strVal val="visible"/>
                                      </p:to>
                                    </p:set>
                                  </p:childTnLst>
                                </p:cTn>
                              </p:par>
                              <p:par>
                                <p:cTn id="50" presetID="0" presetClass="path" presetSubtype="0" accel="50000" decel="50000" fill="hold" nodeType="withEffect">
                                  <p:stCondLst>
                                    <p:cond delay="0"/>
                                  </p:stCondLst>
                                  <p:childTnLst>
                                    <p:animMotion origin="layout" path="M 0.00226 0.01226 L 0.13281 -0.04742 L 0.45868 -0.20403 L 0.61996 -0.2762 " pathEditMode="relative" ptsTypes="AAAA">
                                      <p:cBhvr>
                                        <p:cTn id="51" dur="2000" fill="hold"/>
                                        <p:tgtEl>
                                          <p:spTgt spid="57"/>
                                        </p:tgtEl>
                                        <p:attrNameLst>
                                          <p:attrName>ppt_x</p:attrName>
                                          <p:attrName>ppt_y</p:attrName>
                                        </p:attrNameLst>
                                      </p:cBhvr>
                                    </p:animMotion>
                                  </p:childTnLst>
                                </p:cTn>
                              </p:par>
                            </p:childTnLst>
                          </p:cTn>
                        </p:par>
                        <p:par>
                          <p:cTn id="52" fill="hold">
                            <p:stCondLst>
                              <p:cond delay="2000"/>
                            </p:stCondLst>
                            <p:childTnLst>
                              <p:par>
                                <p:cTn id="53" presetID="1" presetClass="exit" presetSubtype="0" fill="hold" nodeType="afterEffect">
                                  <p:stCondLst>
                                    <p:cond delay="0"/>
                                  </p:stCondLst>
                                  <p:childTnLst>
                                    <p:set>
                                      <p:cBhvr>
                                        <p:cTn id="54" dur="1" fill="hold">
                                          <p:stCondLst>
                                            <p:cond delay="0"/>
                                          </p:stCondLst>
                                        </p:cTn>
                                        <p:tgtEl>
                                          <p:spTgt spid="57"/>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5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8"/>
                                        </p:tgtEl>
                                        <p:attrNameLst>
                                          <p:attrName>style.visibility</p:attrName>
                                        </p:attrNameLst>
                                      </p:cBhvr>
                                      <p:to>
                                        <p:strVal val="visible"/>
                                      </p:to>
                                    </p:set>
                                  </p:childTnLst>
                                </p:cTn>
                              </p:par>
                              <p:par>
                                <p:cTn id="61" presetID="0" presetClass="path" presetSubtype="0" accel="50000" decel="50000" fill="hold" nodeType="withEffect">
                                  <p:stCondLst>
                                    <p:cond delay="0"/>
                                  </p:stCondLst>
                                  <p:childTnLst>
                                    <p:animMotion origin="layout" path="M 0.00191 -0.01897 L 0.10903 -0.07865 L 0.2724 -0.31367 L 0.34653 -0.48299 " pathEditMode="relative" rAng="0" ptsTypes="AAAA">
                                      <p:cBhvr>
                                        <p:cTn id="62" dur="2000" fill="hold"/>
                                        <p:tgtEl>
                                          <p:spTgt spid="58"/>
                                        </p:tgtEl>
                                        <p:attrNameLst>
                                          <p:attrName>ppt_x</p:attrName>
                                          <p:attrName>ppt_y</p:attrName>
                                        </p:attrNameLst>
                                      </p:cBhvr>
                                      <p:rCtr x="17222" y="-23201"/>
                                    </p:animMotion>
                                  </p:childTnLst>
                                </p:cTn>
                              </p:par>
                            </p:childTnLst>
                          </p:cTn>
                        </p:par>
                        <p:par>
                          <p:cTn id="63" fill="hold">
                            <p:stCondLst>
                              <p:cond delay="2000"/>
                            </p:stCondLst>
                            <p:childTnLst>
                              <p:par>
                                <p:cTn id="64" presetID="1" presetClass="exit" presetSubtype="0" fill="hold" nodeType="afterEffect">
                                  <p:stCondLst>
                                    <p:cond delay="0"/>
                                  </p:stCondLst>
                                  <p:childTnLst>
                                    <p:set>
                                      <p:cBhvr>
                                        <p:cTn id="65" dur="1" fill="hold">
                                          <p:stCondLst>
                                            <p:cond delay="0"/>
                                          </p:stCondLst>
                                        </p:cTn>
                                        <p:tgtEl>
                                          <p:spTgt spid="58"/>
                                        </p:tgtEl>
                                        <p:attrNameLst>
                                          <p:attrName>style.visibility</p:attrName>
                                        </p:attrNameLst>
                                      </p:cBhvr>
                                      <p:to>
                                        <p:strVal val="hidden"/>
                                      </p:to>
                                    </p:set>
                                  </p:childTnLst>
                                </p:cTn>
                              </p:par>
                              <p:par>
                                <p:cTn id="66" presetID="1" presetClass="entr" presetSubtype="0" fill="hold" nodeType="withEffect">
                                  <p:stCondLst>
                                    <p:cond delay="0"/>
                                  </p:stCondLst>
                                  <p:childTnLst>
                                    <p:set>
                                      <p:cBhvr>
                                        <p:cTn id="67" dur="1" fill="hold">
                                          <p:stCondLst>
                                            <p:cond delay="0"/>
                                          </p:stCondLst>
                                        </p:cTn>
                                        <p:tgtEl>
                                          <p:spTgt spid="59"/>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60"/>
                                        </p:tgtEl>
                                        <p:attrNameLst>
                                          <p:attrName>style.visibility</p:attrName>
                                        </p:attrNameLst>
                                      </p:cBhvr>
                                      <p:to>
                                        <p:strVal val="visible"/>
                                      </p:to>
                                    </p:set>
                                  </p:childTnLst>
                                </p:cTn>
                              </p:par>
                              <p:par>
                                <p:cTn id="72" presetID="0" presetClass="path" presetSubtype="0" accel="50000" decel="50000" fill="hold" nodeType="withEffect">
                                  <p:stCondLst>
                                    <p:cond delay="0"/>
                                  </p:stCondLst>
                                  <p:childTnLst>
                                    <p:animMotion origin="layout" path="M -0.00226 0.00787 L -0.09167 -0.08929 L -0.17049 -0.32755 L -0.16354 -0.57529 L -0.0283 -0.7319 " pathEditMode="relative" rAng="0" ptsTypes="AAAAA">
                                      <p:cBhvr>
                                        <p:cTn id="73" dur="2000" fill="hold"/>
                                        <p:tgtEl>
                                          <p:spTgt spid="60"/>
                                        </p:tgtEl>
                                        <p:attrNameLst>
                                          <p:attrName>ppt_x</p:attrName>
                                          <p:attrName>ppt_y</p:attrName>
                                        </p:attrNameLst>
                                      </p:cBhvr>
                                      <p:rCtr x="-8420" y="-36988"/>
                                    </p:animMotion>
                                  </p:childTnLst>
                                </p:cTn>
                              </p:par>
                            </p:childTnLst>
                          </p:cTn>
                        </p:par>
                        <p:par>
                          <p:cTn id="74" fill="hold">
                            <p:stCondLst>
                              <p:cond delay="2000"/>
                            </p:stCondLst>
                            <p:childTnLst>
                              <p:par>
                                <p:cTn id="75" presetID="1" presetClass="exit" presetSubtype="0" fill="hold" nodeType="afterEffect">
                                  <p:stCondLst>
                                    <p:cond delay="0"/>
                                  </p:stCondLst>
                                  <p:childTnLst>
                                    <p:set>
                                      <p:cBhvr>
                                        <p:cTn id="76" dur="1" fill="hold">
                                          <p:stCondLst>
                                            <p:cond delay="0"/>
                                          </p:stCondLst>
                                        </p:cTn>
                                        <p:tgtEl>
                                          <p:spTgt spid="60"/>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61"/>
                                        </p:tgtEl>
                                        <p:attrNameLst>
                                          <p:attrName>style.visibility</p:attrName>
                                        </p:attrNameLst>
                                      </p:cBhvr>
                                      <p:to>
                                        <p:strVal val="visible"/>
                                      </p:to>
                                    </p:set>
                                  </p:childTnLst>
                                </p:cTn>
                              </p:par>
                            </p:childTnLst>
                          </p:cTn>
                        </p:par>
                        <p:par>
                          <p:cTn id="79" fill="hold">
                            <p:stCondLst>
                              <p:cond delay="2000"/>
                            </p:stCondLst>
                            <p:childTnLst>
                              <p:par>
                                <p:cTn id="80" presetID="10" presetClass="entr" presetSubtype="0" fill="hold" grpId="0" nodeType="afterEffect">
                                  <p:stCondLst>
                                    <p:cond delay="1000"/>
                                  </p:stCondLst>
                                  <p:iterate type="wd">
                                    <p:tmPct val="10000"/>
                                  </p:iterate>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62"/>
                                        </p:tgtEl>
                                        <p:attrNameLst>
                                          <p:attrName>style.visibility</p:attrName>
                                        </p:attrNameLst>
                                      </p:cBhvr>
                                      <p:to>
                                        <p:strVal val="visible"/>
                                      </p:to>
                                    </p:set>
                                    <p:animEffect transition="in" filter="wipe(left)">
                                      <p:cBhvr>
                                        <p:cTn id="87" dur="500"/>
                                        <p:tgtEl>
                                          <p:spTgt spid="62"/>
                                        </p:tgtEl>
                                      </p:cBhvr>
                                    </p:animEffect>
                                  </p:childTnLst>
                                </p:cTn>
                              </p:par>
                            </p:childTnLst>
                          </p:cTn>
                        </p:par>
                        <p:par>
                          <p:cTn id="88" fill="hold">
                            <p:stCondLst>
                              <p:cond delay="500"/>
                            </p:stCondLst>
                            <p:childTnLst>
                              <p:par>
                                <p:cTn id="89" presetID="22" presetClass="entr" presetSubtype="8" fill="hold" grpId="0" nodeType="afterEffect">
                                  <p:stCondLst>
                                    <p:cond delay="750"/>
                                  </p:stCondLst>
                                  <p:childTnLst>
                                    <p:set>
                                      <p:cBhvr>
                                        <p:cTn id="90" dur="1" fill="hold">
                                          <p:stCondLst>
                                            <p:cond delay="0"/>
                                          </p:stCondLst>
                                        </p:cTn>
                                        <p:tgtEl>
                                          <p:spTgt spid="65"/>
                                        </p:tgtEl>
                                        <p:attrNameLst>
                                          <p:attrName>style.visibility</p:attrName>
                                        </p:attrNameLst>
                                      </p:cBhvr>
                                      <p:to>
                                        <p:strVal val="visible"/>
                                      </p:to>
                                    </p:set>
                                    <p:animEffect transition="in" filter="wipe(left)">
                                      <p:cBhvr>
                                        <p:cTn id="91" dur="500"/>
                                        <p:tgtEl>
                                          <p:spTgt spid="65"/>
                                        </p:tgtEl>
                                      </p:cBhvr>
                                    </p:animEffect>
                                  </p:childTnLst>
                                </p:cTn>
                              </p:par>
                            </p:childTnLst>
                          </p:cTn>
                        </p:par>
                        <p:par>
                          <p:cTn id="92" fill="hold">
                            <p:stCondLst>
                              <p:cond delay="1750"/>
                            </p:stCondLst>
                            <p:childTnLst>
                              <p:par>
                                <p:cTn id="93" presetID="10" presetClass="entr" presetSubtype="0" fill="hold" grpId="0" nodeType="afterEffect">
                                  <p:stCondLst>
                                    <p:cond delay="500"/>
                                  </p:stCondLst>
                                  <p:childTnLst>
                                    <p:set>
                                      <p:cBhvr>
                                        <p:cTn id="94" dur="1" fill="hold">
                                          <p:stCondLst>
                                            <p:cond delay="0"/>
                                          </p:stCondLst>
                                        </p:cTn>
                                        <p:tgtEl>
                                          <p:spTgt spid="63"/>
                                        </p:tgtEl>
                                        <p:attrNameLst>
                                          <p:attrName>style.visibility</p:attrName>
                                        </p:attrNameLst>
                                      </p:cBhvr>
                                      <p:to>
                                        <p:strVal val="visible"/>
                                      </p:to>
                                    </p:set>
                                    <p:animEffect transition="in" filter="fade">
                                      <p:cBhvr>
                                        <p:cTn id="95" dur="500"/>
                                        <p:tgtEl>
                                          <p:spTgt spid="63"/>
                                        </p:tgtEl>
                                      </p:cBhvr>
                                    </p:animEffect>
                                  </p:childTnLst>
                                </p:cTn>
                              </p:par>
                            </p:childTnLst>
                          </p:cTn>
                        </p:par>
                        <p:par>
                          <p:cTn id="96" fill="hold">
                            <p:stCondLst>
                              <p:cond delay="2750"/>
                            </p:stCondLst>
                            <p:childTnLst>
                              <p:par>
                                <p:cTn id="97" presetID="10" presetClass="entr" presetSubtype="0" fill="hold" grpId="0" nodeType="afterEffect">
                                  <p:stCondLst>
                                    <p:cond delay="500"/>
                                  </p:stCondLst>
                                  <p:childTnLst>
                                    <p:set>
                                      <p:cBhvr>
                                        <p:cTn id="98" dur="1" fill="hold">
                                          <p:stCondLst>
                                            <p:cond delay="0"/>
                                          </p:stCondLst>
                                        </p:cTn>
                                        <p:tgtEl>
                                          <p:spTgt spid="64"/>
                                        </p:tgtEl>
                                        <p:attrNameLst>
                                          <p:attrName>style.visibility</p:attrName>
                                        </p:attrNameLst>
                                      </p:cBhvr>
                                      <p:to>
                                        <p:strVal val="visible"/>
                                      </p:to>
                                    </p:set>
                                    <p:animEffect transition="in" filter="fade">
                                      <p:cBhvr>
                                        <p:cTn id="99"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3" grpId="0" animBg="1"/>
      <p:bldP spid="64" grpId="0"/>
      <p:bldP spid="65"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062357" y="1888369"/>
            <a:ext cx="501419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8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8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solidFill>
                  <a:srgbClr val="FF0000"/>
                </a:solidFill>
                <a:latin typeface="Agency FB"/>
                <a:ea typeface="Verdana" panose="020B0604030504040204" pitchFamily="34" charset="0"/>
                <a:cs typeface="Verdana" panose="020B0604030504040204" pitchFamily="34" charset="0"/>
                <a:sym typeface="Symbol"/>
              </a:rPr>
              <a:t>√</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3833101" cy="523220"/>
          </a:xfrm>
          <a:prstGeom prst="rect">
            <a:avLst/>
          </a:prstGeom>
        </p:spPr>
        <p:txBody>
          <a:bodyPr wrap="none">
            <a:spAutoFit/>
          </a:bodyPr>
          <a:lstStyle/>
          <a:p>
            <a:r>
              <a:rPr lang="fr-FR" sz="2800"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
        <p:nvSpPr>
          <p:cNvPr id="21" name="Rectangle 20"/>
          <p:cNvSpPr/>
          <p:nvPr>
            <p:custDataLst>
              <p:tags r:id="rId13"/>
            </p:custDataLst>
          </p:nvPr>
        </p:nvSpPr>
        <p:spPr>
          <a:xfrm>
            <a:off x="5205634" y="2636912"/>
            <a:ext cx="3629520" cy="523220"/>
          </a:xfrm>
          <a:prstGeom prst="rect">
            <a:avLst/>
          </a:prstGeom>
        </p:spPr>
        <p:txBody>
          <a:bodyPr wrap="none">
            <a:spAutoFit/>
          </a:bodyPr>
          <a:lstStyle/>
          <a:p>
            <a:r>
              <a:rPr lang="fr-FR" sz="28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
        <p:nvSpPr>
          <p:cNvPr id="48" name="Espace réservé du contenu 2"/>
          <p:cNvSpPr>
            <a:spLocks noGrp="1"/>
          </p:cNvSpPr>
          <p:nvPr>
            <p:ph idx="1"/>
            <p:custDataLst>
              <p:tags r:id="rId14"/>
            </p:custDataLst>
          </p:nvPr>
        </p:nvSpPr>
        <p:spPr>
          <a:xfrm>
            <a:off x="2918" y="4797152"/>
            <a:ext cx="9079854" cy="1152128"/>
          </a:xfrm>
        </p:spPr>
        <p:txBody>
          <a:bodyPr>
            <a:noAutofit/>
          </a:body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EDF fixe le seuil de déphasage acceptable entre U et I à 21,9°C soit un cos</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qui doit être ≥ 0,928 . Sur les factures, EDF mentionne la tangente</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qui doit être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0,401 . Au-delà de ces valeurs, une pénalité financière sera appliquée si un seuil de quantité d’énergie est atteint.</a:t>
            </a:r>
          </a:p>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Ce que l’on vérifie facilement avec le calcul précédent:</a:t>
            </a:r>
          </a:p>
          <a:p>
            <a:pPr marL="0" indent="0" algn="ctr">
              <a:buNone/>
            </a:pP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Cos</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18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ou</a:t>
            </a:r>
            <a:r>
              <a:rPr lang="fr-FR" sz="1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Tang</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18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27433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8">
                                            <p:txEl>
                                              <p:pRg st="0" end="0"/>
                                            </p:txEl>
                                          </p:spTgt>
                                        </p:tgtEl>
                                        <p:attrNameLst>
                                          <p:attrName>style.visibility</p:attrName>
                                        </p:attrNameLst>
                                      </p:cBhvr>
                                      <p:to>
                                        <p:strVal val="visible"/>
                                      </p:to>
                                    </p:set>
                                    <p:animEffect transition="in" filter="fade">
                                      <p:cBhvr>
                                        <p:cTn id="7" dur="500"/>
                                        <p:tgtEl>
                                          <p:spTgt spid="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48">
                                            <p:txEl>
                                              <p:pRg st="1" end="1"/>
                                            </p:txEl>
                                          </p:spTgt>
                                        </p:tgtEl>
                                        <p:attrNameLst>
                                          <p:attrName>style.visibility</p:attrName>
                                        </p:attrNameLst>
                                      </p:cBhvr>
                                      <p:to>
                                        <p:strVal val="visible"/>
                                      </p:to>
                                    </p:set>
                                    <p:animEffect transition="in" filter="fade">
                                      <p:cBhvr>
                                        <p:cTn id="12" dur="500"/>
                                        <p:tgtEl>
                                          <p:spTgt spid="48">
                                            <p:txEl>
                                              <p:pRg st="1" end="1"/>
                                            </p:txEl>
                                          </p:spTgt>
                                        </p:tgtEl>
                                      </p:cBhvr>
                                    </p:animEffect>
                                  </p:childTnLst>
                                </p:cTn>
                              </p:par>
                            </p:childTnLst>
                          </p:cTn>
                        </p:par>
                        <p:par>
                          <p:cTn id="13" fill="hold">
                            <p:stCondLst>
                              <p:cond delay="950"/>
                            </p:stCondLst>
                            <p:childTnLst>
                              <p:par>
                                <p:cTn id="14" presetID="10" presetClass="entr" presetSubtype="0" fill="hold" grpId="0" nodeType="afterEffect">
                                  <p:stCondLst>
                                    <p:cond delay="0"/>
                                  </p:stCondLst>
                                  <p:iterate type="wd">
                                    <p:tmPct val="10000"/>
                                  </p:iterate>
                                  <p:childTnLst>
                                    <p:set>
                                      <p:cBhvr>
                                        <p:cTn id="15" dur="1" fill="hold">
                                          <p:stCondLst>
                                            <p:cond delay="0"/>
                                          </p:stCondLst>
                                        </p:cTn>
                                        <p:tgtEl>
                                          <p:spTgt spid="48">
                                            <p:txEl>
                                              <p:pRg st="2" end="2"/>
                                            </p:txEl>
                                          </p:spTgt>
                                        </p:tgtEl>
                                        <p:attrNameLst>
                                          <p:attrName>style.visibility</p:attrName>
                                        </p:attrNameLst>
                                      </p:cBhvr>
                                      <p:to>
                                        <p:strVal val="visible"/>
                                      </p:to>
                                    </p:set>
                                    <p:animEffect transition="in" filter="fade">
                                      <p:cBhvr>
                                        <p:cTn id="16" dur="500"/>
                                        <p:tgtEl>
                                          <p:spTgt spid="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23528"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rgbClr val="FF0000"/>
                </a:solidFill>
                <a:latin typeface="Agency FB"/>
                <a:ea typeface="Verdana" panose="020B0604030504040204" pitchFamily="34" charset="0"/>
                <a:cs typeface="Verdana" panose="020B0604030504040204" pitchFamily="34" charset="0"/>
                <a:sym typeface="Symbol"/>
              </a:rPr>
              <a:t>√</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66120" y="3784893"/>
            <a:ext cx="3318537" cy="461665"/>
          </a:xfrm>
          <a:prstGeom prst="rect">
            <a:avLst/>
          </a:prstGeom>
        </p:spPr>
        <p:txBody>
          <a:bodyPr wrap="none">
            <a:spAutoFit/>
          </a:bodyPr>
          <a:lstStyle/>
          <a:p>
            <a:r>
              <a:rPr lang="fr-FR" sz="2400"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sz="2400"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4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400" b="1" dirty="0">
                <a:latin typeface="Verdana" panose="020B0604030504040204" pitchFamily="34" charset="0"/>
                <a:ea typeface="Verdana" panose="020B0604030504040204" pitchFamily="34" charset="0"/>
                <a:cs typeface="Verdana" panose="020B0604030504040204" pitchFamily="34" charset="0"/>
                <a:sym typeface="Symbol"/>
              </a:rPr>
              <a:t> </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24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400"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sz="2400" dirty="0"/>
          </a:p>
        </p:txBody>
      </p:sp>
      <p:sp>
        <p:nvSpPr>
          <p:cNvPr id="21" name="Rectangle 20"/>
          <p:cNvSpPr/>
          <p:nvPr>
            <p:custDataLst>
              <p:tags r:id="rId13"/>
            </p:custDataLst>
          </p:nvPr>
        </p:nvSpPr>
        <p:spPr>
          <a:xfrm>
            <a:off x="5526489" y="3212976"/>
            <a:ext cx="3142207" cy="461665"/>
          </a:xfrm>
          <a:prstGeom prst="rect">
            <a:avLst/>
          </a:prstGeom>
        </p:spPr>
        <p:txBody>
          <a:bodyPr wrap="none">
            <a:spAutoFit/>
          </a:bodyPr>
          <a:lstStyle/>
          <a:p>
            <a:r>
              <a:rPr lang="fr-FR" sz="24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4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4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4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400" dirty="0"/>
          </a:p>
        </p:txBody>
      </p:sp>
      <p:sp>
        <p:nvSpPr>
          <p:cNvPr id="50" name="Espace réservé du contenu 2"/>
          <p:cNvSpPr txBox="1">
            <a:spLocks/>
          </p:cNvSpPr>
          <p:nvPr>
            <p:custDataLst>
              <p:tags r:id="rId14"/>
            </p:custDataLst>
          </p:nvPr>
        </p:nvSpPr>
        <p:spPr>
          <a:xfrm>
            <a:off x="0" y="4725144"/>
            <a:ext cx="9079854" cy="21328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le cas de dépassement de puissance, et donc d’énergie, réactive, l’électricien de l’entreprise a intérêt d’installer des « générateurs » d’énergie réactive. Les composants de base de ces générateurs sont les condensateurs, qui déphasent le courant en lui donnant 90° d’avance sur la tension à l’inverse des bobines ou de tout élément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selfique</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pur.</a:t>
            </a:r>
          </a:p>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Cela revient sur le triangle des puissances à « retrancher » l’énergie réactive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Qc</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fournie par la batterie de condensateur.  </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8" name="Connecteur droit avec flèche 17"/>
          <p:cNvCxnSpPr/>
          <p:nvPr>
            <p:custDataLst>
              <p:tags r:id="rId15"/>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6"/>
            </p:custDataLst>
          </p:nvPr>
        </p:nvSpPr>
        <p:spPr>
          <a:xfrm>
            <a:off x="8028384" y="1628800"/>
            <a:ext cx="662361" cy="523220"/>
          </a:xfrm>
          <a:prstGeom prst="rect">
            <a:avLst/>
          </a:prstGeom>
        </p:spPr>
        <p:txBody>
          <a:bodyPr wrap="none">
            <a:spAutoFit/>
          </a:bodyPr>
          <a:lstStyle/>
          <a:p>
            <a:r>
              <a:rPr lang="fr-FR" sz="28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sz="2800"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7"/>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8"/>
            </p:custDataLst>
          </p:nvPr>
        </p:nvSpPr>
        <p:spPr>
          <a:xfrm rot="20800684">
            <a:off x="2016767" y="2641328"/>
            <a:ext cx="698705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rgbClr val="FF0000"/>
                </a:solidFill>
                <a:latin typeface="Agency FB"/>
                <a:ea typeface="Verdana" panose="020B0604030504040204" pitchFamily="34" charset="0"/>
                <a:cs typeface="Verdana" panose="020B0604030504040204" pitchFamily="34" charset="0"/>
                <a:sym typeface="Symbol"/>
              </a:rPr>
              <a:t>√</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 </a:t>
            </a: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8855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750"/>
                                  </p:stCondLst>
                                  <p:iterate type="wd">
                                    <p:tmPct val="10000"/>
                                  </p:iterate>
                                  <p:childTnLst>
                                    <p:set>
                                      <p:cBhvr>
                                        <p:cTn id="11" dur="1" fill="hold">
                                          <p:stCondLst>
                                            <p:cond delay="0"/>
                                          </p:stCondLst>
                                        </p:cTn>
                                        <p:tgtEl>
                                          <p:spTgt spid="50">
                                            <p:txEl>
                                              <p:pRg st="1" end="1"/>
                                            </p:txEl>
                                          </p:spTgt>
                                        </p:tgtEl>
                                        <p:attrNameLst>
                                          <p:attrName>style.visibility</p:attrName>
                                        </p:attrNameLst>
                                      </p:cBhvr>
                                      <p:to>
                                        <p:strVal val="visible"/>
                                      </p:to>
                                    </p:set>
                                    <p:animEffect transition="in" filter="fade">
                                      <p:cBhvr>
                                        <p:cTn id="12" dur="500"/>
                                        <p:tgtEl>
                                          <p:spTgt spid="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750"/>
                                        <p:tgtEl>
                                          <p:spTgt spid="18"/>
                                        </p:tgtEl>
                                      </p:cBhvr>
                                    </p:animEffect>
                                  </p:childTnLst>
                                </p:cTn>
                              </p:par>
                            </p:childTnLst>
                          </p:cTn>
                        </p:par>
                        <p:par>
                          <p:cTn id="18" fill="hold">
                            <p:stCondLst>
                              <p:cond delay="750"/>
                            </p:stCondLst>
                            <p:childTnLst>
                              <p:par>
                                <p:cTn id="19" presetID="22" presetClass="entr" presetSubtype="8" fill="hold" grpId="0" nodeType="afterEffect">
                                  <p:stCondLst>
                                    <p:cond delay="25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par>
                          <p:cTn id="22" fill="hold">
                            <p:stCondLst>
                              <p:cond delay="1500"/>
                            </p:stCondLst>
                            <p:childTnLst>
                              <p:par>
                                <p:cTn id="23" presetID="22" presetClass="entr" presetSubtype="8" fill="hold" nodeType="after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1250"/>
                                        <p:tgtEl>
                                          <p:spTgt spid="23"/>
                                        </p:tgtEl>
                                      </p:cBhvr>
                                    </p:animEffect>
                                  </p:childTnLst>
                                </p:cTn>
                              </p:par>
                            </p:childTnLst>
                          </p:cTn>
                        </p:par>
                        <p:par>
                          <p:cTn id="26" fill="hold">
                            <p:stCondLst>
                              <p:cond delay="3250"/>
                            </p:stCondLst>
                            <p:childTnLst>
                              <p:par>
                                <p:cTn id="27" presetID="22" presetClass="entr" presetSubtype="8" fill="hold" grpId="0" nodeType="afterEffect">
                                  <p:stCondLst>
                                    <p:cond delay="500"/>
                                  </p:stCondLst>
                                  <p:childTnLst>
                                    <p:set>
                                      <p:cBhvr>
                                        <p:cTn id="28" dur="1" fill="hold">
                                          <p:stCondLst>
                                            <p:cond delay="0"/>
                                          </p:stCondLst>
                                        </p:cTn>
                                        <p:tgtEl>
                                          <p:spTgt spid="25"/>
                                        </p:tgtEl>
                                        <p:attrNameLst>
                                          <p:attrName>style.visibility</p:attrName>
                                        </p:attrNameLst>
                                      </p:cBhvr>
                                      <p:to>
                                        <p:strVal val="visible"/>
                                      </p:to>
                                    </p:set>
                                    <p:animEffect transition="in" filter="wipe(left)">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uiExpand="1" build="p"/>
      <p:bldP spid="22"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2533066" cy="369332"/>
          </a:xfrm>
          <a:prstGeom prst="rect">
            <a:avLst/>
          </a:prstGeom>
        </p:spPr>
        <p:txBody>
          <a:bodyPr wrap="none">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b="1" dirty="0">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21" name="Rectangle 20"/>
          <p:cNvSpPr/>
          <p:nvPr>
            <p:custDataLst>
              <p:tags r:id="rId13"/>
            </p:custDataLst>
          </p:nvPr>
        </p:nvSpPr>
        <p:spPr>
          <a:xfrm>
            <a:off x="6228184" y="3203684"/>
            <a:ext cx="2400016" cy="369332"/>
          </a:xfrm>
          <a:prstGeom prst="rect">
            <a:avLst/>
          </a:prstGeom>
        </p:spPr>
        <p:txBody>
          <a:bodyPr wrap="none">
            <a:spAutoFit/>
          </a:bodyPr>
          <a:lstStyle/>
          <a:p>
            <a:r>
              <a:rPr lang="fr-FR"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50" name="Espace réservé du contenu 2"/>
          <p:cNvSpPr txBox="1">
            <a:spLocks/>
          </p:cNvSpPr>
          <p:nvPr>
            <p:custDataLst>
              <p:tags r:id="rId14"/>
            </p:custDataLst>
          </p:nvPr>
        </p:nvSpPr>
        <p:spPr>
          <a:xfrm>
            <a:off x="0" y="4725144"/>
            <a:ext cx="9144000" cy="21328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Dans la pratique, une fois calculée la puissance active totale, la puissance réactive totale, on calcule la puissance réactive maximum que l’on peut se permettre</a:t>
            </a:r>
            <a:r>
              <a:rPr lang="fr-FR" sz="18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Q </a:t>
            </a:r>
            <a:r>
              <a:rPr lang="fr-FR" sz="1800" b="1" baseline="-25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autorisée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a:t>
            </a:r>
            <a:r>
              <a:rPr lang="fr-FR" sz="18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P</a:t>
            </a:r>
            <a:r>
              <a:rPr lang="fr-FR" sz="18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Tang</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baseline="-25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p>
          <a:p>
            <a:pPr marL="0" indent="0" algn="ctr">
              <a:buNone/>
            </a:pP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Q </a:t>
            </a:r>
            <a:r>
              <a:rPr lang="fr-FR" sz="1800" b="1" baseline="-25000"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autorisée</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a:t>
            </a:r>
            <a:r>
              <a:rPr lang="fr-FR" sz="18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P</a:t>
            </a:r>
            <a:r>
              <a:rPr lang="fr-FR" sz="18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totale</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0,401</a:t>
            </a:r>
          </a:p>
          <a:p>
            <a:pPr marL="0" indent="0" algn="ctr">
              <a:buNone/>
            </a:pP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En retranchant ce Q autorisé au Q total calculé on obtient la puissance réactive minimum que doit fournir le générateur à acheter.</a:t>
            </a:r>
            <a:endPar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p:txBody>
      </p:sp>
      <p:cxnSp>
        <p:nvCxnSpPr>
          <p:cNvPr id="18" name="Connecteur droit avec flèche 17"/>
          <p:cNvCxnSpPr/>
          <p:nvPr>
            <p:custDataLst>
              <p:tags r:id="rId15"/>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6"/>
            </p:custDataLst>
          </p:nvPr>
        </p:nvSpPr>
        <p:spPr>
          <a:xfrm>
            <a:off x="7922074" y="1331476"/>
            <a:ext cx="490840" cy="369332"/>
          </a:xfrm>
          <a:prstGeom prst="rect">
            <a:avLst/>
          </a:prstGeom>
        </p:spPr>
        <p:txBody>
          <a:bodyPr wrap="none">
            <a:spAutoFit/>
          </a:bodyPr>
          <a:lstStyle/>
          <a:p>
            <a:r>
              <a:rPr lang="fr-FR"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7"/>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8"/>
            </p:custDataLst>
          </p:nvPr>
        </p:nvSpPr>
        <p:spPr>
          <a:xfrm rot="20800684">
            <a:off x="3156845" y="2603024"/>
            <a:ext cx="503042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9"/>
            </p:custDataLst>
          </p:nvPr>
        </p:nvSpPr>
        <p:spPr>
          <a:xfrm>
            <a:off x="5978154" y="1732746"/>
            <a:ext cx="2770310" cy="400110"/>
          </a:xfrm>
          <a:prstGeom prst="rect">
            <a:avLst/>
          </a:prstGeom>
        </p:spPr>
        <p:txBody>
          <a:bodyPr wrap="none">
            <a:spAutoFit/>
          </a:bodyPr>
          <a:lstStyle/>
          <a:p>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CC9900"/>
              </a:solidFill>
              <a:effectLst>
                <a:outerShdw blurRad="38100" dist="38100" dir="2700000" algn="tl">
                  <a:srgbClr val="000000">
                    <a:alpha val="43137"/>
                  </a:srgbClr>
                </a:outerShdw>
              </a:effectLst>
            </a:endParaRPr>
          </a:p>
        </p:txBody>
      </p:sp>
      <p:sp>
        <p:nvSpPr>
          <p:cNvPr id="26" name="Rectangle 25"/>
          <p:cNvSpPr/>
          <p:nvPr>
            <p:custDataLst>
              <p:tags r:id="rId20"/>
            </p:custDataLst>
          </p:nvPr>
        </p:nvSpPr>
        <p:spPr>
          <a:xfrm>
            <a:off x="7305245" y="3743317"/>
            <a:ext cx="1305165" cy="400110"/>
          </a:xfrm>
          <a:prstGeom prst="rect">
            <a:avLst/>
          </a:prstGeom>
        </p:spPr>
        <p:txBody>
          <a:bodyPr wrap="none">
            <a:spAutoFit/>
          </a:bodyPr>
          <a:lstStyle/>
          <a:p>
            <a:r>
              <a:rPr lang="fr-FR" sz="2000" b="1"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00B0F0"/>
              </a:solidFill>
              <a:effectLst>
                <a:outerShdw blurRad="38100" dist="38100" dir="2700000" algn="tl">
                  <a:srgbClr val="000000">
                    <a:alpha val="43137"/>
                  </a:srgbClr>
                </a:outerShdw>
              </a:effectLst>
            </a:endParaRPr>
          </a:p>
        </p:txBody>
      </p:sp>
      <p:cxnSp>
        <p:nvCxnSpPr>
          <p:cNvPr id="27" name="Connecteur droit avec flèche 26"/>
          <p:cNvCxnSpPr/>
          <p:nvPr>
            <p:custDataLst>
              <p:tags r:id="rId21"/>
            </p:custDataLst>
          </p:nvPr>
        </p:nvCxnSpPr>
        <p:spPr>
          <a:xfrm flipV="1">
            <a:off x="8768517" y="2413124"/>
            <a:ext cx="32025" cy="1986262"/>
          </a:xfrm>
          <a:prstGeom prst="straightConnector1">
            <a:avLst/>
          </a:prstGeom>
          <a:ln w="57150">
            <a:solidFill>
              <a:srgbClr val="00B0F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433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50">
                                            <p:txEl>
                                              <p:pRg st="1" end="1"/>
                                            </p:txEl>
                                          </p:spTgt>
                                        </p:tgtEl>
                                        <p:attrNameLst>
                                          <p:attrName>style.visibility</p:attrName>
                                        </p:attrNameLst>
                                      </p:cBhvr>
                                      <p:to>
                                        <p:strVal val="visible"/>
                                      </p:to>
                                    </p:set>
                                    <p:animEffect transition="in" filter="fade">
                                      <p:cBhvr>
                                        <p:cTn id="12" dur="500"/>
                                        <p:tgtEl>
                                          <p:spTgt spid="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50">
                                            <p:txEl>
                                              <p:pRg st="2" end="2"/>
                                            </p:txEl>
                                          </p:spTgt>
                                        </p:tgtEl>
                                        <p:attrNameLst>
                                          <p:attrName>style.visibility</p:attrName>
                                        </p:attrNameLst>
                                      </p:cBhvr>
                                      <p:to>
                                        <p:strVal val="visible"/>
                                      </p:to>
                                    </p:set>
                                    <p:animEffect transition="in" filter="fade">
                                      <p:cBhvr>
                                        <p:cTn id="17" dur="500"/>
                                        <p:tgtEl>
                                          <p:spTgt spid="50">
                                            <p:txEl>
                                              <p:pRg st="2" end="2"/>
                                            </p:txEl>
                                          </p:spTgt>
                                        </p:tgtEl>
                                      </p:cBhvr>
                                    </p:animEffect>
                                  </p:childTnLst>
                                </p:cTn>
                              </p:par>
                            </p:childTnLst>
                          </p:cTn>
                        </p:par>
                        <p:par>
                          <p:cTn id="18" fill="hold">
                            <p:stCondLst>
                              <p:cond delay="1600"/>
                            </p:stCondLst>
                            <p:childTnLst>
                              <p:par>
                                <p:cTn id="19" presetID="22" presetClass="entr" presetSubtype="4" fill="hold" nodeType="afterEffect">
                                  <p:stCondLst>
                                    <p:cond delay="25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childTnLst>
                          </p:cTn>
                        </p:par>
                        <p:par>
                          <p:cTn id="22" fill="hold">
                            <p:stCondLst>
                              <p:cond delay="2350"/>
                            </p:stCondLst>
                            <p:childTnLst>
                              <p:par>
                                <p:cTn id="23" presetID="22" presetClass="entr" presetSubtype="8"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childTnLst>
                          </p:cTn>
                        </p:par>
                        <p:par>
                          <p:cTn id="31" fill="hold">
                            <p:stCondLst>
                              <p:cond delay="500"/>
                            </p:stCondLst>
                            <p:childTnLst>
                              <p:par>
                                <p:cTn id="32" presetID="22" presetClass="entr" presetSubtype="1" fill="hold" nodeType="afterEffect">
                                  <p:stCondLst>
                                    <p:cond delay="500"/>
                                  </p:stCondLst>
                                  <p:childTnLst>
                                    <p:set>
                                      <p:cBhvr>
                                        <p:cTn id="33" dur="1" fill="hold">
                                          <p:stCondLst>
                                            <p:cond delay="0"/>
                                          </p:stCondLst>
                                        </p:cTn>
                                        <p:tgtEl>
                                          <p:spTgt spid="18"/>
                                        </p:tgtEl>
                                        <p:attrNameLst>
                                          <p:attrName>style.visibility</p:attrName>
                                        </p:attrNameLst>
                                      </p:cBhvr>
                                      <p:to>
                                        <p:strVal val="visible"/>
                                      </p:to>
                                    </p:set>
                                    <p:animEffect transition="in" filter="wipe(up)">
                                      <p:cBhvr>
                                        <p:cTn id="34" dur="500"/>
                                        <p:tgtEl>
                                          <p:spTgt spid="18"/>
                                        </p:tgtEl>
                                      </p:cBhvr>
                                    </p:animEffect>
                                  </p:childTnLst>
                                </p:cTn>
                              </p:par>
                            </p:childTnLst>
                          </p:cTn>
                        </p:par>
                        <p:par>
                          <p:cTn id="35" fill="hold">
                            <p:stCondLst>
                              <p:cond delay="1500"/>
                            </p:stCondLst>
                            <p:childTnLst>
                              <p:par>
                                <p:cTn id="36" presetID="22" presetClass="entr" presetSubtype="4" fill="hold" grpId="0" nodeType="afterEffect">
                                  <p:stCondLst>
                                    <p:cond delay="25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uiExpand="1" build="p"/>
      <p:bldP spid="22" grpId="0"/>
      <p:bldP spid="24"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2533066" cy="369332"/>
          </a:xfrm>
          <a:prstGeom prst="rect">
            <a:avLst/>
          </a:prstGeom>
        </p:spPr>
        <p:txBody>
          <a:bodyPr wrap="none">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b="1" dirty="0">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21" name="Rectangle 20"/>
          <p:cNvSpPr/>
          <p:nvPr>
            <p:custDataLst>
              <p:tags r:id="rId13"/>
            </p:custDataLst>
          </p:nvPr>
        </p:nvSpPr>
        <p:spPr>
          <a:xfrm>
            <a:off x="6228184" y="3203684"/>
            <a:ext cx="2400016" cy="369332"/>
          </a:xfrm>
          <a:prstGeom prst="rect">
            <a:avLst/>
          </a:prstGeom>
        </p:spPr>
        <p:txBody>
          <a:bodyPr wrap="none">
            <a:spAutoFit/>
          </a:bodyPr>
          <a:lstStyle/>
          <a:p>
            <a:r>
              <a:rPr lang="fr-FR"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50" name="Espace réservé du contenu 2"/>
          <p:cNvSpPr txBox="1">
            <a:spLocks/>
          </p:cNvSpPr>
          <p:nvPr>
            <p:custDataLst>
              <p:tags r:id="rId14"/>
            </p:custDataLst>
          </p:nvPr>
        </p:nvSpPr>
        <p:spPr>
          <a:xfrm>
            <a:off x="0" y="4725144"/>
            <a:ext cx="9144000" cy="1066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calculer, si besoin, la valeur de chacun des condensateurs (identiques) composants le générateur de puissance réactive on se sert de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Qc</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=CU</a:t>
            </a:r>
            <a:r>
              <a:rPr lang="fr-FR" sz="1800"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p>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C</a:t>
            </a:r>
            <a:r>
              <a:rPr lang="fr-FR" sz="2000" b="1" baseline="-25000"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endParaRPr lang="fr-FR" sz="2000" b="1" dirty="0">
              <a:solidFill>
                <a:schemeClr val="tx1"/>
              </a:solidFill>
              <a:effectLst>
                <a:glow rad="228600">
                  <a:srgbClr val="FFFF00">
                    <a:alpha val="40000"/>
                  </a:srgbClr>
                </a:glow>
              </a:effectLst>
            </a:endParaRPr>
          </a:p>
        </p:txBody>
      </p:sp>
      <p:cxnSp>
        <p:nvCxnSpPr>
          <p:cNvPr id="18" name="Connecteur droit avec flèche 17"/>
          <p:cNvCxnSpPr/>
          <p:nvPr>
            <p:custDataLst>
              <p:tags r:id="rId15"/>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6"/>
            </p:custDataLst>
          </p:nvPr>
        </p:nvSpPr>
        <p:spPr>
          <a:xfrm>
            <a:off x="7922074" y="1331476"/>
            <a:ext cx="490840" cy="369332"/>
          </a:xfrm>
          <a:prstGeom prst="rect">
            <a:avLst/>
          </a:prstGeom>
        </p:spPr>
        <p:txBody>
          <a:bodyPr wrap="none">
            <a:spAutoFit/>
          </a:bodyPr>
          <a:lstStyle/>
          <a:p>
            <a:r>
              <a:rPr lang="fr-FR"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7"/>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8"/>
            </p:custDataLst>
          </p:nvPr>
        </p:nvSpPr>
        <p:spPr>
          <a:xfrm rot="20800684">
            <a:off x="3156845" y="2603024"/>
            <a:ext cx="503042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9"/>
            </p:custDataLst>
          </p:nvPr>
        </p:nvSpPr>
        <p:spPr>
          <a:xfrm>
            <a:off x="6012160" y="1732746"/>
            <a:ext cx="2770310" cy="400110"/>
          </a:xfrm>
          <a:prstGeom prst="rect">
            <a:avLst/>
          </a:prstGeom>
        </p:spPr>
        <p:txBody>
          <a:bodyPr wrap="none">
            <a:spAutoFit/>
          </a:bodyPr>
          <a:lstStyle/>
          <a:p>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CC9900"/>
              </a:solidFill>
              <a:effectLst>
                <a:outerShdw blurRad="38100" dist="38100" dir="2700000" algn="tl">
                  <a:srgbClr val="000000">
                    <a:alpha val="43137"/>
                  </a:srgbClr>
                </a:outerShdw>
              </a:effectLst>
            </a:endParaRPr>
          </a:p>
        </p:txBody>
      </p:sp>
      <p:sp>
        <p:nvSpPr>
          <p:cNvPr id="26" name="Rectangle 25"/>
          <p:cNvSpPr/>
          <p:nvPr>
            <p:custDataLst>
              <p:tags r:id="rId20"/>
            </p:custDataLst>
          </p:nvPr>
        </p:nvSpPr>
        <p:spPr>
          <a:xfrm>
            <a:off x="7339251" y="3743317"/>
            <a:ext cx="1305165" cy="400110"/>
          </a:xfrm>
          <a:prstGeom prst="rect">
            <a:avLst/>
          </a:prstGeom>
        </p:spPr>
        <p:txBody>
          <a:bodyPr wrap="none">
            <a:spAutoFit/>
          </a:bodyPr>
          <a:lstStyle/>
          <a:p>
            <a:r>
              <a:rPr lang="fr-FR" sz="2000" b="1"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00B0F0"/>
              </a:solidFill>
              <a:effectLst>
                <a:outerShdw blurRad="38100" dist="38100" dir="2700000" algn="tl">
                  <a:srgbClr val="000000">
                    <a:alpha val="43137"/>
                  </a:srgbClr>
                </a:outerShdw>
              </a:effectLst>
            </a:endParaRPr>
          </a:p>
        </p:txBody>
      </p:sp>
      <p:cxnSp>
        <p:nvCxnSpPr>
          <p:cNvPr id="27" name="Connecteur droit avec flèche 26"/>
          <p:cNvCxnSpPr/>
          <p:nvPr>
            <p:custDataLst>
              <p:tags r:id="rId21"/>
            </p:custDataLst>
          </p:nvPr>
        </p:nvCxnSpPr>
        <p:spPr>
          <a:xfrm flipV="1">
            <a:off x="8768517" y="2413124"/>
            <a:ext cx="32025" cy="1986262"/>
          </a:xfrm>
          <a:prstGeom prst="straightConnector1">
            <a:avLst/>
          </a:prstGeom>
          <a:ln w="57150">
            <a:solidFill>
              <a:srgbClr val="00B0F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8" name="Espace réservé du contenu 2"/>
          <p:cNvSpPr txBox="1">
            <a:spLocks/>
          </p:cNvSpPr>
          <p:nvPr>
            <p:custDataLst>
              <p:tags r:id="rId22"/>
            </p:custDataLst>
          </p:nvPr>
        </p:nvSpPr>
        <p:spPr>
          <a:xfrm>
            <a:off x="-36512" y="5791572"/>
            <a:ext cx="9144000" cy="1066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C</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Dans le cas d’un couplage triangle chaque condensateur</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voit » U  donc un condensateur vaudra 1/3 du total.</a:t>
            </a:r>
            <a:r>
              <a:rPr lang="fr-FR" sz="2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chemeClr val="tx1"/>
              </a:solidFill>
              <a:effectLst>
                <a:glow rad="228600">
                  <a:srgbClr val="FFFF00">
                    <a:alpha val="40000"/>
                  </a:srgbClr>
                </a:glow>
              </a:effectLst>
            </a:endParaRPr>
          </a:p>
        </p:txBody>
      </p:sp>
    </p:spTree>
    <p:extLst>
      <p:ext uri="{BB962C8B-B14F-4D97-AF65-F5344CB8AC3E}">
        <p14:creationId xmlns:p14="http://schemas.microsoft.com/office/powerpoint/2010/main" val="339416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2533066" cy="369332"/>
          </a:xfrm>
          <a:prstGeom prst="rect">
            <a:avLst/>
          </a:prstGeom>
        </p:spPr>
        <p:txBody>
          <a:bodyPr wrap="none">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b="1" dirty="0">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21" name="Rectangle 20"/>
          <p:cNvSpPr/>
          <p:nvPr>
            <p:custDataLst>
              <p:tags r:id="rId13"/>
            </p:custDataLst>
          </p:nvPr>
        </p:nvSpPr>
        <p:spPr>
          <a:xfrm>
            <a:off x="6228184" y="3203684"/>
            <a:ext cx="2400016" cy="369332"/>
          </a:xfrm>
          <a:prstGeom prst="rect">
            <a:avLst/>
          </a:prstGeom>
        </p:spPr>
        <p:txBody>
          <a:bodyPr wrap="none">
            <a:spAutoFit/>
          </a:bodyPr>
          <a:lstStyle/>
          <a:p>
            <a:r>
              <a:rPr lang="fr-FR"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cxnSp>
        <p:nvCxnSpPr>
          <p:cNvPr id="18" name="Connecteur droit avec flèche 17"/>
          <p:cNvCxnSpPr/>
          <p:nvPr>
            <p:custDataLst>
              <p:tags r:id="rId14"/>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5"/>
            </p:custDataLst>
          </p:nvPr>
        </p:nvSpPr>
        <p:spPr>
          <a:xfrm>
            <a:off x="7922074" y="1331476"/>
            <a:ext cx="490840" cy="369332"/>
          </a:xfrm>
          <a:prstGeom prst="rect">
            <a:avLst/>
          </a:prstGeom>
        </p:spPr>
        <p:txBody>
          <a:bodyPr wrap="none">
            <a:spAutoFit/>
          </a:bodyPr>
          <a:lstStyle/>
          <a:p>
            <a:r>
              <a:rPr lang="fr-FR"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6"/>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7"/>
            </p:custDataLst>
          </p:nvPr>
        </p:nvSpPr>
        <p:spPr>
          <a:xfrm rot="20800684">
            <a:off x="2818989" y="2642479"/>
            <a:ext cx="537289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e2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8"/>
            </p:custDataLst>
          </p:nvPr>
        </p:nvSpPr>
        <p:spPr>
          <a:xfrm>
            <a:off x="6012160" y="1732746"/>
            <a:ext cx="2770310" cy="400110"/>
          </a:xfrm>
          <a:prstGeom prst="rect">
            <a:avLst/>
          </a:prstGeom>
        </p:spPr>
        <p:txBody>
          <a:bodyPr wrap="none">
            <a:spAutoFit/>
          </a:bodyPr>
          <a:lstStyle/>
          <a:p>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CC9900"/>
              </a:solidFill>
              <a:effectLst>
                <a:outerShdw blurRad="38100" dist="38100" dir="2700000" algn="tl">
                  <a:srgbClr val="000000">
                    <a:alpha val="43137"/>
                  </a:srgbClr>
                </a:outerShdw>
              </a:effectLst>
            </a:endParaRPr>
          </a:p>
        </p:txBody>
      </p:sp>
      <p:sp>
        <p:nvSpPr>
          <p:cNvPr id="26" name="Rectangle 25"/>
          <p:cNvSpPr/>
          <p:nvPr>
            <p:custDataLst>
              <p:tags r:id="rId19"/>
            </p:custDataLst>
          </p:nvPr>
        </p:nvSpPr>
        <p:spPr>
          <a:xfrm>
            <a:off x="7339251" y="3743317"/>
            <a:ext cx="1305165" cy="400110"/>
          </a:xfrm>
          <a:prstGeom prst="rect">
            <a:avLst/>
          </a:prstGeom>
        </p:spPr>
        <p:txBody>
          <a:bodyPr wrap="none">
            <a:spAutoFit/>
          </a:bodyPr>
          <a:lstStyle/>
          <a:p>
            <a:r>
              <a:rPr lang="fr-FR" sz="2000" b="1"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00B0F0"/>
              </a:solidFill>
              <a:effectLst>
                <a:outerShdw blurRad="38100" dist="38100" dir="2700000" algn="tl">
                  <a:srgbClr val="000000">
                    <a:alpha val="43137"/>
                  </a:srgbClr>
                </a:outerShdw>
              </a:effectLst>
            </a:endParaRPr>
          </a:p>
        </p:txBody>
      </p:sp>
      <p:cxnSp>
        <p:nvCxnSpPr>
          <p:cNvPr id="27" name="Connecteur droit avec flèche 26"/>
          <p:cNvCxnSpPr/>
          <p:nvPr>
            <p:custDataLst>
              <p:tags r:id="rId20"/>
            </p:custDataLst>
          </p:nvPr>
        </p:nvCxnSpPr>
        <p:spPr>
          <a:xfrm flipV="1">
            <a:off x="8768517" y="2413124"/>
            <a:ext cx="32025" cy="1986262"/>
          </a:xfrm>
          <a:prstGeom prst="straightConnector1">
            <a:avLst/>
          </a:prstGeom>
          <a:ln w="57150">
            <a:solidFill>
              <a:srgbClr val="00B0F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8" name="Espace réservé du contenu 2"/>
          <p:cNvSpPr txBox="1">
            <a:spLocks/>
          </p:cNvSpPr>
          <p:nvPr>
            <p:custDataLst>
              <p:tags r:id="rId21"/>
            </p:custDataLst>
          </p:nvPr>
        </p:nvSpPr>
        <p:spPr>
          <a:xfrm>
            <a:off x="-36512" y="4725144"/>
            <a:ext cx="9144000" cy="1066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C</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Dans le cas d’un couplage étoile chaque condensateur</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voit »la tension simple V = U/√3  donc un condensateur vaudra 1/3 du total.</a:t>
            </a:r>
            <a:r>
              <a:rPr lang="fr-FR" sz="2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V</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p>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On choisira le couplage Triangle, car les capacités nécessaires seront moins importantes</a:t>
            </a:r>
            <a:endParaRPr lang="fr-FR" sz="2000" b="1" dirty="0">
              <a:solidFill>
                <a:schemeClr val="tx1"/>
              </a:solidFill>
              <a:effectLst>
                <a:glow rad="228600">
                  <a:srgbClr val="FFFF00">
                    <a:alpha val="40000"/>
                  </a:srgbClr>
                </a:glow>
              </a:effectLst>
            </a:endParaRPr>
          </a:p>
        </p:txBody>
      </p:sp>
    </p:spTree>
    <p:extLst>
      <p:ext uri="{BB962C8B-B14F-4D97-AF65-F5344CB8AC3E}">
        <p14:creationId xmlns:p14="http://schemas.microsoft.com/office/powerpoint/2010/main" val="110611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03B088C3-349F-4B09-BBA8-EBD48CDF20D9}"/>
  <p:tag name="ISPRING_RESOURCE_FOLDER" val="C:\Users\Philippe\SkyDrive\L’énergie, le travail\"/>
  <p:tag name="ISPRING_PRESENTATION_PATH" val="C:\Users\Philippe\SkyDrive\L’énergie, le travail.pptx"/>
  <p:tag name="ISPRING_PROJECT_FOLDER_UPDATED" val="1"/>
  <p:tag name="ISPRING_ULTRA_SCORM_COURSE_ID" val="903EEB81-98F5-46BF-9B25-DA1B21877797"/>
  <p:tag name="ISPRING_SCORM_RATE_SLIDES" val="1"/>
  <p:tag name="ISPRINGONLINEFOLDERID" val="0"/>
  <p:tag name="ISPRINGONLINEFOLDERPATH" val="Content List"/>
  <p:tag name="ISPRINGCLOUDFOLDERID" val="0"/>
  <p:tag name="ISPRINGCLOUDFOLDERPATH" val="Content List"/>
  <p:tag name="ISPRING_OUTPUT_FOLDER" val="C:\Users\Philippe\Documents\techphil\énergie"/>
  <p:tag name="ISPRING_ULTRA_SCORM_SLIDE_COUNT" val="13"/>
  <p:tag name="ISPRING_SCORM_PASSING_SCORE" val="100.0000000000"/>
  <p:tag name="ISPRING_PLAYERS_CUSTOMIZATION" val="UEsDBBQAAgAIAOOx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s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x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s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s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E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sTFHlBOzImkAAABuAAAAHAAAAHVuaXZlcnNhbC9sb2NhbF9zZXR0aW5ncy54bWwNzDEOgzAMQNGdU1jeKe3WgcDGVpbSA1jERZEcG5GA4PZk+8PTb/szChy8pWDq8PV4IrDO5oMuDn/TUL8RUib1JKbsUA2h76pWbCb5cs4FJliFLt4mjiUyjxSLHHYRqOFTXv/AHpuuugFQSwMEFAACAAgAJIv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s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x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xMUcZ1RGpSgAAAGoAAAAbAAAAdW5pdmVyc2FsL3VuaXZlcnNhbC5wbmcueG1ss7GvyM1RKEstKs7Mz7NVMtQzULK34+WyKShKLctMLVeoAIoZ6RlAgJJCJSq3PDOlJMNWydLYHCGWkZqZnlFiq2RuYAwX1AcaCQBQSwECAAAUAAIACADjsTFHWn+5mToEAADhDgAAHQAAAAAAAAABAAAAAAAAAAAAdW5pdmVyc2FsL2NvbW1vbl9tZXNzYWdlcy5sbmdQSwECAAAUAAIACADjsTFHmd7J2s4DAAAxDwAAJwAAAAAAAAABAAAAAAB1BAAAdW5pdmVyc2FsL2ZsYXNoX3B1Ymxpc2hpbmdfc2V0dGluZ3MueG1sUEsBAgAAFAACAAgA47ExR++DwV62AgAAUAoAACEAAAAAAAAAAQAAAAAAiAgAAHVuaXZlcnNhbC9mbGFzaF9za2luX3NldHRpbmdzLnhtbFBLAQIAABQAAgAIAOOxMUeyfOT/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
  <p:tag name="ISPRING_SCORM_USE_CUSTOM_PASSING_SCORE" val="1"/>
  <p:tag name="ISPRING_SCORM_ENDPOINT" val="&lt;endpoint&gt;&lt;enable&gt;0&lt;/enable&gt;&lt;lrs&gt;http://&lt;/lrs&gt;&lt;auth&gt;0&lt;/auth&gt;&lt;login&gt;&lt;/login&gt;&lt;password&gt;&lt;/password&gt;&lt;key&gt;&lt;/key&gt;&lt;name&gt;&lt;/name&gt;&lt;email&gt;&lt;/email&gt;&lt;/endpoint&gt;&#10;"/>
  <p:tag name="ISPRING_ULTRA_SCORM_COURCE_TITLE" val="la puissance F"/>
  <p:tag name="ISPRING_ULTRA_SCORM_LESSON_TITLE" val="la puissance F"/>
  <p:tag name="ISPRING_PRESENTATION_TITLE" val="la puissance F"/>
  <p:tag name="ISPRING_RESOURCE_PATHS_HASH_PRESENTER" val="3237f367ca8fa5ef9a7b66ff9c517a56f6249e28"/>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4"/>
</p:tagLst>
</file>

<file path=ppt/tags/tag101.xml><?xml version="1.0" encoding="utf-8"?>
<p:tagLst xmlns:a="http://schemas.openxmlformats.org/drawingml/2006/main" xmlns:r="http://schemas.openxmlformats.org/officeDocument/2006/relationships" xmlns:p="http://schemas.openxmlformats.org/presentationml/2006/main">
  <p:tag name="NUM" val="5"/>
</p:tagLst>
</file>

<file path=ppt/tags/tag102.xml><?xml version="1.0" encoding="utf-8"?>
<p:tagLst xmlns:a="http://schemas.openxmlformats.org/drawingml/2006/main" xmlns:r="http://schemas.openxmlformats.org/officeDocument/2006/relationships" xmlns:p="http://schemas.openxmlformats.org/presentationml/2006/main">
  <p:tag name="NUM" val="6"/>
</p:tagLst>
</file>

<file path=ppt/tags/tag103.xml><?xml version="1.0" encoding="utf-8"?>
<p:tagLst xmlns:a="http://schemas.openxmlformats.org/drawingml/2006/main" xmlns:r="http://schemas.openxmlformats.org/officeDocument/2006/relationships" xmlns:p="http://schemas.openxmlformats.org/presentationml/2006/main">
  <p:tag name="NUM" val="7"/>
</p:tagLst>
</file>

<file path=ppt/tags/tag104.xml><?xml version="1.0" encoding="utf-8"?>
<p:tagLst xmlns:a="http://schemas.openxmlformats.org/drawingml/2006/main" xmlns:r="http://schemas.openxmlformats.org/officeDocument/2006/relationships" xmlns:p="http://schemas.openxmlformats.org/presentationml/2006/main">
  <p:tag name="NUM" val="8"/>
</p:tagLst>
</file>

<file path=ppt/tags/tag105.xml><?xml version="1.0" encoding="utf-8"?>
<p:tagLst xmlns:a="http://schemas.openxmlformats.org/drawingml/2006/main" xmlns:r="http://schemas.openxmlformats.org/officeDocument/2006/relationships" xmlns:p="http://schemas.openxmlformats.org/presentationml/2006/main">
  <p:tag name="NUM" val="9"/>
</p:tagLst>
</file>

<file path=ppt/tags/tag106.xml><?xml version="1.0" encoding="utf-8"?>
<p:tagLst xmlns:a="http://schemas.openxmlformats.org/drawingml/2006/main" xmlns:r="http://schemas.openxmlformats.org/officeDocument/2006/relationships" xmlns:p="http://schemas.openxmlformats.org/presentationml/2006/main">
  <p:tag name="NUM" val="10"/>
</p:tagLst>
</file>

<file path=ppt/tags/tag107.xml><?xml version="1.0" encoding="utf-8"?>
<p:tagLst xmlns:a="http://schemas.openxmlformats.org/drawingml/2006/main" xmlns:r="http://schemas.openxmlformats.org/officeDocument/2006/relationships" xmlns:p="http://schemas.openxmlformats.org/presentationml/2006/main">
  <p:tag name="NUM" val="11"/>
</p:tagLst>
</file>

<file path=ppt/tags/tag108.xml><?xml version="1.0" encoding="utf-8"?>
<p:tagLst xmlns:a="http://schemas.openxmlformats.org/drawingml/2006/main" xmlns:r="http://schemas.openxmlformats.org/officeDocument/2006/relationships" xmlns:p="http://schemas.openxmlformats.org/presentationml/2006/main">
  <p:tag name="NUM" val="12"/>
</p:tagLst>
</file>

<file path=ppt/tags/tag109.xml><?xml version="1.0" encoding="utf-8"?>
<p:tagLst xmlns:a="http://schemas.openxmlformats.org/drawingml/2006/main" xmlns:r="http://schemas.openxmlformats.org/officeDocument/2006/relationships" xmlns:p="http://schemas.openxmlformats.org/presentationml/2006/main">
  <p:tag name="NUM" val="1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14"/>
</p:tagLst>
</file>

<file path=ppt/tags/tag111.xml><?xml version="1.0" encoding="utf-8"?>
<p:tagLst xmlns:a="http://schemas.openxmlformats.org/drawingml/2006/main" xmlns:r="http://schemas.openxmlformats.org/officeDocument/2006/relationships" xmlns:p="http://schemas.openxmlformats.org/presentationml/2006/main">
  <p:tag name="NUM" val="15"/>
</p:tagLst>
</file>

<file path=ppt/tags/tag112.xml><?xml version="1.0" encoding="utf-8"?>
<p:tagLst xmlns:a="http://schemas.openxmlformats.org/drawingml/2006/main" xmlns:r="http://schemas.openxmlformats.org/officeDocument/2006/relationships" xmlns:p="http://schemas.openxmlformats.org/presentationml/2006/main">
  <p:tag name="NUM" val="16"/>
</p:tagLst>
</file>

<file path=ppt/tags/tag113.xml><?xml version="1.0" encoding="utf-8"?>
<p:tagLst xmlns:a="http://schemas.openxmlformats.org/drawingml/2006/main" xmlns:r="http://schemas.openxmlformats.org/officeDocument/2006/relationships" xmlns:p="http://schemas.openxmlformats.org/presentationml/2006/main">
  <p:tag name="NUM" val="17"/>
</p:tagLst>
</file>

<file path=ppt/tags/tag114.xml><?xml version="1.0" encoding="utf-8"?>
<p:tagLst xmlns:a="http://schemas.openxmlformats.org/drawingml/2006/main" xmlns:r="http://schemas.openxmlformats.org/officeDocument/2006/relationships" xmlns:p="http://schemas.openxmlformats.org/presentationml/2006/main">
  <p:tag name="NUM" val="18"/>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20.xml><?xml version="1.0" encoding="utf-8"?>
<p:tagLst xmlns:a="http://schemas.openxmlformats.org/drawingml/2006/main" xmlns:r="http://schemas.openxmlformats.org/officeDocument/2006/relationships" xmlns:p="http://schemas.openxmlformats.org/presentationml/2006/main">
  <p:tag name="NUM" val="6"/>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8"/>
</p:tagLst>
</file>

<file path=ppt/tags/tag123.xml><?xml version="1.0" encoding="utf-8"?>
<p:tagLst xmlns:a="http://schemas.openxmlformats.org/drawingml/2006/main" xmlns:r="http://schemas.openxmlformats.org/officeDocument/2006/relationships" xmlns:p="http://schemas.openxmlformats.org/presentationml/2006/main">
  <p:tag name="NUM" val="9"/>
</p:tagLst>
</file>

<file path=ppt/tags/tag124.xml><?xml version="1.0" encoding="utf-8"?>
<p:tagLst xmlns:a="http://schemas.openxmlformats.org/drawingml/2006/main" xmlns:r="http://schemas.openxmlformats.org/officeDocument/2006/relationships" xmlns:p="http://schemas.openxmlformats.org/presentationml/2006/main">
  <p:tag name="NUM" val="10"/>
</p:tagLst>
</file>

<file path=ppt/tags/tag125.xml><?xml version="1.0" encoding="utf-8"?>
<p:tagLst xmlns:a="http://schemas.openxmlformats.org/drawingml/2006/main" xmlns:r="http://schemas.openxmlformats.org/officeDocument/2006/relationships" xmlns:p="http://schemas.openxmlformats.org/presentationml/2006/main">
  <p:tag name="NUM" val="11"/>
</p:tagLst>
</file>

<file path=ppt/tags/tag126.xml><?xml version="1.0" encoding="utf-8"?>
<p:tagLst xmlns:a="http://schemas.openxmlformats.org/drawingml/2006/main" xmlns:r="http://schemas.openxmlformats.org/officeDocument/2006/relationships" xmlns:p="http://schemas.openxmlformats.org/presentationml/2006/main">
  <p:tag name="NUM" val="12"/>
</p:tagLst>
</file>

<file path=ppt/tags/tag127.xml><?xml version="1.0" encoding="utf-8"?>
<p:tagLst xmlns:a="http://schemas.openxmlformats.org/drawingml/2006/main" xmlns:r="http://schemas.openxmlformats.org/officeDocument/2006/relationships" xmlns:p="http://schemas.openxmlformats.org/presentationml/2006/main">
  <p:tag name="NUM" val="13"/>
</p:tagLst>
</file>

<file path=ppt/tags/tag128.xml><?xml version="1.0" encoding="utf-8"?>
<p:tagLst xmlns:a="http://schemas.openxmlformats.org/drawingml/2006/main" xmlns:r="http://schemas.openxmlformats.org/officeDocument/2006/relationships" xmlns:p="http://schemas.openxmlformats.org/presentationml/2006/main">
  <p:tag name="NUM" val="14"/>
</p:tagLst>
</file>

<file path=ppt/tags/tag129.xml><?xml version="1.0" encoding="utf-8"?>
<p:tagLst xmlns:a="http://schemas.openxmlformats.org/drawingml/2006/main" xmlns:r="http://schemas.openxmlformats.org/officeDocument/2006/relationships" xmlns:p="http://schemas.openxmlformats.org/presentationml/2006/main">
  <p:tag name="NUM" val="15"/>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30.xml><?xml version="1.0" encoding="utf-8"?>
<p:tagLst xmlns:a="http://schemas.openxmlformats.org/drawingml/2006/main" xmlns:r="http://schemas.openxmlformats.org/officeDocument/2006/relationships" xmlns:p="http://schemas.openxmlformats.org/presentationml/2006/main">
  <p:tag name="NUM" val="16"/>
</p:tagLst>
</file>

<file path=ppt/tags/tag131.xml><?xml version="1.0" encoding="utf-8"?>
<p:tagLst xmlns:a="http://schemas.openxmlformats.org/drawingml/2006/main" xmlns:r="http://schemas.openxmlformats.org/officeDocument/2006/relationships" xmlns:p="http://schemas.openxmlformats.org/presentationml/2006/main">
  <p:tag name="NUM" val="17"/>
</p:tagLst>
</file>

<file path=ppt/tags/tag132.xml><?xml version="1.0" encoding="utf-8"?>
<p:tagLst xmlns:a="http://schemas.openxmlformats.org/drawingml/2006/main" xmlns:r="http://schemas.openxmlformats.org/officeDocument/2006/relationships" xmlns:p="http://schemas.openxmlformats.org/presentationml/2006/main">
  <p:tag name="NUM" val="18"/>
</p:tagLst>
</file>

<file path=ppt/tags/tag133.xml><?xml version="1.0" encoding="utf-8"?>
<p:tagLst xmlns:a="http://schemas.openxmlformats.org/drawingml/2006/main" xmlns:r="http://schemas.openxmlformats.org/officeDocument/2006/relationships" xmlns:p="http://schemas.openxmlformats.org/presentationml/2006/main">
  <p:tag name="NUM" val="19"/>
</p:tagLst>
</file>

<file path=ppt/tags/tag134.xml><?xml version="1.0" encoding="utf-8"?>
<p:tagLst xmlns:a="http://schemas.openxmlformats.org/drawingml/2006/main" xmlns:r="http://schemas.openxmlformats.org/officeDocument/2006/relationships" xmlns:p="http://schemas.openxmlformats.org/presentationml/2006/main">
  <p:tag name="NUM" val="20"/>
</p:tagLst>
</file>

<file path=ppt/tags/tag135.xml><?xml version="1.0" encoding="utf-8"?>
<p:tagLst xmlns:a="http://schemas.openxmlformats.org/drawingml/2006/main" xmlns:r="http://schemas.openxmlformats.org/officeDocument/2006/relationships" xmlns:p="http://schemas.openxmlformats.org/presentationml/2006/main">
  <p:tag name="NUM" val="21"/>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7"/>
</p:tagLst>
</file>

<file path=ppt/tags/tag143.xml><?xml version="1.0" encoding="utf-8"?>
<p:tagLst xmlns:a="http://schemas.openxmlformats.org/drawingml/2006/main" xmlns:r="http://schemas.openxmlformats.org/officeDocument/2006/relationships" xmlns:p="http://schemas.openxmlformats.org/presentationml/2006/main">
  <p:tag name="NUM" val="8"/>
</p:tagLst>
</file>

<file path=ppt/tags/tag144.xml><?xml version="1.0" encoding="utf-8"?>
<p:tagLst xmlns:a="http://schemas.openxmlformats.org/drawingml/2006/main" xmlns:r="http://schemas.openxmlformats.org/officeDocument/2006/relationships" xmlns:p="http://schemas.openxmlformats.org/presentationml/2006/main">
  <p:tag name="NUM" val="9"/>
</p:tagLst>
</file>

<file path=ppt/tags/tag145.xml><?xml version="1.0" encoding="utf-8"?>
<p:tagLst xmlns:a="http://schemas.openxmlformats.org/drawingml/2006/main" xmlns:r="http://schemas.openxmlformats.org/officeDocument/2006/relationships" xmlns:p="http://schemas.openxmlformats.org/presentationml/2006/main">
  <p:tag name="NUM" val="10"/>
</p:tagLst>
</file>

<file path=ppt/tags/tag146.xml><?xml version="1.0" encoding="utf-8"?>
<p:tagLst xmlns:a="http://schemas.openxmlformats.org/drawingml/2006/main" xmlns:r="http://schemas.openxmlformats.org/officeDocument/2006/relationships" xmlns:p="http://schemas.openxmlformats.org/presentationml/2006/main">
  <p:tag name="NUM" val="11"/>
</p:tagLst>
</file>

<file path=ppt/tags/tag147.xml><?xml version="1.0" encoding="utf-8"?>
<p:tagLst xmlns:a="http://schemas.openxmlformats.org/drawingml/2006/main" xmlns:r="http://schemas.openxmlformats.org/officeDocument/2006/relationships" xmlns:p="http://schemas.openxmlformats.org/presentationml/2006/main">
  <p:tag name="NUM" val="12"/>
</p:tagLst>
</file>

<file path=ppt/tags/tag148.xml><?xml version="1.0" encoding="utf-8"?>
<p:tagLst xmlns:a="http://schemas.openxmlformats.org/drawingml/2006/main" xmlns:r="http://schemas.openxmlformats.org/officeDocument/2006/relationships" xmlns:p="http://schemas.openxmlformats.org/presentationml/2006/main">
  <p:tag name="NUM" val="13"/>
</p:tagLst>
</file>

<file path=ppt/tags/tag149.xml><?xml version="1.0" encoding="utf-8"?>
<p:tagLst xmlns:a="http://schemas.openxmlformats.org/drawingml/2006/main" xmlns:r="http://schemas.openxmlformats.org/officeDocument/2006/relationships" xmlns:p="http://schemas.openxmlformats.org/presentationml/2006/main">
  <p:tag name="NUM" val="14"/>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50.xml><?xml version="1.0" encoding="utf-8"?>
<p:tagLst xmlns:a="http://schemas.openxmlformats.org/drawingml/2006/main" xmlns:r="http://schemas.openxmlformats.org/officeDocument/2006/relationships" xmlns:p="http://schemas.openxmlformats.org/presentationml/2006/main">
  <p:tag name="NUM" val="15"/>
</p:tagLst>
</file>

<file path=ppt/tags/tag151.xml><?xml version="1.0" encoding="utf-8"?>
<p:tagLst xmlns:a="http://schemas.openxmlformats.org/drawingml/2006/main" xmlns:r="http://schemas.openxmlformats.org/officeDocument/2006/relationships" xmlns:p="http://schemas.openxmlformats.org/presentationml/2006/main">
  <p:tag name="NUM" val="16"/>
</p:tagLst>
</file>

<file path=ppt/tags/tag152.xml><?xml version="1.0" encoding="utf-8"?>
<p:tagLst xmlns:a="http://schemas.openxmlformats.org/drawingml/2006/main" xmlns:r="http://schemas.openxmlformats.org/officeDocument/2006/relationships" xmlns:p="http://schemas.openxmlformats.org/presentationml/2006/main">
  <p:tag name="NUM" val="17"/>
</p:tagLst>
</file>

<file path=ppt/tags/tag153.xml><?xml version="1.0" encoding="utf-8"?>
<p:tagLst xmlns:a="http://schemas.openxmlformats.org/drawingml/2006/main" xmlns:r="http://schemas.openxmlformats.org/officeDocument/2006/relationships" xmlns:p="http://schemas.openxmlformats.org/presentationml/2006/main">
  <p:tag name="NUM" val="18"/>
</p:tagLst>
</file>

<file path=ppt/tags/tag154.xml><?xml version="1.0" encoding="utf-8"?>
<p:tagLst xmlns:a="http://schemas.openxmlformats.org/drawingml/2006/main" xmlns:r="http://schemas.openxmlformats.org/officeDocument/2006/relationships" xmlns:p="http://schemas.openxmlformats.org/presentationml/2006/main">
  <p:tag name="NUM" val="19"/>
</p:tagLst>
</file>

<file path=ppt/tags/tag155.xml><?xml version="1.0" encoding="utf-8"?>
<p:tagLst xmlns:a="http://schemas.openxmlformats.org/drawingml/2006/main" xmlns:r="http://schemas.openxmlformats.org/officeDocument/2006/relationships" xmlns:p="http://schemas.openxmlformats.org/presentationml/2006/main">
  <p:tag name="NUM" val="20"/>
</p:tagLst>
</file>

<file path=ppt/tags/tag156.xml><?xml version="1.0" encoding="utf-8"?>
<p:tagLst xmlns:a="http://schemas.openxmlformats.org/drawingml/2006/main" xmlns:r="http://schemas.openxmlformats.org/officeDocument/2006/relationships" xmlns:p="http://schemas.openxmlformats.org/presentationml/2006/main">
  <p:tag name="NUM" val="21"/>
</p:tagLst>
</file>

<file path=ppt/tags/tag157.xml><?xml version="1.0" encoding="utf-8"?>
<p:tagLst xmlns:a="http://schemas.openxmlformats.org/drawingml/2006/main" xmlns:r="http://schemas.openxmlformats.org/officeDocument/2006/relationships" xmlns:p="http://schemas.openxmlformats.org/presentationml/2006/main">
  <p:tag name="NUM" val="22"/>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7"/>
</p:tagLst>
</file>

<file path=ppt/tags/tag165.xml><?xml version="1.0" encoding="utf-8"?>
<p:tagLst xmlns:a="http://schemas.openxmlformats.org/drawingml/2006/main" xmlns:r="http://schemas.openxmlformats.org/officeDocument/2006/relationships" xmlns:p="http://schemas.openxmlformats.org/presentationml/2006/main">
  <p:tag name="NUM" val="8"/>
</p:tagLst>
</file>

<file path=ppt/tags/tag166.xml><?xml version="1.0" encoding="utf-8"?>
<p:tagLst xmlns:a="http://schemas.openxmlformats.org/drawingml/2006/main" xmlns:r="http://schemas.openxmlformats.org/officeDocument/2006/relationships" xmlns:p="http://schemas.openxmlformats.org/presentationml/2006/main">
  <p:tag name="NUM" val="9"/>
</p:tagLst>
</file>

<file path=ppt/tags/tag167.xml><?xml version="1.0" encoding="utf-8"?>
<p:tagLst xmlns:a="http://schemas.openxmlformats.org/drawingml/2006/main" xmlns:r="http://schemas.openxmlformats.org/officeDocument/2006/relationships" xmlns:p="http://schemas.openxmlformats.org/presentationml/2006/main">
  <p:tag name="NUM" val="10"/>
</p:tagLst>
</file>

<file path=ppt/tags/tag168.xml><?xml version="1.0" encoding="utf-8"?>
<p:tagLst xmlns:a="http://schemas.openxmlformats.org/drawingml/2006/main" xmlns:r="http://schemas.openxmlformats.org/officeDocument/2006/relationships" xmlns:p="http://schemas.openxmlformats.org/presentationml/2006/main">
  <p:tag name="NUM" val="11"/>
</p:tagLst>
</file>

<file path=ppt/tags/tag169.xml><?xml version="1.0" encoding="utf-8"?>
<p:tagLst xmlns:a="http://schemas.openxmlformats.org/drawingml/2006/main" xmlns:r="http://schemas.openxmlformats.org/officeDocument/2006/relationships" xmlns:p="http://schemas.openxmlformats.org/presentationml/2006/main">
  <p:tag name="NUM" val="12"/>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70.xml><?xml version="1.0" encoding="utf-8"?>
<p:tagLst xmlns:a="http://schemas.openxmlformats.org/drawingml/2006/main" xmlns:r="http://schemas.openxmlformats.org/officeDocument/2006/relationships" xmlns:p="http://schemas.openxmlformats.org/presentationml/2006/main">
  <p:tag name="NUM" val="13"/>
</p:tagLst>
</file>

<file path=ppt/tags/tag171.xml><?xml version="1.0" encoding="utf-8"?>
<p:tagLst xmlns:a="http://schemas.openxmlformats.org/drawingml/2006/main" xmlns:r="http://schemas.openxmlformats.org/officeDocument/2006/relationships" xmlns:p="http://schemas.openxmlformats.org/presentationml/2006/main">
  <p:tag name="NUM" val="14"/>
</p:tagLst>
</file>

<file path=ppt/tags/tag172.xml><?xml version="1.0" encoding="utf-8"?>
<p:tagLst xmlns:a="http://schemas.openxmlformats.org/drawingml/2006/main" xmlns:r="http://schemas.openxmlformats.org/officeDocument/2006/relationships" xmlns:p="http://schemas.openxmlformats.org/presentationml/2006/main">
  <p:tag name="NUM" val="15"/>
</p:tagLst>
</file>

<file path=ppt/tags/tag173.xml><?xml version="1.0" encoding="utf-8"?>
<p:tagLst xmlns:a="http://schemas.openxmlformats.org/drawingml/2006/main" xmlns:r="http://schemas.openxmlformats.org/officeDocument/2006/relationships" xmlns:p="http://schemas.openxmlformats.org/presentationml/2006/main">
  <p:tag name="NUM" val="16"/>
</p:tagLst>
</file>

<file path=ppt/tags/tag174.xml><?xml version="1.0" encoding="utf-8"?>
<p:tagLst xmlns:a="http://schemas.openxmlformats.org/drawingml/2006/main" xmlns:r="http://schemas.openxmlformats.org/officeDocument/2006/relationships" xmlns:p="http://schemas.openxmlformats.org/presentationml/2006/main">
  <p:tag name="NUM" val="17"/>
</p:tagLst>
</file>

<file path=ppt/tags/tag175.xml><?xml version="1.0" encoding="utf-8"?>
<p:tagLst xmlns:a="http://schemas.openxmlformats.org/drawingml/2006/main" xmlns:r="http://schemas.openxmlformats.org/officeDocument/2006/relationships" xmlns:p="http://schemas.openxmlformats.org/presentationml/2006/main">
  <p:tag name="NUM" val="18"/>
</p:tagLst>
</file>

<file path=ppt/tags/tag176.xml><?xml version="1.0" encoding="utf-8"?>
<p:tagLst xmlns:a="http://schemas.openxmlformats.org/drawingml/2006/main" xmlns:r="http://schemas.openxmlformats.org/officeDocument/2006/relationships" xmlns:p="http://schemas.openxmlformats.org/presentationml/2006/main">
  <p:tag name="NUM" val="19"/>
</p:tagLst>
</file>

<file path=ppt/tags/tag177.xml><?xml version="1.0" encoding="utf-8"?>
<p:tagLst xmlns:a="http://schemas.openxmlformats.org/drawingml/2006/main" xmlns:r="http://schemas.openxmlformats.org/officeDocument/2006/relationships" xmlns:p="http://schemas.openxmlformats.org/presentationml/2006/main">
  <p:tag name="NUM" val="20"/>
</p:tagLst>
</file>

<file path=ppt/tags/tag178.xml><?xml version="1.0" encoding="utf-8"?>
<p:tagLst xmlns:a="http://schemas.openxmlformats.org/drawingml/2006/main" xmlns:r="http://schemas.openxmlformats.org/officeDocument/2006/relationships" xmlns:p="http://schemas.openxmlformats.org/presentationml/2006/main">
  <p:tag name="NUM" val="21"/>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1"/>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1"/>
</p:tagLst>
</file>

<file path=ppt/tags/tag187.xml><?xml version="1.0" encoding="utf-8"?>
<p:tagLst xmlns:a="http://schemas.openxmlformats.org/drawingml/2006/main" xmlns:r="http://schemas.openxmlformats.org/officeDocument/2006/relationships" xmlns:p="http://schemas.openxmlformats.org/presentationml/2006/main">
  <p:tag name="NUM" val="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2"/>
</p:tagLst>
</file>

<file path=ppt/tags/tag190.xml><?xml version="1.0" encoding="utf-8"?>
<p:tagLst xmlns:a="http://schemas.openxmlformats.org/drawingml/2006/main" xmlns:r="http://schemas.openxmlformats.org/officeDocument/2006/relationships" xmlns:p="http://schemas.openxmlformats.org/presentationml/2006/main">
  <p:tag name="NUM" val="5"/>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4"/>
</p:tagLst>
</file>

<file path=ppt/tags/tag197.xml><?xml version="1.0" encoding="utf-8"?>
<p:tagLst xmlns:a="http://schemas.openxmlformats.org/drawingml/2006/main" xmlns:r="http://schemas.openxmlformats.org/officeDocument/2006/relationships" xmlns:p="http://schemas.openxmlformats.org/presentationml/2006/main">
  <p:tag name="NUM" val="5"/>
</p:tagLst>
</file>

<file path=ppt/tags/tag198.xml><?xml version="1.0" encoding="utf-8"?>
<p:tagLst xmlns:a="http://schemas.openxmlformats.org/drawingml/2006/main" xmlns:r="http://schemas.openxmlformats.org/officeDocument/2006/relationships" xmlns:p="http://schemas.openxmlformats.org/presentationml/2006/main">
  <p:tag name="NUM" val="6"/>
</p:tagLst>
</file>

<file path=ppt/tags/tag19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3"/>
</p:tagLst>
</file>

<file path=ppt/tags/tag200.xml><?xml version="1.0" encoding="utf-8"?>
<p:tagLst xmlns:a="http://schemas.openxmlformats.org/drawingml/2006/main" xmlns:r="http://schemas.openxmlformats.org/officeDocument/2006/relationships" xmlns:p="http://schemas.openxmlformats.org/presentationml/2006/main">
  <p:tag name="NUM" val="8"/>
</p:tagLst>
</file>

<file path=ppt/tags/tag201.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3.xml><?xml version="1.0" encoding="utf-8"?>
<p:tagLst xmlns:a="http://schemas.openxmlformats.org/drawingml/2006/main" xmlns:r="http://schemas.openxmlformats.org/officeDocument/2006/relationships" xmlns:p="http://schemas.openxmlformats.org/presentationml/2006/main">
  <p:tag name="NUM" val="16"/>
</p:tagLst>
</file>

<file path=ppt/tags/tag24.xml><?xml version="1.0" encoding="utf-8"?>
<p:tagLst xmlns:a="http://schemas.openxmlformats.org/drawingml/2006/main" xmlns:r="http://schemas.openxmlformats.org/officeDocument/2006/relationships" xmlns:p="http://schemas.openxmlformats.org/presentationml/2006/main">
  <p:tag name="NUM" val="17"/>
</p:tagLst>
</file>

<file path=ppt/tags/tag25.xml><?xml version="1.0" encoding="utf-8"?>
<p:tagLst xmlns:a="http://schemas.openxmlformats.org/drawingml/2006/main" xmlns:r="http://schemas.openxmlformats.org/officeDocument/2006/relationships" xmlns:p="http://schemas.openxmlformats.org/presentationml/2006/main">
  <p:tag name="NUM" val="18"/>
</p:tagLst>
</file>

<file path=ppt/tags/tag26.xml><?xml version="1.0" encoding="utf-8"?>
<p:tagLst xmlns:a="http://schemas.openxmlformats.org/drawingml/2006/main" xmlns:r="http://schemas.openxmlformats.org/officeDocument/2006/relationships" xmlns:p="http://schemas.openxmlformats.org/presentationml/2006/main">
  <p:tag name="NUM" val="19"/>
</p:tagLst>
</file>

<file path=ppt/tags/tag27.xml><?xml version="1.0" encoding="utf-8"?>
<p:tagLst xmlns:a="http://schemas.openxmlformats.org/drawingml/2006/main" xmlns:r="http://schemas.openxmlformats.org/officeDocument/2006/relationships" xmlns:p="http://schemas.openxmlformats.org/presentationml/2006/main">
  <p:tag name="NUM" val="20"/>
</p:tagLst>
</file>

<file path=ppt/tags/tag28.xml><?xml version="1.0" encoding="utf-8"?>
<p:tagLst xmlns:a="http://schemas.openxmlformats.org/drawingml/2006/main" xmlns:r="http://schemas.openxmlformats.org/officeDocument/2006/relationships" xmlns:p="http://schemas.openxmlformats.org/presentationml/2006/main">
  <p:tag name="NUM" val="21"/>
</p:tagLst>
</file>

<file path=ppt/tags/tag29.xml><?xml version="1.0" encoding="utf-8"?>
<p:tagLst xmlns:a="http://schemas.openxmlformats.org/drawingml/2006/main" xmlns:r="http://schemas.openxmlformats.org/officeDocument/2006/relationships" xmlns:p="http://schemas.openxmlformats.org/presentationml/2006/main">
  <p:tag name="NUM" val="2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23"/>
</p:tagLst>
</file>

<file path=ppt/tags/tag31.xml><?xml version="1.0" encoding="utf-8"?>
<p:tagLst xmlns:a="http://schemas.openxmlformats.org/drawingml/2006/main" xmlns:r="http://schemas.openxmlformats.org/officeDocument/2006/relationships" xmlns:p="http://schemas.openxmlformats.org/presentationml/2006/main">
  <p:tag name="NUM" val="24"/>
</p:tagLst>
</file>

<file path=ppt/tags/tag32.xml><?xml version="1.0" encoding="utf-8"?>
<p:tagLst xmlns:a="http://schemas.openxmlformats.org/drawingml/2006/main" xmlns:r="http://schemas.openxmlformats.org/officeDocument/2006/relationships" xmlns:p="http://schemas.openxmlformats.org/presentationml/2006/main">
  <p:tag name="NUM" val="25"/>
</p:tagLst>
</file>

<file path=ppt/tags/tag33.xml><?xml version="1.0" encoding="utf-8"?>
<p:tagLst xmlns:a="http://schemas.openxmlformats.org/drawingml/2006/main" xmlns:r="http://schemas.openxmlformats.org/officeDocument/2006/relationships" xmlns:p="http://schemas.openxmlformats.org/presentationml/2006/main">
  <p:tag name="NUM" val="26"/>
</p:tagLst>
</file>

<file path=ppt/tags/tag34.xml><?xml version="1.0" encoding="utf-8"?>
<p:tagLst xmlns:a="http://schemas.openxmlformats.org/drawingml/2006/main" xmlns:r="http://schemas.openxmlformats.org/officeDocument/2006/relationships" xmlns:p="http://schemas.openxmlformats.org/presentationml/2006/main">
  <p:tag name="NUM" val="27"/>
</p:tagLst>
</file>

<file path=ppt/tags/tag35.xml><?xml version="1.0" encoding="utf-8"?>
<p:tagLst xmlns:a="http://schemas.openxmlformats.org/drawingml/2006/main" xmlns:r="http://schemas.openxmlformats.org/officeDocument/2006/relationships" xmlns:p="http://schemas.openxmlformats.org/presentationml/2006/main">
  <p:tag name="NUM" val="28"/>
</p:tagLst>
</file>

<file path=ppt/tags/tag36.xml><?xml version="1.0" encoding="utf-8"?>
<p:tagLst xmlns:a="http://schemas.openxmlformats.org/drawingml/2006/main" xmlns:r="http://schemas.openxmlformats.org/officeDocument/2006/relationships" xmlns:p="http://schemas.openxmlformats.org/presentationml/2006/main">
  <p:tag name="NUM" val="29"/>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9"/>
</p:tagLst>
</file>

<file path=ppt/tags/tag46.xml><?xml version="1.0" encoding="utf-8"?>
<p:tagLst xmlns:a="http://schemas.openxmlformats.org/drawingml/2006/main" xmlns:r="http://schemas.openxmlformats.org/officeDocument/2006/relationships" xmlns:p="http://schemas.openxmlformats.org/presentationml/2006/main">
  <p:tag name="NUM" val="10"/>
</p:tagLst>
</file>

<file path=ppt/tags/tag47.xml><?xml version="1.0" encoding="utf-8"?>
<p:tagLst xmlns:a="http://schemas.openxmlformats.org/drawingml/2006/main" xmlns:r="http://schemas.openxmlformats.org/officeDocument/2006/relationships" xmlns:p="http://schemas.openxmlformats.org/presentationml/2006/main">
  <p:tag name="NUM" val="11"/>
</p:tagLst>
</file>

<file path=ppt/tags/tag48.xml><?xml version="1.0" encoding="utf-8"?>
<p:tagLst xmlns:a="http://schemas.openxmlformats.org/drawingml/2006/main" xmlns:r="http://schemas.openxmlformats.org/officeDocument/2006/relationships" xmlns:p="http://schemas.openxmlformats.org/presentationml/2006/main">
  <p:tag name="NUM" val="12"/>
</p:tagLst>
</file>

<file path=ppt/tags/tag49.xml><?xml version="1.0" encoding="utf-8"?>
<p:tagLst xmlns:a="http://schemas.openxmlformats.org/drawingml/2006/main" xmlns:r="http://schemas.openxmlformats.org/officeDocument/2006/relationships" xmlns:p="http://schemas.openxmlformats.org/presentationml/2006/main">
  <p:tag name="NUM" val="1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4"/>
</p:tagLst>
</file>

<file path=ppt/tags/tag51.xml><?xml version="1.0" encoding="utf-8"?>
<p:tagLst xmlns:a="http://schemas.openxmlformats.org/drawingml/2006/main" xmlns:r="http://schemas.openxmlformats.org/officeDocument/2006/relationships" xmlns:p="http://schemas.openxmlformats.org/presentationml/2006/main">
  <p:tag name="NUM" val="15"/>
</p:tagLst>
</file>

<file path=ppt/tags/tag52.xml><?xml version="1.0" encoding="utf-8"?>
<p:tagLst xmlns:a="http://schemas.openxmlformats.org/drawingml/2006/main" xmlns:r="http://schemas.openxmlformats.org/officeDocument/2006/relationships" xmlns:p="http://schemas.openxmlformats.org/presentationml/2006/main">
  <p:tag name="NUM" val="16"/>
</p:tagLst>
</file>

<file path=ppt/tags/tag53.xml><?xml version="1.0" encoding="utf-8"?>
<p:tagLst xmlns:a="http://schemas.openxmlformats.org/drawingml/2006/main" xmlns:r="http://schemas.openxmlformats.org/officeDocument/2006/relationships" xmlns:p="http://schemas.openxmlformats.org/presentationml/2006/main">
  <p:tag name="NUM" val="17"/>
</p:tagLst>
</file>

<file path=ppt/tags/tag54.xml><?xml version="1.0" encoding="utf-8"?>
<p:tagLst xmlns:a="http://schemas.openxmlformats.org/drawingml/2006/main" xmlns:r="http://schemas.openxmlformats.org/officeDocument/2006/relationships" xmlns:p="http://schemas.openxmlformats.org/presentationml/2006/main">
  <p:tag name="NUM" val="18"/>
</p:tagLst>
</file>

<file path=ppt/tags/tag55.xml><?xml version="1.0" encoding="utf-8"?>
<p:tagLst xmlns:a="http://schemas.openxmlformats.org/drawingml/2006/main" xmlns:r="http://schemas.openxmlformats.org/officeDocument/2006/relationships" xmlns:p="http://schemas.openxmlformats.org/presentationml/2006/main">
  <p:tag name="NUM" val="19"/>
</p:tagLst>
</file>

<file path=ppt/tags/tag56.xml><?xml version="1.0" encoding="utf-8"?>
<p:tagLst xmlns:a="http://schemas.openxmlformats.org/drawingml/2006/main" xmlns:r="http://schemas.openxmlformats.org/officeDocument/2006/relationships" xmlns:p="http://schemas.openxmlformats.org/presentationml/2006/main">
  <p:tag name="NUM" val="20"/>
</p:tagLst>
</file>

<file path=ppt/tags/tag57.xml><?xml version="1.0" encoding="utf-8"?>
<p:tagLst xmlns:a="http://schemas.openxmlformats.org/drawingml/2006/main" xmlns:r="http://schemas.openxmlformats.org/officeDocument/2006/relationships" xmlns:p="http://schemas.openxmlformats.org/presentationml/2006/main">
  <p:tag name="NUM" val="21"/>
</p:tagLst>
</file>

<file path=ppt/tags/tag58.xml><?xml version="1.0" encoding="utf-8"?>
<p:tagLst xmlns:a="http://schemas.openxmlformats.org/drawingml/2006/main" xmlns:r="http://schemas.openxmlformats.org/officeDocument/2006/relationships" xmlns:p="http://schemas.openxmlformats.org/presentationml/2006/main">
  <p:tag name="NUM" val="22"/>
</p:tagLst>
</file>

<file path=ppt/tags/tag59.xml><?xml version="1.0" encoding="utf-8"?>
<p:tagLst xmlns:a="http://schemas.openxmlformats.org/drawingml/2006/main" xmlns:r="http://schemas.openxmlformats.org/officeDocument/2006/relationships" xmlns:p="http://schemas.openxmlformats.org/presentationml/2006/main">
  <p:tag name="NUM" val="23"/>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24"/>
</p:tagLst>
</file>

<file path=ppt/tags/tag61.xml><?xml version="1.0" encoding="utf-8"?>
<p:tagLst xmlns:a="http://schemas.openxmlformats.org/drawingml/2006/main" xmlns:r="http://schemas.openxmlformats.org/officeDocument/2006/relationships" xmlns:p="http://schemas.openxmlformats.org/presentationml/2006/main">
  <p:tag name="NUM" val="25"/>
</p:tagLst>
</file>

<file path=ppt/tags/tag62.xml><?xml version="1.0" encoding="utf-8"?>
<p:tagLst xmlns:a="http://schemas.openxmlformats.org/drawingml/2006/main" xmlns:r="http://schemas.openxmlformats.org/officeDocument/2006/relationships" xmlns:p="http://schemas.openxmlformats.org/presentationml/2006/main">
  <p:tag name="NUM" val="26"/>
</p:tagLst>
</file>

<file path=ppt/tags/tag63.xml><?xml version="1.0" encoding="utf-8"?>
<p:tagLst xmlns:a="http://schemas.openxmlformats.org/drawingml/2006/main" xmlns:r="http://schemas.openxmlformats.org/officeDocument/2006/relationships" xmlns:p="http://schemas.openxmlformats.org/presentationml/2006/main">
  <p:tag name="NUM" val="27"/>
</p:tagLst>
</file>

<file path=ppt/tags/tag64.xml><?xml version="1.0" encoding="utf-8"?>
<p:tagLst xmlns:a="http://schemas.openxmlformats.org/drawingml/2006/main" xmlns:r="http://schemas.openxmlformats.org/officeDocument/2006/relationships" xmlns:p="http://schemas.openxmlformats.org/presentationml/2006/main">
  <p:tag name="NUM" val="28"/>
</p:tagLst>
</file>

<file path=ppt/tags/tag65.xml><?xml version="1.0" encoding="utf-8"?>
<p:tagLst xmlns:a="http://schemas.openxmlformats.org/drawingml/2006/main" xmlns:r="http://schemas.openxmlformats.org/officeDocument/2006/relationships" xmlns:p="http://schemas.openxmlformats.org/presentationml/2006/main">
  <p:tag name="NUM" val="29"/>
</p:tagLst>
</file>

<file path=ppt/tags/tag66.xml><?xml version="1.0" encoding="utf-8"?>
<p:tagLst xmlns:a="http://schemas.openxmlformats.org/drawingml/2006/main" xmlns:r="http://schemas.openxmlformats.org/officeDocument/2006/relationships" xmlns:p="http://schemas.openxmlformats.org/presentationml/2006/main">
  <p:tag name="NUM" val="30"/>
</p:tagLst>
</file>

<file path=ppt/tags/tag67.xml><?xml version="1.0" encoding="utf-8"?>
<p:tagLst xmlns:a="http://schemas.openxmlformats.org/drawingml/2006/main" xmlns:r="http://schemas.openxmlformats.org/officeDocument/2006/relationships" xmlns:p="http://schemas.openxmlformats.org/presentationml/2006/main">
  <p:tag name="NUM" val="31"/>
</p:tagLst>
</file>

<file path=ppt/tags/tag68.xml><?xml version="1.0" encoding="utf-8"?>
<p:tagLst xmlns:a="http://schemas.openxmlformats.org/drawingml/2006/main" xmlns:r="http://schemas.openxmlformats.org/officeDocument/2006/relationships" xmlns:p="http://schemas.openxmlformats.org/presentationml/2006/main">
  <p:tag name="NUM" val="32"/>
</p:tagLst>
</file>

<file path=ppt/tags/tag69.xml><?xml version="1.0" encoding="utf-8"?>
<p:tagLst xmlns:a="http://schemas.openxmlformats.org/drawingml/2006/main" xmlns:r="http://schemas.openxmlformats.org/officeDocument/2006/relationships" xmlns:p="http://schemas.openxmlformats.org/presentationml/2006/main">
  <p:tag name="NUM" val="3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34"/>
</p:tagLst>
</file>

<file path=ppt/tags/tag71.xml><?xml version="1.0" encoding="utf-8"?>
<p:tagLst xmlns:a="http://schemas.openxmlformats.org/drawingml/2006/main" xmlns:r="http://schemas.openxmlformats.org/officeDocument/2006/relationships" xmlns:p="http://schemas.openxmlformats.org/presentationml/2006/main">
  <p:tag name="NUM" val="35"/>
</p:tagLst>
</file>

<file path=ppt/tags/tag72.xml><?xml version="1.0" encoding="utf-8"?>
<p:tagLst xmlns:a="http://schemas.openxmlformats.org/drawingml/2006/main" xmlns:r="http://schemas.openxmlformats.org/officeDocument/2006/relationships" xmlns:p="http://schemas.openxmlformats.org/presentationml/2006/main">
  <p:tag name="NUM" val="36"/>
</p:tagLst>
</file>

<file path=ppt/tags/tag73.xml><?xml version="1.0" encoding="utf-8"?>
<p:tagLst xmlns:a="http://schemas.openxmlformats.org/drawingml/2006/main" xmlns:r="http://schemas.openxmlformats.org/officeDocument/2006/relationships" xmlns:p="http://schemas.openxmlformats.org/presentationml/2006/main">
  <p:tag name="NUM" val="37"/>
</p:tagLst>
</file>

<file path=ppt/tags/tag74.xml><?xml version="1.0" encoding="utf-8"?>
<p:tagLst xmlns:a="http://schemas.openxmlformats.org/drawingml/2006/main" xmlns:r="http://schemas.openxmlformats.org/officeDocument/2006/relationships" xmlns:p="http://schemas.openxmlformats.org/presentationml/2006/main">
  <p:tag name="NUM" val="38"/>
</p:tagLst>
</file>

<file path=ppt/tags/tag75.xml><?xml version="1.0" encoding="utf-8"?>
<p:tagLst xmlns:a="http://schemas.openxmlformats.org/drawingml/2006/main" xmlns:r="http://schemas.openxmlformats.org/officeDocument/2006/relationships" xmlns:p="http://schemas.openxmlformats.org/presentationml/2006/main">
  <p:tag name="NUM" val="39"/>
</p:tagLst>
</file>

<file path=ppt/tags/tag76.xml><?xml version="1.0" encoding="utf-8"?>
<p:tagLst xmlns:a="http://schemas.openxmlformats.org/drawingml/2006/main" xmlns:r="http://schemas.openxmlformats.org/officeDocument/2006/relationships" xmlns:p="http://schemas.openxmlformats.org/presentationml/2006/main">
  <p:tag name="NUM" val="40"/>
</p:tagLst>
</file>

<file path=ppt/tags/tag77.xml><?xml version="1.0" encoding="utf-8"?>
<p:tagLst xmlns:a="http://schemas.openxmlformats.org/drawingml/2006/main" xmlns:r="http://schemas.openxmlformats.org/officeDocument/2006/relationships" xmlns:p="http://schemas.openxmlformats.org/presentationml/2006/main">
  <p:tag name="NUM" val="41"/>
</p:tagLst>
</file>

<file path=ppt/tags/tag78.xml><?xml version="1.0" encoding="utf-8"?>
<p:tagLst xmlns:a="http://schemas.openxmlformats.org/drawingml/2006/main" xmlns:r="http://schemas.openxmlformats.org/officeDocument/2006/relationships" xmlns:p="http://schemas.openxmlformats.org/presentationml/2006/main">
  <p:tag name="NUM" val="42"/>
</p:tagLst>
</file>

<file path=ppt/tags/tag79.xml><?xml version="1.0" encoding="utf-8"?>
<p:tagLst xmlns:a="http://schemas.openxmlformats.org/drawingml/2006/main" xmlns:r="http://schemas.openxmlformats.org/officeDocument/2006/relationships" xmlns:p="http://schemas.openxmlformats.org/presentationml/2006/main">
  <p:tag name="NUM" val="4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44"/>
</p:tagLst>
</file>

<file path=ppt/tags/tag81.xml><?xml version="1.0" encoding="utf-8"?>
<p:tagLst xmlns:a="http://schemas.openxmlformats.org/drawingml/2006/main" xmlns:r="http://schemas.openxmlformats.org/officeDocument/2006/relationships" xmlns:p="http://schemas.openxmlformats.org/presentationml/2006/main">
  <p:tag name="NUM" val="45"/>
</p:tagLst>
</file>

<file path=ppt/tags/tag82.xml><?xml version="1.0" encoding="utf-8"?>
<p:tagLst xmlns:a="http://schemas.openxmlformats.org/drawingml/2006/main" xmlns:r="http://schemas.openxmlformats.org/officeDocument/2006/relationships" xmlns:p="http://schemas.openxmlformats.org/presentationml/2006/main">
  <p:tag name="NUM" val="46"/>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6"/>
</p:tagLst>
</file>

<file path=ppt/tags/tag89.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8"/>
</p:tagLst>
</file>

<file path=ppt/tags/tag91.xml><?xml version="1.0" encoding="utf-8"?>
<p:tagLst xmlns:a="http://schemas.openxmlformats.org/drawingml/2006/main" xmlns:r="http://schemas.openxmlformats.org/officeDocument/2006/relationships" xmlns:p="http://schemas.openxmlformats.org/presentationml/2006/main">
  <p:tag name="NUM" val="9"/>
</p:tagLst>
</file>

<file path=ppt/tags/tag92.xml><?xml version="1.0" encoding="utf-8"?>
<p:tagLst xmlns:a="http://schemas.openxmlformats.org/drawingml/2006/main" xmlns:r="http://schemas.openxmlformats.org/officeDocument/2006/relationships" xmlns:p="http://schemas.openxmlformats.org/presentationml/2006/main">
  <p:tag name="NUM" val="10"/>
</p:tagLst>
</file>

<file path=ppt/tags/tag93.xml><?xml version="1.0" encoding="utf-8"?>
<p:tagLst xmlns:a="http://schemas.openxmlformats.org/drawingml/2006/main" xmlns:r="http://schemas.openxmlformats.org/officeDocument/2006/relationships" xmlns:p="http://schemas.openxmlformats.org/presentationml/2006/main">
  <p:tag name="NUM" val="11"/>
</p:tagLst>
</file>

<file path=ppt/tags/tag94.xml><?xml version="1.0" encoding="utf-8"?>
<p:tagLst xmlns:a="http://schemas.openxmlformats.org/drawingml/2006/main" xmlns:r="http://schemas.openxmlformats.org/officeDocument/2006/relationships" xmlns:p="http://schemas.openxmlformats.org/presentationml/2006/main">
  <p:tag name="NUM" val="12"/>
</p:tagLst>
</file>

<file path=ppt/tags/tag95.xml><?xml version="1.0" encoding="utf-8"?>
<p:tagLst xmlns:a="http://schemas.openxmlformats.org/drawingml/2006/main" xmlns:r="http://schemas.openxmlformats.org/officeDocument/2006/relationships" xmlns:p="http://schemas.openxmlformats.org/presentationml/2006/main">
  <p:tag name="NUM" val="13"/>
</p:tagLst>
</file>

<file path=ppt/tags/tag96.xml><?xml version="1.0" encoding="utf-8"?>
<p:tagLst xmlns:a="http://schemas.openxmlformats.org/drawingml/2006/main" xmlns:r="http://schemas.openxmlformats.org/officeDocument/2006/relationships" xmlns:p="http://schemas.openxmlformats.org/presentationml/2006/main">
  <p:tag name="NUM" val="14"/>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9003</TotalTime>
  <Words>1146</Words>
  <Application>Microsoft Office PowerPoint</Application>
  <PresentationFormat>Affichage à l'écran (4:3)</PresentationFormat>
  <Paragraphs>206</Paragraphs>
  <Slides>14</Slides>
  <Notes>13</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Exécutif</vt:lpstr>
      <vt:lpstr>Le Bilan de puissance  </vt:lpstr>
      <vt:lpstr>Le bilan des puissances</vt:lpstr>
      <vt:lpstr>Le bilan des puissances</vt:lpstr>
      <vt:lpstr>Le bilan des  puissances</vt:lpstr>
      <vt:lpstr>Le bilan des  puissances</vt:lpstr>
      <vt:lpstr>Le bilan des  puissances</vt:lpstr>
      <vt:lpstr>Le bilan des  puissances</vt:lpstr>
      <vt:lpstr>Le bilan des  puissances</vt:lpstr>
      <vt:lpstr>Le bilan des  puissances</vt:lpstr>
      <vt:lpstr>À vous de jouer</vt:lpstr>
      <vt:lpstr>À vous de jouer</vt:lpstr>
      <vt:lpstr>À vous de jouer</vt:lpstr>
      <vt:lpstr>À vous de jouer</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puissance F</dc:title>
  <dc:creator>Philippe Dutour</dc:creator>
  <cp:lastModifiedBy>phil</cp:lastModifiedBy>
  <cp:revision>248</cp:revision>
  <dcterms:created xsi:type="dcterms:W3CDTF">2014-09-06T08:54:55Z</dcterms:created>
  <dcterms:modified xsi:type="dcterms:W3CDTF">2016-05-14T19:07:12Z</dcterms:modified>
</cp:coreProperties>
</file>