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73" r:id="rId7"/>
    <p:sldId id="268" r:id="rId8"/>
    <p:sldId id="260" r:id="rId9"/>
    <p:sldId id="269" r:id="rId10"/>
    <p:sldId id="271" r:id="rId11"/>
    <p:sldId id="272" r:id="rId12"/>
    <p:sldId id="270" r:id="rId13"/>
    <p:sldId id="266" r:id="rId14"/>
    <p:sldId id="262" r:id="rId15"/>
    <p:sldId id="261" r:id="rId16"/>
    <p:sldId id="264" r:id="rId17"/>
    <p:sldId id="267" r:id="rId18"/>
    <p:sldId id="263" r:id="rId19"/>
  </p:sldIdLst>
  <p:sldSz cx="9144000" cy="6858000" type="screen4x3"/>
  <p:notesSz cx="6858000" cy="9144000"/>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92" d="100"/>
          <a:sy n="92" d="100"/>
        </p:scale>
        <p:origin x="-121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07/12/2014</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07/12/2014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07/12/2014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07/12/2014</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07/12/2014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07/12/2014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07/12/2014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07/12/2014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07/12/2014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07/12/2014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07/12/2014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07/12/2014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 Target="slide9.xml"/><Relationship Id="rId5" Type="http://schemas.openxmlformats.org/officeDocument/2006/relationships/slide" Target="slide12.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 Target="slide1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slide" Target="slide11.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continu et ses lois…</a:t>
            </a:r>
            <a:endParaRPr lang="fr-FR" dirty="0"/>
          </a:p>
        </p:txBody>
      </p:sp>
      <p:sp>
        <p:nvSpPr>
          <p:cNvPr id="3" name="Sous-titre 2"/>
          <p:cNvSpPr>
            <a:spLocks noGrp="1"/>
          </p:cNvSpPr>
          <p:nvPr>
            <p:ph type="subTitle" idx="1"/>
          </p:nvPr>
        </p:nvSpPr>
        <p:spPr>
          <a:xfrm>
            <a:off x="1371600" y="3886200"/>
            <a:ext cx="6400800" cy="1198984"/>
          </a:xfrm>
        </p:spPr>
        <p:txBody>
          <a:bodyPr/>
          <a:lstStyle/>
          <a:p>
            <a:r>
              <a:rPr lang="fr-FR" dirty="0" smtClean="0"/>
              <a:t>Le fonctionnement des circuits en courant continu</a:t>
            </a:r>
            <a:endParaRPr lang="fr-FR" dirty="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6063690" y="3054743"/>
            <a:ext cx="261276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42930" y="4941167"/>
              <a:ext cx="376962" cy="443300"/>
              <a:chOff x="6942930" y="4941167"/>
              <a:chExt cx="376962" cy="443300"/>
            </a:xfrm>
          </p:grpSpPr>
          <p:cxnSp>
            <p:nvCxnSpPr>
              <p:cNvPr id="5" name="Connecteur en angle 4"/>
              <p:cNvCxnSpPr>
                <a:stCxn id="89" idx="4"/>
              </p:cNvCxnSpPr>
              <p:nvPr/>
            </p:nvCxnSpPr>
            <p:spPr>
              <a:xfrm rot="16200000" flipH="1" flipV="1">
                <a:off x="6925737" y="4958360"/>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4716016" y="3578452"/>
            <a:ext cx="1347674"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fontScale="90000"/>
          </a:bodyPr>
          <a:lstStyle/>
          <a:p>
            <a:r>
              <a:rPr lang="fr-FR" dirty="0" smtClean="0"/>
              <a:t>Montage parallèle,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49" name="Groupe 48"/>
          <p:cNvGrpSpPr/>
          <p:nvPr/>
        </p:nvGrpSpPr>
        <p:grpSpPr>
          <a:xfrm>
            <a:off x="748512" y="3016852"/>
            <a:ext cx="2612766" cy="2466243"/>
            <a:chOff x="404664" y="2708920"/>
            <a:chExt cx="2612766" cy="2646263"/>
          </a:xfrm>
        </p:grpSpPr>
        <p:grpSp>
          <p:nvGrpSpPr>
            <p:cNvPr id="50" name="Groupe 49"/>
            <p:cNvGrpSpPr/>
            <p:nvPr/>
          </p:nvGrpSpPr>
          <p:grpSpPr>
            <a:xfrm>
              <a:off x="404664" y="3139374"/>
              <a:ext cx="2612766" cy="1999784"/>
              <a:chOff x="1979712" y="4130328"/>
              <a:chExt cx="4824536" cy="1999784"/>
            </a:xfrm>
          </p:grpSpPr>
          <p:sp>
            <p:nvSpPr>
              <p:cNvPr id="112" name="Rectangle 111"/>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1" name="Connecteur droit 50"/>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e 52"/>
            <p:cNvGrpSpPr/>
            <p:nvPr/>
          </p:nvGrpSpPr>
          <p:grpSpPr>
            <a:xfrm>
              <a:off x="483736" y="2770042"/>
              <a:ext cx="2412776" cy="1008112"/>
              <a:chOff x="4913784" y="3429000"/>
              <a:chExt cx="2412776" cy="1008112"/>
            </a:xfrm>
          </p:grpSpPr>
          <p:cxnSp>
            <p:nvCxnSpPr>
              <p:cNvPr id="104" name="Connecteur droit 103"/>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99" name="Rectangle 98"/>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2" name="Connecteur droit avec flèche 101"/>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3" name="ZoneTexte 102"/>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e 7"/>
          <p:cNvGrpSpPr/>
          <p:nvPr/>
        </p:nvGrpSpPr>
        <p:grpSpPr>
          <a:xfrm>
            <a:off x="611560" y="3645024"/>
            <a:ext cx="216024" cy="279748"/>
            <a:chOff x="683568" y="4013348"/>
            <a:chExt cx="216024" cy="279748"/>
          </a:xfrm>
        </p:grpSpPr>
        <p:sp useBgFill="1">
          <p:nvSpPr>
            <p:cNvPr id="7" name="Rectangle 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a:off x="611560" y="4877444"/>
            <a:ext cx="216024" cy="279748"/>
            <a:chOff x="683568" y="4013348"/>
            <a:chExt cx="216024" cy="279748"/>
          </a:xfrm>
        </p:grpSpPr>
        <p:sp useBgFill="1">
          <p:nvSpPr>
            <p:cNvPr id="136" name="Rectangle 13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e 137"/>
          <p:cNvGrpSpPr/>
          <p:nvPr/>
        </p:nvGrpSpPr>
        <p:grpSpPr>
          <a:xfrm>
            <a:off x="5913410" y="4250624"/>
            <a:ext cx="216024" cy="244233"/>
            <a:chOff x="683568" y="4048863"/>
            <a:chExt cx="216024" cy="244233"/>
          </a:xfrm>
        </p:grpSpPr>
        <p:sp useBgFill="1">
          <p:nvSpPr>
            <p:cNvPr id="139" name="Rectangle 138"/>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0" name="Connecteur droit 139"/>
            <p:cNvCxnSpPr/>
            <p:nvPr/>
          </p:nvCxnSpPr>
          <p:spPr>
            <a:xfrm flipH="1" flipV="1">
              <a:off x="705830" y="4053106"/>
              <a:ext cx="121754" cy="2399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 name="Groupe 140"/>
          <p:cNvGrpSpPr/>
          <p:nvPr/>
        </p:nvGrpSpPr>
        <p:grpSpPr>
          <a:xfrm>
            <a:off x="4572000" y="4250624"/>
            <a:ext cx="216024" cy="244235"/>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4" name="Ellipse 143"/>
          <p:cNvSpPr/>
          <p:nvPr/>
        </p:nvSpPr>
        <p:spPr>
          <a:xfrm>
            <a:off x="7190577" y="3573016"/>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Ellipse 145"/>
          <p:cNvSpPr/>
          <p:nvPr/>
        </p:nvSpPr>
        <p:spPr>
          <a:xfrm>
            <a:off x="7164288" y="3573016"/>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7" name="Groupe 66"/>
          <p:cNvGrpSpPr/>
          <p:nvPr/>
        </p:nvGrpSpPr>
        <p:grpSpPr>
          <a:xfrm>
            <a:off x="4568371" y="4177692"/>
            <a:ext cx="295290" cy="327427"/>
            <a:chOff x="604302" y="3969375"/>
            <a:chExt cx="295290" cy="323721"/>
          </a:xfrm>
        </p:grpSpPr>
        <p:sp useBgFill="1">
          <p:nvSpPr>
            <p:cNvPr id="68" name="Rectangle 67"/>
            <p:cNvSpPr/>
            <p:nvPr/>
          </p:nvSpPr>
          <p:spPr>
            <a:xfrm>
              <a:off x="604302" y="4006029"/>
              <a:ext cx="295290" cy="287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a:stCxn id="68" idx="2"/>
            </p:cNvCxnSpPr>
            <p:nvPr/>
          </p:nvCxnSpPr>
          <p:spPr>
            <a:xfrm flipH="1" flipV="1">
              <a:off x="723481" y="3969375"/>
              <a:ext cx="28466" cy="3237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e 73"/>
          <p:cNvGrpSpPr/>
          <p:nvPr/>
        </p:nvGrpSpPr>
        <p:grpSpPr>
          <a:xfrm>
            <a:off x="5909781" y="4209026"/>
            <a:ext cx="295290" cy="327427"/>
            <a:chOff x="604302" y="3969375"/>
            <a:chExt cx="295290" cy="323721"/>
          </a:xfrm>
        </p:grpSpPr>
        <p:sp useBgFill="1">
          <p:nvSpPr>
            <p:cNvPr id="75" name="Rectangle 74"/>
            <p:cNvSpPr/>
            <p:nvPr/>
          </p:nvSpPr>
          <p:spPr>
            <a:xfrm>
              <a:off x="604302" y="4006029"/>
              <a:ext cx="295290" cy="287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a:stCxn id="75" idx="2"/>
            </p:cNvCxnSpPr>
            <p:nvPr/>
          </p:nvCxnSpPr>
          <p:spPr>
            <a:xfrm flipH="1" flipV="1">
              <a:off x="723481" y="3969375"/>
              <a:ext cx="28466" cy="3237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9" name="Rectangle 78">
            <a:hlinkClick r:id="rId5" action="ppaction://hlinksldjump"/>
          </p:cNvPr>
          <p:cNvSpPr/>
          <p:nvPr/>
        </p:nvSpPr>
        <p:spPr>
          <a:xfrm>
            <a:off x="-28869" y="3137538"/>
            <a:ext cx="3827426" cy="3040177"/>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5475877" y="2579224"/>
            <a:ext cx="1296144" cy="3458514"/>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a:off x="2974410" y="6292871"/>
            <a:ext cx="1510722"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hlinkClick r:id="rId6" action="ppaction://hlinksldjump"/>
          </p:cNvPr>
          <p:cNvSpPr/>
          <p:nvPr/>
        </p:nvSpPr>
        <p:spPr>
          <a:xfrm>
            <a:off x="3983594" y="2585861"/>
            <a:ext cx="1436378"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4067944" y="2994357"/>
            <a:ext cx="2834601" cy="3001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nvGrpSpPr>
          <p:cNvPr id="78" name="Groupe 77"/>
          <p:cNvGrpSpPr/>
          <p:nvPr>
            <p:custDataLst>
              <p:tags r:id="rId1"/>
            </p:custDataLst>
          </p:nvPr>
        </p:nvGrpSpPr>
        <p:grpSpPr>
          <a:xfrm rot="10800000">
            <a:off x="6787278" y="4941168"/>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0" name="Ellipse 89"/>
          <p:cNvSpPr/>
          <p:nvPr>
            <p:custDataLst>
              <p:tags r:id="rId2"/>
            </p:custDataLst>
          </p:nvPr>
        </p:nvSpPr>
        <p:spPr>
          <a:xfrm rot="10800000">
            <a:off x="6784090" y="5411325"/>
            <a:ext cx="1071604" cy="1329980"/>
          </a:xfrm>
          <a:prstGeom prst="ellipse">
            <a:avLst/>
          </a:prstGeom>
          <a:gradFill>
            <a:gsLst>
              <a:gs pos="100000">
                <a:schemeClr val="bg1"/>
              </a:gs>
              <a:gs pos="49000">
                <a:srgbClr val="FFFF00">
                  <a:alpha val="72000"/>
                </a:srgbClr>
              </a:gs>
              <a:gs pos="1000">
                <a:srgbClr val="FFFF00">
                  <a:alpha val="14000"/>
                </a:srgbClr>
              </a:gs>
            </a:gsLst>
            <a:path path="shape">
              <a:fillToRect l="50000" t="50000" r="50000" b="50000"/>
            </a:path>
          </a:gradFill>
          <a:ln>
            <a:noFill/>
          </a:ln>
          <a:effectLst>
            <a:glow rad="1066800">
              <a:srgbClr val="FFFF00">
                <a:alpha val="54000"/>
              </a:srgbClr>
            </a:glow>
            <a:softEdge rad="406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custDataLst>
              <p:tags r:id="rId3"/>
            </p:custDataLst>
          </p:nvPr>
        </p:nvSpPr>
        <p:spPr>
          <a:xfrm rot="6008652">
            <a:off x="7227002" y="5799250"/>
            <a:ext cx="227055" cy="735283"/>
          </a:xfrm>
          <a:custGeom>
            <a:avLst/>
            <a:gdLst>
              <a:gd name="connsiteX0" fmla="*/ 0 w 276225"/>
              <a:gd name="connsiteY0" fmla="*/ 0 h 971550"/>
              <a:gd name="connsiteX1" fmla="*/ 157162 w 276225"/>
              <a:gd name="connsiteY1" fmla="*/ 80963 h 971550"/>
              <a:gd name="connsiteX2" fmla="*/ 19050 w 276225"/>
              <a:gd name="connsiteY2" fmla="*/ 195263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59528 w 276225"/>
              <a:gd name="connsiteY4" fmla="*/ 480800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111637 w 247650"/>
              <a:gd name="connsiteY6" fmla="*/ 625948 h 971550"/>
              <a:gd name="connsiteX7" fmla="*/ 90487 w 247650"/>
              <a:gd name="connsiteY7" fmla="*/ 619125 h 971550"/>
              <a:gd name="connsiteX8" fmla="*/ 237553 w 247650"/>
              <a:gd name="connsiteY8" fmla="*/ 792573 h 971550"/>
              <a:gd name="connsiteX9" fmla="*/ 128587 w 247650"/>
              <a:gd name="connsiteY9" fmla="*/ 881063 h 971550"/>
              <a:gd name="connsiteX10" fmla="*/ 247650 w 247650"/>
              <a:gd name="connsiteY10" fmla="*/ 971550 h 971550"/>
              <a:gd name="connsiteX11" fmla="*/ 247650 w 247650"/>
              <a:gd name="connsiteY11" fmla="*/ 971550 h 971550"/>
              <a:gd name="connsiteX12" fmla="*/ 242887 w 247650"/>
              <a:gd name="connsiteY12"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07273 w 247650"/>
              <a:gd name="connsiteY5" fmla="*/ 576258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16260 h 987810"/>
              <a:gd name="connsiteX1" fmla="*/ 79463 w 247650"/>
              <a:gd name="connsiteY1" fmla="*/ 0 h 987810"/>
              <a:gd name="connsiteX2" fmla="*/ 157162 w 247650"/>
              <a:gd name="connsiteY2" fmla="*/ 97223 h 987810"/>
              <a:gd name="connsiteX3" fmla="*/ 21556 w 247650"/>
              <a:gd name="connsiteY3" fmla="*/ 230418 h 987810"/>
              <a:gd name="connsiteX4" fmla="*/ 208775 w 247650"/>
              <a:gd name="connsiteY4" fmla="*/ 350297 h 987810"/>
              <a:gd name="connsiteX5" fmla="*/ 59528 w 247650"/>
              <a:gd name="connsiteY5" fmla="*/ 497060 h 987810"/>
              <a:gd name="connsiteX6" fmla="*/ 207273 w 247650"/>
              <a:gd name="connsiteY6" fmla="*/ 592518 h 987810"/>
              <a:gd name="connsiteX7" fmla="*/ 99183 w 247650"/>
              <a:gd name="connsiteY7" fmla="*/ 737281 h 987810"/>
              <a:gd name="connsiteX8" fmla="*/ 237553 w 247650"/>
              <a:gd name="connsiteY8" fmla="*/ 808833 h 987810"/>
              <a:gd name="connsiteX9" fmla="*/ 128587 w 247650"/>
              <a:gd name="connsiteY9" fmla="*/ 897323 h 987810"/>
              <a:gd name="connsiteX10" fmla="*/ 247650 w 247650"/>
              <a:gd name="connsiteY10" fmla="*/ 987810 h 987810"/>
              <a:gd name="connsiteX11" fmla="*/ 247650 w 247650"/>
              <a:gd name="connsiteY11" fmla="*/ 987810 h 987810"/>
              <a:gd name="connsiteX12" fmla="*/ 242887 w 247650"/>
              <a:gd name="connsiteY12" fmla="*/ 987810 h 987810"/>
              <a:gd name="connsiteX0" fmla="*/ 57907 w 226094"/>
              <a:gd name="connsiteY0" fmla="*/ 0 h 987810"/>
              <a:gd name="connsiteX1" fmla="*/ 135606 w 226094"/>
              <a:gd name="connsiteY1" fmla="*/ 97223 h 987810"/>
              <a:gd name="connsiteX2" fmla="*/ 0 w 226094"/>
              <a:gd name="connsiteY2" fmla="*/ 230418 h 987810"/>
              <a:gd name="connsiteX3" fmla="*/ 187219 w 226094"/>
              <a:gd name="connsiteY3" fmla="*/ 350297 h 987810"/>
              <a:gd name="connsiteX4" fmla="*/ 37972 w 226094"/>
              <a:gd name="connsiteY4" fmla="*/ 497060 h 987810"/>
              <a:gd name="connsiteX5" fmla="*/ 185717 w 226094"/>
              <a:gd name="connsiteY5" fmla="*/ 592518 h 987810"/>
              <a:gd name="connsiteX6" fmla="*/ 77627 w 226094"/>
              <a:gd name="connsiteY6" fmla="*/ 737281 h 987810"/>
              <a:gd name="connsiteX7" fmla="*/ 215997 w 226094"/>
              <a:gd name="connsiteY7" fmla="*/ 808833 h 987810"/>
              <a:gd name="connsiteX8" fmla="*/ 107031 w 226094"/>
              <a:gd name="connsiteY8" fmla="*/ 897323 h 987810"/>
              <a:gd name="connsiteX9" fmla="*/ 226094 w 226094"/>
              <a:gd name="connsiteY9" fmla="*/ 987810 h 987810"/>
              <a:gd name="connsiteX10" fmla="*/ 226094 w 226094"/>
              <a:gd name="connsiteY10" fmla="*/ 987810 h 987810"/>
              <a:gd name="connsiteX11" fmla="*/ 221331 w 226094"/>
              <a:gd name="connsiteY11" fmla="*/ 987810 h 98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094" h="987810">
                <a:moveTo>
                  <a:pt x="57907" y="0"/>
                </a:moveTo>
                <a:lnTo>
                  <a:pt x="135606" y="97223"/>
                </a:lnTo>
                <a:lnTo>
                  <a:pt x="0" y="230418"/>
                </a:lnTo>
                <a:lnTo>
                  <a:pt x="187219" y="350297"/>
                </a:lnTo>
                <a:lnTo>
                  <a:pt x="37972" y="497060"/>
                </a:lnTo>
                <a:lnTo>
                  <a:pt x="185717" y="592518"/>
                </a:lnTo>
                <a:cubicBezTo>
                  <a:pt x="190877" y="615572"/>
                  <a:pt x="116477" y="668966"/>
                  <a:pt x="77627" y="737281"/>
                </a:cubicBezTo>
                <a:lnTo>
                  <a:pt x="215997" y="808833"/>
                </a:lnTo>
                <a:lnTo>
                  <a:pt x="107031" y="897323"/>
                </a:lnTo>
                <a:lnTo>
                  <a:pt x="226094" y="987810"/>
                </a:lnTo>
                <a:lnTo>
                  <a:pt x="226094" y="987810"/>
                </a:lnTo>
                <a:lnTo>
                  <a:pt x="221331" y="987810"/>
                </a:lnTo>
              </a:path>
            </a:pathLst>
          </a:custGeom>
          <a:solidFill>
            <a:schemeClr val="bg1"/>
          </a:solidFill>
          <a:ln w="76200">
            <a:solidFill>
              <a:schemeClr val="bg1"/>
            </a:solidFill>
          </a:ln>
          <a:effectLst>
            <a:glow rad="228600">
              <a:schemeClr val="accent3">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0973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par>
                                <p:cTn id="12" presetID="10" presetClass="entr" presetSubtype="0" fill="hold" nodeType="withEffect">
                                  <p:stCondLst>
                                    <p:cond delay="0"/>
                                  </p:stCondLst>
                                  <p:childTnLst>
                                    <p:set>
                                      <p:cBhvr>
                                        <p:cTn id="13" dur="1" fill="hold">
                                          <p:stCondLst>
                                            <p:cond delay="0"/>
                                          </p:stCondLst>
                                        </p:cTn>
                                        <p:tgtEl>
                                          <p:spTgt spid="67"/>
                                        </p:tgtEl>
                                        <p:attrNameLst>
                                          <p:attrName>style.visibility</p:attrName>
                                        </p:attrNameLst>
                                      </p:cBhvr>
                                      <p:to>
                                        <p:strVal val="visible"/>
                                      </p:to>
                                    </p:set>
                                    <p:animEffect transition="in" filter="fade">
                                      <p:cBhvr>
                                        <p:cTn id="14" dur="500"/>
                                        <p:tgtEl>
                                          <p:spTgt spid="6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4"/>
                                        </p:tgtEl>
                                        <p:attrNameLst>
                                          <p:attrName>style.visibility</p:attrName>
                                        </p:attrNameLst>
                                      </p:cBhvr>
                                      <p:to>
                                        <p:strVal val="visible"/>
                                      </p:to>
                                    </p:set>
                                    <p:animEffect transition="in" filter="fade">
                                      <p:cBhvr>
                                        <p:cTn id="17" dur="500"/>
                                        <p:tgtEl>
                                          <p:spTgt spid="144"/>
                                        </p:tgtEl>
                                      </p:cBhvr>
                                    </p:animEffect>
                                  </p:childTnLst>
                                </p:cTn>
                              </p:par>
                              <p:par>
                                <p:cTn id="18" presetID="0" presetClass="path" presetSubtype="0" repeatCount="10000" fill="remove" grpId="1" nodeType="withEffect">
                                  <p:stCondLst>
                                    <p:cond delay="0"/>
                                  </p:stCondLst>
                                  <p:childTnLst>
                                    <p:animMotion origin="layout" path="M -0.07049 -0.00371 L -0.27292 -0.00371 L -0.27396 0.25063 L -0.02952 0.25063 L -0.029 0.19231 L 0.00937 0.19185 L 0.00989 0.24485 L 0.00225 0.27146 L 0.00225 0.29484 L -0.00678 0.31613 L -0.02101 0.33464 L -0.03525 0.35292 L -0.03421 0.36426 L -0.02813 0.37815 L -0.01945 0.3675 L -0.01424 0.37815 L -0.00573 0.36612 L 0.00329 0.38 L 0.0151 0.36542 L 0.02361 0.38255 L 0.0368 0.36496 L 0.04635 0.3844 L 0.05729 0.37306 L 0.05868 0.35663 L 0.05486 0.34644 L 0.04392 0.32955 L 0.0302 0.30872 L 0.02413 0.2916 L 0.02031 0.27632 L 0.02552 0.2511 L 0.16006 0.24786 L 0.1592 -0.00324 L -0.07049 -0.00371 Z " pathEditMode="relative" rAng="0" ptsTypes="AAAAAAAAAAAAAAAAAAAAAAAAAAAAAAAAA">
                                      <p:cBhvr>
                                        <p:cTn id="19" dur="2500" fill="hold"/>
                                        <p:tgtEl>
                                          <p:spTgt spid="144"/>
                                        </p:tgtEl>
                                        <p:attrNameLst>
                                          <p:attrName>ppt_x</p:attrName>
                                          <p:attrName>ppt_y</p:attrName>
                                        </p:attrNameLst>
                                      </p:cBhvr>
                                      <p:rCtr x="1354" y="19394"/>
                                    </p:animMotion>
                                  </p:childTnLst>
                                  <p:subTnLst>
                                    <p:set>
                                      <p:cBhvr override="childStyle">
                                        <p:cTn dur="1" fill="hold" display="0" masterRel="sameClick" afterEffect="1">
                                          <p:stCondLst>
                                            <p:cond evt="end" delay="0">
                                              <p:tn val="18"/>
                                            </p:cond>
                                          </p:stCondLst>
                                        </p:cTn>
                                        <p:tgtEl>
                                          <p:spTgt spid="144"/>
                                        </p:tgtEl>
                                        <p:attrNameLst>
                                          <p:attrName>style.visibility</p:attrName>
                                        </p:attrNameLst>
                                      </p:cBhvr>
                                      <p:to>
                                        <p:strVal val="hidden"/>
                                      </p:to>
                                    </p:set>
                                  </p:subTnLst>
                                </p:cTn>
                              </p:par>
                              <p:par>
                                <p:cTn id="20" presetID="10" presetClass="entr" presetSubtype="0" fill="hold" grpId="0" nodeType="withEffect">
                                  <p:stCondLst>
                                    <p:cond delay="1250"/>
                                  </p:stCondLst>
                                  <p:childTnLst>
                                    <p:set>
                                      <p:cBhvr>
                                        <p:cTn id="21" dur="1" fill="hold">
                                          <p:stCondLst>
                                            <p:cond delay="0"/>
                                          </p:stCondLst>
                                        </p:cTn>
                                        <p:tgtEl>
                                          <p:spTgt spid="91"/>
                                        </p:tgtEl>
                                        <p:attrNameLst>
                                          <p:attrName>style.visibility</p:attrName>
                                        </p:attrNameLst>
                                      </p:cBhvr>
                                      <p:to>
                                        <p:strVal val="visible"/>
                                      </p:to>
                                    </p:set>
                                    <p:animEffect transition="in" filter="fade">
                                      <p:cBhvr>
                                        <p:cTn id="22" dur="1000"/>
                                        <p:tgtEl>
                                          <p:spTgt spid="91"/>
                                        </p:tgtEl>
                                      </p:cBhvr>
                                    </p:animEffect>
                                  </p:childTnLst>
                                </p:cTn>
                              </p:par>
                              <p:par>
                                <p:cTn id="23" presetID="10" presetClass="entr" presetSubtype="0" fill="hold" grpId="2" nodeType="withEffect">
                                  <p:stCondLst>
                                    <p:cond delay="1500"/>
                                  </p:stCondLst>
                                  <p:childTnLst>
                                    <p:set>
                                      <p:cBhvr>
                                        <p:cTn id="24" dur="1" fill="hold">
                                          <p:stCondLst>
                                            <p:cond delay="0"/>
                                          </p:stCondLst>
                                        </p:cTn>
                                        <p:tgtEl>
                                          <p:spTgt spid="90"/>
                                        </p:tgtEl>
                                        <p:attrNameLst>
                                          <p:attrName>style.visibility</p:attrName>
                                        </p:attrNameLst>
                                      </p:cBhvr>
                                      <p:to>
                                        <p:strVal val="visible"/>
                                      </p:to>
                                    </p:set>
                                    <p:animEffect transition="in" filter="fade">
                                      <p:cBhvr>
                                        <p:cTn id="25" dur="1250"/>
                                        <p:tgtEl>
                                          <p:spTgt spid="90"/>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0"/>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4"/>
                                        </p:tgtEl>
                                        <p:attrNameLst>
                                          <p:attrName>style.visibility</p:attrName>
                                        </p:attrNameLst>
                                      </p:cBhvr>
                                      <p:to>
                                        <p:strVal val="visible"/>
                                      </p:to>
                                    </p:set>
                                    <p:animEffect transition="in" filter="fade">
                                      <p:cBhvr>
                                        <p:cTn id="33" dur="500"/>
                                        <p:tgtEl>
                                          <p:spTgt spid="74"/>
                                        </p:tgtEl>
                                      </p:cBhvr>
                                    </p:animEffect>
                                  </p:childTnLst>
                                </p:cTn>
                              </p:par>
                              <p:par>
                                <p:cTn id="34" presetID="1" presetClass="exit" presetSubtype="0" fill="hold" grpId="1" nodeType="withEffect">
                                  <p:stCondLst>
                                    <p:cond delay="0"/>
                                  </p:stCondLst>
                                  <p:childTnLst>
                                    <p:set>
                                      <p:cBhvr>
                                        <p:cTn id="35" dur="1" fill="hold">
                                          <p:stCondLst>
                                            <p:cond delay="0"/>
                                          </p:stCondLst>
                                        </p:cTn>
                                        <p:tgtEl>
                                          <p:spTgt spid="80"/>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73"/>
                                        </p:tgtEl>
                                        <p:attrNameLst>
                                          <p:attrName>style.visibility</p:attrName>
                                        </p:attrNameLst>
                                      </p:cBhvr>
                                      <p:to>
                                        <p:strVal val="hidden"/>
                                      </p:to>
                                    </p:set>
                                  </p:childTnLst>
                                </p:cTn>
                              </p:par>
                              <p:par>
                                <p:cTn id="38" presetID="10" presetClass="entr" presetSubtype="0" fill="hold" grpId="0" nodeType="withEffect">
                                  <p:stCondLst>
                                    <p:cond delay="0"/>
                                  </p:stCondLst>
                                  <p:childTnLst>
                                    <p:set>
                                      <p:cBhvr>
                                        <p:cTn id="39" dur="1" fill="hold">
                                          <p:stCondLst>
                                            <p:cond delay="0"/>
                                          </p:stCondLst>
                                        </p:cTn>
                                        <p:tgtEl>
                                          <p:spTgt spid="146"/>
                                        </p:tgtEl>
                                        <p:attrNameLst>
                                          <p:attrName>style.visibility</p:attrName>
                                        </p:attrNameLst>
                                      </p:cBhvr>
                                      <p:to>
                                        <p:strVal val="visible"/>
                                      </p:to>
                                    </p:set>
                                    <p:animEffect transition="in" filter="fade">
                                      <p:cBhvr>
                                        <p:cTn id="40" dur="500"/>
                                        <p:tgtEl>
                                          <p:spTgt spid="146"/>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childTnLst>
                                </p:cTn>
                              </p:par>
                              <p:par>
                                <p:cTn id="43" presetID="0" presetClass="path" presetSubtype="0" repeatCount="indefinite" fill="remove" grpId="1" nodeType="withEffect">
                                  <p:stCondLst>
                                    <p:cond delay="0"/>
                                  </p:stCondLst>
                                  <p:childTnLst>
                                    <p:animMotion origin="layout" path="M 0.01146 2.92756E-6 L -0.12049 2.92756E-6 L -0.12188 0.25063 L -0.02709 0.2511 L -0.02535 0.1937 L 0.01215 0.19185 L 0.01354 0.24855 L 0.00642 0.26938 L 0.00312 0.30039 L -0.00538 0.31937 L -0.02014 0.33719 L -0.03143 0.35593 L -0.03195 0.36797 L -0.02535 0.37931 L -0.01719 0.36797 L -0.01146 0.37884 L -0.00295 0.36866 L 0.00798 0.37931 L 0.01875 0.3675 L 0.02725 0.38324 L 0.0401 0.36681 L 0.04965 0.38324 L 0.06059 0.36866 L 0.06094 0.35408 L 0.05052 0.33765 L 0.03159 0.30664 L 0.02448 0.28465 L 0.02448 0.27146 L 0.02882 0.25063 L 0.16284 0.25179 L 0.1618 0.00046 L 0.01146 2.92756E-6 Z " pathEditMode="relative" rAng="0" ptsTypes="AAAAAAAAAAAAAAAAAAAAAAAAAAAAAAAA">
                                      <p:cBhvr>
                                        <p:cTn id="44" dur="2500" fill="hold"/>
                                        <p:tgtEl>
                                          <p:spTgt spid="146"/>
                                        </p:tgtEl>
                                        <p:attrNameLst>
                                          <p:attrName>ppt_x</p:attrName>
                                          <p:attrName>ppt_y</p:attrName>
                                        </p:attrNameLst>
                                      </p:cBhvr>
                                      <p:rCtr x="903" y="19162"/>
                                    </p:animMotion>
                                  </p:childTnLst>
                                  <p:subTnLst>
                                    <p:set>
                                      <p:cBhvr override="childStyle">
                                        <p:cTn dur="1" fill="hold" display="0" masterRel="sameClick" afterEffect="1">
                                          <p:stCondLst>
                                            <p:cond evt="end" delay="0">
                                              <p:tn val="43"/>
                                            </p:cond>
                                          </p:stCondLst>
                                        </p:cTn>
                                        <p:tgtEl>
                                          <p:spTgt spid="146"/>
                                        </p:tgtEl>
                                        <p:attrNameLst>
                                          <p:attrName>style.visibility</p:attrName>
                                        </p:attrNameLst>
                                      </p:cBhvr>
                                      <p:to>
                                        <p:strVal val="hidden"/>
                                      </p:to>
                                    </p:set>
                                  </p:subTnLst>
                                </p:cTn>
                              </p:par>
                            </p:childTnLst>
                          </p:cTn>
                        </p:par>
                      </p:childTnLst>
                    </p:cTn>
                  </p:par>
                </p:childTnLst>
              </p:cTn>
              <p:nextCondLst>
                <p:cond evt="onClick" delay="0">
                  <p:tgtEl>
                    <p:spTgt spid="80"/>
                  </p:tgtEl>
                </p:cond>
              </p:nextCondLst>
            </p:seq>
            <p:seq concurrent="1" nextAc="seek">
              <p:cTn id="45" restart="whenNotActive" fill="hold" evtFilter="cancelBubble" nodeType="interactiveSeq">
                <p:stCondLst>
                  <p:cond evt="onClick" delay="0">
                    <p:tgtEl>
                      <p:spTgt spid="77"/>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grpId="1" nodeType="withEffect">
                                  <p:stCondLst>
                                    <p:cond delay="0"/>
                                  </p:stCondLst>
                                  <p:childTnLst>
                                    <p:set>
                                      <p:cBhvr>
                                        <p:cTn id="49" dur="1" fill="hold">
                                          <p:stCondLst>
                                            <p:cond delay="0"/>
                                          </p:stCondLst>
                                        </p:cTn>
                                        <p:tgtEl>
                                          <p:spTgt spid="77"/>
                                        </p:tgtEl>
                                        <p:attrNameLst>
                                          <p:attrName>style.visibility</p:attrName>
                                        </p:attrNameLst>
                                      </p:cBhvr>
                                      <p:to>
                                        <p:strVal val="hidden"/>
                                      </p:to>
                                    </p:set>
                                  </p:childTnLst>
                                </p:cTn>
                              </p:par>
                              <p:par>
                                <p:cTn id="50" presetID="1" presetClass="entr" presetSubtype="0" fill="hold" grpId="2" nodeType="withEffect">
                                  <p:stCondLst>
                                    <p:cond delay="0"/>
                                  </p:stCondLst>
                                  <p:childTnLst>
                                    <p:set>
                                      <p:cBhvr>
                                        <p:cTn id="51" dur="1" fill="hold">
                                          <p:stCondLst>
                                            <p:cond delay="0"/>
                                          </p:stCondLst>
                                        </p:cTn>
                                        <p:tgtEl>
                                          <p:spTgt spid="73"/>
                                        </p:tgtEl>
                                        <p:attrNameLst>
                                          <p:attrName>style.visibility</p:attrName>
                                        </p:attrNameLst>
                                      </p:cBhvr>
                                      <p:to>
                                        <p:strVal val="visible"/>
                                      </p:to>
                                    </p:set>
                                  </p:childTnLst>
                                </p:cTn>
                              </p:par>
                              <p:par>
                                <p:cTn id="52" presetID="1" presetClass="entr" presetSubtype="0" fill="hold" grpId="2" nodeType="withEffect">
                                  <p:stCondLst>
                                    <p:cond delay="0"/>
                                  </p:stCondLst>
                                  <p:childTnLst>
                                    <p:set>
                                      <p:cBhvr>
                                        <p:cTn id="53" dur="1" fill="hold">
                                          <p:stCondLst>
                                            <p:cond delay="0"/>
                                          </p:stCondLst>
                                        </p:cTn>
                                        <p:tgtEl>
                                          <p:spTgt spid="80"/>
                                        </p:tgtEl>
                                        <p:attrNameLst>
                                          <p:attrName>style.visibility</p:attrName>
                                        </p:attrNameLst>
                                      </p:cBhvr>
                                      <p:to>
                                        <p:strVal val="visible"/>
                                      </p:to>
                                    </p:set>
                                  </p:childTnLst>
                                </p:cTn>
                              </p:par>
                            </p:childTnLst>
                          </p:cTn>
                        </p:par>
                        <p:par>
                          <p:cTn id="54" fill="hold">
                            <p:stCondLst>
                              <p:cond delay="0"/>
                            </p:stCondLst>
                            <p:childTnLst>
                              <p:par>
                                <p:cTn id="55" presetID="1" presetClass="exit" presetSubtype="0" fill="hold" grpId="2" nodeType="afterEffect">
                                  <p:stCondLst>
                                    <p:cond delay="0"/>
                                  </p:stCondLst>
                                  <p:childTnLst>
                                    <p:set>
                                      <p:cBhvr>
                                        <p:cTn id="56" dur="1" fill="hold">
                                          <p:stCondLst>
                                            <p:cond delay="0"/>
                                          </p:stCondLst>
                                        </p:cTn>
                                        <p:tgtEl>
                                          <p:spTgt spid="146"/>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74"/>
                                        </p:tgtEl>
                                      </p:cBhvr>
                                    </p:animEffect>
                                    <p:set>
                                      <p:cBhvr>
                                        <p:cTn id="59" dur="1" fill="hold">
                                          <p:stCondLst>
                                            <p:cond delay="499"/>
                                          </p:stCondLst>
                                        </p:cTn>
                                        <p:tgtEl>
                                          <p:spTgt spid="74"/>
                                        </p:tgtEl>
                                        <p:attrNameLst>
                                          <p:attrName>style.visibility</p:attrName>
                                        </p:attrNameLst>
                                      </p:cBhvr>
                                      <p:to>
                                        <p:strVal val="hidden"/>
                                      </p:to>
                                    </p:set>
                                  </p:childTnLst>
                                </p:cTn>
                              </p:par>
                              <p:par>
                                <p:cTn id="60" presetID="10" presetClass="exit" presetSubtype="0" fill="hold" grpId="2" nodeType="withEffect">
                                  <p:stCondLst>
                                    <p:cond delay="0"/>
                                  </p:stCondLst>
                                  <p:childTnLst>
                                    <p:animEffect transition="out" filter="fade">
                                      <p:cBhvr>
                                        <p:cTn id="61" dur="500"/>
                                        <p:tgtEl>
                                          <p:spTgt spid="91"/>
                                        </p:tgtEl>
                                      </p:cBhvr>
                                    </p:animEffect>
                                    <p:set>
                                      <p:cBhvr>
                                        <p:cTn id="62" dur="1" fill="hold">
                                          <p:stCondLst>
                                            <p:cond delay="499"/>
                                          </p:stCondLst>
                                        </p:cTn>
                                        <p:tgtEl>
                                          <p:spTgt spid="91"/>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6600"/>
                                        <p:tgtEl>
                                          <p:spTgt spid="90"/>
                                        </p:tgtEl>
                                      </p:cBhvr>
                                    </p:animEffect>
                                    <p:set>
                                      <p:cBhvr>
                                        <p:cTn id="65" dur="1" fill="hold">
                                          <p:stCondLst>
                                            <p:cond delay="6599"/>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77"/>
                  </p:tgtEl>
                </p:cond>
              </p:nextCondLst>
            </p:seq>
          </p:childTnLst>
        </p:cTn>
      </p:par>
    </p:tnLst>
    <p:bldLst>
      <p:bldP spid="144" grpId="0" animBg="1"/>
      <p:bldP spid="144" grpId="1" animBg="1"/>
      <p:bldP spid="146" grpId="0" animBg="1"/>
      <p:bldP spid="146" grpId="1" animBg="1"/>
      <p:bldP spid="146" grpId="2" animBg="1"/>
      <p:bldP spid="79" grpId="0" animBg="1"/>
      <p:bldP spid="80" grpId="0" animBg="1"/>
      <p:bldP spid="80" grpId="1" animBg="1"/>
      <p:bldP spid="80" grpId="2" animBg="1"/>
      <p:bldP spid="73" grpId="0" animBg="1"/>
      <p:bldP spid="73" grpId="1" animBg="1"/>
      <p:bldP spid="73" grpId="2" animBg="1"/>
      <p:bldP spid="77" grpId="0" animBg="1"/>
      <p:bldP spid="77" grpId="1" animBg="1"/>
      <p:bldP spid="90" grpId="1" animBg="1"/>
      <p:bldP spid="90" grpId="2" animBg="1"/>
      <p:bldP spid="91" grpId="0" animBg="1"/>
      <p:bldP spid="91" grpId="2"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6063690" y="3054743"/>
            <a:ext cx="261276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42930" y="4941167"/>
              <a:ext cx="376962" cy="443300"/>
              <a:chOff x="6942930" y="4941167"/>
              <a:chExt cx="376962" cy="443300"/>
            </a:xfrm>
          </p:grpSpPr>
          <p:cxnSp>
            <p:nvCxnSpPr>
              <p:cNvPr id="5" name="Connecteur en angle 4"/>
              <p:cNvCxnSpPr>
                <a:stCxn id="89" idx="4"/>
              </p:cNvCxnSpPr>
              <p:nvPr/>
            </p:nvCxnSpPr>
            <p:spPr>
              <a:xfrm rot="16200000" flipH="1" flipV="1">
                <a:off x="6925737" y="4958360"/>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4716016" y="3578452"/>
            <a:ext cx="1347674"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fontScale="90000"/>
          </a:bodyPr>
          <a:lstStyle/>
          <a:p>
            <a:r>
              <a:rPr lang="fr-FR" dirty="0" smtClean="0"/>
              <a:t>Montage parallèle,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49" name="Groupe 48"/>
          <p:cNvGrpSpPr/>
          <p:nvPr/>
        </p:nvGrpSpPr>
        <p:grpSpPr>
          <a:xfrm>
            <a:off x="748512" y="3016852"/>
            <a:ext cx="2612766" cy="2466243"/>
            <a:chOff x="404664" y="2708920"/>
            <a:chExt cx="2612766" cy="2646263"/>
          </a:xfrm>
        </p:grpSpPr>
        <p:grpSp>
          <p:nvGrpSpPr>
            <p:cNvPr id="50" name="Groupe 49"/>
            <p:cNvGrpSpPr/>
            <p:nvPr/>
          </p:nvGrpSpPr>
          <p:grpSpPr>
            <a:xfrm>
              <a:off x="404664" y="3139374"/>
              <a:ext cx="2612766" cy="1999784"/>
              <a:chOff x="1979712" y="4130328"/>
              <a:chExt cx="4824536" cy="1999784"/>
            </a:xfrm>
          </p:grpSpPr>
          <p:sp>
            <p:nvSpPr>
              <p:cNvPr id="112" name="Rectangle 111"/>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1" name="Connecteur droit 50"/>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e 52"/>
            <p:cNvGrpSpPr/>
            <p:nvPr/>
          </p:nvGrpSpPr>
          <p:grpSpPr>
            <a:xfrm>
              <a:off x="483736" y="2770042"/>
              <a:ext cx="2412776" cy="1008112"/>
              <a:chOff x="4913784" y="3429000"/>
              <a:chExt cx="2412776" cy="1008112"/>
            </a:xfrm>
          </p:grpSpPr>
          <p:cxnSp>
            <p:nvCxnSpPr>
              <p:cNvPr id="104" name="Connecteur droit 103"/>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99" name="Rectangle 98"/>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2" name="Connecteur droit avec flèche 101"/>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3" name="ZoneTexte 102"/>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e 7"/>
          <p:cNvGrpSpPr/>
          <p:nvPr/>
        </p:nvGrpSpPr>
        <p:grpSpPr>
          <a:xfrm>
            <a:off x="611560" y="3645024"/>
            <a:ext cx="216024" cy="279748"/>
            <a:chOff x="683568" y="4013348"/>
            <a:chExt cx="216024" cy="279748"/>
          </a:xfrm>
        </p:grpSpPr>
        <p:sp useBgFill="1">
          <p:nvSpPr>
            <p:cNvPr id="7" name="Rectangle 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a:off x="611560" y="4877444"/>
            <a:ext cx="216024" cy="279748"/>
            <a:chOff x="683568" y="4013348"/>
            <a:chExt cx="216024" cy="279748"/>
          </a:xfrm>
        </p:grpSpPr>
        <p:sp useBgFill="1">
          <p:nvSpPr>
            <p:cNvPr id="136" name="Rectangle 13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e 137"/>
          <p:cNvGrpSpPr/>
          <p:nvPr/>
        </p:nvGrpSpPr>
        <p:grpSpPr>
          <a:xfrm>
            <a:off x="5913410" y="4250624"/>
            <a:ext cx="216024" cy="244233"/>
            <a:chOff x="683568" y="4048863"/>
            <a:chExt cx="216024" cy="244233"/>
          </a:xfrm>
        </p:grpSpPr>
        <p:sp useBgFill="1">
          <p:nvSpPr>
            <p:cNvPr id="139" name="Rectangle 138"/>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0" name="Connecteur droit 139"/>
            <p:cNvCxnSpPr/>
            <p:nvPr/>
          </p:nvCxnSpPr>
          <p:spPr>
            <a:xfrm flipH="1" flipV="1">
              <a:off x="705830" y="4053106"/>
              <a:ext cx="121754" cy="2399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 name="Groupe 140"/>
          <p:cNvGrpSpPr/>
          <p:nvPr/>
        </p:nvGrpSpPr>
        <p:grpSpPr>
          <a:xfrm>
            <a:off x="4572000" y="4250624"/>
            <a:ext cx="216024" cy="244235"/>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4" name="Ellipse 143"/>
          <p:cNvSpPr/>
          <p:nvPr/>
        </p:nvSpPr>
        <p:spPr>
          <a:xfrm>
            <a:off x="7190577" y="3573016"/>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Ellipse 145"/>
          <p:cNvSpPr/>
          <p:nvPr/>
        </p:nvSpPr>
        <p:spPr>
          <a:xfrm>
            <a:off x="7164288" y="3573016"/>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7" name="Groupe 66"/>
          <p:cNvGrpSpPr/>
          <p:nvPr/>
        </p:nvGrpSpPr>
        <p:grpSpPr>
          <a:xfrm>
            <a:off x="4568371" y="4177692"/>
            <a:ext cx="295290" cy="327427"/>
            <a:chOff x="604302" y="3969375"/>
            <a:chExt cx="295290" cy="323721"/>
          </a:xfrm>
        </p:grpSpPr>
        <p:sp useBgFill="1">
          <p:nvSpPr>
            <p:cNvPr id="68" name="Rectangle 67"/>
            <p:cNvSpPr/>
            <p:nvPr/>
          </p:nvSpPr>
          <p:spPr>
            <a:xfrm>
              <a:off x="604302" y="4006029"/>
              <a:ext cx="295290" cy="287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a:stCxn id="68" idx="2"/>
            </p:cNvCxnSpPr>
            <p:nvPr/>
          </p:nvCxnSpPr>
          <p:spPr>
            <a:xfrm flipH="1" flipV="1">
              <a:off x="723481" y="3969375"/>
              <a:ext cx="28466" cy="3237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e 73"/>
          <p:cNvGrpSpPr/>
          <p:nvPr/>
        </p:nvGrpSpPr>
        <p:grpSpPr>
          <a:xfrm>
            <a:off x="5909781" y="4209026"/>
            <a:ext cx="295290" cy="327427"/>
            <a:chOff x="604302" y="3969375"/>
            <a:chExt cx="295290" cy="323721"/>
          </a:xfrm>
        </p:grpSpPr>
        <p:sp useBgFill="1">
          <p:nvSpPr>
            <p:cNvPr id="75" name="Rectangle 74"/>
            <p:cNvSpPr/>
            <p:nvPr/>
          </p:nvSpPr>
          <p:spPr>
            <a:xfrm>
              <a:off x="604302" y="4006029"/>
              <a:ext cx="295290" cy="287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a:stCxn id="75" idx="2"/>
            </p:cNvCxnSpPr>
            <p:nvPr/>
          </p:nvCxnSpPr>
          <p:spPr>
            <a:xfrm flipH="1" flipV="1">
              <a:off x="723481" y="3969375"/>
              <a:ext cx="28466" cy="3237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9" name="Rectangle 78">
            <a:hlinkClick r:id="rId5" action="ppaction://hlinksldjump"/>
          </p:cNvPr>
          <p:cNvSpPr/>
          <p:nvPr/>
        </p:nvSpPr>
        <p:spPr>
          <a:xfrm>
            <a:off x="-28869" y="3137538"/>
            <a:ext cx="3827426" cy="3040177"/>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5673658" y="6119054"/>
            <a:ext cx="1851285" cy="3458514"/>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a:off x="4454542" y="6119054"/>
            <a:ext cx="1510722"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nvSpPr>
        <p:spPr>
          <a:xfrm>
            <a:off x="3917001" y="5733256"/>
            <a:ext cx="1436378"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6092432" y="7233070"/>
            <a:ext cx="1846931" cy="3458514"/>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nvGrpSpPr>
          <p:cNvPr id="78" name="Groupe 77"/>
          <p:cNvGrpSpPr/>
          <p:nvPr>
            <p:custDataLst>
              <p:tags r:id="rId1"/>
            </p:custDataLst>
          </p:nvPr>
        </p:nvGrpSpPr>
        <p:grpSpPr>
          <a:xfrm rot="10800000">
            <a:off x="6787278" y="4941168"/>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0" name="Ellipse 89"/>
          <p:cNvSpPr/>
          <p:nvPr>
            <p:custDataLst>
              <p:tags r:id="rId2"/>
            </p:custDataLst>
          </p:nvPr>
        </p:nvSpPr>
        <p:spPr>
          <a:xfrm rot="10800000">
            <a:off x="6784090" y="5411325"/>
            <a:ext cx="1071604" cy="1329980"/>
          </a:xfrm>
          <a:prstGeom prst="ellipse">
            <a:avLst/>
          </a:prstGeom>
          <a:gradFill>
            <a:gsLst>
              <a:gs pos="100000">
                <a:schemeClr val="bg1"/>
              </a:gs>
              <a:gs pos="49000">
                <a:srgbClr val="FFFF00">
                  <a:alpha val="72000"/>
                </a:srgbClr>
              </a:gs>
              <a:gs pos="1000">
                <a:srgbClr val="FFFF00">
                  <a:alpha val="14000"/>
                </a:srgbClr>
              </a:gs>
            </a:gsLst>
            <a:path path="shape">
              <a:fillToRect l="50000" t="50000" r="50000" b="50000"/>
            </a:path>
          </a:gradFill>
          <a:ln>
            <a:noFill/>
          </a:ln>
          <a:effectLst>
            <a:glow rad="1066800">
              <a:srgbClr val="FFFF00">
                <a:alpha val="54000"/>
              </a:srgbClr>
            </a:glow>
            <a:softEdge rad="406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custDataLst>
              <p:tags r:id="rId3"/>
            </p:custDataLst>
          </p:nvPr>
        </p:nvSpPr>
        <p:spPr>
          <a:xfrm rot="6008652">
            <a:off x="7227002" y="5799250"/>
            <a:ext cx="227055" cy="735283"/>
          </a:xfrm>
          <a:custGeom>
            <a:avLst/>
            <a:gdLst>
              <a:gd name="connsiteX0" fmla="*/ 0 w 276225"/>
              <a:gd name="connsiteY0" fmla="*/ 0 h 971550"/>
              <a:gd name="connsiteX1" fmla="*/ 157162 w 276225"/>
              <a:gd name="connsiteY1" fmla="*/ 80963 h 971550"/>
              <a:gd name="connsiteX2" fmla="*/ 19050 w 276225"/>
              <a:gd name="connsiteY2" fmla="*/ 195263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59528 w 276225"/>
              <a:gd name="connsiteY4" fmla="*/ 480800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111637 w 247650"/>
              <a:gd name="connsiteY6" fmla="*/ 625948 h 971550"/>
              <a:gd name="connsiteX7" fmla="*/ 90487 w 247650"/>
              <a:gd name="connsiteY7" fmla="*/ 619125 h 971550"/>
              <a:gd name="connsiteX8" fmla="*/ 237553 w 247650"/>
              <a:gd name="connsiteY8" fmla="*/ 792573 h 971550"/>
              <a:gd name="connsiteX9" fmla="*/ 128587 w 247650"/>
              <a:gd name="connsiteY9" fmla="*/ 881063 h 971550"/>
              <a:gd name="connsiteX10" fmla="*/ 247650 w 247650"/>
              <a:gd name="connsiteY10" fmla="*/ 971550 h 971550"/>
              <a:gd name="connsiteX11" fmla="*/ 247650 w 247650"/>
              <a:gd name="connsiteY11" fmla="*/ 971550 h 971550"/>
              <a:gd name="connsiteX12" fmla="*/ 242887 w 247650"/>
              <a:gd name="connsiteY12"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07273 w 247650"/>
              <a:gd name="connsiteY5" fmla="*/ 576258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16260 h 987810"/>
              <a:gd name="connsiteX1" fmla="*/ 79463 w 247650"/>
              <a:gd name="connsiteY1" fmla="*/ 0 h 987810"/>
              <a:gd name="connsiteX2" fmla="*/ 157162 w 247650"/>
              <a:gd name="connsiteY2" fmla="*/ 97223 h 987810"/>
              <a:gd name="connsiteX3" fmla="*/ 21556 w 247650"/>
              <a:gd name="connsiteY3" fmla="*/ 230418 h 987810"/>
              <a:gd name="connsiteX4" fmla="*/ 208775 w 247650"/>
              <a:gd name="connsiteY4" fmla="*/ 350297 h 987810"/>
              <a:gd name="connsiteX5" fmla="*/ 59528 w 247650"/>
              <a:gd name="connsiteY5" fmla="*/ 497060 h 987810"/>
              <a:gd name="connsiteX6" fmla="*/ 207273 w 247650"/>
              <a:gd name="connsiteY6" fmla="*/ 592518 h 987810"/>
              <a:gd name="connsiteX7" fmla="*/ 99183 w 247650"/>
              <a:gd name="connsiteY7" fmla="*/ 737281 h 987810"/>
              <a:gd name="connsiteX8" fmla="*/ 237553 w 247650"/>
              <a:gd name="connsiteY8" fmla="*/ 808833 h 987810"/>
              <a:gd name="connsiteX9" fmla="*/ 128587 w 247650"/>
              <a:gd name="connsiteY9" fmla="*/ 897323 h 987810"/>
              <a:gd name="connsiteX10" fmla="*/ 247650 w 247650"/>
              <a:gd name="connsiteY10" fmla="*/ 987810 h 987810"/>
              <a:gd name="connsiteX11" fmla="*/ 247650 w 247650"/>
              <a:gd name="connsiteY11" fmla="*/ 987810 h 987810"/>
              <a:gd name="connsiteX12" fmla="*/ 242887 w 247650"/>
              <a:gd name="connsiteY12" fmla="*/ 987810 h 987810"/>
              <a:gd name="connsiteX0" fmla="*/ 57907 w 226094"/>
              <a:gd name="connsiteY0" fmla="*/ 0 h 987810"/>
              <a:gd name="connsiteX1" fmla="*/ 135606 w 226094"/>
              <a:gd name="connsiteY1" fmla="*/ 97223 h 987810"/>
              <a:gd name="connsiteX2" fmla="*/ 0 w 226094"/>
              <a:gd name="connsiteY2" fmla="*/ 230418 h 987810"/>
              <a:gd name="connsiteX3" fmla="*/ 187219 w 226094"/>
              <a:gd name="connsiteY3" fmla="*/ 350297 h 987810"/>
              <a:gd name="connsiteX4" fmla="*/ 37972 w 226094"/>
              <a:gd name="connsiteY4" fmla="*/ 497060 h 987810"/>
              <a:gd name="connsiteX5" fmla="*/ 185717 w 226094"/>
              <a:gd name="connsiteY5" fmla="*/ 592518 h 987810"/>
              <a:gd name="connsiteX6" fmla="*/ 77627 w 226094"/>
              <a:gd name="connsiteY6" fmla="*/ 737281 h 987810"/>
              <a:gd name="connsiteX7" fmla="*/ 215997 w 226094"/>
              <a:gd name="connsiteY7" fmla="*/ 808833 h 987810"/>
              <a:gd name="connsiteX8" fmla="*/ 107031 w 226094"/>
              <a:gd name="connsiteY8" fmla="*/ 897323 h 987810"/>
              <a:gd name="connsiteX9" fmla="*/ 226094 w 226094"/>
              <a:gd name="connsiteY9" fmla="*/ 987810 h 987810"/>
              <a:gd name="connsiteX10" fmla="*/ 226094 w 226094"/>
              <a:gd name="connsiteY10" fmla="*/ 987810 h 987810"/>
              <a:gd name="connsiteX11" fmla="*/ 221331 w 226094"/>
              <a:gd name="connsiteY11" fmla="*/ 987810 h 98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094" h="987810">
                <a:moveTo>
                  <a:pt x="57907" y="0"/>
                </a:moveTo>
                <a:lnTo>
                  <a:pt x="135606" y="97223"/>
                </a:lnTo>
                <a:lnTo>
                  <a:pt x="0" y="230418"/>
                </a:lnTo>
                <a:lnTo>
                  <a:pt x="187219" y="350297"/>
                </a:lnTo>
                <a:lnTo>
                  <a:pt x="37972" y="497060"/>
                </a:lnTo>
                <a:lnTo>
                  <a:pt x="185717" y="592518"/>
                </a:lnTo>
                <a:cubicBezTo>
                  <a:pt x="190877" y="615572"/>
                  <a:pt x="116477" y="668966"/>
                  <a:pt x="77627" y="737281"/>
                </a:cubicBezTo>
                <a:lnTo>
                  <a:pt x="215997" y="808833"/>
                </a:lnTo>
                <a:lnTo>
                  <a:pt x="107031" y="897323"/>
                </a:lnTo>
                <a:lnTo>
                  <a:pt x="226094" y="987810"/>
                </a:lnTo>
                <a:lnTo>
                  <a:pt x="226094" y="987810"/>
                </a:lnTo>
                <a:lnTo>
                  <a:pt x="221331" y="987810"/>
                </a:lnTo>
              </a:path>
            </a:pathLst>
          </a:custGeom>
          <a:solidFill>
            <a:schemeClr val="bg1"/>
          </a:solidFill>
          <a:ln w="76200">
            <a:solidFill>
              <a:schemeClr val="bg1"/>
            </a:solidFill>
          </a:ln>
          <a:effectLst>
            <a:glow rad="228600">
              <a:schemeClr val="accent3">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0973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fade">
                                      <p:cBhvr>
                                        <p:cTn id="1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81"/>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500"/>
                                        <p:tgtEl>
                                          <p:spTgt spid="67"/>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81"/>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144"/>
                                        </p:tgtEl>
                                        <p:attrNameLst>
                                          <p:attrName>style.visibility</p:attrName>
                                        </p:attrNameLst>
                                      </p:cBhvr>
                                      <p:to>
                                        <p:strVal val="visible"/>
                                      </p:to>
                                    </p:set>
                                    <p:animEffect transition="in" filter="fade">
                                      <p:cBhvr>
                                        <p:cTn id="24" dur="500"/>
                                        <p:tgtEl>
                                          <p:spTgt spid="144"/>
                                        </p:tgtEl>
                                      </p:cBhvr>
                                    </p:animEffect>
                                  </p:childTnLst>
                                </p:cTn>
                              </p:par>
                              <p:par>
                                <p:cTn id="25" presetID="0" presetClass="path" presetSubtype="0" repeatCount="10000" fill="remove" grpId="1" nodeType="withEffect">
                                  <p:stCondLst>
                                    <p:cond delay="0"/>
                                  </p:stCondLst>
                                  <p:childTnLst>
                                    <p:animMotion origin="layout" path="M -0.07049 -0.00371 L -0.27292 -0.00371 L -0.27396 0.25063 L -0.02952 0.25063 L -0.029 0.19231 L 0.00937 0.19185 L 0.00989 0.24485 L 0.00225 0.27146 L 0.00225 0.29484 L -0.00678 0.31613 L -0.02101 0.33464 L -0.03525 0.35292 L -0.03421 0.36426 L -0.02813 0.37815 L -0.01945 0.3675 L -0.01424 0.37815 L -0.00573 0.36612 L 0.00329 0.38 L 0.0151 0.36542 L 0.02361 0.38255 L 0.0368 0.36496 L 0.04635 0.3844 L 0.05729 0.37306 L 0.05868 0.35663 L 0.05486 0.34644 L 0.04392 0.32955 L 0.0302 0.30872 L 0.02413 0.2916 L 0.02031 0.27632 L 0.02552 0.2511 L 0.16006 0.24786 L 0.1592 -0.00324 L -0.07049 -0.00371 Z " pathEditMode="relative" rAng="0" ptsTypes="AAAAAAAAAAAAAAAAAAAAAAAAAAAAAAAAA">
                                      <p:cBhvr>
                                        <p:cTn id="26" dur="2500" fill="hold"/>
                                        <p:tgtEl>
                                          <p:spTgt spid="144"/>
                                        </p:tgtEl>
                                        <p:attrNameLst>
                                          <p:attrName>ppt_x</p:attrName>
                                          <p:attrName>ppt_y</p:attrName>
                                        </p:attrNameLst>
                                      </p:cBhvr>
                                      <p:rCtr x="1354" y="19394"/>
                                    </p:animMotion>
                                  </p:childTnLst>
                                  <p:subTnLst>
                                    <p:set>
                                      <p:cBhvr override="childStyle">
                                        <p:cTn dur="1" fill="hold" display="0" masterRel="sameClick" afterEffect="1">
                                          <p:stCondLst>
                                            <p:cond evt="end" delay="0">
                                              <p:tn val="25"/>
                                            </p:cond>
                                          </p:stCondLst>
                                        </p:cTn>
                                        <p:tgtEl>
                                          <p:spTgt spid="144"/>
                                        </p:tgtEl>
                                        <p:attrNameLst>
                                          <p:attrName>style.visibility</p:attrName>
                                        </p:attrNameLst>
                                      </p:cBhvr>
                                      <p:to>
                                        <p:strVal val="hidden"/>
                                      </p:to>
                                    </p:set>
                                  </p:subTnLst>
                                </p:cTn>
                              </p:par>
                              <p:par>
                                <p:cTn id="27" presetID="10" presetClass="entr" presetSubtype="0" fill="hold" grpId="0" nodeType="withEffect">
                                  <p:stCondLst>
                                    <p:cond delay="1250"/>
                                  </p:stCondLst>
                                  <p:childTnLst>
                                    <p:set>
                                      <p:cBhvr>
                                        <p:cTn id="28" dur="1" fill="hold">
                                          <p:stCondLst>
                                            <p:cond delay="0"/>
                                          </p:stCondLst>
                                        </p:cTn>
                                        <p:tgtEl>
                                          <p:spTgt spid="91"/>
                                        </p:tgtEl>
                                        <p:attrNameLst>
                                          <p:attrName>style.visibility</p:attrName>
                                        </p:attrNameLst>
                                      </p:cBhvr>
                                      <p:to>
                                        <p:strVal val="visible"/>
                                      </p:to>
                                    </p:set>
                                    <p:animEffect transition="in" filter="fade">
                                      <p:cBhvr>
                                        <p:cTn id="29" dur="1000"/>
                                        <p:tgtEl>
                                          <p:spTgt spid="91"/>
                                        </p:tgtEl>
                                      </p:cBhvr>
                                    </p:animEffect>
                                  </p:childTnLst>
                                </p:cTn>
                              </p:par>
                              <p:par>
                                <p:cTn id="30" presetID="10" presetClass="entr" presetSubtype="0" fill="hold" grpId="2" nodeType="withEffect">
                                  <p:stCondLst>
                                    <p:cond delay="1500"/>
                                  </p:stCondLst>
                                  <p:childTnLst>
                                    <p:set>
                                      <p:cBhvr>
                                        <p:cTn id="31" dur="1" fill="hold">
                                          <p:stCondLst>
                                            <p:cond delay="0"/>
                                          </p:stCondLst>
                                        </p:cTn>
                                        <p:tgtEl>
                                          <p:spTgt spid="90"/>
                                        </p:tgtEl>
                                        <p:attrNameLst>
                                          <p:attrName>style.visibility</p:attrName>
                                        </p:attrNameLst>
                                      </p:cBhvr>
                                      <p:to>
                                        <p:strVal val="visible"/>
                                      </p:to>
                                    </p:set>
                                    <p:animEffect transition="in" filter="fade">
                                      <p:cBhvr>
                                        <p:cTn id="32" dur="1250"/>
                                        <p:tgtEl>
                                          <p:spTgt spid="90"/>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childTnLst>
                          </p:cTn>
                        </p:par>
                      </p:childTnLst>
                    </p:cTn>
                  </p:par>
                </p:childTnLst>
              </p:cTn>
              <p:nextCondLst>
                <p:cond evt="onClick" delay="0">
                  <p:tgtEl>
                    <p:spTgt spid="81"/>
                  </p:tgtEl>
                </p:cond>
              </p:nextCondLst>
            </p:seq>
            <p:seq concurrent="1" nextAc="seek">
              <p:cTn id="35" restart="whenNotActive" fill="hold" evtFilter="cancelBubble" nodeType="interactiveSeq">
                <p:stCondLst>
                  <p:cond evt="onClick" delay="0">
                    <p:tgtEl>
                      <p:spTgt spid="80"/>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fade">
                                      <p:cBhvr>
                                        <p:cTn id="40" dur="500"/>
                                        <p:tgtEl>
                                          <p:spTgt spid="74"/>
                                        </p:tgtEl>
                                      </p:cBhvr>
                                    </p:animEffect>
                                  </p:childTnLst>
                                </p:cTn>
                              </p:par>
                              <p:par>
                                <p:cTn id="41" presetID="1" presetClass="exit" presetSubtype="0" fill="hold" grpId="1" nodeType="withEffect">
                                  <p:stCondLst>
                                    <p:cond delay="0"/>
                                  </p:stCondLst>
                                  <p:childTnLst>
                                    <p:set>
                                      <p:cBhvr>
                                        <p:cTn id="42" dur="1" fill="hold">
                                          <p:stCondLst>
                                            <p:cond delay="0"/>
                                          </p:stCondLst>
                                        </p:cTn>
                                        <p:tgtEl>
                                          <p:spTgt spid="80"/>
                                        </p:tgtEl>
                                        <p:attrNameLst>
                                          <p:attrName>style.visibility</p:attrName>
                                        </p:attrNameLst>
                                      </p:cBhvr>
                                      <p:to>
                                        <p:strVal val="hidden"/>
                                      </p:to>
                                    </p:set>
                                  </p:childTnLst>
                                </p:cTn>
                              </p:par>
                              <p:par>
                                <p:cTn id="43" presetID="10" presetClass="entr" presetSubtype="0" fill="hold" grpId="0" nodeType="withEffect">
                                  <p:stCondLst>
                                    <p:cond delay="0"/>
                                  </p:stCondLst>
                                  <p:childTnLst>
                                    <p:set>
                                      <p:cBhvr>
                                        <p:cTn id="44" dur="1" fill="hold">
                                          <p:stCondLst>
                                            <p:cond delay="0"/>
                                          </p:stCondLst>
                                        </p:cTn>
                                        <p:tgtEl>
                                          <p:spTgt spid="146"/>
                                        </p:tgtEl>
                                        <p:attrNameLst>
                                          <p:attrName>style.visibility</p:attrName>
                                        </p:attrNameLst>
                                      </p:cBhvr>
                                      <p:to>
                                        <p:strVal val="visible"/>
                                      </p:to>
                                    </p:set>
                                    <p:animEffect transition="in" filter="fade">
                                      <p:cBhvr>
                                        <p:cTn id="45" dur="500"/>
                                        <p:tgtEl>
                                          <p:spTgt spid="146"/>
                                        </p:tgtEl>
                                      </p:cBhvr>
                                    </p:animEffect>
                                  </p:childTnLst>
                                </p:cTn>
                              </p:par>
                              <p:par>
                                <p:cTn id="46" presetID="1" presetClass="entr" presetSubtype="0" fill="hold" grpId="0" nodeType="withEffect">
                                  <p:stCondLst>
                                    <p:cond delay="0"/>
                                  </p:stCondLst>
                                  <p:childTnLst>
                                    <p:set>
                                      <p:cBhvr>
                                        <p:cTn id="47" dur="1" fill="hold">
                                          <p:stCondLst>
                                            <p:cond delay="0"/>
                                          </p:stCondLst>
                                        </p:cTn>
                                        <p:tgtEl>
                                          <p:spTgt spid="77"/>
                                        </p:tgtEl>
                                        <p:attrNameLst>
                                          <p:attrName>style.visibility</p:attrName>
                                        </p:attrNameLst>
                                      </p:cBhvr>
                                      <p:to>
                                        <p:strVal val="visible"/>
                                      </p:to>
                                    </p:set>
                                  </p:childTnLst>
                                </p:cTn>
                              </p:par>
                              <p:par>
                                <p:cTn id="48" presetID="0" presetClass="path" presetSubtype="0" repeatCount="indefinite" fill="remove" grpId="1" nodeType="withEffect">
                                  <p:stCondLst>
                                    <p:cond delay="0"/>
                                  </p:stCondLst>
                                  <p:childTnLst>
                                    <p:animMotion origin="layout" path="M 0.01146 2.92756E-6 L -0.12049 2.92756E-6 L -0.12188 0.25063 L -0.02709 0.2511 L -0.02535 0.1937 L 0.01215 0.19185 L 0.01354 0.24855 L 0.00642 0.26938 L 0.00312 0.30039 L -0.00538 0.31937 L -0.02014 0.33719 L -0.03143 0.35593 L -0.03195 0.36797 L -0.02535 0.37931 L -0.01719 0.36797 L -0.01146 0.37884 L -0.00295 0.36866 L 0.00798 0.37931 L 0.01875 0.3675 L 0.02725 0.38324 L 0.0401 0.36681 L 0.04965 0.38324 L 0.06059 0.36866 L 0.06094 0.35408 L 0.05052 0.33765 L 0.03159 0.30664 L 0.02448 0.28465 L 0.02448 0.27146 L 0.02882 0.25063 L 0.16284 0.25179 L 0.1618 0.00046 L 0.01146 2.92756E-6 Z " pathEditMode="relative" rAng="0" ptsTypes="AAAAAAAAAAAAAAAAAAAAAAAAAAAAAAAA">
                                      <p:cBhvr>
                                        <p:cTn id="49" dur="2500" fill="hold"/>
                                        <p:tgtEl>
                                          <p:spTgt spid="146"/>
                                        </p:tgtEl>
                                        <p:attrNameLst>
                                          <p:attrName>ppt_x</p:attrName>
                                          <p:attrName>ppt_y</p:attrName>
                                        </p:attrNameLst>
                                      </p:cBhvr>
                                      <p:rCtr x="903" y="19162"/>
                                    </p:animMotion>
                                  </p:childTnLst>
                                  <p:subTnLst>
                                    <p:set>
                                      <p:cBhvr override="childStyle">
                                        <p:cTn dur="1" fill="hold" display="0" masterRel="sameClick" afterEffect="1">
                                          <p:stCondLst>
                                            <p:cond evt="end" delay="0">
                                              <p:tn val="48"/>
                                            </p:cond>
                                          </p:stCondLst>
                                        </p:cTn>
                                        <p:tgtEl>
                                          <p:spTgt spid="146"/>
                                        </p:tgtEl>
                                        <p:attrNameLst>
                                          <p:attrName>style.visibility</p:attrName>
                                        </p:attrNameLst>
                                      </p:cBhvr>
                                      <p:to>
                                        <p:strVal val="hidden"/>
                                      </p:to>
                                    </p:set>
                                  </p:subTnLst>
                                </p:cTn>
                              </p:par>
                              <p:par>
                                <p:cTn id="50" presetID="10" presetClass="entr" presetSubtype="0" fill="hold" grpId="0" nodeType="withEffect">
                                  <p:stCondLst>
                                    <p:cond delay="1750"/>
                                  </p:stCondLst>
                                  <p:childTnLst>
                                    <p:set>
                                      <p:cBhvr>
                                        <p:cTn id="51" dur="1" fill="hold">
                                          <p:stCondLst>
                                            <p:cond delay="0"/>
                                          </p:stCondLst>
                                        </p:cTn>
                                        <p:tgtEl>
                                          <p:spTgt spid="90"/>
                                        </p:tgtEl>
                                        <p:attrNameLst>
                                          <p:attrName>style.visibility</p:attrName>
                                        </p:attrNameLst>
                                      </p:cBhvr>
                                      <p:to>
                                        <p:strVal val="visible"/>
                                      </p:to>
                                    </p:set>
                                    <p:animEffect transition="in" filter="fade">
                                      <p:cBhvr>
                                        <p:cTn id="52" dur="1100"/>
                                        <p:tgtEl>
                                          <p:spTgt spid="90"/>
                                        </p:tgtEl>
                                      </p:cBhvr>
                                    </p:animEffect>
                                  </p:childTnLst>
                                </p:cTn>
                              </p:par>
                              <p:par>
                                <p:cTn id="53" presetID="10" presetClass="entr" presetSubtype="0" fill="hold" grpId="3" nodeType="withEffect">
                                  <p:stCondLst>
                                    <p:cond delay="1500"/>
                                  </p:stCondLst>
                                  <p:childTnLst>
                                    <p:set>
                                      <p:cBhvr>
                                        <p:cTn id="54" dur="1" fill="hold">
                                          <p:stCondLst>
                                            <p:cond delay="0"/>
                                          </p:stCondLst>
                                        </p:cTn>
                                        <p:tgtEl>
                                          <p:spTgt spid="91"/>
                                        </p:tgtEl>
                                        <p:attrNameLst>
                                          <p:attrName>style.visibility</p:attrName>
                                        </p:attrNameLst>
                                      </p:cBhvr>
                                      <p:to>
                                        <p:strVal val="visible"/>
                                      </p:to>
                                    </p:set>
                                    <p:animEffect transition="in" filter="fade">
                                      <p:cBhvr>
                                        <p:cTn id="55" dur="1000"/>
                                        <p:tgtEl>
                                          <p:spTgt spid="91"/>
                                        </p:tgtEl>
                                      </p:cBhvr>
                                    </p:animEffect>
                                  </p:childTnLst>
                                </p:cTn>
                              </p:par>
                            </p:childTnLst>
                          </p:cTn>
                        </p:par>
                      </p:childTnLst>
                    </p:cTn>
                  </p:par>
                </p:childTnLst>
              </p:cTn>
              <p:nextCondLst>
                <p:cond evt="onClick" delay="0">
                  <p:tgtEl>
                    <p:spTgt spid="80"/>
                  </p:tgtEl>
                </p:cond>
              </p:nextCondLst>
            </p:seq>
            <p:seq concurrent="1" nextAc="seek">
              <p:cTn id="56" restart="whenNotActive" fill="hold" evtFilter="cancelBubble" nodeType="interactiveSeq">
                <p:stCondLst>
                  <p:cond evt="onClick" delay="0">
                    <p:tgtEl>
                      <p:spTgt spid="73"/>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2" nodeType="clickEffect">
                                  <p:stCondLst>
                                    <p:cond delay="0"/>
                                  </p:stCondLst>
                                  <p:childTnLst>
                                    <p:set>
                                      <p:cBhvr>
                                        <p:cTn id="60" dur="1" fill="hold">
                                          <p:stCondLst>
                                            <p:cond delay="0"/>
                                          </p:stCondLst>
                                        </p:cTn>
                                        <p:tgtEl>
                                          <p:spTgt spid="144"/>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67"/>
                                        </p:tgtEl>
                                      </p:cBhvr>
                                    </p:animEffect>
                                    <p:set>
                                      <p:cBhvr>
                                        <p:cTn id="63" dur="1" fill="hold">
                                          <p:stCondLst>
                                            <p:cond delay="499"/>
                                          </p:stCondLst>
                                        </p:cTn>
                                        <p:tgtEl>
                                          <p:spTgt spid="67"/>
                                        </p:tgtEl>
                                        <p:attrNameLst>
                                          <p:attrName>style.visibility</p:attrName>
                                        </p:attrNameLst>
                                      </p:cBhvr>
                                      <p:to>
                                        <p:strVal val="hidden"/>
                                      </p:to>
                                    </p:set>
                                  </p:childTnLst>
                                </p:cTn>
                              </p:par>
                              <p:par>
                                <p:cTn id="64" presetID="1" presetClass="entr" presetSubtype="0" fill="hold" grpId="2" nodeType="withEffect">
                                  <p:stCondLst>
                                    <p:cond delay="0"/>
                                  </p:stCondLst>
                                  <p:childTnLst>
                                    <p:set>
                                      <p:cBhvr>
                                        <p:cTn id="65" dur="1" fill="hold">
                                          <p:stCondLst>
                                            <p:cond delay="0"/>
                                          </p:stCondLst>
                                        </p:cTn>
                                        <p:tgtEl>
                                          <p:spTgt spid="81"/>
                                        </p:tgtEl>
                                        <p:attrNameLst>
                                          <p:attrName>style.visibility</p:attrName>
                                        </p:attrNameLst>
                                      </p:cBhvr>
                                      <p:to>
                                        <p:strVal val="visible"/>
                                      </p:to>
                                    </p:set>
                                  </p:childTnLst>
                                </p:cTn>
                              </p:par>
                              <p:par>
                                <p:cTn id="66" presetID="10" presetClass="exit" presetSubtype="0" fill="hold" grpId="3" nodeType="withEffect">
                                  <p:stCondLst>
                                    <p:cond delay="0"/>
                                  </p:stCondLst>
                                  <p:childTnLst>
                                    <p:animEffect transition="out" filter="fade">
                                      <p:cBhvr>
                                        <p:cTn id="67" dur="500"/>
                                        <p:tgtEl>
                                          <p:spTgt spid="90"/>
                                        </p:tgtEl>
                                      </p:cBhvr>
                                    </p:animEffect>
                                    <p:set>
                                      <p:cBhvr>
                                        <p:cTn id="68" dur="1" fill="hold">
                                          <p:stCondLst>
                                            <p:cond delay="499"/>
                                          </p:stCondLst>
                                        </p:cTn>
                                        <p:tgtEl>
                                          <p:spTgt spid="90"/>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73"/>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6500"/>
                                        <p:tgtEl>
                                          <p:spTgt spid="91"/>
                                        </p:tgtEl>
                                      </p:cBhvr>
                                    </p:animEffect>
                                    <p:set>
                                      <p:cBhvr>
                                        <p:cTn id="73" dur="1" fill="hold">
                                          <p:stCondLst>
                                            <p:cond delay="6499"/>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74" restart="whenNotActive" fill="hold" evtFilter="cancelBubble" nodeType="interactiveSeq">
                <p:stCondLst>
                  <p:cond evt="onClick" delay="0">
                    <p:tgtEl>
                      <p:spTgt spid="77"/>
                    </p:tgtEl>
                  </p:cond>
                </p:stCondLst>
                <p:endSync evt="end" delay="0">
                  <p:rtn val="all"/>
                </p:endSync>
                <p:childTnLst>
                  <p:par>
                    <p:cTn id="75" fill="hold">
                      <p:stCondLst>
                        <p:cond delay="0"/>
                      </p:stCondLst>
                      <p:childTnLst>
                        <p:par>
                          <p:cTn id="76" fill="hold">
                            <p:stCondLst>
                              <p:cond delay="0"/>
                            </p:stCondLst>
                            <p:childTnLst>
                              <p:par>
                                <p:cTn id="77" presetID="1" presetClass="exit" presetSubtype="0" fill="hold" grpId="1" nodeType="withEffect">
                                  <p:stCondLst>
                                    <p:cond delay="0"/>
                                  </p:stCondLst>
                                  <p:childTnLst>
                                    <p:set>
                                      <p:cBhvr>
                                        <p:cTn id="78" dur="1" fill="hold">
                                          <p:stCondLst>
                                            <p:cond delay="0"/>
                                          </p:stCondLst>
                                        </p:cTn>
                                        <p:tgtEl>
                                          <p:spTgt spid="77"/>
                                        </p:tgtEl>
                                        <p:attrNameLst>
                                          <p:attrName>style.visibility</p:attrName>
                                        </p:attrNameLst>
                                      </p:cBhvr>
                                      <p:to>
                                        <p:strVal val="hidden"/>
                                      </p:to>
                                    </p:set>
                                  </p:childTnLst>
                                </p:cTn>
                              </p:par>
                              <p:par>
                                <p:cTn id="79" presetID="1" presetClass="entr" presetSubtype="0" fill="hold" grpId="2" nodeType="withEffect">
                                  <p:stCondLst>
                                    <p:cond delay="0"/>
                                  </p:stCondLst>
                                  <p:childTnLst>
                                    <p:set>
                                      <p:cBhvr>
                                        <p:cTn id="80" dur="1" fill="hold">
                                          <p:stCondLst>
                                            <p:cond delay="0"/>
                                          </p:stCondLst>
                                        </p:cTn>
                                        <p:tgtEl>
                                          <p:spTgt spid="80"/>
                                        </p:tgtEl>
                                        <p:attrNameLst>
                                          <p:attrName>style.visibility</p:attrName>
                                        </p:attrNameLst>
                                      </p:cBhvr>
                                      <p:to>
                                        <p:strVal val="visible"/>
                                      </p:to>
                                    </p:set>
                                  </p:childTnLst>
                                </p:cTn>
                              </p:par>
                            </p:childTnLst>
                          </p:cTn>
                        </p:par>
                        <p:par>
                          <p:cTn id="81" fill="hold">
                            <p:stCondLst>
                              <p:cond delay="0"/>
                            </p:stCondLst>
                            <p:childTnLst>
                              <p:par>
                                <p:cTn id="82" presetID="1" presetClass="exit" presetSubtype="0" fill="hold" grpId="2" nodeType="afterEffect">
                                  <p:stCondLst>
                                    <p:cond delay="0"/>
                                  </p:stCondLst>
                                  <p:childTnLst>
                                    <p:set>
                                      <p:cBhvr>
                                        <p:cTn id="83" dur="1" fill="hold">
                                          <p:stCondLst>
                                            <p:cond delay="0"/>
                                          </p:stCondLst>
                                        </p:cTn>
                                        <p:tgtEl>
                                          <p:spTgt spid="146"/>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74"/>
                                        </p:tgtEl>
                                      </p:cBhvr>
                                    </p:animEffect>
                                    <p:set>
                                      <p:cBhvr>
                                        <p:cTn id="86" dur="1" fill="hold">
                                          <p:stCondLst>
                                            <p:cond delay="499"/>
                                          </p:stCondLst>
                                        </p:cTn>
                                        <p:tgtEl>
                                          <p:spTgt spid="74"/>
                                        </p:tgtEl>
                                        <p:attrNameLst>
                                          <p:attrName>style.visibility</p:attrName>
                                        </p:attrNameLst>
                                      </p:cBhvr>
                                      <p:to>
                                        <p:strVal val="hidden"/>
                                      </p:to>
                                    </p:set>
                                  </p:childTnLst>
                                </p:cTn>
                              </p:par>
                              <p:par>
                                <p:cTn id="87" presetID="10" presetClass="exit" presetSubtype="0" fill="hold" grpId="2" nodeType="withEffect">
                                  <p:stCondLst>
                                    <p:cond delay="0"/>
                                  </p:stCondLst>
                                  <p:childTnLst>
                                    <p:animEffect transition="out" filter="fade">
                                      <p:cBhvr>
                                        <p:cTn id="88" dur="500"/>
                                        <p:tgtEl>
                                          <p:spTgt spid="91"/>
                                        </p:tgtEl>
                                      </p:cBhvr>
                                    </p:animEffect>
                                    <p:set>
                                      <p:cBhvr>
                                        <p:cTn id="89" dur="1" fill="hold">
                                          <p:stCondLst>
                                            <p:cond delay="499"/>
                                          </p:stCondLst>
                                        </p:cTn>
                                        <p:tgtEl>
                                          <p:spTgt spid="91"/>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6600"/>
                                        <p:tgtEl>
                                          <p:spTgt spid="90"/>
                                        </p:tgtEl>
                                      </p:cBhvr>
                                    </p:animEffect>
                                    <p:set>
                                      <p:cBhvr>
                                        <p:cTn id="92" dur="1" fill="hold">
                                          <p:stCondLst>
                                            <p:cond delay="6599"/>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77"/>
                  </p:tgtEl>
                </p:cond>
              </p:nextCondLst>
            </p:seq>
          </p:childTnLst>
        </p:cTn>
      </p:par>
    </p:tnLst>
    <p:bldLst>
      <p:bldP spid="144" grpId="0" animBg="1"/>
      <p:bldP spid="144" grpId="1" animBg="1"/>
      <p:bldP spid="144" grpId="2" animBg="1"/>
      <p:bldP spid="146" grpId="0" animBg="1"/>
      <p:bldP spid="146" grpId="1" animBg="1"/>
      <p:bldP spid="146" grpId="2" animBg="1"/>
      <p:bldP spid="79" grpId="0" animBg="1"/>
      <p:bldP spid="80" grpId="0" animBg="1"/>
      <p:bldP spid="80" grpId="1" animBg="1"/>
      <p:bldP spid="80" grpId="2" animBg="1"/>
      <p:bldP spid="81" grpId="0" animBg="1"/>
      <p:bldP spid="81" grpId="1" animBg="1"/>
      <p:bldP spid="81" grpId="2" animBg="1"/>
      <p:bldP spid="73" grpId="0" animBg="1"/>
      <p:bldP spid="73" grpId="1" animBg="1"/>
      <p:bldP spid="77" grpId="0" animBg="1"/>
      <p:bldP spid="77" grpId="1" animBg="1"/>
      <p:bldP spid="90" grpId="0" animBg="1"/>
      <p:bldP spid="90" grpId="1" animBg="1"/>
      <p:bldP spid="90" grpId="2" animBg="1"/>
      <p:bldP spid="90" grpId="3" animBg="1"/>
      <p:bldP spid="91" grpId="0" animBg="1"/>
      <p:bldP spid="91" grpId="1" animBg="1"/>
      <p:bldP spid="91" grpId="2" animBg="1"/>
      <p:bldP spid="91" grpId="3"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p:cNvSpPr/>
          <p:nvPr/>
        </p:nvSpPr>
        <p:spPr>
          <a:xfrm>
            <a:off x="4716016" y="3578452"/>
            <a:ext cx="1347674"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fontScale="90000"/>
          </a:bodyPr>
          <a:lstStyle/>
          <a:p>
            <a:r>
              <a:rPr lang="fr-FR" dirty="0" smtClean="0"/>
              <a:t>Montage parallèle, série…</a:t>
            </a:r>
            <a:endParaRPr lang="fr-FR" dirty="0"/>
          </a:p>
        </p:txBody>
      </p:sp>
      <p:sp>
        <p:nvSpPr>
          <p:cNvPr id="52" name="Espace réservé du contenu 2"/>
          <p:cNvSpPr txBox="1">
            <a:spLocks/>
          </p:cNvSpPr>
          <p:nvPr/>
        </p:nvSpPr>
        <p:spPr>
          <a:xfrm>
            <a:off x="33536" y="5513976"/>
            <a:ext cx="9108504"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r-FR" sz="1900"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l’autre</a:t>
            </a:r>
          </a:p>
        </p:txBody>
      </p:sp>
      <p:grpSp>
        <p:nvGrpSpPr>
          <p:cNvPr id="49" name="Groupe 48"/>
          <p:cNvGrpSpPr/>
          <p:nvPr/>
        </p:nvGrpSpPr>
        <p:grpSpPr>
          <a:xfrm>
            <a:off x="748512" y="3016852"/>
            <a:ext cx="2612766" cy="2466243"/>
            <a:chOff x="404664" y="2708920"/>
            <a:chExt cx="2612766" cy="2646263"/>
          </a:xfrm>
        </p:grpSpPr>
        <p:grpSp>
          <p:nvGrpSpPr>
            <p:cNvPr id="50" name="Groupe 49"/>
            <p:cNvGrpSpPr/>
            <p:nvPr/>
          </p:nvGrpSpPr>
          <p:grpSpPr>
            <a:xfrm>
              <a:off x="404664" y="3139374"/>
              <a:ext cx="2612766" cy="1999784"/>
              <a:chOff x="1979712" y="4130328"/>
              <a:chExt cx="4824536" cy="1999784"/>
            </a:xfrm>
          </p:grpSpPr>
          <p:sp>
            <p:nvSpPr>
              <p:cNvPr id="112" name="Rectangle 111"/>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1" name="Connecteur droit 50"/>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e 52"/>
            <p:cNvGrpSpPr/>
            <p:nvPr/>
          </p:nvGrpSpPr>
          <p:grpSpPr>
            <a:xfrm>
              <a:off x="483736" y="2770042"/>
              <a:ext cx="2412776" cy="1008112"/>
              <a:chOff x="4913784" y="3429000"/>
              <a:chExt cx="2412776" cy="1008112"/>
            </a:xfrm>
          </p:grpSpPr>
          <p:cxnSp>
            <p:nvCxnSpPr>
              <p:cNvPr id="104" name="Connecteur droit 103"/>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99" name="Rectangle 98"/>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2" name="Connecteur droit avec flèche 101"/>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3" name="ZoneTexte 102"/>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14" name="Groupe 113"/>
          <p:cNvGrpSpPr/>
          <p:nvPr/>
        </p:nvGrpSpPr>
        <p:grpSpPr>
          <a:xfrm>
            <a:off x="6063690" y="3054743"/>
            <a:ext cx="2612766" cy="2466243"/>
            <a:chOff x="404664" y="2708920"/>
            <a:chExt cx="2612766" cy="264626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24" name="Rectangle 123"/>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e 7"/>
          <p:cNvGrpSpPr/>
          <p:nvPr/>
        </p:nvGrpSpPr>
        <p:grpSpPr>
          <a:xfrm>
            <a:off x="611560" y="3645024"/>
            <a:ext cx="216024" cy="279748"/>
            <a:chOff x="683568" y="4013348"/>
            <a:chExt cx="216024" cy="279748"/>
          </a:xfrm>
        </p:grpSpPr>
        <p:sp useBgFill="1">
          <p:nvSpPr>
            <p:cNvPr id="7" name="Rectangle 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a:off x="611560" y="4877444"/>
            <a:ext cx="216024" cy="279748"/>
            <a:chOff x="683568" y="4013348"/>
            <a:chExt cx="216024" cy="279748"/>
          </a:xfrm>
        </p:grpSpPr>
        <p:sp useBgFill="1">
          <p:nvSpPr>
            <p:cNvPr id="136" name="Rectangle 13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e 137"/>
          <p:cNvGrpSpPr/>
          <p:nvPr/>
        </p:nvGrpSpPr>
        <p:grpSpPr>
          <a:xfrm>
            <a:off x="5913410" y="4215109"/>
            <a:ext cx="216024" cy="279748"/>
            <a:chOff x="683568" y="4013348"/>
            <a:chExt cx="216024" cy="279748"/>
          </a:xfrm>
        </p:grpSpPr>
        <p:sp useBgFill="1">
          <p:nvSpPr>
            <p:cNvPr id="139" name="Rectangle 138"/>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0" name="Connecteur droit 139"/>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 name="Groupe 140"/>
          <p:cNvGrpSpPr/>
          <p:nvPr/>
        </p:nvGrpSpPr>
        <p:grpSpPr>
          <a:xfrm>
            <a:off x="4572000" y="4215109"/>
            <a:ext cx="216024" cy="279748"/>
            <a:chOff x="683568" y="4013348"/>
            <a:chExt cx="216024" cy="279748"/>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4" name="Ellipse 143"/>
          <p:cNvSpPr/>
          <p:nvPr/>
        </p:nvSpPr>
        <p:spPr>
          <a:xfrm>
            <a:off x="7190577" y="3573016"/>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Ellipse 145"/>
          <p:cNvSpPr/>
          <p:nvPr/>
        </p:nvSpPr>
        <p:spPr>
          <a:xfrm>
            <a:off x="7164288" y="3573016"/>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Ellipse 146"/>
          <p:cNvSpPr/>
          <p:nvPr/>
        </p:nvSpPr>
        <p:spPr>
          <a:xfrm>
            <a:off x="1861985" y="3501008"/>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Ellipse 147"/>
          <p:cNvSpPr/>
          <p:nvPr/>
        </p:nvSpPr>
        <p:spPr>
          <a:xfrm>
            <a:off x="1835696" y="3501008"/>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3924944" y="2479099"/>
            <a:ext cx="4392488" cy="4080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7" name="Groupe 66"/>
          <p:cNvGrpSpPr/>
          <p:nvPr/>
        </p:nvGrpSpPr>
        <p:grpSpPr>
          <a:xfrm>
            <a:off x="600867" y="3625625"/>
            <a:ext cx="295290" cy="287923"/>
            <a:chOff x="604302" y="3969373"/>
            <a:chExt cx="295290" cy="323720"/>
          </a:xfrm>
        </p:grpSpPr>
        <p:sp useBgFill="1">
          <p:nvSpPr>
            <p:cNvPr id="68" name="Rectangle 67"/>
            <p:cNvSpPr/>
            <p:nvPr/>
          </p:nvSpPr>
          <p:spPr>
            <a:xfrm>
              <a:off x="604302" y="3969373"/>
              <a:ext cx="295290" cy="323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a:stCxn id="68" idx="2"/>
            </p:cNvCxnSpPr>
            <p:nvPr/>
          </p:nvCxnSpPr>
          <p:spPr>
            <a:xfrm flipH="1" flipV="1">
              <a:off x="723481" y="3969373"/>
              <a:ext cx="28466" cy="3237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e 81"/>
          <p:cNvGrpSpPr/>
          <p:nvPr/>
        </p:nvGrpSpPr>
        <p:grpSpPr>
          <a:xfrm>
            <a:off x="3995936" y="5147548"/>
            <a:ext cx="295290" cy="287923"/>
            <a:chOff x="604302" y="3969373"/>
            <a:chExt cx="295290" cy="323720"/>
          </a:xfrm>
        </p:grpSpPr>
        <p:sp useBgFill="1">
          <p:nvSpPr>
            <p:cNvPr id="83" name="Rectangle 82"/>
            <p:cNvSpPr/>
            <p:nvPr/>
          </p:nvSpPr>
          <p:spPr>
            <a:xfrm>
              <a:off x="604302" y="3969373"/>
              <a:ext cx="295290" cy="323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4" name="Connecteur droit 83"/>
            <p:cNvCxnSpPr>
              <a:stCxn id="83" idx="2"/>
            </p:cNvCxnSpPr>
            <p:nvPr/>
          </p:nvCxnSpPr>
          <p:spPr>
            <a:xfrm flipH="1" flipV="1">
              <a:off x="723481" y="3969373"/>
              <a:ext cx="28466" cy="3237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4119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44"/>
                                        </p:tgtEl>
                                        <p:attrNameLst>
                                          <p:attrName>style.visibility</p:attrName>
                                        </p:attrNameLst>
                                      </p:cBhvr>
                                      <p:to>
                                        <p:strVal val="visible"/>
                                      </p:to>
                                    </p:set>
                                    <p:animEffect transition="in" filter="fade">
                                      <p:cBhvr>
                                        <p:cTn id="9" dur="500"/>
                                        <p:tgtEl>
                                          <p:spTgt spid="144"/>
                                        </p:tgtEl>
                                      </p:cBhvr>
                                    </p:animEffect>
                                  </p:childTnLst>
                                </p:cTn>
                              </p:par>
                              <p:par>
                                <p:cTn id="10" presetID="0" presetClass="path" presetSubtype="0" repeatCount="10000" fill="remove" grpId="1" nodeType="withEffect">
                                  <p:stCondLst>
                                    <p:cond delay="0"/>
                                  </p:stCondLst>
                                  <p:childTnLst>
                                    <p:animMotion origin="layout" path="M -0.07049 1.48148E-6 L -0.27292 1.48148E-6 L -0.27292 0.25324 L 0.16006 0.25185 L 0.1592 0.00046 L -0.07049 1.48148E-6 Z " pathEditMode="relative" rAng="0" ptsTypes="AAAAAA">
                                      <p:cBhvr>
                                        <p:cTn id="11" dur="2500" fill="hold"/>
                                        <p:tgtEl>
                                          <p:spTgt spid="144"/>
                                        </p:tgtEl>
                                        <p:attrNameLst>
                                          <p:attrName>ppt_x</p:attrName>
                                          <p:attrName>ppt_y</p:attrName>
                                        </p:attrNameLst>
                                      </p:cBhvr>
                                      <p:rCtr x="1406" y="12662"/>
                                    </p:animMotion>
                                  </p:childTnLst>
                                  <p:subTnLst>
                                    <p:set>
                                      <p:cBhvr override="childStyle">
                                        <p:cTn dur="1" fill="hold" display="0" masterRel="sameClick" afterEffect="1">
                                          <p:stCondLst>
                                            <p:cond evt="end" delay="0">
                                              <p:tn val="10"/>
                                            </p:cond>
                                          </p:stCondLst>
                                        </p:cTn>
                                        <p:tgtEl>
                                          <p:spTgt spid="144"/>
                                        </p:tgtEl>
                                        <p:attrNameLst>
                                          <p:attrName>style.visibility</p:attrName>
                                        </p:attrNameLst>
                                      </p:cBhvr>
                                      <p:to>
                                        <p:strVal val="hidden"/>
                                      </p:to>
                                    </p:set>
                                  </p:subTnLst>
                                </p:cTn>
                              </p:par>
                              <p:par>
                                <p:cTn id="12" presetID="1" presetClass="exit" presetSubtype="0" fill="hold" grpId="2" nodeType="withEffect">
                                  <p:stCondLst>
                                    <p:cond delay="0"/>
                                  </p:stCondLst>
                                  <p:childTnLst>
                                    <p:set>
                                      <p:cBhvr>
                                        <p:cTn id="13" dur="1" fill="hold">
                                          <p:stCondLst>
                                            <p:cond delay="0"/>
                                          </p:stCondLst>
                                        </p:cTn>
                                        <p:tgtEl>
                                          <p:spTgt spid="144"/>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146"/>
                                        </p:tgtEl>
                                        <p:attrNameLst>
                                          <p:attrName>style.visibility</p:attrName>
                                        </p:attrNameLst>
                                      </p:cBhvr>
                                      <p:to>
                                        <p:strVal val="visible"/>
                                      </p:to>
                                    </p:set>
                                    <p:animEffect transition="in" filter="fade">
                                      <p:cBhvr>
                                        <p:cTn id="16" dur="500"/>
                                        <p:tgtEl>
                                          <p:spTgt spid="146"/>
                                        </p:tgtEl>
                                      </p:cBhvr>
                                    </p:animEffect>
                                  </p:childTnLst>
                                </p:cTn>
                              </p:par>
                              <p:par>
                                <p:cTn id="17" presetID="0" presetClass="path" presetSubtype="0" repeatCount="10000" fill="remove" grpId="1" nodeType="withEffect">
                                  <p:stCondLst>
                                    <p:cond delay="0"/>
                                  </p:stCondLst>
                                  <p:childTnLst>
                                    <p:animMotion origin="layout" path="M 0.00625 1.48148E-6 L -0.12049 1.48148E-6 L -0.12049 0.25324 L 0.15104 0.25185 L 0.15034 0.00046 L 0.00625 1.48148E-6 Z " pathEditMode="relative" rAng="0" ptsTypes="AAAAAA">
                                      <p:cBhvr>
                                        <p:cTn id="18" dur="2500" fill="hold"/>
                                        <p:tgtEl>
                                          <p:spTgt spid="146"/>
                                        </p:tgtEl>
                                        <p:attrNameLst>
                                          <p:attrName>ppt_x</p:attrName>
                                          <p:attrName>ppt_y</p:attrName>
                                        </p:attrNameLst>
                                      </p:cBhvr>
                                      <p:rCtr x="903" y="12662"/>
                                    </p:animMotion>
                                  </p:childTnLst>
                                  <p:subTnLst>
                                    <p:set>
                                      <p:cBhvr override="childStyle">
                                        <p:cTn dur="1" fill="hold" display="0" masterRel="sameClick" afterEffect="1">
                                          <p:stCondLst>
                                            <p:cond evt="end" delay="0">
                                              <p:tn val="17"/>
                                            </p:cond>
                                          </p:stCondLst>
                                        </p:cTn>
                                        <p:tgtEl>
                                          <p:spTgt spid="146"/>
                                        </p:tgtEl>
                                        <p:attrNameLst>
                                          <p:attrName>style.visibility</p:attrName>
                                        </p:attrNameLst>
                                      </p:cBhvr>
                                      <p:to>
                                        <p:strVal val="hidden"/>
                                      </p:to>
                                    </p:set>
                                  </p:subTnLst>
                                </p:cTn>
                              </p:par>
                              <p:par>
                                <p:cTn id="19" presetID="1" presetClass="exit" presetSubtype="0" fill="hold" grpId="2" nodeType="withEffect">
                                  <p:stCondLst>
                                    <p:cond delay="0"/>
                                  </p:stCondLst>
                                  <p:childTnLst>
                                    <p:set>
                                      <p:cBhvr>
                                        <p:cTn id="20" dur="1" fill="hold">
                                          <p:stCondLst>
                                            <p:cond delay="0"/>
                                          </p:stCondLst>
                                        </p:cTn>
                                        <p:tgtEl>
                                          <p:spTgt spid="146"/>
                                        </p:tgtEl>
                                        <p:attrNameLst>
                                          <p:attrName>style.visibility</p:attrName>
                                        </p:attrNameLst>
                                      </p:cBhvr>
                                      <p:to>
                                        <p:strVal val="hidden"/>
                                      </p:to>
                                    </p:set>
                                  </p:childTnLst>
                                </p:cTn>
                              </p:par>
                              <p:par>
                                <p:cTn id="21" presetID="0" presetClass="path" presetSubtype="0" repeatCount="10000" fill="remove" grpId="0" nodeType="withEffect">
                                  <p:stCondLst>
                                    <p:cond delay="0"/>
                                  </p:stCondLst>
                                  <p:childTnLst>
                                    <p:animMotion origin="layout" path="M 0.01372 -1.85185E-6 L -0.12049 -1.85185E-6 L -0.12049 0.25324 L 0.16737 0.25185 L 0.1665 0.00046 L 0.01372 -1.85185E-6 Z " pathEditMode="relative" rAng="0" ptsTypes="AAAAAA">
                                      <p:cBhvr>
                                        <p:cTn id="22" dur="2500" fill="hold"/>
                                        <p:tgtEl>
                                          <p:spTgt spid="148"/>
                                        </p:tgtEl>
                                        <p:attrNameLst>
                                          <p:attrName>ppt_x</p:attrName>
                                          <p:attrName>ppt_y</p:attrName>
                                        </p:attrNameLst>
                                      </p:cBhvr>
                                      <p:rCtr x="972" y="12662"/>
                                    </p:animMotion>
                                  </p:childTnLst>
                                  <p:subTnLst>
                                    <p:set>
                                      <p:cBhvr override="childStyle">
                                        <p:cTn dur="1" fill="hold" display="0" masterRel="sameClick" afterEffect="1">
                                          <p:stCondLst>
                                            <p:cond evt="end" delay="0">
                                              <p:tn val="21"/>
                                            </p:cond>
                                          </p:stCondLst>
                                        </p:cTn>
                                        <p:tgtEl>
                                          <p:spTgt spid="14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animBg="1"/>
      <p:bldP spid="144" grpId="1" animBg="1"/>
      <p:bldP spid="144" grpId="2" animBg="1"/>
      <p:bldP spid="146" grpId="0" animBg="1"/>
      <p:bldP spid="146" grpId="1" animBg="1"/>
      <p:bldP spid="146" grpId="2" animBg="1"/>
      <p:bldP spid="148"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dirty="0" smtClean="0"/>
              <a:t>Montage parallèle, série…</a:t>
            </a:r>
            <a:endParaRPr lang="fr-FR" dirty="0"/>
          </a:p>
        </p:txBody>
      </p:sp>
      <p:sp>
        <p:nvSpPr>
          <p:cNvPr id="3" name="Espace réservé du contenu 2"/>
          <p:cNvSpPr>
            <a:spLocks noGrp="1"/>
          </p:cNvSpPr>
          <p:nvPr>
            <p:ph idx="1"/>
          </p:nvPr>
        </p:nvSpPr>
        <p:spPr>
          <a:xfrm>
            <a:off x="46689" y="1268760"/>
            <a:ext cx="9108504" cy="1466503"/>
          </a:xfrm>
        </p:spPr>
        <p:txBody>
          <a:bodyPr>
            <a:noAutofit/>
          </a:bodyPr>
          <a:lstStyle/>
          <a:p>
            <a:pPr marL="0" indent="0" algn="ctr">
              <a:buNone/>
            </a:pPr>
            <a:r>
              <a:rPr lang="fr-FR" sz="1900" dirty="0" smtClean="0"/>
              <a:t>En série addition en //……...</a:t>
            </a:r>
          </a:p>
          <a:p>
            <a:pPr marL="0" indent="0" algn="ctr">
              <a:buNone/>
            </a:pPr>
            <a:endParaRPr lang="fr-FR" sz="1900" dirty="0"/>
          </a:p>
        </p:txBody>
      </p:sp>
      <p:sp>
        <p:nvSpPr>
          <p:cNvPr id="52" name="Espace réservé du contenu 2"/>
          <p:cNvSpPr txBox="1">
            <a:spLocks/>
          </p:cNvSpPr>
          <p:nvPr/>
        </p:nvSpPr>
        <p:spPr>
          <a:xfrm>
            <a:off x="33536" y="5513976"/>
            <a:ext cx="9108504"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Deux interrupteurs en série obligeront à activer les deux pour faire fonctionner le circuit alors que deux interrupteurs en parallèle permettront le fonctionnement par l’activation de l’un ou de l’autre</a:t>
            </a:r>
            <a:endParaRPr lang="fr-FR" sz="1900" dirty="0"/>
          </a:p>
        </p:txBody>
      </p:sp>
      <p:sp>
        <p:nvSpPr>
          <p:cNvPr id="73" name="Rectangle 72"/>
          <p:cNvSpPr/>
          <p:nvPr/>
        </p:nvSpPr>
        <p:spPr>
          <a:xfrm rot="5400000" flipV="1">
            <a:off x="3314346" y="2476421"/>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428416" y="410355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401184" y="3379185"/>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401184" y="4693585"/>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423642" y="3284985"/>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2890267" y="325652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91594" y="358416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560779" y="3068960"/>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403224" y="344941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505072" y="3899820"/>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112492" y="394281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241623" y="3253625"/>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3814626" y="406778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5" name="Rectangle 74"/>
          <p:cNvSpPr/>
          <p:nvPr/>
        </p:nvSpPr>
        <p:spPr>
          <a:xfrm rot="5400000" flipV="1">
            <a:off x="2865093" y="4595556"/>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2955708" y="4160735"/>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2955708" y="4611642"/>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408560" y="4344631"/>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510408" y="4797152"/>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423640" y="4292033"/>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91592" y="450563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211594" y="411650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4895670" y="394872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4" name="Connecteur droit 83"/>
          <p:cNvCxnSpPr/>
          <p:nvPr/>
        </p:nvCxnSpPr>
        <p:spPr>
          <a:xfrm rot="5400000" flipV="1">
            <a:off x="4941471" y="411650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5" name="Rectangle 84"/>
          <p:cNvSpPr/>
          <p:nvPr/>
        </p:nvSpPr>
        <p:spPr>
          <a:xfrm rot="5400000" flipV="1">
            <a:off x="5625547" y="33332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415958" y="319906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093806" y="307450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629740" y="319352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307588" y="306896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415958" y="500513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093806" y="488057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629740" y="499959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307588" y="487503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2887014" y="518866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557526" y="5001101"/>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2859758" y="3700343"/>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2950372" y="326552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2950372" y="3716429"/>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Espace réservé du contenu 2"/>
          <p:cNvSpPr txBox="1">
            <a:spLocks/>
          </p:cNvSpPr>
          <p:nvPr/>
        </p:nvSpPr>
        <p:spPr>
          <a:xfrm>
            <a:off x="95625" y="3573016"/>
            <a:ext cx="1884087"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Deux générateurs en série</a:t>
            </a:r>
          </a:p>
        </p:txBody>
      </p:sp>
      <p:sp>
        <p:nvSpPr>
          <p:cNvPr id="109" name="Espace réservé du contenu 2"/>
          <p:cNvSpPr txBox="1">
            <a:spLocks/>
          </p:cNvSpPr>
          <p:nvPr/>
        </p:nvSpPr>
        <p:spPr>
          <a:xfrm>
            <a:off x="6660232" y="3416750"/>
            <a:ext cx="2316135"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 useBgFill="1">
        <p:nvSpPr>
          <p:cNvPr id="48" name="Rectangle 47"/>
          <p:cNvSpPr/>
          <p:nvPr/>
        </p:nvSpPr>
        <p:spPr>
          <a:xfrm rot="5400000" flipV="1">
            <a:off x="5618941" y="455268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58707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1107093"/>
            <a:ext cx="9108504" cy="1080393"/>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On prendra en compte les générateurs montés en série ou en parallèle, et les résistances associées.</a:t>
            </a:r>
          </a:p>
        </p:txBody>
      </p:sp>
      <p:sp>
        <p:nvSpPr>
          <p:cNvPr id="73" name="Rectangle 72"/>
          <p:cNvSpPr/>
          <p:nvPr/>
        </p:nvSpPr>
        <p:spPr>
          <a:xfrm rot="5400000" flipV="1">
            <a:off x="2724917" y="1558428"/>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4050023"/>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935468" y="2776469"/>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5400000" flipV="1">
            <a:off x="901046" y="336402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406297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389520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389520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388480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26369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2798694"/>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5400000" flipV="1">
            <a:off x="6780490" y="391354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5400000" flipV="1">
            <a:off x="7692102" y="391354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8" name="Groupe 17"/>
          <p:cNvGrpSpPr/>
          <p:nvPr/>
        </p:nvGrpSpPr>
        <p:grpSpPr>
          <a:xfrm>
            <a:off x="968712" y="4176441"/>
            <a:ext cx="1228514" cy="883851"/>
            <a:chOff x="968712" y="4464473"/>
            <a:chExt cx="1228514" cy="883851"/>
          </a:xfrm>
        </p:grpSpPr>
        <p:grpSp>
          <p:nvGrpSpPr>
            <p:cNvPr id="6" name="Groupe 5"/>
            <p:cNvGrpSpPr/>
            <p:nvPr/>
          </p:nvGrpSpPr>
          <p:grpSpPr>
            <a:xfrm>
              <a:off x="968712" y="4464473"/>
              <a:ext cx="977758" cy="883851"/>
              <a:chOff x="2706637" y="5159275"/>
              <a:chExt cx="996497" cy="817145"/>
            </a:xfrm>
          </p:grpSpPr>
          <p:sp useBgFill="1">
            <p:nvSpPr>
              <p:cNvPr id="75" name="Rectangle 7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29" name="ZoneTexte 128"/>
            <p:cNvSpPr txBox="1"/>
            <p:nvPr/>
          </p:nvSpPr>
          <p:spPr>
            <a:xfrm>
              <a:off x="1716004" y="481322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9" name="Groupe 18"/>
          <p:cNvGrpSpPr/>
          <p:nvPr/>
        </p:nvGrpSpPr>
        <p:grpSpPr>
          <a:xfrm>
            <a:off x="2411759" y="3585550"/>
            <a:ext cx="1192353" cy="815026"/>
            <a:chOff x="2411759" y="3873582"/>
            <a:chExt cx="1192353" cy="815026"/>
          </a:xfrm>
        </p:grpSpPr>
        <p:grpSp>
          <p:nvGrpSpPr>
            <p:cNvPr id="8" name="Groupe 7"/>
            <p:cNvGrpSpPr/>
            <p:nvPr/>
          </p:nvGrpSpPr>
          <p:grpSpPr>
            <a:xfrm>
              <a:off x="2411759" y="3873582"/>
              <a:ext cx="996497" cy="815026"/>
              <a:chOff x="2701301" y="4264062"/>
              <a:chExt cx="996497" cy="815026"/>
            </a:xfrm>
          </p:grpSpPr>
          <p:sp>
            <p:nvSpPr>
              <p:cNvPr id="62" name="ZoneTexte 61"/>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ZoneTexte 129"/>
            <p:cNvSpPr txBox="1"/>
            <p:nvPr/>
          </p:nvSpPr>
          <p:spPr>
            <a:xfrm>
              <a:off x="3122890" y="418468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grpSp>
      <p:sp>
        <p:nvSpPr>
          <p:cNvPr id="137" name="Espace réservé du contenu 2"/>
          <p:cNvSpPr txBox="1">
            <a:spLocks/>
          </p:cNvSpPr>
          <p:nvPr/>
        </p:nvSpPr>
        <p:spPr>
          <a:xfrm>
            <a:off x="43420" y="5373216"/>
            <a:ext cx="9108504" cy="172819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u="sng" dirty="0" smtClean="0">
                <a:effectLst/>
              </a:rPr>
              <a:t>Trouvez les couplages: </a:t>
            </a:r>
            <a:r>
              <a:rPr lang="fr-FR" sz="1900" dirty="0" smtClean="0">
                <a:effectLst/>
              </a:rPr>
              <a:t>              R1 est en série       avec G0</a:t>
            </a:r>
          </a:p>
          <a:p>
            <a:pPr marL="0" indent="0" algn="ctr">
              <a:buFont typeface="Arial" panose="020B0604020202020204" pitchFamily="34" charset="0"/>
              <a:buNone/>
            </a:pPr>
            <a:r>
              <a:rPr lang="fr-FR" sz="1900" dirty="0" smtClean="0">
                <a:effectLst/>
              </a:rPr>
              <a:t>G1 est en parallèle avec le groupe R1;G0</a:t>
            </a:r>
          </a:p>
          <a:p>
            <a:pPr marL="0" indent="0" algn="ctr">
              <a:buFont typeface="Arial" panose="020B0604020202020204" pitchFamily="34" charset="0"/>
              <a:buNone/>
            </a:pPr>
            <a:r>
              <a:rPr lang="fr-FR" sz="1900" dirty="0" smtClean="0">
                <a:effectLst/>
              </a:rPr>
              <a:t>                                                        R3 est en parallèle avec R5</a:t>
            </a:r>
          </a:p>
          <a:p>
            <a:pPr marL="0" indent="0">
              <a:buFont typeface="Arial" panose="020B0604020202020204" pitchFamily="34" charset="0"/>
              <a:buNone/>
            </a:pPr>
            <a:r>
              <a:rPr lang="fr-FR" sz="1900" dirty="0" smtClean="0">
                <a:effectLst/>
              </a:rPr>
              <a:t>                    R6 est en série       avec R7</a:t>
            </a:r>
          </a:p>
          <a:p>
            <a:pPr marL="0" indent="0" algn="ctr">
              <a:buFont typeface="Arial" panose="020B0604020202020204" pitchFamily="34" charset="0"/>
              <a:buNone/>
            </a:pPr>
            <a:endParaRPr lang="fr-FR" sz="1900" dirty="0">
              <a:effectLst/>
            </a:endParaRPr>
          </a:p>
        </p:txBody>
      </p:sp>
      <p:sp useBgFill="1">
        <p:nvSpPr>
          <p:cNvPr id="20" name="Rectangle 19"/>
          <p:cNvSpPr/>
          <p:nvPr/>
        </p:nvSpPr>
        <p:spPr>
          <a:xfrm>
            <a:off x="3173373" y="5733256"/>
            <a:ext cx="1182603" cy="432048"/>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a:t>
            </a:r>
            <a:endParaRPr lang="fr-FR" dirty="0">
              <a:solidFill>
                <a:schemeClr val="tx1"/>
              </a:solidFill>
            </a:endParaRPr>
          </a:p>
        </p:txBody>
      </p:sp>
      <p:sp useBgFill="1">
        <p:nvSpPr>
          <p:cNvPr id="138" name="Rectangle 137"/>
          <p:cNvSpPr/>
          <p:nvPr/>
        </p:nvSpPr>
        <p:spPr>
          <a:xfrm>
            <a:off x="5796136" y="5362756"/>
            <a:ext cx="1248917" cy="456275"/>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a:t>
            </a:r>
            <a:endParaRPr lang="fr-FR" dirty="0">
              <a:solidFill>
                <a:schemeClr val="tx1"/>
              </a:solidFill>
            </a:endParaRPr>
          </a:p>
        </p:txBody>
      </p:sp>
      <p:sp useBgFill="1">
        <p:nvSpPr>
          <p:cNvPr id="139" name="Rectangle 138"/>
          <p:cNvSpPr/>
          <p:nvPr/>
        </p:nvSpPr>
        <p:spPr>
          <a:xfrm>
            <a:off x="6444208" y="6030341"/>
            <a:ext cx="1182603" cy="432048"/>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a:t>
            </a:r>
            <a:endParaRPr lang="fr-FR" dirty="0">
              <a:solidFill>
                <a:schemeClr val="tx1"/>
              </a:solidFill>
            </a:endParaRPr>
          </a:p>
        </p:txBody>
      </p:sp>
      <p:sp useBgFill="1">
        <p:nvSpPr>
          <p:cNvPr id="140" name="Rectangle 139"/>
          <p:cNvSpPr/>
          <p:nvPr/>
        </p:nvSpPr>
        <p:spPr>
          <a:xfrm>
            <a:off x="3131840" y="6419403"/>
            <a:ext cx="1182603" cy="432048"/>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336310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fontScale="90000"/>
          </a:bodyPr>
          <a:lstStyle/>
          <a:p>
            <a:r>
              <a:rPr lang="fr-FR" dirty="0" smtClean="0"/>
              <a:t>Loi des nœuds, loi des mailles…</a:t>
            </a:r>
            <a:endParaRPr lang="fr-FR" dirty="0"/>
          </a:p>
        </p:txBody>
      </p:sp>
      <p:sp>
        <p:nvSpPr>
          <p:cNvPr id="3" name="Espace réservé du contenu 2"/>
          <p:cNvSpPr>
            <a:spLocks noGrp="1"/>
          </p:cNvSpPr>
          <p:nvPr>
            <p:ph idx="1"/>
          </p:nvPr>
        </p:nvSpPr>
        <p:spPr>
          <a:xfrm>
            <a:off x="20234" y="1052736"/>
            <a:ext cx="9108504" cy="1080393"/>
          </a:xfrm>
          <a:effectLst>
            <a:glow rad="546100">
              <a:schemeClr val="bg2">
                <a:lumMod val="75000"/>
              </a:schemeClr>
            </a:glow>
            <a:outerShdw blurRad="50800" dist="38100" dir="2700000" algn="tl" rotWithShape="0">
              <a:schemeClr val="bg1">
                <a:alpha val="40000"/>
              </a:schemeClr>
            </a:outerShdw>
          </a:effectLst>
        </p:spPr>
        <p:txBody>
          <a:bodyPr>
            <a:noAutofit/>
          </a:bodyPr>
          <a:lstStyle/>
          <a:p>
            <a:pPr marL="0" indent="0" algn="ctr">
              <a:buNone/>
            </a:pPr>
            <a:r>
              <a:rPr lang="fr-FR" sz="1900" dirty="0" smtClean="0"/>
              <a:t>Un nœud est un point de rencontre de plusieurs conducteurs.</a:t>
            </a:r>
          </a:p>
          <a:p>
            <a:pPr marL="0" indent="0" algn="ctr">
              <a:buNone/>
            </a:pPr>
            <a:r>
              <a:rPr lang="fr-FR" sz="1900" dirty="0" smtClean="0">
                <a:effectLst>
                  <a:glow rad="228600">
                    <a:schemeClr val="accent6">
                      <a:satMod val="175000"/>
                      <a:alpha val="40000"/>
                    </a:schemeClr>
                  </a:glow>
                </a:effectLst>
              </a:rPr>
              <a:t>La somme des courants arrivant à un nœud est égale à la somme des courants qui en partent.</a:t>
            </a:r>
          </a:p>
        </p:txBody>
      </p:sp>
      <p:sp>
        <p:nvSpPr>
          <p:cNvPr id="52" name="Espace réservé du contenu 2"/>
          <p:cNvSpPr txBox="1">
            <a:spLocks/>
          </p:cNvSpPr>
          <p:nvPr/>
        </p:nvSpPr>
        <p:spPr>
          <a:xfrm>
            <a:off x="33536" y="5229200"/>
            <a:ext cx="9108504" cy="134402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Une maille est une boucle dans un circuit comprenant un ou plusieurs générateurs et, ou, récepteurs.</a:t>
            </a:r>
          </a:p>
          <a:p>
            <a:pPr marL="0" indent="0" algn="ctr">
              <a:buFont typeface="Arial" panose="020B0604020202020204" pitchFamily="34" charset="0"/>
              <a:buNone/>
            </a:pPr>
            <a:r>
              <a:rPr lang="fr-FR" sz="1900" dirty="0" smtClean="0">
                <a:effectLst>
                  <a:glow rad="228600">
                    <a:schemeClr val="accent3">
                      <a:satMod val="175000"/>
                      <a:alpha val="40000"/>
                    </a:schemeClr>
                  </a:glow>
                </a:effectLst>
              </a:rPr>
              <a:t>Quand on </a:t>
            </a:r>
            <a:r>
              <a:rPr lang="fr-FR" sz="1900" dirty="0" err="1" smtClean="0">
                <a:effectLst>
                  <a:glow rad="228600">
                    <a:schemeClr val="accent3">
                      <a:satMod val="175000"/>
                      <a:alpha val="40000"/>
                    </a:schemeClr>
                  </a:glow>
                </a:effectLst>
              </a:rPr>
              <a:t>parcour</a:t>
            </a:r>
            <a:r>
              <a:rPr lang="fr-FR" sz="1900" dirty="0" smtClean="0">
                <a:effectLst>
                  <a:glow rad="228600">
                    <a:schemeClr val="accent3">
                      <a:satMod val="175000"/>
                      <a:alpha val="40000"/>
                    </a:schemeClr>
                  </a:glow>
                </a:effectLst>
              </a:rPr>
              <a:t> une maille, la somme des tensions rencontrées dans un sens, moins celles, rencontrées dans le sens inverse, égale « 0 ».</a:t>
            </a:r>
          </a:p>
        </p:txBody>
      </p:sp>
      <p:sp>
        <p:nvSpPr>
          <p:cNvPr id="73" name="Rectangle 72"/>
          <p:cNvSpPr/>
          <p:nvPr/>
        </p:nvSpPr>
        <p:spPr>
          <a:xfrm rot="5400000" flipV="1">
            <a:off x="3592006" y="2159354"/>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378648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678844" y="3062118"/>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678844" y="4376518"/>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701302" y="2967918"/>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3167927" y="293945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2269254" y="3267098"/>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838439" y="2751893"/>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680884" y="3132351"/>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358275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390152" y="362574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519283" y="2936558"/>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4092286" y="375071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5" name="Rectangle 74"/>
          <p:cNvSpPr/>
          <p:nvPr/>
        </p:nvSpPr>
        <p:spPr>
          <a:xfrm rot="5400000" flipV="1">
            <a:off x="3142753" y="4278489"/>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3843668"/>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4294575"/>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4027564"/>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4480085"/>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701300" y="3974966"/>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269252" y="418856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379943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363166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4" name="Connecteur droit 83"/>
          <p:cNvCxnSpPr/>
          <p:nvPr/>
        </p:nvCxnSpPr>
        <p:spPr>
          <a:xfrm rot="5400000" flipV="1">
            <a:off x="5219131" y="379943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5" name="Rectangle 84"/>
          <p:cNvSpPr/>
          <p:nvPr/>
        </p:nvSpPr>
        <p:spPr>
          <a:xfrm rot="5400000" flipV="1">
            <a:off x="5903207" y="363166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693618" y="288199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371466" y="275743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907400" y="287645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585248" y="275189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0" name="Connecteur droit avec flèche 89"/>
          <p:cNvCxnSpPr/>
          <p:nvPr/>
        </p:nvCxnSpPr>
        <p:spPr>
          <a:xfrm rot="5400000">
            <a:off x="6419568" y="290186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6097416" y="277730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693618" y="468807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371466" y="456351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907400" y="468252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585248" y="455796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419568" y="4707935"/>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6097416" y="4583375"/>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3164674" y="487159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835186" y="4684034"/>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3383276"/>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2948455"/>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3399362"/>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Espace réservé du contenu 2"/>
          <p:cNvSpPr txBox="1">
            <a:spLocks/>
          </p:cNvSpPr>
          <p:nvPr/>
        </p:nvSpPr>
        <p:spPr>
          <a:xfrm>
            <a:off x="54437" y="2173486"/>
            <a:ext cx="2378224" cy="849326"/>
          </a:xfrm>
          <a:prstGeom prst="rect">
            <a:avLst/>
          </a:prstGeom>
          <a:gradFill flip="none" rotWithShape="1">
            <a:gsLst>
              <a:gs pos="0">
                <a:srgbClr val="03FB0F"/>
              </a:gs>
              <a:gs pos="50000">
                <a:srgbClr val="92D050"/>
              </a:gs>
              <a:gs pos="100000">
                <a:srgbClr val="03FB0F"/>
              </a:gs>
            </a:gsLst>
            <a:path path="shape">
              <a:fillToRect l="50000" t="50000" r="50000" b="50000"/>
            </a:path>
            <a:tileRect/>
          </a:gra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C: </a:t>
            </a:r>
          </a:p>
          <a:p>
            <a:pPr marL="0" indent="0" algn="ctr">
              <a:buFont typeface="Arial" panose="020B0604020202020204" pitchFamily="34" charset="0"/>
              <a:buNone/>
            </a:pPr>
            <a:r>
              <a:rPr lang="fr-FR" sz="1900" dirty="0" smtClean="0"/>
              <a:t>U1+U2–U3 =0V</a:t>
            </a:r>
            <a:endParaRPr lang="fr-FR" sz="1900" dirty="0"/>
          </a:p>
        </p:txBody>
      </p:sp>
      <p:sp>
        <p:nvSpPr>
          <p:cNvPr id="109" name="Espace réservé du contenu 2"/>
          <p:cNvSpPr txBox="1">
            <a:spLocks/>
          </p:cNvSpPr>
          <p:nvPr/>
        </p:nvSpPr>
        <p:spPr>
          <a:xfrm>
            <a:off x="6444208" y="1988840"/>
            <a:ext cx="1584176" cy="397293"/>
          </a:xfrm>
          <a:prstGeom prst="wedgeRoundRectCallout">
            <a:avLst>
              <a:gd name="adj1" fmla="val -139199"/>
              <a:gd name="adj2" fmla="val 66005"/>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a:t>
            </a:r>
            <a:endParaRPr lang="fr-FR" sz="1900" dirty="0"/>
          </a:p>
        </p:txBody>
      </p:sp>
      <p:sp>
        <p:nvSpPr>
          <p:cNvPr id="48" name="Espace réservé du contenu 2"/>
          <p:cNvSpPr txBox="1">
            <a:spLocks/>
          </p:cNvSpPr>
          <p:nvPr/>
        </p:nvSpPr>
        <p:spPr>
          <a:xfrm>
            <a:off x="6736929" y="3212975"/>
            <a:ext cx="2160240" cy="1179213"/>
          </a:xfrm>
          <a:prstGeom prst="rect">
            <a:avLst/>
          </a:prstGeom>
          <a:gradFill>
            <a:gsLst>
              <a:gs pos="0">
                <a:schemeClr val="bg2"/>
              </a:gs>
              <a:gs pos="100000">
                <a:schemeClr val="bg2">
                  <a:lumMod val="75000"/>
                </a:schemeClr>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Au nœud A et au nœud B</a:t>
            </a:r>
          </a:p>
          <a:p>
            <a:pPr marL="0" indent="0" algn="ctr">
              <a:buNone/>
            </a:pPr>
            <a:r>
              <a:rPr lang="fr-FR" sz="1900" dirty="0" smtClean="0"/>
              <a:t>I =</a:t>
            </a:r>
            <a:r>
              <a:rPr lang="fr-FR" sz="2000" dirty="0" smtClean="0"/>
              <a:t>I</a:t>
            </a:r>
            <a:r>
              <a:rPr lang="fr-FR" sz="2000" baseline="-25000" dirty="0" smtClean="0"/>
              <a:t>1</a:t>
            </a:r>
            <a:r>
              <a:rPr lang="fr-FR" sz="2000" dirty="0" smtClean="0"/>
              <a:t>+I</a:t>
            </a:r>
            <a:r>
              <a:rPr lang="fr-FR" sz="2000" baseline="-25000" dirty="0" smtClean="0"/>
              <a:t>2 </a:t>
            </a:r>
            <a:r>
              <a:rPr lang="fr-FR" sz="2000" dirty="0" smtClean="0"/>
              <a:t>+ I</a:t>
            </a:r>
            <a:r>
              <a:rPr lang="fr-FR" sz="2000" baseline="-25000" dirty="0" smtClean="0"/>
              <a:t>3</a:t>
            </a:r>
            <a:endParaRPr lang="fr-FR" sz="2000" baseline="-25000" dirty="0"/>
          </a:p>
          <a:p>
            <a:pPr marL="0" indent="0" algn="ctr">
              <a:buFont typeface="Arial" panose="020B0604020202020204" pitchFamily="34" charset="0"/>
              <a:buNone/>
            </a:pPr>
            <a:r>
              <a:rPr lang="fr-FR" sz="1900" dirty="0" smtClean="0"/>
              <a:t>   </a:t>
            </a:r>
            <a:endParaRPr lang="fr-FR" sz="1900" dirty="0"/>
          </a:p>
        </p:txBody>
      </p:sp>
      <p:sp>
        <p:nvSpPr>
          <p:cNvPr id="4" name="Ellipse 3"/>
          <p:cNvSpPr/>
          <p:nvPr/>
        </p:nvSpPr>
        <p:spPr>
          <a:xfrm flipH="1">
            <a:off x="4921668" y="249014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a:off x="3172055" y="2472341"/>
            <a:ext cx="185161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3669446" y="2234747"/>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space réservé du contenu 2"/>
          <p:cNvSpPr txBox="1">
            <a:spLocks/>
          </p:cNvSpPr>
          <p:nvPr/>
        </p:nvSpPr>
        <p:spPr>
          <a:xfrm>
            <a:off x="7005451" y="4569394"/>
            <a:ext cx="1584176" cy="397293"/>
          </a:xfrm>
          <a:prstGeom prst="wedgeRoundRectCallout">
            <a:avLst>
              <a:gd name="adj1" fmla="val -174770"/>
              <a:gd name="adj2" fmla="val 55300"/>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B</a:t>
            </a:r>
            <a:endParaRPr lang="fr-FR" sz="1900" dirty="0"/>
          </a:p>
        </p:txBody>
      </p:sp>
      <p:sp>
        <p:nvSpPr>
          <p:cNvPr id="56" name="Ellipse 55"/>
          <p:cNvSpPr/>
          <p:nvPr/>
        </p:nvSpPr>
        <p:spPr>
          <a:xfrm flipH="1">
            <a:off x="4921668" y="4992626"/>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53877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fontScale="90000"/>
          </a:bodyPr>
          <a:lstStyle/>
          <a:p>
            <a:r>
              <a:rPr lang="fr-FR" dirty="0" smtClean="0"/>
              <a:t>Loi des nœuds, loi des mailles…</a:t>
            </a:r>
            <a:endParaRPr lang="fr-FR" dirty="0"/>
          </a:p>
        </p:txBody>
      </p:sp>
      <p:sp>
        <p:nvSpPr>
          <p:cNvPr id="3" name="Espace réservé du contenu 2"/>
          <p:cNvSpPr>
            <a:spLocks noGrp="1"/>
          </p:cNvSpPr>
          <p:nvPr>
            <p:ph idx="1"/>
          </p:nvPr>
        </p:nvSpPr>
        <p:spPr>
          <a:xfrm>
            <a:off x="46129" y="1107093"/>
            <a:ext cx="9108504" cy="1080393"/>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Désignez différentes mailles du circuit.</a:t>
            </a:r>
          </a:p>
          <a:p>
            <a:pPr marL="0" indent="0" algn="ctr">
              <a:buNone/>
            </a:pPr>
            <a:r>
              <a:rPr lang="fr-FR" sz="1900" dirty="0" smtClean="0">
                <a:effectLst/>
              </a:rPr>
              <a:t>Donnez les équations de tension et de courant correspondantes</a:t>
            </a:r>
          </a:p>
        </p:txBody>
      </p:sp>
      <p:grpSp>
        <p:nvGrpSpPr>
          <p:cNvPr id="80" name="Groupe 79"/>
          <p:cNvGrpSpPr/>
          <p:nvPr/>
        </p:nvGrpSpPr>
        <p:grpSpPr>
          <a:xfrm>
            <a:off x="395536" y="2436724"/>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190" name="Espace réservé du contenu 2"/>
          <p:cNvSpPr txBox="1">
            <a:spLocks/>
          </p:cNvSpPr>
          <p:nvPr/>
        </p:nvSpPr>
        <p:spPr>
          <a:xfrm>
            <a:off x="570203" y="5532002"/>
            <a:ext cx="2385685" cy="84932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A: </a:t>
            </a:r>
          </a:p>
          <a:p>
            <a:pPr marL="0" indent="0" algn="ctr">
              <a:buNone/>
            </a:pPr>
            <a:r>
              <a:rPr lang="fr-FR" sz="2000" dirty="0" smtClean="0"/>
              <a:t>U</a:t>
            </a:r>
            <a:r>
              <a:rPr lang="fr-FR" sz="2000" baseline="-25000" dirty="0" smtClean="0"/>
              <a:t>G0</a:t>
            </a:r>
            <a:r>
              <a:rPr lang="fr-FR" sz="1900" dirty="0" smtClean="0"/>
              <a:t>-</a:t>
            </a:r>
            <a:r>
              <a:rPr lang="fr-FR" sz="2000" dirty="0" smtClean="0"/>
              <a:t>U</a:t>
            </a:r>
            <a:r>
              <a:rPr lang="fr-FR" sz="2000" baseline="-25000" dirty="0" smtClean="0"/>
              <a:t>1</a:t>
            </a:r>
            <a:r>
              <a:rPr lang="fr-FR" sz="1900" dirty="0" smtClean="0"/>
              <a:t>–</a:t>
            </a:r>
            <a:r>
              <a:rPr lang="fr-FR" sz="2000" dirty="0" smtClean="0"/>
              <a:t>U</a:t>
            </a:r>
            <a:r>
              <a:rPr lang="fr-FR" sz="2000" baseline="-25000" dirty="0" smtClean="0"/>
              <a:t>G1</a:t>
            </a:r>
            <a:r>
              <a:rPr lang="fr-FR" sz="1900" dirty="0" smtClean="0"/>
              <a:t>=0V</a:t>
            </a:r>
            <a:endParaRPr lang="fr-FR" sz="1900" dirty="0"/>
          </a:p>
        </p:txBody>
      </p:sp>
      <p:sp>
        <p:nvSpPr>
          <p:cNvPr id="191" name="Forme libre 190"/>
          <p:cNvSpPr/>
          <p:nvPr/>
        </p:nvSpPr>
        <p:spPr>
          <a:xfrm>
            <a:off x="1448096" y="2821994"/>
            <a:ext cx="1466608"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2" name="Forme libre 191"/>
          <p:cNvSpPr/>
          <p:nvPr/>
        </p:nvSpPr>
        <p:spPr>
          <a:xfrm>
            <a:off x="1913030" y="2603145"/>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Forme libre 192"/>
          <p:cNvSpPr/>
          <p:nvPr/>
        </p:nvSpPr>
        <p:spPr>
          <a:xfrm>
            <a:off x="2914703" y="2819931"/>
            <a:ext cx="203822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0B0F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4" name="Forme libre 193"/>
          <p:cNvSpPr/>
          <p:nvPr/>
        </p:nvSpPr>
        <p:spPr>
          <a:xfrm>
            <a:off x="4367507" y="2600271"/>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0B0F0">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Espace réservé du contenu 2"/>
          <p:cNvSpPr txBox="1">
            <a:spLocks/>
          </p:cNvSpPr>
          <p:nvPr/>
        </p:nvSpPr>
        <p:spPr>
          <a:xfrm>
            <a:off x="3098844" y="5532002"/>
            <a:ext cx="2385685" cy="84932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B: </a:t>
            </a:r>
          </a:p>
          <a:p>
            <a:pPr marL="0" indent="0" algn="ctr">
              <a:buNone/>
            </a:pPr>
            <a:r>
              <a:rPr lang="fr-FR" sz="2000" dirty="0" smtClean="0"/>
              <a:t>U</a:t>
            </a:r>
            <a:r>
              <a:rPr lang="fr-FR" sz="2000" baseline="-25000" dirty="0" smtClean="0"/>
              <a:t>G1</a:t>
            </a:r>
            <a:r>
              <a:rPr lang="fr-FR" sz="1900" dirty="0" smtClean="0"/>
              <a:t>-</a:t>
            </a:r>
            <a:r>
              <a:rPr lang="fr-FR" sz="2000" dirty="0" smtClean="0"/>
              <a:t>U</a:t>
            </a:r>
            <a:r>
              <a:rPr lang="fr-FR" sz="2000" baseline="-25000" dirty="0" smtClean="0"/>
              <a:t>2</a:t>
            </a:r>
            <a:r>
              <a:rPr lang="fr-FR" sz="1900" dirty="0" smtClean="0"/>
              <a:t>–</a:t>
            </a:r>
            <a:r>
              <a:rPr lang="fr-FR" sz="2000" dirty="0" smtClean="0"/>
              <a:t>U</a:t>
            </a:r>
            <a:r>
              <a:rPr lang="fr-FR" sz="2000" baseline="-25000" dirty="0" smtClean="0"/>
              <a:t>3</a:t>
            </a:r>
            <a:r>
              <a:rPr lang="fr-FR" sz="1900" dirty="0" smtClean="0"/>
              <a:t>=0V</a:t>
            </a:r>
            <a:endParaRPr lang="fr-FR" sz="1900" dirty="0"/>
          </a:p>
        </p:txBody>
      </p:sp>
    </p:spTree>
    <p:extLst>
      <p:ext uri="{BB962C8B-B14F-4D97-AF65-F5344CB8AC3E}">
        <p14:creationId xmlns:p14="http://schemas.microsoft.com/office/powerpoint/2010/main" val="686036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fontScale="90000"/>
          </a:bodyPr>
          <a:lstStyle/>
          <a:p>
            <a:r>
              <a:rPr lang="fr-FR" dirty="0" smtClean="0"/>
              <a:t>Loi des nœuds, loi des mailles…</a:t>
            </a:r>
            <a:endParaRPr lang="fr-FR" dirty="0"/>
          </a:p>
        </p:txBody>
      </p:sp>
      <p:sp>
        <p:nvSpPr>
          <p:cNvPr id="3" name="Espace réservé du contenu 2"/>
          <p:cNvSpPr>
            <a:spLocks noGrp="1"/>
          </p:cNvSpPr>
          <p:nvPr>
            <p:ph idx="1"/>
          </p:nvPr>
        </p:nvSpPr>
        <p:spPr>
          <a:xfrm>
            <a:off x="46129" y="1107093"/>
            <a:ext cx="9108504" cy="1080393"/>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Désignez différents nœuds du circuit.</a:t>
            </a:r>
          </a:p>
          <a:p>
            <a:pPr marL="0" indent="0" algn="ctr">
              <a:buNone/>
            </a:pPr>
            <a:r>
              <a:rPr lang="fr-FR" sz="1900" dirty="0" smtClean="0">
                <a:effectLst/>
              </a:rPr>
              <a:t>Donnez les équations de tension et de courant correspondantes</a:t>
            </a:r>
          </a:p>
        </p:txBody>
      </p:sp>
      <p:grpSp>
        <p:nvGrpSpPr>
          <p:cNvPr id="80" name="Groupe 79"/>
          <p:cNvGrpSpPr/>
          <p:nvPr/>
        </p:nvGrpSpPr>
        <p:grpSpPr>
          <a:xfrm>
            <a:off x="395536" y="2699905"/>
            <a:ext cx="8040403" cy="2936012"/>
            <a:chOff x="395536" y="2132856"/>
            <a:chExt cx="8040403" cy="2936012"/>
          </a:xfrm>
        </p:grpSpPr>
        <p:cxnSp>
          <p:nvCxnSpPr>
            <p:cNvPr id="81" name="Connecteur droit avec flèche 80"/>
            <p:cNvCxnSpPr/>
            <p:nvPr/>
          </p:nvCxnSpPr>
          <p:spPr>
            <a:xfrm flipV="1">
              <a:off x="4519283" y="2945852"/>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rot="10800000" flipV="1">
              <a:off x="4092286" y="37600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99" name="Groupe 98"/>
            <p:cNvGrpSpPr/>
            <p:nvPr/>
          </p:nvGrpSpPr>
          <p:grpSpPr>
            <a:xfrm>
              <a:off x="968712" y="2382666"/>
              <a:ext cx="7467227" cy="2686202"/>
              <a:chOff x="968712" y="3094523"/>
              <a:chExt cx="7467227" cy="2686202"/>
            </a:xfrm>
          </p:grpSpPr>
          <p:sp>
            <p:nvSpPr>
              <p:cNvPr id="166" name="Rectangle 16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7" name="Connecteur droit 16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9" name="Rectangle 16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0" name="Connecteur droit 16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1" name="Rectangle 17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2" name="Rectangle 17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73" name="Groupe 172"/>
              <p:cNvGrpSpPr/>
              <p:nvPr/>
            </p:nvGrpSpPr>
            <p:grpSpPr>
              <a:xfrm>
                <a:off x="968712" y="4634052"/>
                <a:ext cx="977758" cy="883851"/>
                <a:chOff x="2706637" y="5159275"/>
                <a:chExt cx="996497" cy="817145"/>
              </a:xfrm>
            </p:grpSpPr>
            <p:sp useBgFill="1">
              <p:nvSpPr>
                <p:cNvPr id="185" name="Rectangle 18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6" name="Connecteur droit 18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ZoneTexte 18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9" name="ZoneTexte 18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74" name="Groupe 173"/>
              <p:cNvGrpSpPr/>
              <p:nvPr/>
            </p:nvGrpSpPr>
            <p:grpSpPr>
              <a:xfrm>
                <a:off x="2411759" y="4043161"/>
                <a:ext cx="996497" cy="815026"/>
                <a:chOff x="2701301" y="4264062"/>
                <a:chExt cx="996497" cy="815026"/>
              </a:xfrm>
            </p:grpSpPr>
            <p:sp>
              <p:nvSpPr>
                <p:cNvPr id="180" name="ZoneTexte 17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81" name="ZoneTexte 18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82" name="Rectangle 18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3" name="Connecteur droit 18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75" name="Rectangle 17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6" name="Rectangle 17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Forme libre 17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78" name="Rectangle 17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79" name="Rectangle 17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06" name="Connecteur droit avec flèche 105"/>
            <p:cNvCxnSpPr/>
            <p:nvPr/>
          </p:nvCxnSpPr>
          <p:spPr>
            <a:xfrm rot="10800000" flipH="1">
              <a:off x="3114779" y="255077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rot="5400000" flipH="1">
              <a:off x="1412251" y="4857366"/>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1037415" y="465582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9" name="Connecteur droit avec flèche 108"/>
            <p:cNvCxnSpPr/>
            <p:nvPr/>
          </p:nvCxnSpPr>
          <p:spPr>
            <a:xfrm flipH="1" flipV="1">
              <a:off x="963475" y="399097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395536" y="413260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9" name="Connecteur droit avec flèche 118"/>
            <p:cNvCxnSpPr/>
            <p:nvPr/>
          </p:nvCxnSpPr>
          <p:spPr>
            <a:xfrm rot="5400000" flipH="1">
              <a:off x="2878385" y="315882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2494395" y="295870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3" name="ZoneTexte 132"/>
            <p:cNvSpPr txBox="1"/>
            <p:nvPr/>
          </p:nvSpPr>
          <p:spPr>
            <a:xfrm rot="10800000" flipV="1">
              <a:off x="2888691" y="213285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4" name="Connecteur droit avec flèche 133"/>
            <p:cNvCxnSpPr/>
            <p:nvPr/>
          </p:nvCxnSpPr>
          <p:spPr>
            <a:xfrm>
              <a:off x="963475" y="271410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5" name="ZoneTexte 134"/>
            <p:cNvSpPr txBox="1"/>
            <p:nvPr/>
          </p:nvSpPr>
          <p:spPr>
            <a:xfrm>
              <a:off x="467544" y="301919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avec flèche 135"/>
            <p:cNvCxnSpPr/>
            <p:nvPr/>
          </p:nvCxnSpPr>
          <p:spPr>
            <a:xfrm flipH="1">
              <a:off x="3287874" y="285407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3588201" y="284189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38" name="Connecteur droit avec flèche 137"/>
            <p:cNvCxnSpPr/>
            <p:nvPr/>
          </p:nvCxnSpPr>
          <p:spPr>
            <a:xfrm flipV="1">
              <a:off x="7044034" y="3217595"/>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6647045" y="377448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40" name="Connecteur droit avec flèche 139"/>
            <p:cNvCxnSpPr/>
            <p:nvPr/>
          </p:nvCxnSpPr>
          <p:spPr>
            <a:xfrm flipV="1">
              <a:off x="7956376" y="323730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716004" y="42709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2" name="ZoneTexte 141"/>
            <p:cNvSpPr txBox="1"/>
            <p:nvPr/>
          </p:nvSpPr>
          <p:spPr>
            <a:xfrm>
              <a:off x="3122890" y="364240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43" name="Connecteur droit avec flèche 142"/>
            <p:cNvCxnSpPr/>
            <p:nvPr/>
          </p:nvCxnSpPr>
          <p:spPr>
            <a:xfrm flipH="1" flipV="1">
              <a:off x="2411758" y="324425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4" name="ZoneTexte 143"/>
            <p:cNvSpPr txBox="1"/>
            <p:nvPr/>
          </p:nvSpPr>
          <p:spPr>
            <a:xfrm>
              <a:off x="1843819" y="338588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5" name="Connecteur droit avec flèche 144"/>
            <p:cNvCxnSpPr/>
            <p:nvPr/>
          </p:nvCxnSpPr>
          <p:spPr>
            <a:xfrm flipV="1">
              <a:off x="5405176" y="286115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rot="10800000" flipV="1">
              <a:off x="5098890" y="439905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47" name="Connecteur droit avec flèche 146"/>
            <p:cNvCxnSpPr/>
            <p:nvPr/>
          </p:nvCxnSpPr>
          <p:spPr>
            <a:xfrm flipV="1">
              <a:off x="6192334" y="293316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8" name="ZoneTexte 147"/>
            <p:cNvSpPr txBox="1"/>
            <p:nvPr/>
          </p:nvSpPr>
          <p:spPr>
            <a:xfrm rot="10800000" flipV="1">
              <a:off x="5868145" y="429622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5</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9" name="Connecteur droit avec flèche 148"/>
            <p:cNvCxnSpPr/>
            <p:nvPr/>
          </p:nvCxnSpPr>
          <p:spPr>
            <a:xfrm rot="5400000">
              <a:off x="5693618" y="28912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0" name="ZoneTexte 149"/>
            <p:cNvSpPr txBox="1"/>
            <p:nvPr/>
          </p:nvSpPr>
          <p:spPr>
            <a:xfrm rot="10800000" flipV="1">
              <a:off x="5375828"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1" name="Connecteur droit avec flèche 150"/>
            <p:cNvCxnSpPr/>
            <p:nvPr/>
          </p:nvCxnSpPr>
          <p:spPr>
            <a:xfrm rot="5400000">
              <a:off x="4907400" y="2885746"/>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rot="10800000" flipV="1">
              <a:off x="4585248" y="27611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53" name="Connecteur droit avec flèche 152"/>
            <p:cNvCxnSpPr/>
            <p:nvPr/>
          </p:nvCxnSpPr>
          <p:spPr>
            <a:xfrm rot="5400000">
              <a:off x="6419568" y="2911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4" name="ZoneTexte 153"/>
            <p:cNvSpPr txBox="1"/>
            <p:nvPr/>
          </p:nvSpPr>
          <p:spPr>
            <a:xfrm rot="10800000" flipV="1">
              <a:off x="6097416" y="257312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55" name="Connecteur droit avec flèche 154"/>
            <p:cNvCxnSpPr/>
            <p:nvPr/>
          </p:nvCxnSpPr>
          <p:spPr>
            <a:xfrm rot="5400000">
              <a:off x="7302734" y="288084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rot="10800000" flipV="1">
              <a:off x="6918113" y="26074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57" name="Connecteur droit avec flèche 156"/>
            <p:cNvCxnSpPr/>
            <p:nvPr/>
          </p:nvCxnSpPr>
          <p:spPr>
            <a:xfrm rot="5400000">
              <a:off x="5693618" y="46973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8" name="ZoneTexte 157"/>
            <p:cNvSpPr txBox="1"/>
            <p:nvPr/>
          </p:nvSpPr>
          <p:spPr>
            <a:xfrm rot="10800000" flipV="1">
              <a:off x="5735868" y="45728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59" name="Connecteur droit avec flèche 158"/>
            <p:cNvCxnSpPr/>
            <p:nvPr/>
          </p:nvCxnSpPr>
          <p:spPr>
            <a:xfrm rot="5400000">
              <a:off x="4907400" y="469181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rot="10800000" flipV="1">
              <a:off x="4585248" y="456725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61" name="Connecteur droit avec flèche 160"/>
            <p:cNvCxnSpPr/>
            <p:nvPr/>
          </p:nvCxnSpPr>
          <p:spPr>
            <a:xfrm rot="5400000">
              <a:off x="6419568" y="4717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2" name="ZoneTexte 161"/>
            <p:cNvSpPr txBox="1"/>
            <p:nvPr/>
          </p:nvSpPr>
          <p:spPr>
            <a:xfrm rot="10800000" flipV="1">
              <a:off x="6497805" y="458820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63" name="ZoneTexte 162"/>
            <p:cNvSpPr txBox="1"/>
            <p:nvPr/>
          </p:nvSpPr>
          <p:spPr>
            <a:xfrm>
              <a:off x="7795993" y="443035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64" name="Connecteur droit avec flèche 163"/>
            <p:cNvCxnSpPr/>
            <p:nvPr/>
          </p:nvCxnSpPr>
          <p:spPr>
            <a:xfrm rot="5400000">
              <a:off x="8180614" y="495994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ZoneTexte 164"/>
            <p:cNvSpPr txBox="1"/>
            <p:nvPr/>
          </p:nvSpPr>
          <p:spPr>
            <a:xfrm rot="10800000" flipV="1">
              <a:off x="7795993" y="468658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sp>
        <p:nvSpPr>
          <p:cNvPr id="190" name="Espace réservé du contenu 2"/>
          <p:cNvSpPr txBox="1">
            <a:spLocks/>
          </p:cNvSpPr>
          <p:nvPr/>
        </p:nvSpPr>
        <p:spPr>
          <a:xfrm>
            <a:off x="1406972" y="5796976"/>
            <a:ext cx="2385685" cy="84932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 </a:t>
            </a:r>
          </a:p>
          <a:p>
            <a:pPr marL="0" indent="0" algn="ctr">
              <a:buNone/>
            </a:pPr>
            <a:r>
              <a:rPr lang="fr-FR" sz="2000" dirty="0" smtClean="0"/>
              <a:t>I</a:t>
            </a:r>
            <a:r>
              <a:rPr lang="fr-FR" sz="2000" baseline="-25000" dirty="0" smtClean="0"/>
              <a:t>0</a:t>
            </a:r>
            <a:r>
              <a:rPr lang="fr-FR" sz="1900" dirty="0" smtClean="0"/>
              <a:t>+</a:t>
            </a:r>
            <a:r>
              <a:rPr lang="fr-FR" sz="2000" dirty="0" smtClean="0"/>
              <a:t>I</a:t>
            </a:r>
            <a:r>
              <a:rPr lang="fr-FR" sz="2000" baseline="-25000" dirty="0" smtClean="0"/>
              <a:t>1</a:t>
            </a:r>
            <a:r>
              <a:rPr lang="fr-FR" sz="1900" dirty="0" smtClean="0"/>
              <a:t> = </a:t>
            </a:r>
            <a:r>
              <a:rPr lang="fr-FR" sz="1800" dirty="0" smtClean="0"/>
              <a:t>I</a:t>
            </a:r>
            <a:r>
              <a:rPr lang="fr-FR" sz="1800" baseline="-25000" dirty="0" smtClean="0"/>
              <a:t>2</a:t>
            </a:r>
            <a:endParaRPr lang="fr-FR" sz="1900" dirty="0"/>
          </a:p>
        </p:txBody>
      </p:sp>
      <p:sp>
        <p:nvSpPr>
          <p:cNvPr id="195" name="Espace réservé du contenu 2"/>
          <p:cNvSpPr txBox="1">
            <a:spLocks/>
          </p:cNvSpPr>
          <p:nvPr/>
        </p:nvSpPr>
        <p:spPr>
          <a:xfrm>
            <a:off x="4915912" y="5820034"/>
            <a:ext cx="2385685" cy="84932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Nœud</a:t>
            </a:r>
            <a:r>
              <a:rPr lang="fr-FR" sz="1900" dirty="0" smtClean="0"/>
              <a:t> B: </a:t>
            </a:r>
          </a:p>
          <a:p>
            <a:pPr marL="0" indent="0" algn="ctr">
              <a:buNone/>
            </a:pPr>
            <a:r>
              <a:rPr lang="fr-FR" sz="2000" dirty="0" smtClean="0"/>
              <a:t>I</a:t>
            </a:r>
            <a:r>
              <a:rPr lang="fr-FR" sz="2000" baseline="-25000" dirty="0" smtClean="0"/>
              <a:t>2 </a:t>
            </a:r>
            <a:r>
              <a:rPr lang="fr-FR" sz="1900" dirty="0" smtClean="0"/>
              <a:t>=</a:t>
            </a:r>
            <a:r>
              <a:rPr lang="fr-FR" sz="1800" dirty="0"/>
              <a:t> </a:t>
            </a:r>
            <a:r>
              <a:rPr lang="fr-FR" sz="1800" dirty="0" smtClean="0"/>
              <a:t>I</a:t>
            </a:r>
            <a:r>
              <a:rPr lang="fr-FR" sz="1800" baseline="-25000" dirty="0" smtClean="0"/>
              <a:t>3</a:t>
            </a:r>
            <a:r>
              <a:rPr lang="fr-FR" sz="1800" dirty="0" smtClean="0"/>
              <a:t>+I</a:t>
            </a:r>
            <a:r>
              <a:rPr lang="fr-FR" sz="1800" baseline="-25000" dirty="0" smtClean="0"/>
              <a:t>4+</a:t>
            </a:r>
            <a:r>
              <a:rPr lang="fr-FR" sz="2000" dirty="0" smtClean="0"/>
              <a:t>I</a:t>
            </a:r>
            <a:r>
              <a:rPr lang="fr-FR" sz="2000" baseline="-25000" dirty="0" smtClean="0"/>
              <a:t>5</a:t>
            </a:r>
            <a:r>
              <a:rPr lang="fr-FR" sz="2000" dirty="0" smtClean="0"/>
              <a:t>+I</a:t>
            </a:r>
            <a:r>
              <a:rPr lang="fr-FR" sz="2000" baseline="-25000" dirty="0"/>
              <a:t>6</a:t>
            </a:r>
            <a:endParaRPr lang="fr-FR" sz="2400" dirty="0"/>
          </a:p>
          <a:p>
            <a:pPr marL="0" indent="0" algn="ctr">
              <a:buNone/>
            </a:pPr>
            <a:endParaRPr lang="fr-FR" sz="1900" dirty="0"/>
          </a:p>
        </p:txBody>
      </p:sp>
      <p:sp>
        <p:nvSpPr>
          <p:cNvPr id="78" name="Espace réservé du contenu 2"/>
          <p:cNvSpPr txBox="1">
            <a:spLocks/>
          </p:cNvSpPr>
          <p:nvPr/>
        </p:nvSpPr>
        <p:spPr>
          <a:xfrm>
            <a:off x="6982707" y="2638404"/>
            <a:ext cx="1584176" cy="397293"/>
          </a:xfrm>
          <a:prstGeom prst="wedgeRoundRectCallout">
            <a:avLst>
              <a:gd name="adj1" fmla="val -174770"/>
              <a:gd name="adj2" fmla="val 55300"/>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B</a:t>
            </a:r>
            <a:endParaRPr lang="fr-FR" sz="1900" dirty="0"/>
          </a:p>
        </p:txBody>
      </p:sp>
      <p:sp>
        <p:nvSpPr>
          <p:cNvPr id="79" name="Ellipse 78"/>
          <p:cNvSpPr/>
          <p:nvPr/>
        </p:nvSpPr>
        <p:spPr>
          <a:xfrm flipH="1">
            <a:off x="4898924" y="3061636"/>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space réservé du contenu 2"/>
          <p:cNvSpPr txBox="1">
            <a:spLocks/>
          </p:cNvSpPr>
          <p:nvPr/>
        </p:nvSpPr>
        <p:spPr>
          <a:xfrm>
            <a:off x="383559" y="2650905"/>
            <a:ext cx="1584176" cy="397293"/>
          </a:xfrm>
          <a:prstGeom prst="wedgeRoundRectCallout">
            <a:avLst>
              <a:gd name="adj1" fmla="val 107794"/>
              <a:gd name="adj2" fmla="val 57976"/>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a:t>
            </a:r>
            <a:endParaRPr lang="fr-FR" sz="1900" dirty="0"/>
          </a:p>
        </p:txBody>
      </p:sp>
      <p:sp>
        <p:nvSpPr>
          <p:cNvPr id="83" name="Ellipse 82"/>
          <p:cNvSpPr/>
          <p:nvPr/>
        </p:nvSpPr>
        <p:spPr>
          <a:xfrm flipH="1">
            <a:off x="2882211" y="3080887"/>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30771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fontScale="90000"/>
          </a:bodyPr>
          <a:lstStyle/>
          <a:p>
            <a:r>
              <a:rPr lang="fr-FR" dirty="0" smtClean="0"/>
              <a:t>Loi des nœuds, loi des mailles…</a:t>
            </a:r>
            <a:endParaRPr lang="fr-FR" dirty="0"/>
          </a:p>
        </p:txBody>
      </p:sp>
      <p:sp>
        <p:nvSpPr>
          <p:cNvPr id="3" name="Espace réservé du contenu 2"/>
          <p:cNvSpPr>
            <a:spLocks noGrp="1"/>
          </p:cNvSpPr>
          <p:nvPr>
            <p:ph idx="1"/>
          </p:nvPr>
        </p:nvSpPr>
        <p:spPr>
          <a:xfrm>
            <a:off x="46129" y="1107093"/>
            <a:ext cx="9108504" cy="1080393"/>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On prendra en compte les générateurs montés en série ou en parallèle, et les résistances associées.</a:t>
            </a:r>
          </a:p>
        </p:txBody>
      </p:sp>
      <p:sp>
        <p:nvSpPr>
          <p:cNvPr id="73" name="Rectangle 72"/>
          <p:cNvSpPr/>
          <p:nvPr/>
        </p:nvSpPr>
        <p:spPr>
          <a:xfrm rot="5400000" flipV="1">
            <a:off x="2724917" y="2447017"/>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493861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935468" y="3665058"/>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5400000" flipV="1">
            <a:off x="901046" y="425261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519283" y="4088687"/>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4092286" y="490284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4951563"/>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478379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478379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693618" y="403412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371466" y="390956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88" name="Connecteur droit avec flèche 87"/>
          <p:cNvCxnSpPr/>
          <p:nvPr/>
        </p:nvCxnSpPr>
        <p:spPr>
          <a:xfrm rot="5400000">
            <a:off x="4907400" y="402858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585248" y="390402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90" name="Connecteur droit avec flèche 89"/>
          <p:cNvCxnSpPr/>
          <p:nvPr/>
        </p:nvCxnSpPr>
        <p:spPr>
          <a:xfrm rot="5400000">
            <a:off x="6419568" y="405399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6097416" y="392943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92" name="Connecteur droit avec flèche 91"/>
          <p:cNvCxnSpPr/>
          <p:nvPr/>
        </p:nvCxnSpPr>
        <p:spPr>
          <a:xfrm rot="5400000">
            <a:off x="5693618" y="584019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371466" y="571563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94" name="Connecteur droit avec flèche 93"/>
          <p:cNvCxnSpPr/>
          <p:nvPr/>
        </p:nvCxnSpPr>
        <p:spPr>
          <a:xfrm rot="5400000">
            <a:off x="4907400" y="583465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585248" y="571009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419568" y="586006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6097416" y="573550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grpSp>
        <p:nvGrpSpPr>
          <p:cNvPr id="6" name="Groupe 5"/>
          <p:cNvGrpSpPr/>
          <p:nvPr/>
        </p:nvGrpSpPr>
        <p:grpSpPr>
          <a:xfrm>
            <a:off x="968712" y="5065030"/>
            <a:ext cx="977758" cy="883851"/>
            <a:chOff x="2706637" y="5159275"/>
            <a:chExt cx="996497" cy="817145"/>
          </a:xfrm>
        </p:grpSpPr>
        <p:sp useBgFill="1">
          <p:nvSpPr>
            <p:cNvPr id="75" name="Rectangle 7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e 7"/>
          <p:cNvGrpSpPr/>
          <p:nvPr/>
        </p:nvGrpSpPr>
        <p:grpSpPr>
          <a:xfrm>
            <a:off x="2411759" y="4474139"/>
            <a:ext cx="996497" cy="815026"/>
            <a:chOff x="2701301" y="4264062"/>
            <a:chExt cx="996497" cy="815026"/>
          </a:xfrm>
        </p:grpSpPr>
        <p:sp>
          <p:nvSpPr>
            <p:cNvPr id="62" name="ZoneTexte 61"/>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Espace réservé du contenu 2"/>
          <p:cNvSpPr txBox="1">
            <a:spLocks/>
          </p:cNvSpPr>
          <p:nvPr/>
        </p:nvSpPr>
        <p:spPr>
          <a:xfrm>
            <a:off x="-2378224" y="4238181"/>
            <a:ext cx="2378224" cy="84932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C: </a:t>
            </a:r>
          </a:p>
          <a:p>
            <a:pPr marL="0" indent="0" algn="ctr">
              <a:buFont typeface="Arial" panose="020B0604020202020204" pitchFamily="34" charset="0"/>
              <a:buNone/>
            </a:pPr>
            <a:r>
              <a:rPr lang="fr-FR" sz="1900" dirty="0" smtClean="0"/>
              <a:t>U1+U2–U3 =0V</a:t>
            </a:r>
            <a:endParaRPr lang="fr-FR" sz="1900" dirty="0"/>
          </a:p>
        </p:txBody>
      </p:sp>
      <p:sp>
        <p:nvSpPr>
          <p:cNvPr id="109" name="Espace réservé du contenu 2"/>
          <p:cNvSpPr txBox="1">
            <a:spLocks/>
          </p:cNvSpPr>
          <p:nvPr/>
        </p:nvSpPr>
        <p:spPr>
          <a:xfrm>
            <a:off x="10332640" y="4238181"/>
            <a:ext cx="1584176" cy="397293"/>
          </a:xfrm>
          <a:prstGeom prst="wedgeRoundRectCallout">
            <a:avLst>
              <a:gd name="adj1" fmla="val -139199"/>
              <a:gd name="adj2" fmla="val 66005"/>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A</a:t>
            </a:r>
            <a:endParaRPr lang="fr-FR" sz="1900" dirty="0"/>
          </a:p>
        </p:txBody>
      </p:sp>
      <p:sp>
        <p:nvSpPr>
          <p:cNvPr id="48" name="Espace réservé du contenu 2"/>
          <p:cNvSpPr txBox="1">
            <a:spLocks/>
          </p:cNvSpPr>
          <p:nvPr/>
        </p:nvSpPr>
        <p:spPr>
          <a:xfrm>
            <a:off x="8964488" y="2994343"/>
            <a:ext cx="2160240" cy="97675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Au nœud A et au nœud B</a:t>
            </a:r>
          </a:p>
          <a:p>
            <a:pPr marL="0" indent="0" algn="ctr">
              <a:buNone/>
            </a:pPr>
            <a:r>
              <a:rPr lang="fr-FR" sz="1900" dirty="0" smtClean="0"/>
              <a:t>I =</a:t>
            </a:r>
            <a:r>
              <a:rPr lang="fr-FR" sz="2000" dirty="0" smtClean="0"/>
              <a:t>I</a:t>
            </a:r>
            <a:r>
              <a:rPr lang="fr-FR" sz="2000" baseline="-25000" dirty="0" smtClean="0"/>
              <a:t>1</a:t>
            </a:r>
            <a:r>
              <a:rPr lang="fr-FR" sz="2000" dirty="0" smtClean="0"/>
              <a:t>+I</a:t>
            </a:r>
            <a:r>
              <a:rPr lang="fr-FR" sz="2000" baseline="-25000" dirty="0" smtClean="0"/>
              <a:t>2 </a:t>
            </a:r>
            <a:r>
              <a:rPr lang="fr-FR" sz="2000" dirty="0" smtClean="0"/>
              <a:t>+ I</a:t>
            </a:r>
            <a:r>
              <a:rPr lang="fr-FR" sz="2000" baseline="-25000" dirty="0" smtClean="0"/>
              <a:t>3</a:t>
            </a:r>
            <a:endParaRPr lang="fr-FR" sz="2000" baseline="-25000" dirty="0"/>
          </a:p>
          <a:p>
            <a:pPr marL="0" indent="0" algn="ctr">
              <a:buFont typeface="Arial" panose="020B0604020202020204" pitchFamily="34" charset="0"/>
              <a:buNone/>
            </a:pPr>
            <a:r>
              <a:rPr lang="fr-FR" sz="1900" dirty="0" smtClean="0"/>
              <a:t>   </a:t>
            </a:r>
            <a:endParaRPr lang="fr-FR" sz="1900" dirty="0"/>
          </a:p>
        </p:txBody>
      </p:sp>
      <p:sp>
        <p:nvSpPr>
          <p:cNvPr id="4" name="Ellipse 3"/>
          <p:cNvSpPr/>
          <p:nvPr/>
        </p:nvSpPr>
        <p:spPr>
          <a:xfrm flipH="1">
            <a:off x="4921668" y="3642277"/>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a:off x="-1620688" y="1423351"/>
            <a:ext cx="1851611" cy="2611149"/>
          </a:xfrm>
          <a:custGeom>
            <a:avLst/>
            <a:gdLst>
              <a:gd name="connsiteX0" fmla="*/ 206972 w 1950661"/>
              <a:gd name="connsiteY0" fmla="*/ 2720313 h 2886008"/>
              <a:gd name="connsiteX1" fmla="*/ 21915 w 1950661"/>
              <a:gd name="connsiteY1" fmla="*/ 1381370 h 2886008"/>
              <a:gd name="connsiteX2" fmla="*/ 196086 w 1950661"/>
              <a:gd name="connsiteY2" fmla="*/ 194827 h 2886008"/>
              <a:gd name="connsiteX3" fmla="*/ 1730972 w 1950661"/>
              <a:gd name="connsiteY3" fmla="*/ 249256 h 2886008"/>
              <a:gd name="connsiteX4" fmla="*/ 1774515 w 1950661"/>
              <a:gd name="connsiteY4" fmla="*/ 2589685 h 2886008"/>
              <a:gd name="connsiteX5" fmla="*/ 206972 w 1950661"/>
              <a:gd name="connsiteY5" fmla="*/ 2720313 h 2886008"/>
              <a:gd name="connsiteX0" fmla="*/ 229441 w 1973130"/>
              <a:gd name="connsiteY0" fmla="*/ 2711269 h 2876964"/>
              <a:gd name="connsiteX1" fmla="*/ 44384 w 1973130"/>
              <a:gd name="connsiteY1" fmla="*/ 1372326 h 2876964"/>
              <a:gd name="connsiteX2" fmla="*/ 176025 w 1973130"/>
              <a:gd name="connsiteY2" fmla="*/ 207048 h 2876964"/>
              <a:gd name="connsiteX3" fmla="*/ 1753441 w 1973130"/>
              <a:gd name="connsiteY3" fmla="*/ 240212 h 2876964"/>
              <a:gd name="connsiteX4" fmla="*/ 1796984 w 1973130"/>
              <a:gd name="connsiteY4" fmla="*/ 2580641 h 2876964"/>
              <a:gd name="connsiteX5" fmla="*/ 229441 w 1973130"/>
              <a:gd name="connsiteY5" fmla="*/ 2711269 h 2876964"/>
              <a:gd name="connsiteX0" fmla="*/ 248810 w 1992499"/>
              <a:gd name="connsiteY0" fmla="*/ 2720313 h 2886008"/>
              <a:gd name="connsiteX1" fmla="*/ 63753 w 1992499"/>
              <a:gd name="connsiteY1" fmla="*/ 1381370 h 2886008"/>
              <a:gd name="connsiteX2" fmla="*/ 163496 w 1992499"/>
              <a:gd name="connsiteY2" fmla="*/ 194827 h 2886008"/>
              <a:gd name="connsiteX3" fmla="*/ 1772810 w 1992499"/>
              <a:gd name="connsiteY3" fmla="*/ 249256 h 2886008"/>
              <a:gd name="connsiteX4" fmla="*/ 1816353 w 1992499"/>
              <a:gd name="connsiteY4" fmla="*/ 2589685 h 2886008"/>
              <a:gd name="connsiteX5" fmla="*/ 248810 w 1992499"/>
              <a:gd name="connsiteY5" fmla="*/ 2720313 h 2886008"/>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56149 w 1999838"/>
              <a:gd name="connsiteY0" fmla="*/ 2679845 h 2845540"/>
              <a:gd name="connsiteX1" fmla="*/ 71092 w 1999838"/>
              <a:gd name="connsiteY1" fmla="*/ 1340902 h 2845540"/>
              <a:gd name="connsiteX2" fmla="*/ 35651 w 1999838"/>
              <a:gd name="connsiteY2" fmla="*/ 566751 h 2845540"/>
              <a:gd name="connsiteX3" fmla="*/ 170835 w 1999838"/>
              <a:gd name="connsiteY3" fmla="*/ 154359 h 2845540"/>
              <a:gd name="connsiteX4" fmla="*/ 1780149 w 1999838"/>
              <a:gd name="connsiteY4" fmla="*/ 208788 h 2845540"/>
              <a:gd name="connsiteX5" fmla="*/ 1823692 w 1999838"/>
              <a:gd name="connsiteY5" fmla="*/ 2549217 h 2845540"/>
              <a:gd name="connsiteX6" fmla="*/ 256149 w 1999838"/>
              <a:gd name="connsiteY6" fmla="*/ 2679845 h 2845540"/>
              <a:gd name="connsiteX0" fmla="*/ 248811 w 1992500"/>
              <a:gd name="connsiteY0" fmla="*/ 2679845 h 2845540"/>
              <a:gd name="connsiteX1" fmla="*/ 63754 w 1992500"/>
              <a:gd name="connsiteY1" fmla="*/ 1340902 h 2845540"/>
              <a:gd name="connsiteX2" fmla="*/ 163497 w 1992500"/>
              <a:gd name="connsiteY2" fmla="*/ 154359 h 2845540"/>
              <a:gd name="connsiteX3" fmla="*/ 1772811 w 1992500"/>
              <a:gd name="connsiteY3" fmla="*/ 208788 h 2845540"/>
              <a:gd name="connsiteX4" fmla="*/ 1816354 w 1992500"/>
              <a:gd name="connsiteY4" fmla="*/ 2549217 h 2845540"/>
              <a:gd name="connsiteX5" fmla="*/ 248811 w 1992500"/>
              <a:gd name="connsiteY5" fmla="*/ 2679845 h 2845540"/>
              <a:gd name="connsiteX0" fmla="*/ 198234 w 1941923"/>
              <a:gd name="connsiteY0" fmla="*/ 2680252 h 2845947"/>
              <a:gd name="connsiteX1" fmla="*/ 13177 w 1941923"/>
              <a:gd name="connsiteY1" fmla="*/ 1341309 h 2845947"/>
              <a:gd name="connsiteX2" fmla="*/ 112920 w 1941923"/>
              <a:gd name="connsiteY2" fmla="*/ 154766 h 2845947"/>
              <a:gd name="connsiteX3" fmla="*/ 1722234 w 1941923"/>
              <a:gd name="connsiteY3" fmla="*/ 209195 h 2845947"/>
              <a:gd name="connsiteX4" fmla="*/ 1765777 w 1941923"/>
              <a:gd name="connsiteY4" fmla="*/ 2549624 h 2845947"/>
              <a:gd name="connsiteX5" fmla="*/ 198234 w 1941923"/>
              <a:gd name="connsiteY5" fmla="*/ 2680252 h 2845947"/>
              <a:gd name="connsiteX0" fmla="*/ 217629 w 1961318"/>
              <a:gd name="connsiteY0" fmla="*/ 2684003 h 2849698"/>
              <a:gd name="connsiteX1" fmla="*/ 32572 w 1961318"/>
              <a:gd name="connsiteY1" fmla="*/ 1345060 h 2849698"/>
              <a:gd name="connsiteX2" fmla="*/ 57887 w 1961318"/>
              <a:gd name="connsiteY2" fmla="*/ 147884 h 2849698"/>
              <a:gd name="connsiteX3" fmla="*/ 1741629 w 1961318"/>
              <a:gd name="connsiteY3" fmla="*/ 212946 h 2849698"/>
              <a:gd name="connsiteX4" fmla="*/ 1785172 w 1961318"/>
              <a:gd name="connsiteY4" fmla="*/ 2553375 h 2849698"/>
              <a:gd name="connsiteX5" fmla="*/ 217629 w 1961318"/>
              <a:gd name="connsiteY5" fmla="*/ 2684003 h 2849698"/>
              <a:gd name="connsiteX0" fmla="*/ 305417 w 2087559"/>
              <a:gd name="connsiteY0" fmla="*/ 2751743 h 2919338"/>
              <a:gd name="connsiteX1" fmla="*/ 120360 w 2087559"/>
              <a:gd name="connsiteY1" fmla="*/ 1412800 h 2919338"/>
              <a:gd name="connsiteX2" fmla="*/ 145675 w 2087559"/>
              <a:gd name="connsiteY2" fmla="*/ 215624 h 2919338"/>
              <a:gd name="connsiteX3" fmla="*/ 1903845 w 2087559"/>
              <a:gd name="connsiteY3" fmla="*/ 238156 h 2919338"/>
              <a:gd name="connsiteX4" fmla="*/ 1872960 w 2087559"/>
              <a:gd name="connsiteY4" fmla="*/ 2621115 h 2919338"/>
              <a:gd name="connsiteX5" fmla="*/ 305417 w 2087559"/>
              <a:gd name="connsiteY5" fmla="*/ 2751743 h 2919338"/>
              <a:gd name="connsiteX0" fmla="*/ 305417 w 2087559"/>
              <a:gd name="connsiteY0" fmla="*/ 2651443 h 2819038"/>
              <a:gd name="connsiteX1" fmla="*/ 120360 w 2087559"/>
              <a:gd name="connsiteY1" fmla="*/ 1312500 h 2819038"/>
              <a:gd name="connsiteX2" fmla="*/ 145675 w 2087559"/>
              <a:gd name="connsiteY2" fmla="*/ 115324 h 2819038"/>
              <a:gd name="connsiteX3" fmla="*/ 1903845 w 2087559"/>
              <a:gd name="connsiteY3" fmla="*/ 137856 h 2819038"/>
              <a:gd name="connsiteX4" fmla="*/ 1872960 w 2087559"/>
              <a:gd name="connsiteY4" fmla="*/ 2520815 h 2819038"/>
              <a:gd name="connsiteX5" fmla="*/ 305417 w 2087559"/>
              <a:gd name="connsiteY5" fmla="*/ 2651443 h 2819038"/>
              <a:gd name="connsiteX0" fmla="*/ 305417 w 2022914"/>
              <a:gd name="connsiteY0" fmla="*/ 2651443 h 2819038"/>
              <a:gd name="connsiteX1" fmla="*/ 120360 w 2022914"/>
              <a:gd name="connsiteY1" fmla="*/ 1312500 h 2819038"/>
              <a:gd name="connsiteX2" fmla="*/ 145675 w 2022914"/>
              <a:gd name="connsiteY2" fmla="*/ 115324 h 2819038"/>
              <a:gd name="connsiteX3" fmla="*/ 1903845 w 2022914"/>
              <a:gd name="connsiteY3" fmla="*/ 137856 h 2819038"/>
              <a:gd name="connsiteX4" fmla="*/ 1872960 w 2022914"/>
              <a:gd name="connsiteY4" fmla="*/ 2520815 h 2819038"/>
              <a:gd name="connsiteX5" fmla="*/ 305417 w 2022914"/>
              <a:gd name="connsiteY5" fmla="*/ 2651443 h 2819038"/>
              <a:gd name="connsiteX0" fmla="*/ 305417 w 1947224"/>
              <a:gd name="connsiteY0" fmla="*/ 2651443 h 2734950"/>
              <a:gd name="connsiteX1" fmla="*/ 120360 w 1947224"/>
              <a:gd name="connsiteY1" fmla="*/ 1312500 h 2734950"/>
              <a:gd name="connsiteX2" fmla="*/ 145675 w 1947224"/>
              <a:gd name="connsiteY2" fmla="*/ 115324 h 2734950"/>
              <a:gd name="connsiteX3" fmla="*/ 1903845 w 1947224"/>
              <a:gd name="connsiteY3" fmla="*/ 137856 h 2734950"/>
              <a:gd name="connsiteX4" fmla="*/ 1872960 w 1947224"/>
              <a:gd name="connsiteY4" fmla="*/ 2520815 h 2734950"/>
              <a:gd name="connsiteX5" fmla="*/ 305417 w 1947224"/>
              <a:gd name="connsiteY5" fmla="*/ 2651443 h 2734950"/>
              <a:gd name="connsiteX0" fmla="*/ 305417 w 1959526"/>
              <a:gd name="connsiteY0" fmla="*/ 2651443 h 2759611"/>
              <a:gd name="connsiteX1" fmla="*/ 120360 w 1959526"/>
              <a:gd name="connsiteY1" fmla="*/ 1312500 h 2759611"/>
              <a:gd name="connsiteX2" fmla="*/ 145675 w 1959526"/>
              <a:gd name="connsiteY2" fmla="*/ 115324 h 2759611"/>
              <a:gd name="connsiteX3" fmla="*/ 1903845 w 1959526"/>
              <a:gd name="connsiteY3" fmla="*/ 137856 h 2759611"/>
              <a:gd name="connsiteX4" fmla="*/ 1904858 w 1959526"/>
              <a:gd name="connsiteY4" fmla="*/ 2595243 h 2759611"/>
              <a:gd name="connsiteX5" fmla="*/ 305417 w 1959526"/>
              <a:gd name="connsiteY5" fmla="*/ 2651443 h 2759611"/>
              <a:gd name="connsiteX0" fmla="*/ 194607 w 2046671"/>
              <a:gd name="connsiteY0" fmla="*/ 2587648 h 2831034"/>
              <a:gd name="connsiteX1" fmla="*/ 115875 w 2046671"/>
              <a:gd name="connsiteY1" fmla="*/ 1312500 h 2831034"/>
              <a:gd name="connsiteX2" fmla="*/ 141190 w 2046671"/>
              <a:gd name="connsiteY2" fmla="*/ 115324 h 2831034"/>
              <a:gd name="connsiteX3" fmla="*/ 1899360 w 2046671"/>
              <a:gd name="connsiteY3" fmla="*/ 137856 h 2831034"/>
              <a:gd name="connsiteX4" fmla="*/ 1900373 w 2046671"/>
              <a:gd name="connsiteY4" fmla="*/ 2595243 h 2831034"/>
              <a:gd name="connsiteX5" fmla="*/ 194607 w 2046671"/>
              <a:gd name="connsiteY5" fmla="*/ 2587648 h 2831034"/>
              <a:gd name="connsiteX0" fmla="*/ 227829 w 2045671"/>
              <a:gd name="connsiteY0" fmla="*/ 2672708 h 2872996"/>
              <a:gd name="connsiteX1" fmla="*/ 117199 w 2045671"/>
              <a:gd name="connsiteY1" fmla="*/ 1312500 h 2872996"/>
              <a:gd name="connsiteX2" fmla="*/ 142514 w 2045671"/>
              <a:gd name="connsiteY2" fmla="*/ 115324 h 2872996"/>
              <a:gd name="connsiteX3" fmla="*/ 1900684 w 2045671"/>
              <a:gd name="connsiteY3" fmla="*/ 137856 h 2872996"/>
              <a:gd name="connsiteX4" fmla="*/ 1901697 w 2045671"/>
              <a:gd name="connsiteY4" fmla="*/ 2595243 h 2872996"/>
              <a:gd name="connsiteX5" fmla="*/ 227829 w 2045671"/>
              <a:gd name="connsiteY5" fmla="*/ 2672708 h 2872996"/>
              <a:gd name="connsiteX0" fmla="*/ 205680 w 2046337"/>
              <a:gd name="connsiteY0" fmla="*/ 2619545 h 2845976"/>
              <a:gd name="connsiteX1" fmla="*/ 116315 w 2046337"/>
              <a:gd name="connsiteY1" fmla="*/ 1312500 h 2845976"/>
              <a:gd name="connsiteX2" fmla="*/ 141630 w 2046337"/>
              <a:gd name="connsiteY2" fmla="*/ 115324 h 2845976"/>
              <a:gd name="connsiteX3" fmla="*/ 1899800 w 2046337"/>
              <a:gd name="connsiteY3" fmla="*/ 137856 h 2845976"/>
              <a:gd name="connsiteX4" fmla="*/ 1900813 w 2046337"/>
              <a:gd name="connsiteY4" fmla="*/ 2595243 h 2845976"/>
              <a:gd name="connsiteX5" fmla="*/ 205680 w 2046337"/>
              <a:gd name="connsiteY5" fmla="*/ 2619545 h 2845976"/>
              <a:gd name="connsiteX0" fmla="*/ 205680 w 2046337"/>
              <a:gd name="connsiteY0" fmla="*/ 2619545 h 2804652"/>
              <a:gd name="connsiteX1" fmla="*/ 116315 w 2046337"/>
              <a:gd name="connsiteY1" fmla="*/ 1312500 h 2804652"/>
              <a:gd name="connsiteX2" fmla="*/ 141630 w 2046337"/>
              <a:gd name="connsiteY2" fmla="*/ 115324 h 2804652"/>
              <a:gd name="connsiteX3" fmla="*/ 1899800 w 2046337"/>
              <a:gd name="connsiteY3" fmla="*/ 137856 h 2804652"/>
              <a:gd name="connsiteX4" fmla="*/ 1900813 w 2046337"/>
              <a:gd name="connsiteY4" fmla="*/ 2595243 h 2804652"/>
              <a:gd name="connsiteX5" fmla="*/ 205680 w 2046337"/>
              <a:gd name="connsiteY5" fmla="*/ 2619545 h 2804652"/>
              <a:gd name="connsiteX0" fmla="*/ 205680 w 1957382"/>
              <a:gd name="connsiteY0" fmla="*/ 2619545 h 2668176"/>
              <a:gd name="connsiteX1" fmla="*/ 116315 w 1957382"/>
              <a:gd name="connsiteY1" fmla="*/ 1312500 h 2668176"/>
              <a:gd name="connsiteX2" fmla="*/ 141630 w 1957382"/>
              <a:gd name="connsiteY2" fmla="*/ 115324 h 2668176"/>
              <a:gd name="connsiteX3" fmla="*/ 1899800 w 1957382"/>
              <a:gd name="connsiteY3" fmla="*/ 137856 h 2668176"/>
              <a:gd name="connsiteX4" fmla="*/ 1900813 w 1957382"/>
              <a:gd name="connsiteY4" fmla="*/ 2595243 h 2668176"/>
              <a:gd name="connsiteX5" fmla="*/ 205680 w 1957382"/>
              <a:gd name="connsiteY5" fmla="*/ 2619545 h 2668176"/>
              <a:gd name="connsiteX0" fmla="*/ 250083 w 2001785"/>
              <a:gd name="connsiteY0" fmla="*/ 2619545 h 2668176"/>
              <a:gd name="connsiteX1" fmla="*/ 186033 w 2001785"/>
              <a:gd name="connsiteY1" fmla="*/ 115324 h 2668176"/>
              <a:gd name="connsiteX2" fmla="*/ 1944203 w 2001785"/>
              <a:gd name="connsiteY2" fmla="*/ 137856 h 2668176"/>
              <a:gd name="connsiteX3" fmla="*/ 1945216 w 2001785"/>
              <a:gd name="connsiteY3" fmla="*/ 2595243 h 2668176"/>
              <a:gd name="connsiteX4" fmla="*/ 250083 w 2001785"/>
              <a:gd name="connsiteY4" fmla="*/ 2619545 h 2668176"/>
              <a:gd name="connsiteX0" fmla="*/ 230481 w 1982183"/>
              <a:gd name="connsiteY0" fmla="*/ 2640117 h 2839073"/>
              <a:gd name="connsiteX1" fmla="*/ 198329 w 1982183"/>
              <a:gd name="connsiteY1" fmla="*/ 103999 h 2839073"/>
              <a:gd name="connsiteX2" fmla="*/ 1924601 w 1982183"/>
              <a:gd name="connsiteY2" fmla="*/ 158428 h 2839073"/>
              <a:gd name="connsiteX3" fmla="*/ 1925614 w 1982183"/>
              <a:gd name="connsiteY3" fmla="*/ 2615815 h 2839073"/>
              <a:gd name="connsiteX4" fmla="*/ 230481 w 1982183"/>
              <a:gd name="connsiteY4" fmla="*/ 2640117 h 2839073"/>
              <a:gd name="connsiteX0" fmla="*/ 155789 w 1907491"/>
              <a:gd name="connsiteY0" fmla="*/ 2578836 h 2777792"/>
              <a:gd name="connsiteX1" fmla="*/ 123637 w 1907491"/>
              <a:gd name="connsiteY1" fmla="*/ 42718 h 2777792"/>
              <a:gd name="connsiteX2" fmla="*/ 1849909 w 1907491"/>
              <a:gd name="connsiteY2" fmla="*/ 97147 h 2777792"/>
              <a:gd name="connsiteX3" fmla="*/ 1850922 w 1907491"/>
              <a:gd name="connsiteY3" fmla="*/ 2554534 h 2777792"/>
              <a:gd name="connsiteX4" fmla="*/ 155789 w 1907491"/>
              <a:gd name="connsiteY4" fmla="*/ 2578836 h 2777792"/>
              <a:gd name="connsiteX0" fmla="*/ 75803 w 1827505"/>
              <a:gd name="connsiteY0" fmla="*/ 2578836 h 2642148"/>
              <a:gd name="connsiteX1" fmla="*/ 43651 w 1827505"/>
              <a:gd name="connsiteY1" fmla="*/ 42718 h 2642148"/>
              <a:gd name="connsiteX2" fmla="*/ 1769923 w 1827505"/>
              <a:gd name="connsiteY2" fmla="*/ 97147 h 2642148"/>
              <a:gd name="connsiteX3" fmla="*/ 1770936 w 1827505"/>
              <a:gd name="connsiteY3" fmla="*/ 2554534 h 2642148"/>
              <a:gd name="connsiteX4" fmla="*/ 75803 w 1827505"/>
              <a:gd name="connsiteY4" fmla="*/ 2578836 h 2642148"/>
              <a:gd name="connsiteX0" fmla="*/ 160474 w 1912176"/>
              <a:gd name="connsiteY0" fmla="*/ 2547735 h 2741194"/>
              <a:gd name="connsiteX1" fmla="*/ 117689 w 1912176"/>
              <a:gd name="connsiteY1" fmla="*/ 86045 h 2741194"/>
              <a:gd name="connsiteX2" fmla="*/ 1854594 w 1912176"/>
              <a:gd name="connsiteY2" fmla="*/ 66046 h 2741194"/>
              <a:gd name="connsiteX3" fmla="*/ 1855607 w 1912176"/>
              <a:gd name="connsiteY3" fmla="*/ 2523433 h 2741194"/>
              <a:gd name="connsiteX4" fmla="*/ 160474 w 1912176"/>
              <a:gd name="connsiteY4" fmla="*/ 2547735 h 2741194"/>
              <a:gd name="connsiteX0" fmla="*/ 77508 w 1829210"/>
              <a:gd name="connsiteY0" fmla="*/ 2547735 h 2610288"/>
              <a:gd name="connsiteX1" fmla="*/ 34723 w 1829210"/>
              <a:gd name="connsiteY1" fmla="*/ 86045 h 2610288"/>
              <a:gd name="connsiteX2" fmla="*/ 1771628 w 1829210"/>
              <a:gd name="connsiteY2" fmla="*/ 66046 h 2610288"/>
              <a:gd name="connsiteX3" fmla="*/ 1772641 w 1829210"/>
              <a:gd name="connsiteY3" fmla="*/ 2523433 h 2610288"/>
              <a:gd name="connsiteX4" fmla="*/ 77508 w 1829210"/>
              <a:gd name="connsiteY4" fmla="*/ 2547735 h 2610288"/>
              <a:gd name="connsiteX0" fmla="*/ 158166 w 2021638"/>
              <a:gd name="connsiteY0" fmla="*/ 2685824 h 2880034"/>
              <a:gd name="connsiteX1" fmla="*/ 136646 w 2021638"/>
              <a:gd name="connsiteY1" fmla="*/ 224134 h 2880034"/>
              <a:gd name="connsiteX2" fmla="*/ 1873551 w 2021638"/>
              <a:gd name="connsiteY2" fmla="*/ 204135 h 2880034"/>
              <a:gd name="connsiteX3" fmla="*/ 1874564 w 2021638"/>
              <a:gd name="connsiteY3" fmla="*/ 2661522 h 2880034"/>
              <a:gd name="connsiteX4" fmla="*/ 158166 w 2021638"/>
              <a:gd name="connsiteY4" fmla="*/ 2685824 h 2880034"/>
              <a:gd name="connsiteX0" fmla="*/ 69302 w 1932774"/>
              <a:gd name="connsiteY0" fmla="*/ 2569924 h 2764134"/>
              <a:gd name="connsiteX1" fmla="*/ 47782 w 1932774"/>
              <a:gd name="connsiteY1" fmla="*/ 108234 h 2764134"/>
              <a:gd name="connsiteX2" fmla="*/ 1784687 w 1932774"/>
              <a:gd name="connsiteY2" fmla="*/ 88235 h 2764134"/>
              <a:gd name="connsiteX3" fmla="*/ 1785700 w 1932774"/>
              <a:gd name="connsiteY3" fmla="*/ 2545622 h 2764134"/>
              <a:gd name="connsiteX4" fmla="*/ 69302 w 1932774"/>
              <a:gd name="connsiteY4" fmla="*/ 2569924 h 2764134"/>
              <a:gd name="connsiteX0" fmla="*/ 69302 w 1851611"/>
              <a:gd name="connsiteY0" fmla="*/ 2569924 h 2635720"/>
              <a:gd name="connsiteX1" fmla="*/ 47782 w 1851611"/>
              <a:gd name="connsiteY1" fmla="*/ 108234 h 2635720"/>
              <a:gd name="connsiteX2" fmla="*/ 1784687 w 1851611"/>
              <a:gd name="connsiteY2" fmla="*/ 88235 h 2635720"/>
              <a:gd name="connsiteX3" fmla="*/ 1785700 w 1851611"/>
              <a:gd name="connsiteY3" fmla="*/ 2545622 h 2635720"/>
              <a:gd name="connsiteX4" fmla="*/ 69302 w 1851611"/>
              <a:gd name="connsiteY4" fmla="*/ 2569924 h 2635720"/>
              <a:gd name="connsiteX0" fmla="*/ 69302 w 1851611"/>
              <a:gd name="connsiteY0" fmla="*/ 2545353 h 2611149"/>
              <a:gd name="connsiteX1" fmla="*/ 47782 w 1851611"/>
              <a:gd name="connsiteY1" fmla="*/ 83663 h 2611149"/>
              <a:gd name="connsiteX2" fmla="*/ 1784687 w 1851611"/>
              <a:gd name="connsiteY2" fmla="*/ 63664 h 2611149"/>
              <a:gd name="connsiteX3" fmla="*/ 1785700 w 1851611"/>
              <a:gd name="connsiteY3" fmla="*/ 2521051 h 2611149"/>
              <a:gd name="connsiteX4" fmla="*/ 69302 w 1851611"/>
              <a:gd name="connsiteY4" fmla="*/ 2545353 h 2611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611" h="2611149">
                <a:moveTo>
                  <a:pt x="69302" y="2545353"/>
                </a:moveTo>
                <a:cubicBezTo>
                  <a:pt x="2932" y="2436833"/>
                  <a:pt x="-36097" y="210199"/>
                  <a:pt x="47782" y="83663"/>
                </a:cubicBezTo>
                <a:cubicBezTo>
                  <a:pt x="131661" y="-42873"/>
                  <a:pt x="1734267" y="-5870"/>
                  <a:pt x="1784687" y="63664"/>
                </a:cubicBezTo>
                <a:cubicBezTo>
                  <a:pt x="1867005" y="228890"/>
                  <a:pt x="1880211" y="2426412"/>
                  <a:pt x="1785700" y="2521051"/>
                </a:cubicBezTo>
                <a:cubicBezTo>
                  <a:pt x="1691189" y="2615690"/>
                  <a:pt x="135672" y="2653873"/>
                  <a:pt x="69302" y="2545353"/>
                </a:cubicBezTo>
                <a:close/>
              </a:path>
            </a:pathLst>
          </a:custGeom>
          <a:noFill/>
          <a:ln w="130175">
            <a:solidFill>
              <a:srgbClr val="03FB0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540568" y="1184118"/>
            <a:ext cx="467833" cy="478465"/>
          </a:xfrm>
          <a:custGeom>
            <a:avLst/>
            <a:gdLst>
              <a:gd name="connsiteX0" fmla="*/ 0 w 467833"/>
              <a:gd name="connsiteY0" fmla="*/ 0 h 478465"/>
              <a:gd name="connsiteX1" fmla="*/ 467833 w 467833"/>
              <a:gd name="connsiteY1" fmla="*/ 255181 h 478465"/>
              <a:gd name="connsiteX2" fmla="*/ 53163 w 467833"/>
              <a:gd name="connsiteY2" fmla="*/ 478465 h 478465"/>
            </a:gdLst>
            <a:ahLst/>
            <a:cxnLst>
              <a:cxn ang="0">
                <a:pos x="connsiteX0" y="connsiteY0"/>
              </a:cxn>
              <a:cxn ang="0">
                <a:pos x="connsiteX1" y="connsiteY1"/>
              </a:cxn>
              <a:cxn ang="0">
                <a:pos x="connsiteX2" y="connsiteY2"/>
              </a:cxn>
            </a:cxnLst>
            <a:rect l="l" t="t" r="r" b="b"/>
            <a:pathLst>
              <a:path w="467833" h="478465">
                <a:moveTo>
                  <a:pt x="0" y="0"/>
                </a:moveTo>
                <a:lnTo>
                  <a:pt x="467833" y="255181"/>
                </a:lnTo>
                <a:lnTo>
                  <a:pt x="53163" y="478465"/>
                </a:lnTo>
              </a:path>
            </a:pathLst>
          </a:custGeom>
          <a:noFill/>
          <a:ln w="127000">
            <a:solidFill>
              <a:srgbClr val="03FB0F">
                <a:alpha val="7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contenu 2"/>
          <p:cNvSpPr txBox="1">
            <a:spLocks/>
          </p:cNvSpPr>
          <p:nvPr/>
        </p:nvSpPr>
        <p:spPr>
          <a:xfrm rot="16200000">
            <a:off x="-1531302" y="2348879"/>
            <a:ext cx="1584176" cy="397293"/>
          </a:xfrm>
          <a:prstGeom prst="wedgeRoundRectCallout">
            <a:avLst>
              <a:gd name="adj1" fmla="val -18387"/>
              <a:gd name="adj2" fmla="val 41919"/>
              <a:gd name="adj3" fmla="val 16667"/>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Maille C</a:t>
            </a:r>
            <a:endParaRPr lang="fr-FR" sz="1900" dirty="0"/>
          </a:p>
        </p:txBody>
      </p:sp>
      <p:sp>
        <p:nvSpPr>
          <p:cNvPr id="54" name="Espace réservé du contenu 2"/>
          <p:cNvSpPr txBox="1">
            <a:spLocks/>
          </p:cNvSpPr>
          <p:nvPr/>
        </p:nvSpPr>
        <p:spPr>
          <a:xfrm>
            <a:off x="10024660" y="5102228"/>
            <a:ext cx="1584176" cy="397293"/>
          </a:xfrm>
          <a:prstGeom prst="wedgeRoundRectCallout">
            <a:avLst>
              <a:gd name="adj1" fmla="val -174770"/>
              <a:gd name="adj2" fmla="val 55300"/>
              <a:gd name="adj3" fmla="val 16667"/>
            </a:avLst>
          </a:prstGeom>
          <a:solidFill>
            <a:schemeClr val="bg2">
              <a:lumMod val="75000"/>
            </a:schemeClr>
          </a:solidFill>
          <a:ln>
            <a:solidFill>
              <a:schemeClr val="tx1"/>
            </a:solidFill>
          </a:ln>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Nœud B</a:t>
            </a:r>
            <a:endParaRPr lang="fr-FR" sz="1900" dirty="0"/>
          </a:p>
        </p:txBody>
      </p:sp>
      <p:sp>
        <p:nvSpPr>
          <p:cNvPr id="56" name="Ellipse 55"/>
          <p:cNvSpPr/>
          <p:nvPr/>
        </p:nvSpPr>
        <p:spPr>
          <a:xfrm flipH="1">
            <a:off x="4921668" y="614475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59" name="Rectangle 58"/>
          <p:cNvSpPr/>
          <p:nvPr/>
        </p:nvSpPr>
        <p:spPr>
          <a:xfrm rot="5400000" flipV="1">
            <a:off x="4376860" y="477339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352550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3687283"/>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5400000" flipV="1">
            <a:off x="6780490" y="480213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5400000" flipV="1">
            <a:off x="7692102" y="480213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0" name="Ellipse 99"/>
          <p:cNvSpPr/>
          <p:nvPr/>
        </p:nvSpPr>
        <p:spPr>
          <a:xfrm flipH="1">
            <a:off x="2881468" y="3642318"/>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Ellipse 100"/>
          <p:cNvSpPr/>
          <p:nvPr/>
        </p:nvSpPr>
        <p:spPr>
          <a:xfrm flipH="1">
            <a:off x="2881468" y="611547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2" name="Connecteur droit avec flèche 101"/>
          <p:cNvCxnSpPr/>
          <p:nvPr/>
        </p:nvCxnSpPr>
        <p:spPr>
          <a:xfrm rot="10800000" flipH="1">
            <a:off x="3114779" y="369361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p:nvPr/>
        </p:nvCxnSpPr>
        <p:spPr>
          <a:xfrm rot="5400000" flipH="1">
            <a:off x="1412251" y="6000201"/>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ZoneTexte 103"/>
          <p:cNvSpPr txBox="1"/>
          <p:nvPr/>
        </p:nvSpPr>
        <p:spPr>
          <a:xfrm rot="10800000" flipV="1">
            <a:off x="1037415" y="579866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05" name="Connecteur droit avec flèche 104"/>
          <p:cNvCxnSpPr/>
          <p:nvPr/>
        </p:nvCxnSpPr>
        <p:spPr>
          <a:xfrm flipH="1" flipV="1">
            <a:off x="963475" y="5133807"/>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0" name="ZoneTexte 109"/>
          <p:cNvSpPr txBox="1"/>
          <p:nvPr/>
        </p:nvSpPr>
        <p:spPr>
          <a:xfrm>
            <a:off x="395536" y="5275436"/>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1" name="Connecteur droit avec flèche 110"/>
          <p:cNvCxnSpPr/>
          <p:nvPr/>
        </p:nvCxnSpPr>
        <p:spPr>
          <a:xfrm rot="5400000" flipH="1">
            <a:off x="2878385" y="430166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rot="10800000" flipV="1">
            <a:off x="2494395" y="4101536"/>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13" name="ZoneTexte 112"/>
          <p:cNvSpPr txBox="1"/>
          <p:nvPr/>
        </p:nvSpPr>
        <p:spPr>
          <a:xfrm rot="10800000" flipV="1">
            <a:off x="2834189" y="3275691"/>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5" name="Connecteur droit avec flèche 114"/>
          <p:cNvCxnSpPr/>
          <p:nvPr/>
        </p:nvCxnSpPr>
        <p:spPr>
          <a:xfrm flipV="1">
            <a:off x="963475" y="3856942"/>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6" name="ZoneTexte 115"/>
          <p:cNvSpPr txBox="1"/>
          <p:nvPr/>
        </p:nvSpPr>
        <p:spPr>
          <a:xfrm>
            <a:off x="467544" y="416202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17" name="Connecteur droit avec flèche 116"/>
          <p:cNvCxnSpPr/>
          <p:nvPr/>
        </p:nvCxnSpPr>
        <p:spPr>
          <a:xfrm rot="5400000">
            <a:off x="7302734" y="402367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8" name="ZoneTexte 117"/>
          <p:cNvSpPr txBox="1"/>
          <p:nvPr/>
        </p:nvSpPr>
        <p:spPr>
          <a:xfrm rot="10800000" flipV="1">
            <a:off x="6918113" y="375031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1" name="Connecteur droit avec flèche 120"/>
          <p:cNvCxnSpPr/>
          <p:nvPr/>
        </p:nvCxnSpPr>
        <p:spPr>
          <a:xfrm flipH="1">
            <a:off x="3275856" y="3303543"/>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2" name="ZoneTexte 121"/>
          <p:cNvSpPr txBox="1"/>
          <p:nvPr/>
        </p:nvSpPr>
        <p:spPr>
          <a:xfrm>
            <a:off x="3469862" y="292387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23" name="Connecteur droit avec flèche 122"/>
          <p:cNvCxnSpPr/>
          <p:nvPr/>
        </p:nvCxnSpPr>
        <p:spPr>
          <a:xfrm flipV="1">
            <a:off x="7044034" y="4360430"/>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4" name="ZoneTexte 123"/>
          <p:cNvSpPr txBox="1"/>
          <p:nvPr/>
        </p:nvSpPr>
        <p:spPr>
          <a:xfrm>
            <a:off x="6647045" y="491732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25" name="Connecteur droit avec flèche 124"/>
          <p:cNvCxnSpPr/>
          <p:nvPr/>
        </p:nvCxnSpPr>
        <p:spPr>
          <a:xfrm>
            <a:off x="7956376" y="4380136"/>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7795993" y="557319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27" name="Connecteur droit avec flèche 126"/>
          <p:cNvCxnSpPr/>
          <p:nvPr/>
        </p:nvCxnSpPr>
        <p:spPr>
          <a:xfrm rot="5400000">
            <a:off x="8180614" y="610278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rot="10800000" flipV="1">
            <a:off x="7795993" y="5829421"/>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29" name="ZoneTexte 128"/>
          <p:cNvSpPr txBox="1"/>
          <p:nvPr/>
        </p:nvSpPr>
        <p:spPr>
          <a:xfrm>
            <a:off x="1716004" y="541378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30" name="ZoneTexte 129"/>
          <p:cNvSpPr txBox="1"/>
          <p:nvPr/>
        </p:nvSpPr>
        <p:spPr>
          <a:xfrm>
            <a:off x="3122890" y="478524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31" name="Connecteur droit avec flèche 130"/>
          <p:cNvCxnSpPr/>
          <p:nvPr/>
        </p:nvCxnSpPr>
        <p:spPr>
          <a:xfrm flipH="1" flipV="1">
            <a:off x="2411758" y="4387092"/>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2" name="ZoneTexte 131"/>
          <p:cNvSpPr txBox="1"/>
          <p:nvPr/>
        </p:nvSpPr>
        <p:spPr>
          <a:xfrm>
            <a:off x="1843819" y="4528721"/>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7868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Connecteur droit 26"/>
          <p:cNvCxnSpPr/>
          <p:nvPr/>
        </p:nvCxnSpPr>
        <p:spPr>
          <a:xfrm>
            <a:off x="35496" y="5517232"/>
            <a:ext cx="2520281" cy="3600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44624"/>
            <a:ext cx="8229600" cy="1143000"/>
          </a:xfrm>
        </p:spPr>
        <p:txBody>
          <a:bodyPr>
            <a:normAutofit fontScale="90000"/>
          </a:bodyPr>
          <a:lstStyle/>
          <a:p>
            <a:r>
              <a:rPr lang="fr-FR" dirty="0" smtClean="0"/>
              <a:t>Les éléments de base d’un circuit électrique</a:t>
            </a:r>
            <a:endParaRPr lang="fr-FR" dirty="0"/>
          </a:p>
        </p:txBody>
      </p:sp>
      <p:sp>
        <p:nvSpPr>
          <p:cNvPr id="4" name="Espace réservé du contenu 2"/>
          <p:cNvSpPr txBox="1">
            <a:spLocks/>
          </p:cNvSpPr>
          <p:nvPr/>
        </p:nvSpPr>
        <p:spPr>
          <a:xfrm>
            <a:off x="0" y="1693035"/>
            <a:ext cx="9144000" cy="439821"/>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Quelquefois appelés «dipôles» parce qu’ils ont deux connexions.</a:t>
            </a:r>
          </a:p>
        </p:txBody>
      </p:sp>
      <p:sp>
        <p:nvSpPr>
          <p:cNvPr id="5" name="Espace réservé du contenu 2"/>
          <p:cNvSpPr txBox="1">
            <a:spLocks/>
          </p:cNvSpPr>
          <p:nvPr/>
        </p:nvSpPr>
        <p:spPr>
          <a:xfrm>
            <a:off x="251519" y="2276872"/>
            <a:ext cx="6336705" cy="86409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Le dipôle « générateur » celui qui fournit l’énergie. Le fléchage de U et I suit la « convention générateur » U et I fléchés dans le même sens, pointe vers le plus.</a:t>
            </a:r>
          </a:p>
          <a:p>
            <a:pPr marL="0" indent="0">
              <a:buNone/>
            </a:pPr>
            <a:r>
              <a:rPr lang="fr-FR" sz="1900" dirty="0" smtClean="0"/>
              <a:t>(pile, batterie d’accumulateurs…)</a:t>
            </a:r>
          </a:p>
        </p:txBody>
      </p:sp>
      <p:grpSp>
        <p:nvGrpSpPr>
          <p:cNvPr id="13" name="Groupe 12"/>
          <p:cNvGrpSpPr/>
          <p:nvPr/>
        </p:nvGrpSpPr>
        <p:grpSpPr>
          <a:xfrm>
            <a:off x="6372200" y="2777222"/>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6912768" y="264106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6975092" y="327803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7363221" y="231835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6861064" y="284559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7164288" y="259255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7686600" y="277722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nvSpPr>
        <p:spPr>
          <a:xfrm>
            <a:off x="2505088" y="4077072"/>
            <a:ext cx="6531408" cy="20162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900" dirty="0" smtClean="0"/>
              <a:t>Le dipôle  récepteur, celui qui reçoit l’énergie électrique et la transforme en énergie utile (chaleur lumière…). On prendra comme premier exemple le résistor, qui en «résistant» au passage du courant produit de la chaleur (très souvent appelé résistance).</a:t>
            </a:r>
          </a:p>
          <a:p>
            <a:pPr marL="0" indent="0" algn="just">
              <a:buNone/>
            </a:pPr>
            <a:r>
              <a:rPr lang="fr-FR" sz="1900" dirty="0" smtClean="0"/>
              <a:t>Dans la « convention récepteur »  le courant est fléché en sens inverse de la tension.</a:t>
            </a:r>
          </a:p>
        </p:txBody>
      </p:sp>
      <p:sp useBgFill="1">
        <p:nvSpPr>
          <p:cNvPr id="25" name="Rectangle 24"/>
          <p:cNvSpPr/>
          <p:nvPr/>
        </p:nvSpPr>
        <p:spPr>
          <a:xfrm>
            <a:off x="683569" y="5373216"/>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051721" y="5539004"/>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013257" y="5172914"/>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602433" y="5013176"/>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052886" y="469047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51524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nvGrpSpPr>
        <p:grpSpPr>
          <a:xfrm>
            <a:off x="2339752" y="4476159"/>
            <a:ext cx="4824536" cy="1999784"/>
            <a:chOff x="1979712" y="4130328"/>
            <a:chExt cx="4824536" cy="1999784"/>
          </a:xfrm>
        </p:grpSpPr>
        <p:sp>
          <p:nvSpPr>
            <p:cNvPr id="6" name="Rectangle 5"/>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237280" y="4130328"/>
              <a:ext cx="21602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2" name="Groupe 31"/>
          <p:cNvGrpSpPr/>
          <p:nvPr/>
        </p:nvGrpSpPr>
        <p:grpSpPr>
          <a:xfrm>
            <a:off x="2137230" y="5214991"/>
            <a:ext cx="324036" cy="570900"/>
            <a:chOff x="1799692" y="4862794"/>
            <a:chExt cx="324036" cy="570900"/>
          </a:xfrm>
        </p:grpSpPr>
        <p:sp useBgFill="1">
          <p:nvSpPr>
            <p:cNvPr id="33" name="Ellipse 32"/>
            <p:cNvSpPr/>
            <p:nvPr/>
          </p:nvSpPr>
          <p:spPr>
            <a:xfrm>
              <a:off x="1799692" y="4862794"/>
              <a:ext cx="324036" cy="570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p:cNvCxnSpPr/>
            <p:nvPr/>
          </p:nvCxnSpPr>
          <p:spPr>
            <a:xfrm flipH="1" flipV="1">
              <a:off x="1988713" y="4862794"/>
              <a:ext cx="27003" cy="5709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Connecteur droit 26"/>
          <p:cNvCxnSpPr/>
          <p:nvPr/>
        </p:nvCxnSpPr>
        <p:spPr>
          <a:xfrm>
            <a:off x="3520557" y="647594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44624"/>
            <a:ext cx="8229600" cy="1143000"/>
          </a:xfrm>
        </p:spPr>
        <p:txBody>
          <a:bodyPr>
            <a:normAutofit fontScale="90000"/>
          </a:bodyPr>
          <a:lstStyle/>
          <a:p>
            <a:r>
              <a:rPr lang="fr-FR" dirty="0" smtClean="0"/>
              <a:t>Les éléments de base d’un circuit électrique</a:t>
            </a:r>
            <a:endParaRPr lang="fr-FR" dirty="0"/>
          </a:p>
        </p:txBody>
      </p:sp>
      <p:sp>
        <p:nvSpPr>
          <p:cNvPr id="3" name="Espace réservé du contenu 2"/>
          <p:cNvSpPr>
            <a:spLocks noGrp="1"/>
          </p:cNvSpPr>
          <p:nvPr>
            <p:ph idx="1"/>
          </p:nvPr>
        </p:nvSpPr>
        <p:spPr>
          <a:xfrm>
            <a:off x="467544" y="1412776"/>
            <a:ext cx="8424936" cy="1112034"/>
          </a:xfrm>
        </p:spPr>
        <p:txBody>
          <a:bodyPr>
            <a:noAutofit/>
          </a:bodyPr>
          <a:lstStyle/>
          <a:p>
            <a:pPr marL="0" indent="0" algn="ctr">
              <a:buNone/>
            </a:pPr>
            <a:r>
              <a:rPr lang="fr-FR" sz="1900" dirty="0" smtClean="0"/>
              <a:t>Générateur, récepteur, et… quelques fils </a:t>
            </a:r>
            <a:br>
              <a:rPr lang="fr-FR" sz="1900" dirty="0" smtClean="0"/>
            </a:br>
            <a:r>
              <a:rPr lang="fr-FR" sz="1900" dirty="0" smtClean="0"/>
              <a:t>(conducteurs électriques) représentés par des traits</a:t>
            </a:r>
          </a:p>
          <a:p>
            <a:pPr marL="0" indent="0" algn="ctr">
              <a:buNone/>
            </a:pPr>
            <a:r>
              <a:rPr lang="fr-FR" sz="1900" dirty="0" smtClean="0"/>
              <a:t>Un (ou plus ) commutateurs, interrupteurs,… éléments servant à établir ou interrompre la circulation du courant.</a:t>
            </a:r>
          </a:p>
          <a:p>
            <a:pPr marL="0" indent="0" algn="ctr">
              <a:buNone/>
            </a:pPr>
            <a:r>
              <a:rPr lang="fr-FR" sz="1900" dirty="0" smtClean="0"/>
              <a:t>Dans le fléchage des tensions et des courants d’un circuit électrique le sens de la tension et du courant est donné par le générateur… </a:t>
            </a:r>
            <a:endParaRPr lang="fr-FR" sz="1900" dirty="0"/>
          </a:p>
        </p:txBody>
      </p:sp>
      <p:grpSp>
        <p:nvGrpSpPr>
          <p:cNvPr id="13" name="Groupe 12"/>
          <p:cNvGrpSpPr/>
          <p:nvPr/>
        </p:nvGrpSpPr>
        <p:grpSpPr>
          <a:xfrm>
            <a:off x="3507144" y="4106827"/>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4047712" y="397066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4110036" y="460764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4498165" y="3647964"/>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3996008" y="4175200"/>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4299232" y="3922161"/>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4821544" y="4106827"/>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4168630" y="6331928"/>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5536782" y="649771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5498318" y="6131626"/>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4087494" y="597188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4537947" y="5649184"/>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51" name="Groupe 50"/>
          <p:cNvGrpSpPr/>
          <p:nvPr/>
        </p:nvGrpSpPr>
        <p:grpSpPr>
          <a:xfrm>
            <a:off x="2023916" y="5236517"/>
            <a:ext cx="648072" cy="564531"/>
            <a:chOff x="1619672" y="4631430"/>
            <a:chExt cx="648072" cy="564531"/>
          </a:xfrm>
        </p:grpSpPr>
        <p:sp useBgFill="1">
          <p:nvSpPr>
            <p:cNvPr id="19" name="Ellipse 18"/>
            <p:cNvSpPr/>
            <p:nvPr/>
          </p:nvSpPr>
          <p:spPr>
            <a:xfrm>
              <a:off x="1619672" y="4631430"/>
              <a:ext cx="648072" cy="5645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p:cNvCxnSpPr>
              <a:stCxn id="19" idx="4"/>
              <a:endCxn id="19" idx="1"/>
            </p:cNvCxnSpPr>
            <p:nvPr/>
          </p:nvCxnSpPr>
          <p:spPr>
            <a:xfrm flipH="1" flipV="1">
              <a:off x="1714580" y="4714104"/>
              <a:ext cx="229128" cy="4818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051808" y="5133691"/>
            <a:ext cx="73770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Clic!</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a:off x="4582660" y="4576295"/>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35496" y="3451347"/>
            <a:ext cx="4076596" cy="336202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nvSpPr>
        <p:spPr>
          <a:xfrm>
            <a:off x="35496" y="3645024"/>
            <a:ext cx="3858984" cy="318256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282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59"/>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grpId="0" nodeType="afterEffect">
                                  <p:stCondLst>
                                    <p:cond delay="0"/>
                                  </p:stCondLst>
                                  <p:iterate type="wd">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800"/>
                            </p:stCondLst>
                            <p:childTnLst>
                              <p:par>
                                <p:cTn id="12" presetID="10" presetClass="entr" presetSubtype="0" fill="hold" grpId="0" nodeType="afterEffect">
                                  <p:stCondLst>
                                    <p:cond delay="750"/>
                                  </p:stCondLst>
                                  <p:iterate type="wd">
                                    <p:tmPct val="10000"/>
                                  </p:iterate>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par>
                          <p:cTn id="15" fill="hold">
                            <p:stCondLst>
                              <p:cond delay="2800"/>
                            </p:stCondLst>
                            <p:childTnLst>
                              <p:par>
                                <p:cTn id="16" presetID="10" presetClass="entr" presetSubtype="0" fill="hold" grpId="0" nodeType="afterEffect">
                                  <p:stCondLst>
                                    <p:cond delay="750"/>
                                  </p:stCondLst>
                                  <p:iterate type="wd">
                                    <p:tmPct val="10000"/>
                                  </p:iterate>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par>
                          <p:cTn id="19" fill="hold">
                            <p:stCondLst>
                              <p:cond delay="5000"/>
                            </p:stCondLst>
                            <p:childTnLst>
                              <p:par>
                                <p:cTn id="20" presetID="10" presetClass="entr" presetSubtype="0" fill="hold" grpId="0" nodeType="afterEffect">
                                  <p:stCondLst>
                                    <p:cond delay="750"/>
                                  </p:stCondLst>
                                  <p:iterate type="wd">
                                    <p:tmPct val="10000"/>
                                  </p:iterate>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par>
                          <p:cTn id="23" fill="hold">
                            <p:stCondLst>
                              <p:cond delay="7450"/>
                            </p:stCondLst>
                            <p:childTnLst>
                              <p:par>
                                <p:cTn id="24" presetID="22" presetClass="entr" presetSubtype="2"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childTnLst>
                          </p:cTn>
                        </p:par>
                        <p:par>
                          <p:cTn id="27" fill="hold">
                            <p:stCondLst>
                              <p:cond delay="7950"/>
                            </p:stCondLst>
                            <p:childTnLst>
                              <p:par>
                                <p:cTn id="28" presetID="10"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par>
                          <p:cTn id="31" fill="hold">
                            <p:stCondLst>
                              <p:cond delay="8450"/>
                            </p:stCondLst>
                            <p:childTnLst>
                              <p:par>
                                <p:cTn id="32" presetID="10"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par>
                          <p:cTn id="35" fill="hold">
                            <p:stCondLst>
                              <p:cond delay="8950"/>
                            </p:stCondLst>
                            <p:childTnLst>
                              <p:par>
                                <p:cTn id="36" presetID="10" presetClass="entr" presetSubtype="0"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childTnLst>
                          </p:cTn>
                        </p:par>
                        <p:par>
                          <p:cTn id="42" fill="hold">
                            <p:stCondLst>
                              <p:cond delay="9450"/>
                            </p:stCondLst>
                            <p:childTnLst>
                              <p:par>
                                <p:cTn id="43" presetID="21" presetClass="entr" presetSubtype="1"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heel(1)">
                                      <p:cBhvr>
                                        <p:cTn id="45" dur="2000"/>
                                        <p:tgtEl>
                                          <p:spTgt spid="14"/>
                                        </p:tgtEl>
                                      </p:cBhvr>
                                    </p:animEffect>
                                  </p:childTnLst>
                                </p:cTn>
                              </p:par>
                            </p:childTnLst>
                          </p:cTn>
                        </p:par>
                        <p:par>
                          <p:cTn id="46" fill="hold">
                            <p:stCondLst>
                              <p:cond delay="11450"/>
                            </p:stCondLst>
                            <p:childTnLst>
                              <p:par>
                                <p:cTn id="47" presetID="10" presetClass="entr" presetSubtype="0" fill="hold" nodeType="after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500"/>
                                        <p:tgtEl>
                                          <p:spTgt spid="51"/>
                                        </p:tgtEl>
                                      </p:cBhvr>
                                    </p:animEffect>
                                  </p:childTnLst>
                                </p:cTn>
                              </p:par>
                              <p:par>
                                <p:cTn id="50" presetID="10"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right)">
                                      <p:cBhvr>
                                        <p:cTn id="57" dur="500"/>
                                        <p:tgtEl>
                                          <p:spTgt spid="20"/>
                                        </p:tgtEl>
                                      </p:cBhvr>
                                    </p:animEffect>
                                  </p:childTnLst>
                                </p:cTn>
                              </p:par>
                              <p:par>
                                <p:cTn id="58" presetID="22" presetClass="entr" presetSubtype="2" fill="hold"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right)">
                                      <p:cBhvr>
                                        <p:cTn id="60" dur="500"/>
                                        <p:tgtEl>
                                          <p:spTgt spid="1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500"/>
                                        <p:tgtEl>
                                          <p:spTgt spid="41"/>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42"/>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withEffect">
                                  <p:stCondLst>
                                    <p:cond delay="0"/>
                                  </p:stCondLst>
                                  <p:childTnLst>
                                    <p:animEffect transition="out" filter="fade">
                                      <p:cBhvr>
                                        <p:cTn id="72" dur="500"/>
                                        <p:tgtEl>
                                          <p:spTgt spid="51"/>
                                        </p:tgtEl>
                                      </p:cBhvr>
                                    </p:animEffect>
                                    <p:set>
                                      <p:cBhvr>
                                        <p:cTn id="73" dur="1" fill="hold">
                                          <p:stCondLst>
                                            <p:cond delay="499"/>
                                          </p:stCondLst>
                                        </p:cTn>
                                        <p:tgtEl>
                                          <p:spTgt spid="51"/>
                                        </p:tgtEl>
                                        <p:attrNameLst>
                                          <p:attrName>style.visibility</p:attrName>
                                        </p:attrNameLst>
                                      </p:cBhvr>
                                      <p:to>
                                        <p:strVal val="hidden"/>
                                      </p:to>
                                    </p:set>
                                  </p:childTnLst>
                                </p:cTn>
                              </p:par>
                            </p:childTnLst>
                          </p:cTn>
                        </p:par>
                        <p:par>
                          <p:cTn id="74" fill="hold">
                            <p:stCondLst>
                              <p:cond delay="500"/>
                            </p:stCondLst>
                            <p:childTnLst>
                              <p:par>
                                <p:cTn id="75" presetID="1" presetClass="exit" presetSubtype="0" fill="hold" grpId="1" nodeType="afterEffect">
                                  <p:stCondLst>
                                    <p:cond delay="0"/>
                                  </p:stCondLst>
                                  <p:childTnLst>
                                    <p:set>
                                      <p:cBhvr>
                                        <p:cTn id="76" dur="1" fill="hold">
                                          <p:stCondLst>
                                            <p:cond delay="0"/>
                                          </p:stCondLst>
                                        </p:cTn>
                                        <p:tgtEl>
                                          <p:spTgt spid="42"/>
                                        </p:tgtEl>
                                        <p:attrNameLst>
                                          <p:attrName>style.visibility</p:attrName>
                                        </p:attrNameLst>
                                      </p:cBhvr>
                                      <p:to>
                                        <p:strVal val="hidden"/>
                                      </p:to>
                                    </p:set>
                                  </p:childTnLst>
                                </p:cTn>
                              </p:par>
                              <p:par>
                                <p:cTn id="77" presetID="1" presetClass="entr" presetSubtype="0" fill="hold" grpId="0" nodeType="withEffect">
                                  <p:stCondLst>
                                    <p:cond delay="0"/>
                                  </p:stCondLst>
                                  <p:childTnLst>
                                    <p:set>
                                      <p:cBhvr>
                                        <p:cTn id="78" dur="1" fill="hold">
                                          <p:stCondLst>
                                            <p:cond delay="0"/>
                                          </p:stCondLst>
                                        </p:cTn>
                                        <p:tgtEl>
                                          <p:spTgt spid="59"/>
                                        </p:tgtEl>
                                        <p:attrNameLst>
                                          <p:attrName>style.visibility</p:attrName>
                                        </p:attrNameLst>
                                      </p:cBhvr>
                                      <p:to>
                                        <p:strVal val="visible"/>
                                      </p:to>
                                    </p:set>
                                  </p:childTnLst>
                                </p:cTn>
                              </p:par>
                              <p:par>
                                <p:cTn id="79" presetID="10" presetClass="entr" presetSubtype="0"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fade">
                                      <p:cBhvr>
                                        <p:cTn id="81" dur="500"/>
                                        <p:tgtEl>
                                          <p:spTgt spid="43"/>
                                        </p:tgtEl>
                                      </p:cBhvr>
                                    </p:animEffect>
                                  </p:childTnLst>
                                </p:cTn>
                              </p:par>
                              <p:par>
                                <p:cTn id="82" presetID="22" presetClass="entr" presetSubtype="2" fill="hold"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wipe(right)">
                                      <p:cBhvr>
                                        <p:cTn id="84" dur="500"/>
                                        <p:tgtEl>
                                          <p:spTgt spid="16"/>
                                        </p:tgtEl>
                                      </p:cBhvr>
                                    </p:animEffect>
                                  </p:childTnLst>
                                </p:cTn>
                              </p:par>
                              <p:par>
                                <p:cTn id="85" presetID="22" presetClass="entr" presetSubtype="2" fill="hold" grpId="0" nodeType="with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right)">
                                      <p:cBhvr>
                                        <p:cTn id="87" dur="500"/>
                                        <p:tgtEl>
                                          <p:spTgt spid="21"/>
                                        </p:tgtEl>
                                      </p:cBhvr>
                                    </p:animEffect>
                                  </p:childTnLst>
                                </p:cTn>
                              </p:par>
                              <p:par>
                                <p:cTn id="88" presetID="22" presetClass="entr" presetSubtype="8" fill="hold" nodeType="with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wipe(left)">
                                      <p:cBhvr>
                                        <p:cTn id="90" dur="500"/>
                                        <p:tgtEl>
                                          <p:spTgt spid="28"/>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wipe(left)">
                                      <p:cBhvr>
                                        <p:cTn id="93" dur="500"/>
                                        <p:tgtEl>
                                          <p:spTgt spid="29"/>
                                        </p:tgtEl>
                                      </p:cBhvr>
                                    </p:animEffect>
                                  </p:childTnLst>
                                </p:cTn>
                              </p:par>
                              <p:par>
                                <p:cTn id="94" presetID="22" presetClass="entr" presetSubtype="2" fill="hold" nodeType="with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right)">
                                      <p:cBhvr>
                                        <p:cTn id="96" dur="500"/>
                                        <p:tgtEl>
                                          <p:spTgt spid="30"/>
                                        </p:tgtEl>
                                      </p:cBhvr>
                                    </p:animEffect>
                                  </p:childTnLst>
                                </p:cTn>
                              </p:par>
                              <p:par>
                                <p:cTn id="97" presetID="22" presetClass="entr" presetSubtype="2" fill="hold" grpId="0" nodeType="with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wipe(right)">
                                      <p:cBhvr>
                                        <p:cTn id="99" dur="500"/>
                                        <p:tgtEl>
                                          <p:spTgt spid="31"/>
                                        </p:tgtEl>
                                      </p:cBhvr>
                                    </p:animEffect>
                                  </p:childTnLst>
                                </p:cTn>
                              </p:par>
                              <p:par>
                                <p:cTn id="100" presetID="0" presetClass="path" presetSubtype="0" repeatCount="10000" fill="remove" grpId="1" nodeType="withEffect">
                                  <p:stCondLst>
                                    <p:cond delay="0"/>
                                  </p:stCondLst>
                                  <p:childTnLst>
                                    <p:animMotion origin="layout" path="M 0 0 L -0.24809 0 L -0.24809 0.27176 L 0.28177 0.27084 L 0.28107 0.00093 L 0 0 Z " pathEditMode="relative" ptsTypes="AAAAAA">
                                      <p:cBhvr>
                                        <p:cTn id="101" dur="2500" fill="hold"/>
                                        <p:tgtEl>
                                          <p:spTgt spid="43"/>
                                        </p:tgtEl>
                                        <p:attrNameLst>
                                          <p:attrName>ppt_x</p:attrName>
                                          <p:attrName>ppt_y</p:attrName>
                                        </p:attrNameLst>
                                      </p:cBhvr>
                                    </p:animMotion>
                                  </p:childTnLst>
                                  <p:subTnLst>
                                    <p:set>
                                      <p:cBhvr override="childStyle">
                                        <p:cTn dur="1" fill="hold" display="0" masterRel="sameClick" afterEffect="1">
                                          <p:stCondLst>
                                            <p:cond evt="end" delay="0">
                                              <p:tn val="100"/>
                                            </p:cond>
                                          </p:stCondLst>
                                        </p:cTn>
                                        <p:tgtEl>
                                          <p:spTgt spid="43"/>
                                        </p:tgtEl>
                                        <p:attrNameLst>
                                          <p:attrName>style.visibility</p:attrName>
                                        </p:attrNameLst>
                                      </p:cBhvr>
                                      <p:to>
                                        <p:strVal val="hidden"/>
                                      </p:to>
                                    </p:set>
                                  </p:subTnLst>
                                </p:cTn>
                              </p:par>
                            </p:childTnLst>
                          </p:cTn>
                        </p:par>
                      </p:childTnLst>
                    </p:cTn>
                  </p:par>
                </p:childTnLst>
              </p:cTn>
              <p:nextCondLst>
                <p:cond evt="onClick" delay="0">
                  <p:tgtEl>
                    <p:spTgt spid="42"/>
                  </p:tgtEl>
                </p:cond>
              </p:nextCondLst>
            </p:seq>
            <p:seq concurrent="1" nextAc="seek">
              <p:cTn id="102" restart="whenNotActive" fill="hold" evtFilter="cancelBubble" nodeType="interactiveSeq">
                <p:stCondLst>
                  <p:cond evt="onClick" delay="0">
                    <p:tgtEl>
                      <p:spTgt spid="59"/>
                    </p:tgtEl>
                  </p:cond>
                </p:stCondLst>
                <p:endSync evt="end" delay="0">
                  <p:rtn val="all"/>
                </p:endSync>
                <p:childTnLst>
                  <p:par>
                    <p:cTn id="103" fill="hold">
                      <p:stCondLst>
                        <p:cond delay="0"/>
                      </p:stCondLst>
                      <p:childTnLst>
                        <p:par>
                          <p:cTn id="104" fill="hold">
                            <p:stCondLst>
                              <p:cond delay="0"/>
                            </p:stCondLst>
                            <p:childTnLst>
                              <p:par>
                                <p:cTn id="105" presetID="10" presetClass="entr" presetSubtype="0" fill="hold"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500"/>
                                        <p:tgtEl>
                                          <p:spTgt spid="51"/>
                                        </p:tgtEl>
                                      </p:cBhvr>
                                    </p:animEffect>
                                  </p:childTnLst>
                                </p:cTn>
                              </p:par>
                              <p:par>
                                <p:cTn id="108" presetID="1" presetClass="exit" presetSubtype="0" fill="hold" grpId="3" nodeType="withEffect">
                                  <p:stCondLst>
                                    <p:cond delay="0"/>
                                  </p:stCondLst>
                                  <p:childTnLst>
                                    <p:set>
                                      <p:cBhvr>
                                        <p:cTn id="109" dur="1" fill="hold">
                                          <p:stCondLst>
                                            <p:cond delay="0"/>
                                          </p:stCondLst>
                                        </p:cTn>
                                        <p:tgtEl>
                                          <p:spTgt spid="43"/>
                                        </p:tgtEl>
                                        <p:attrNameLst>
                                          <p:attrName>style.visibility</p:attrName>
                                        </p:attrNameLst>
                                      </p:cBhvr>
                                      <p:to>
                                        <p:strVal val="hidden"/>
                                      </p:to>
                                    </p:set>
                                  </p:childTnLst>
                                </p:cTn>
                              </p:par>
                              <p:par>
                                <p:cTn id="110" presetID="1" presetClass="entr" presetSubtype="0" fill="hold" grpId="2" nodeType="withEffect">
                                  <p:stCondLst>
                                    <p:cond delay="0"/>
                                  </p:stCondLst>
                                  <p:childTnLst>
                                    <p:set>
                                      <p:cBhvr>
                                        <p:cTn id="111" dur="1" fill="hold">
                                          <p:stCondLst>
                                            <p:cond delay="0"/>
                                          </p:stCondLst>
                                        </p:cTn>
                                        <p:tgtEl>
                                          <p:spTgt spid="42"/>
                                        </p:tgtEl>
                                        <p:attrNameLst>
                                          <p:attrName>style.visibility</p:attrName>
                                        </p:attrNameLst>
                                      </p:cBhvr>
                                      <p:to>
                                        <p:strVal val="visible"/>
                                      </p:to>
                                    </p:set>
                                  </p:childTnLst>
                                </p:cTn>
                              </p:par>
                              <p:par>
                                <p:cTn id="112" presetID="1" presetClass="exit" presetSubtype="0" fill="hold" grpId="1" nodeType="withEffect">
                                  <p:stCondLst>
                                    <p:cond delay="0"/>
                                  </p:stCondLst>
                                  <p:childTnLst>
                                    <p:set>
                                      <p:cBhvr>
                                        <p:cTn id="113" dur="1" fill="hold">
                                          <p:stCondLst>
                                            <p:cond delay="0"/>
                                          </p:stCondLst>
                                        </p:cTn>
                                        <p:tgtEl>
                                          <p:spTgt spid="59"/>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28"/>
                                        </p:tgtEl>
                                        <p:attrNameLst>
                                          <p:attrName>style.visibility</p:attrName>
                                        </p:attrNameLst>
                                      </p:cBhvr>
                                      <p:to>
                                        <p:strVal val="hidden"/>
                                      </p:to>
                                    </p:set>
                                  </p:childTnLst>
                                </p:cTn>
                              </p:par>
                              <p:par>
                                <p:cTn id="116" presetID="1" presetClass="exit" presetSubtype="0" fill="hold" grpId="1" nodeType="withEffect">
                                  <p:stCondLst>
                                    <p:cond delay="0"/>
                                  </p:stCondLst>
                                  <p:childTnLst>
                                    <p:set>
                                      <p:cBhvr>
                                        <p:cTn id="117" dur="1" fill="hold">
                                          <p:stCondLst>
                                            <p:cond delay="0"/>
                                          </p:stCondLst>
                                        </p:cTn>
                                        <p:tgtEl>
                                          <p:spTgt spid="29"/>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30"/>
                                        </p:tgtEl>
                                        <p:attrNameLst>
                                          <p:attrName>style.visibility</p:attrName>
                                        </p:attrNameLst>
                                      </p:cBhvr>
                                      <p:to>
                                        <p:strVal val="hidden"/>
                                      </p:to>
                                    </p:set>
                                  </p:childTnLst>
                                </p:cTn>
                              </p:par>
                              <p:par>
                                <p:cTn id="120" presetID="1" presetClass="exit" presetSubtype="0" fill="hold" grpId="1" nodeType="withEffect">
                                  <p:stCondLst>
                                    <p:cond delay="0"/>
                                  </p:stCondLst>
                                  <p:childTnLst>
                                    <p:set>
                                      <p:cBhvr>
                                        <p:cTn id="12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 grpId="0"/>
      <p:bldP spid="3" grpId="0" build="p"/>
      <p:bldP spid="20" grpId="0"/>
      <p:bldP spid="21" grpId="0"/>
      <p:bldP spid="22" grpId="0"/>
      <p:bldP spid="23" grpId="0"/>
      <p:bldP spid="25" grpId="0" animBg="1"/>
      <p:bldP spid="29" grpId="0"/>
      <p:bldP spid="29" grpId="1"/>
      <p:bldP spid="31" grpId="0"/>
      <p:bldP spid="31" grpId="1"/>
      <p:bldP spid="41" grpId="0"/>
      <p:bldP spid="43" grpId="0" animBg="1"/>
      <p:bldP spid="43" grpId="1" animBg="1"/>
      <p:bldP spid="43" grpId="3" animBg="1"/>
      <p:bldP spid="42" grpId="0" animBg="1"/>
      <p:bldP spid="42" grpId="1" animBg="1"/>
      <p:bldP spid="42" grpId="2" animBg="1"/>
      <p:bldP spid="59" grpId="0" animBg="1"/>
      <p:bldP spid="59" grpId="1" animBg="1"/>
      <p:bldP spid="5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Fléchage tension, courant…</a:t>
            </a:r>
            <a:endParaRPr lang="fr-FR" dirty="0"/>
          </a:p>
        </p:txBody>
      </p:sp>
      <p:sp>
        <p:nvSpPr>
          <p:cNvPr id="3" name="Espace réservé du contenu 2"/>
          <p:cNvSpPr>
            <a:spLocks noGrp="1"/>
          </p:cNvSpPr>
          <p:nvPr>
            <p:ph idx="1"/>
          </p:nvPr>
        </p:nvSpPr>
        <p:spPr>
          <a:xfrm>
            <a:off x="323528" y="1124744"/>
            <a:ext cx="8424936" cy="1080393"/>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Fléchez les tensions et les courants, en tenant compte des conventions générateur et récepteur.</a:t>
            </a:r>
          </a:p>
          <a:p>
            <a:pPr marL="0" indent="0" algn="ctr">
              <a:buNone/>
            </a:pPr>
            <a:r>
              <a:rPr lang="fr-FR" sz="1900" dirty="0" smtClean="0"/>
              <a:t>Commencez par flécher les tensions des générateurs, puis les courants, et enfin les tension (chutes de tensions) aux bornes des récepteurs </a:t>
            </a:r>
            <a:endParaRPr lang="fr-FR" sz="1900" dirty="0" smtClean="0">
              <a:effectLst/>
            </a:endParaRPr>
          </a:p>
        </p:txBody>
      </p:sp>
      <p:cxnSp>
        <p:nvCxnSpPr>
          <p:cNvPr id="99" name="Connecteur droit avec flèche 98"/>
          <p:cNvCxnSpPr/>
          <p:nvPr/>
        </p:nvCxnSpPr>
        <p:spPr>
          <a:xfrm flipV="1">
            <a:off x="4519283" y="365770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6" name="ZoneTexte 105"/>
          <p:cNvSpPr txBox="1"/>
          <p:nvPr/>
        </p:nvSpPr>
        <p:spPr>
          <a:xfrm rot="10800000" flipV="1">
            <a:off x="4092286" y="447186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7" name="Connecteur droit avec flèche 106"/>
          <p:cNvCxnSpPr/>
          <p:nvPr/>
        </p:nvCxnSpPr>
        <p:spPr>
          <a:xfrm rot="5400000">
            <a:off x="5693618" y="360314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5371466" y="347858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09" name="Connecteur droit avec flèche 108"/>
          <p:cNvCxnSpPr/>
          <p:nvPr/>
        </p:nvCxnSpPr>
        <p:spPr>
          <a:xfrm rot="5400000">
            <a:off x="4907400" y="35976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rot="10800000" flipV="1">
            <a:off x="4585248" y="34730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19" name="Connecteur droit avec flèche 118"/>
          <p:cNvCxnSpPr/>
          <p:nvPr/>
        </p:nvCxnSpPr>
        <p:spPr>
          <a:xfrm rot="5400000">
            <a:off x="6419568" y="362301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6097416" y="349845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37" name="Connecteur droit avec flèche 136"/>
          <p:cNvCxnSpPr/>
          <p:nvPr/>
        </p:nvCxnSpPr>
        <p:spPr>
          <a:xfrm rot="5400000">
            <a:off x="5693618" y="540922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8" name="ZoneTexte 137"/>
          <p:cNvSpPr txBox="1"/>
          <p:nvPr/>
        </p:nvSpPr>
        <p:spPr>
          <a:xfrm rot="10800000" flipV="1">
            <a:off x="5371466" y="528466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39" name="Connecteur droit avec flèche 138"/>
          <p:cNvCxnSpPr/>
          <p:nvPr/>
        </p:nvCxnSpPr>
        <p:spPr>
          <a:xfrm rot="5400000">
            <a:off x="4907400" y="54036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0" name="ZoneTexte 139"/>
          <p:cNvSpPr txBox="1"/>
          <p:nvPr/>
        </p:nvSpPr>
        <p:spPr>
          <a:xfrm rot="10800000" flipV="1">
            <a:off x="4585248" y="52791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1" name="Connecteur droit avec flèche 140"/>
          <p:cNvCxnSpPr/>
          <p:nvPr/>
        </p:nvCxnSpPr>
        <p:spPr>
          <a:xfrm rot="5400000">
            <a:off x="6419568" y="5429085"/>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2" name="ZoneTexte 141"/>
          <p:cNvSpPr txBox="1"/>
          <p:nvPr/>
        </p:nvSpPr>
        <p:spPr>
          <a:xfrm rot="10800000" flipV="1">
            <a:off x="6097416" y="5304525"/>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43" name="Ellipse 142"/>
          <p:cNvSpPr/>
          <p:nvPr/>
        </p:nvSpPr>
        <p:spPr>
          <a:xfrm flipH="1">
            <a:off x="4921668" y="321129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5" name="Groupe 144"/>
          <p:cNvGrpSpPr/>
          <p:nvPr/>
        </p:nvGrpSpPr>
        <p:grpSpPr>
          <a:xfrm>
            <a:off x="968712" y="3094523"/>
            <a:ext cx="7467227" cy="2686202"/>
            <a:chOff x="968712" y="3094523"/>
            <a:chExt cx="7467227" cy="2686202"/>
          </a:xfrm>
        </p:grpSpPr>
        <p:sp>
          <p:nvSpPr>
            <p:cNvPr id="146" name="Rectangle 14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9" name="Rectangle 14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0" name="Connecteur droit 14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51" name="Rectangle 15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2" name="Rectangle 15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3" name="Groupe 152"/>
            <p:cNvGrpSpPr/>
            <p:nvPr/>
          </p:nvGrpSpPr>
          <p:grpSpPr>
            <a:xfrm>
              <a:off x="968712" y="4634052"/>
              <a:ext cx="977758" cy="883851"/>
              <a:chOff x="2706637" y="5159275"/>
              <a:chExt cx="996497" cy="817145"/>
            </a:xfrm>
          </p:grpSpPr>
          <p:sp useBgFill="1">
            <p:nvSpPr>
              <p:cNvPr id="165" name="Rectangle 16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6" name="Connecteur droit 16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ZoneTexte 16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9" name="ZoneTexte 16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4" name="Groupe 153"/>
            <p:cNvGrpSpPr/>
            <p:nvPr/>
          </p:nvGrpSpPr>
          <p:grpSpPr>
            <a:xfrm>
              <a:off x="2411759" y="4043161"/>
              <a:ext cx="996497" cy="815026"/>
              <a:chOff x="2701301" y="4264062"/>
              <a:chExt cx="996497" cy="815026"/>
            </a:xfrm>
          </p:grpSpPr>
          <p:sp>
            <p:nvSpPr>
              <p:cNvPr id="160" name="ZoneTexte 15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1" name="ZoneTexte 16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62" name="Rectangle 16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3" name="Connecteur droit 16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55" name="Rectangle 15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6" name="Rectangle 15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7" name="Forme libre 15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8" name="Rectangle 15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9" name="Rectangle 15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72" name="Connecteur droit avec flèche 171"/>
          <p:cNvCxnSpPr/>
          <p:nvPr/>
        </p:nvCxnSpPr>
        <p:spPr>
          <a:xfrm rot="10800000" flipH="1">
            <a:off x="3114779" y="326263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nvCxnSpPr>
        <p:spPr>
          <a:xfrm rot="5400000" flipH="1">
            <a:off x="1412251" y="5569223"/>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 name="ZoneTexte 173"/>
          <p:cNvSpPr txBox="1"/>
          <p:nvPr/>
        </p:nvSpPr>
        <p:spPr>
          <a:xfrm rot="10800000" flipV="1">
            <a:off x="1037415" y="53676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75" name="Connecteur droit avec flèche 174"/>
          <p:cNvCxnSpPr/>
          <p:nvPr/>
        </p:nvCxnSpPr>
        <p:spPr>
          <a:xfrm flipH="1" flipV="1">
            <a:off x="963475" y="4702829"/>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6" name="ZoneTexte 175"/>
          <p:cNvSpPr txBox="1"/>
          <p:nvPr/>
        </p:nvSpPr>
        <p:spPr>
          <a:xfrm>
            <a:off x="395536" y="4844458"/>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77" name="Connecteur droit avec flèche 176"/>
          <p:cNvCxnSpPr/>
          <p:nvPr/>
        </p:nvCxnSpPr>
        <p:spPr>
          <a:xfrm rot="5400000" flipH="1">
            <a:off x="2878385" y="387068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77"/>
          <p:cNvSpPr txBox="1"/>
          <p:nvPr/>
        </p:nvSpPr>
        <p:spPr>
          <a:xfrm rot="10800000" flipV="1">
            <a:off x="2494395" y="367055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79" name="ZoneTexte 178"/>
          <p:cNvSpPr txBox="1"/>
          <p:nvPr/>
        </p:nvSpPr>
        <p:spPr>
          <a:xfrm rot="10800000" flipV="1">
            <a:off x="2834189" y="2844713"/>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0" name="Connecteur droit avec flèche 179"/>
          <p:cNvCxnSpPr/>
          <p:nvPr/>
        </p:nvCxnSpPr>
        <p:spPr>
          <a:xfrm>
            <a:off x="963475" y="3425964"/>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1" name="ZoneTexte 180"/>
          <p:cNvSpPr txBox="1"/>
          <p:nvPr/>
        </p:nvSpPr>
        <p:spPr>
          <a:xfrm>
            <a:off x="467544" y="37310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2" name="Connecteur droit avec flèche 181"/>
          <p:cNvCxnSpPr/>
          <p:nvPr/>
        </p:nvCxnSpPr>
        <p:spPr>
          <a:xfrm rot="5400000">
            <a:off x="7302734" y="35927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nvSpPr>
        <p:spPr>
          <a:xfrm rot="10800000" flipV="1">
            <a:off x="6918113" y="331934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4" name="Connecteur droit avec flèche 183"/>
          <p:cNvCxnSpPr/>
          <p:nvPr/>
        </p:nvCxnSpPr>
        <p:spPr>
          <a:xfrm flipH="1">
            <a:off x="3287874" y="3565930"/>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5" name="ZoneTexte 184"/>
          <p:cNvSpPr txBox="1"/>
          <p:nvPr/>
        </p:nvSpPr>
        <p:spPr>
          <a:xfrm>
            <a:off x="3588201" y="355375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86" name="Connecteur droit avec flèche 185"/>
          <p:cNvCxnSpPr/>
          <p:nvPr/>
        </p:nvCxnSpPr>
        <p:spPr>
          <a:xfrm flipV="1">
            <a:off x="7044034" y="3929452"/>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7" name="ZoneTexte 186"/>
          <p:cNvSpPr txBox="1"/>
          <p:nvPr/>
        </p:nvSpPr>
        <p:spPr>
          <a:xfrm>
            <a:off x="6647045" y="44863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88" name="Connecteur droit avec flèche 187"/>
          <p:cNvCxnSpPr/>
          <p:nvPr/>
        </p:nvCxnSpPr>
        <p:spPr>
          <a:xfrm flipV="1">
            <a:off x="7956376" y="3949158"/>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9" name="ZoneTexte 188"/>
          <p:cNvSpPr txBox="1"/>
          <p:nvPr/>
        </p:nvSpPr>
        <p:spPr>
          <a:xfrm>
            <a:off x="7795993" y="514221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90" name="Connecteur droit avec flèche 189"/>
          <p:cNvCxnSpPr/>
          <p:nvPr/>
        </p:nvCxnSpPr>
        <p:spPr>
          <a:xfrm rot="5400000">
            <a:off x="8180614" y="567180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1" name="ZoneTexte 190"/>
          <p:cNvSpPr txBox="1"/>
          <p:nvPr/>
        </p:nvSpPr>
        <p:spPr>
          <a:xfrm rot="10800000" flipV="1">
            <a:off x="7795993" y="53984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2" name="ZoneTexte 191"/>
          <p:cNvSpPr txBox="1"/>
          <p:nvPr/>
        </p:nvSpPr>
        <p:spPr>
          <a:xfrm>
            <a:off x="1716004" y="498280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3" name="ZoneTexte 192"/>
          <p:cNvSpPr txBox="1"/>
          <p:nvPr/>
        </p:nvSpPr>
        <p:spPr>
          <a:xfrm>
            <a:off x="3122890" y="435426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94" name="Connecteur droit avec flèche 193"/>
          <p:cNvCxnSpPr/>
          <p:nvPr/>
        </p:nvCxnSpPr>
        <p:spPr>
          <a:xfrm flipH="1" flipV="1">
            <a:off x="2411758" y="3956114"/>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5" name="ZoneTexte 194"/>
          <p:cNvSpPr txBox="1"/>
          <p:nvPr/>
        </p:nvSpPr>
        <p:spPr>
          <a:xfrm>
            <a:off x="1843819" y="4097743"/>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91037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nvPr>
        </p:nvSpPr>
        <p:spPr>
          <a:xfrm>
            <a:off x="35496" y="836712"/>
            <a:ext cx="9246332" cy="1368153"/>
          </a:xfrm>
        </p:spPr>
        <p:txBody>
          <a:bodyPr>
            <a:noAutofit/>
          </a:bodyPr>
          <a:lstStyle/>
          <a:p>
            <a:pPr marL="0" indent="0" algn="ctr">
              <a:buNone/>
            </a:pPr>
            <a:r>
              <a:rPr lang="fr-FR" sz="1900" dirty="0" smtClean="0"/>
              <a:t>La caractéristique du résistor  est sa résistance, R en Ohms symbole </a:t>
            </a:r>
            <a:r>
              <a:rPr lang="fr-FR" sz="1900" dirty="0" smtClean="0">
                <a:sym typeface="Symbol"/>
              </a:rPr>
              <a:t>. </a:t>
            </a:r>
            <a:br>
              <a:rPr lang="fr-FR" sz="1900" dirty="0" smtClean="0">
                <a:sym typeface="Symbol"/>
              </a:rPr>
            </a:br>
            <a:r>
              <a:rPr lang="fr-FR" sz="1900" dirty="0" smtClean="0">
                <a:sym typeface="Symbol"/>
              </a:rPr>
              <a:t>C’est l’équivalent sur un circuit d’eau d’un robinet plus ou moins fermé, le débit d’eau étant l’équivalent du courant dans le circuit et la pression l’équivalent de la tension.</a:t>
            </a:r>
          </a:p>
        </p:txBody>
      </p:sp>
      <p:grpSp>
        <p:nvGrpSpPr>
          <p:cNvPr id="4" name="Groupe 3"/>
          <p:cNvGrpSpPr/>
          <p:nvPr/>
        </p:nvGrpSpPr>
        <p:grpSpPr>
          <a:xfrm>
            <a:off x="161962" y="2325801"/>
            <a:ext cx="2612766" cy="2466243"/>
            <a:chOff x="404664" y="2708920"/>
            <a:chExt cx="2612766" cy="2646263"/>
          </a:xfrm>
        </p:grpSpPr>
        <p:grpSp>
          <p:nvGrpSpPr>
            <p:cNvPr id="14" name="Groupe 13"/>
            <p:cNvGrpSpPr/>
            <p:nvPr/>
          </p:nvGrpSpPr>
          <p:grpSpPr>
            <a:xfrm>
              <a:off x="404664" y="3139374"/>
              <a:ext cx="2612766" cy="1999784"/>
              <a:chOff x="1979712" y="4130328"/>
              <a:chExt cx="4824536" cy="1999784"/>
            </a:xfrm>
          </p:grpSpPr>
          <p:sp>
            <p:nvSpPr>
              <p:cNvPr id="6" name="Rectangle 5"/>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483736" y="2770042"/>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3123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52" name="Espace réservé du contenu 2"/>
          <p:cNvSpPr txBox="1">
            <a:spLocks/>
          </p:cNvSpPr>
          <p:nvPr/>
        </p:nvSpPr>
        <p:spPr>
          <a:xfrm>
            <a:off x="0" y="4869160"/>
            <a:ext cx="9246332" cy="1320016"/>
          </a:xfrm>
          <a:prstGeom prst="rect">
            <a:avLst/>
          </a:prstGeom>
          <a:effectLst>
            <a:glow rad="228600">
              <a:schemeClr val="accent3">
                <a:satMod val="175000"/>
                <a:alpha val="40000"/>
              </a:schemeClr>
            </a:glow>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Le courant est donc d’autant plus grand que la résistance est faible, on dit que I est inversement proportionnel à R. </a:t>
            </a:r>
          </a:p>
          <a:p>
            <a:pPr marL="0" indent="0" algn="ctr">
              <a:buFont typeface="Arial" panose="020B0604020202020204" pitchFamily="34" charset="0"/>
              <a:buNone/>
            </a:pPr>
            <a:r>
              <a:rPr lang="fr-FR" sz="1900" dirty="0" smtClean="0">
                <a:sym typeface="Symbol"/>
              </a:rPr>
              <a:t>Le générateur impose la tension et le récepteur demande un courant on a:  </a:t>
            </a:r>
            <a:r>
              <a:rPr lang="fr-FR" sz="1900" dirty="0" smtClean="0">
                <a:effectLst>
                  <a:glow rad="660400">
                    <a:schemeClr val="accent3">
                      <a:satMod val="175000"/>
                      <a:alpha val="57000"/>
                    </a:schemeClr>
                  </a:glow>
                </a:effectLst>
                <a:sym typeface="Symbol"/>
              </a:rPr>
              <a:t>I = U/R</a:t>
            </a:r>
            <a:endParaRPr lang="fr-FR" sz="1900" dirty="0">
              <a:effectLst>
                <a:glow rad="660400">
                  <a:schemeClr val="accent3">
                    <a:satMod val="175000"/>
                    <a:alpha val="57000"/>
                  </a:schemeClr>
                </a:glow>
              </a:effectLst>
            </a:endParaRPr>
          </a:p>
        </p:txBody>
      </p:sp>
      <p:grpSp>
        <p:nvGrpSpPr>
          <p:cNvPr id="53" name="Groupe 52"/>
          <p:cNvGrpSpPr/>
          <p:nvPr/>
        </p:nvGrpSpPr>
        <p:grpSpPr>
          <a:xfrm>
            <a:off x="3316783" y="2310427"/>
            <a:ext cx="2612766" cy="2535655"/>
            <a:chOff x="404664" y="2708920"/>
            <a:chExt cx="2612766" cy="2720742"/>
          </a:xfrm>
        </p:grpSpPr>
        <p:grpSp>
          <p:nvGrpSpPr>
            <p:cNvPr id="54" name="Groupe 53"/>
            <p:cNvGrpSpPr/>
            <p:nvPr/>
          </p:nvGrpSpPr>
          <p:grpSpPr>
            <a:xfrm>
              <a:off x="404664" y="3139374"/>
              <a:ext cx="2612766" cy="1999784"/>
              <a:chOff x="1979712" y="4130328"/>
              <a:chExt cx="4824536" cy="1999784"/>
            </a:xfrm>
          </p:grpSpPr>
          <p:sp>
            <p:nvSpPr>
              <p:cNvPr id="73" name="Rectangle 7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74" name="Rectangle 7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5" name="Connecteur droit 54"/>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6" name="Groupe 55"/>
            <p:cNvGrpSpPr/>
            <p:nvPr/>
          </p:nvGrpSpPr>
          <p:grpSpPr>
            <a:xfrm>
              <a:off x="483736" y="2770042"/>
              <a:ext cx="2412776" cy="1008112"/>
              <a:chOff x="4913784" y="3429000"/>
              <a:chExt cx="2412776" cy="1008112"/>
            </a:xfrm>
          </p:grpSpPr>
          <p:cxnSp>
            <p:nvCxnSpPr>
              <p:cNvPr id="69" name="Connecteur droit 6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7" name="Connecteur droit avec flèche 56"/>
            <p:cNvCxnSpPr/>
            <p:nvPr/>
          </p:nvCxnSpPr>
          <p:spPr>
            <a:xfrm flipH="1">
              <a:off x="1209577"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flipH="1" flipV="1">
              <a:off x="1086628" y="3270856"/>
              <a:ext cx="117188" cy="32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a:off x="972600" y="4811339"/>
              <a:ext cx="1405886" cy="618323"/>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5" name="Connecteur droit avec flèche 64"/>
            <p:cNvCxnSpPr/>
            <p:nvPr/>
          </p:nvCxnSpPr>
          <p:spPr>
            <a:xfrm flipV="1">
              <a:off x="2513374" y="5160931"/>
              <a:ext cx="117188" cy="32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6" name="ZoneTexte 6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H="1">
              <a:off x="849810" y="4687656"/>
              <a:ext cx="152867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a:off x="1514539" y="436495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75" name="Groupe 74"/>
          <p:cNvGrpSpPr/>
          <p:nvPr/>
        </p:nvGrpSpPr>
        <p:grpSpPr>
          <a:xfrm>
            <a:off x="6300192" y="2276872"/>
            <a:ext cx="2612766" cy="2466243"/>
            <a:chOff x="404664" y="2708920"/>
            <a:chExt cx="2612766" cy="2646263"/>
          </a:xfrm>
        </p:grpSpPr>
        <p:grpSp>
          <p:nvGrpSpPr>
            <p:cNvPr id="76" name="Groupe 75"/>
            <p:cNvGrpSpPr/>
            <p:nvPr/>
          </p:nvGrpSpPr>
          <p:grpSpPr>
            <a:xfrm>
              <a:off x="404664" y="3139374"/>
              <a:ext cx="2612766" cy="1999784"/>
              <a:chOff x="1979712" y="4130328"/>
              <a:chExt cx="4824536" cy="1999784"/>
            </a:xfrm>
          </p:grpSpPr>
          <p:sp>
            <p:nvSpPr>
              <p:cNvPr id="94" name="Rectangle 93"/>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5" name="Rectangle 94"/>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77" name="Connecteur droit 76"/>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8" name="Groupe 77"/>
            <p:cNvGrpSpPr/>
            <p:nvPr/>
          </p:nvGrpSpPr>
          <p:grpSpPr>
            <a:xfrm>
              <a:off x="483736" y="2770042"/>
              <a:ext cx="2412776" cy="1008112"/>
              <a:chOff x="4913784" y="3429000"/>
              <a:chExt cx="2412776" cy="1008112"/>
            </a:xfrm>
          </p:grpSpPr>
          <p:cxnSp>
            <p:nvCxnSpPr>
              <p:cNvPr id="90" name="Connecteur droit 89"/>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9" name="Connecteur droit avec flèche 78"/>
            <p:cNvCxnSpPr/>
            <p:nvPr/>
          </p:nvCxnSpPr>
          <p:spPr>
            <a:xfrm flipH="1">
              <a:off x="972600" y="3816263"/>
              <a:ext cx="1366104" cy="1439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p:nvPr/>
          </p:nvCxnSpPr>
          <p:spPr>
            <a:xfrm flipH="1" flipV="1">
              <a:off x="1086628" y="3270856"/>
              <a:ext cx="117188" cy="324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2" name="ZoneTexte 81"/>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3" name="ZoneTexte 82"/>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4" name="ZoneTexte 83"/>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flipV="1">
              <a:off x="2513374" y="5160931"/>
              <a:ext cx="117188" cy="324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flipH="1">
              <a:off x="1064086" y="4800924"/>
              <a:ext cx="13144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a:off x="1514539" y="447822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24" name="ZoneTexte 23"/>
          <p:cNvSpPr txBox="1"/>
          <p:nvPr/>
        </p:nvSpPr>
        <p:spPr>
          <a:xfrm>
            <a:off x="3328170" y="3345971"/>
            <a:ext cx="2632452" cy="646331"/>
          </a:xfrm>
          <a:prstGeom prst="rect">
            <a:avLst/>
          </a:prstGeom>
          <a:noFill/>
        </p:spPr>
        <p:txBody>
          <a:bodyPr wrap="non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On </a:t>
            </a:r>
            <a:r>
              <a:rPr lang="fr-FR" dirty="0">
                <a:latin typeface="Verdana" panose="020B0604030504040204" pitchFamily="34" charset="0"/>
                <a:ea typeface="Verdana" panose="020B0604030504040204" pitchFamily="34" charset="0"/>
                <a:cs typeface="Verdana" panose="020B0604030504040204" pitchFamily="34" charset="0"/>
              </a:rPr>
              <a:t>augmente </a:t>
            </a:r>
            <a:r>
              <a:rPr lang="fr-FR" dirty="0" smtClean="0">
                <a:latin typeface="Verdana" panose="020B0604030504040204" pitchFamily="34" charset="0"/>
                <a:ea typeface="Verdana" panose="020B0604030504040204" pitchFamily="34" charset="0"/>
                <a:cs typeface="Verdana" panose="020B0604030504040204" pitchFamily="34" charset="0"/>
              </a:rPr>
              <a:t>R </a:t>
            </a:r>
            <a:r>
              <a:rPr lang="fr-FR" dirty="0">
                <a:latin typeface="Verdana" panose="020B0604030504040204" pitchFamily="34" charset="0"/>
                <a:ea typeface="Verdana" panose="020B0604030504040204" pitchFamily="34" charset="0"/>
                <a:cs typeface="Verdana" panose="020B0604030504040204" pitchFamily="34" charset="0"/>
              </a:rPr>
              <a:t>donc</a:t>
            </a:r>
          </a:p>
          <a:p>
            <a:pPr algn="ctr"/>
            <a:r>
              <a:rPr lang="fr-FR" dirty="0" smtClean="0">
                <a:latin typeface="Adobe Arabic"/>
                <a:ea typeface="Verdana" panose="020B0604030504040204" pitchFamily="34" charset="0"/>
                <a:cs typeface="Adobe Arabic"/>
              </a:rPr>
              <a:t> </a:t>
            </a:r>
            <a:r>
              <a:rPr lang="fr-FR" dirty="0" smtClean="0">
                <a:latin typeface="Adobe Arabic"/>
                <a:ea typeface="Verdana" panose="020B0604030504040204" pitchFamily="34" charset="0"/>
                <a:cs typeface="Adobe Arabic"/>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rPr>
              <a:t>I diminue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6" name="ZoneTexte 95"/>
          <p:cNvSpPr txBox="1"/>
          <p:nvPr/>
        </p:nvSpPr>
        <p:spPr>
          <a:xfrm>
            <a:off x="3335915" y="2849510"/>
            <a:ext cx="852028"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U fixe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7" name="ZoneTexte 96"/>
          <p:cNvSpPr txBox="1"/>
          <p:nvPr/>
        </p:nvSpPr>
        <p:spPr>
          <a:xfrm>
            <a:off x="6258868" y="3407662"/>
            <a:ext cx="2603598" cy="646331"/>
          </a:xfrm>
          <a:prstGeom prst="rect">
            <a:avLst/>
          </a:prstGeom>
          <a:noFill/>
        </p:spPr>
        <p:txBody>
          <a:bodyPr wrap="non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On augmente U</a:t>
            </a:r>
            <a:r>
              <a:rPr lang="fr-FR" dirty="0" smtClean="0">
                <a:latin typeface="Adobe Arabic"/>
                <a:ea typeface="Verdana" panose="020B0604030504040204" pitchFamily="34" charset="0"/>
                <a:cs typeface="Adobe Arabic"/>
              </a:rPr>
              <a:t> </a:t>
            </a:r>
            <a:r>
              <a:rPr lang="fr-FR" dirty="0" smtClean="0">
                <a:latin typeface="Verdana" panose="020B0604030504040204" pitchFamily="34" charset="0"/>
                <a:ea typeface="Verdana" panose="020B0604030504040204" pitchFamily="34" charset="0"/>
                <a:cs typeface="Verdana" panose="020B0604030504040204" pitchFamily="34" charset="0"/>
              </a:rPr>
              <a:t>donc</a:t>
            </a:r>
          </a:p>
          <a:p>
            <a:pPr algn="ctr"/>
            <a:r>
              <a:rPr lang="ar-AE" dirty="0" smtClean="0">
                <a:latin typeface="Adobe Arabic"/>
                <a:ea typeface="Verdana" panose="020B0604030504040204" pitchFamily="34" charset="0"/>
                <a:cs typeface="Adobe Arabic"/>
                <a:sym typeface="Symbol"/>
              </a:rPr>
              <a:t></a:t>
            </a:r>
            <a:r>
              <a:rPr lang="fr-FR" dirty="0" smtClean="0">
                <a:latin typeface="Verdana" panose="020B0604030504040204" pitchFamily="34" charset="0"/>
                <a:ea typeface="Verdana" panose="020B0604030504040204" pitchFamily="34" charset="0"/>
                <a:cs typeface="Verdana" panose="020B0604030504040204" pitchFamily="34" charset="0"/>
              </a:rPr>
              <a:t>I augmente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a:off x="6319324" y="2849510"/>
            <a:ext cx="852028"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R fixe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9" name="Espace réservé du contenu 2"/>
          <p:cNvSpPr txBox="1">
            <a:spLocks/>
          </p:cNvSpPr>
          <p:nvPr/>
        </p:nvSpPr>
        <p:spPr>
          <a:xfrm>
            <a:off x="152078" y="6141432"/>
            <a:ext cx="9246332" cy="13200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Aux bornes du récepteur, la chute de tension s’exprime sous une autre forme connue sous le nom de la loi d’ohms </a:t>
            </a:r>
            <a:r>
              <a:rPr lang="fr-FR" sz="1900" dirty="0" smtClean="0">
                <a:effectLst>
                  <a:glow rad="444500">
                    <a:srgbClr val="FFFF00">
                      <a:alpha val="46000"/>
                    </a:srgbClr>
                  </a:glow>
                </a:effectLst>
                <a:sym typeface="Symbol"/>
              </a:rPr>
              <a:t>U = R x </a:t>
            </a:r>
            <a:r>
              <a:rPr lang="fr-FR" sz="1900" dirty="0" smtClean="0">
                <a:effectLst>
                  <a:glow rad="444500">
                    <a:srgbClr val="FFFF00">
                      <a:alpha val="40000"/>
                    </a:srgbClr>
                  </a:glow>
                </a:effectLst>
                <a:sym typeface="Symbol"/>
              </a:rPr>
              <a:t>I</a:t>
            </a:r>
            <a:endParaRPr lang="fr-FR" sz="1900" dirty="0">
              <a:effectLst>
                <a:glow rad="444500">
                  <a:srgbClr val="FFFF00">
                    <a:alpha val="40000"/>
                  </a:srgbClr>
                </a:glow>
              </a:effectLst>
            </a:endParaRPr>
          </a:p>
        </p:txBody>
      </p:sp>
    </p:spTree>
    <p:extLst>
      <p:ext uri="{BB962C8B-B14F-4D97-AF65-F5344CB8AC3E}">
        <p14:creationId xmlns:p14="http://schemas.microsoft.com/office/powerpoint/2010/main" val="4267971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67" y="-99392"/>
            <a:ext cx="8229600" cy="1143000"/>
          </a:xfrm>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nvPr>
        </p:nvSpPr>
        <p:spPr>
          <a:xfrm>
            <a:off x="0" y="798940"/>
            <a:ext cx="9246332" cy="2198012"/>
          </a:xfrm>
          <a:effectLst>
            <a:glow rad="444500">
              <a:srgbClr val="FFFF00"/>
            </a:glow>
            <a:outerShdw blurRad="50800" dist="38100" dir="2700000" algn="tl" rotWithShape="0">
              <a:schemeClr val="bg1">
                <a:alpha val="40000"/>
              </a:schemeClr>
            </a:outerShdw>
          </a:effectLst>
        </p:spPr>
        <p:txBody>
          <a:bodyPr>
            <a:noAutofit/>
          </a:bodyPr>
          <a:lstStyle/>
          <a:p>
            <a:pPr marL="0" indent="0" algn="ctr">
              <a:buNone/>
            </a:pPr>
            <a:r>
              <a:rPr lang="fr-FR" sz="1900" dirty="0" smtClean="0"/>
              <a:t>Les caractéristiques </a:t>
            </a:r>
            <a:r>
              <a:rPr lang="fr-FR" sz="1900" dirty="0" smtClean="0"/>
              <a:t>du </a:t>
            </a:r>
            <a:r>
              <a:rPr lang="fr-FR" sz="1900" dirty="0" smtClean="0"/>
              <a:t>générateur  sont:</a:t>
            </a:r>
          </a:p>
          <a:p>
            <a:pPr marL="0" indent="0" algn="ctr">
              <a:buNone/>
            </a:pPr>
            <a:r>
              <a:rPr lang="fr-FR" sz="1900" dirty="0" smtClean="0"/>
              <a:t> E : la force électromotrice en Volts que l’on peut mesurer a vide (sans récepteur raccordé I = 0A) </a:t>
            </a:r>
          </a:p>
          <a:p>
            <a:pPr marL="0" indent="0" algn="ctr">
              <a:buNone/>
            </a:pPr>
            <a:r>
              <a:rPr lang="fr-FR" sz="1900" dirty="0" smtClean="0"/>
              <a:t>r: </a:t>
            </a:r>
            <a:r>
              <a:rPr lang="fr-FR" sz="1900" dirty="0" smtClean="0"/>
              <a:t> la résistance interne du générateur en ohms, </a:t>
            </a:r>
            <a:r>
              <a:rPr lang="fr-FR" sz="1900" dirty="0" err="1" smtClean="0"/>
              <a:t>qu</a:t>
            </a:r>
            <a:r>
              <a:rPr lang="fr-FR" sz="1900" dirty="0" smtClean="0"/>
              <a:t> caractérise le « défaut » du générateur. On peut la calculer en mesurant I, </a:t>
            </a:r>
            <a:r>
              <a:rPr lang="fr-FR" sz="1900" dirty="0" err="1" smtClean="0"/>
              <a:t>Uà</a:t>
            </a:r>
            <a:r>
              <a:rPr lang="fr-FR" sz="1900" dirty="0" smtClean="0"/>
              <a:t> vide,  U en charge. On applique ensuite l’équation avec la convention  </a:t>
            </a:r>
            <a:r>
              <a:rPr lang="fr-FR" sz="1900" dirty="0" err="1" smtClean="0"/>
              <a:t>généateur</a:t>
            </a:r>
            <a:r>
              <a:rPr lang="fr-FR" sz="1900" dirty="0" smtClean="0"/>
              <a:t>   </a:t>
            </a:r>
            <a:r>
              <a:rPr lang="fr-FR" sz="1900" dirty="0" smtClean="0">
                <a:effectLst>
                  <a:glow rad="457200">
                    <a:srgbClr val="FFFF00"/>
                  </a:glow>
                </a:effectLst>
              </a:rPr>
              <a:t>U = E – </a:t>
            </a:r>
            <a:r>
              <a:rPr lang="fr-FR" sz="1978" dirty="0" smtClean="0">
                <a:effectLst>
                  <a:glow rad="457200">
                    <a:srgbClr val="FFFF00"/>
                  </a:glow>
                </a:effectLst>
              </a:rPr>
              <a:t>r </a:t>
            </a:r>
            <a:r>
              <a:rPr lang="fr-FR" sz="1978" dirty="0" smtClean="0">
                <a:effectLst>
                  <a:glow rad="457200">
                    <a:srgbClr val="FFFF00"/>
                  </a:glow>
                </a:effectLst>
              </a:rPr>
              <a:t>. </a:t>
            </a:r>
            <a:r>
              <a:rPr lang="fr-FR" sz="1978" dirty="0" smtClean="0">
                <a:effectLst>
                  <a:glow rad="457200">
                    <a:srgbClr val="FFFF00"/>
                  </a:glow>
                </a:effectLst>
              </a:rPr>
              <a:t>I</a:t>
            </a:r>
            <a:r>
              <a:rPr lang="fr-FR" sz="1900" dirty="0" smtClean="0">
                <a:effectLst>
                  <a:glow rad="457200">
                    <a:srgbClr val="FFFF00"/>
                  </a:glow>
                </a:effectLst>
              </a:rPr>
              <a:t> </a:t>
            </a:r>
            <a:endParaRPr lang="fr-FR" sz="1900" dirty="0" smtClean="0">
              <a:effectLst>
                <a:glow rad="457200">
                  <a:srgbClr val="FFFF00"/>
                </a:glow>
              </a:effectLst>
              <a:sym typeface="Symbol"/>
            </a:endParaRPr>
          </a:p>
        </p:txBody>
      </p:sp>
      <p:grpSp>
        <p:nvGrpSpPr>
          <p:cNvPr id="4" name="Groupe 3"/>
          <p:cNvGrpSpPr/>
          <p:nvPr/>
        </p:nvGrpSpPr>
        <p:grpSpPr>
          <a:xfrm>
            <a:off x="179512" y="3235005"/>
            <a:ext cx="3240360" cy="2466243"/>
            <a:chOff x="732388" y="2708920"/>
            <a:chExt cx="3240360" cy="2646263"/>
          </a:xfrm>
        </p:grpSpPr>
        <p:grpSp>
          <p:nvGrpSpPr>
            <p:cNvPr id="14" name="Groupe 13"/>
            <p:cNvGrpSpPr/>
            <p:nvPr/>
          </p:nvGrpSpPr>
          <p:grpSpPr>
            <a:xfrm>
              <a:off x="732388" y="3139374"/>
              <a:ext cx="3240360" cy="1999784"/>
              <a:chOff x="2584862" y="4130328"/>
              <a:chExt cx="5983404" cy="1999784"/>
            </a:xfrm>
          </p:grpSpPr>
          <p:sp>
            <p:nvSpPr>
              <p:cNvPr id="6" name="Rectangle 5"/>
              <p:cNvSpPr/>
              <p:nvPr/>
            </p:nvSpPr>
            <p:spPr>
              <a:xfrm>
                <a:off x="2584862" y="4261810"/>
                <a:ext cx="5983404"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732388" y="2770042"/>
              <a:ext cx="2164124" cy="1008112"/>
              <a:chOff x="5162436" y="3429000"/>
              <a:chExt cx="2164124" cy="1008112"/>
            </a:xfrm>
          </p:grpSpPr>
          <p:cxnSp>
            <p:nvCxnSpPr>
              <p:cNvPr id="7" name="Connecteur droit 6"/>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972600" y="3816261"/>
              <a:ext cx="27242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016379" y="381626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1064086" y="481731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4309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99" name="Espace réservé du contenu 2"/>
          <p:cNvSpPr txBox="1">
            <a:spLocks/>
          </p:cNvSpPr>
          <p:nvPr/>
        </p:nvSpPr>
        <p:spPr>
          <a:xfrm>
            <a:off x="43644" y="5847000"/>
            <a:ext cx="9114904" cy="10110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Dans le cas ou le courant « rentre »  par le plus du générateur, </a:t>
            </a:r>
            <a:br>
              <a:rPr lang="fr-FR" sz="1900" dirty="0" smtClean="0">
                <a:sym typeface="Symbol"/>
              </a:rPr>
            </a:br>
            <a:r>
              <a:rPr lang="fr-FR" sz="1900" dirty="0" smtClean="0">
                <a:sym typeface="Symbol"/>
              </a:rPr>
              <a:t>il sera considéré en convention récepteur </a:t>
            </a:r>
            <a:br>
              <a:rPr lang="fr-FR" sz="1900" dirty="0" smtClean="0">
                <a:sym typeface="Symbol"/>
              </a:rPr>
            </a:br>
            <a:r>
              <a:rPr lang="fr-FR" sz="1900" dirty="0" smtClean="0">
                <a:sym typeface="Symbol"/>
              </a:rPr>
              <a:t> (ex charge d’une batterie d’accumulateur)   </a:t>
            </a:r>
            <a:r>
              <a:rPr lang="fr-FR" sz="1900" dirty="0" smtClean="0">
                <a:effectLst>
                  <a:glow rad="469900">
                    <a:srgbClr val="FFFF00">
                      <a:alpha val="79000"/>
                    </a:srgbClr>
                  </a:glow>
                </a:effectLst>
                <a:sym typeface="Symbol"/>
              </a:rPr>
              <a:t>U = </a:t>
            </a:r>
            <a:r>
              <a:rPr lang="fr-FR" sz="1900" dirty="0" smtClean="0">
                <a:effectLst>
                  <a:glow rad="469900">
                    <a:srgbClr val="FFFF00">
                      <a:alpha val="79000"/>
                    </a:srgbClr>
                  </a:glow>
                </a:effectLst>
                <a:sym typeface="Symbol"/>
              </a:rPr>
              <a:t>E + r . </a:t>
            </a:r>
            <a:r>
              <a:rPr lang="fr-FR" sz="1900" dirty="0" smtClean="0">
                <a:effectLst>
                  <a:glow rad="469900">
                    <a:srgbClr val="FFFF00">
                      <a:alpha val="79000"/>
                    </a:srgbClr>
                  </a:glow>
                </a:effectLst>
                <a:sym typeface="Symbol"/>
              </a:rPr>
              <a:t>I</a:t>
            </a:r>
            <a:endParaRPr lang="fr-FR" sz="1900" dirty="0">
              <a:effectLst>
                <a:glow rad="469900">
                  <a:srgbClr val="FFFF00">
                    <a:alpha val="79000"/>
                  </a:srgbClr>
                </a:glow>
              </a:effectLst>
            </a:endParaRPr>
          </a:p>
        </p:txBody>
      </p:sp>
      <p:sp useBgFill="1">
        <p:nvSpPr>
          <p:cNvPr id="100" name="Rectangle 99"/>
          <p:cNvSpPr/>
          <p:nvPr/>
        </p:nvSpPr>
        <p:spPr>
          <a:xfrm>
            <a:off x="1776838" y="3647142"/>
            <a:ext cx="884717" cy="28591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1" name="Connecteur droit avec flèche 100"/>
          <p:cNvCxnSpPr/>
          <p:nvPr/>
        </p:nvCxnSpPr>
        <p:spPr>
          <a:xfrm flipH="1" flipV="1">
            <a:off x="583219" y="3211018"/>
            <a:ext cx="1029323" cy="19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2" name="ZoneTexte 101"/>
          <p:cNvSpPr txBox="1"/>
          <p:nvPr/>
        </p:nvSpPr>
        <p:spPr>
          <a:xfrm>
            <a:off x="1029236" y="2803132"/>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3" name="Connecteur droit avec flèche 102"/>
          <p:cNvCxnSpPr/>
          <p:nvPr/>
        </p:nvCxnSpPr>
        <p:spPr>
          <a:xfrm>
            <a:off x="1691680" y="3501008"/>
            <a:ext cx="1193621"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ZoneTexte 103"/>
          <p:cNvSpPr txBox="1"/>
          <p:nvPr/>
        </p:nvSpPr>
        <p:spPr>
          <a:xfrm>
            <a:off x="2123728" y="3131676"/>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5" name="Groupe 104"/>
          <p:cNvGrpSpPr/>
          <p:nvPr/>
        </p:nvGrpSpPr>
        <p:grpSpPr>
          <a:xfrm>
            <a:off x="3635896" y="3510603"/>
            <a:ext cx="3075627" cy="2219870"/>
            <a:chOff x="411569" y="2838415"/>
            <a:chExt cx="3075627" cy="2381906"/>
          </a:xfrm>
        </p:grpSpPr>
        <p:grpSp>
          <p:nvGrpSpPr>
            <p:cNvPr id="106" name="Groupe 105"/>
            <p:cNvGrpSpPr/>
            <p:nvPr/>
          </p:nvGrpSpPr>
          <p:grpSpPr>
            <a:xfrm>
              <a:off x="732388" y="3270856"/>
              <a:ext cx="2393054" cy="1868302"/>
              <a:chOff x="2584862" y="4261810"/>
              <a:chExt cx="4418834" cy="1868302"/>
            </a:xfrm>
          </p:grpSpPr>
          <p:sp>
            <p:nvSpPr>
              <p:cNvPr id="124" name="Rectangle 123"/>
              <p:cNvSpPr/>
              <p:nvPr/>
            </p:nvSpPr>
            <p:spPr>
              <a:xfrm>
                <a:off x="2584862" y="4261810"/>
                <a:ext cx="421744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5" name="Rectangle 124"/>
              <p:cNvSpPr/>
              <p:nvPr/>
            </p:nvSpPr>
            <p:spPr>
              <a:xfrm>
                <a:off x="6604802" y="4672353"/>
                <a:ext cx="398894" cy="151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07" name="Connecteur droit 10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Groupe 107"/>
            <p:cNvGrpSpPr/>
            <p:nvPr/>
          </p:nvGrpSpPr>
          <p:grpSpPr>
            <a:xfrm>
              <a:off x="732388" y="3274098"/>
              <a:ext cx="2754808" cy="558455"/>
              <a:chOff x="5162436" y="3933056"/>
              <a:chExt cx="2754808" cy="558455"/>
            </a:xfrm>
          </p:grpSpPr>
          <p:cxnSp>
            <p:nvCxnSpPr>
              <p:cNvPr id="120" name="Connecteur droit 119"/>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rot="5400000">
                <a:off x="7447478" y="384400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rot="5400000">
                <a:off x="7429987" y="4256628"/>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9" name="Connecteur droit avec flèche 108"/>
            <p:cNvCxnSpPr/>
            <p:nvPr/>
          </p:nvCxnSpPr>
          <p:spPr>
            <a:xfrm rot="5400000" flipH="1">
              <a:off x="1607393" y="4116295"/>
              <a:ext cx="1461575"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a:off x="1976202" y="3846587"/>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2" name="ZoneTexte 111"/>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3" name="ZoneTexte 112"/>
            <p:cNvSpPr txBox="1"/>
            <p:nvPr/>
          </p:nvSpPr>
          <p:spPr>
            <a:xfrm>
              <a:off x="2703991" y="3278458"/>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4" name="ZoneTexte 113"/>
            <p:cNvSpPr txBox="1"/>
            <p:nvPr/>
          </p:nvSpPr>
          <p:spPr>
            <a:xfrm>
              <a:off x="2748875" y="3769355"/>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15" name="Rectangle 114"/>
            <p:cNvSpPr/>
            <p:nvPr/>
          </p:nvSpPr>
          <p:spPr>
            <a:xfrm>
              <a:off x="674266" y="3207747"/>
              <a:ext cx="225267" cy="2012574"/>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16" name="Connecteur droit avec flèche 115"/>
            <p:cNvCxnSpPr/>
            <p:nvPr/>
          </p:nvCxnSpPr>
          <p:spPr>
            <a:xfrm flipH="1" flipV="1">
              <a:off x="1547605" y="5117380"/>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7" name="ZoneTexte 116"/>
            <p:cNvSpPr txBox="1"/>
            <p:nvPr/>
          </p:nvSpPr>
          <p:spPr>
            <a:xfrm>
              <a:off x="1450547" y="4740796"/>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18" name="Connecteur droit avec flèche 117"/>
            <p:cNvCxnSpPr/>
            <p:nvPr/>
          </p:nvCxnSpPr>
          <p:spPr>
            <a:xfrm flipV="1">
              <a:off x="783787" y="3324479"/>
              <a:ext cx="14227" cy="17048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9" name="ZoneTexte 118"/>
            <p:cNvSpPr txBox="1"/>
            <p:nvPr/>
          </p:nvSpPr>
          <p:spPr>
            <a:xfrm>
              <a:off x="411569" y="378762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26" name="Rectangle 125"/>
          <p:cNvSpPr/>
          <p:nvPr/>
        </p:nvSpPr>
        <p:spPr>
          <a:xfrm>
            <a:off x="6025127" y="4722421"/>
            <a:ext cx="426720" cy="827016"/>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flipV="1">
            <a:off x="6860164" y="3854812"/>
            <a:ext cx="1" cy="7125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6875361" y="4080253"/>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9" name="Connecteur droit avec flèche 128"/>
          <p:cNvCxnSpPr/>
          <p:nvPr/>
        </p:nvCxnSpPr>
        <p:spPr>
          <a:xfrm flipV="1">
            <a:off x="6860165" y="4640449"/>
            <a:ext cx="0" cy="101438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0" name="ZoneTexte 129"/>
          <p:cNvSpPr txBox="1"/>
          <p:nvPr/>
        </p:nvSpPr>
        <p:spPr>
          <a:xfrm>
            <a:off x="6876256" y="4914238"/>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1" name="ZoneTexte 130"/>
          <p:cNvSpPr txBox="1"/>
          <p:nvPr/>
        </p:nvSpPr>
        <p:spPr>
          <a:xfrm>
            <a:off x="3956715" y="35999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ZoneTexte 131"/>
          <p:cNvSpPr txBox="1"/>
          <p:nvPr/>
        </p:nvSpPr>
        <p:spPr>
          <a:xfrm>
            <a:off x="4087407" y="535704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35" name="Connecteur droit 134"/>
          <p:cNvCxnSpPr/>
          <p:nvPr/>
        </p:nvCxnSpPr>
        <p:spPr>
          <a:xfrm>
            <a:off x="8319060" y="3854812"/>
            <a:ext cx="0" cy="18988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3" name="Rectangle 132"/>
          <p:cNvSpPr/>
          <p:nvPr/>
        </p:nvSpPr>
        <p:spPr>
          <a:xfrm>
            <a:off x="8172400" y="4077072"/>
            <a:ext cx="293320" cy="827016"/>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7" name="Groupe 46"/>
          <p:cNvGrpSpPr/>
          <p:nvPr/>
        </p:nvGrpSpPr>
        <p:grpSpPr>
          <a:xfrm>
            <a:off x="8100392" y="5092108"/>
            <a:ext cx="426720" cy="425124"/>
            <a:chOff x="8100392" y="4025844"/>
            <a:chExt cx="426720" cy="425124"/>
          </a:xfrm>
        </p:grpSpPr>
        <p:sp useBgFill="1">
          <p:nvSpPr>
            <p:cNvPr id="134" name="Ellipse 133"/>
            <p:cNvSpPr/>
            <p:nvPr/>
          </p:nvSpPr>
          <p:spPr>
            <a:xfrm>
              <a:off x="8100392" y="4029867"/>
              <a:ext cx="426720" cy="421101"/>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135"/>
            <p:cNvCxnSpPr/>
            <p:nvPr/>
          </p:nvCxnSpPr>
          <p:spPr>
            <a:xfrm flipV="1">
              <a:off x="8319060" y="4025844"/>
              <a:ext cx="6840" cy="382086"/>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37" name="Espace réservé du contenu 2"/>
          <p:cNvSpPr txBox="1">
            <a:spLocks/>
          </p:cNvSpPr>
          <p:nvPr/>
        </p:nvSpPr>
        <p:spPr>
          <a:xfrm>
            <a:off x="6660232" y="3066072"/>
            <a:ext cx="2522944" cy="10110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400" dirty="0" smtClean="0">
                <a:sym typeface="Symbol"/>
              </a:rPr>
              <a:t>Autre représentation du générateur avec sa résistance de défaut</a:t>
            </a:r>
            <a:endParaRPr lang="fr-FR" sz="1400" dirty="0">
              <a:effectLst>
                <a:glow rad="469900">
                  <a:srgbClr val="FFFF00">
                    <a:alpha val="79000"/>
                  </a:srgbClr>
                </a:glow>
              </a:effectLst>
            </a:endParaRPr>
          </a:p>
        </p:txBody>
      </p:sp>
      <p:sp>
        <p:nvSpPr>
          <p:cNvPr id="138" name="ZoneTexte 137"/>
          <p:cNvSpPr txBox="1"/>
          <p:nvPr/>
        </p:nvSpPr>
        <p:spPr>
          <a:xfrm>
            <a:off x="7907871" y="482854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9" name="ZoneTexte 138"/>
          <p:cNvSpPr txBox="1"/>
          <p:nvPr/>
        </p:nvSpPr>
        <p:spPr>
          <a:xfrm>
            <a:off x="7939155" y="537371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73875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p:cNvSpPr/>
          <p:nvPr/>
        </p:nvSpPr>
        <p:spPr>
          <a:xfrm>
            <a:off x="0"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99"/>
          <p:cNvSpPr/>
          <p:nvPr/>
        </p:nvSpPr>
        <p:spPr>
          <a:xfrm>
            <a:off x="2268083"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Rectangle 101"/>
          <p:cNvSpPr/>
          <p:nvPr/>
        </p:nvSpPr>
        <p:spPr>
          <a:xfrm>
            <a:off x="4536166"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Rectangle 103"/>
          <p:cNvSpPr/>
          <p:nvPr/>
        </p:nvSpPr>
        <p:spPr>
          <a:xfrm>
            <a:off x="6804248"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0"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Rectangle 97"/>
          <p:cNvSpPr/>
          <p:nvPr/>
        </p:nvSpPr>
        <p:spPr>
          <a:xfrm>
            <a:off x="2268083"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100"/>
          <p:cNvSpPr/>
          <p:nvPr/>
        </p:nvSpPr>
        <p:spPr>
          <a:xfrm>
            <a:off x="4536166"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102"/>
          <p:cNvSpPr/>
          <p:nvPr/>
        </p:nvSpPr>
        <p:spPr>
          <a:xfrm>
            <a:off x="6804248"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Relation U; R; I…</a:t>
            </a:r>
            <a:endParaRPr lang="fr-FR" dirty="0"/>
          </a:p>
        </p:txBody>
      </p:sp>
      <p:sp>
        <p:nvSpPr>
          <p:cNvPr id="3" name="Espace réservé du contenu 2"/>
          <p:cNvSpPr>
            <a:spLocks noGrp="1"/>
          </p:cNvSpPr>
          <p:nvPr>
            <p:ph idx="1"/>
          </p:nvPr>
        </p:nvSpPr>
        <p:spPr>
          <a:xfrm>
            <a:off x="35496" y="908720"/>
            <a:ext cx="9108504" cy="1080393"/>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Trouvez les relation tension courant résistance à partir de la loi d’ohms.</a:t>
            </a:r>
          </a:p>
        </p:txBody>
      </p:sp>
      <p:cxnSp>
        <p:nvCxnSpPr>
          <p:cNvPr id="99" name="Connecteur droit avec flèche 98"/>
          <p:cNvCxnSpPr/>
          <p:nvPr/>
        </p:nvCxnSpPr>
        <p:spPr>
          <a:xfrm flipV="1">
            <a:off x="4519283" y="2242088"/>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6" name="ZoneTexte 105"/>
          <p:cNvSpPr txBox="1"/>
          <p:nvPr/>
        </p:nvSpPr>
        <p:spPr>
          <a:xfrm rot="10800000" flipV="1">
            <a:off x="4092286" y="30562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7" name="Connecteur droit avec flèche 106"/>
          <p:cNvCxnSpPr/>
          <p:nvPr/>
        </p:nvCxnSpPr>
        <p:spPr>
          <a:xfrm rot="5400000">
            <a:off x="5693618" y="21875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rot="10800000" flipV="1">
            <a:off x="5371466" y="20629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09" name="Connecteur droit avec flèche 108"/>
          <p:cNvCxnSpPr/>
          <p:nvPr/>
        </p:nvCxnSpPr>
        <p:spPr>
          <a:xfrm rot="5400000">
            <a:off x="4907400" y="218198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rot="10800000" flipV="1">
            <a:off x="4585248" y="205742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19" name="Connecteur droit avec flèche 118"/>
          <p:cNvCxnSpPr/>
          <p:nvPr/>
        </p:nvCxnSpPr>
        <p:spPr>
          <a:xfrm rot="5400000">
            <a:off x="6419568" y="220739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rot="10800000" flipV="1">
            <a:off x="6097416" y="208283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37" name="Connecteur droit avec flèche 136"/>
          <p:cNvCxnSpPr/>
          <p:nvPr/>
        </p:nvCxnSpPr>
        <p:spPr>
          <a:xfrm rot="5400000">
            <a:off x="5693618" y="399359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8" name="ZoneTexte 137"/>
          <p:cNvSpPr txBox="1"/>
          <p:nvPr/>
        </p:nvSpPr>
        <p:spPr>
          <a:xfrm rot="10800000" flipV="1">
            <a:off x="5371466" y="386903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39" name="Connecteur droit avec flèche 138"/>
          <p:cNvCxnSpPr/>
          <p:nvPr/>
        </p:nvCxnSpPr>
        <p:spPr>
          <a:xfrm rot="5400000">
            <a:off x="4907400" y="398805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0" name="ZoneTexte 139"/>
          <p:cNvSpPr txBox="1"/>
          <p:nvPr/>
        </p:nvSpPr>
        <p:spPr>
          <a:xfrm rot="10800000" flipV="1">
            <a:off x="4585248" y="386349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1" name="Connecteur droit avec flèche 140"/>
          <p:cNvCxnSpPr/>
          <p:nvPr/>
        </p:nvCxnSpPr>
        <p:spPr>
          <a:xfrm rot="5400000">
            <a:off x="6419568" y="401346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2" name="ZoneTexte 141"/>
          <p:cNvSpPr txBox="1"/>
          <p:nvPr/>
        </p:nvSpPr>
        <p:spPr>
          <a:xfrm rot="10800000" flipV="1">
            <a:off x="6097416" y="388890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sp>
        <p:nvSpPr>
          <p:cNvPr id="143" name="Ellipse 142"/>
          <p:cNvSpPr/>
          <p:nvPr/>
        </p:nvSpPr>
        <p:spPr>
          <a:xfrm flipH="1">
            <a:off x="4921668" y="1795678"/>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5" name="Groupe 144"/>
          <p:cNvGrpSpPr/>
          <p:nvPr/>
        </p:nvGrpSpPr>
        <p:grpSpPr>
          <a:xfrm>
            <a:off x="968712" y="1678902"/>
            <a:ext cx="7467227" cy="2686202"/>
            <a:chOff x="968712" y="3094523"/>
            <a:chExt cx="7467227" cy="2686202"/>
          </a:xfrm>
        </p:grpSpPr>
        <p:sp>
          <p:nvSpPr>
            <p:cNvPr id="146" name="Rectangle 14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9" name="Rectangle 14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0" name="Connecteur droit 14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51" name="Rectangle 15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2" name="Rectangle 15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3" name="Groupe 152"/>
            <p:cNvGrpSpPr/>
            <p:nvPr/>
          </p:nvGrpSpPr>
          <p:grpSpPr>
            <a:xfrm>
              <a:off x="968712" y="4634052"/>
              <a:ext cx="977758" cy="883851"/>
              <a:chOff x="2706637" y="5159275"/>
              <a:chExt cx="996497" cy="817145"/>
            </a:xfrm>
          </p:grpSpPr>
          <p:sp useBgFill="1">
            <p:nvSpPr>
              <p:cNvPr id="165" name="Rectangle 16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6" name="Connecteur droit 16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ZoneTexte 16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9" name="ZoneTexte 16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4" name="Groupe 153"/>
            <p:cNvGrpSpPr/>
            <p:nvPr/>
          </p:nvGrpSpPr>
          <p:grpSpPr>
            <a:xfrm>
              <a:off x="2411759" y="4043161"/>
              <a:ext cx="996497" cy="815026"/>
              <a:chOff x="2701301" y="4264062"/>
              <a:chExt cx="996497" cy="815026"/>
            </a:xfrm>
          </p:grpSpPr>
          <p:sp>
            <p:nvSpPr>
              <p:cNvPr id="160" name="ZoneTexte 15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1" name="ZoneTexte 16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62" name="Rectangle 16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3" name="Connecteur droit 16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55" name="Rectangle 15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6" name="Rectangle 15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7" name="Forme libre 15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8" name="Rectangle 15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9" name="Rectangle 15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72" name="Connecteur droit avec flèche 171"/>
          <p:cNvCxnSpPr/>
          <p:nvPr/>
        </p:nvCxnSpPr>
        <p:spPr>
          <a:xfrm rot="10800000" flipH="1">
            <a:off x="3114779" y="184701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nvCxnSpPr>
        <p:spPr>
          <a:xfrm rot="5400000" flipH="1">
            <a:off x="1412251" y="4153602"/>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 name="ZoneTexte 173"/>
          <p:cNvSpPr txBox="1"/>
          <p:nvPr/>
        </p:nvSpPr>
        <p:spPr>
          <a:xfrm rot="10800000" flipV="1">
            <a:off x="1037415" y="395206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75" name="Connecteur droit avec flèche 174"/>
          <p:cNvCxnSpPr/>
          <p:nvPr/>
        </p:nvCxnSpPr>
        <p:spPr>
          <a:xfrm flipH="1" flipV="1">
            <a:off x="963475" y="3287208"/>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6" name="ZoneTexte 175"/>
          <p:cNvSpPr txBox="1"/>
          <p:nvPr/>
        </p:nvSpPr>
        <p:spPr>
          <a:xfrm>
            <a:off x="395536" y="3428837"/>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77" name="Connecteur droit avec flèche 176"/>
          <p:cNvCxnSpPr/>
          <p:nvPr/>
        </p:nvCxnSpPr>
        <p:spPr>
          <a:xfrm rot="5400000" flipH="1">
            <a:off x="2878385" y="245506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77"/>
          <p:cNvSpPr txBox="1"/>
          <p:nvPr/>
        </p:nvSpPr>
        <p:spPr>
          <a:xfrm rot="10800000" flipV="1">
            <a:off x="2494395" y="225493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79" name="ZoneTexte 178"/>
          <p:cNvSpPr txBox="1"/>
          <p:nvPr/>
        </p:nvSpPr>
        <p:spPr>
          <a:xfrm rot="10800000" flipV="1">
            <a:off x="2834189" y="1429092"/>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0" name="Connecteur droit avec flèche 179"/>
          <p:cNvCxnSpPr/>
          <p:nvPr/>
        </p:nvCxnSpPr>
        <p:spPr>
          <a:xfrm>
            <a:off x="963475" y="2010343"/>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1" name="ZoneTexte 180"/>
          <p:cNvSpPr txBox="1"/>
          <p:nvPr/>
        </p:nvSpPr>
        <p:spPr>
          <a:xfrm>
            <a:off x="467544" y="231542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2" name="Connecteur droit avec flèche 181"/>
          <p:cNvCxnSpPr/>
          <p:nvPr/>
        </p:nvCxnSpPr>
        <p:spPr>
          <a:xfrm rot="5400000">
            <a:off x="7302734" y="217708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nvSpPr>
        <p:spPr>
          <a:xfrm rot="10800000" flipV="1">
            <a:off x="6918113" y="190371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4" name="Connecteur droit avec flèche 183"/>
          <p:cNvCxnSpPr/>
          <p:nvPr/>
        </p:nvCxnSpPr>
        <p:spPr>
          <a:xfrm flipH="1">
            <a:off x="3287874" y="2150309"/>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5" name="ZoneTexte 184"/>
          <p:cNvSpPr txBox="1"/>
          <p:nvPr/>
        </p:nvSpPr>
        <p:spPr>
          <a:xfrm>
            <a:off x="3588201" y="213813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86" name="Connecteur droit avec flèche 185"/>
          <p:cNvCxnSpPr/>
          <p:nvPr/>
        </p:nvCxnSpPr>
        <p:spPr>
          <a:xfrm flipV="1">
            <a:off x="7044034" y="251383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7" name="ZoneTexte 186"/>
          <p:cNvSpPr txBox="1"/>
          <p:nvPr/>
        </p:nvSpPr>
        <p:spPr>
          <a:xfrm>
            <a:off x="6647045" y="307072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88" name="Connecteur droit avec flèche 187"/>
          <p:cNvCxnSpPr/>
          <p:nvPr/>
        </p:nvCxnSpPr>
        <p:spPr>
          <a:xfrm flipV="1">
            <a:off x="7956376" y="253353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9" name="ZoneTexte 188"/>
          <p:cNvSpPr txBox="1"/>
          <p:nvPr/>
        </p:nvSpPr>
        <p:spPr>
          <a:xfrm>
            <a:off x="7795993" y="372659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90" name="Connecteur droit avec flèche 189"/>
          <p:cNvCxnSpPr/>
          <p:nvPr/>
        </p:nvCxnSpPr>
        <p:spPr>
          <a:xfrm rot="5400000">
            <a:off x="8180614" y="425618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1" name="ZoneTexte 190"/>
          <p:cNvSpPr txBox="1"/>
          <p:nvPr/>
        </p:nvSpPr>
        <p:spPr>
          <a:xfrm rot="10800000" flipV="1">
            <a:off x="7795993" y="398282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2" name="ZoneTexte 191"/>
          <p:cNvSpPr txBox="1"/>
          <p:nvPr/>
        </p:nvSpPr>
        <p:spPr>
          <a:xfrm>
            <a:off x="1716004" y="356718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3" name="ZoneTexte 192"/>
          <p:cNvSpPr txBox="1"/>
          <p:nvPr/>
        </p:nvSpPr>
        <p:spPr>
          <a:xfrm>
            <a:off x="3122890" y="29386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94" name="Connecteur droit avec flèche 193"/>
          <p:cNvCxnSpPr/>
          <p:nvPr/>
        </p:nvCxnSpPr>
        <p:spPr>
          <a:xfrm flipH="1" flipV="1">
            <a:off x="2411758" y="2540493"/>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5" name="ZoneTexte 194"/>
          <p:cNvSpPr txBox="1"/>
          <p:nvPr/>
        </p:nvSpPr>
        <p:spPr>
          <a:xfrm>
            <a:off x="1843819" y="2682122"/>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8" name="Espace réservé du contenu 2"/>
          <p:cNvSpPr txBox="1">
            <a:spLocks/>
          </p:cNvSpPr>
          <p:nvPr/>
        </p:nvSpPr>
        <p:spPr>
          <a:xfrm>
            <a:off x="107504" y="4640489"/>
            <a:ext cx="2039443"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4" name="Espace réservé du contenu 2"/>
          <p:cNvSpPr txBox="1">
            <a:spLocks/>
          </p:cNvSpPr>
          <p:nvPr/>
        </p:nvSpPr>
        <p:spPr>
          <a:xfrm>
            <a:off x="2499552" y="4640489"/>
            <a:ext cx="2145258"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12</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5" name="Espace réservé du contenu 2"/>
          <p:cNvSpPr txBox="1">
            <a:spLocks/>
          </p:cNvSpPr>
          <p:nvPr/>
        </p:nvSpPr>
        <p:spPr>
          <a:xfrm>
            <a:off x="107504"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6" name="Espace réservé du contenu 2"/>
          <p:cNvSpPr txBox="1">
            <a:spLocks/>
          </p:cNvSpPr>
          <p:nvPr/>
        </p:nvSpPr>
        <p:spPr>
          <a:xfrm>
            <a:off x="2483768"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7" name="Espace réservé du contenu 2"/>
          <p:cNvSpPr txBox="1">
            <a:spLocks/>
          </p:cNvSpPr>
          <p:nvPr/>
        </p:nvSpPr>
        <p:spPr>
          <a:xfrm>
            <a:off x="4788024"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0" name="Espace réservé du contenu 2"/>
          <p:cNvSpPr txBox="1">
            <a:spLocks/>
          </p:cNvSpPr>
          <p:nvPr/>
        </p:nvSpPr>
        <p:spPr>
          <a:xfrm>
            <a:off x="4853399" y="4640489"/>
            <a:ext cx="183098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1" name="Espace réservé du contenu 2"/>
          <p:cNvSpPr txBox="1">
            <a:spLocks/>
          </p:cNvSpPr>
          <p:nvPr/>
        </p:nvSpPr>
        <p:spPr>
          <a:xfrm>
            <a:off x="7108993" y="4640489"/>
            <a:ext cx="183098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0" name="Espace réservé du contenu 2"/>
          <p:cNvSpPr txBox="1">
            <a:spLocks/>
          </p:cNvSpPr>
          <p:nvPr/>
        </p:nvSpPr>
        <p:spPr>
          <a:xfrm>
            <a:off x="7092280"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4" name="Espace réservé du contenu 2"/>
          <p:cNvSpPr txBox="1">
            <a:spLocks/>
          </p:cNvSpPr>
          <p:nvPr/>
        </p:nvSpPr>
        <p:spPr>
          <a:xfrm>
            <a:off x="848334" y="4640489"/>
            <a:ext cx="1102435"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1</a:t>
            </a:r>
            <a:r>
              <a:rPr lang="fr-FR" sz="1900" dirty="0" smtClean="0">
                <a:effectLst/>
              </a:rPr>
              <a:t> x I</a:t>
            </a:r>
            <a:r>
              <a:rPr lang="fr-FR" sz="1900" baseline="-25000" dirty="0" smtClean="0">
                <a:effectLst/>
              </a:rPr>
              <a:t>0</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5" name="Espace réservé du contenu 2"/>
          <p:cNvSpPr txBox="1">
            <a:spLocks/>
          </p:cNvSpPr>
          <p:nvPr/>
        </p:nvSpPr>
        <p:spPr>
          <a:xfrm>
            <a:off x="3240382" y="4640489"/>
            <a:ext cx="1176860"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2</a:t>
            </a:r>
            <a:r>
              <a:rPr lang="fr-FR" sz="1900" dirty="0" smtClean="0">
                <a:effectLst/>
              </a:rPr>
              <a:t> </a:t>
            </a:r>
            <a:r>
              <a:rPr lang="fr-FR" sz="1900" dirty="0">
                <a:effectLst/>
              </a:rPr>
              <a:t>/</a:t>
            </a:r>
            <a:r>
              <a:rPr lang="fr-FR" sz="1900" dirty="0" smtClean="0">
                <a:effectLst/>
              </a:rPr>
              <a:t> R</a:t>
            </a:r>
            <a:r>
              <a:rPr lang="fr-FR" sz="1900" baseline="-25000" dirty="0">
                <a:effectLst/>
              </a:rPr>
              <a:t>2</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6" name="Espace réservé du contenu 2"/>
          <p:cNvSpPr txBox="1">
            <a:spLocks/>
          </p:cNvSpPr>
          <p:nvPr/>
        </p:nvSpPr>
        <p:spPr>
          <a:xfrm>
            <a:off x="848334" y="5360569"/>
            <a:ext cx="1102435"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3</a:t>
            </a:r>
            <a:r>
              <a:rPr lang="fr-FR" sz="1900" dirty="0" smtClean="0">
                <a:effectLst/>
              </a:rPr>
              <a:t> x I</a:t>
            </a:r>
            <a:r>
              <a:rPr lang="fr-FR" sz="1900" baseline="-25000" dirty="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2" name="Espace réservé du contenu 2"/>
          <p:cNvSpPr txBox="1">
            <a:spLocks/>
          </p:cNvSpPr>
          <p:nvPr/>
        </p:nvSpPr>
        <p:spPr>
          <a:xfrm>
            <a:off x="3224598" y="5360569"/>
            <a:ext cx="1071736"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4</a:t>
            </a:r>
            <a:r>
              <a:rPr lang="fr-FR" sz="1900" dirty="0" smtClean="0">
                <a:effectLst/>
              </a:rPr>
              <a:t> x I</a:t>
            </a:r>
            <a:r>
              <a:rPr lang="fr-FR" sz="1900" baseline="-25000" dirty="0" smtClean="0">
                <a:effectLst/>
              </a:rPr>
              <a:t>4</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3" name="Espace réservé du contenu 2"/>
          <p:cNvSpPr txBox="1">
            <a:spLocks/>
          </p:cNvSpPr>
          <p:nvPr/>
        </p:nvSpPr>
        <p:spPr>
          <a:xfrm>
            <a:off x="5528854" y="5360569"/>
            <a:ext cx="1143744"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5</a:t>
            </a:r>
            <a:r>
              <a:rPr lang="fr-FR" sz="1900" dirty="0" smtClean="0">
                <a:effectLst/>
              </a:rPr>
              <a:t> x I</a:t>
            </a:r>
            <a:r>
              <a:rPr lang="fr-FR" sz="1900" baseline="-25000" dirty="0" smtClean="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4" name="Espace réservé du contenu 2"/>
          <p:cNvSpPr txBox="1">
            <a:spLocks/>
          </p:cNvSpPr>
          <p:nvPr/>
        </p:nvSpPr>
        <p:spPr>
          <a:xfrm>
            <a:off x="5594229" y="4640489"/>
            <a:ext cx="107836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6</a:t>
            </a:r>
            <a:r>
              <a:rPr lang="fr-FR" sz="1900" dirty="0" smtClean="0">
                <a:effectLst/>
              </a:rPr>
              <a:t>/ R</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5" name="Espace réservé du contenu 2"/>
          <p:cNvSpPr txBox="1">
            <a:spLocks/>
          </p:cNvSpPr>
          <p:nvPr/>
        </p:nvSpPr>
        <p:spPr>
          <a:xfrm>
            <a:off x="7849823" y="4640489"/>
            <a:ext cx="110253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7</a:t>
            </a:r>
            <a:r>
              <a:rPr lang="fr-FR" sz="1900" dirty="0" smtClean="0">
                <a:effectLst/>
              </a:rPr>
              <a:t>/ R</a:t>
            </a:r>
            <a:r>
              <a:rPr lang="fr-FR" sz="1900" baseline="-25000" dirty="0" smtClean="0">
                <a:effectLst/>
              </a:rPr>
              <a:t>7</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6" name="Espace réservé du contenu 2"/>
          <p:cNvSpPr txBox="1">
            <a:spLocks/>
          </p:cNvSpPr>
          <p:nvPr/>
        </p:nvSpPr>
        <p:spPr>
          <a:xfrm>
            <a:off x="7833110" y="5360569"/>
            <a:ext cx="111925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r>
              <a:rPr lang="fr-FR" sz="1900" dirty="0">
                <a:effectLst/>
              </a:rPr>
              <a:t>/</a:t>
            </a:r>
            <a:r>
              <a:rPr lang="fr-FR" sz="1900" dirty="0" smtClean="0">
                <a:effectLst/>
              </a:rPr>
              <a:t> I</a:t>
            </a:r>
            <a:r>
              <a:rPr lang="fr-FR" sz="1900" baseline="-25000" dirty="0" smtClean="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05" name="Rectangle 104"/>
          <p:cNvSpPr/>
          <p:nvPr/>
        </p:nvSpPr>
        <p:spPr>
          <a:xfrm>
            <a:off x="1763688" y="5949280"/>
            <a:ext cx="6465146"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Espace réservé du contenu 2"/>
          <p:cNvSpPr txBox="1">
            <a:spLocks/>
          </p:cNvSpPr>
          <p:nvPr/>
        </p:nvSpPr>
        <p:spPr>
          <a:xfrm>
            <a:off x="2005741" y="6170479"/>
            <a:ext cx="2315233"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1900" dirty="0" smtClean="0">
                <a:effectLst/>
              </a:rPr>
              <a:t> </a:t>
            </a:r>
            <a:r>
              <a:rPr lang="fr-FR" sz="1900" dirty="0" smtClean="0">
                <a:effectLst/>
              </a:rPr>
              <a:t>=</a:t>
            </a:r>
          </a:p>
          <a:p>
            <a:pPr marL="0" indent="0" algn="ctr">
              <a:buFont typeface="Arial" panose="020B0604020202020204" pitchFamily="34" charset="0"/>
              <a:buNone/>
            </a:pPr>
            <a:endParaRPr lang="fr-FR" sz="1900" dirty="0">
              <a:effectLst/>
            </a:endParaRPr>
          </a:p>
        </p:txBody>
      </p:sp>
      <p:sp>
        <p:nvSpPr>
          <p:cNvPr id="111" name="Espace réservé du contenu 2"/>
          <p:cNvSpPr txBox="1">
            <a:spLocks/>
          </p:cNvSpPr>
          <p:nvPr/>
        </p:nvSpPr>
        <p:spPr>
          <a:xfrm>
            <a:off x="2976981" y="6170479"/>
            <a:ext cx="124795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a:t>2</a:t>
            </a:r>
            <a:r>
              <a:rPr lang="fr-FR" sz="1900" dirty="0" smtClean="0">
                <a:effectLst/>
              </a:rPr>
              <a:t> + U</a:t>
            </a:r>
            <a:r>
              <a:rPr lang="fr-FR" sz="1900" baseline="-25000" dirty="0" smtClean="0">
                <a:effectLst/>
              </a:rPr>
              <a:t>3</a:t>
            </a:r>
            <a:r>
              <a:rPr lang="fr-FR" sz="1900" dirty="0" smtClean="0">
                <a:effectLst/>
              </a:rPr>
              <a:t>               </a:t>
            </a:r>
            <a:endParaRPr lang="fr-FR" sz="1900" dirty="0" smtClean="0">
              <a:effectLst/>
            </a:endParaRPr>
          </a:p>
          <a:p>
            <a:pPr marL="0" indent="0" algn="ctr">
              <a:buFont typeface="Arial" panose="020B0604020202020204" pitchFamily="34" charset="0"/>
              <a:buNone/>
            </a:pPr>
            <a:endParaRPr lang="fr-FR" sz="1900" dirty="0">
              <a:effectLst/>
            </a:endParaRPr>
          </a:p>
        </p:txBody>
      </p:sp>
      <p:sp>
        <p:nvSpPr>
          <p:cNvPr id="112" name="Espace réservé du contenu 2"/>
          <p:cNvSpPr txBox="1">
            <a:spLocks/>
          </p:cNvSpPr>
          <p:nvPr/>
        </p:nvSpPr>
        <p:spPr>
          <a:xfrm>
            <a:off x="4058478" y="6170479"/>
            <a:ext cx="1931427"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 </a:t>
            </a:r>
            <a:r>
              <a:rPr lang="fr-FR" sz="1900" dirty="0" smtClean="0">
                <a:effectLst/>
              </a:rPr>
              <a:t>U</a:t>
            </a:r>
            <a:r>
              <a:rPr lang="fr-FR" sz="1900" baseline="-25000" dirty="0" smtClean="0"/>
              <a:t>G0</a:t>
            </a:r>
            <a:r>
              <a:rPr lang="fr-FR" sz="1900" dirty="0" smtClean="0">
                <a:effectLst/>
              </a:rPr>
              <a:t> – U</a:t>
            </a:r>
            <a:r>
              <a:rPr lang="fr-FR" sz="1900" baseline="-25000" dirty="0"/>
              <a:t>1</a:t>
            </a:r>
            <a:r>
              <a:rPr lang="fr-FR" sz="1900" dirty="0" smtClean="0">
                <a:effectLst/>
              </a:rPr>
              <a:t>               </a:t>
            </a:r>
            <a:endParaRPr lang="fr-FR" sz="1900" dirty="0" smtClean="0">
              <a:effectLst/>
            </a:endParaRPr>
          </a:p>
          <a:p>
            <a:pPr marL="0" indent="0" algn="ctr">
              <a:buFont typeface="Arial" panose="020B0604020202020204" pitchFamily="34" charset="0"/>
              <a:buNone/>
            </a:pPr>
            <a:endParaRPr lang="fr-FR" sz="1900" dirty="0">
              <a:effectLst/>
            </a:endParaRPr>
          </a:p>
        </p:txBody>
      </p:sp>
      <p:sp>
        <p:nvSpPr>
          <p:cNvPr id="113" name="Espace réservé du contenu 2"/>
          <p:cNvSpPr txBox="1">
            <a:spLocks/>
          </p:cNvSpPr>
          <p:nvPr/>
        </p:nvSpPr>
        <p:spPr>
          <a:xfrm>
            <a:off x="5570646" y="6170479"/>
            <a:ext cx="231372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 </a:t>
            </a:r>
            <a:r>
              <a:rPr lang="fr-FR" sz="1900" dirty="0" smtClean="0">
                <a:effectLst/>
              </a:rPr>
              <a:t>U</a:t>
            </a:r>
            <a:r>
              <a:rPr lang="fr-FR" sz="1900" baseline="-25000" dirty="0" smtClean="0"/>
              <a:t>G0</a:t>
            </a:r>
            <a:r>
              <a:rPr lang="fr-FR" sz="1900" dirty="0" smtClean="0">
                <a:effectLst/>
              </a:rPr>
              <a:t> – R</a:t>
            </a:r>
            <a:r>
              <a:rPr lang="fr-FR" sz="1900" baseline="-25000" dirty="0" smtClean="0"/>
              <a:t>1 </a:t>
            </a:r>
            <a:r>
              <a:rPr lang="fr-FR" sz="1900" dirty="0" smtClean="0"/>
              <a:t>x I</a:t>
            </a:r>
            <a:r>
              <a:rPr lang="fr-FR" sz="1900" baseline="-25000" dirty="0" smtClean="0"/>
              <a:t>0</a:t>
            </a:r>
            <a:r>
              <a:rPr lang="fr-FR" sz="1900" dirty="0" smtClean="0">
                <a:effectLst/>
              </a:rPr>
              <a:t>               </a:t>
            </a:r>
            <a:endParaRPr lang="fr-FR" sz="1900" dirty="0" smtClean="0">
              <a:effectLst/>
            </a:endParaRPr>
          </a:p>
          <a:p>
            <a:pPr marL="0" indent="0" algn="ctr">
              <a:buFont typeface="Arial" panose="020B0604020202020204" pitchFamily="34" charset="0"/>
              <a:buNone/>
            </a:pPr>
            <a:endParaRPr lang="fr-FR" sz="1900" dirty="0">
              <a:effectLst/>
            </a:endParaRPr>
          </a:p>
        </p:txBody>
      </p:sp>
    </p:spTree>
    <p:extLst>
      <p:ext uri="{BB962C8B-B14F-4D97-AF65-F5344CB8AC3E}">
        <p14:creationId xmlns:p14="http://schemas.microsoft.com/office/powerpoint/2010/main" val="1490091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dirty="0" smtClean="0"/>
              <a:t>Montage parallèle, série…</a:t>
            </a:r>
            <a:endParaRPr lang="fr-FR" dirty="0"/>
          </a:p>
        </p:txBody>
      </p:sp>
      <p:sp>
        <p:nvSpPr>
          <p:cNvPr id="3" name="Espace réservé du contenu 2"/>
          <p:cNvSpPr>
            <a:spLocks noGrp="1"/>
          </p:cNvSpPr>
          <p:nvPr>
            <p:ph idx="1"/>
          </p:nvPr>
        </p:nvSpPr>
        <p:spPr>
          <a:xfrm>
            <a:off x="683568" y="1556792"/>
            <a:ext cx="8064896" cy="1466503"/>
          </a:xfrm>
        </p:spPr>
        <p:txBody>
          <a:bodyPr>
            <a:noAutofit/>
          </a:bodyPr>
          <a:lstStyle/>
          <a:p>
            <a:pPr marL="0" indent="0" algn="ctr">
              <a:buNone/>
            </a:pPr>
            <a:r>
              <a:rPr lang="fr-FR" sz="1900" dirty="0" smtClean="0"/>
              <a:t>Les récepteurs, les générateurs peuvent êtres raccordés « montés » en parallèle ou en série.</a:t>
            </a:r>
          </a:p>
          <a:p>
            <a:pPr marL="0" indent="0" algn="ctr">
              <a:buNone/>
            </a:pPr>
            <a:r>
              <a:rPr lang="fr-FR" sz="1900" dirty="0" smtClean="0"/>
              <a:t>En parallèle la tension à leurs bornes est identique, </a:t>
            </a:r>
            <a:br>
              <a:rPr lang="fr-FR" sz="1900" dirty="0" smtClean="0"/>
            </a:br>
            <a:r>
              <a:rPr lang="fr-FR" sz="1900" dirty="0" smtClean="0"/>
              <a:t>le courant est partagé.</a:t>
            </a:r>
          </a:p>
          <a:p>
            <a:pPr marL="0" indent="0" algn="ctr">
              <a:buNone/>
            </a:pPr>
            <a:r>
              <a:rPr lang="fr-FR" sz="1900" dirty="0" smtClean="0"/>
              <a:t>En série le courant est identique, la tension est partagée.</a:t>
            </a:r>
          </a:p>
        </p:txBody>
      </p:sp>
      <p:sp>
        <p:nvSpPr>
          <p:cNvPr id="73" name="Rectangle 72"/>
          <p:cNvSpPr/>
          <p:nvPr/>
        </p:nvSpPr>
        <p:spPr>
          <a:xfrm rot="5400000" flipV="1">
            <a:off x="3314346" y="3049058"/>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428416" y="467618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401184" y="39518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401184" y="52662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423642" y="3857622"/>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2890267" y="382916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91594" y="415680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560779" y="3641597"/>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403224" y="40220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505072" y="4472457"/>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112492" y="451545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241623" y="3826262"/>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3814626" y="464041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5" name="Rectangle 74"/>
          <p:cNvSpPr/>
          <p:nvPr/>
        </p:nvSpPr>
        <p:spPr>
          <a:xfrm rot="5400000" flipV="1">
            <a:off x="2865093" y="5168193"/>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2955708" y="473337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2955708" y="5184279"/>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408560" y="491726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510408" y="536978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423640" y="486467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91592" y="507826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211594" y="468913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4895670"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4" name="Connecteur droit 83"/>
          <p:cNvCxnSpPr/>
          <p:nvPr/>
        </p:nvCxnSpPr>
        <p:spPr>
          <a:xfrm rot="5400000" flipV="1">
            <a:off x="4941471" y="468913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5" name="Rectangle 84"/>
          <p:cNvSpPr/>
          <p:nvPr/>
        </p:nvSpPr>
        <p:spPr>
          <a:xfrm rot="5400000" flipV="1">
            <a:off x="5625547"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415958" y="37717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093806" y="36471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629740" y="3766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307588" y="364159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0" name="Connecteur droit avec flèche 89"/>
          <p:cNvCxnSpPr/>
          <p:nvPr/>
        </p:nvCxnSpPr>
        <p:spPr>
          <a:xfrm rot="5400000">
            <a:off x="6141908" y="379156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5819756" y="366700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415958" y="55777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093806" y="54532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629740" y="5572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307588" y="54476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141908" y="559763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5819756" y="547307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2887014" y="57613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557526" y="5573738"/>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2859758" y="4272980"/>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2950372" y="3838159"/>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2950372" y="4289066"/>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Espace réservé du contenu 2"/>
          <p:cNvSpPr txBox="1">
            <a:spLocks/>
          </p:cNvSpPr>
          <p:nvPr/>
        </p:nvSpPr>
        <p:spPr>
          <a:xfrm>
            <a:off x="95625" y="4145653"/>
            <a:ext cx="1884087"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Deux générateurs en série</a:t>
            </a:r>
          </a:p>
        </p:txBody>
      </p:sp>
      <p:sp>
        <p:nvSpPr>
          <p:cNvPr id="109" name="Espace réservé du contenu 2"/>
          <p:cNvSpPr txBox="1">
            <a:spLocks/>
          </p:cNvSpPr>
          <p:nvPr/>
        </p:nvSpPr>
        <p:spPr>
          <a:xfrm>
            <a:off x="6660232" y="3989387"/>
            <a:ext cx="2316135"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Tree>
    <p:extLst>
      <p:ext uri="{BB962C8B-B14F-4D97-AF65-F5344CB8AC3E}">
        <p14:creationId xmlns:p14="http://schemas.microsoft.com/office/powerpoint/2010/main" val="1466498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6063690" y="3054743"/>
            <a:ext cx="261276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42930" y="4941167"/>
              <a:ext cx="376962" cy="443300"/>
              <a:chOff x="6942930" y="4941167"/>
              <a:chExt cx="376962" cy="443300"/>
            </a:xfrm>
          </p:grpSpPr>
          <p:cxnSp>
            <p:nvCxnSpPr>
              <p:cNvPr id="5" name="Connecteur en angle 4"/>
              <p:cNvCxnSpPr>
                <a:stCxn id="89" idx="4"/>
              </p:cNvCxnSpPr>
              <p:nvPr/>
            </p:nvCxnSpPr>
            <p:spPr>
              <a:xfrm rot="16200000" flipH="1" flipV="1">
                <a:off x="6925737" y="4958360"/>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4716016" y="3578452"/>
            <a:ext cx="1347674"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fontScale="90000"/>
          </a:bodyPr>
          <a:lstStyle/>
          <a:p>
            <a:r>
              <a:rPr lang="fr-FR" dirty="0" smtClean="0"/>
              <a:t>Montage parallèle,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49" name="Groupe 48"/>
          <p:cNvGrpSpPr/>
          <p:nvPr/>
        </p:nvGrpSpPr>
        <p:grpSpPr>
          <a:xfrm>
            <a:off x="748512" y="3016852"/>
            <a:ext cx="2612766" cy="2466243"/>
            <a:chOff x="404664" y="2708920"/>
            <a:chExt cx="2612766" cy="2646263"/>
          </a:xfrm>
        </p:grpSpPr>
        <p:grpSp>
          <p:nvGrpSpPr>
            <p:cNvPr id="50" name="Groupe 49"/>
            <p:cNvGrpSpPr/>
            <p:nvPr/>
          </p:nvGrpSpPr>
          <p:grpSpPr>
            <a:xfrm>
              <a:off x="404664" y="3139374"/>
              <a:ext cx="2612766" cy="1999784"/>
              <a:chOff x="1979712" y="4130328"/>
              <a:chExt cx="4824536" cy="1999784"/>
            </a:xfrm>
          </p:grpSpPr>
          <p:sp>
            <p:nvSpPr>
              <p:cNvPr id="112" name="Rectangle 111"/>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1" name="Connecteur droit 50"/>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e 52"/>
            <p:cNvGrpSpPr/>
            <p:nvPr/>
          </p:nvGrpSpPr>
          <p:grpSpPr>
            <a:xfrm>
              <a:off x="483736" y="2770042"/>
              <a:ext cx="2412776" cy="1008112"/>
              <a:chOff x="4913784" y="3429000"/>
              <a:chExt cx="2412776" cy="1008112"/>
            </a:xfrm>
          </p:grpSpPr>
          <p:cxnSp>
            <p:nvCxnSpPr>
              <p:cNvPr id="104" name="Connecteur droit 103"/>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99" name="Rectangle 98"/>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2" name="Connecteur droit avec flèche 101"/>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3" name="ZoneTexte 102"/>
            <p:cNvSpPr txBox="1"/>
            <p:nvPr/>
          </p:nvSpPr>
          <p:spPr>
            <a:xfrm>
              <a:off x="1514539" y="4312400"/>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e 7"/>
          <p:cNvGrpSpPr/>
          <p:nvPr/>
        </p:nvGrpSpPr>
        <p:grpSpPr>
          <a:xfrm>
            <a:off x="611560" y="3645024"/>
            <a:ext cx="216024" cy="279748"/>
            <a:chOff x="683568" y="4013348"/>
            <a:chExt cx="216024" cy="279748"/>
          </a:xfrm>
        </p:grpSpPr>
        <p:sp useBgFill="1">
          <p:nvSpPr>
            <p:cNvPr id="7" name="Rectangle 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a:off x="611560" y="4877444"/>
            <a:ext cx="216024" cy="279748"/>
            <a:chOff x="683568" y="4013348"/>
            <a:chExt cx="216024" cy="279748"/>
          </a:xfrm>
        </p:grpSpPr>
        <p:sp useBgFill="1">
          <p:nvSpPr>
            <p:cNvPr id="136" name="Rectangle 13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e 137"/>
          <p:cNvGrpSpPr/>
          <p:nvPr/>
        </p:nvGrpSpPr>
        <p:grpSpPr>
          <a:xfrm>
            <a:off x="5913410" y="4250624"/>
            <a:ext cx="216024" cy="244233"/>
            <a:chOff x="683568" y="4048863"/>
            <a:chExt cx="216024" cy="244233"/>
          </a:xfrm>
        </p:grpSpPr>
        <p:sp useBgFill="1">
          <p:nvSpPr>
            <p:cNvPr id="139" name="Rectangle 138"/>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0" name="Connecteur droit 139"/>
            <p:cNvCxnSpPr/>
            <p:nvPr/>
          </p:nvCxnSpPr>
          <p:spPr>
            <a:xfrm flipH="1" flipV="1">
              <a:off x="705830" y="4053106"/>
              <a:ext cx="121754" cy="2399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 name="Groupe 140"/>
          <p:cNvGrpSpPr/>
          <p:nvPr/>
        </p:nvGrpSpPr>
        <p:grpSpPr>
          <a:xfrm>
            <a:off x="4572000" y="4250624"/>
            <a:ext cx="216024" cy="244235"/>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9" name="Rectangle 78">
            <a:hlinkClick r:id="rId3" action="ppaction://hlinksldjump"/>
          </p:cNvPr>
          <p:cNvSpPr/>
          <p:nvPr/>
        </p:nvSpPr>
        <p:spPr>
          <a:xfrm>
            <a:off x="-28869" y="3137538"/>
            <a:ext cx="3827426" cy="3040177"/>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a:hlinkClick r:id="rId4" action="ppaction://hlinksldjump"/>
          </p:cNvPr>
          <p:cNvSpPr/>
          <p:nvPr/>
        </p:nvSpPr>
        <p:spPr>
          <a:xfrm>
            <a:off x="3923929" y="3108833"/>
            <a:ext cx="1453796"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5377724" y="2834357"/>
            <a:ext cx="1581353" cy="3458514"/>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grpSp>
        <p:nvGrpSpPr>
          <p:cNvPr id="78" name="Groupe 77"/>
          <p:cNvGrpSpPr/>
          <p:nvPr>
            <p:custDataLst>
              <p:tags r:id="rId1"/>
            </p:custDataLst>
          </p:nvPr>
        </p:nvGrpSpPr>
        <p:grpSpPr>
          <a:xfrm rot="10800000">
            <a:off x="6787278" y="4941168"/>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303695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8"/>
                                        </p:tgtEl>
                                        <p:attrNameLst>
                                          <p:attrName>style.visibility</p:attrName>
                                        </p:attrNameLst>
                                      </p:cBhvr>
                                      <p:to>
                                        <p:strVal val="visible"/>
                                      </p:to>
                                    </p:set>
                                    <p:animEffect transition="in" filter="fade">
                                      <p:cBhvr>
                                        <p:cTn id="9" dur="500"/>
                                        <p:tgtEl>
                                          <p:spTgt spid="78"/>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7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73" grpId="0" animBg="1"/>
      <p:bldP spid="7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c9f6fdf3091a8eed65bea72258325988445684"/>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9"/>
</p:tagLst>
</file>

<file path=ppt/tags/tag8.xml><?xml version="1.0" encoding="utf-8"?>
<p:tagLst xmlns:a="http://schemas.openxmlformats.org/drawingml/2006/main" xmlns:r="http://schemas.openxmlformats.org/officeDocument/2006/relationships" xmlns:p="http://schemas.openxmlformats.org/presentationml/2006/main">
  <p:tag name="NUM" val="10"/>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8194</TotalTime>
  <Words>1346</Words>
  <Application>Microsoft Office PowerPoint</Application>
  <PresentationFormat>Affichage à l'écran (4:3)</PresentationFormat>
  <Paragraphs>468</Paragraphs>
  <Slides>18</Slides>
  <Notes>0</Notes>
  <HiddenSlides>4</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Le continu et ses lois…</vt:lpstr>
      <vt:lpstr>Les éléments de base d’un circuit électrique</vt:lpstr>
      <vt:lpstr>Les éléments de base d’un circuit électrique</vt:lpstr>
      <vt:lpstr>Fléchage tension, courant…</vt:lpstr>
      <vt:lpstr>Relation tension, courant.</vt:lpstr>
      <vt:lpstr>Relation tension, courant.</vt:lpstr>
      <vt:lpstr>Relation U; R; I…</vt:lpstr>
      <vt:lpstr>Montage parallèle, série…</vt:lpstr>
      <vt:lpstr>Montage parallèle, série…</vt:lpstr>
      <vt:lpstr>Montage parallèle, série…</vt:lpstr>
      <vt:lpstr>Montage parallèle, série…</vt:lpstr>
      <vt:lpstr>Montage parallèle, série…</vt:lpstr>
      <vt:lpstr>Montage parallèle, série…</vt:lpstr>
      <vt:lpstr>Série , parallèle,</vt:lpstr>
      <vt:lpstr>Loi des nœuds, loi des mailles…</vt:lpstr>
      <vt:lpstr>Loi des nœuds, loi des mailles…</vt:lpstr>
      <vt:lpstr>Loi des nœuds, loi des mailles…</vt:lpstr>
      <vt:lpstr>Loi des nœuds, loi des mailles…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Philippe Dutour</dc:creator>
  <cp:lastModifiedBy>Philippe Dutour</cp:lastModifiedBy>
  <cp:revision>128</cp:revision>
  <dcterms:created xsi:type="dcterms:W3CDTF">2014-11-08T18:10:16Z</dcterms:created>
  <dcterms:modified xsi:type="dcterms:W3CDTF">2014-12-07T16:03:52Z</dcterms:modified>
</cp:coreProperties>
</file>