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2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3.xml" ContentType="application/vnd.openxmlformats-officedocument.presentationml.notesSl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4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notesSlides/notesSlide5.xml" ContentType="application/vnd.openxmlformats-officedocument.presentationml.notesSlide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6.xml" ContentType="application/vnd.openxmlformats-officedocument.presentationml.notesSlide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notesSlides/notesSlide7.xml" ContentType="application/vnd.openxmlformats-officedocument.presentationml.notesSlide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notesSlides/notesSlide8.xml" ContentType="application/vnd.openxmlformats-officedocument.presentationml.notesSlide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notesSlides/notesSlide9.xml" ContentType="application/vnd.openxmlformats-officedocument.presentationml.notesSlid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notesSlides/notesSlide10.xml" ContentType="application/vnd.openxmlformats-officedocument.presentationml.notesSlide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notesSlides/notesSlide11.xml" ContentType="application/vnd.openxmlformats-officedocument.presentationml.notesSlide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12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notesSlides/notesSlide13.xml" ContentType="application/vnd.openxmlformats-officedocument.presentationml.notesSlide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notesSlides/notesSlide14.xml" ContentType="application/vnd.openxmlformats-officedocument.presentationml.notesSlide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notesSlides/notesSlide15.xml" ContentType="application/vnd.openxmlformats-officedocument.presentationml.notesSlide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notesSlides/notesSlide16.xml" ContentType="application/vnd.openxmlformats-officedocument.presentationml.notesSlide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notesSlides/notesSlide17.xml" ContentType="application/vnd.openxmlformats-officedocument.presentationml.notesSlide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notesSlides/notesSlide18.xml" ContentType="application/vnd.openxmlformats-officedocument.presentationml.notesSlide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notesSlides/notesSlide19.xml" ContentType="application/vnd.openxmlformats-officedocument.presentationml.notesSlide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20.xml" ContentType="application/vnd.openxmlformats-officedocument.presentationml.notesSl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notesSlides/notesSlide21.xml" ContentType="application/vnd.openxmlformats-officedocument.presentationml.notesSlide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notesSlides/notesSlide22.xml" ContentType="application/vnd.openxmlformats-officedocument.presentationml.notesSlide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notesSlides/notesSlide23.xml" ContentType="application/vnd.openxmlformats-officedocument.presentationml.notesSlid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notesSlides/notesSlide24.xml" ContentType="application/vnd.openxmlformats-officedocument.presentationml.notesSlide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notesSlides/notesSlide25.xml" ContentType="application/vnd.openxmlformats-officedocument.presentationml.notesSlide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notesSlides/notesSlide26.xml" ContentType="application/vnd.openxmlformats-officedocument.presentationml.notesSlide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notesSlides/notesSlide27.xml" ContentType="application/vnd.openxmlformats-officedocument.presentationml.notesSlide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notesSlides/notesSlide28.xml" ContentType="application/vnd.openxmlformats-officedocument.presentationml.notesSlide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notesSlides/notesSlide29.xml" ContentType="application/vnd.openxmlformats-officedocument.presentationml.notesSlide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notesSlides/notesSlide30.xml" ContentType="application/vnd.openxmlformats-officedocument.presentationml.notesSlide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notesSlides/notesSlide31.xml" ContentType="application/vnd.openxmlformats-officedocument.presentationml.notesSlide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notesSlides/notesSlide32.xml" ContentType="application/vnd.openxmlformats-officedocument.presentationml.notesSlide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notesSlides/notesSlide33.xml" ContentType="application/vnd.openxmlformats-officedocument.presentationml.notesSlide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notesSlides/notesSlide34.xml" ContentType="application/vnd.openxmlformats-officedocument.presentationml.notesSlide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notesSlides/notesSlide35.xml" ContentType="application/vnd.openxmlformats-officedocument.presentationml.notesSlide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notesSlides/notesSlide36.xml" ContentType="application/vnd.openxmlformats-officedocument.presentationml.notesSlide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notesSlides/notesSlide37.xml" ContentType="application/vnd.openxmlformats-officedocument.presentationml.notesSlide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notesSlides/notesSlide38.xml" ContentType="application/vnd.openxmlformats-officedocument.presentationml.notesSlide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notesSlides/notesSlide41.xml" ContentType="application/vnd.openxmlformats-officedocument.presentationml.notesSlide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notesSlides/notesSlide42.xml" ContentType="application/vnd.openxmlformats-officedocument.presentationml.notesSlide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notesSlides/notesSlide43.xml" ContentType="application/vnd.openxmlformats-officedocument.presentationml.notesSlide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notesSlides/notesSlide44.xml" ContentType="application/vnd.openxmlformats-officedocument.presentationml.notesSlide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notesSlides/notesSlide45.xml" ContentType="application/vnd.openxmlformats-officedocument.presentationml.notesSlide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notesSlides/notesSlide46.xml" ContentType="application/vnd.openxmlformats-officedocument.presentationml.notesSlide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notesSlides/notesSlide47.xml" ContentType="application/vnd.openxmlformats-officedocument.presentationml.notesSlide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notesSlides/notesSlide48.xml" ContentType="application/vnd.openxmlformats-officedocument.presentationml.notesSlide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notesSlides/notesSlide49.xml" ContentType="application/vnd.openxmlformats-officedocument.presentationml.notesSlide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notesSlides/notesSlide50.xml" ContentType="application/vnd.openxmlformats-officedocument.presentationml.notesSlide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notesSlides/notesSlide51.xml" ContentType="application/vnd.openxmlformats-officedocument.presentationml.notesSlide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notesSlides/notesSlide52.xml" ContentType="application/vnd.openxmlformats-officedocument.presentationml.notesSlide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notesSlides/notesSlide53.xml" ContentType="application/vnd.openxmlformats-officedocument.presentationml.notesSlide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notesSlides/notesSlide54.xml" ContentType="application/vnd.openxmlformats-officedocument.presentationml.notesSlide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notesSlides/notesSlide55.xml" ContentType="application/vnd.openxmlformats-officedocument.presentationml.notesSlide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notesSlides/notesSlide56.xml" ContentType="application/vnd.openxmlformats-officedocument.presentationml.notesSlide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notesSlides/notesSlide57.xml" ContentType="application/vnd.openxmlformats-officedocument.presentationml.notesSlide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notesSlides/notesSlide58.xml" ContentType="application/vnd.openxmlformats-officedocument.presentationml.notesSlide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notesSlides/notesSlide59.xml" ContentType="application/vnd.openxmlformats-officedocument.presentationml.notesSlide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notesSlides/notesSlide6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258" r:id="rId4"/>
    <p:sldId id="259" r:id="rId5"/>
    <p:sldId id="260" r:id="rId6"/>
    <p:sldId id="311" r:id="rId7"/>
    <p:sldId id="264" r:id="rId8"/>
    <p:sldId id="261" r:id="rId9"/>
    <p:sldId id="262" r:id="rId10"/>
    <p:sldId id="265" r:id="rId11"/>
    <p:sldId id="263" r:id="rId12"/>
    <p:sldId id="297" r:id="rId13"/>
    <p:sldId id="298" r:id="rId14"/>
    <p:sldId id="309" r:id="rId15"/>
    <p:sldId id="299" r:id="rId16"/>
    <p:sldId id="304" r:id="rId17"/>
    <p:sldId id="296" r:id="rId18"/>
    <p:sldId id="295" r:id="rId19"/>
    <p:sldId id="284" r:id="rId20"/>
    <p:sldId id="285" r:id="rId21"/>
    <p:sldId id="286" r:id="rId22"/>
    <p:sldId id="287" r:id="rId23"/>
    <p:sldId id="283" r:id="rId24"/>
    <p:sldId id="282" r:id="rId25"/>
    <p:sldId id="281" r:id="rId26"/>
    <p:sldId id="315" r:id="rId27"/>
    <p:sldId id="280" r:id="rId28"/>
    <p:sldId id="279" r:id="rId29"/>
    <p:sldId id="278" r:id="rId30"/>
    <p:sldId id="269" r:id="rId31"/>
    <p:sldId id="316" r:id="rId32"/>
    <p:sldId id="318" r:id="rId33"/>
    <p:sldId id="317" r:id="rId34"/>
    <p:sldId id="323" r:id="rId35"/>
    <p:sldId id="320" r:id="rId36"/>
    <p:sldId id="322" r:id="rId37"/>
    <p:sldId id="270" r:id="rId38"/>
    <p:sldId id="273" r:id="rId39"/>
    <p:sldId id="276" r:id="rId40"/>
    <p:sldId id="324" r:id="rId41"/>
    <p:sldId id="274" r:id="rId42"/>
    <p:sldId id="275" r:id="rId43"/>
    <p:sldId id="277" r:id="rId44"/>
    <p:sldId id="288" r:id="rId45"/>
    <p:sldId id="312" r:id="rId46"/>
    <p:sldId id="289" r:id="rId47"/>
    <p:sldId id="314" r:id="rId48"/>
    <p:sldId id="290" r:id="rId49"/>
    <p:sldId id="291" r:id="rId50"/>
    <p:sldId id="292" r:id="rId51"/>
    <p:sldId id="294" r:id="rId52"/>
    <p:sldId id="293" r:id="rId53"/>
    <p:sldId id="300" r:id="rId54"/>
    <p:sldId id="310" r:id="rId55"/>
    <p:sldId id="301" r:id="rId56"/>
    <p:sldId id="302" r:id="rId57"/>
    <p:sldId id="303" r:id="rId58"/>
    <p:sldId id="305" r:id="rId59"/>
    <p:sldId id="306" r:id="rId60"/>
    <p:sldId id="307" r:id="rId61"/>
  </p:sldIdLst>
  <p:sldSz cx="9144000" cy="6858000" type="screen4x3"/>
  <p:notesSz cx="6858000" cy="9144000"/>
  <p:custDataLst>
    <p:tags r:id="rId63"/>
  </p:custDataLst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800" b="1" kern="1200">
        <a:solidFill>
          <a:schemeClr val="bg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57"/>
    <a:srgbClr val="F9E5AD"/>
    <a:srgbClr val="CC9B00"/>
    <a:srgbClr val="AC8300"/>
    <a:srgbClr val="FFE181"/>
    <a:srgbClr val="BC8F00"/>
    <a:srgbClr val="00D22D"/>
    <a:srgbClr val="94FAA5"/>
    <a:srgbClr val="005804"/>
    <a:srgbClr val="A7F9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47" autoAdjust="0"/>
    <p:restoredTop sz="90929"/>
  </p:normalViewPr>
  <p:slideViewPr>
    <p:cSldViewPr>
      <p:cViewPr varScale="1">
        <p:scale>
          <a:sx n="88" d="100"/>
          <a:sy n="88" d="100"/>
        </p:scale>
        <p:origin x="-1332" y="-108"/>
      </p:cViewPr>
      <p:guideLst>
        <p:guide orient="horz" pos="2112"/>
        <p:guide pos="29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67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53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3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553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53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fld id="{F3C7EC81-2360-4BFE-87FD-C8E3A46A5C1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85061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D8F4F6-C303-4734-90CB-63F1F1588872}" type="slidenum">
              <a:rPr lang="fr-FR"/>
              <a:pPr>
                <a:defRPr/>
              </a:pPr>
              <a:t>1</a:t>
            </a:fld>
            <a:endParaRPr lang="fr-FR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4624EC-D8CD-4D4C-9979-250782CFDC61}" type="slidenum">
              <a:rPr lang="fr-FR"/>
              <a:pPr>
                <a:defRPr/>
              </a:pPr>
              <a:t>10</a:t>
            </a:fld>
            <a:endParaRPr lang="fr-FR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1E84365-A498-486C-8995-A73147E6CE37}" type="slidenum">
              <a:rPr lang="fr-FR"/>
              <a:pPr>
                <a:defRPr/>
              </a:pPr>
              <a:t>11</a:t>
            </a:fld>
            <a:endParaRPr lang="fr-FR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03678BC-B797-4D27-AFB6-179BF126F8D9}" type="slidenum">
              <a:rPr lang="fr-FR"/>
              <a:pPr>
                <a:defRPr/>
              </a:pPr>
              <a:t>12</a:t>
            </a:fld>
            <a:endParaRPr lang="fr-FR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99AD11-7FA5-45A6-A8C4-DF38FAFAC553}" type="slidenum">
              <a:rPr lang="fr-FR"/>
              <a:pPr>
                <a:defRPr/>
              </a:pPr>
              <a:t>13</a:t>
            </a:fld>
            <a:endParaRPr lang="fr-FR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B99AD11-7FA5-45A6-A8C4-DF38FAFAC553}" type="slidenum">
              <a:rPr lang="fr-FR"/>
              <a:pPr>
                <a:defRPr/>
              </a:pPr>
              <a:t>14</a:t>
            </a:fld>
            <a:endParaRPr lang="fr-FR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CF55E77-AC23-46AB-A510-7B4D05B95A96}" type="slidenum">
              <a:rPr lang="fr-FR"/>
              <a:pPr>
                <a:defRPr/>
              </a:pPr>
              <a:t>15</a:t>
            </a:fld>
            <a:endParaRPr lang="fr-FR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DB2B842-3662-431C-89AC-B06F34A286BB}" type="slidenum">
              <a:rPr lang="fr-FR"/>
              <a:pPr>
                <a:defRPr/>
              </a:pPr>
              <a:t>16</a:t>
            </a:fld>
            <a:endParaRPr lang="fr-FR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A2D7129-E46A-439C-A59B-4CF38ABDD7C3}" type="slidenum">
              <a:rPr lang="fr-FR"/>
              <a:pPr>
                <a:defRPr/>
              </a:pPr>
              <a:t>17</a:t>
            </a:fld>
            <a:endParaRPr lang="fr-FR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5DD16C0-671B-4BB0-80B3-EDF2AD283B05}" type="slidenum">
              <a:rPr lang="fr-FR"/>
              <a:pPr>
                <a:defRPr/>
              </a:pPr>
              <a:t>18</a:t>
            </a:fld>
            <a:endParaRPr lang="fr-FR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F7AF3B-098B-4472-98B7-63A9FC13C271}" type="slidenum">
              <a:rPr lang="fr-FR"/>
              <a:pPr>
                <a:defRPr/>
              </a:pPr>
              <a:t>19</a:t>
            </a:fld>
            <a:endParaRPr lang="fr-FR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1A65572-5A24-4B94-AE74-6FB5E3E615B8}" type="slidenum">
              <a:rPr lang="fr-FR"/>
              <a:pPr>
                <a:defRPr/>
              </a:pPr>
              <a:t>2</a:t>
            </a:fld>
            <a:endParaRPr lang="fr-FR"/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B62C805-31E2-42AE-AB31-5E1981B38060}" type="slidenum">
              <a:rPr lang="fr-FR"/>
              <a:pPr>
                <a:defRPr/>
              </a:pPr>
              <a:t>20</a:t>
            </a:fld>
            <a:endParaRPr lang="fr-FR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837500B-9EDD-4825-916C-CD3E9212FE35}" type="slidenum">
              <a:rPr lang="fr-FR"/>
              <a:pPr>
                <a:defRPr/>
              </a:pPr>
              <a:t>21</a:t>
            </a:fld>
            <a:endParaRPr lang="fr-FR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6311A16-6B0D-4D2C-B847-2E24384D447E}" type="slidenum">
              <a:rPr lang="fr-FR"/>
              <a:pPr>
                <a:defRPr/>
              </a:pPr>
              <a:t>22</a:t>
            </a:fld>
            <a:endParaRPr lang="fr-FR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9862763-F4F5-40C9-A4FB-3975C3B4BF30}" type="slidenum">
              <a:rPr lang="fr-FR"/>
              <a:pPr>
                <a:defRPr/>
              </a:pPr>
              <a:t>23</a:t>
            </a:fld>
            <a:endParaRPr lang="fr-FR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35E481E-A0B4-42B2-80E7-B64079EA3B5C}" type="slidenum">
              <a:rPr lang="fr-FR"/>
              <a:pPr>
                <a:defRPr/>
              </a:pPr>
              <a:t>24</a:t>
            </a:fld>
            <a:endParaRPr lang="fr-FR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645B6DC-39F9-4819-9019-5A0A7F2B1575}" type="slidenum">
              <a:rPr lang="fr-FR"/>
              <a:pPr>
                <a:defRPr/>
              </a:pPr>
              <a:t>25</a:t>
            </a:fld>
            <a:endParaRPr lang="fr-FR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BA33CE-DA31-4C82-A101-7CD543F4CCBA}" type="slidenum">
              <a:rPr lang="fr-FR"/>
              <a:pPr>
                <a:defRPr/>
              </a:pPr>
              <a:t>26</a:t>
            </a:fld>
            <a:endParaRPr lang="fr-FR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DBA33CE-DA31-4C82-A101-7CD543F4CCBA}" type="slidenum">
              <a:rPr lang="fr-FR"/>
              <a:pPr>
                <a:defRPr/>
              </a:pPr>
              <a:t>27</a:t>
            </a:fld>
            <a:endParaRPr lang="fr-FR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B5427F-DE6B-40EA-B41F-843F3A56FC75}" type="slidenum">
              <a:rPr lang="fr-FR"/>
              <a:pPr>
                <a:defRPr/>
              </a:pPr>
              <a:t>28</a:t>
            </a:fld>
            <a:endParaRPr lang="fr-FR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BC5E96-58B9-4401-843C-4C17090B019E}" type="slidenum">
              <a:rPr lang="fr-FR"/>
              <a:pPr>
                <a:defRPr/>
              </a:pPr>
              <a:t>29</a:t>
            </a:fld>
            <a:endParaRPr lang="fr-FR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AAE62C-FCD9-40CC-8A9A-6A46DD357353}" type="slidenum">
              <a:rPr lang="fr-FR"/>
              <a:pPr>
                <a:defRPr/>
              </a:pPr>
              <a:t>3</a:t>
            </a:fld>
            <a:endParaRPr lang="fr-FR"/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30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31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32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33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34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35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5153CC-5EEC-4195-BFD7-279721F4B1B7}" type="slidenum">
              <a:rPr lang="fr-FR"/>
              <a:pPr>
                <a:defRPr/>
              </a:pPr>
              <a:t>36</a:t>
            </a:fld>
            <a:endParaRPr lang="fr-FR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873AA06-EE26-4D46-BB33-37A6F32458D3}" type="slidenum">
              <a:rPr lang="fr-FR"/>
              <a:pPr>
                <a:defRPr/>
              </a:pPr>
              <a:t>37</a:t>
            </a:fld>
            <a:endParaRPr lang="fr-FR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9F802B1-39EC-4F27-AD00-181BB59F089E}" type="slidenum">
              <a:rPr lang="fr-FR"/>
              <a:pPr>
                <a:defRPr/>
              </a:pPr>
              <a:t>38</a:t>
            </a:fld>
            <a:endParaRPr lang="fr-FR"/>
          </a:p>
        </p:txBody>
      </p:sp>
      <p:sp>
        <p:nvSpPr>
          <p:cNvPr id="901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843DA40-5F0E-42CE-B404-6DCCF4193BDA}" type="slidenum">
              <a:rPr lang="fr-FR"/>
              <a:pPr>
                <a:defRPr/>
              </a:pPr>
              <a:t>39</a:t>
            </a:fld>
            <a:endParaRPr lang="fr-FR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0928BB6-C92F-491F-B687-DFDD0C9A36EC}" type="slidenum">
              <a:rPr lang="fr-FR"/>
              <a:pPr>
                <a:defRPr/>
              </a:pPr>
              <a:t>4</a:t>
            </a:fld>
            <a:endParaRPr lang="fr-FR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C7EC81-2360-4BFE-87FD-C8E3A46A5C12}" type="slidenum">
              <a:rPr lang="fr-FR" smtClean="0"/>
              <a:pPr>
                <a:defRPr/>
              </a:pPr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4221390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78AB28-66ED-4272-ACE2-06271C48F497}" type="slidenum">
              <a:rPr lang="fr-FR"/>
              <a:pPr>
                <a:defRPr/>
              </a:pPr>
              <a:t>41</a:t>
            </a:fld>
            <a:endParaRPr lang="fr-FR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9253689-06B9-42D5-BE0A-A09285F36ABC}" type="slidenum">
              <a:rPr lang="fr-FR"/>
              <a:pPr>
                <a:defRPr/>
              </a:pPr>
              <a:t>42</a:t>
            </a:fld>
            <a:endParaRPr lang="fr-FR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27245F-634F-40DF-9F3B-35962234D61C}" type="slidenum">
              <a:rPr lang="fr-FR"/>
              <a:pPr>
                <a:defRPr/>
              </a:pPr>
              <a:t>43</a:t>
            </a:fld>
            <a:endParaRPr lang="fr-FR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7D55D3-74AE-49C1-A5BB-8C5D6A9DE24C}" type="slidenum">
              <a:rPr lang="fr-FR"/>
              <a:pPr>
                <a:defRPr/>
              </a:pPr>
              <a:t>44</a:t>
            </a:fld>
            <a:endParaRPr lang="fr-FR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07D55D3-74AE-49C1-A5BB-8C5D6A9DE24C}" type="slidenum">
              <a:rPr lang="fr-FR"/>
              <a:pPr>
                <a:defRPr/>
              </a:pPr>
              <a:t>45</a:t>
            </a:fld>
            <a:endParaRPr lang="fr-FR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5FF4DF-8837-4E8E-94F5-9A9D02249437}" type="slidenum">
              <a:rPr lang="fr-FR"/>
              <a:pPr>
                <a:defRPr/>
              </a:pPr>
              <a:t>46</a:t>
            </a:fld>
            <a:endParaRPr lang="fr-FR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95FF4DF-8837-4E8E-94F5-9A9D02249437}" type="slidenum">
              <a:rPr lang="fr-FR"/>
              <a:pPr>
                <a:defRPr/>
              </a:pPr>
              <a:t>47</a:t>
            </a:fld>
            <a:endParaRPr lang="fr-FR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4186998-7B10-41CC-BEE8-2DB795AD0535}" type="slidenum">
              <a:rPr lang="fr-FR"/>
              <a:pPr>
                <a:defRPr/>
              </a:pPr>
              <a:t>48</a:t>
            </a:fld>
            <a:endParaRPr lang="fr-FR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41283AE-2F3F-4BD6-B3EE-5CF97DE058EC}" type="slidenum">
              <a:rPr lang="fr-FR"/>
              <a:pPr>
                <a:defRPr/>
              </a:pPr>
              <a:t>49</a:t>
            </a:fld>
            <a:endParaRPr lang="fr-FR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78334F-F8C6-4B53-9FC8-E86D2B091D64}" type="slidenum">
              <a:rPr lang="fr-FR"/>
              <a:pPr>
                <a:defRPr/>
              </a:pPr>
              <a:t>5</a:t>
            </a:fld>
            <a:endParaRPr lang="fr-FR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AF9A84D-390E-4C39-BB50-9B307C054B5E}" type="slidenum">
              <a:rPr lang="fr-FR"/>
              <a:pPr>
                <a:defRPr/>
              </a:pPr>
              <a:t>50</a:t>
            </a:fld>
            <a:endParaRPr lang="fr-FR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6C4715-7A20-4BF3-8CC1-8039C52A6405}" type="slidenum">
              <a:rPr lang="fr-FR"/>
              <a:pPr>
                <a:defRPr/>
              </a:pPr>
              <a:t>51</a:t>
            </a:fld>
            <a:endParaRPr lang="fr-FR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A7B9A84D-F304-41A9-AED7-95033A607AE4}" type="slidenum">
              <a:rPr lang="fr-FR"/>
              <a:pPr>
                <a:defRPr/>
              </a:pPr>
              <a:t>52</a:t>
            </a:fld>
            <a:endParaRPr lang="fr-FR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60C89A-1308-46DE-97CD-73FD15783029}" type="slidenum">
              <a:rPr lang="fr-FR"/>
              <a:pPr>
                <a:defRPr/>
              </a:pPr>
              <a:t>53</a:t>
            </a:fld>
            <a:endParaRPr lang="fr-FR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60C89A-1308-46DE-97CD-73FD15783029}" type="slidenum">
              <a:rPr lang="fr-FR"/>
              <a:pPr>
                <a:defRPr/>
              </a:pPr>
              <a:t>54</a:t>
            </a:fld>
            <a:endParaRPr lang="fr-FR"/>
          </a:p>
        </p:txBody>
      </p:sp>
      <p:sp>
        <p:nvSpPr>
          <p:cNvPr id="1024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680E550-2A2D-4396-839A-86CB9A020051}" type="slidenum">
              <a:rPr lang="fr-FR"/>
              <a:pPr>
                <a:defRPr/>
              </a:pPr>
              <a:t>55</a:t>
            </a:fld>
            <a:endParaRPr lang="fr-FR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2196781-935C-4939-BFCC-676D633462F6}" type="slidenum">
              <a:rPr lang="fr-FR"/>
              <a:pPr>
                <a:defRPr/>
              </a:pPr>
              <a:t>56</a:t>
            </a:fld>
            <a:endParaRPr lang="fr-FR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E349A21-1393-4B48-88DB-4F067DBF3A79}" type="slidenum">
              <a:rPr lang="fr-FR"/>
              <a:pPr>
                <a:defRPr/>
              </a:pPr>
              <a:t>57</a:t>
            </a:fld>
            <a:endParaRPr lang="fr-FR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E497275-F35C-4DC4-B175-C87676A8564C}" type="slidenum">
              <a:rPr lang="fr-FR"/>
              <a:pPr>
                <a:defRPr/>
              </a:pPr>
              <a:t>58</a:t>
            </a:fld>
            <a:endParaRPr lang="fr-FR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7F86D8-6B6C-4542-A1DE-94ECFB71123F}" type="slidenum">
              <a:rPr lang="fr-FR"/>
              <a:pPr>
                <a:defRPr/>
              </a:pPr>
              <a:t>59</a:t>
            </a:fld>
            <a:endParaRPr lang="fr-FR"/>
          </a:p>
        </p:txBody>
      </p:sp>
      <p:sp>
        <p:nvSpPr>
          <p:cNvPr id="107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878334F-F8C6-4B53-9FC8-E86D2B091D64}" type="slidenum">
              <a:rPr lang="fr-FR"/>
              <a:pPr>
                <a:defRPr/>
              </a:pPr>
              <a:t>6</a:t>
            </a:fld>
            <a:endParaRPr lang="fr-FR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3C0F4DF-A163-49FF-9128-8DC34C5EC54F}" type="slidenum">
              <a:rPr lang="fr-FR"/>
              <a:pPr>
                <a:defRPr/>
              </a:pPr>
              <a:t>60</a:t>
            </a:fld>
            <a:endParaRPr lang="fr-FR"/>
          </a:p>
        </p:txBody>
      </p:sp>
      <p:sp>
        <p:nvSpPr>
          <p:cNvPr id="1085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85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F6261AD-F0B6-4881-AEDA-3AFDDEFACF7A}" type="slidenum">
              <a:rPr lang="fr-FR"/>
              <a:pPr>
                <a:defRPr/>
              </a:pPr>
              <a:t>7</a:t>
            </a:fld>
            <a:endParaRPr lang="fr-FR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FF4783-A99A-43A5-AFC2-F0B6461C2347}" type="slidenum">
              <a:rPr lang="fr-FR"/>
              <a:pPr>
                <a:defRPr/>
              </a:pPr>
              <a:t>8</a:t>
            </a:fld>
            <a:endParaRPr lang="fr-FR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ECC9FEE-5FB8-4750-AA3E-704F8C782BEA}" type="slidenum">
              <a:rPr lang="fr-FR"/>
              <a:pPr>
                <a:defRPr/>
              </a:pPr>
              <a:t>9</a:t>
            </a:fld>
            <a:endParaRPr lang="fr-FR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36512" y="6597352"/>
            <a:ext cx="19050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C01275-6867-477A-94B0-2EEDF0C7BD8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6345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40635-84A8-4EAB-B3FD-2EB7F35A16D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4162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72250" y="609600"/>
            <a:ext cx="1962150" cy="54864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734050" cy="54864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0" y="6597352"/>
            <a:ext cx="1868488" cy="260648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B185A4-0D54-46E7-BEEE-7955CA4FB75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3594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7A33D6-0B91-4E49-8D6F-C3F2761160E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816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FD12A2-5FAC-44F8-960A-D3C47DB24B5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79524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7620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7244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EE1734-8588-4C78-A85D-384CB4B4427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41026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36512" y="6597352"/>
            <a:ext cx="1905000" cy="4572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B2C84E-04B1-4490-B2E6-75E79506AD8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253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0E5AEC-EEFA-4075-B2C5-60026794EB7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-1" y="6525344"/>
            <a:ext cx="1886811" cy="332656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7574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A6F55-C3D0-4C4B-9011-FBBA827076F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9315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E8F519-3D26-4643-94F0-8ACDCD103F7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726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0EE36-7545-42C6-A256-F1699E0C803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0415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620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-36512" y="6597352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fr-FR"/>
              <a:t>Ph. Dutour</a:t>
            </a:r>
          </a:p>
          <a:p>
            <a:pPr>
              <a:defRPr/>
            </a:pPr>
            <a:endParaRPr lang="fr-F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>
                <a:effectLst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>
                <a:effectLst/>
              </a:defRPr>
            </a:lvl1pPr>
          </a:lstStyle>
          <a:p>
            <a:pPr>
              <a:defRPr/>
            </a:pPr>
            <a:fld id="{FA4A85CE-F9EF-427B-AF0C-FE017CA218B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bg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9.xml"/><Relationship Id="rId3" Type="http://schemas.openxmlformats.org/officeDocument/2006/relationships/tags" Target="../tags/tag4.xml"/><Relationship Id="rId7" Type="http://schemas.openxmlformats.org/officeDocument/2006/relationships/tags" Target="../tags/tag8.xml"/><Relationship Id="rId12" Type="http://schemas.openxmlformats.org/officeDocument/2006/relationships/notesSlide" Target="../notesSlides/notesSlide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tags" Target="../tags/tag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6.xml"/><Relationship Id="rId10" Type="http://schemas.openxmlformats.org/officeDocument/2006/relationships/tags" Target="../tags/tag11.xml"/><Relationship Id="rId4" Type="http://schemas.openxmlformats.org/officeDocument/2006/relationships/tags" Target="../tags/tag5.xml"/><Relationship Id="rId9" Type="http://schemas.openxmlformats.org/officeDocument/2006/relationships/tags" Target="../tags/tag10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tags" Target="../tags/tag69.xml"/><Relationship Id="rId7" Type="http://schemas.openxmlformats.org/officeDocument/2006/relationships/notesSlide" Target="../notesSlides/notesSlide10.xm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6.wdp"/><Relationship Id="rId5" Type="http://schemas.openxmlformats.org/officeDocument/2006/relationships/tags" Target="../tags/tag71.xml"/><Relationship Id="rId10" Type="http://schemas.openxmlformats.org/officeDocument/2006/relationships/image" Target="../media/image24.jpeg"/><Relationship Id="rId4" Type="http://schemas.openxmlformats.org/officeDocument/2006/relationships/tags" Target="../tags/tag70.xml"/><Relationship Id="rId9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28.jpeg"/><Relationship Id="rId3" Type="http://schemas.openxmlformats.org/officeDocument/2006/relationships/tags" Target="../tags/tag74.xml"/><Relationship Id="rId7" Type="http://schemas.openxmlformats.org/officeDocument/2006/relationships/tags" Target="../tags/tag78.xml"/><Relationship Id="rId12" Type="http://schemas.openxmlformats.org/officeDocument/2006/relationships/image" Target="../media/image27.jpe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tags" Target="../tags/tag77.xml"/><Relationship Id="rId11" Type="http://schemas.openxmlformats.org/officeDocument/2006/relationships/image" Target="../media/image26.jpeg"/><Relationship Id="rId5" Type="http://schemas.openxmlformats.org/officeDocument/2006/relationships/tags" Target="../tags/tag76.xml"/><Relationship Id="rId10" Type="http://schemas.openxmlformats.org/officeDocument/2006/relationships/image" Target="../media/image25.jpeg"/><Relationship Id="rId4" Type="http://schemas.openxmlformats.org/officeDocument/2006/relationships/tags" Target="../tags/tag75.xml"/><Relationship Id="rId9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3" Type="http://schemas.openxmlformats.org/officeDocument/2006/relationships/tags" Target="../tags/tag91.xml"/><Relationship Id="rId18" Type="http://schemas.openxmlformats.org/officeDocument/2006/relationships/tags" Target="../tags/tag96.xml"/><Relationship Id="rId26" Type="http://schemas.openxmlformats.org/officeDocument/2006/relationships/tags" Target="../tags/tag104.xml"/><Relationship Id="rId3" Type="http://schemas.openxmlformats.org/officeDocument/2006/relationships/tags" Target="../tags/tag81.xml"/><Relationship Id="rId21" Type="http://schemas.openxmlformats.org/officeDocument/2006/relationships/tags" Target="../tags/tag99.xml"/><Relationship Id="rId7" Type="http://schemas.openxmlformats.org/officeDocument/2006/relationships/tags" Target="../tags/tag85.xml"/><Relationship Id="rId12" Type="http://schemas.openxmlformats.org/officeDocument/2006/relationships/tags" Target="../tags/tag90.xml"/><Relationship Id="rId17" Type="http://schemas.openxmlformats.org/officeDocument/2006/relationships/tags" Target="../tags/tag95.xml"/><Relationship Id="rId25" Type="http://schemas.openxmlformats.org/officeDocument/2006/relationships/tags" Target="../tags/tag103.xml"/><Relationship Id="rId33" Type="http://schemas.openxmlformats.org/officeDocument/2006/relationships/notesSlide" Target="../notesSlides/notesSlide12.xml"/><Relationship Id="rId2" Type="http://schemas.openxmlformats.org/officeDocument/2006/relationships/tags" Target="../tags/tag80.xml"/><Relationship Id="rId16" Type="http://schemas.openxmlformats.org/officeDocument/2006/relationships/tags" Target="../tags/tag94.xml"/><Relationship Id="rId20" Type="http://schemas.openxmlformats.org/officeDocument/2006/relationships/tags" Target="../tags/tag98.xml"/><Relationship Id="rId29" Type="http://schemas.openxmlformats.org/officeDocument/2006/relationships/tags" Target="../tags/tag107.xml"/><Relationship Id="rId1" Type="http://schemas.openxmlformats.org/officeDocument/2006/relationships/tags" Target="../tags/tag79.xml"/><Relationship Id="rId6" Type="http://schemas.openxmlformats.org/officeDocument/2006/relationships/tags" Target="../tags/tag84.xml"/><Relationship Id="rId11" Type="http://schemas.openxmlformats.org/officeDocument/2006/relationships/tags" Target="../tags/tag89.xml"/><Relationship Id="rId24" Type="http://schemas.openxmlformats.org/officeDocument/2006/relationships/tags" Target="../tags/tag102.xml"/><Relationship Id="rId32" Type="http://schemas.openxmlformats.org/officeDocument/2006/relationships/slideLayout" Target="../slideLayouts/slideLayout6.xml"/><Relationship Id="rId5" Type="http://schemas.openxmlformats.org/officeDocument/2006/relationships/tags" Target="../tags/tag83.xml"/><Relationship Id="rId15" Type="http://schemas.openxmlformats.org/officeDocument/2006/relationships/tags" Target="../tags/tag93.xml"/><Relationship Id="rId23" Type="http://schemas.openxmlformats.org/officeDocument/2006/relationships/tags" Target="../tags/tag101.xml"/><Relationship Id="rId28" Type="http://schemas.openxmlformats.org/officeDocument/2006/relationships/tags" Target="../tags/tag106.xml"/><Relationship Id="rId10" Type="http://schemas.openxmlformats.org/officeDocument/2006/relationships/tags" Target="../tags/tag88.xml"/><Relationship Id="rId19" Type="http://schemas.openxmlformats.org/officeDocument/2006/relationships/tags" Target="../tags/tag97.xml"/><Relationship Id="rId31" Type="http://schemas.openxmlformats.org/officeDocument/2006/relationships/tags" Target="../tags/tag109.xml"/><Relationship Id="rId4" Type="http://schemas.openxmlformats.org/officeDocument/2006/relationships/tags" Target="../tags/tag82.xml"/><Relationship Id="rId9" Type="http://schemas.openxmlformats.org/officeDocument/2006/relationships/tags" Target="../tags/tag87.xml"/><Relationship Id="rId14" Type="http://schemas.openxmlformats.org/officeDocument/2006/relationships/tags" Target="../tags/tag92.xml"/><Relationship Id="rId22" Type="http://schemas.openxmlformats.org/officeDocument/2006/relationships/tags" Target="../tags/tag100.xml"/><Relationship Id="rId27" Type="http://schemas.openxmlformats.org/officeDocument/2006/relationships/tags" Target="../tags/tag105.xml"/><Relationship Id="rId30" Type="http://schemas.openxmlformats.org/officeDocument/2006/relationships/tags" Target="../tags/tag108.xml"/><Relationship Id="rId8" Type="http://schemas.openxmlformats.org/officeDocument/2006/relationships/tags" Target="../tags/tag8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tags" Target="../tags/tag122.xml"/><Relationship Id="rId18" Type="http://schemas.openxmlformats.org/officeDocument/2006/relationships/tags" Target="../tags/tag127.xml"/><Relationship Id="rId26" Type="http://schemas.openxmlformats.org/officeDocument/2006/relationships/tags" Target="../tags/tag135.xml"/><Relationship Id="rId3" Type="http://schemas.openxmlformats.org/officeDocument/2006/relationships/tags" Target="../tags/tag112.xml"/><Relationship Id="rId21" Type="http://schemas.openxmlformats.org/officeDocument/2006/relationships/tags" Target="../tags/tag130.xml"/><Relationship Id="rId7" Type="http://schemas.openxmlformats.org/officeDocument/2006/relationships/tags" Target="../tags/tag116.xml"/><Relationship Id="rId12" Type="http://schemas.openxmlformats.org/officeDocument/2006/relationships/tags" Target="../tags/tag121.xml"/><Relationship Id="rId17" Type="http://schemas.openxmlformats.org/officeDocument/2006/relationships/tags" Target="../tags/tag126.xml"/><Relationship Id="rId25" Type="http://schemas.openxmlformats.org/officeDocument/2006/relationships/tags" Target="../tags/tag134.xml"/><Relationship Id="rId2" Type="http://schemas.openxmlformats.org/officeDocument/2006/relationships/tags" Target="../tags/tag111.xml"/><Relationship Id="rId16" Type="http://schemas.openxmlformats.org/officeDocument/2006/relationships/tags" Target="../tags/tag125.xml"/><Relationship Id="rId20" Type="http://schemas.openxmlformats.org/officeDocument/2006/relationships/tags" Target="../tags/tag129.xml"/><Relationship Id="rId29" Type="http://schemas.openxmlformats.org/officeDocument/2006/relationships/slideLayout" Target="../slideLayouts/slideLayout6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24" Type="http://schemas.openxmlformats.org/officeDocument/2006/relationships/tags" Target="../tags/tag133.xml"/><Relationship Id="rId5" Type="http://schemas.openxmlformats.org/officeDocument/2006/relationships/tags" Target="../tags/tag114.xml"/><Relationship Id="rId15" Type="http://schemas.openxmlformats.org/officeDocument/2006/relationships/tags" Target="../tags/tag124.xml"/><Relationship Id="rId23" Type="http://schemas.openxmlformats.org/officeDocument/2006/relationships/tags" Target="../tags/tag132.xml"/><Relationship Id="rId28" Type="http://schemas.openxmlformats.org/officeDocument/2006/relationships/tags" Target="../tags/tag137.xml"/><Relationship Id="rId10" Type="http://schemas.openxmlformats.org/officeDocument/2006/relationships/tags" Target="../tags/tag119.xml"/><Relationship Id="rId19" Type="http://schemas.openxmlformats.org/officeDocument/2006/relationships/tags" Target="../tags/tag128.xml"/><Relationship Id="rId31" Type="http://schemas.openxmlformats.org/officeDocument/2006/relationships/image" Target="../media/image29.png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tags" Target="../tags/tag123.xml"/><Relationship Id="rId22" Type="http://schemas.openxmlformats.org/officeDocument/2006/relationships/tags" Target="../tags/tag131.xml"/><Relationship Id="rId27" Type="http://schemas.openxmlformats.org/officeDocument/2006/relationships/tags" Target="../tags/tag136.xml"/><Relationship Id="rId30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3" Type="http://schemas.openxmlformats.org/officeDocument/2006/relationships/tags" Target="../tags/tag150.xml"/><Relationship Id="rId18" Type="http://schemas.openxmlformats.org/officeDocument/2006/relationships/tags" Target="../tags/tag155.xml"/><Relationship Id="rId26" Type="http://schemas.openxmlformats.org/officeDocument/2006/relationships/tags" Target="../tags/tag163.xml"/><Relationship Id="rId3" Type="http://schemas.openxmlformats.org/officeDocument/2006/relationships/tags" Target="../tags/tag140.xml"/><Relationship Id="rId21" Type="http://schemas.openxmlformats.org/officeDocument/2006/relationships/tags" Target="../tags/tag158.xml"/><Relationship Id="rId7" Type="http://schemas.openxmlformats.org/officeDocument/2006/relationships/tags" Target="../tags/tag144.xml"/><Relationship Id="rId12" Type="http://schemas.openxmlformats.org/officeDocument/2006/relationships/tags" Target="../tags/tag149.xml"/><Relationship Id="rId17" Type="http://schemas.openxmlformats.org/officeDocument/2006/relationships/tags" Target="../tags/tag154.xml"/><Relationship Id="rId25" Type="http://schemas.openxmlformats.org/officeDocument/2006/relationships/tags" Target="../tags/tag162.xml"/><Relationship Id="rId33" Type="http://schemas.openxmlformats.org/officeDocument/2006/relationships/image" Target="../media/image29.png"/><Relationship Id="rId2" Type="http://schemas.openxmlformats.org/officeDocument/2006/relationships/tags" Target="../tags/tag139.xml"/><Relationship Id="rId16" Type="http://schemas.openxmlformats.org/officeDocument/2006/relationships/tags" Target="../tags/tag153.xml"/><Relationship Id="rId20" Type="http://schemas.openxmlformats.org/officeDocument/2006/relationships/tags" Target="../tags/tag157.xml"/><Relationship Id="rId29" Type="http://schemas.openxmlformats.org/officeDocument/2006/relationships/tags" Target="../tags/tag166.xml"/><Relationship Id="rId1" Type="http://schemas.openxmlformats.org/officeDocument/2006/relationships/tags" Target="../tags/tag138.xml"/><Relationship Id="rId6" Type="http://schemas.openxmlformats.org/officeDocument/2006/relationships/tags" Target="../tags/tag143.xml"/><Relationship Id="rId11" Type="http://schemas.openxmlformats.org/officeDocument/2006/relationships/tags" Target="../tags/tag148.xml"/><Relationship Id="rId24" Type="http://schemas.openxmlformats.org/officeDocument/2006/relationships/tags" Target="../tags/tag161.xml"/><Relationship Id="rId32" Type="http://schemas.openxmlformats.org/officeDocument/2006/relationships/notesSlide" Target="../notesSlides/notesSlide14.xml"/><Relationship Id="rId5" Type="http://schemas.openxmlformats.org/officeDocument/2006/relationships/tags" Target="../tags/tag142.xml"/><Relationship Id="rId15" Type="http://schemas.openxmlformats.org/officeDocument/2006/relationships/tags" Target="../tags/tag152.xml"/><Relationship Id="rId23" Type="http://schemas.openxmlformats.org/officeDocument/2006/relationships/tags" Target="../tags/tag160.xml"/><Relationship Id="rId28" Type="http://schemas.openxmlformats.org/officeDocument/2006/relationships/tags" Target="../tags/tag165.xml"/><Relationship Id="rId10" Type="http://schemas.openxmlformats.org/officeDocument/2006/relationships/tags" Target="../tags/tag147.xml"/><Relationship Id="rId19" Type="http://schemas.openxmlformats.org/officeDocument/2006/relationships/tags" Target="../tags/tag156.xml"/><Relationship Id="rId31" Type="http://schemas.openxmlformats.org/officeDocument/2006/relationships/slideLayout" Target="../slideLayouts/slideLayout6.xml"/><Relationship Id="rId4" Type="http://schemas.openxmlformats.org/officeDocument/2006/relationships/tags" Target="../tags/tag141.xml"/><Relationship Id="rId9" Type="http://schemas.openxmlformats.org/officeDocument/2006/relationships/tags" Target="../tags/tag146.xml"/><Relationship Id="rId14" Type="http://schemas.openxmlformats.org/officeDocument/2006/relationships/tags" Target="../tags/tag151.xml"/><Relationship Id="rId22" Type="http://schemas.openxmlformats.org/officeDocument/2006/relationships/tags" Target="../tags/tag159.xml"/><Relationship Id="rId27" Type="http://schemas.openxmlformats.org/officeDocument/2006/relationships/tags" Target="../tags/tag164.xml"/><Relationship Id="rId30" Type="http://schemas.openxmlformats.org/officeDocument/2006/relationships/tags" Target="../tags/tag167.xml"/><Relationship Id="rId8" Type="http://schemas.openxmlformats.org/officeDocument/2006/relationships/tags" Target="../tags/tag145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tags" Target="../tags/tag180.xml"/><Relationship Id="rId18" Type="http://schemas.openxmlformats.org/officeDocument/2006/relationships/slide" Target="slide56.xml"/><Relationship Id="rId26" Type="http://schemas.microsoft.com/office/2007/relationships/hdphoto" Target="../media/hdphoto7.wdp"/><Relationship Id="rId3" Type="http://schemas.openxmlformats.org/officeDocument/2006/relationships/tags" Target="../tags/tag170.xml"/><Relationship Id="rId21" Type="http://schemas.openxmlformats.org/officeDocument/2006/relationships/image" Target="../media/image32.jpeg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image" Target="../media/image30.jpeg"/><Relationship Id="rId25" Type="http://schemas.openxmlformats.org/officeDocument/2006/relationships/image" Target="../media/image34.png"/><Relationship Id="rId2" Type="http://schemas.openxmlformats.org/officeDocument/2006/relationships/tags" Target="../tags/tag169.xml"/><Relationship Id="rId16" Type="http://schemas.openxmlformats.org/officeDocument/2006/relationships/slide" Target="slide55.xml"/><Relationship Id="rId20" Type="http://schemas.openxmlformats.org/officeDocument/2006/relationships/slide" Target="slide57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24" Type="http://schemas.openxmlformats.org/officeDocument/2006/relationships/slide" Target="slide54.xml"/><Relationship Id="rId5" Type="http://schemas.openxmlformats.org/officeDocument/2006/relationships/tags" Target="../tags/tag172.xml"/><Relationship Id="rId15" Type="http://schemas.openxmlformats.org/officeDocument/2006/relationships/notesSlide" Target="../notesSlides/notesSlide15.xml"/><Relationship Id="rId23" Type="http://schemas.openxmlformats.org/officeDocument/2006/relationships/image" Target="../media/image33.png"/><Relationship Id="rId28" Type="http://schemas.microsoft.com/office/2007/relationships/hdphoto" Target="../media/hdphoto8.wdp"/><Relationship Id="rId10" Type="http://schemas.openxmlformats.org/officeDocument/2006/relationships/tags" Target="../tags/tag177.xml"/><Relationship Id="rId19" Type="http://schemas.openxmlformats.org/officeDocument/2006/relationships/image" Target="../media/image31.jpeg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slideLayout" Target="../slideLayouts/slideLayout6.xml"/><Relationship Id="rId22" Type="http://schemas.openxmlformats.org/officeDocument/2006/relationships/slide" Target="slide53.xml"/><Relationship Id="rId27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188.xml"/><Relationship Id="rId13" Type="http://schemas.openxmlformats.org/officeDocument/2006/relationships/image" Target="../media/image36.jpeg"/><Relationship Id="rId3" Type="http://schemas.openxmlformats.org/officeDocument/2006/relationships/tags" Target="../tags/tag183.xml"/><Relationship Id="rId7" Type="http://schemas.openxmlformats.org/officeDocument/2006/relationships/tags" Target="../tags/tag187.xml"/><Relationship Id="rId12" Type="http://schemas.openxmlformats.org/officeDocument/2006/relationships/slide" Target="slide58.xml"/><Relationship Id="rId17" Type="http://schemas.openxmlformats.org/officeDocument/2006/relationships/image" Target="../media/image38.jpeg"/><Relationship Id="rId2" Type="http://schemas.openxmlformats.org/officeDocument/2006/relationships/tags" Target="../tags/tag182.xml"/><Relationship Id="rId16" Type="http://schemas.openxmlformats.org/officeDocument/2006/relationships/slide" Target="slide60.xml"/><Relationship Id="rId1" Type="http://schemas.openxmlformats.org/officeDocument/2006/relationships/tags" Target="../tags/tag181.xml"/><Relationship Id="rId6" Type="http://schemas.openxmlformats.org/officeDocument/2006/relationships/tags" Target="../tags/tag186.xml"/><Relationship Id="rId11" Type="http://schemas.openxmlformats.org/officeDocument/2006/relationships/notesSlide" Target="../notesSlides/notesSlide16.xml"/><Relationship Id="rId5" Type="http://schemas.openxmlformats.org/officeDocument/2006/relationships/tags" Target="../tags/tag185.xml"/><Relationship Id="rId15" Type="http://schemas.openxmlformats.org/officeDocument/2006/relationships/image" Target="../media/image37.jpe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84.xml"/><Relationship Id="rId9" Type="http://schemas.openxmlformats.org/officeDocument/2006/relationships/tags" Target="../tags/tag189.xml"/><Relationship Id="rId14" Type="http://schemas.openxmlformats.org/officeDocument/2006/relationships/slide" Target="slide5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192.xml"/><Relationship Id="rId7" Type="http://schemas.openxmlformats.org/officeDocument/2006/relationships/notesSlide" Target="../notesSlides/notesSlide17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194.xml"/><Relationship Id="rId4" Type="http://schemas.openxmlformats.org/officeDocument/2006/relationships/tags" Target="../tags/tag19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202.xml"/><Relationship Id="rId13" Type="http://schemas.openxmlformats.org/officeDocument/2006/relationships/notesSlide" Target="../notesSlides/notesSlide18.xml"/><Relationship Id="rId18" Type="http://schemas.openxmlformats.org/officeDocument/2006/relationships/image" Target="file:///C:\Documents%20and%20Settings\All%20Users\Documents\07%20%20JEAN-EDOUARD\&#233;lec.%20internet\Les%20Capteurs_fichiers\les_ca1.gif" TargetMode="External"/><Relationship Id="rId3" Type="http://schemas.openxmlformats.org/officeDocument/2006/relationships/tags" Target="../tags/tag197.xml"/><Relationship Id="rId7" Type="http://schemas.openxmlformats.org/officeDocument/2006/relationships/tags" Target="../tags/tag201.xml"/><Relationship Id="rId12" Type="http://schemas.openxmlformats.org/officeDocument/2006/relationships/slideLayout" Target="../slideLayouts/slideLayout6.xml"/><Relationship Id="rId17" Type="http://schemas.openxmlformats.org/officeDocument/2006/relationships/image" Target="../media/image41.png"/><Relationship Id="rId2" Type="http://schemas.openxmlformats.org/officeDocument/2006/relationships/tags" Target="../tags/tag196.xml"/><Relationship Id="rId16" Type="http://schemas.openxmlformats.org/officeDocument/2006/relationships/image" Target="../media/image40.png"/><Relationship Id="rId20" Type="http://schemas.openxmlformats.org/officeDocument/2006/relationships/image" Target="../media/image43.wmf"/><Relationship Id="rId1" Type="http://schemas.openxmlformats.org/officeDocument/2006/relationships/tags" Target="../tags/tag195.xml"/><Relationship Id="rId6" Type="http://schemas.openxmlformats.org/officeDocument/2006/relationships/tags" Target="../tags/tag200.xml"/><Relationship Id="rId11" Type="http://schemas.openxmlformats.org/officeDocument/2006/relationships/tags" Target="../tags/tag205.xml"/><Relationship Id="rId5" Type="http://schemas.openxmlformats.org/officeDocument/2006/relationships/tags" Target="../tags/tag199.xml"/><Relationship Id="rId15" Type="http://schemas.microsoft.com/office/2007/relationships/hdphoto" Target="../media/hdphoto9.wdp"/><Relationship Id="rId10" Type="http://schemas.openxmlformats.org/officeDocument/2006/relationships/tags" Target="../tags/tag204.xml"/><Relationship Id="rId19" Type="http://schemas.openxmlformats.org/officeDocument/2006/relationships/image" Target="../media/image42.jpeg"/><Relationship Id="rId4" Type="http://schemas.openxmlformats.org/officeDocument/2006/relationships/tags" Target="../tags/tag198.xml"/><Relationship Id="rId9" Type="http://schemas.openxmlformats.org/officeDocument/2006/relationships/tags" Target="../tags/tag203.xml"/><Relationship Id="rId1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13.xml"/><Relationship Id="rId13" Type="http://schemas.openxmlformats.org/officeDocument/2006/relationships/notesSlide" Target="../notesSlides/notesSlide19.xml"/><Relationship Id="rId18" Type="http://schemas.openxmlformats.org/officeDocument/2006/relationships/image" Target="../media/image45.png"/><Relationship Id="rId3" Type="http://schemas.openxmlformats.org/officeDocument/2006/relationships/tags" Target="../tags/tag208.xml"/><Relationship Id="rId21" Type="http://schemas.openxmlformats.org/officeDocument/2006/relationships/image" Target="../media/image46.jpeg"/><Relationship Id="rId7" Type="http://schemas.openxmlformats.org/officeDocument/2006/relationships/tags" Target="../tags/tag212.xml"/><Relationship Id="rId12" Type="http://schemas.openxmlformats.org/officeDocument/2006/relationships/slideLayout" Target="../slideLayouts/slideLayout6.xml"/><Relationship Id="rId17" Type="http://schemas.openxmlformats.org/officeDocument/2006/relationships/slide" Target="slide51.xml"/><Relationship Id="rId2" Type="http://schemas.openxmlformats.org/officeDocument/2006/relationships/tags" Target="../tags/tag207.xml"/><Relationship Id="rId16" Type="http://schemas.microsoft.com/office/2007/relationships/hdphoto" Target="../media/hdphoto10.wdp"/><Relationship Id="rId20" Type="http://schemas.openxmlformats.org/officeDocument/2006/relationships/slide" Target="slide50.xml"/><Relationship Id="rId1" Type="http://schemas.openxmlformats.org/officeDocument/2006/relationships/tags" Target="../tags/tag206.xml"/><Relationship Id="rId6" Type="http://schemas.openxmlformats.org/officeDocument/2006/relationships/tags" Target="../tags/tag211.xml"/><Relationship Id="rId11" Type="http://schemas.openxmlformats.org/officeDocument/2006/relationships/tags" Target="../tags/tag216.xml"/><Relationship Id="rId5" Type="http://schemas.openxmlformats.org/officeDocument/2006/relationships/tags" Target="../tags/tag210.xml"/><Relationship Id="rId15" Type="http://schemas.openxmlformats.org/officeDocument/2006/relationships/image" Target="../media/image44.png"/><Relationship Id="rId10" Type="http://schemas.openxmlformats.org/officeDocument/2006/relationships/tags" Target="../tags/tag215.xml"/><Relationship Id="rId19" Type="http://schemas.microsoft.com/office/2007/relationships/hdphoto" Target="../media/hdphoto11.wdp"/><Relationship Id="rId4" Type="http://schemas.openxmlformats.org/officeDocument/2006/relationships/tags" Target="../tags/tag209.xml"/><Relationship Id="rId9" Type="http://schemas.openxmlformats.org/officeDocument/2006/relationships/tags" Target="../tags/tag214.xml"/><Relationship Id="rId14" Type="http://schemas.openxmlformats.org/officeDocument/2006/relationships/slide" Target="slide52.xml"/><Relationship Id="rId22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13" Type="http://schemas.openxmlformats.org/officeDocument/2006/relationships/image" Target="../media/image3.png"/><Relationship Id="rId3" Type="http://schemas.openxmlformats.org/officeDocument/2006/relationships/tags" Target="../tags/tag14.xml"/><Relationship Id="rId7" Type="http://schemas.openxmlformats.org/officeDocument/2006/relationships/tags" Target="../tags/tag18.xml"/><Relationship Id="rId12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notesSlide" Target="../notesSlides/notesSlide2.xml"/><Relationship Id="rId5" Type="http://schemas.openxmlformats.org/officeDocument/2006/relationships/tags" Target="../tags/tag16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15.xml"/><Relationship Id="rId9" Type="http://schemas.openxmlformats.org/officeDocument/2006/relationships/tags" Target="../tags/tag20.xml"/><Relationship Id="rId1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13" Type="http://schemas.openxmlformats.org/officeDocument/2006/relationships/image" Target="../media/image48.jpeg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slide" Target="slide45.xml"/><Relationship Id="rId17" Type="http://schemas.microsoft.com/office/2007/relationships/hdphoto" Target="../media/hdphoto13.wdp"/><Relationship Id="rId2" Type="http://schemas.openxmlformats.org/officeDocument/2006/relationships/tags" Target="../tags/tag218.xml"/><Relationship Id="rId16" Type="http://schemas.openxmlformats.org/officeDocument/2006/relationships/image" Target="../media/image50.png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notesSlide" Target="../notesSlides/notesSlide20.xml"/><Relationship Id="rId5" Type="http://schemas.openxmlformats.org/officeDocument/2006/relationships/tags" Target="../tags/tag221.xml"/><Relationship Id="rId15" Type="http://schemas.microsoft.com/office/2007/relationships/hdphoto" Target="../media/hdphoto12.wdp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220.xml"/><Relationship Id="rId9" Type="http://schemas.openxmlformats.org/officeDocument/2006/relationships/tags" Target="../tags/tag225.xml"/><Relationship Id="rId1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233.xml"/><Relationship Id="rId13" Type="http://schemas.openxmlformats.org/officeDocument/2006/relationships/tags" Target="../tags/tag238.xml"/><Relationship Id="rId18" Type="http://schemas.openxmlformats.org/officeDocument/2006/relationships/image" Target="../media/image51.jpeg"/><Relationship Id="rId26" Type="http://schemas.openxmlformats.org/officeDocument/2006/relationships/image" Target="../media/image55.jpeg"/><Relationship Id="rId3" Type="http://schemas.openxmlformats.org/officeDocument/2006/relationships/tags" Target="../tags/tag228.xml"/><Relationship Id="rId21" Type="http://schemas.openxmlformats.org/officeDocument/2006/relationships/slide" Target="slide46.xml"/><Relationship Id="rId7" Type="http://schemas.openxmlformats.org/officeDocument/2006/relationships/tags" Target="../tags/tag232.xml"/><Relationship Id="rId12" Type="http://schemas.openxmlformats.org/officeDocument/2006/relationships/tags" Target="../tags/tag237.xml"/><Relationship Id="rId17" Type="http://schemas.openxmlformats.org/officeDocument/2006/relationships/slide" Target="slide49.xml"/><Relationship Id="rId25" Type="http://schemas.openxmlformats.org/officeDocument/2006/relationships/slide" Target="slide47.xml"/><Relationship Id="rId2" Type="http://schemas.openxmlformats.org/officeDocument/2006/relationships/tags" Target="../tags/tag227.xml"/><Relationship Id="rId16" Type="http://schemas.openxmlformats.org/officeDocument/2006/relationships/notesSlide" Target="../notesSlides/notesSlide21.xml"/><Relationship Id="rId20" Type="http://schemas.openxmlformats.org/officeDocument/2006/relationships/image" Target="../media/image52.jpeg"/><Relationship Id="rId1" Type="http://schemas.openxmlformats.org/officeDocument/2006/relationships/tags" Target="../tags/tag226.xml"/><Relationship Id="rId6" Type="http://schemas.openxmlformats.org/officeDocument/2006/relationships/tags" Target="../tags/tag231.xml"/><Relationship Id="rId11" Type="http://schemas.openxmlformats.org/officeDocument/2006/relationships/tags" Target="../tags/tag236.xml"/><Relationship Id="rId24" Type="http://schemas.openxmlformats.org/officeDocument/2006/relationships/image" Target="../media/image54.jpeg"/><Relationship Id="rId5" Type="http://schemas.openxmlformats.org/officeDocument/2006/relationships/tags" Target="../tags/tag230.xml"/><Relationship Id="rId15" Type="http://schemas.openxmlformats.org/officeDocument/2006/relationships/slideLayout" Target="../slideLayouts/slideLayout6.xml"/><Relationship Id="rId23" Type="http://schemas.openxmlformats.org/officeDocument/2006/relationships/slide" Target="slide48.xml"/><Relationship Id="rId10" Type="http://schemas.openxmlformats.org/officeDocument/2006/relationships/tags" Target="../tags/tag235.xml"/><Relationship Id="rId19" Type="http://schemas.openxmlformats.org/officeDocument/2006/relationships/slide" Target="slide44.xml"/><Relationship Id="rId4" Type="http://schemas.openxmlformats.org/officeDocument/2006/relationships/tags" Target="../tags/tag229.xml"/><Relationship Id="rId9" Type="http://schemas.openxmlformats.org/officeDocument/2006/relationships/tags" Target="../tags/tag234.xml"/><Relationship Id="rId14" Type="http://schemas.openxmlformats.org/officeDocument/2006/relationships/tags" Target="../tags/tag239.xml"/><Relationship Id="rId22" Type="http://schemas.openxmlformats.org/officeDocument/2006/relationships/image" Target="../media/image53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247.xml"/><Relationship Id="rId13" Type="http://schemas.openxmlformats.org/officeDocument/2006/relationships/tags" Target="../tags/tag252.xml"/><Relationship Id="rId18" Type="http://schemas.openxmlformats.org/officeDocument/2006/relationships/image" Target="../media/image58.jpeg"/><Relationship Id="rId3" Type="http://schemas.openxmlformats.org/officeDocument/2006/relationships/tags" Target="../tags/tag242.xml"/><Relationship Id="rId21" Type="http://schemas.microsoft.com/office/2007/relationships/hdphoto" Target="../media/hdphoto14.wdp"/><Relationship Id="rId7" Type="http://schemas.openxmlformats.org/officeDocument/2006/relationships/tags" Target="../tags/tag246.xml"/><Relationship Id="rId12" Type="http://schemas.openxmlformats.org/officeDocument/2006/relationships/tags" Target="../tags/tag251.xml"/><Relationship Id="rId17" Type="http://schemas.openxmlformats.org/officeDocument/2006/relationships/image" Target="../media/image57.jpeg"/><Relationship Id="rId2" Type="http://schemas.openxmlformats.org/officeDocument/2006/relationships/tags" Target="../tags/tag241.xml"/><Relationship Id="rId16" Type="http://schemas.openxmlformats.org/officeDocument/2006/relationships/image" Target="../media/image56.jpeg"/><Relationship Id="rId20" Type="http://schemas.openxmlformats.org/officeDocument/2006/relationships/image" Target="../media/image60.png"/><Relationship Id="rId1" Type="http://schemas.openxmlformats.org/officeDocument/2006/relationships/tags" Target="../tags/tag240.xml"/><Relationship Id="rId6" Type="http://schemas.openxmlformats.org/officeDocument/2006/relationships/tags" Target="../tags/tag245.xml"/><Relationship Id="rId11" Type="http://schemas.openxmlformats.org/officeDocument/2006/relationships/tags" Target="../tags/tag250.xml"/><Relationship Id="rId5" Type="http://schemas.openxmlformats.org/officeDocument/2006/relationships/tags" Target="../tags/tag244.xml"/><Relationship Id="rId15" Type="http://schemas.openxmlformats.org/officeDocument/2006/relationships/notesSlide" Target="../notesSlides/notesSlide22.xml"/><Relationship Id="rId10" Type="http://schemas.openxmlformats.org/officeDocument/2006/relationships/tags" Target="../tags/tag249.xml"/><Relationship Id="rId19" Type="http://schemas.openxmlformats.org/officeDocument/2006/relationships/image" Target="../media/image59.jpeg"/><Relationship Id="rId4" Type="http://schemas.openxmlformats.org/officeDocument/2006/relationships/tags" Target="../tags/tag243.xml"/><Relationship Id="rId9" Type="http://schemas.openxmlformats.org/officeDocument/2006/relationships/tags" Target="../tags/tag248.xml"/><Relationship Id="rId14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5" Type="http://schemas.openxmlformats.org/officeDocument/2006/relationships/tags" Target="../tags/tag257.xml"/><Relationship Id="rId10" Type="http://schemas.openxmlformats.org/officeDocument/2006/relationships/notesSlide" Target="../notesSlides/notesSlide23.xml"/><Relationship Id="rId4" Type="http://schemas.openxmlformats.org/officeDocument/2006/relationships/tags" Target="../tags/tag256.xml"/><Relationship Id="rId9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263.xml"/><Relationship Id="rId7" Type="http://schemas.openxmlformats.org/officeDocument/2006/relationships/image" Target="../media/image61.wmf"/><Relationship Id="rId2" Type="http://schemas.openxmlformats.org/officeDocument/2006/relationships/tags" Target="../tags/tag262.xml"/><Relationship Id="rId1" Type="http://schemas.openxmlformats.org/officeDocument/2006/relationships/tags" Target="../tags/tag261.xml"/><Relationship Id="rId6" Type="http://schemas.openxmlformats.org/officeDocument/2006/relationships/notesSlide" Target="../notesSlides/notesSlide24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6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tags" Target="../tags/tag267.xml"/><Relationship Id="rId7" Type="http://schemas.openxmlformats.org/officeDocument/2006/relationships/notesSlide" Target="../notesSlides/notesSlide25.xml"/><Relationship Id="rId2" Type="http://schemas.openxmlformats.org/officeDocument/2006/relationships/tags" Target="../tags/tag266.xml"/><Relationship Id="rId1" Type="http://schemas.openxmlformats.org/officeDocument/2006/relationships/tags" Target="../tags/tag265.xml"/><Relationship Id="rId6" Type="http://schemas.openxmlformats.org/officeDocument/2006/relationships/slideLayout" Target="../slideLayouts/slideLayout6.xml"/><Relationship Id="rId11" Type="http://schemas.microsoft.com/office/2007/relationships/hdphoto" Target="../media/hdphoto16.wdp"/><Relationship Id="rId5" Type="http://schemas.openxmlformats.org/officeDocument/2006/relationships/tags" Target="../tags/tag269.xml"/><Relationship Id="rId10" Type="http://schemas.openxmlformats.org/officeDocument/2006/relationships/image" Target="../media/image63.png"/><Relationship Id="rId4" Type="http://schemas.openxmlformats.org/officeDocument/2006/relationships/tags" Target="../tags/tag268.xml"/><Relationship Id="rId9" Type="http://schemas.microsoft.com/office/2007/relationships/hdphoto" Target="../media/hdphoto15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26.xml"/><Relationship Id="rId3" Type="http://schemas.openxmlformats.org/officeDocument/2006/relationships/tags" Target="../tags/tag272.xml"/><Relationship Id="rId7" Type="http://schemas.openxmlformats.org/officeDocument/2006/relationships/slideLayout" Target="../slideLayouts/slideLayout6.xml"/><Relationship Id="rId12" Type="http://schemas.microsoft.com/office/2007/relationships/hdphoto" Target="../media/hdphoto18.wdp"/><Relationship Id="rId2" Type="http://schemas.openxmlformats.org/officeDocument/2006/relationships/tags" Target="../tags/tag271.xml"/><Relationship Id="rId1" Type="http://schemas.openxmlformats.org/officeDocument/2006/relationships/tags" Target="../tags/tag270.xml"/><Relationship Id="rId6" Type="http://schemas.openxmlformats.org/officeDocument/2006/relationships/tags" Target="../tags/tag275.xml"/><Relationship Id="rId11" Type="http://schemas.openxmlformats.org/officeDocument/2006/relationships/image" Target="../media/image65.png"/><Relationship Id="rId5" Type="http://schemas.openxmlformats.org/officeDocument/2006/relationships/tags" Target="../tags/tag274.xml"/><Relationship Id="rId10" Type="http://schemas.microsoft.com/office/2007/relationships/hdphoto" Target="../media/hdphoto17.wdp"/><Relationship Id="rId4" Type="http://schemas.openxmlformats.org/officeDocument/2006/relationships/tags" Target="../tags/tag273.xml"/><Relationship Id="rId9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tags" Target="../tags/tag278.xml"/><Relationship Id="rId7" Type="http://schemas.openxmlformats.org/officeDocument/2006/relationships/notesSlide" Target="../notesSlides/notesSlide27.xml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80.xml"/><Relationship Id="rId4" Type="http://schemas.openxmlformats.org/officeDocument/2006/relationships/tags" Target="../tags/tag279.xml"/><Relationship Id="rId9" Type="http://schemas.openxmlformats.org/officeDocument/2006/relationships/image" Target="../media/image67.png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hdphoto" Target="../media/hdphoto19.wdp"/><Relationship Id="rId3" Type="http://schemas.openxmlformats.org/officeDocument/2006/relationships/tags" Target="../tags/tag283.xml"/><Relationship Id="rId7" Type="http://schemas.openxmlformats.org/officeDocument/2006/relationships/image" Target="../media/image68.png"/><Relationship Id="rId2" Type="http://schemas.openxmlformats.org/officeDocument/2006/relationships/tags" Target="../tags/tag282.xml"/><Relationship Id="rId1" Type="http://schemas.openxmlformats.org/officeDocument/2006/relationships/tags" Target="../tags/tag281.xml"/><Relationship Id="rId6" Type="http://schemas.openxmlformats.org/officeDocument/2006/relationships/notesSlide" Target="../notesSlides/notesSlide28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8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emf"/><Relationship Id="rId3" Type="http://schemas.openxmlformats.org/officeDocument/2006/relationships/tags" Target="../tags/tag286.xml"/><Relationship Id="rId7" Type="http://schemas.openxmlformats.org/officeDocument/2006/relationships/oleObject" Target="../embeddings/Microsoft_Excel_97-2003_Worksheet1.xls"/><Relationship Id="rId2" Type="http://schemas.openxmlformats.org/officeDocument/2006/relationships/tags" Target="../tags/tag285.xml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29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8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3" Type="http://schemas.openxmlformats.org/officeDocument/2006/relationships/tags" Target="../tags/tag23.xml"/><Relationship Id="rId7" Type="http://schemas.openxmlformats.org/officeDocument/2006/relationships/tags" Target="../tags/tag27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9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290.xml"/><Relationship Id="rId2" Type="http://schemas.openxmlformats.org/officeDocument/2006/relationships/tags" Target="../tags/tag289.xml"/><Relationship Id="rId1" Type="http://schemas.openxmlformats.org/officeDocument/2006/relationships/tags" Target="../tags/tag288.xml"/><Relationship Id="rId6" Type="http://schemas.openxmlformats.org/officeDocument/2006/relationships/notesSlide" Target="../notesSlides/notesSlide30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29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294.xml"/><Relationship Id="rId7" Type="http://schemas.openxmlformats.org/officeDocument/2006/relationships/notesSlide" Target="../notesSlides/notesSlide31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296.xml"/><Relationship Id="rId4" Type="http://schemas.openxmlformats.org/officeDocument/2006/relationships/tags" Target="../tags/tag295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304.xml"/><Relationship Id="rId13" Type="http://schemas.openxmlformats.org/officeDocument/2006/relationships/tags" Target="../tags/tag309.xml"/><Relationship Id="rId18" Type="http://schemas.openxmlformats.org/officeDocument/2006/relationships/notesSlide" Target="../notesSlides/notesSlide32.xml"/><Relationship Id="rId26" Type="http://schemas.openxmlformats.org/officeDocument/2006/relationships/image" Target="../media/image76.png"/><Relationship Id="rId3" Type="http://schemas.openxmlformats.org/officeDocument/2006/relationships/tags" Target="../tags/tag299.xml"/><Relationship Id="rId21" Type="http://schemas.openxmlformats.org/officeDocument/2006/relationships/image" Target="../media/image71.png"/><Relationship Id="rId7" Type="http://schemas.openxmlformats.org/officeDocument/2006/relationships/tags" Target="../tags/tag303.xml"/><Relationship Id="rId12" Type="http://schemas.openxmlformats.org/officeDocument/2006/relationships/tags" Target="../tags/tag308.xml"/><Relationship Id="rId17" Type="http://schemas.openxmlformats.org/officeDocument/2006/relationships/slideLayout" Target="../slideLayouts/slideLayout6.xml"/><Relationship Id="rId25" Type="http://schemas.openxmlformats.org/officeDocument/2006/relationships/image" Target="../media/image75.png"/><Relationship Id="rId2" Type="http://schemas.openxmlformats.org/officeDocument/2006/relationships/tags" Target="../tags/tag298.xml"/><Relationship Id="rId16" Type="http://schemas.openxmlformats.org/officeDocument/2006/relationships/tags" Target="../tags/tag312.xml"/><Relationship Id="rId20" Type="http://schemas.microsoft.com/office/2007/relationships/hdphoto" Target="../media/hdphoto20.wdp"/><Relationship Id="rId1" Type="http://schemas.openxmlformats.org/officeDocument/2006/relationships/tags" Target="../tags/tag297.xml"/><Relationship Id="rId6" Type="http://schemas.openxmlformats.org/officeDocument/2006/relationships/tags" Target="../tags/tag302.xml"/><Relationship Id="rId11" Type="http://schemas.openxmlformats.org/officeDocument/2006/relationships/tags" Target="../tags/tag307.xml"/><Relationship Id="rId24" Type="http://schemas.openxmlformats.org/officeDocument/2006/relationships/image" Target="../media/image74.png"/><Relationship Id="rId5" Type="http://schemas.openxmlformats.org/officeDocument/2006/relationships/tags" Target="../tags/tag301.xml"/><Relationship Id="rId15" Type="http://schemas.openxmlformats.org/officeDocument/2006/relationships/tags" Target="../tags/tag311.xml"/><Relationship Id="rId23" Type="http://schemas.openxmlformats.org/officeDocument/2006/relationships/image" Target="../media/image73.png"/><Relationship Id="rId28" Type="http://schemas.openxmlformats.org/officeDocument/2006/relationships/image" Target="../media/image78.png"/><Relationship Id="rId10" Type="http://schemas.openxmlformats.org/officeDocument/2006/relationships/tags" Target="../tags/tag306.xml"/><Relationship Id="rId19" Type="http://schemas.openxmlformats.org/officeDocument/2006/relationships/image" Target="../media/image70.png"/><Relationship Id="rId4" Type="http://schemas.openxmlformats.org/officeDocument/2006/relationships/tags" Target="../tags/tag300.xml"/><Relationship Id="rId9" Type="http://schemas.openxmlformats.org/officeDocument/2006/relationships/tags" Target="../tags/tag305.xml"/><Relationship Id="rId14" Type="http://schemas.openxmlformats.org/officeDocument/2006/relationships/tags" Target="../tags/tag310.xml"/><Relationship Id="rId22" Type="http://schemas.openxmlformats.org/officeDocument/2006/relationships/image" Target="../media/image72.png"/><Relationship Id="rId27" Type="http://schemas.openxmlformats.org/officeDocument/2006/relationships/image" Target="../media/image7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315.xml"/><Relationship Id="rId7" Type="http://schemas.openxmlformats.org/officeDocument/2006/relationships/notesSlide" Target="../notesSlides/notesSlide33.xml"/><Relationship Id="rId2" Type="http://schemas.openxmlformats.org/officeDocument/2006/relationships/tags" Target="../tags/tag314.xml"/><Relationship Id="rId1" Type="http://schemas.openxmlformats.org/officeDocument/2006/relationships/tags" Target="../tags/tag313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317.xml"/><Relationship Id="rId4" Type="http://schemas.openxmlformats.org/officeDocument/2006/relationships/tags" Target="../tags/tag31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325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320.xml"/><Relationship Id="rId7" Type="http://schemas.openxmlformats.org/officeDocument/2006/relationships/tags" Target="../tags/tag324.xml"/><Relationship Id="rId12" Type="http://schemas.openxmlformats.org/officeDocument/2006/relationships/tags" Target="../tags/tag329.xml"/><Relationship Id="rId2" Type="http://schemas.openxmlformats.org/officeDocument/2006/relationships/tags" Target="../tags/tag319.xml"/><Relationship Id="rId1" Type="http://schemas.openxmlformats.org/officeDocument/2006/relationships/tags" Target="../tags/tag318.xml"/><Relationship Id="rId6" Type="http://schemas.openxmlformats.org/officeDocument/2006/relationships/tags" Target="../tags/tag323.xml"/><Relationship Id="rId11" Type="http://schemas.openxmlformats.org/officeDocument/2006/relationships/tags" Target="../tags/tag328.xml"/><Relationship Id="rId5" Type="http://schemas.openxmlformats.org/officeDocument/2006/relationships/tags" Target="../tags/tag322.xml"/><Relationship Id="rId10" Type="http://schemas.openxmlformats.org/officeDocument/2006/relationships/tags" Target="../tags/tag327.xml"/><Relationship Id="rId4" Type="http://schemas.openxmlformats.org/officeDocument/2006/relationships/tags" Target="../tags/tag321.xml"/><Relationship Id="rId9" Type="http://schemas.openxmlformats.org/officeDocument/2006/relationships/tags" Target="../tags/tag326.xml"/><Relationship Id="rId14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332.xml"/><Relationship Id="rId2" Type="http://schemas.openxmlformats.org/officeDocument/2006/relationships/tags" Target="../tags/tag331.xml"/><Relationship Id="rId1" Type="http://schemas.openxmlformats.org/officeDocument/2006/relationships/tags" Target="../tags/tag330.xml"/><Relationship Id="rId6" Type="http://schemas.openxmlformats.org/officeDocument/2006/relationships/notesSlide" Target="../notesSlides/notesSlide35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333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341.xml"/><Relationship Id="rId13" Type="http://schemas.openxmlformats.org/officeDocument/2006/relationships/slideLayout" Target="../slideLayouts/slideLayout6.xml"/><Relationship Id="rId3" Type="http://schemas.openxmlformats.org/officeDocument/2006/relationships/tags" Target="../tags/tag336.xml"/><Relationship Id="rId7" Type="http://schemas.openxmlformats.org/officeDocument/2006/relationships/tags" Target="../tags/tag340.xml"/><Relationship Id="rId12" Type="http://schemas.openxmlformats.org/officeDocument/2006/relationships/tags" Target="../tags/tag345.xml"/><Relationship Id="rId2" Type="http://schemas.openxmlformats.org/officeDocument/2006/relationships/tags" Target="../tags/tag335.xml"/><Relationship Id="rId1" Type="http://schemas.openxmlformats.org/officeDocument/2006/relationships/tags" Target="../tags/tag334.xml"/><Relationship Id="rId6" Type="http://schemas.openxmlformats.org/officeDocument/2006/relationships/tags" Target="../tags/tag339.xml"/><Relationship Id="rId11" Type="http://schemas.openxmlformats.org/officeDocument/2006/relationships/tags" Target="../tags/tag344.xml"/><Relationship Id="rId5" Type="http://schemas.openxmlformats.org/officeDocument/2006/relationships/tags" Target="../tags/tag338.xml"/><Relationship Id="rId10" Type="http://schemas.openxmlformats.org/officeDocument/2006/relationships/tags" Target="../tags/tag343.xml"/><Relationship Id="rId4" Type="http://schemas.openxmlformats.org/officeDocument/2006/relationships/tags" Target="../tags/tag337.xml"/><Relationship Id="rId9" Type="http://schemas.openxmlformats.org/officeDocument/2006/relationships/tags" Target="../tags/tag342.xml"/><Relationship Id="rId14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tags" Target="../tags/tag348.xml"/><Relationship Id="rId2" Type="http://schemas.openxmlformats.org/officeDocument/2006/relationships/tags" Target="../tags/tag347.xml"/><Relationship Id="rId1" Type="http://schemas.openxmlformats.org/officeDocument/2006/relationships/tags" Target="../tags/tag346.xml"/><Relationship Id="rId6" Type="http://schemas.openxmlformats.org/officeDocument/2006/relationships/notesSlide" Target="../notesSlides/notesSlide37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349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357.xml"/><Relationship Id="rId13" Type="http://schemas.openxmlformats.org/officeDocument/2006/relationships/slide" Target="slide42.xml"/><Relationship Id="rId3" Type="http://schemas.openxmlformats.org/officeDocument/2006/relationships/tags" Target="../tags/tag352.xml"/><Relationship Id="rId7" Type="http://schemas.openxmlformats.org/officeDocument/2006/relationships/tags" Target="../tags/tag356.xml"/><Relationship Id="rId12" Type="http://schemas.openxmlformats.org/officeDocument/2006/relationships/notesSlide" Target="../notesSlides/notesSlide38.xml"/><Relationship Id="rId2" Type="http://schemas.openxmlformats.org/officeDocument/2006/relationships/tags" Target="../tags/tag351.xml"/><Relationship Id="rId16" Type="http://schemas.openxmlformats.org/officeDocument/2006/relationships/image" Target="../media/image80.png"/><Relationship Id="rId1" Type="http://schemas.openxmlformats.org/officeDocument/2006/relationships/tags" Target="../tags/tag350.xml"/><Relationship Id="rId6" Type="http://schemas.openxmlformats.org/officeDocument/2006/relationships/tags" Target="../tags/tag355.xml"/><Relationship Id="rId11" Type="http://schemas.openxmlformats.org/officeDocument/2006/relationships/slideLayout" Target="../slideLayouts/slideLayout6.xml"/><Relationship Id="rId5" Type="http://schemas.openxmlformats.org/officeDocument/2006/relationships/tags" Target="../tags/tag354.xml"/><Relationship Id="rId15" Type="http://schemas.openxmlformats.org/officeDocument/2006/relationships/slide" Target="slide41.xml"/><Relationship Id="rId10" Type="http://schemas.openxmlformats.org/officeDocument/2006/relationships/tags" Target="../tags/tag359.xml"/><Relationship Id="rId4" Type="http://schemas.openxmlformats.org/officeDocument/2006/relationships/tags" Target="../tags/tag353.xml"/><Relationship Id="rId9" Type="http://schemas.openxmlformats.org/officeDocument/2006/relationships/tags" Target="../tags/tag358.xml"/><Relationship Id="rId14" Type="http://schemas.openxmlformats.org/officeDocument/2006/relationships/image" Target="../media/image79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13" Type="http://schemas.openxmlformats.org/officeDocument/2006/relationships/image" Target="../media/image81.wmf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slide" Target="slide43.xml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notesSlide" Target="../notesSlides/notesSlide39.xml"/><Relationship Id="rId5" Type="http://schemas.openxmlformats.org/officeDocument/2006/relationships/tags" Target="../tags/tag364.xml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363.xml"/><Relationship Id="rId9" Type="http://schemas.openxmlformats.org/officeDocument/2006/relationships/tags" Target="../tags/tag36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.xml"/><Relationship Id="rId13" Type="http://schemas.openxmlformats.org/officeDocument/2006/relationships/image" Target="../media/image8.png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image" Target="../media/image7.pn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11" Type="http://schemas.openxmlformats.org/officeDocument/2006/relationships/image" Target="../media/image6.png"/><Relationship Id="rId5" Type="http://schemas.openxmlformats.org/officeDocument/2006/relationships/tags" Target="../tags/tag32.xml"/><Relationship Id="rId10" Type="http://schemas.openxmlformats.org/officeDocument/2006/relationships/image" Target="../media/image5.png"/><Relationship Id="rId4" Type="http://schemas.openxmlformats.org/officeDocument/2006/relationships/tags" Target="../tags/tag31.xml"/><Relationship Id="rId9" Type="http://schemas.openxmlformats.org/officeDocument/2006/relationships/notesSlide" Target="../notesSlides/notesSlide4.xml"/><Relationship Id="rId14" Type="http://schemas.microsoft.com/office/2007/relationships/hdphoto" Target="../media/hdphoto1.wdp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0.xml"/><Relationship Id="rId1" Type="http://schemas.openxmlformats.org/officeDocument/2006/relationships/tags" Target="../tags/tag369.xml"/><Relationship Id="rId6" Type="http://schemas.openxmlformats.org/officeDocument/2006/relationships/image" Target="../media/image82.jpeg"/><Relationship Id="rId5" Type="http://schemas.openxmlformats.org/officeDocument/2006/relationships/slide" Target="slide38.xml"/><Relationship Id="rId4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72.xml"/><Relationship Id="rId1" Type="http://schemas.openxmlformats.org/officeDocument/2006/relationships/tags" Target="../tags/tag371.xml"/><Relationship Id="rId6" Type="http://schemas.openxmlformats.org/officeDocument/2006/relationships/image" Target="../media/image83.jpeg"/><Relationship Id="rId5" Type="http://schemas.openxmlformats.org/officeDocument/2006/relationships/slide" Target="slide38.xml"/><Relationship Id="rId4" Type="http://schemas.openxmlformats.org/officeDocument/2006/relationships/notesSlide" Target="../notesSlides/notesSlide4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tags" Target="../tags/tag375.xml"/><Relationship Id="rId7" Type="http://schemas.openxmlformats.org/officeDocument/2006/relationships/slide" Target="slide39.xml"/><Relationship Id="rId2" Type="http://schemas.openxmlformats.org/officeDocument/2006/relationships/tags" Target="../tags/tag374.xml"/><Relationship Id="rId1" Type="http://schemas.openxmlformats.org/officeDocument/2006/relationships/tags" Target="../tags/tag373.xml"/><Relationship Id="rId6" Type="http://schemas.openxmlformats.org/officeDocument/2006/relationships/notesSlide" Target="../notesSlides/notesSlide43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76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tags" Target="../tags/tag379.xml"/><Relationship Id="rId7" Type="http://schemas.openxmlformats.org/officeDocument/2006/relationships/slide" Target="slide21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6" Type="http://schemas.openxmlformats.org/officeDocument/2006/relationships/notesSlide" Target="../notesSlides/notesSlide44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380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5.xml"/><Relationship Id="rId13" Type="http://schemas.microsoft.com/office/2007/relationships/hdphoto" Target="../media/hdphoto13.wdp"/><Relationship Id="rId3" Type="http://schemas.openxmlformats.org/officeDocument/2006/relationships/tags" Target="../tags/tag38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50.png"/><Relationship Id="rId2" Type="http://schemas.openxmlformats.org/officeDocument/2006/relationships/tags" Target="../tags/tag382.xml"/><Relationship Id="rId1" Type="http://schemas.openxmlformats.org/officeDocument/2006/relationships/tags" Target="../tags/tag381.xml"/><Relationship Id="rId6" Type="http://schemas.openxmlformats.org/officeDocument/2006/relationships/tags" Target="../tags/tag386.xml"/><Relationship Id="rId11" Type="http://schemas.microsoft.com/office/2007/relationships/hdphoto" Target="../media/hdphoto12.wdp"/><Relationship Id="rId5" Type="http://schemas.openxmlformats.org/officeDocument/2006/relationships/tags" Target="../tags/tag385.xml"/><Relationship Id="rId10" Type="http://schemas.openxmlformats.org/officeDocument/2006/relationships/image" Target="../media/image49.png"/><Relationship Id="rId4" Type="http://schemas.openxmlformats.org/officeDocument/2006/relationships/tags" Target="../tags/tag384.xml"/><Relationship Id="rId9" Type="http://schemas.openxmlformats.org/officeDocument/2006/relationships/slide" Target="slide20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tags" Target="../tags/tag389.xml"/><Relationship Id="rId7" Type="http://schemas.openxmlformats.org/officeDocument/2006/relationships/notesSlide" Target="../notesSlides/notesSlide46.xml"/><Relationship Id="rId2" Type="http://schemas.openxmlformats.org/officeDocument/2006/relationships/tags" Target="../tags/tag388.xml"/><Relationship Id="rId1" Type="http://schemas.openxmlformats.org/officeDocument/2006/relationships/tags" Target="../tags/tag387.xml"/><Relationship Id="rId6" Type="http://schemas.openxmlformats.org/officeDocument/2006/relationships/slideLayout" Target="../slideLayouts/slideLayout7.xml"/><Relationship Id="rId5" Type="http://schemas.openxmlformats.org/officeDocument/2006/relationships/tags" Target="../tags/tag391.xml"/><Relationship Id="rId10" Type="http://schemas.openxmlformats.org/officeDocument/2006/relationships/image" Target="../media/image84.jpeg"/><Relationship Id="rId4" Type="http://schemas.openxmlformats.org/officeDocument/2006/relationships/tags" Target="../tags/tag390.xml"/><Relationship Id="rId9" Type="http://schemas.openxmlformats.org/officeDocument/2006/relationships/image" Target="../media/image53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tags" Target="../tags/tag394.xml"/><Relationship Id="rId7" Type="http://schemas.openxmlformats.org/officeDocument/2006/relationships/notesSlide" Target="../notesSlides/notesSlide47.xml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slideLayout" Target="../slideLayouts/slideLayout7.xml"/><Relationship Id="rId11" Type="http://schemas.microsoft.com/office/2007/relationships/hdphoto" Target="../media/hdphoto21.wdp"/><Relationship Id="rId5" Type="http://schemas.openxmlformats.org/officeDocument/2006/relationships/tags" Target="../tags/tag396.xml"/><Relationship Id="rId10" Type="http://schemas.openxmlformats.org/officeDocument/2006/relationships/image" Target="../media/image85.jpeg"/><Relationship Id="rId4" Type="http://schemas.openxmlformats.org/officeDocument/2006/relationships/tags" Target="../tags/tag395.xml"/><Relationship Id="rId9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8.xml"/><Relationship Id="rId13" Type="http://schemas.microsoft.com/office/2007/relationships/hdphoto" Target="../media/hdphoto22.wdp"/><Relationship Id="rId3" Type="http://schemas.openxmlformats.org/officeDocument/2006/relationships/tags" Target="../tags/tag399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87.png"/><Relationship Id="rId2" Type="http://schemas.openxmlformats.org/officeDocument/2006/relationships/tags" Target="../tags/tag398.xml"/><Relationship Id="rId1" Type="http://schemas.openxmlformats.org/officeDocument/2006/relationships/tags" Target="../tags/tag397.xml"/><Relationship Id="rId6" Type="http://schemas.openxmlformats.org/officeDocument/2006/relationships/tags" Target="../tags/tag402.xml"/><Relationship Id="rId11" Type="http://schemas.openxmlformats.org/officeDocument/2006/relationships/image" Target="../media/image86.jpeg"/><Relationship Id="rId5" Type="http://schemas.openxmlformats.org/officeDocument/2006/relationships/tags" Target="../tags/tag401.xml"/><Relationship Id="rId10" Type="http://schemas.openxmlformats.org/officeDocument/2006/relationships/image" Target="../media/image54.jpeg"/><Relationship Id="rId4" Type="http://schemas.openxmlformats.org/officeDocument/2006/relationships/tags" Target="../tags/tag400.xml"/><Relationship Id="rId9" Type="http://schemas.openxmlformats.org/officeDocument/2006/relationships/slide" Target="slide2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slide" Target="slide21.xml"/><Relationship Id="rId3" Type="http://schemas.openxmlformats.org/officeDocument/2006/relationships/tags" Target="../tags/tag405.xml"/><Relationship Id="rId7" Type="http://schemas.openxmlformats.org/officeDocument/2006/relationships/notesSlide" Target="../notesSlides/notesSlide49.xml"/><Relationship Id="rId12" Type="http://schemas.microsoft.com/office/2007/relationships/hdphoto" Target="../media/hdphoto24.wdp"/><Relationship Id="rId2" Type="http://schemas.openxmlformats.org/officeDocument/2006/relationships/tags" Target="../tags/tag404.xml"/><Relationship Id="rId1" Type="http://schemas.openxmlformats.org/officeDocument/2006/relationships/tags" Target="../tags/tag403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89.jpeg"/><Relationship Id="rId5" Type="http://schemas.openxmlformats.org/officeDocument/2006/relationships/tags" Target="../tags/tag407.xml"/><Relationship Id="rId10" Type="http://schemas.microsoft.com/office/2007/relationships/hdphoto" Target="../media/hdphoto23.wdp"/><Relationship Id="rId4" Type="http://schemas.openxmlformats.org/officeDocument/2006/relationships/tags" Target="../tags/tag406.xml"/><Relationship Id="rId9" Type="http://schemas.openxmlformats.org/officeDocument/2006/relationships/image" Target="../media/image8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3" Type="http://schemas.openxmlformats.org/officeDocument/2006/relationships/tags" Target="../tags/tag37.xml"/><Relationship Id="rId7" Type="http://schemas.openxmlformats.org/officeDocument/2006/relationships/tags" Target="../tags/tag41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10" Type="http://schemas.openxmlformats.org/officeDocument/2006/relationships/notesSlide" Target="../notesSlides/notesSlide5.xml"/><Relationship Id="rId4" Type="http://schemas.openxmlformats.org/officeDocument/2006/relationships/tags" Target="../tags/tag38.xml"/><Relationship Id="rId9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tags" Target="../tags/tag410.xml"/><Relationship Id="rId7" Type="http://schemas.openxmlformats.org/officeDocument/2006/relationships/notesSlide" Target="../notesSlides/notesSlide50.xml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12.xml"/><Relationship Id="rId10" Type="http://schemas.openxmlformats.org/officeDocument/2006/relationships/image" Target="../media/image91.jpeg"/><Relationship Id="rId4" Type="http://schemas.openxmlformats.org/officeDocument/2006/relationships/tags" Target="../tags/tag411.xml"/><Relationship Id="rId9" Type="http://schemas.openxmlformats.org/officeDocument/2006/relationships/image" Target="../media/image90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tags" Target="../tags/tag415.xml"/><Relationship Id="rId7" Type="http://schemas.openxmlformats.org/officeDocument/2006/relationships/notesSlide" Target="../notesSlides/notesSlide51.xml"/><Relationship Id="rId2" Type="http://schemas.openxmlformats.org/officeDocument/2006/relationships/tags" Target="../tags/tag414.xml"/><Relationship Id="rId1" Type="http://schemas.openxmlformats.org/officeDocument/2006/relationships/tags" Target="../tags/tag413.xml"/><Relationship Id="rId6" Type="http://schemas.openxmlformats.org/officeDocument/2006/relationships/slideLayout" Target="../slideLayouts/slideLayout6.xml"/><Relationship Id="rId5" Type="http://schemas.openxmlformats.org/officeDocument/2006/relationships/tags" Target="../tags/tag417.xml"/><Relationship Id="rId10" Type="http://schemas.openxmlformats.org/officeDocument/2006/relationships/image" Target="../media/image93.jpeg"/><Relationship Id="rId4" Type="http://schemas.openxmlformats.org/officeDocument/2006/relationships/tags" Target="../tags/tag416.xml"/><Relationship Id="rId9" Type="http://schemas.openxmlformats.org/officeDocument/2006/relationships/image" Target="../media/image92.jpe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image" Target="../media/image94.png"/><Relationship Id="rId18" Type="http://schemas.openxmlformats.org/officeDocument/2006/relationships/image" Target="../media/image95.jpeg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slide" Target="slide19.xml"/><Relationship Id="rId17" Type="http://schemas.microsoft.com/office/2007/relationships/hdphoto" Target="../media/hdphoto10.wdp"/><Relationship Id="rId2" Type="http://schemas.openxmlformats.org/officeDocument/2006/relationships/tags" Target="../tags/tag419.xml"/><Relationship Id="rId16" Type="http://schemas.openxmlformats.org/officeDocument/2006/relationships/image" Target="../media/image44.png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notesSlide" Target="../notesSlides/notesSlide52.xml"/><Relationship Id="rId5" Type="http://schemas.openxmlformats.org/officeDocument/2006/relationships/tags" Target="../tags/tag422.xml"/><Relationship Id="rId15" Type="http://schemas.openxmlformats.org/officeDocument/2006/relationships/image" Target="../media/image47.jpeg"/><Relationship Id="rId10" Type="http://schemas.openxmlformats.org/officeDocument/2006/relationships/slideLayout" Target="../slideLayouts/slideLayout6.xml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microsoft.com/office/2007/relationships/hdphoto" Target="../media/hdphoto25.wdp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429.xml"/><Relationship Id="rId7" Type="http://schemas.openxmlformats.org/officeDocument/2006/relationships/slide" Target="slide15.xml"/><Relationship Id="rId2" Type="http://schemas.openxmlformats.org/officeDocument/2006/relationships/tags" Target="../tags/tag428.xml"/><Relationship Id="rId1" Type="http://schemas.openxmlformats.org/officeDocument/2006/relationships/tags" Target="../tags/tag427.xml"/><Relationship Id="rId6" Type="http://schemas.openxmlformats.org/officeDocument/2006/relationships/notesSlide" Target="../notesSlides/notesSlide53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30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slide" Target="slide15.xml"/><Relationship Id="rId3" Type="http://schemas.openxmlformats.org/officeDocument/2006/relationships/tags" Target="../tags/tag433.xml"/><Relationship Id="rId7" Type="http://schemas.openxmlformats.org/officeDocument/2006/relationships/notesSlide" Target="../notesSlides/notesSlide54.xml"/><Relationship Id="rId12" Type="http://schemas.microsoft.com/office/2007/relationships/hdphoto" Target="../media/hdphoto8.wdp"/><Relationship Id="rId2" Type="http://schemas.openxmlformats.org/officeDocument/2006/relationships/tags" Target="../tags/tag432.xml"/><Relationship Id="rId1" Type="http://schemas.openxmlformats.org/officeDocument/2006/relationships/tags" Target="../tags/tag43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97.png"/><Relationship Id="rId5" Type="http://schemas.openxmlformats.org/officeDocument/2006/relationships/tags" Target="../tags/tag435.xml"/><Relationship Id="rId10" Type="http://schemas.microsoft.com/office/2007/relationships/hdphoto" Target="../media/hdphoto7.wdp"/><Relationship Id="rId4" Type="http://schemas.openxmlformats.org/officeDocument/2006/relationships/tags" Target="../tags/tag434.xml"/><Relationship Id="rId9" Type="http://schemas.openxmlformats.org/officeDocument/2006/relationships/image" Target="../media/image96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tags" Target="../tags/tag438.xml"/><Relationship Id="rId7" Type="http://schemas.openxmlformats.org/officeDocument/2006/relationships/slide" Target="slide15.xml"/><Relationship Id="rId2" Type="http://schemas.openxmlformats.org/officeDocument/2006/relationships/tags" Target="../tags/tag437.xml"/><Relationship Id="rId1" Type="http://schemas.openxmlformats.org/officeDocument/2006/relationships/tags" Target="../tags/tag436.xml"/><Relationship Id="rId6" Type="http://schemas.openxmlformats.org/officeDocument/2006/relationships/notesSlide" Target="../notesSlides/notesSlide55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39.xml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tags" Target="../tags/tag442.xml"/><Relationship Id="rId7" Type="http://schemas.openxmlformats.org/officeDocument/2006/relationships/slide" Target="slide15.xml"/><Relationship Id="rId2" Type="http://schemas.openxmlformats.org/officeDocument/2006/relationships/tags" Target="../tags/tag441.xml"/><Relationship Id="rId1" Type="http://schemas.openxmlformats.org/officeDocument/2006/relationships/tags" Target="../tags/tag440.xml"/><Relationship Id="rId6" Type="http://schemas.openxmlformats.org/officeDocument/2006/relationships/notesSlide" Target="../notesSlides/notesSlide56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43.xml"/><Relationship Id="rId9" Type="http://schemas.microsoft.com/office/2007/relationships/hdphoto" Target="../media/hdphoto26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tags" Target="../tags/tag446.xml"/><Relationship Id="rId7" Type="http://schemas.openxmlformats.org/officeDocument/2006/relationships/slide" Target="slide15.xml"/><Relationship Id="rId2" Type="http://schemas.openxmlformats.org/officeDocument/2006/relationships/tags" Target="../tags/tag445.xml"/><Relationship Id="rId1" Type="http://schemas.openxmlformats.org/officeDocument/2006/relationships/tags" Target="../tags/tag444.xml"/><Relationship Id="rId6" Type="http://schemas.openxmlformats.org/officeDocument/2006/relationships/notesSlide" Target="../notesSlides/notesSlide57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47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tags" Target="../tags/tag450.xml"/><Relationship Id="rId7" Type="http://schemas.openxmlformats.org/officeDocument/2006/relationships/slide" Target="slide16.xml"/><Relationship Id="rId2" Type="http://schemas.openxmlformats.org/officeDocument/2006/relationships/tags" Target="../tags/tag449.xml"/><Relationship Id="rId1" Type="http://schemas.openxmlformats.org/officeDocument/2006/relationships/tags" Target="../tags/tag448.xml"/><Relationship Id="rId6" Type="http://schemas.openxmlformats.org/officeDocument/2006/relationships/notesSlide" Target="../notesSlides/notesSlide58.xml"/><Relationship Id="rId5" Type="http://schemas.openxmlformats.org/officeDocument/2006/relationships/slideLayout" Target="../slideLayouts/slideLayout6.xml"/><Relationship Id="rId4" Type="http://schemas.openxmlformats.org/officeDocument/2006/relationships/tags" Target="../tags/tag451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59.xml"/><Relationship Id="rId3" Type="http://schemas.openxmlformats.org/officeDocument/2006/relationships/tags" Target="../tags/tag454.xml"/><Relationship Id="rId7" Type="http://schemas.openxmlformats.org/officeDocument/2006/relationships/slideLayout" Target="../slideLayouts/slideLayout6.xml"/><Relationship Id="rId12" Type="http://schemas.openxmlformats.org/officeDocument/2006/relationships/image" Target="../media/image100.jpeg"/><Relationship Id="rId2" Type="http://schemas.openxmlformats.org/officeDocument/2006/relationships/tags" Target="../tags/tag453.xml"/><Relationship Id="rId1" Type="http://schemas.openxmlformats.org/officeDocument/2006/relationships/tags" Target="../tags/tag452.xml"/><Relationship Id="rId6" Type="http://schemas.openxmlformats.org/officeDocument/2006/relationships/tags" Target="../tags/tag457.xml"/><Relationship Id="rId11" Type="http://schemas.openxmlformats.org/officeDocument/2006/relationships/image" Target="../media/image99.jpeg"/><Relationship Id="rId5" Type="http://schemas.openxmlformats.org/officeDocument/2006/relationships/tags" Target="../tags/tag456.xml"/><Relationship Id="rId10" Type="http://schemas.openxmlformats.org/officeDocument/2006/relationships/image" Target="../media/image37.jpeg"/><Relationship Id="rId4" Type="http://schemas.openxmlformats.org/officeDocument/2006/relationships/tags" Target="../tags/tag455.xml"/><Relationship Id="rId9" Type="http://schemas.openxmlformats.org/officeDocument/2006/relationships/slide" Target="slide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microsoft.com/office/2007/relationships/hdphoto" Target="../media/hdphoto2.wdp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3" Type="http://schemas.openxmlformats.org/officeDocument/2006/relationships/tags" Target="../tags/tag460.xml"/><Relationship Id="rId7" Type="http://schemas.openxmlformats.org/officeDocument/2006/relationships/notesSlide" Target="../notesSlides/notesSlide60.xml"/><Relationship Id="rId2" Type="http://schemas.openxmlformats.org/officeDocument/2006/relationships/tags" Target="../tags/tag459.xml"/><Relationship Id="rId1" Type="http://schemas.openxmlformats.org/officeDocument/2006/relationships/tags" Target="../tags/tag458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02.gif"/><Relationship Id="rId5" Type="http://schemas.openxmlformats.org/officeDocument/2006/relationships/tags" Target="../tags/tag462.xml"/><Relationship Id="rId10" Type="http://schemas.microsoft.com/office/2007/relationships/hdphoto" Target="../media/hdphoto27.wdp"/><Relationship Id="rId4" Type="http://schemas.openxmlformats.org/officeDocument/2006/relationships/tags" Target="../tags/tag461.xml"/><Relationship Id="rId9" Type="http://schemas.openxmlformats.org/officeDocument/2006/relationships/image" Target="../media/image10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jpe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12.pn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11.png"/><Relationship Id="rId5" Type="http://schemas.openxmlformats.org/officeDocument/2006/relationships/tags" Target="../tags/tag50.xml"/><Relationship Id="rId10" Type="http://schemas.openxmlformats.org/officeDocument/2006/relationships/image" Target="../media/image10.png"/><Relationship Id="rId4" Type="http://schemas.openxmlformats.org/officeDocument/2006/relationships/tags" Target="../tags/tag49.xml"/><Relationship Id="rId9" Type="http://schemas.openxmlformats.org/officeDocument/2006/relationships/notesSlide" Target="../notesSlides/notesSlide7.xml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13" Type="http://schemas.openxmlformats.org/officeDocument/2006/relationships/image" Target="../media/image16.jpeg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12" Type="http://schemas.microsoft.com/office/2007/relationships/hdphoto" Target="../media/hdphoto3.wdp"/><Relationship Id="rId17" Type="http://schemas.openxmlformats.org/officeDocument/2006/relationships/image" Target="../media/image19.png"/><Relationship Id="rId2" Type="http://schemas.openxmlformats.org/officeDocument/2006/relationships/tags" Target="../tags/tag54.xml"/><Relationship Id="rId16" Type="http://schemas.microsoft.com/office/2007/relationships/hdphoto" Target="../media/hdphoto4.wdp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11" Type="http://schemas.openxmlformats.org/officeDocument/2006/relationships/image" Target="../media/image15.png"/><Relationship Id="rId5" Type="http://schemas.openxmlformats.org/officeDocument/2006/relationships/tags" Target="../tags/tag57.xml"/><Relationship Id="rId15" Type="http://schemas.openxmlformats.org/officeDocument/2006/relationships/image" Target="../media/image18.png"/><Relationship Id="rId10" Type="http://schemas.openxmlformats.org/officeDocument/2006/relationships/notesSlide" Target="../notesSlides/notesSlide8.xml"/><Relationship Id="rId4" Type="http://schemas.openxmlformats.org/officeDocument/2006/relationships/tags" Target="../tags/tag56.xml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9.xml"/><Relationship Id="rId3" Type="http://schemas.openxmlformats.org/officeDocument/2006/relationships/tags" Target="../tags/tag63.xml"/><Relationship Id="rId7" Type="http://schemas.openxmlformats.org/officeDocument/2006/relationships/slideLayout" Target="../slideLayouts/slideLayout6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11" Type="http://schemas.openxmlformats.org/officeDocument/2006/relationships/image" Target="../media/image22.jpeg"/><Relationship Id="rId5" Type="http://schemas.openxmlformats.org/officeDocument/2006/relationships/tags" Target="../tags/tag65.xml"/><Relationship Id="rId10" Type="http://schemas.openxmlformats.org/officeDocument/2006/relationships/image" Target="../media/image21.jpeg"/><Relationship Id="rId4" Type="http://schemas.openxmlformats.org/officeDocument/2006/relationships/tags" Target="../tags/tag64.xml"/><Relationship Id="rId9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355848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ÉLECTROTHERMIE</a:t>
            </a:r>
            <a:endParaRPr lang="fr-FR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Espace réservé de la date 4"/>
          <p:cNvSpPr>
            <a:spLocks noGrp="1" noChangeArrowheads="1"/>
          </p:cNvSpPr>
          <p:nvPr>
            <p:ph type="dt" sz="half" idx="4294967295"/>
            <p:custDataLst>
              <p:tags r:id="rId2"/>
            </p:custDataLst>
          </p:nvPr>
        </p:nvSpPr>
        <p:spPr bwMode="auto">
          <a:xfrm>
            <a:off x="-36512" y="6597352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6" name="Rectangle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51694" y="2343611"/>
            <a:ext cx="7239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Production électrique de chaleur </a:t>
            </a:r>
            <a:b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fr-FR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51694" y="3000106"/>
            <a:ext cx="7239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électrique industriel</a:t>
            </a:r>
          </a:p>
        </p:txBody>
      </p:sp>
      <p:sp>
        <p:nvSpPr>
          <p:cNvPr id="8" name="Rectangle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251694" y="3656601"/>
            <a:ext cx="7239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 électrique des locaux</a:t>
            </a:r>
          </a:p>
        </p:txBody>
      </p:sp>
      <p:sp>
        <p:nvSpPr>
          <p:cNvPr id="9" name="Rectangle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251694" y="4241088"/>
            <a:ext cx="7239000" cy="60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systèmes de ventilation</a:t>
            </a:r>
          </a:p>
        </p:txBody>
      </p:sp>
      <p:sp>
        <p:nvSpPr>
          <p:cNvPr id="10" name="Rectangle 3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251694" y="4858143"/>
            <a:ext cx="7239000" cy="580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L’isolation</a:t>
            </a:r>
          </a:p>
        </p:txBody>
      </p:sp>
      <p:sp>
        <p:nvSpPr>
          <p:cNvPr id="11" name="Rectangle 3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251694" y="5446798"/>
            <a:ext cx="7239000" cy="489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RT 2012</a:t>
            </a:r>
          </a:p>
        </p:txBody>
      </p:sp>
      <p:sp>
        <p:nvSpPr>
          <p:cNvPr id="12" name="Rectangle 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251694" y="5944666"/>
            <a:ext cx="723900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Projet de chauffage</a:t>
            </a:r>
          </a:p>
        </p:txBody>
      </p:sp>
      <p:sp>
        <p:nvSpPr>
          <p:cNvPr id="13" name="Rectangle 3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251694" y="1687116"/>
            <a:ext cx="7239000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45791" dir="2021404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 b="1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 b="1">
                <a:solidFill>
                  <a:schemeClr val="bg1"/>
                </a:solidFill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 b="1">
                <a:solidFill>
                  <a:schemeClr val="bg1"/>
                </a:solidFill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 b="1">
                <a:solidFill>
                  <a:schemeClr val="bg1"/>
                </a:solidFill>
                <a:latin typeface="+mn-lt"/>
              </a:defRPr>
            </a:lvl9pPr>
          </a:lstStyle>
          <a:p>
            <a:pPr eaLnBrk="1" hangingPunct="1">
              <a:defRPr/>
            </a:pPr>
            <a: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Transmission de la chaleur </a:t>
            </a:r>
            <a:br>
              <a:rPr lang="fr-FR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endParaRPr lang="fr-FR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85800" y="0"/>
            <a:ext cx="7772400" cy="1143000"/>
          </a:xfrm>
          <a:effectLst>
            <a:innerShdw blurRad="25400" dist="50800" dir="2700000">
              <a:prstClr val="black">
                <a:alpha val="91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par conduction électrique</a:t>
            </a:r>
          </a:p>
        </p:txBody>
      </p:sp>
      <p:pic>
        <p:nvPicPr>
          <p:cNvPr id="11267" name="Picture 3" descr="D:\cours\001 BAC ELEEC\000 Savoirs\S22 electrothermie\poit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133600"/>
            <a:ext cx="3203848" cy="4745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 descr="D:\cours\001 BAC ELEEC\000 Savoirs\S22 electrothermie\soudure_par_point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harpenSoften amount="5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14575"/>
            <a:ext cx="6019800" cy="445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9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21920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Utilisé en majorité pour la soudure de différents matériaux </a:t>
            </a:r>
          </a:p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 plaques, soudure par point, et le chauffage de certaines</a:t>
            </a:r>
          </a:p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matières conductrices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5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latin typeface="Arial" pitchFamily="34" charset="0"/>
                <a:cs typeface="Arial" pitchFamily="34" charset="0"/>
              </a:rPr>
              <a:t>Chauffage par diélectrique (Agitation électronique)</a:t>
            </a:r>
          </a:p>
        </p:txBody>
      </p:sp>
      <p:sp>
        <p:nvSpPr>
          <p:cNvPr id="921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" y="1196752"/>
            <a:ext cx="9144000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1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C’est l’agitation électronique  provoquée par un champ électrique </a:t>
            </a:r>
            <a:r>
              <a:rPr lang="fr-FR" sz="21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ou </a:t>
            </a:r>
            <a:r>
              <a:rPr lang="fr-FR" sz="21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électromagnétique variable et intense qui entraîne un </a:t>
            </a:r>
            <a:r>
              <a:rPr lang="fr-FR" sz="210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échauffement </a:t>
            </a:r>
            <a:r>
              <a:rPr lang="fr-FR" sz="21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des  matières dont les molécules sont polarisées (eau..).</a:t>
            </a:r>
          </a:p>
          <a:p>
            <a:pPr algn="ctr">
              <a:defRPr/>
            </a:pPr>
            <a:r>
              <a:rPr lang="fr-FR" sz="2100" dirty="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Utilisé pour la cuisson la stérilisation, le séchage…</a:t>
            </a:r>
          </a:p>
        </p:txBody>
      </p:sp>
      <p:pic>
        <p:nvPicPr>
          <p:cNvPr id="9220" name="Picture 4" descr="D:\cours\001 BAC ELEEC\000 Savoirs\S22 electrothermie\photos\dielectriq\Dielectric.jp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71800"/>
            <a:ext cx="2982913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5" descr="C:\Documents and Settings\All Users\Documents\Mes images\pic_microwaves_01101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3409950"/>
            <a:ext cx="42672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6" descr="C:\Documents and Settings\All Users\Documents\Mes images\pic_microwaves_01102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2800350"/>
            <a:ext cx="5181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C:\Documents and Settings\All Users\Documents\Mes images\four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0" r="4651" b="18605"/>
          <a:stretch>
            <a:fillRect/>
          </a:stretch>
        </p:blipFill>
        <p:spPr bwMode="auto">
          <a:xfrm>
            <a:off x="920552" y="4038600"/>
            <a:ext cx="3124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8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74712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pompe à chaleur  </a:t>
            </a:r>
          </a:p>
        </p:txBody>
      </p:sp>
      <p:grpSp>
        <p:nvGrpSpPr>
          <p:cNvPr id="2" name="Group 3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0" y="2510103"/>
            <a:ext cx="9144000" cy="3727209"/>
            <a:chOff x="600" y="6997"/>
            <a:chExt cx="9975" cy="3959"/>
          </a:xfrm>
        </p:grpSpPr>
        <p:grpSp>
          <p:nvGrpSpPr>
            <p:cNvPr id="13317" name="Group 4"/>
            <p:cNvGrpSpPr>
              <a:grpSpLocks/>
            </p:cNvGrpSpPr>
            <p:nvPr/>
          </p:nvGrpSpPr>
          <p:grpSpPr bwMode="auto">
            <a:xfrm>
              <a:off x="600" y="6997"/>
              <a:ext cx="9975" cy="3959"/>
              <a:chOff x="795" y="6997"/>
              <a:chExt cx="9975" cy="3959"/>
            </a:xfrm>
          </p:grpSpPr>
          <p:sp>
            <p:nvSpPr>
              <p:cNvPr id="44037" name="AutoShape 5"/>
              <p:cNvSpPr>
                <a:spLocks noChangeArrowheads="1"/>
              </p:cNvSpPr>
              <p:nvPr/>
            </p:nvSpPr>
            <p:spPr bwMode="auto">
              <a:xfrm>
                <a:off x="795" y="6997"/>
                <a:ext cx="9975" cy="3959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3322" name="Group 6"/>
              <p:cNvGrpSpPr>
                <a:grpSpLocks/>
              </p:cNvGrpSpPr>
              <p:nvPr/>
            </p:nvGrpSpPr>
            <p:grpSpPr bwMode="auto">
              <a:xfrm>
                <a:off x="1458" y="7197"/>
                <a:ext cx="8845" cy="3387"/>
                <a:chOff x="1338" y="6751"/>
                <a:chExt cx="8845" cy="3387"/>
              </a:xfrm>
            </p:grpSpPr>
            <p:sp>
              <p:nvSpPr>
                <p:cNvPr id="44039" name="AutoShape 7"/>
                <p:cNvSpPr>
                  <a:spLocks noChangeArrowheads="1"/>
                </p:cNvSpPr>
                <p:nvPr/>
              </p:nvSpPr>
              <p:spPr bwMode="auto">
                <a:xfrm>
                  <a:off x="3015" y="7202"/>
                  <a:ext cx="4770" cy="2518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0" name="AutoShape 8"/>
                <p:cNvSpPr>
                  <a:spLocks noChangeArrowheads="1"/>
                </p:cNvSpPr>
                <p:nvPr/>
              </p:nvSpPr>
              <p:spPr bwMode="auto">
                <a:xfrm>
                  <a:off x="3255" y="7441"/>
                  <a:ext cx="4259" cy="1993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1" name="Oval 9"/>
                <p:cNvSpPr>
                  <a:spLocks noChangeArrowheads="1"/>
                </p:cNvSpPr>
                <p:nvPr/>
              </p:nvSpPr>
              <p:spPr bwMode="auto">
                <a:xfrm>
                  <a:off x="7125" y="7999"/>
                  <a:ext cx="1035" cy="959"/>
                </a:xfrm>
                <a:prstGeom prst="ellipse">
                  <a:avLst/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2" name="AutoShape 10"/>
                <p:cNvSpPr>
                  <a:spLocks noChangeArrowheads="1"/>
                </p:cNvSpPr>
                <p:nvPr/>
              </p:nvSpPr>
              <p:spPr bwMode="auto">
                <a:xfrm>
                  <a:off x="7319" y="8119"/>
                  <a:ext cx="646" cy="57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3" name="AutoShape 11"/>
                <p:cNvSpPr>
                  <a:spLocks noChangeArrowheads="1"/>
                </p:cNvSpPr>
                <p:nvPr/>
              </p:nvSpPr>
              <p:spPr bwMode="auto">
                <a:xfrm>
                  <a:off x="2821" y="8311"/>
                  <a:ext cx="644" cy="568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4" name="AutoShape 12"/>
                <p:cNvSpPr>
                  <a:spLocks noChangeArrowheads="1"/>
                </p:cNvSpPr>
                <p:nvPr/>
              </p:nvSpPr>
              <p:spPr bwMode="auto">
                <a:xfrm flipV="1">
                  <a:off x="2821" y="7981"/>
                  <a:ext cx="644" cy="570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5" name="Rectangle 13" descr="Rayures verticales (noir/blanc)"/>
                <p:cNvSpPr>
                  <a:spLocks noChangeArrowheads="1"/>
                </p:cNvSpPr>
                <p:nvPr/>
              </p:nvSpPr>
              <p:spPr bwMode="auto">
                <a:xfrm>
                  <a:off x="4560" y="6751"/>
                  <a:ext cx="1724" cy="1125"/>
                </a:xfrm>
                <a:prstGeom prst="rect">
                  <a:avLst/>
                </a:prstGeom>
                <a:pattFill prst="dkVert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44046" name="Rectangle 14" descr="Rayures verticales (noir/blanc)"/>
                <p:cNvSpPr>
                  <a:spLocks noChangeArrowheads="1"/>
                </p:cNvSpPr>
                <p:nvPr/>
              </p:nvSpPr>
              <p:spPr bwMode="auto">
                <a:xfrm>
                  <a:off x="4629" y="9013"/>
                  <a:ext cx="1724" cy="1125"/>
                </a:xfrm>
                <a:prstGeom prst="rect">
                  <a:avLst/>
                </a:prstGeom>
                <a:pattFill prst="dkVert">
                  <a:fgClr>
                    <a:srgbClr val="000000"/>
                  </a:fgClr>
                  <a:bgClr>
                    <a:srgbClr val="FFFFFF"/>
                  </a:bgClr>
                </a:pattFill>
                <a:ln w="9525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31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7896" y="8773"/>
                  <a:ext cx="2287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sz="180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Compresseur</a:t>
                  </a:r>
                </a:p>
              </p:txBody>
            </p:sp>
            <p:sp>
              <p:nvSpPr>
                <p:cNvPr id="1333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484" y="7815"/>
                  <a:ext cx="1938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sz="180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Condenseur</a:t>
                  </a:r>
                </a:p>
              </p:txBody>
            </p:sp>
            <p:sp>
              <p:nvSpPr>
                <p:cNvPr id="13333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1338" y="8171"/>
                  <a:ext cx="1680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sz="1800" dirty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Détendeur</a:t>
                  </a:r>
                </a:p>
              </p:txBody>
            </p:sp>
            <p:sp>
              <p:nvSpPr>
                <p:cNvPr id="13334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4629" y="8631"/>
                  <a:ext cx="1878" cy="48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800" b="1">
                      <a:solidFill>
                        <a:schemeClr val="bg1"/>
                      </a:solidFill>
                      <a:latin typeface="Times New Roman" pitchFamily="18" charset="0"/>
                    </a:defRPr>
                  </a:lvl9pPr>
                </a:lstStyle>
                <a:p>
                  <a:r>
                    <a:rPr lang="fr-FR" sz="1800" dirty="0" smtClean="0">
                      <a:solidFill>
                        <a:schemeClr val="tx1"/>
                      </a:solidFill>
                      <a:latin typeface="Arial" pitchFamily="34" charset="0"/>
                      <a:cs typeface="Arial" pitchFamily="34" charset="0"/>
                    </a:rPr>
                    <a:t>Évaporateur</a:t>
                  </a:r>
                  <a:endParaRPr lang="fr-FR" sz="1800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</p:grpSp>
        <p:sp>
          <p:nvSpPr>
            <p:cNvPr id="13319" name="Text Box 24"/>
            <p:cNvSpPr txBox="1">
              <a:spLocks noChangeArrowheads="1"/>
            </p:cNvSpPr>
            <p:nvPr/>
          </p:nvSpPr>
          <p:spPr bwMode="auto">
            <a:xfrm>
              <a:off x="4661" y="7410"/>
              <a:ext cx="1324" cy="6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fr-FR" sz="140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Production de chaleur</a:t>
              </a:r>
            </a:p>
          </p:txBody>
        </p:sp>
        <p:sp>
          <p:nvSpPr>
            <p:cNvPr id="13320" name="Text Box 25"/>
            <p:cNvSpPr txBox="1">
              <a:spLocks noChangeArrowheads="1"/>
            </p:cNvSpPr>
            <p:nvPr/>
          </p:nvSpPr>
          <p:spPr bwMode="auto">
            <a:xfrm>
              <a:off x="4723" y="9523"/>
              <a:ext cx="1369" cy="615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 b="1">
                  <a:solidFill>
                    <a:schemeClr val="bg1"/>
                  </a:solidFill>
                  <a:latin typeface="Times New Roman" pitchFamily="18" charset="0"/>
                </a:defRPr>
              </a:lvl9pPr>
            </a:lstStyle>
            <a:p>
              <a:pPr algn="ctr"/>
              <a:r>
                <a:rPr lang="fr-FR" sz="14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Production de froid</a:t>
              </a:r>
            </a:p>
          </p:txBody>
        </p:sp>
      </p:grpSp>
      <p:sp>
        <p:nvSpPr>
          <p:cNvPr id="3" name="Soleil 2"/>
          <p:cNvSpPr/>
          <p:nvPr>
            <p:custDataLst>
              <p:tags r:id="rId4"/>
            </p:custDataLst>
          </p:nvPr>
        </p:nvSpPr>
        <p:spPr bwMode="auto">
          <a:xfrm>
            <a:off x="5906463" y="3885738"/>
            <a:ext cx="897785" cy="860314"/>
          </a:xfrm>
          <a:prstGeom prst="sun">
            <a:avLst/>
          </a:prstGeom>
          <a:solidFill>
            <a:schemeClr val="bg2">
              <a:lumMod val="75000"/>
              <a:alpha val="5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6" name="Flèche vers le haut 5"/>
          <p:cNvSpPr/>
          <p:nvPr>
            <p:custDataLst>
              <p:tags r:id="rId5"/>
            </p:custDataLst>
          </p:nvPr>
        </p:nvSpPr>
        <p:spPr bwMode="auto">
          <a:xfrm>
            <a:off x="6312548" y="4024036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Rectangle 6"/>
          <p:cNvSpPr/>
          <p:nvPr>
            <p:custDataLst>
              <p:tags r:id="rId6"/>
            </p:custDataLst>
          </p:nvPr>
        </p:nvSpPr>
        <p:spPr bwMode="auto">
          <a:xfrm>
            <a:off x="3561349" y="2688732"/>
            <a:ext cx="1613846" cy="1059134"/>
          </a:xfrm>
          <a:prstGeom prst="rect">
            <a:avLst/>
          </a:prstGeom>
          <a:solidFill>
            <a:srgbClr val="FF0000">
              <a:alpha val="5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Flèche gauche 7"/>
          <p:cNvSpPr/>
          <p:nvPr>
            <p:custDataLst>
              <p:tags r:id="rId7"/>
            </p:custDataLst>
          </p:nvPr>
        </p:nvSpPr>
        <p:spPr bwMode="auto">
          <a:xfrm>
            <a:off x="3231894" y="3088390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10" name="Connecteur droit avec flèche 9"/>
          <p:cNvCxnSpPr/>
          <p:nvPr>
            <p:custDataLst>
              <p:tags r:id="rId8"/>
            </p:custDataLst>
          </p:nvPr>
        </p:nvCxnSpPr>
        <p:spPr bwMode="auto">
          <a:xfrm>
            <a:off x="2277752" y="4487153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8" name="Rectangle 37"/>
          <p:cNvSpPr/>
          <p:nvPr>
            <p:custDataLst>
              <p:tags r:id="rId9"/>
            </p:custDataLst>
          </p:nvPr>
        </p:nvSpPr>
        <p:spPr bwMode="auto">
          <a:xfrm>
            <a:off x="3648907" y="4755978"/>
            <a:ext cx="1571228" cy="1120329"/>
          </a:xfrm>
          <a:prstGeom prst="rect">
            <a:avLst/>
          </a:prstGeom>
          <a:solidFill>
            <a:schemeClr val="accent1">
              <a:lumMod val="40000"/>
              <a:lumOff val="60000"/>
              <a:alpha val="56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4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9" name="Connecteur droit avec flèche 38"/>
          <p:cNvCxnSpPr/>
          <p:nvPr>
            <p:custDataLst>
              <p:tags r:id="rId10"/>
            </p:custDataLst>
          </p:nvPr>
        </p:nvCxnSpPr>
        <p:spPr bwMode="auto">
          <a:xfrm>
            <a:off x="5032094" y="5357526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1" name="Flèche vers le haut 40"/>
          <p:cNvSpPr/>
          <p:nvPr>
            <p:custDataLst>
              <p:tags r:id="rId11"/>
            </p:custDataLst>
          </p:nvPr>
        </p:nvSpPr>
        <p:spPr bwMode="auto">
          <a:xfrm>
            <a:off x="6284502" y="4035440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2" name="Flèche gauche 41"/>
          <p:cNvSpPr/>
          <p:nvPr>
            <p:custDataLst>
              <p:tags r:id="rId12"/>
            </p:custDataLst>
          </p:nvPr>
        </p:nvSpPr>
        <p:spPr bwMode="auto">
          <a:xfrm>
            <a:off x="3203848" y="3099794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43" name="Connecteur droit avec flèche 42"/>
          <p:cNvCxnSpPr/>
          <p:nvPr>
            <p:custDataLst>
              <p:tags r:id="rId13"/>
            </p:custDataLst>
          </p:nvPr>
        </p:nvCxnSpPr>
        <p:spPr bwMode="auto">
          <a:xfrm>
            <a:off x="2249706" y="4498557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Connecteur droit avec flèche 43"/>
          <p:cNvCxnSpPr/>
          <p:nvPr>
            <p:custDataLst>
              <p:tags r:id="rId14"/>
            </p:custDataLst>
          </p:nvPr>
        </p:nvCxnSpPr>
        <p:spPr bwMode="auto">
          <a:xfrm>
            <a:off x="5004048" y="5368930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Flèche vers le haut 44"/>
          <p:cNvSpPr/>
          <p:nvPr>
            <p:custDataLst>
              <p:tags r:id="rId15"/>
            </p:custDataLst>
          </p:nvPr>
        </p:nvSpPr>
        <p:spPr bwMode="auto">
          <a:xfrm>
            <a:off x="6284502" y="4035440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6" name="Flèche gauche 45"/>
          <p:cNvSpPr/>
          <p:nvPr>
            <p:custDataLst>
              <p:tags r:id="rId16"/>
            </p:custDataLst>
          </p:nvPr>
        </p:nvSpPr>
        <p:spPr bwMode="auto">
          <a:xfrm>
            <a:off x="3203848" y="3099794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47" name="Connecteur droit avec flèche 46"/>
          <p:cNvCxnSpPr/>
          <p:nvPr>
            <p:custDataLst>
              <p:tags r:id="rId17"/>
            </p:custDataLst>
          </p:nvPr>
        </p:nvCxnSpPr>
        <p:spPr bwMode="auto">
          <a:xfrm>
            <a:off x="2249706" y="4498557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8" name="Connecteur droit avec flèche 47"/>
          <p:cNvCxnSpPr/>
          <p:nvPr>
            <p:custDataLst>
              <p:tags r:id="rId18"/>
            </p:custDataLst>
          </p:nvPr>
        </p:nvCxnSpPr>
        <p:spPr bwMode="auto">
          <a:xfrm>
            <a:off x="5004048" y="5368930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Flèche vers le haut 48"/>
          <p:cNvSpPr/>
          <p:nvPr>
            <p:custDataLst>
              <p:tags r:id="rId19"/>
            </p:custDataLst>
          </p:nvPr>
        </p:nvSpPr>
        <p:spPr bwMode="auto">
          <a:xfrm>
            <a:off x="6284502" y="4035440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0" name="Flèche gauche 49"/>
          <p:cNvSpPr/>
          <p:nvPr>
            <p:custDataLst>
              <p:tags r:id="rId20"/>
            </p:custDataLst>
          </p:nvPr>
        </p:nvSpPr>
        <p:spPr bwMode="auto">
          <a:xfrm>
            <a:off x="3203848" y="3099794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51" name="Connecteur droit avec flèche 50"/>
          <p:cNvCxnSpPr/>
          <p:nvPr>
            <p:custDataLst>
              <p:tags r:id="rId21"/>
            </p:custDataLst>
          </p:nvPr>
        </p:nvCxnSpPr>
        <p:spPr bwMode="auto">
          <a:xfrm>
            <a:off x="2249706" y="4498557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Connecteur droit avec flèche 51"/>
          <p:cNvCxnSpPr/>
          <p:nvPr>
            <p:custDataLst>
              <p:tags r:id="rId22"/>
            </p:custDataLst>
          </p:nvPr>
        </p:nvCxnSpPr>
        <p:spPr bwMode="auto">
          <a:xfrm>
            <a:off x="5004048" y="5368930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Rectangle 14"/>
          <p:cNvSpPr/>
          <p:nvPr>
            <p:custDataLst>
              <p:tags r:id="rId23"/>
            </p:custDataLst>
          </p:nvPr>
        </p:nvSpPr>
        <p:spPr bwMode="auto">
          <a:xfrm>
            <a:off x="2915816" y="2036673"/>
            <a:ext cx="2972496" cy="1971942"/>
          </a:xfrm>
          <a:prstGeom prst="rect">
            <a:avLst/>
          </a:prstGeom>
          <a:noFill/>
          <a:ln w="57150" cap="flat" cmpd="tri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Local à chauffer</a:t>
            </a:r>
          </a:p>
        </p:txBody>
      </p:sp>
      <p:sp>
        <p:nvSpPr>
          <p:cNvPr id="16" name="ZoneTexte 15"/>
          <p:cNvSpPr txBox="1"/>
          <p:nvPr>
            <p:custDataLst>
              <p:tags r:id="rId24"/>
            </p:custDataLst>
          </p:nvPr>
        </p:nvSpPr>
        <p:spPr>
          <a:xfrm>
            <a:off x="2034424" y="6217512"/>
            <a:ext cx="6149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Cliquez sur la zone blanche pour voir l’animation</a:t>
            </a:r>
          </a:p>
          <a:p>
            <a:r>
              <a:rPr lang="fr-FR" sz="2000" dirty="0">
                <a:latin typeface="Arial" pitchFamily="34" charset="0"/>
                <a:cs typeface="Arial" pitchFamily="34" charset="0"/>
              </a:rPr>
              <a:t>Cliquez en dehors de cette zone pour la suite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…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Text Box 19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6355526" y="2898923"/>
            <a:ext cx="2125786" cy="80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haute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haute température</a:t>
            </a:r>
          </a:p>
        </p:txBody>
      </p:sp>
      <p:sp>
        <p:nvSpPr>
          <p:cNvPr id="56" name="Text Box 20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669698" y="2898923"/>
            <a:ext cx="2246118" cy="6209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Liquide haute pression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température</a:t>
            </a:r>
          </a:p>
        </p:txBody>
      </p:sp>
      <p:sp>
        <p:nvSpPr>
          <p:cNvPr id="57" name="Text Box 21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927862" y="5114869"/>
            <a:ext cx="2213123" cy="5375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liquide </a:t>
            </a:r>
          </a:p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très basse température</a:t>
            </a:r>
          </a:p>
        </p:txBody>
      </p:sp>
      <p:sp>
        <p:nvSpPr>
          <p:cNvPr id="76" name="Text Box 22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6301365" y="5231481"/>
            <a:ext cx="1946022" cy="804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basse 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température</a:t>
            </a:r>
          </a:p>
        </p:txBody>
      </p:sp>
      <p:sp>
        <p:nvSpPr>
          <p:cNvPr id="53" name="ZoneTexte 52"/>
          <p:cNvSpPr txBox="1"/>
          <p:nvPr>
            <p:custDataLst>
              <p:tags r:id="rId29"/>
            </p:custDataLst>
          </p:nvPr>
        </p:nvSpPr>
        <p:spPr>
          <a:xfrm>
            <a:off x="-1" y="809948"/>
            <a:ext cx="91440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latin typeface="Arial" pitchFamily="34" charset="0"/>
                <a:cs typeface="Arial" pitchFamily="34" charset="0"/>
              </a:rPr>
              <a:t>Leur efficacité sera donnée par le COP: </a:t>
            </a:r>
            <a:r>
              <a:rPr lang="fr-FR" sz="1800" dirty="0" err="1">
                <a:latin typeface="Arial" pitchFamily="34" charset="0"/>
                <a:cs typeface="Arial" pitchFamily="34" charset="0"/>
              </a:rPr>
              <a:t>COefficient</a:t>
            </a:r>
            <a:r>
              <a:rPr lang="fr-FR" sz="1800" dirty="0">
                <a:latin typeface="Arial" pitchFamily="34" charset="0"/>
                <a:cs typeface="Arial" pitchFamily="34" charset="0"/>
              </a:rPr>
              <a:t> de Performance qui donne le nombre de KW thermique produit pour 1 KW électrique consommé 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fr-FR" sz="1800" dirty="0" smtClean="0">
                <a:latin typeface="Arial" pitchFamily="34" charset="0"/>
                <a:cs typeface="Arial" pitchFamily="34" charset="0"/>
              </a:rPr>
              <a:t>Le principe s’appuie sur les cycles de compression (production de chaleur) </a:t>
            </a:r>
            <a:br>
              <a:rPr lang="fr-FR" sz="1800" dirty="0" smtClean="0"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latin typeface="Arial" pitchFamily="34" charset="0"/>
                <a:cs typeface="Arial" pitchFamily="34" charset="0"/>
              </a:rPr>
              <a:t>et de détente (vaporisation; production de froid) d’un fluide.</a:t>
            </a:r>
          </a:p>
          <a:p>
            <a:pPr algn="ctr"/>
            <a:r>
              <a:rPr lang="fr-FR" sz="1800" dirty="0" smtClean="0">
                <a:latin typeface="Arial" pitchFamily="34" charset="0"/>
                <a:cs typeface="Arial" pitchFamily="34" charset="0"/>
              </a:rPr>
              <a:t>.</a:t>
            </a:r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>
            <p:custDataLst>
              <p:tags r:id="rId30"/>
            </p:custDataLst>
          </p:nvPr>
        </p:nvSpPr>
        <p:spPr>
          <a:xfrm>
            <a:off x="-36512" y="5877272"/>
            <a:ext cx="914400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On appellera ce fluide  </a:t>
            </a:r>
            <a:r>
              <a:rPr lang="fr-F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 caloporteur </a:t>
            </a: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», il </a:t>
            </a:r>
            <a:r>
              <a:rPr lang="fr-FR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échange des calories d’un milieu à un autre.</a:t>
            </a:r>
            <a:endParaRPr lang="fr-FR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à coins arrondis 4"/>
          <p:cNvSpPr/>
          <p:nvPr>
            <p:custDataLst>
              <p:tags r:id="rId31"/>
            </p:custDataLst>
          </p:nvPr>
        </p:nvSpPr>
        <p:spPr bwMode="auto">
          <a:xfrm>
            <a:off x="0" y="2539302"/>
            <a:ext cx="9144000" cy="3707409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4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3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850"/>
                            </p:stCondLst>
                            <p:childTnLst>
                              <p:par>
                                <p:cTn id="2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8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8" presetClass="emph" presetSubtype="0" repeatCount="3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116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7.40741E-7 L -0.00312 -0.10231 L -0.00729 -0.12292 L -0.02188 -0.13866 L -0.0448 -0.14884 C -0.06806 -0.14745 -0.07917 -0.1456 -0.10313 -0.1456 L -0.16546 -0.1456 " pathEditMode="relative" rAng="0" ptsTypes="AAAAfAA">
                                      <p:cBhvr>
                                        <p:cTn id="4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7454"/>
                                    </p:animMotion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3" nodeType="withEffect">
                                  <p:stCondLst>
                                    <p:cond delay="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8" presetClass="emph" presetSubtype="0" accel="8000" decel="115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-5400000">
                                      <p:cBhvr>
                                        <p:cTn id="52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0" presetClass="path" presetSubtype="0" accel="50000" decel="5000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3.33333E-6 -1.11111E-6 L -0.09236 -1.11111E-6 L -0.11232 0.00741 L -0.11996 0.02037 L -0.1276 0.04815 L -0.1276 0.1537 " pathEditMode="relative" rAng="0" ptsTypes="AAAAAA">
                                      <p:cBhvr>
                                        <p:cTn id="6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9" y="7685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4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grpId="1" nodeType="withEffect">
                                  <p:stCondLst>
                                    <p:cond delay="3250"/>
                                  </p:stCondLst>
                                  <p:childTnLst>
                                    <p:animRot by="-5400000">
                                      <p:cBhvr>
                                        <p:cTn id="68" dur="3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0" presetClass="path" presetSubtype="0" accel="50000" decel="50000" fill="hold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1.38889E-6 -1.11111E-6 L 0.00139 0.06134 L 0.00695 0.07616 L 0.01806 0.09097 L 0.04028 0.10093 L 0.16806 0.10093 " pathEditMode="relative" rAng="0" ptsTypes="AAAAAA">
                                      <p:cBhvr>
                                        <p:cTn id="76" dur="1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5046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-5400000">
                                      <p:cBhvr>
                                        <p:cTn id="81" dur="3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67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6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1.11111E-6 -1.11111E-6 L 0.07847 -0.00116 L 0.09739 -0.00555 L 0.1191 -0.01991 L 0.12743 -0.04977 L 0.12639 -0.13287 " pathEditMode="relative" rAng="0" ptsTypes="AAAAAA">
                                      <p:cBhvr>
                                        <p:cTn id="92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72" y="-6644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8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7750"/>
                                  </p:stCondLst>
                                  <p:childTnLst>
                                    <p:animRot by="-5400000">
                                      <p:cBhvr>
                                        <p:cTn id="97" dur="3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2" nodeType="with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grpId="0" nodeType="withEffect">
                                  <p:stCondLst>
                                    <p:cond delay="8750"/>
                                  </p:stCondLst>
                                  <p:childTnLst>
                                    <p:animMotion origin="layout" path="M 5E-6 -7.40741E-7 L -0.00312 -0.10231 L -0.00729 -0.12292 L -0.02188 -0.13866 L -0.0448 -0.14884 C -0.06806 -0.14745 -0.07917 -0.1456 -0.10313 -0.1456 L -0.16546 -0.1456 " pathEditMode="relative" rAng="0" ptsTypes="AAAAfAA">
                                      <p:cBhvr>
                                        <p:cTn id="10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7454"/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grpId="3" nodeType="withEffect">
                                  <p:stCondLst>
                                    <p:cond delay="10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8" presetClass="emph" presetSubtype="0" accel="8000" decel="11500" fill="hold" grpId="1" nodeType="withEffect">
                                  <p:stCondLst>
                                    <p:cond delay="9500"/>
                                  </p:stCondLst>
                                  <p:childTnLst>
                                    <p:animRot by="-5400000">
                                      <p:cBhvr>
                                        <p:cTn id="107" dur="3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2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0" presetClass="path" presetSubtype="0" accel="50000" decel="50000" fill="hold" grpId="0" nodeType="withEffect">
                                  <p:stCondLst>
                                    <p:cond delay="10250"/>
                                  </p:stCondLst>
                                  <p:childTnLst>
                                    <p:animMotion origin="layout" path="M -3.33333E-6 -1.11111E-6 L -0.09236 -1.11111E-6 L -0.11232 0.00741 L -0.11996 0.02037 L -0.1276 0.04815 L -0.1276 0.1537 " pathEditMode="relative" rAng="0" ptsTypes="AAAAAA">
                                      <p:cBhvr>
                                        <p:cTn id="112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9" y="7685"/>
                                    </p:animMotion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grpId="3" nodeType="withEffect">
                                  <p:stCondLst>
                                    <p:cond delay="1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54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8" presetClass="emph" presetSubtype="0" fill="hold" grpId="1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-5400000">
                                      <p:cBhvr>
                                        <p:cTn id="117" dur="3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0" presetClass="path" presetSubtype="0" accel="50000" decel="50000" fill="hold" nodeType="withEffect">
                                  <p:stCondLst>
                                    <p:cond delay="12250"/>
                                  </p:stCondLst>
                                  <p:childTnLst>
                                    <p:animMotion origin="layout" path="M -1.38889E-6 -1.11111E-6 L 0.00139 0.06134 L 0.00695 0.07616 L 0.01806 0.09097 L 0.04028 0.10093 L 0.16806 0.10093 " pathEditMode="relative" rAng="0" ptsTypes="AAAAAA">
                                      <p:cBhvr>
                                        <p:cTn id="122" dur="1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5046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10" presetClass="exit" presetSubtype="0" fill="hold" nodeType="withEffect">
                                  <p:stCondLst>
                                    <p:cond delay="1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12750"/>
                                  </p:stCondLst>
                                  <p:childTnLst>
                                    <p:animRot by="-5400000">
                                      <p:cBhvr>
                                        <p:cTn id="127" dur="3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nodeType="withEffect">
                                  <p:stCondLst>
                                    <p:cond delay="1375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0" presetClass="path" presetSubtype="0" accel="50000" decel="50000" fill="hold" nodeType="withEffect">
                                  <p:stCondLst>
                                    <p:cond delay="14000"/>
                                  </p:stCondLst>
                                  <p:childTnLst>
                                    <p:animMotion origin="layout" path="M 1.11111E-6 -1.11111E-6 L 0.07847 -0.00116 L 0.09739 -0.00555 L 0.1191 -0.01991 L 0.12743 -0.04977 L 0.12639 -0.13287 " pathEditMode="relative" rAng="0" ptsTypes="AAAAAA">
                                      <p:cBhvr>
                                        <p:cTn id="13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72" y="-6644"/>
                                    </p:animMotion>
                                  </p:childTnLst>
                                </p:cTn>
                              </p:par>
                              <p:par>
                                <p:cTn id="133" presetID="10" presetClass="exit" presetSubtype="0" fill="hold" nodeType="withEffect">
                                  <p:stCondLst>
                                    <p:cond delay="15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8" presetClass="emph" presetSubtype="0" fill="hold" nodeType="withEffect">
                                  <p:stCondLst>
                                    <p:cond delay="14750"/>
                                  </p:stCondLst>
                                  <p:childTnLst>
                                    <p:animRot by="-5400000">
                                      <p:cBhvr>
                                        <p:cTn id="137" dur="3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grpId="2" nodeType="withEffect">
                                  <p:stCondLst>
                                    <p:cond delay="1550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0" presetClass="path" presetSubtype="0" accel="50000" decel="50000" fill="hold" grpId="0" nodeType="withEffect">
                                  <p:stCondLst>
                                    <p:cond delay="15800"/>
                                  </p:stCondLst>
                                  <p:childTnLst>
                                    <p:animMotion origin="layout" path="M 5E-6 -7.40741E-7 L -0.00312 -0.10231 L -0.00729 -0.12292 L -0.02188 -0.13866 L -0.0448 -0.14884 C -0.06806 -0.14745 -0.07917 -0.1456 -0.10313 -0.1456 L -0.16546 -0.1456 " pathEditMode="relative" rAng="0" ptsTypes="AAAAfAA">
                                      <p:cBhvr>
                                        <p:cTn id="14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7454"/>
                                    </p:animMotion>
                                  </p:childTnLst>
                                </p:cTn>
                              </p:par>
                              <p:par>
                                <p:cTn id="143" presetID="10" presetClass="exit" presetSubtype="0" fill="hold" grpId="3" nodeType="withEffect">
                                  <p:stCondLst>
                                    <p:cond delay="17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8" presetClass="emph" presetSubtype="0" accel="8000" decel="11500" fill="hold" grpId="1" nodeType="withEffect">
                                  <p:stCondLst>
                                    <p:cond delay="16500"/>
                                  </p:stCondLst>
                                  <p:childTnLst>
                                    <p:animRot by="-5400000">
                                      <p:cBhvr>
                                        <p:cTn id="147" dur="3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2" nodeType="withEffect">
                                  <p:stCondLst>
                                    <p:cond delay="1725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0" presetClass="path" presetSubtype="0" accel="50000" decel="50000" fill="hold" grpId="0" nodeType="withEffect">
                                  <p:stCondLst>
                                    <p:cond delay="17500"/>
                                  </p:stCondLst>
                                  <p:childTnLst>
                                    <p:animMotion origin="layout" path="M -3.33333E-6 -1.11111E-6 L -0.09236 -1.11111E-6 L -0.11232 0.00741 L -0.11996 0.02037 L -0.1276 0.04815 L -0.1276 0.1537 " pathEditMode="relative" rAng="0" ptsTypes="AAAAAA">
                                      <p:cBhvr>
                                        <p:cTn id="15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9" y="7685"/>
                                    </p:animMotion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grpId="3" nodeType="withEffect">
                                  <p:stCondLst>
                                    <p:cond delay="19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8" presetClass="emph" presetSubtype="0" fill="hold" grpId="1" nodeType="withEffect">
                                  <p:stCondLst>
                                    <p:cond delay="18250"/>
                                  </p:stCondLst>
                                  <p:childTnLst>
                                    <p:animRot by="-5400000">
                                      <p:cBhvr>
                                        <p:cTn id="157" dur="3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1850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0" presetClass="path" presetSubtype="0" accel="50000" decel="50000" fill="hold" nodeType="withEffect">
                                  <p:stCondLst>
                                    <p:cond delay="18800"/>
                                  </p:stCondLst>
                                  <p:childTnLst>
                                    <p:animMotion origin="layout" path="M -1.38889E-6 -1.11111E-6 L 0.00139 0.06134 L 0.00695 0.07616 L 0.01806 0.09097 L 0.04028 0.10093 L 0.16806 0.10093 " pathEditMode="relative" rAng="0" ptsTypes="AAAAAA">
                                      <p:cBhvr>
                                        <p:cTn id="162" dur="1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5046"/>
                                    </p:animMotion>
                                  </p:childTnLst>
                                </p:cTn>
                              </p:par>
                              <p:par>
                                <p:cTn id="163" presetID="10" presetClass="exit" presetSubtype="0" fill="hold" nodeType="withEffect">
                                  <p:stCondLst>
                                    <p:cond delay="20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8" presetClass="emph" presetSubtype="0" fill="hold" nodeType="withEffect">
                                  <p:stCondLst>
                                    <p:cond delay="19350"/>
                                  </p:stCondLst>
                                  <p:childTnLst>
                                    <p:animRot by="-5400000">
                                      <p:cBhvr>
                                        <p:cTn id="167" dur="3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0" presetClass="path" presetSubtype="0" accel="50000" decel="50000" fill="hold" nodeType="withEffect">
                                  <p:stCondLst>
                                    <p:cond delay="20250"/>
                                  </p:stCondLst>
                                  <p:childTnLst>
                                    <p:animMotion origin="layout" path="M 1.11111E-6 -1.11111E-6 L 0.07847 -0.00116 L 0.09739 -0.00555 L 0.1191 -0.01991 L 0.12743 -0.04977 L 0.12639 -0.13287 " pathEditMode="relative" rAng="0" ptsTypes="AAAAAA">
                                      <p:cBhvr>
                                        <p:cTn id="17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72" y="-6644"/>
                                    </p:animMotion>
                                  </p:childTnLst>
                                </p:cTn>
                              </p:par>
                              <p:par>
                                <p:cTn id="173" presetID="10" presetClass="exit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6" presetID="8" presetClass="emph" presetSubtype="0" fill="hold" nodeType="withEffect">
                                  <p:stCondLst>
                                    <p:cond delay="21000"/>
                                  </p:stCondLst>
                                  <p:childTnLst>
                                    <p:animRot by="-5400000">
                                      <p:cBhvr>
                                        <p:cTn id="177" dur="3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2" nodeType="withEffect">
                                  <p:stCondLst>
                                    <p:cond delay="2175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0" presetClass="path" presetSubtype="0" accel="50000" decel="50000" fill="hold" grpId="0" nodeType="withEffect">
                                  <p:stCondLst>
                                    <p:cond delay="22000"/>
                                  </p:stCondLst>
                                  <p:childTnLst>
                                    <p:animMotion origin="layout" path="M 5E-6 -7.40741E-7 L -0.00312 -0.10231 L -0.00729 -0.12292 L -0.02188 -0.13866 L -0.0448 -0.14884 C -0.06806 -0.14745 -0.07917 -0.1456 -0.10313 -0.1456 L -0.16546 -0.1456 " pathEditMode="relative" rAng="0" ptsTypes="AAAAfAA">
                                      <p:cBhvr>
                                        <p:cTn id="182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81" y="-7454"/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10" presetClass="exit" presetSubtype="0" fill="hold" grpId="3" nodeType="withEffect">
                                  <p:stCondLst>
                                    <p:cond delay="23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8" presetClass="emph" presetSubtype="0" accel="8000" decel="11500" fill="hold" grpId="1" nodeType="withEffect">
                                  <p:stCondLst>
                                    <p:cond delay="22750"/>
                                  </p:stCondLst>
                                  <p:childTnLst>
                                    <p:animRot by="-5400000">
                                      <p:cBhvr>
                                        <p:cTn id="187" dur="3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2" nodeType="withEffect">
                                  <p:stCondLst>
                                    <p:cond delay="2325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0" presetClass="path" presetSubtype="0" accel="50000" decel="50000" fill="hold" grpId="0" nodeType="withEffect">
                                  <p:stCondLst>
                                    <p:cond delay="23500"/>
                                  </p:stCondLst>
                                  <p:childTnLst>
                                    <p:animMotion origin="layout" path="M -3.33333E-6 -1.11111E-6 L -0.09236 -1.11111E-6 L -0.11232 0.00741 L -0.11996 0.02037 L -0.1276 0.04815 L -0.1276 0.1537 " pathEditMode="relative" rAng="0" ptsTypes="AAAAAA">
                                      <p:cBhvr>
                                        <p:cTn id="19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89" y="7685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3" nodeType="withEffect">
                                  <p:stCondLst>
                                    <p:cond delay="25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8" presetClass="emph" presetSubtype="0" fill="hold" grpId="1" nodeType="withEffect">
                                  <p:stCondLst>
                                    <p:cond delay="24250"/>
                                  </p:stCondLst>
                                  <p:childTnLst>
                                    <p:animRot by="-5400000">
                                      <p:cBhvr>
                                        <p:cTn id="197" dur="3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0" presetClass="path" presetSubtype="0" accel="50000" decel="50000" fill="hold" nodeType="withEffect">
                                  <p:stCondLst>
                                    <p:cond delay="25250"/>
                                  </p:stCondLst>
                                  <p:childTnLst>
                                    <p:animMotion origin="layout" path="M -1.38889E-6 -1.11111E-6 L 0.00139 0.06134 L 0.00695 0.07616 L 0.01806 0.09097 L 0.04028 0.10093 L 0.16806 0.10093 " pathEditMode="relative" rAng="0" ptsTypes="AAAAAA">
                                      <p:cBhvr>
                                        <p:cTn id="202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03" y="5046"/>
                                    </p:animMotion>
                                  </p:childTnLst>
                                </p:cTn>
                              </p:par>
                              <p:par>
                                <p:cTn id="203" presetID="10" presetClass="exit" presetSubtype="0" fill="hold" nodeType="withEffect">
                                  <p:stCondLst>
                                    <p:cond delay="267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6" presetID="8" presetClass="emph" presetSubtype="0" fill="hold" nodeType="withEffect">
                                  <p:stCondLst>
                                    <p:cond delay="25750"/>
                                  </p:stCondLst>
                                  <p:childTnLst>
                                    <p:animRot by="-5400000">
                                      <p:cBhvr>
                                        <p:cTn id="207" dur="3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8" presetID="10" presetClass="entr" presetSubtype="0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1" presetID="0" presetClass="path" presetSubtype="0" accel="50000" decel="50000" fill="hold" nodeType="withEffect">
                                  <p:stCondLst>
                                    <p:cond delay="26750"/>
                                  </p:stCondLst>
                                  <p:childTnLst>
                                    <p:animMotion origin="layout" path="M 1.11111E-6 -1.11111E-6 L 0.07847 -0.00116 L 0.09739 -0.00555 L 0.1191 -0.01991 L 0.12743 -0.04977 L 0.12639 -0.13287 " pathEditMode="relative" rAng="0" ptsTypes="AAAAAA">
                                      <p:cBhvr>
                                        <p:cTn id="212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372" y="-6644"/>
                                    </p:animMotion>
                                  </p:childTnLst>
                                </p:cTn>
                              </p:par>
                              <p:par>
                                <p:cTn id="213" presetID="10" presetClass="exit" presetSubtype="0" fill="hold" nodeType="withEffect">
                                  <p:stCondLst>
                                    <p:cond delay="28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6" presetID="8" presetClass="emph" presetSubtype="0" fill="hold" nodeType="withEffect">
                                  <p:stCondLst>
                                    <p:cond delay="27600"/>
                                  </p:stCondLst>
                                  <p:childTnLst>
                                    <p:animRot by="-5400000">
                                      <p:cBhvr>
                                        <p:cTn id="217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4034" grpId="0"/>
      <p:bldP spid="3" grpId="0" animBg="1"/>
      <p:bldP spid="3" grpId="1" animBg="1"/>
      <p:bldP spid="6" grpId="0" animBg="1"/>
      <p:bldP spid="6" grpId="1" animBg="1"/>
      <p:bldP spid="6" grpId="2" animBg="1"/>
      <p:bldP spid="6" grpId="3" animBg="1"/>
      <p:bldP spid="7" grpId="0" animBg="1"/>
      <p:bldP spid="8" grpId="0" animBg="1"/>
      <p:bldP spid="8" grpId="1" animBg="1"/>
      <p:bldP spid="8" grpId="2" animBg="1"/>
      <p:bldP spid="8" grpId="3" animBg="1"/>
      <p:bldP spid="38" grpId="0" animBg="1"/>
      <p:bldP spid="41" grpId="0" animBg="1"/>
      <p:bldP spid="41" grpId="1" animBg="1"/>
      <p:bldP spid="41" grpId="2" animBg="1"/>
      <p:bldP spid="41" grpId="3" animBg="1"/>
      <p:bldP spid="42" grpId="0" animBg="1"/>
      <p:bldP spid="42" grpId="1" animBg="1"/>
      <p:bldP spid="42" grpId="2" animBg="1"/>
      <p:bldP spid="42" grpId="3" animBg="1"/>
      <p:bldP spid="45" grpId="0" animBg="1"/>
      <p:bldP spid="45" grpId="1" animBg="1"/>
      <p:bldP spid="45" grpId="2" animBg="1"/>
      <p:bldP spid="45" grpId="3" animBg="1"/>
      <p:bldP spid="46" grpId="0" animBg="1"/>
      <p:bldP spid="46" grpId="1" animBg="1"/>
      <p:bldP spid="46" grpId="2" animBg="1"/>
      <p:bldP spid="46" grpId="3" animBg="1"/>
      <p:bldP spid="49" grpId="0" animBg="1"/>
      <p:bldP spid="49" grpId="1" animBg="1"/>
      <p:bldP spid="49" grpId="2" animBg="1"/>
      <p:bldP spid="49" grpId="3" animBg="1"/>
      <p:bldP spid="50" grpId="0" animBg="1"/>
      <p:bldP spid="50" grpId="1" animBg="1"/>
      <p:bldP spid="50" grpId="2" animBg="1"/>
      <p:bldP spid="50" grpId="3" animBg="1"/>
      <p:bldP spid="15" grpId="0" animBg="1"/>
      <p:bldP spid="16" grpId="0"/>
      <p:bldP spid="55" grpId="0"/>
      <p:bldP spid="56" grpId="0"/>
      <p:bldP spid="57" grpId="0"/>
      <p:bldP spid="76" grpId="0"/>
      <p:bldP spid="53" grpId="0"/>
      <p:bldP spid="4" grpId="0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>
            <p:custDataLst>
              <p:tags r:id="rId1"/>
            </p:custDataLst>
          </p:nvPr>
        </p:nvGrpSpPr>
        <p:grpSpPr>
          <a:xfrm>
            <a:off x="0" y="1838796"/>
            <a:ext cx="9172575" cy="4254500"/>
            <a:chOff x="0" y="1181100"/>
            <a:chExt cx="9172575" cy="4254500"/>
          </a:xfrm>
        </p:grpSpPr>
        <p:sp>
          <p:nvSpPr>
            <p:cNvPr id="45061" name="AutoShape 5"/>
            <p:cNvSpPr>
              <a:spLocks noChangeArrowheads="1"/>
            </p:cNvSpPr>
            <p:nvPr/>
          </p:nvSpPr>
          <p:spPr bwMode="auto">
            <a:xfrm>
              <a:off x="0" y="1181100"/>
              <a:ext cx="9172575" cy="4254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4345" name="Group 11"/>
            <p:cNvGrpSpPr>
              <a:grpSpLocks/>
            </p:cNvGrpSpPr>
            <p:nvPr/>
          </p:nvGrpSpPr>
          <p:grpSpPr bwMode="auto">
            <a:xfrm>
              <a:off x="1246188" y="2152650"/>
              <a:ext cx="4570412" cy="2708275"/>
              <a:chOff x="2540" y="11855"/>
              <a:chExt cx="4970" cy="2520"/>
            </a:xfrm>
          </p:grpSpPr>
          <p:grpSp>
            <p:nvGrpSpPr>
              <p:cNvPr id="14377" name="Group 12"/>
              <p:cNvGrpSpPr>
                <a:grpSpLocks/>
              </p:cNvGrpSpPr>
              <p:nvPr/>
            </p:nvGrpSpPr>
            <p:grpSpPr bwMode="auto">
              <a:xfrm>
                <a:off x="2740" y="11855"/>
                <a:ext cx="4770" cy="2520"/>
                <a:chOff x="2880" y="11870"/>
                <a:chExt cx="4770" cy="2520"/>
              </a:xfrm>
            </p:grpSpPr>
            <p:sp>
              <p:nvSpPr>
                <p:cNvPr id="45069" name="AutoShape 13"/>
                <p:cNvSpPr>
                  <a:spLocks noChangeArrowheads="1"/>
                </p:cNvSpPr>
                <p:nvPr/>
              </p:nvSpPr>
              <p:spPr bwMode="auto">
                <a:xfrm>
                  <a:off x="2880" y="11870"/>
                  <a:ext cx="4770" cy="252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070" name="AutoShape 14"/>
                <p:cNvSpPr>
                  <a:spLocks noChangeArrowheads="1"/>
                </p:cNvSpPr>
                <p:nvPr/>
              </p:nvSpPr>
              <p:spPr bwMode="auto">
                <a:xfrm>
                  <a:off x="3120" y="12109"/>
                  <a:ext cx="4260" cy="199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45071" name="AutoShape 15"/>
              <p:cNvSpPr>
                <a:spLocks noChangeArrowheads="1"/>
              </p:cNvSpPr>
              <p:nvPr/>
            </p:nvSpPr>
            <p:spPr bwMode="auto">
              <a:xfrm>
                <a:off x="2540" y="13068"/>
                <a:ext cx="646" cy="569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2" name="AutoShape 16"/>
              <p:cNvSpPr>
                <a:spLocks noChangeArrowheads="1"/>
              </p:cNvSpPr>
              <p:nvPr/>
            </p:nvSpPr>
            <p:spPr bwMode="auto">
              <a:xfrm flipV="1">
                <a:off x="2550" y="12650"/>
                <a:ext cx="644" cy="57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4353" name="Group 36"/>
            <p:cNvGrpSpPr>
              <a:grpSpLocks/>
            </p:cNvGrpSpPr>
            <p:nvPr/>
          </p:nvGrpSpPr>
          <p:grpSpPr bwMode="auto">
            <a:xfrm>
              <a:off x="5105400" y="2057400"/>
              <a:ext cx="3135313" cy="2819400"/>
              <a:chOff x="3216" y="1296"/>
              <a:chExt cx="1975" cy="1776"/>
            </a:xfrm>
          </p:grpSpPr>
          <p:sp>
            <p:nvSpPr>
              <p:cNvPr id="45091" name="Oval 35"/>
              <p:cNvSpPr>
                <a:spLocks noChangeArrowheads="1"/>
              </p:cNvSpPr>
              <p:nvPr/>
            </p:nvSpPr>
            <p:spPr bwMode="auto">
              <a:xfrm>
                <a:off x="3216" y="1296"/>
                <a:ext cx="816" cy="1776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8" name="AutoShape 22"/>
              <p:cNvSpPr>
                <a:spLocks noChangeArrowheads="1"/>
              </p:cNvSpPr>
              <p:nvPr/>
            </p:nvSpPr>
            <p:spPr bwMode="auto">
              <a:xfrm>
                <a:off x="3792" y="1584"/>
                <a:ext cx="1399" cy="129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9" name="AutoShape 23"/>
              <p:cNvSpPr>
                <a:spLocks noChangeArrowheads="1"/>
              </p:cNvSpPr>
              <p:nvPr/>
            </p:nvSpPr>
            <p:spPr bwMode="auto">
              <a:xfrm>
                <a:off x="3910" y="1728"/>
                <a:ext cx="1104" cy="100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376" name="Oval 24"/>
              <p:cNvSpPr>
                <a:spLocks noChangeArrowheads="1"/>
              </p:cNvSpPr>
              <p:nvPr/>
            </p:nvSpPr>
            <p:spPr bwMode="auto">
              <a:xfrm>
                <a:off x="3504" y="1824"/>
                <a:ext cx="747" cy="77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fr-FR" sz="1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093" name="Oval 37"/>
            <p:cNvSpPr>
              <a:spLocks noChangeArrowheads="1"/>
            </p:cNvSpPr>
            <p:nvPr/>
          </p:nvSpPr>
          <p:spPr bwMode="auto">
            <a:xfrm>
              <a:off x="4648200" y="4267200"/>
              <a:ext cx="990600" cy="83820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5092700" y="2147888"/>
              <a:ext cx="1917700" cy="1460500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944" y="9"/>
                </a:cxn>
                <a:cxn ang="0">
                  <a:pos x="1136" y="60"/>
                </a:cxn>
                <a:cxn ang="0">
                  <a:pos x="1181" y="138"/>
                </a:cxn>
                <a:cxn ang="0">
                  <a:pos x="1200" y="247"/>
                </a:cxn>
                <a:cxn ang="0">
                  <a:pos x="1200" y="583"/>
                </a:cxn>
                <a:cxn ang="0">
                  <a:pos x="1181" y="864"/>
                </a:cxn>
                <a:cxn ang="0">
                  <a:pos x="1037" y="918"/>
                </a:cxn>
              </a:cxnLst>
              <a:rect l="0" t="0" r="r" b="b"/>
              <a:pathLst>
                <a:path w="1208" h="920">
                  <a:moveTo>
                    <a:pt x="0" y="7"/>
                  </a:moveTo>
                  <a:cubicBezTo>
                    <a:pt x="157" y="7"/>
                    <a:pt x="755" y="0"/>
                    <a:pt x="944" y="9"/>
                  </a:cubicBezTo>
                  <a:cubicBezTo>
                    <a:pt x="1133" y="18"/>
                    <a:pt x="1097" y="39"/>
                    <a:pt x="1136" y="60"/>
                  </a:cubicBezTo>
                  <a:cubicBezTo>
                    <a:pt x="1175" y="81"/>
                    <a:pt x="1170" y="107"/>
                    <a:pt x="1181" y="138"/>
                  </a:cubicBezTo>
                  <a:cubicBezTo>
                    <a:pt x="1192" y="169"/>
                    <a:pt x="1197" y="173"/>
                    <a:pt x="1200" y="247"/>
                  </a:cubicBezTo>
                  <a:cubicBezTo>
                    <a:pt x="1203" y="321"/>
                    <a:pt x="1203" y="480"/>
                    <a:pt x="1200" y="583"/>
                  </a:cubicBezTo>
                  <a:cubicBezTo>
                    <a:pt x="1197" y="686"/>
                    <a:pt x="1208" y="808"/>
                    <a:pt x="1181" y="864"/>
                  </a:cubicBezTo>
                  <a:cubicBezTo>
                    <a:pt x="1154" y="920"/>
                    <a:pt x="1067" y="907"/>
                    <a:pt x="1037" y="91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4902200" y="2408238"/>
              <a:ext cx="1871663" cy="9286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6" y="11"/>
                </a:cxn>
                <a:cxn ang="0">
                  <a:pos x="1073" y="16"/>
                </a:cxn>
                <a:cxn ang="0">
                  <a:pos x="1136" y="40"/>
                </a:cxn>
                <a:cxn ang="0">
                  <a:pos x="1160" y="147"/>
                </a:cxn>
                <a:cxn ang="0">
                  <a:pos x="1176" y="515"/>
                </a:cxn>
                <a:cxn ang="0">
                  <a:pos x="1139" y="568"/>
                </a:cxn>
                <a:cxn ang="0">
                  <a:pos x="1144" y="571"/>
                </a:cxn>
              </a:cxnLst>
              <a:rect l="0" t="0" r="r" b="b"/>
              <a:pathLst>
                <a:path w="1179" h="585">
                  <a:moveTo>
                    <a:pt x="0" y="0"/>
                  </a:moveTo>
                  <a:cubicBezTo>
                    <a:pt x="156" y="2"/>
                    <a:pt x="757" y="8"/>
                    <a:pt x="936" y="11"/>
                  </a:cubicBezTo>
                  <a:cubicBezTo>
                    <a:pt x="1115" y="14"/>
                    <a:pt x="1040" y="11"/>
                    <a:pt x="1073" y="16"/>
                  </a:cubicBezTo>
                  <a:cubicBezTo>
                    <a:pt x="1106" y="21"/>
                    <a:pt x="1122" y="18"/>
                    <a:pt x="1136" y="40"/>
                  </a:cubicBezTo>
                  <a:cubicBezTo>
                    <a:pt x="1150" y="62"/>
                    <a:pt x="1153" y="68"/>
                    <a:pt x="1160" y="147"/>
                  </a:cubicBezTo>
                  <a:cubicBezTo>
                    <a:pt x="1167" y="226"/>
                    <a:pt x="1179" y="445"/>
                    <a:pt x="1176" y="515"/>
                  </a:cubicBezTo>
                  <a:cubicBezTo>
                    <a:pt x="1173" y="585"/>
                    <a:pt x="1144" y="559"/>
                    <a:pt x="1139" y="568"/>
                  </a:cubicBezTo>
                  <a:cubicBezTo>
                    <a:pt x="1134" y="577"/>
                    <a:pt x="1143" y="571"/>
                    <a:pt x="1144" y="57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8" name="Freeform 42"/>
            <p:cNvSpPr>
              <a:spLocks/>
            </p:cNvSpPr>
            <p:nvPr/>
          </p:nvSpPr>
          <p:spPr bwMode="auto">
            <a:xfrm>
              <a:off x="4343400" y="3352800"/>
              <a:ext cx="1243013" cy="1208088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240" y="804"/>
                </a:cxn>
                <a:cxn ang="0">
                  <a:pos x="243" y="804"/>
                </a:cxn>
                <a:cxn ang="0">
                  <a:pos x="279" y="768"/>
                </a:cxn>
                <a:cxn ang="0">
                  <a:pos x="288" y="699"/>
                </a:cxn>
                <a:cxn ang="0">
                  <a:pos x="327" y="111"/>
                </a:cxn>
                <a:cxn ang="0">
                  <a:pos x="783" y="34"/>
                </a:cxn>
              </a:cxnLst>
              <a:rect l="0" t="0" r="r" b="b"/>
              <a:pathLst>
                <a:path w="783" h="810">
                  <a:moveTo>
                    <a:pt x="0" y="804"/>
                  </a:moveTo>
                  <a:cubicBezTo>
                    <a:pt x="96" y="808"/>
                    <a:pt x="200" y="804"/>
                    <a:pt x="240" y="804"/>
                  </a:cubicBezTo>
                  <a:cubicBezTo>
                    <a:pt x="280" y="804"/>
                    <a:pt x="236" y="810"/>
                    <a:pt x="243" y="804"/>
                  </a:cubicBezTo>
                  <a:cubicBezTo>
                    <a:pt x="250" y="798"/>
                    <a:pt x="271" y="786"/>
                    <a:pt x="279" y="768"/>
                  </a:cubicBezTo>
                  <a:cubicBezTo>
                    <a:pt x="287" y="750"/>
                    <a:pt x="280" y="808"/>
                    <a:pt x="288" y="699"/>
                  </a:cubicBezTo>
                  <a:cubicBezTo>
                    <a:pt x="296" y="590"/>
                    <a:pt x="245" y="222"/>
                    <a:pt x="327" y="111"/>
                  </a:cubicBezTo>
                  <a:cubicBezTo>
                    <a:pt x="409" y="0"/>
                    <a:pt x="688" y="50"/>
                    <a:pt x="783" y="3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9" name="Freeform 43"/>
            <p:cNvSpPr>
              <a:spLocks/>
            </p:cNvSpPr>
            <p:nvPr/>
          </p:nvSpPr>
          <p:spPr bwMode="auto">
            <a:xfrm>
              <a:off x="4648200" y="3624263"/>
              <a:ext cx="914400" cy="1238250"/>
            </a:xfrm>
            <a:custGeom>
              <a:avLst/>
              <a:gdLst/>
              <a:ahLst/>
              <a:cxnLst>
                <a:cxn ang="0">
                  <a:pos x="0" y="780"/>
                </a:cxn>
                <a:cxn ang="0">
                  <a:pos x="153" y="774"/>
                </a:cxn>
                <a:cxn ang="0">
                  <a:pos x="213" y="744"/>
                </a:cxn>
                <a:cxn ang="0">
                  <a:pos x="234" y="726"/>
                </a:cxn>
                <a:cxn ang="0">
                  <a:pos x="249" y="705"/>
                </a:cxn>
                <a:cxn ang="0">
                  <a:pos x="276" y="600"/>
                </a:cxn>
                <a:cxn ang="0">
                  <a:pos x="288" y="108"/>
                </a:cxn>
                <a:cxn ang="0">
                  <a:pos x="576" y="12"/>
                </a:cxn>
              </a:cxnLst>
              <a:rect l="0" t="0" r="r" b="b"/>
              <a:pathLst>
                <a:path w="576" h="780">
                  <a:moveTo>
                    <a:pt x="0" y="780"/>
                  </a:moveTo>
                  <a:cubicBezTo>
                    <a:pt x="25" y="779"/>
                    <a:pt x="118" y="780"/>
                    <a:pt x="153" y="774"/>
                  </a:cubicBezTo>
                  <a:cubicBezTo>
                    <a:pt x="188" y="768"/>
                    <a:pt x="200" y="752"/>
                    <a:pt x="213" y="744"/>
                  </a:cubicBezTo>
                  <a:cubicBezTo>
                    <a:pt x="226" y="736"/>
                    <a:pt x="228" y="733"/>
                    <a:pt x="234" y="726"/>
                  </a:cubicBezTo>
                  <a:cubicBezTo>
                    <a:pt x="240" y="719"/>
                    <a:pt x="242" y="726"/>
                    <a:pt x="249" y="705"/>
                  </a:cubicBezTo>
                  <a:cubicBezTo>
                    <a:pt x="256" y="684"/>
                    <a:pt x="270" y="699"/>
                    <a:pt x="276" y="600"/>
                  </a:cubicBezTo>
                  <a:cubicBezTo>
                    <a:pt x="282" y="501"/>
                    <a:pt x="238" y="206"/>
                    <a:pt x="288" y="108"/>
                  </a:cubicBezTo>
                  <a:cubicBezTo>
                    <a:pt x="338" y="10"/>
                    <a:pt x="456" y="0"/>
                    <a:pt x="576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5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419100" y="116632"/>
            <a:ext cx="84582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pompe à chaleur  réversible</a:t>
            </a:r>
          </a:p>
        </p:txBody>
      </p:sp>
      <p:sp>
        <p:nvSpPr>
          <p:cNvPr id="14343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5496" y="3986684"/>
            <a:ext cx="15446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Détendeur</a:t>
            </a:r>
          </a:p>
        </p:txBody>
      </p:sp>
      <p:sp>
        <p:nvSpPr>
          <p:cNvPr id="14344" name="Text Box 7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637181" y="2312664"/>
            <a:ext cx="2111375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haute 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haute température</a:t>
            </a:r>
          </a:p>
        </p:txBody>
      </p:sp>
      <p:sp>
        <p:nvSpPr>
          <p:cNvPr id="45073" name="Rectangle 17" descr="Rayures verticales (noir/blanc)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051720" y="2286496"/>
            <a:ext cx="1587500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074" name="Rectangle 18" descr="Rayures verticales (noir/blanc)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966913" y="4806776"/>
            <a:ext cx="1585912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8" name="Text Box 1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19251" y="3488209"/>
            <a:ext cx="15446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Condenseur</a:t>
            </a:r>
          </a:p>
        </p:txBody>
      </p:sp>
      <p:sp>
        <p:nvSpPr>
          <p:cNvPr id="14349" name="Text Box 2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27225" y="4454996"/>
            <a:ext cx="154463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Évaporateur</a:t>
            </a:r>
            <a:endParaRPr lang="fr-FR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50" name="Text Box 27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7130257" y="5359421"/>
            <a:ext cx="1833076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Compresseur</a:t>
            </a:r>
          </a:p>
        </p:txBody>
      </p:sp>
      <p:sp>
        <p:nvSpPr>
          <p:cNvPr id="14351" name="Text Box 8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507706" y="5518621"/>
            <a:ext cx="2109787" cy="57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basse 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température</a:t>
            </a:r>
          </a:p>
        </p:txBody>
      </p:sp>
      <p:grpSp>
        <p:nvGrpSpPr>
          <p:cNvPr id="14354" name="Group 34"/>
          <p:cNvGrpSpPr>
            <a:grpSpLocks/>
          </p:cNvGrpSpPr>
          <p:nvPr>
            <p:custDataLst>
              <p:tags r:id="rId12"/>
            </p:custDataLst>
          </p:nvPr>
        </p:nvGrpSpPr>
        <p:grpSpPr bwMode="auto">
          <a:xfrm>
            <a:off x="7620000" y="3627909"/>
            <a:ext cx="950913" cy="1031875"/>
            <a:chOff x="4811" y="1694"/>
            <a:chExt cx="599" cy="650"/>
          </a:xfrm>
        </p:grpSpPr>
        <p:sp>
          <p:nvSpPr>
            <p:cNvPr id="45081" name="Oval 25"/>
            <p:cNvSpPr>
              <a:spLocks noChangeArrowheads="1"/>
            </p:cNvSpPr>
            <p:nvPr/>
          </p:nvSpPr>
          <p:spPr bwMode="auto">
            <a:xfrm>
              <a:off x="4811" y="1694"/>
              <a:ext cx="599" cy="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82" name="AutoShape 26"/>
            <p:cNvSpPr>
              <a:spLocks noChangeArrowheads="1"/>
            </p:cNvSpPr>
            <p:nvPr/>
          </p:nvSpPr>
          <p:spPr bwMode="auto">
            <a:xfrm>
              <a:off x="4944" y="1774"/>
              <a:ext cx="374" cy="38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5097" name="Freeform 41"/>
          <p:cNvSpPr>
            <a:spLocks/>
          </p:cNvSpPr>
          <p:nvPr>
            <p:custDataLst>
              <p:tags r:id="rId13"/>
            </p:custDataLst>
          </p:nvPr>
        </p:nvSpPr>
        <p:spPr bwMode="auto">
          <a:xfrm>
            <a:off x="6705600" y="3091334"/>
            <a:ext cx="276225" cy="385762"/>
          </a:xfrm>
          <a:custGeom>
            <a:avLst/>
            <a:gdLst/>
            <a:ahLst/>
            <a:cxnLst>
              <a:cxn ang="0">
                <a:pos x="24" y="54"/>
              </a:cxn>
              <a:cxn ang="0">
                <a:pos x="36" y="195"/>
              </a:cxn>
              <a:cxn ang="0">
                <a:pos x="48" y="243"/>
              </a:cxn>
              <a:cxn ang="0">
                <a:pos x="144" y="243"/>
              </a:cxn>
              <a:cxn ang="0">
                <a:pos x="174" y="204"/>
              </a:cxn>
              <a:cxn ang="0">
                <a:pos x="168" y="0"/>
              </a:cxn>
              <a:cxn ang="0">
                <a:pos x="0" y="3"/>
              </a:cxn>
              <a:cxn ang="0">
                <a:pos x="24" y="54"/>
              </a:cxn>
            </a:cxnLst>
            <a:rect l="0" t="0" r="r" b="b"/>
            <a:pathLst>
              <a:path w="174" h="243">
                <a:moveTo>
                  <a:pt x="24" y="54"/>
                </a:moveTo>
                <a:lnTo>
                  <a:pt x="36" y="195"/>
                </a:lnTo>
                <a:lnTo>
                  <a:pt x="48" y="243"/>
                </a:lnTo>
                <a:lnTo>
                  <a:pt x="144" y="243"/>
                </a:lnTo>
                <a:lnTo>
                  <a:pt x="174" y="204"/>
                </a:lnTo>
                <a:lnTo>
                  <a:pt x="168" y="0"/>
                </a:lnTo>
                <a:lnTo>
                  <a:pt x="0" y="3"/>
                </a:lnTo>
                <a:lnTo>
                  <a:pt x="24" y="5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103" name="Picture 47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600" y="3568562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114" name="Rectangle 58" descr="Rayures verticales (noir/blanc)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048396" y="2302544"/>
            <a:ext cx="1587500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0000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115" name="Rectangle 59" descr="Rayures verticales (noir/blanc)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973405" y="4806776"/>
            <a:ext cx="1585913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66CC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>
            <p:custDataLst>
              <p:tags r:id="rId17"/>
            </p:custDataLst>
          </p:nvPr>
        </p:nvSpPr>
        <p:spPr bwMode="auto">
          <a:xfrm>
            <a:off x="1907704" y="1838796"/>
            <a:ext cx="3040980" cy="1969448"/>
          </a:xfrm>
          <a:prstGeom prst="rect">
            <a:avLst/>
          </a:prstGeom>
          <a:noFill/>
          <a:ln w="57150" cap="flat" cmpd="tri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Local climatisé</a:t>
            </a: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</a:t>
            </a:r>
          </a:p>
        </p:txBody>
      </p:sp>
      <p:sp>
        <p:nvSpPr>
          <p:cNvPr id="45089" name="Text Box 33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4932040" y="3140968"/>
            <a:ext cx="112082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fr-F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Vanne </a:t>
            </a: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voies</a:t>
            </a:r>
          </a:p>
          <a:p>
            <a:pPr eaLnBrk="0" hangingPunct="0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 hiver »</a:t>
            </a:r>
            <a:endParaRPr lang="fr-FR" sz="18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Flèche vers le haut 51"/>
          <p:cNvSpPr/>
          <p:nvPr>
            <p:custDataLst>
              <p:tags r:id="rId19"/>
            </p:custDataLst>
          </p:nvPr>
        </p:nvSpPr>
        <p:spPr bwMode="auto">
          <a:xfrm>
            <a:off x="8018478" y="3856530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3" name="Soleil 52"/>
          <p:cNvSpPr/>
          <p:nvPr>
            <p:custDataLst>
              <p:tags r:id="rId20"/>
            </p:custDataLst>
          </p:nvPr>
        </p:nvSpPr>
        <p:spPr bwMode="auto">
          <a:xfrm>
            <a:off x="7646563" y="3694639"/>
            <a:ext cx="897785" cy="860314"/>
          </a:xfrm>
          <a:prstGeom prst="sun">
            <a:avLst/>
          </a:prstGeom>
          <a:solidFill>
            <a:schemeClr val="bg2">
              <a:lumMod val="75000"/>
              <a:alpha val="5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5" name="Flèche gauche 54"/>
          <p:cNvSpPr/>
          <p:nvPr>
            <p:custDataLst>
              <p:tags r:id="rId21"/>
            </p:custDataLst>
          </p:nvPr>
        </p:nvSpPr>
        <p:spPr bwMode="auto">
          <a:xfrm>
            <a:off x="2075872" y="2832426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56" name="Connecteur droit avec flèche 55"/>
          <p:cNvCxnSpPr/>
          <p:nvPr>
            <p:custDataLst>
              <p:tags r:id="rId22"/>
            </p:custDataLst>
          </p:nvPr>
        </p:nvCxnSpPr>
        <p:spPr bwMode="auto">
          <a:xfrm>
            <a:off x="1543219" y="4419727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Connecteur droit avec flèche 56"/>
          <p:cNvCxnSpPr/>
          <p:nvPr>
            <p:custDataLst>
              <p:tags r:id="rId23"/>
            </p:custDataLst>
          </p:nvPr>
        </p:nvCxnSpPr>
        <p:spPr bwMode="auto">
          <a:xfrm>
            <a:off x="3405619" y="5330932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ZoneTexte 57"/>
          <p:cNvSpPr txBox="1"/>
          <p:nvPr>
            <p:custDataLst>
              <p:tags r:id="rId24"/>
            </p:custDataLst>
          </p:nvPr>
        </p:nvSpPr>
        <p:spPr>
          <a:xfrm>
            <a:off x="2034424" y="6105490"/>
            <a:ext cx="6149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Cliquez sur la zone blanche pour voir l’animation</a:t>
            </a:r>
          </a:p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Cliquez en dehors de cette zone pour la suite…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20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-18209" y="2430512"/>
            <a:ext cx="2429969" cy="560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Liquide haute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température</a:t>
            </a:r>
          </a:p>
        </p:txBody>
      </p:sp>
      <p:sp>
        <p:nvSpPr>
          <p:cNvPr id="48" name="Text Box 21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5496" y="4878784"/>
            <a:ext cx="1541633" cy="912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liquide basse pression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très basse 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température</a:t>
            </a:r>
            <a:endParaRPr lang="fr-F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ZoneTexte 48"/>
          <p:cNvSpPr txBox="1"/>
          <p:nvPr>
            <p:custDataLst>
              <p:tags r:id="rId27"/>
            </p:custDataLst>
          </p:nvPr>
        </p:nvSpPr>
        <p:spPr>
          <a:xfrm>
            <a:off x="35496" y="872946"/>
            <a:ext cx="9361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Une vanne quatre voies va nous permettre d’inverser les fonctions « Condenseur » et « 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Évaporateur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 » .</a:t>
            </a:r>
          </a:p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donc une position « hiver » et une position « été »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à coins arrondis 49"/>
          <p:cNvSpPr/>
          <p:nvPr>
            <p:custDataLst>
              <p:tags r:id="rId28"/>
            </p:custDataLst>
          </p:nvPr>
        </p:nvSpPr>
        <p:spPr bwMode="auto">
          <a:xfrm>
            <a:off x="0" y="1814202"/>
            <a:ext cx="9144000" cy="427909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5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85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3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5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350"/>
                            </p:stCondLst>
                            <p:childTnLst>
                              <p:par>
                                <p:cTn id="4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3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7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92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8" presetClass="emph" presetSubtype="0" repeatCount="1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21600000">
                                      <p:cBhvr>
                                        <p:cTn id="63" dur="121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2.22222E-6 3.7037E-6 L -0.00313 -0.07709 L -0.00729 -0.09236 L -0.02222 -0.10926 L -0.04167 -0.11111 L -0.19722 -0.11111 L -0.21667 -0.08334 L -0.21806 -0.0426 L -0.20834 -0.01111 L -0.1875 0.00555 C -0.21077 0.00648 -0.14636 0.02662 -0.13889 3.7037E-6 L -0.13611 -0.02778 L -0.13889 -0.11667 L -0.14167 -0.14445 L -0.1625 -0.16297 L -0.5125 -0.16482 " pathEditMode="relative" rAng="0" ptsTypes="AAAAAAAAAfAAAAAA">
                                      <p:cBhvr>
                                        <p:cTn id="68" dur="3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25" y="-6921"/>
                                    </p:animMotion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3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8" presetClass="emph" presetSubtype="0" accel="8000" decel="11500" fill="hold" grpId="1" nodeType="withEffect">
                                  <p:stCondLst>
                                    <p:cond delay="2750"/>
                                  </p:stCondLst>
                                  <p:childTnLst>
                                    <p:animRot by="-5400000">
                                      <p:cBhvr>
                                        <p:cTn id="73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8" presetClass="emph" presetSubtype="0" fill="hold" grpId="4" nodeType="withEffect">
                                  <p:stCondLst>
                                    <p:cond delay="3250"/>
                                  </p:stCondLst>
                                  <p:childTnLst>
                                    <p:animRot by="-16200000">
                                      <p:cBhvr>
                                        <p:cTn id="75" dur="6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8" presetClass="emph" presetSubtype="0" fill="hold" grpId="5" nodeType="withEffect">
                                  <p:stCondLst>
                                    <p:cond delay="3900"/>
                                  </p:stCondLst>
                                  <p:childTnLst>
                                    <p:animRot by="-5400000">
                                      <p:cBhvr>
                                        <p:cTn id="77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4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0" presetClass="path" presetSubtype="0" accel="50000" decel="50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2.77778E-6 2.21092E-6 L -0.05886 2.21092E-6 L -0.07153 0.0074 L -0.07639 0.02035 L -0.08108 0.0481 L -0.08108 0.15379 " pathEditMode="relative" rAng="0" ptsTypes="AAAAAA">
                                      <p:cBhvr>
                                        <p:cTn id="8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62" y="7678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3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8" presetClass="emph" presetSubtype="0" fill="hold" grpId="1" nodeType="withEffect">
                                  <p:stCondLst>
                                    <p:cond delay="5250"/>
                                  </p:stCondLst>
                                  <p:childTnLst>
                                    <p:animRot by="-5400000">
                                      <p:cBhvr>
                                        <p:cTn id="96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nodeType="withEffect">
                                  <p:stCondLst>
                                    <p:cond delay="5500"/>
                                  </p:stCondLst>
                                  <p:childTnLst>
                                    <p:animMotion origin="layout" path="M 0.00052 -0.00787 L 0.00122 0.06366 L 0.00434 0.08102 L 0.01059 0.09838 L 0.02309 0.11019 L 0.09497 0.11019 " pathEditMode="relative" rAng="0" ptsTypes="AAAAAA">
                                      <p:cBhvr>
                                        <p:cTn id="101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22" y="5903"/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5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8" presetClass="emph" presetSubtype="0" fill="hold" nodeType="withEffect">
                                  <p:stCondLst>
                                    <p:cond delay="6300"/>
                                  </p:stCondLst>
                                  <p:childTnLst>
                                    <p:animRot by="-5400000">
                                      <p:cBhvr>
                                        <p:cTn id="109" dur="3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0" presetClass="path" presetSubtype="0" accel="50000" decel="50000" fill="hold" nodeType="withEffect">
                                  <p:stCondLst>
                                    <p:cond delay="7300"/>
                                  </p:stCondLst>
                                  <p:childTnLst>
                                    <p:animMotion origin="layout" path="M 4.16667E-6 -1.20259E-6 L 0.08941 0.00416 L 0.12829 0.00231 L 0.14774 -0.01318 L 0.14826 -0.04972 L 0.15034 -0.12743 L 0.15555 -0.15148 L 0.17257 -0.16374 L 0.20364 -0.17229 L 0.2335 -0.16882 L 0.26076 -0.16189 L 0.27899 -0.13945 L 0.2842 -0.11355 L 0.2802 -0.08071 L 0.2842 -0.05481 L 0.29982 -0.03561 L 0.45295 -0.03053 L 0.47517 -0.03561 L 0.48941 -0.05481 L 0.49583 -0.12743 " pathEditMode="relative" rAng="0" ptsTypes="AAAAAAAAAAAAAAAAAAAA">
                                      <p:cBhvr>
                                        <p:cTn id="117" dur="3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792" y="-8418"/>
                                    </p:animMotion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0" nodeType="withEffect">
                                  <p:stCondLst>
                                    <p:cond delay="73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nodeType="withEffect">
                                  <p:stCondLst>
                                    <p:cond delay="10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8" presetClass="emph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Rot by="-5400000">
                                      <p:cBhvr>
                                        <p:cTn id="125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6" presetID="8" presetClass="emph" presetSubtype="0" fill="hold" nodeType="withEffect">
                                  <p:stCondLst>
                                    <p:cond delay="8700"/>
                                  </p:stCondLst>
                                  <p:childTnLst>
                                    <p:animRot by="5400000">
                                      <p:cBhvr>
                                        <p:cTn id="127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8" presetID="8" presetClass="emph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animRot by="5400000">
                                      <p:cBhvr>
                                        <p:cTn id="129" dur="3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0" presetID="8" presetClass="emph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Rot by="-5400000">
                                      <p:cBhvr>
                                        <p:cTn id="131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2" presetID="8" presetClass="emph" presetSubtype="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Rot by="-5400000">
                                      <p:cBhvr>
                                        <p:cTn id="133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45058" grpId="0"/>
      <p:bldP spid="14343" grpId="0"/>
      <p:bldP spid="14344" grpId="0"/>
      <p:bldP spid="45073" grpId="0" animBg="1"/>
      <p:bldP spid="45074" grpId="0" animBg="1"/>
      <p:bldP spid="14348" grpId="0"/>
      <p:bldP spid="14349" grpId="0"/>
      <p:bldP spid="14350" grpId="0"/>
      <p:bldP spid="14351" grpId="0"/>
      <p:bldP spid="45097" grpId="0" animBg="1"/>
      <p:bldP spid="45114" grpId="0" animBg="1"/>
      <p:bldP spid="45115" grpId="0" animBg="1"/>
      <p:bldP spid="46" grpId="0" animBg="1"/>
      <p:bldP spid="45089" grpId="0"/>
      <p:bldP spid="52" grpId="0" animBg="1"/>
      <p:bldP spid="52" grpId="1" animBg="1"/>
      <p:bldP spid="52" grpId="2" animBg="1"/>
      <p:bldP spid="52" grpId="3" animBg="1"/>
      <p:bldP spid="52" grpId="4" animBg="1"/>
      <p:bldP spid="52" grpId="5" animBg="1"/>
      <p:bldP spid="53" grpId="0" animBg="1"/>
      <p:bldP spid="53" grpId="1" animBg="1"/>
      <p:bldP spid="55" grpId="0" animBg="1"/>
      <p:bldP spid="55" grpId="1" animBg="1"/>
      <p:bldP spid="55" grpId="2" animBg="1"/>
      <p:bldP spid="55" grpId="3" animBg="1"/>
      <p:bldP spid="58" grpId="0"/>
      <p:bldP spid="47" grpId="0"/>
      <p:bldP spid="48" grpId="0"/>
      <p:bldP spid="49" grpId="0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>
            <p:custDataLst>
              <p:tags r:id="rId1"/>
            </p:custDataLst>
          </p:nvPr>
        </p:nvGrpSpPr>
        <p:grpSpPr>
          <a:xfrm>
            <a:off x="0" y="1833016"/>
            <a:ext cx="9172575" cy="4254500"/>
            <a:chOff x="0" y="1181100"/>
            <a:chExt cx="9172575" cy="4254500"/>
          </a:xfrm>
        </p:grpSpPr>
        <p:sp>
          <p:nvSpPr>
            <p:cNvPr id="45061" name="AutoShape 5"/>
            <p:cNvSpPr>
              <a:spLocks noChangeArrowheads="1"/>
            </p:cNvSpPr>
            <p:nvPr/>
          </p:nvSpPr>
          <p:spPr bwMode="auto">
            <a:xfrm>
              <a:off x="0" y="1181100"/>
              <a:ext cx="9172575" cy="42545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grpSp>
          <p:nvGrpSpPr>
            <p:cNvPr id="14345" name="Group 11"/>
            <p:cNvGrpSpPr>
              <a:grpSpLocks/>
            </p:cNvGrpSpPr>
            <p:nvPr/>
          </p:nvGrpSpPr>
          <p:grpSpPr bwMode="auto">
            <a:xfrm>
              <a:off x="1246188" y="2152650"/>
              <a:ext cx="4570412" cy="2708275"/>
              <a:chOff x="2540" y="11855"/>
              <a:chExt cx="4970" cy="2520"/>
            </a:xfrm>
          </p:grpSpPr>
          <p:grpSp>
            <p:nvGrpSpPr>
              <p:cNvPr id="14377" name="Group 12"/>
              <p:cNvGrpSpPr>
                <a:grpSpLocks/>
              </p:cNvGrpSpPr>
              <p:nvPr/>
            </p:nvGrpSpPr>
            <p:grpSpPr bwMode="auto">
              <a:xfrm>
                <a:off x="2740" y="11855"/>
                <a:ext cx="4770" cy="2520"/>
                <a:chOff x="2880" y="11870"/>
                <a:chExt cx="4770" cy="2520"/>
              </a:xfrm>
            </p:grpSpPr>
            <p:sp>
              <p:nvSpPr>
                <p:cNvPr id="45069" name="AutoShape 13"/>
                <p:cNvSpPr>
                  <a:spLocks noChangeArrowheads="1"/>
                </p:cNvSpPr>
                <p:nvPr/>
              </p:nvSpPr>
              <p:spPr bwMode="auto">
                <a:xfrm>
                  <a:off x="2880" y="11870"/>
                  <a:ext cx="4770" cy="2520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45070" name="AutoShape 14"/>
                <p:cNvSpPr>
                  <a:spLocks noChangeArrowheads="1"/>
                </p:cNvSpPr>
                <p:nvPr/>
              </p:nvSpPr>
              <p:spPr bwMode="auto">
                <a:xfrm>
                  <a:off x="3120" y="12109"/>
                  <a:ext cx="4260" cy="1996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45071" name="AutoShape 15"/>
              <p:cNvSpPr>
                <a:spLocks noChangeArrowheads="1"/>
              </p:cNvSpPr>
              <p:nvPr/>
            </p:nvSpPr>
            <p:spPr bwMode="auto">
              <a:xfrm>
                <a:off x="2540" y="13068"/>
                <a:ext cx="646" cy="569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2" name="AutoShape 16"/>
              <p:cNvSpPr>
                <a:spLocks noChangeArrowheads="1"/>
              </p:cNvSpPr>
              <p:nvPr/>
            </p:nvSpPr>
            <p:spPr bwMode="auto">
              <a:xfrm flipV="1">
                <a:off x="2550" y="12650"/>
                <a:ext cx="644" cy="570"/>
              </a:xfrm>
              <a:prstGeom prst="triangle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</p:grpSp>
        <p:grpSp>
          <p:nvGrpSpPr>
            <p:cNvPr id="14353" name="Group 36"/>
            <p:cNvGrpSpPr>
              <a:grpSpLocks/>
            </p:cNvGrpSpPr>
            <p:nvPr/>
          </p:nvGrpSpPr>
          <p:grpSpPr bwMode="auto">
            <a:xfrm>
              <a:off x="5105400" y="2057400"/>
              <a:ext cx="3135313" cy="2819400"/>
              <a:chOff x="3216" y="1296"/>
              <a:chExt cx="1975" cy="1776"/>
            </a:xfrm>
          </p:grpSpPr>
          <p:sp>
            <p:nvSpPr>
              <p:cNvPr id="45091" name="Oval 35"/>
              <p:cNvSpPr>
                <a:spLocks noChangeArrowheads="1"/>
              </p:cNvSpPr>
              <p:nvPr/>
            </p:nvSpPr>
            <p:spPr bwMode="auto">
              <a:xfrm>
                <a:off x="3216" y="1296"/>
                <a:ext cx="816" cy="1776"/>
              </a:xfrm>
              <a:prstGeom prst="ellipse">
                <a:avLst/>
              </a:pr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8" name="AutoShape 22"/>
              <p:cNvSpPr>
                <a:spLocks noChangeArrowheads="1"/>
              </p:cNvSpPr>
              <p:nvPr/>
            </p:nvSpPr>
            <p:spPr bwMode="auto">
              <a:xfrm>
                <a:off x="3792" y="1584"/>
                <a:ext cx="1399" cy="1296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45079" name="AutoShape 23"/>
              <p:cNvSpPr>
                <a:spLocks noChangeArrowheads="1"/>
              </p:cNvSpPr>
              <p:nvPr/>
            </p:nvSpPr>
            <p:spPr bwMode="auto">
              <a:xfrm>
                <a:off x="3910" y="1728"/>
                <a:ext cx="1104" cy="1008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fr-FR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4376" name="Oval 24"/>
              <p:cNvSpPr>
                <a:spLocks noChangeArrowheads="1"/>
              </p:cNvSpPr>
              <p:nvPr/>
            </p:nvSpPr>
            <p:spPr bwMode="auto">
              <a:xfrm>
                <a:off x="3504" y="1824"/>
                <a:ext cx="747" cy="772"/>
              </a:xfrm>
              <a:prstGeom prst="ellipse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 eaLnBrk="0" hangingPunct="0"/>
                <a:endParaRPr lang="fr-FR" sz="14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5093" name="Oval 37"/>
            <p:cNvSpPr>
              <a:spLocks noChangeArrowheads="1"/>
            </p:cNvSpPr>
            <p:nvPr/>
          </p:nvSpPr>
          <p:spPr bwMode="auto">
            <a:xfrm>
              <a:off x="4648200" y="4267200"/>
              <a:ext cx="990600" cy="838200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5" name="Freeform 39"/>
            <p:cNvSpPr>
              <a:spLocks/>
            </p:cNvSpPr>
            <p:nvPr/>
          </p:nvSpPr>
          <p:spPr bwMode="auto">
            <a:xfrm>
              <a:off x="5092700" y="2147888"/>
              <a:ext cx="1917700" cy="1460500"/>
            </a:xfrm>
            <a:custGeom>
              <a:avLst/>
              <a:gdLst/>
              <a:ahLst/>
              <a:cxnLst>
                <a:cxn ang="0">
                  <a:pos x="0" y="7"/>
                </a:cxn>
                <a:cxn ang="0">
                  <a:pos x="944" y="9"/>
                </a:cxn>
                <a:cxn ang="0">
                  <a:pos x="1136" y="60"/>
                </a:cxn>
                <a:cxn ang="0">
                  <a:pos x="1181" y="138"/>
                </a:cxn>
                <a:cxn ang="0">
                  <a:pos x="1200" y="247"/>
                </a:cxn>
                <a:cxn ang="0">
                  <a:pos x="1200" y="583"/>
                </a:cxn>
                <a:cxn ang="0">
                  <a:pos x="1181" y="864"/>
                </a:cxn>
                <a:cxn ang="0">
                  <a:pos x="1037" y="918"/>
                </a:cxn>
              </a:cxnLst>
              <a:rect l="0" t="0" r="r" b="b"/>
              <a:pathLst>
                <a:path w="1208" h="920">
                  <a:moveTo>
                    <a:pt x="0" y="7"/>
                  </a:moveTo>
                  <a:cubicBezTo>
                    <a:pt x="157" y="7"/>
                    <a:pt x="755" y="0"/>
                    <a:pt x="944" y="9"/>
                  </a:cubicBezTo>
                  <a:cubicBezTo>
                    <a:pt x="1133" y="18"/>
                    <a:pt x="1097" y="39"/>
                    <a:pt x="1136" y="60"/>
                  </a:cubicBezTo>
                  <a:cubicBezTo>
                    <a:pt x="1175" y="81"/>
                    <a:pt x="1170" y="107"/>
                    <a:pt x="1181" y="138"/>
                  </a:cubicBezTo>
                  <a:cubicBezTo>
                    <a:pt x="1192" y="169"/>
                    <a:pt x="1197" y="173"/>
                    <a:pt x="1200" y="247"/>
                  </a:cubicBezTo>
                  <a:cubicBezTo>
                    <a:pt x="1203" y="321"/>
                    <a:pt x="1203" y="480"/>
                    <a:pt x="1200" y="583"/>
                  </a:cubicBezTo>
                  <a:cubicBezTo>
                    <a:pt x="1197" y="686"/>
                    <a:pt x="1208" y="808"/>
                    <a:pt x="1181" y="864"/>
                  </a:cubicBezTo>
                  <a:cubicBezTo>
                    <a:pt x="1154" y="920"/>
                    <a:pt x="1067" y="907"/>
                    <a:pt x="1037" y="918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6" name="Freeform 40"/>
            <p:cNvSpPr>
              <a:spLocks/>
            </p:cNvSpPr>
            <p:nvPr/>
          </p:nvSpPr>
          <p:spPr bwMode="auto">
            <a:xfrm>
              <a:off x="4902200" y="2408238"/>
              <a:ext cx="1871663" cy="92868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36" y="11"/>
                </a:cxn>
                <a:cxn ang="0">
                  <a:pos x="1073" y="16"/>
                </a:cxn>
                <a:cxn ang="0">
                  <a:pos x="1136" y="40"/>
                </a:cxn>
                <a:cxn ang="0">
                  <a:pos x="1160" y="147"/>
                </a:cxn>
                <a:cxn ang="0">
                  <a:pos x="1176" y="515"/>
                </a:cxn>
                <a:cxn ang="0">
                  <a:pos x="1139" y="568"/>
                </a:cxn>
                <a:cxn ang="0">
                  <a:pos x="1144" y="571"/>
                </a:cxn>
              </a:cxnLst>
              <a:rect l="0" t="0" r="r" b="b"/>
              <a:pathLst>
                <a:path w="1179" h="585">
                  <a:moveTo>
                    <a:pt x="0" y="0"/>
                  </a:moveTo>
                  <a:cubicBezTo>
                    <a:pt x="156" y="2"/>
                    <a:pt x="757" y="8"/>
                    <a:pt x="936" y="11"/>
                  </a:cubicBezTo>
                  <a:cubicBezTo>
                    <a:pt x="1115" y="14"/>
                    <a:pt x="1040" y="11"/>
                    <a:pt x="1073" y="16"/>
                  </a:cubicBezTo>
                  <a:cubicBezTo>
                    <a:pt x="1106" y="21"/>
                    <a:pt x="1122" y="18"/>
                    <a:pt x="1136" y="40"/>
                  </a:cubicBezTo>
                  <a:cubicBezTo>
                    <a:pt x="1150" y="62"/>
                    <a:pt x="1153" y="68"/>
                    <a:pt x="1160" y="147"/>
                  </a:cubicBezTo>
                  <a:cubicBezTo>
                    <a:pt x="1167" y="226"/>
                    <a:pt x="1179" y="445"/>
                    <a:pt x="1176" y="515"/>
                  </a:cubicBezTo>
                  <a:cubicBezTo>
                    <a:pt x="1173" y="585"/>
                    <a:pt x="1144" y="559"/>
                    <a:pt x="1139" y="568"/>
                  </a:cubicBezTo>
                  <a:cubicBezTo>
                    <a:pt x="1134" y="577"/>
                    <a:pt x="1143" y="571"/>
                    <a:pt x="1144" y="571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8" name="Freeform 42"/>
            <p:cNvSpPr>
              <a:spLocks/>
            </p:cNvSpPr>
            <p:nvPr/>
          </p:nvSpPr>
          <p:spPr bwMode="auto">
            <a:xfrm>
              <a:off x="4343400" y="3352800"/>
              <a:ext cx="1243013" cy="1208088"/>
            </a:xfrm>
            <a:custGeom>
              <a:avLst/>
              <a:gdLst/>
              <a:ahLst/>
              <a:cxnLst>
                <a:cxn ang="0">
                  <a:pos x="0" y="804"/>
                </a:cxn>
                <a:cxn ang="0">
                  <a:pos x="240" y="804"/>
                </a:cxn>
                <a:cxn ang="0">
                  <a:pos x="243" y="804"/>
                </a:cxn>
                <a:cxn ang="0">
                  <a:pos x="279" y="768"/>
                </a:cxn>
                <a:cxn ang="0">
                  <a:pos x="288" y="699"/>
                </a:cxn>
                <a:cxn ang="0">
                  <a:pos x="327" y="111"/>
                </a:cxn>
                <a:cxn ang="0">
                  <a:pos x="783" y="34"/>
                </a:cxn>
              </a:cxnLst>
              <a:rect l="0" t="0" r="r" b="b"/>
              <a:pathLst>
                <a:path w="783" h="810">
                  <a:moveTo>
                    <a:pt x="0" y="804"/>
                  </a:moveTo>
                  <a:cubicBezTo>
                    <a:pt x="96" y="808"/>
                    <a:pt x="200" y="804"/>
                    <a:pt x="240" y="804"/>
                  </a:cubicBezTo>
                  <a:cubicBezTo>
                    <a:pt x="280" y="804"/>
                    <a:pt x="236" y="810"/>
                    <a:pt x="243" y="804"/>
                  </a:cubicBezTo>
                  <a:cubicBezTo>
                    <a:pt x="250" y="798"/>
                    <a:pt x="271" y="786"/>
                    <a:pt x="279" y="768"/>
                  </a:cubicBezTo>
                  <a:cubicBezTo>
                    <a:pt x="287" y="750"/>
                    <a:pt x="280" y="808"/>
                    <a:pt x="288" y="699"/>
                  </a:cubicBezTo>
                  <a:cubicBezTo>
                    <a:pt x="296" y="590"/>
                    <a:pt x="245" y="222"/>
                    <a:pt x="327" y="111"/>
                  </a:cubicBezTo>
                  <a:cubicBezTo>
                    <a:pt x="409" y="0"/>
                    <a:pt x="688" y="50"/>
                    <a:pt x="783" y="3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99" name="Freeform 43"/>
            <p:cNvSpPr>
              <a:spLocks/>
            </p:cNvSpPr>
            <p:nvPr/>
          </p:nvSpPr>
          <p:spPr bwMode="auto">
            <a:xfrm>
              <a:off x="4648200" y="3624263"/>
              <a:ext cx="914400" cy="1238250"/>
            </a:xfrm>
            <a:custGeom>
              <a:avLst/>
              <a:gdLst/>
              <a:ahLst/>
              <a:cxnLst>
                <a:cxn ang="0">
                  <a:pos x="0" y="780"/>
                </a:cxn>
                <a:cxn ang="0">
                  <a:pos x="153" y="774"/>
                </a:cxn>
                <a:cxn ang="0">
                  <a:pos x="213" y="744"/>
                </a:cxn>
                <a:cxn ang="0">
                  <a:pos x="234" y="726"/>
                </a:cxn>
                <a:cxn ang="0">
                  <a:pos x="249" y="705"/>
                </a:cxn>
                <a:cxn ang="0">
                  <a:pos x="276" y="600"/>
                </a:cxn>
                <a:cxn ang="0">
                  <a:pos x="288" y="108"/>
                </a:cxn>
                <a:cxn ang="0">
                  <a:pos x="576" y="12"/>
                </a:cxn>
              </a:cxnLst>
              <a:rect l="0" t="0" r="r" b="b"/>
              <a:pathLst>
                <a:path w="576" h="780">
                  <a:moveTo>
                    <a:pt x="0" y="780"/>
                  </a:moveTo>
                  <a:cubicBezTo>
                    <a:pt x="25" y="779"/>
                    <a:pt x="118" y="780"/>
                    <a:pt x="153" y="774"/>
                  </a:cubicBezTo>
                  <a:cubicBezTo>
                    <a:pt x="188" y="768"/>
                    <a:pt x="200" y="752"/>
                    <a:pt x="213" y="744"/>
                  </a:cubicBezTo>
                  <a:cubicBezTo>
                    <a:pt x="226" y="736"/>
                    <a:pt x="228" y="733"/>
                    <a:pt x="234" y="726"/>
                  </a:cubicBezTo>
                  <a:cubicBezTo>
                    <a:pt x="240" y="719"/>
                    <a:pt x="242" y="726"/>
                    <a:pt x="249" y="705"/>
                  </a:cubicBezTo>
                  <a:cubicBezTo>
                    <a:pt x="256" y="684"/>
                    <a:pt x="270" y="699"/>
                    <a:pt x="276" y="600"/>
                  </a:cubicBezTo>
                  <a:cubicBezTo>
                    <a:pt x="282" y="501"/>
                    <a:pt x="238" y="206"/>
                    <a:pt x="288" y="108"/>
                  </a:cubicBezTo>
                  <a:cubicBezTo>
                    <a:pt x="338" y="10"/>
                    <a:pt x="456" y="0"/>
                    <a:pt x="576" y="1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5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5058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419100" y="116632"/>
            <a:ext cx="84582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pompe à chaleur  réversible</a:t>
            </a:r>
          </a:p>
        </p:txBody>
      </p:sp>
      <p:sp>
        <p:nvSpPr>
          <p:cNvPr id="14340" name="Text Box 29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89175" y="2506116"/>
            <a:ext cx="1158875" cy="854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fr-FR" sz="1400">
                <a:solidFill>
                  <a:schemeClr val="tx1"/>
                </a:solidFill>
              </a:rPr>
              <a:t>Production de chaleur ou froid</a:t>
            </a:r>
          </a:p>
        </p:txBody>
      </p:sp>
      <p:sp>
        <p:nvSpPr>
          <p:cNvPr id="14341" name="Text Box 30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151063" y="4987379"/>
            <a:ext cx="1158875" cy="8540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ctr"/>
            <a:r>
              <a:rPr lang="fr-FR" sz="1400">
                <a:solidFill>
                  <a:schemeClr val="tx1"/>
                </a:solidFill>
              </a:rPr>
              <a:t>Production de froid ou chaleur</a:t>
            </a:r>
          </a:p>
        </p:txBody>
      </p:sp>
      <p:sp>
        <p:nvSpPr>
          <p:cNvPr id="14343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5496" y="3980904"/>
            <a:ext cx="1544638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Détendeur</a:t>
            </a:r>
          </a:p>
        </p:txBody>
      </p:sp>
      <p:sp>
        <p:nvSpPr>
          <p:cNvPr id="14344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001746" y="5528716"/>
            <a:ext cx="2205379" cy="636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haute 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haute température</a:t>
            </a:r>
          </a:p>
        </p:txBody>
      </p:sp>
      <p:sp>
        <p:nvSpPr>
          <p:cNvPr id="45073" name="Rectangle 17" descr="Rayures verticales (noir/blanc)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027238" y="2337841"/>
            <a:ext cx="1587500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074" name="Rectangle 18" descr="Rayures verticales (noir/blanc)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66913" y="4801641"/>
            <a:ext cx="1585912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48" name="Text Box 19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994042" y="4501083"/>
            <a:ext cx="1544637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Condenseur</a:t>
            </a:r>
          </a:p>
        </p:txBody>
      </p:sp>
      <p:sp>
        <p:nvSpPr>
          <p:cNvPr id="14349" name="Text Box 20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51720" y="3492970"/>
            <a:ext cx="1544638" cy="515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Évaporateur</a:t>
            </a:r>
            <a:endParaRPr lang="fr-FR" sz="18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50" name="Text Box 2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083425" y="5405685"/>
            <a:ext cx="1939650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Compresseur</a:t>
            </a:r>
          </a:p>
        </p:txBody>
      </p:sp>
      <p:sp>
        <p:nvSpPr>
          <p:cNvPr id="14351" name="Text Box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964906" y="2187102"/>
            <a:ext cx="2109787" cy="52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basse pression </a:t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température</a:t>
            </a:r>
          </a:p>
        </p:txBody>
      </p:sp>
      <p:grpSp>
        <p:nvGrpSpPr>
          <p:cNvPr id="14354" name="Group 34"/>
          <p:cNvGrpSpPr>
            <a:grpSpLocks/>
          </p:cNvGrpSpPr>
          <p:nvPr>
            <p:custDataLst>
              <p:tags r:id="rId14"/>
            </p:custDataLst>
          </p:nvPr>
        </p:nvGrpSpPr>
        <p:grpSpPr bwMode="auto">
          <a:xfrm>
            <a:off x="7620000" y="3622129"/>
            <a:ext cx="950913" cy="1031875"/>
            <a:chOff x="4811" y="1694"/>
            <a:chExt cx="599" cy="650"/>
          </a:xfrm>
        </p:grpSpPr>
        <p:sp>
          <p:nvSpPr>
            <p:cNvPr id="45081" name="Oval 25"/>
            <p:cNvSpPr>
              <a:spLocks noChangeArrowheads="1"/>
            </p:cNvSpPr>
            <p:nvPr/>
          </p:nvSpPr>
          <p:spPr bwMode="auto">
            <a:xfrm>
              <a:off x="4811" y="1694"/>
              <a:ext cx="599" cy="650"/>
            </a:xfrm>
            <a:prstGeom prst="ellipse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45082" name="AutoShape 26"/>
            <p:cNvSpPr>
              <a:spLocks noChangeArrowheads="1"/>
            </p:cNvSpPr>
            <p:nvPr/>
          </p:nvSpPr>
          <p:spPr bwMode="auto">
            <a:xfrm>
              <a:off x="4944" y="1774"/>
              <a:ext cx="374" cy="386"/>
            </a:xfrm>
            <a:prstGeom prst="triangle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45097" name="Freeform 41"/>
          <p:cNvSpPr>
            <a:spLocks/>
          </p:cNvSpPr>
          <p:nvPr>
            <p:custDataLst>
              <p:tags r:id="rId15"/>
            </p:custDataLst>
          </p:nvPr>
        </p:nvSpPr>
        <p:spPr bwMode="auto">
          <a:xfrm>
            <a:off x="6705600" y="3085554"/>
            <a:ext cx="276225" cy="385762"/>
          </a:xfrm>
          <a:custGeom>
            <a:avLst/>
            <a:gdLst/>
            <a:ahLst/>
            <a:cxnLst>
              <a:cxn ang="0">
                <a:pos x="24" y="54"/>
              </a:cxn>
              <a:cxn ang="0">
                <a:pos x="36" y="195"/>
              </a:cxn>
              <a:cxn ang="0">
                <a:pos x="48" y="243"/>
              </a:cxn>
              <a:cxn ang="0">
                <a:pos x="144" y="243"/>
              </a:cxn>
              <a:cxn ang="0">
                <a:pos x="174" y="204"/>
              </a:cxn>
              <a:cxn ang="0">
                <a:pos x="168" y="0"/>
              </a:cxn>
              <a:cxn ang="0">
                <a:pos x="0" y="3"/>
              </a:cxn>
              <a:cxn ang="0">
                <a:pos x="24" y="54"/>
              </a:cxn>
            </a:cxnLst>
            <a:rect l="0" t="0" r="r" b="b"/>
            <a:pathLst>
              <a:path w="174" h="243">
                <a:moveTo>
                  <a:pt x="24" y="54"/>
                </a:moveTo>
                <a:lnTo>
                  <a:pt x="36" y="195"/>
                </a:lnTo>
                <a:lnTo>
                  <a:pt x="48" y="243"/>
                </a:lnTo>
                <a:lnTo>
                  <a:pt x="144" y="243"/>
                </a:lnTo>
                <a:lnTo>
                  <a:pt x="174" y="204"/>
                </a:lnTo>
                <a:lnTo>
                  <a:pt x="168" y="0"/>
                </a:lnTo>
                <a:lnTo>
                  <a:pt x="0" y="3"/>
                </a:lnTo>
                <a:lnTo>
                  <a:pt x="24" y="54"/>
                </a:ln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5103" name="Picture 47"/>
          <p:cNvPicPr>
            <a:picLocks noChangeAspect="1" noChangeArrowheads="1"/>
          </p:cNvPicPr>
          <p:nvPr>
            <p:custDataLst>
              <p:tags r:id="rId16"/>
            </p:custDataLst>
          </p:nvPr>
        </p:nvPicPr>
        <p:blipFill>
          <a:blip r:embed="rId3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280000">
            <a:off x="5537746" y="3536146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114" name="Rectangle 58" descr="Rayures verticales (noir/blanc)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2025413" y="2339428"/>
            <a:ext cx="1587500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chemeClr val="accent1">
                <a:lumMod val="40000"/>
                <a:lumOff val="60000"/>
              </a:schemeClr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5115" name="Rectangle 59" descr="Rayures verticales (noir/blanc)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1973405" y="4792779"/>
            <a:ext cx="1585913" cy="1208088"/>
          </a:xfrm>
          <a:prstGeom prst="rect">
            <a:avLst/>
          </a:prstGeom>
          <a:pattFill prst="dkVert">
            <a:fgClr>
              <a:srgbClr val="000000"/>
            </a:fgClr>
            <a:bgClr>
              <a:srgbClr val="FF0000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6" name="Rectangle 45"/>
          <p:cNvSpPr/>
          <p:nvPr>
            <p:custDataLst>
              <p:tags r:id="rId19"/>
            </p:custDataLst>
          </p:nvPr>
        </p:nvSpPr>
        <p:spPr bwMode="auto">
          <a:xfrm>
            <a:off x="1966913" y="1833016"/>
            <a:ext cx="2880320" cy="1969448"/>
          </a:xfrm>
          <a:prstGeom prst="rect">
            <a:avLst/>
          </a:prstGeom>
          <a:noFill/>
          <a:ln w="57150" cap="flat" cmpd="tri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Local climatisé</a:t>
            </a:r>
          </a:p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Froid</a:t>
            </a:r>
            <a:endParaRPr kumimoji="0" lang="fr-FR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5089" name="Text Box 33"/>
          <p:cNvSpPr txBox="1">
            <a:spLocks noChangeArrowheads="1"/>
          </p:cNvSpPr>
          <p:nvPr>
            <p:custDataLst>
              <p:tags r:id="rId20"/>
            </p:custDataLst>
          </p:nvPr>
        </p:nvSpPr>
        <p:spPr bwMode="auto">
          <a:xfrm>
            <a:off x="4860032" y="3140968"/>
            <a:ext cx="96693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fr-FR" sz="18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Vanne </a:t>
            </a: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4 voies</a:t>
            </a:r>
          </a:p>
          <a:p>
            <a:pPr eaLnBrk="0" hangingPunct="0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« été »</a:t>
            </a:r>
            <a:endParaRPr lang="fr-FR" sz="18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Flèche vers le haut 51"/>
          <p:cNvSpPr/>
          <p:nvPr>
            <p:custDataLst>
              <p:tags r:id="rId21"/>
            </p:custDataLst>
          </p:nvPr>
        </p:nvSpPr>
        <p:spPr bwMode="auto">
          <a:xfrm>
            <a:off x="8018478" y="3850750"/>
            <a:ext cx="246647" cy="409532"/>
          </a:xfrm>
          <a:prstGeom prst="up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3" name="Soleil 52"/>
          <p:cNvSpPr/>
          <p:nvPr>
            <p:custDataLst>
              <p:tags r:id="rId22"/>
            </p:custDataLst>
          </p:nvPr>
        </p:nvSpPr>
        <p:spPr bwMode="auto">
          <a:xfrm>
            <a:off x="7646563" y="3688859"/>
            <a:ext cx="897785" cy="860314"/>
          </a:xfrm>
          <a:prstGeom prst="sun">
            <a:avLst/>
          </a:prstGeom>
          <a:solidFill>
            <a:schemeClr val="bg2">
              <a:lumMod val="75000"/>
              <a:alpha val="5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5" name="Flèche gauche 54"/>
          <p:cNvSpPr/>
          <p:nvPr>
            <p:custDataLst>
              <p:tags r:id="rId23"/>
            </p:custDataLst>
          </p:nvPr>
        </p:nvSpPr>
        <p:spPr bwMode="auto">
          <a:xfrm flipV="1">
            <a:off x="2051720" y="5235287"/>
            <a:ext cx="426606" cy="279142"/>
          </a:xfrm>
          <a:prstGeom prst="leftArrow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cxnSp>
        <p:nvCxnSpPr>
          <p:cNvPr id="56" name="Connecteur droit avec flèche 55"/>
          <p:cNvCxnSpPr/>
          <p:nvPr>
            <p:custDataLst>
              <p:tags r:id="rId24"/>
            </p:custDataLst>
          </p:nvPr>
        </p:nvCxnSpPr>
        <p:spPr bwMode="auto">
          <a:xfrm flipV="1">
            <a:off x="1552913" y="3803162"/>
            <a:ext cx="0" cy="30503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7" name="Connecteur droit avec flèche 56"/>
          <p:cNvCxnSpPr/>
          <p:nvPr>
            <p:custDataLst>
              <p:tags r:id="rId25"/>
            </p:custDataLst>
          </p:nvPr>
        </p:nvCxnSpPr>
        <p:spPr bwMode="auto">
          <a:xfrm>
            <a:off x="3309938" y="2915757"/>
            <a:ext cx="343187" cy="26128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8" name="ZoneTexte 57"/>
          <p:cNvSpPr txBox="1"/>
          <p:nvPr>
            <p:custDataLst>
              <p:tags r:id="rId26"/>
            </p:custDataLst>
          </p:nvPr>
        </p:nvSpPr>
        <p:spPr>
          <a:xfrm>
            <a:off x="2034424" y="6105490"/>
            <a:ext cx="61494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>
                <a:latin typeface="Arial" pitchFamily="34" charset="0"/>
                <a:cs typeface="Arial" pitchFamily="34" charset="0"/>
              </a:rPr>
              <a:t>Cliquez sur la zone blanche pour voir l’animation</a:t>
            </a:r>
          </a:p>
          <a:p>
            <a:r>
              <a:rPr lang="fr-FR" sz="2000" dirty="0">
                <a:latin typeface="Arial" pitchFamily="34" charset="0"/>
                <a:cs typeface="Arial" pitchFamily="34" charset="0"/>
              </a:rPr>
              <a:t>Cliquez en dehors de cette zone pour la suite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…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 Box 8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107504" y="2563340"/>
            <a:ext cx="2109787" cy="52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Gaz 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+ liquide basse pression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Très basse </a:t>
            </a:r>
          </a:p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température</a:t>
            </a:r>
            <a:endParaRPr lang="fr-F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 Box 8"/>
          <p:cNvSpPr txBox="1"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107504" y="5017020"/>
            <a:ext cx="2109787" cy="522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Liquide haute </a:t>
            </a:r>
            <a:b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pression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basse </a:t>
            </a:r>
            <a:r>
              <a:rPr lang="fr-FR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1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température</a:t>
            </a:r>
            <a:endParaRPr lang="fr-FR" sz="1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ZoneTexte 48"/>
          <p:cNvSpPr txBox="1"/>
          <p:nvPr>
            <p:custDataLst>
              <p:tags r:id="rId29"/>
            </p:custDataLst>
          </p:nvPr>
        </p:nvSpPr>
        <p:spPr>
          <a:xfrm>
            <a:off x="35496" y="872946"/>
            <a:ext cx="9361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Une vanne quatre voies va nous permettre d’inverser les fonctions « Condenseur » et « 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Évaporateur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 » .</a:t>
            </a:r>
          </a:p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 On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a 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donc une position « hiver » et une position « été »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à coins arrondis 49"/>
          <p:cNvSpPr/>
          <p:nvPr>
            <p:custDataLst>
              <p:tags r:id="rId30"/>
            </p:custDataLst>
          </p:nvPr>
        </p:nvSpPr>
        <p:spPr bwMode="auto">
          <a:xfrm>
            <a:off x="0" y="1814202"/>
            <a:ext cx="9144000" cy="4279094"/>
          </a:xfrm>
          <a:prstGeom prst="roundRect">
            <a:avLst/>
          </a:prstGeom>
          <a:solidFill>
            <a:schemeClr val="accent1">
              <a:lumMod val="20000"/>
              <a:lumOff val="80000"/>
              <a:alpha val="2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625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9" dur="10" fill="hold"/>
                                        <p:tgtEl>
                                          <p:spTgt spid="45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1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280000">
                                      <p:cBhvr>
                                        <p:cTn id="12" dur="2000" fill="hold"/>
                                        <p:tgtEl>
                                          <p:spTgt spid="45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1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51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8" presetClass="emph" presetSubtype="0" repeatCount="10000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animRot by="21600000">
                                      <p:cBhvr>
                                        <p:cTn id="31" dur="13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2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0" presetClass="path" presetSubtype="0" accel="50000" de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animMotion origin="layout" path="M -0.00174 -0.00047 L -0.00486 -0.07755 L -0.00903 -0.09283 L -0.02396 -0.10973 L -0.0434 -0.11158 L -0.19896 -0.11158 L -0.2184 -0.0838 L -0.21424 -0.0463 L -0.21945 -0.02547 L -0.22778 0.00231 L -0.25174 0.01898 L -0.27361 0.02176 C -0.29688 0.02268 -0.30955 0.02083 -0.32049 0.02176 L -0.33924 0.02731 L -0.34861 0.0412 L -0.34653 0.14259 L -0.35799 0.18379 L -0.37778 0.19768 L -0.53403 0.19768 " pathEditMode="relative" rAng="0" ptsTypes="AAAAAAAAAAAfAAAAAAA">
                                      <p:cBhvr>
                                        <p:cTn id="36" dur="3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15" y="4352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3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3" nodeType="withEffect">
                                  <p:stCondLst>
                                    <p:cond delay="52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8" presetClass="emph" presetSubtype="0" accel="8000" decel="11500" fill="hold" grpId="1" nodeType="withEffect">
                                  <p:stCondLst>
                                    <p:cond delay="2700"/>
                                  </p:stCondLst>
                                  <p:childTnLst>
                                    <p:animRot by="-5400000">
                                      <p:cBhvr>
                                        <p:cTn id="44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grpId="4" nodeType="withEffect">
                                  <p:stCondLst>
                                    <p:cond delay="3250"/>
                                  </p:stCondLst>
                                  <p:childTnLst>
                                    <p:animRot by="-5400000">
                                      <p:cBhvr>
                                        <p:cTn id="46" dur="3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8" presetClass="emph" presetSubtype="0" fill="hold" grpId="5" nodeType="withEffect">
                                  <p:stCondLst>
                                    <p:cond delay="3500"/>
                                  </p:stCondLst>
                                  <p:childTnLst>
                                    <p:animRot by="5400000">
                                      <p:cBhvr>
                                        <p:cTn id="48" dur="3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8" presetClass="emph" presetSubtype="0" fill="hold" grpId="6" nodeType="withEffect">
                                  <p:stCondLst>
                                    <p:cond delay="3850"/>
                                  </p:stCondLst>
                                  <p:childTnLst>
                                    <p:animRot by="-5400000">
                                      <p:cBhvr>
                                        <p:cTn id="50" dur="2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1" presetID="8" presetClass="emph" presetSubtype="0" fill="hold" grpId="7" nodeType="withEffect">
                                  <p:stCondLst>
                                    <p:cond delay="4200"/>
                                  </p:stCondLst>
                                  <p:childTnLst>
                                    <p:animRot by="5400000">
                                      <p:cBhvr>
                                        <p:cTn id="52" dur="2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5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2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0" presetClass="path" presetSubtype="0" accel="50000" decel="5000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animMotion origin="layout" path="M -0.00243 0.00023 L -0.0526 0.00023 L -0.07049 -0.01922 L -0.07674 -0.0456 L -0.07674 -0.10394 L -0.07674 -0.13727 " pathEditMode="relative" rAng="0" ptsTypes="AAAAAA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15" y="-6875"/>
                                    </p:animMotion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3" nodeType="withEffect">
                                  <p:stCondLst>
                                    <p:cond delay="625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8" presetClass="emph" presetSubtype="0" fill="hold" grpId="1" nodeType="withEffect">
                                  <p:stCondLst>
                                    <p:cond delay="5200"/>
                                  </p:stCondLst>
                                  <p:childTnLst>
                                    <p:animRot by="5400000">
                                      <p:cBhvr>
                                        <p:cTn id="68" dur="3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0" presetClass="path" presetSubtype="0" accel="50000" decel="50000" fill="hold" nodeType="withEffect">
                                  <p:stCondLst>
                                    <p:cond delay="6200"/>
                                  </p:stCondLst>
                                  <p:childTnLst>
                                    <p:animMotion origin="layout" path="M -1.66667E-6 -2.96296E-6 L -0.00052 -0.02731 L 0.00052 -0.09907 L 0.01042 -0.12199 L 0.02136 -0.13727 L 0.0349 -0.14398 L 0.08281 -0.14398 " pathEditMode="relative" rAng="0" ptsTypes="AAAAAAA">
                                      <p:cBhvr>
                                        <p:cTn id="73" dur="1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15" y="-7199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6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Rot by="5400000">
                                      <p:cBhvr>
                                        <p:cTn id="81" dur="2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78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45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nodeType="withEffect">
                                  <p:stCondLst>
                                    <p:cond delay="9200"/>
                                  </p:stCondLst>
                                  <p:childTnLst>
                                    <p:animMotion origin="layout" path="M -0.01458 -0.00069 L 0.01042 0.00348 L 0.08785 0.00486 L 0.12674 0.00301 L 0.34479 0.00486 L 0.35937 0.0132 L 0.36667 0.02986 L 0.36979 0.1382 L 0.36667 0.16598 L 0.35208 0.1757 L 0.32917 0.18264 L 0.31354 0.19236 L 0.30104 0.21181 L 0.29375 0.23403 L 0.29167 0.25903 L 0.29271 0.29375 L 0.30208 0.31042 L 0.31354 0.31875 L 0.46875 0.31875 L 0.49167 0.31042 L 0.5 0.2882 L 0.50729 0.2132 " pathEditMode="relative" rAng="0" ptsTypes="AAAAAAAAAAAAAAAAAAAAAA">
                                      <p:cBhvr>
                                        <p:cTn id="89" dur="3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94" y="15972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9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3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8" presetClass="emph" presetSubtype="0" fill="hold" nodeType="withEffect">
                                  <p:stCondLst>
                                    <p:cond delay="10750"/>
                                  </p:stCondLst>
                                  <p:childTnLst>
                                    <p:animRot by="5400000">
                                      <p:cBhvr>
                                        <p:cTn id="97" dur="1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8" presetID="8" presetClass="emph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animRot by="5400000">
                                      <p:cBhvr>
                                        <p:cTn id="99" dur="1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0" presetID="8" presetClass="emph" presetSubtype="0" fill="hold" nodeType="withEffect">
                                  <p:stCondLst>
                                    <p:cond delay="11120"/>
                                  </p:stCondLst>
                                  <p:childTnLst>
                                    <p:animRot by="-10800000">
                                      <p:cBhvr>
                                        <p:cTn id="101" dur="25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2" presetID="8" presetClass="emph" presetSubtype="0" fill="hold" nodeType="withEffect">
                                  <p:stCondLst>
                                    <p:cond delay="11750"/>
                                  </p:stCondLst>
                                  <p:childTnLst>
                                    <p:animRot by="-5400000">
                                      <p:cBhvr>
                                        <p:cTn id="103" dur="2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</p:childTnLst>
        </p:cTn>
      </p:par>
    </p:tnLst>
    <p:bldLst>
      <p:bldP spid="14344" grpId="0"/>
      <p:bldP spid="14351" grpId="0"/>
      <p:bldP spid="45114" grpId="0" animBg="1"/>
      <p:bldP spid="45115" grpId="0" animBg="1"/>
      <p:bldP spid="46" grpId="0" animBg="1"/>
      <p:bldP spid="52" grpId="0" animBg="1"/>
      <p:bldP spid="52" grpId="1" animBg="1"/>
      <p:bldP spid="52" grpId="2" animBg="1"/>
      <p:bldP spid="52" grpId="3" animBg="1"/>
      <p:bldP spid="52" grpId="4" animBg="1"/>
      <p:bldP spid="52" grpId="5" animBg="1"/>
      <p:bldP spid="52" grpId="6" animBg="1"/>
      <p:bldP spid="52" grpId="7" animBg="1"/>
      <p:bldP spid="53" grpId="0" animBg="1"/>
      <p:bldP spid="53" grpId="1" animBg="1"/>
      <p:bldP spid="55" grpId="0" animBg="1"/>
      <p:bldP spid="55" grpId="1" animBg="1"/>
      <p:bldP spid="55" grpId="2" animBg="1"/>
      <p:bldP spid="55" grpId="3" animBg="1"/>
      <p:bldP spid="58" grpId="0"/>
      <p:bldP spid="47" grpId="0"/>
      <p:bldP spid="48" grpId="0"/>
      <p:bldP spid="5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608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95629" y="188640"/>
            <a:ext cx="7772400" cy="1143000"/>
          </a:xfrm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Pompes à chaleur</a:t>
            </a:r>
          </a:p>
        </p:txBody>
      </p:sp>
      <p:sp>
        <p:nvSpPr>
          <p:cNvPr id="46088" name="Text Box 8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1335" y="3197919"/>
            <a:ext cx="1844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AIR –AIR </a:t>
            </a:r>
          </a:p>
        </p:txBody>
      </p:sp>
      <p:pic>
        <p:nvPicPr>
          <p:cNvPr id="46090" name="Picture 10" descr="pac_eau_eau">
            <a:hlinkClick r:id="rId16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924944"/>
            <a:ext cx="1787826" cy="1226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4" name="Text Box 1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212886" y="3197919"/>
            <a:ext cx="21996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EAU – EAU </a:t>
            </a:r>
          </a:p>
        </p:txBody>
      </p:sp>
      <p:pic>
        <p:nvPicPr>
          <p:cNvPr id="46095" name="Picture 15" descr="captage_h">
            <a:hlinkClick r:id="rId18" action="ppaction://hlinksldjump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17576"/>
            <a:ext cx="1785529" cy="11354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8" name="Rectangle 18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600450" y="26860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6097" name="Picture 17" descr="captage_v">
            <a:hlinkClick r:id="rId20" action="ppaction://hlinksldjump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5419523"/>
            <a:ext cx="1760986" cy="13218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984352" y="6109266"/>
            <a:ext cx="205056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AIR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– EAU 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8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-36512" y="1196752"/>
            <a:ext cx="943239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classe les pompes à chaleur en trois catégories.</a:t>
            </a:r>
          </a:p>
          <a:p>
            <a:pPr>
              <a:defRPr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premier terme de cette appellation correspond au « milieu » </a:t>
            </a:r>
            <a:b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dans lequel on va « puiser » les calories, le deuxième terme, </a:t>
            </a:r>
            <a:b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avec quel élément on transmet ces calories au local.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 descr="http://enerlogic.pro/images/pompe-a-chaleur-air-air.png">
            <a:hlinkClick r:id="rId22" action="ppaction://hlinksldjump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0274" y="2936309"/>
            <a:ext cx="2230070" cy="1520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/>
          <p:cNvGrpSpPr/>
          <p:nvPr>
            <p:custDataLst>
              <p:tags r:id="rId12"/>
            </p:custDataLst>
          </p:nvPr>
        </p:nvGrpSpPr>
        <p:grpSpPr>
          <a:xfrm>
            <a:off x="2987824" y="4456811"/>
            <a:ext cx="2938843" cy="2284558"/>
            <a:chOff x="2987824" y="4456811"/>
            <a:chExt cx="2938843" cy="2284558"/>
          </a:xfrm>
        </p:grpSpPr>
        <p:pic>
          <p:nvPicPr>
            <p:cNvPr id="6146" name="Picture 2" descr="http://www.radiateur-clim-chauffage.com/userfiles/pac_air-eau.jpg">
              <a:hlinkClick r:id="rId24" action="ppaction://hlinksldjump"/>
            </p:cNvPr>
            <p:cNvPicPr>
              <a:picLocks noChangeAspect="1" noChangeArrowheads="1"/>
            </p:cNvPicPr>
            <p:nvPr/>
          </p:nvPicPr>
          <p:blipFill rotWithShape="1">
            <a:blip r:embed="rId25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ackgroundRemoval t="9873" b="89809" l="7163" r="89685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7251" r="18657" b="22467"/>
            <a:stretch/>
          </p:blipFill>
          <p:spPr bwMode="auto">
            <a:xfrm>
              <a:off x="2987824" y="4456811"/>
              <a:ext cx="2938843" cy="22845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148" name="Picture 4" descr="http://www.dauphitherm.fr/upload/album/0001/120201-080231-pac-2011-731_large.jpg">
              <a:hlinkClick r:id="rId24" action="ppaction://hlinksldjump"/>
            </p:cNvPr>
            <p:cNvPicPr>
              <a:picLocks noChangeAspect="1" noChangeArrowheads="1"/>
            </p:cNvPicPr>
            <p:nvPr/>
          </p:nvPicPr>
          <p:blipFill>
            <a:blip r:embed="rId27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ackgroundRemoval t="10000" b="100000" l="5000" r="67083">
                          <a14:foregroundMark x1="14375" y1="20000" x2="15208" y2="44688"/>
                          <a14:foregroundMark x1="20417" y1="22813" x2="30417" y2="54375"/>
                          <a14:foregroundMark x1="10417" y1="79688" x2="8958" y2="90313"/>
                          <a14:foregroundMark x1="58333" y1="59375" x2="64792" y2="96250"/>
                          <a14:foregroundMark x1="57500" y1="62500" x2="50000" y2="10938"/>
                          <a14:foregroundMark x1="52500" y1="57500" x2="59583" y2="95625"/>
                          <a14:foregroundMark x1="63542" y1="72188" x2="64167" y2="93125"/>
                          <a14:foregroundMark x1="18333" y1="13438" x2="49792" y2="12188"/>
                          <a14:foregroundMark x1="14583" y1="15313" x2="11458" y2="28438"/>
                          <a14:foregroundMark x1="12083" y1="22813" x2="12917" y2="69063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87824" y="4655997"/>
              <a:ext cx="2258823" cy="15058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 Box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79511" y="4655997"/>
            <a:ext cx="22958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Cliquez sur les images pour  les agrandir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6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9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75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7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6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7350"/>
                            </p:stCondLst>
                            <p:childTnLst>
                              <p:par>
                                <p:cTn id="3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60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0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350"/>
                            </p:stCondLst>
                            <p:childTnLst>
                              <p:par>
                                <p:cTn id="4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0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8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46088" grpId="0"/>
      <p:bldP spid="46094" grpId="0"/>
      <p:bldP spid="11" grpId="0"/>
      <p:bldP spid="12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4" descr="http://www.era-sun.fr/wp-content/uploads/image/SchemaPrincipe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261" y="1912516"/>
            <a:ext cx="3469636" cy="214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51202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effectLst>
            <a:innerShdw blurRad="12700" dist="50800" dir="2700000">
              <a:prstClr val="black">
                <a:alpha val="91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Production de chaleur par capteur solaire  </a:t>
            </a:r>
          </a:p>
        </p:txBody>
      </p:sp>
      <p:pic>
        <p:nvPicPr>
          <p:cNvPr id="51205" name="Picture 5" descr="ecstoit ball">
            <a:hlinkClick r:id="rId14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2091495"/>
            <a:ext cx="2518048" cy="2518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7" name="Picture 7" descr="ecs tube">
            <a:hlinkClick r:id="rId16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082277"/>
            <a:ext cx="2692364" cy="2692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9" name="Text Box 9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95536" y="3563164"/>
            <a:ext cx="17011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Principe </a:t>
            </a:r>
          </a:p>
        </p:txBody>
      </p:sp>
      <p:sp>
        <p:nvSpPr>
          <p:cNvPr id="51210" name="Text Box 10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490902" y="6157913"/>
            <a:ext cx="15440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Matériel</a:t>
            </a:r>
          </a:p>
        </p:txBody>
      </p:sp>
      <p:sp>
        <p:nvSpPr>
          <p:cNvPr id="51211" name="Text Box 11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629400" y="2590800"/>
            <a:ext cx="208262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Installation</a:t>
            </a:r>
          </a:p>
        </p:txBody>
      </p:sp>
      <p:sp>
        <p:nvSpPr>
          <p:cNvPr id="11" name="Text Box 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79511" y="4966794"/>
            <a:ext cx="22958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1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Cliquez sur les images pour  les agrandir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3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30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1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8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8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3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3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2" grpId="0"/>
      <p:bldP spid="51209" grpId="0"/>
      <p:bldP spid="51210" grpId="0"/>
      <p:bldP spid="51211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Comparaison énergies</a:t>
            </a:r>
          </a:p>
        </p:txBody>
      </p:sp>
      <p:sp>
        <p:nvSpPr>
          <p:cNvPr id="4301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457200" y="1219200"/>
            <a:ext cx="3730625" cy="2971800"/>
          </a:xfrm>
          <a:prstGeom prst="rect">
            <a:avLst/>
          </a:prstGeom>
          <a:solidFill>
            <a:srgbClr val="FFCC99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lIns="108000" rIns="108000">
            <a:flatTx/>
          </a:bodyPr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Résistance                        1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2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Infrarouge court       1 à 8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2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Haute fréquence    0,5 à 5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Micro-ondes            5 à 50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Induction        0,5 à 3* 10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r>
              <a:rPr lang="fr-FR" sz="1800" dirty="0">
                <a:solidFill>
                  <a:schemeClr val="tx1"/>
                </a:solidFill>
              </a:rPr>
              <a:t>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Plasma (arc)           5* 10</a:t>
            </a:r>
            <a:r>
              <a:rPr lang="fr-FR" sz="1800" baseline="30000" dirty="0">
                <a:solidFill>
                  <a:schemeClr val="tx1"/>
                </a:solidFill>
              </a:rPr>
              <a:t>5</a:t>
            </a:r>
            <a:r>
              <a:rPr lang="fr-FR" sz="1800" dirty="0">
                <a:solidFill>
                  <a:schemeClr val="tx1"/>
                </a:solidFill>
              </a:rPr>
              <a:t>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2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Laser                          10</a:t>
            </a:r>
            <a:r>
              <a:rPr lang="fr-FR" sz="1800" baseline="30000" dirty="0">
                <a:solidFill>
                  <a:schemeClr val="tx1"/>
                </a:solidFill>
              </a:rPr>
              <a:t>15</a:t>
            </a:r>
            <a:r>
              <a:rPr lang="fr-FR" sz="1800" dirty="0">
                <a:solidFill>
                  <a:schemeClr val="tx1"/>
                </a:solidFill>
              </a:rPr>
              <a:t>  W  / </a:t>
            </a:r>
            <a:r>
              <a:rPr lang="fr-FR" sz="1800" noProof="1">
                <a:solidFill>
                  <a:schemeClr val="tx1"/>
                </a:solidFill>
              </a:rPr>
              <a:t>c</a:t>
            </a:r>
            <a:r>
              <a:rPr lang="fr-FR" sz="1800" dirty="0">
                <a:solidFill>
                  <a:schemeClr val="tx1"/>
                </a:solidFill>
              </a:rPr>
              <a:t>m</a:t>
            </a:r>
            <a:r>
              <a:rPr lang="fr-FR" sz="1800" baseline="30000" dirty="0">
                <a:solidFill>
                  <a:schemeClr val="tx1"/>
                </a:solidFill>
              </a:rPr>
              <a:t>2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endParaRPr lang="fr-FR" sz="1800" dirty="0">
              <a:solidFill>
                <a:schemeClr val="tx1"/>
              </a:solidFill>
            </a:endParaRPr>
          </a:p>
        </p:txBody>
      </p:sp>
      <p:sp>
        <p:nvSpPr>
          <p:cNvPr id="43013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0" y="1524000"/>
            <a:ext cx="3524250" cy="2971800"/>
          </a:xfrm>
          <a:prstGeom prst="rect">
            <a:avLst/>
          </a:prstGeom>
          <a:solidFill>
            <a:srgbClr val="CCFFFF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CCFFFF"/>
            </a:extrusionClr>
          </a:sp3d>
        </p:spPr>
        <p:txBody>
          <a:bodyPr>
            <a:flatTx/>
          </a:bodyPr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1 TEP = 10 000 thermies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4500 kWh </a:t>
            </a:r>
            <a:r>
              <a:rPr lang="fr-FR" sz="1800" dirty="0" smtClean="0">
                <a:solidFill>
                  <a:schemeClr val="tx1"/>
                </a:solidFill>
              </a:rPr>
              <a:t>électriques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 1160 l de fuel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 12 920 kWh Gaz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 900 kg butane propane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 1 500 kg charbon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                6,66 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r>
              <a:rPr lang="fr-FR" sz="1800" dirty="0">
                <a:solidFill>
                  <a:schemeClr val="tx1"/>
                </a:solidFill>
              </a:rPr>
              <a:t> de bois (stère)</a:t>
            </a:r>
          </a:p>
        </p:txBody>
      </p:sp>
      <p:sp>
        <p:nvSpPr>
          <p:cNvPr id="43014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43000" y="4572000"/>
            <a:ext cx="3962400" cy="2057400"/>
          </a:xfrm>
          <a:prstGeom prst="rect">
            <a:avLst/>
          </a:prstGeom>
          <a:solidFill>
            <a:srgbClr val="FFFFFF"/>
          </a:solidFill>
          <a:ln w="9525">
            <a:miter lim="800000"/>
            <a:headEnd/>
            <a:tailEnd/>
          </a:ln>
          <a:scene3d>
            <a:camera prst="legacyPerspectiveTopRight"/>
            <a:lightRig rig="legacyFlat3" dir="b"/>
          </a:scene3d>
          <a:sp3d extrusionH="887400" prstMaterial="legacyMatte">
            <a:bevelT w="13500" h="13500" prst="angle"/>
            <a:bevelB w="13500" h="13500" prst="angle"/>
            <a:extrusionClr>
              <a:srgbClr val="FFFFFF"/>
            </a:extrusionClr>
          </a:sp3d>
        </p:spPr>
        <p:txBody>
          <a:bodyPr lIns="108000" rIns="108000">
            <a:flatTx/>
          </a:bodyPr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Fuel domestique              11,3  kWh / l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Gaz de Lacq                11,28  kWh / 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Propane                       27,3  kWh  /  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endParaRPr lang="fr-FR" sz="1800" dirty="0">
              <a:solidFill>
                <a:schemeClr val="tx1"/>
              </a:solidFill>
            </a:endParaRP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Charbon                        8,8  kWh  /  kg</a:t>
            </a:r>
          </a:p>
          <a:p>
            <a:pPr>
              <a:spcBef>
                <a:spcPct val="50000"/>
              </a:spcBef>
            </a:pPr>
            <a:r>
              <a:rPr lang="fr-FR" sz="1800" dirty="0">
                <a:solidFill>
                  <a:schemeClr val="tx1"/>
                </a:solidFill>
              </a:rPr>
              <a:t>Bois                                2,8  kWh  /  kg</a:t>
            </a:r>
            <a:endParaRPr lang="fr-FR" sz="1800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9" presetID="23" presetClass="entr" presetSubtype="16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0" grpId="0"/>
      <p:bldP spid="43012" grpId="0" animBg="1" autoUpdateAnimBg="0"/>
      <p:bldP spid="43013" grpId="0" animBg="1" autoUpdateAnimBg="0"/>
      <p:bldP spid="43014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0"/>
            <a:ext cx="7772400" cy="1143000"/>
          </a:xfrm>
          <a:effectLst>
            <a:innerShdw blurRad="12700" dist="50800" dir="2700000">
              <a:prstClr val="black">
                <a:alpha val="93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Mesure des températures  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6500" b="38167" l="25000" r="6662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195" t="14113" r="33635" b="61345"/>
          <a:stretch>
            <a:fillRect/>
          </a:stretch>
        </p:blipFill>
        <p:spPr bwMode="auto">
          <a:xfrm rot="21105901">
            <a:off x="3188595" y="3711316"/>
            <a:ext cx="51054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3779912" y="6008687"/>
            <a:ext cx="340995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3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Sonde Pt100 </a:t>
            </a:r>
          </a:p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VARIATION DE 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RÉSISTANCE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1990" name="Picture 6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282" t="58266" r="1476" b="9346"/>
          <a:stretch>
            <a:fillRect/>
          </a:stretch>
        </p:blipFill>
        <p:spPr bwMode="auto">
          <a:xfrm>
            <a:off x="914400" y="4293096"/>
            <a:ext cx="2108200" cy="215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Text Box 8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907664" y="6143952"/>
            <a:ext cx="2143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3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Thermostat</a:t>
            </a:r>
          </a:p>
        </p:txBody>
      </p:sp>
      <p:sp>
        <p:nvSpPr>
          <p:cNvPr id="41993" name="Text Box 9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990600"/>
            <a:ext cx="455926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3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couple thermoélectrique  </a:t>
            </a:r>
          </a:p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THERMOCOUPLE</a:t>
            </a:r>
          </a:p>
        </p:txBody>
      </p:sp>
      <p:pic>
        <p:nvPicPr>
          <p:cNvPr id="41994" name="Picture 10" descr="C:\Documents and Settings\All Users\Documents\07  JEAN-EDOUARD\élec. internet\Les Capteurs_fichiers\les_ca1.gif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 r:link="rId18">
            <a:lum contrast="30000"/>
          </a:blip>
          <a:srcRect b="22456"/>
          <a:stretch>
            <a:fillRect/>
          </a:stretch>
        </p:blipFill>
        <p:spPr bwMode="auto">
          <a:xfrm>
            <a:off x="4268692" y="1467653"/>
            <a:ext cx="4843462" cy="1052513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8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86275"/>
                  <a:invGamma/>
                </a:schemeClr>
              </a:gs>
            </a:gsLst>
            <a:lin ang="5400000" scaled="1"/>
          </a:gradFill>
        </p:spPr>
      </p:pic>
      <p:pic>
        <p:nvPicPr>
          <p:cNvPr id="41996" name="Picture 12" descr="thermocouple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39" b="14787"/>
          <a:stretch>
            <a:fillRect/>
          </a:stretch>
        </p:blipFill>
        <p:spPr bwMode="auto">
          <a:xfrm>
            <a:off x="179512" y="1897856"/>
            <a:ext cx="3352800" cy="221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98" name="Picture 14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665"/>
          <a:stretch>
            <a:fillRect/>
          </a:stretch>
        </p:blipFill>
        <p:spPr bwMode="auto">
          <a:xfrm>
            <a:off x="4419600" y="2676525"/>
            <a:ext cx="3733800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000" name="Picture 16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35"/>
          <a:stretch>
            <a:fillRect/>
          </a:stretch>
        </p:blipFill>
        <p:spPr bwMode="auto">
          <a:xfrm>
            <a:off x="7038975" y="5648198"/>
            <a:ext cx="2105025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19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75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9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25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19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3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20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2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700"/>
                            </p:stCondLst>
                            <p:childTnLst>
                              <p:par>
                                <p:cTn id="4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2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19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  <p:bldP spid="41989" grpId="0"/>
      <p:bldP spid="41992" grpId="0"/>
      <p:bldP spid="419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www.bricoman.fr/media/catalog/product/cache/1/image/9df78eab33525d08d6e5fb8d27136e95/Preview/31431adb-deb6-4dca-a216-a0f11c112c3c.jpg">
            <a:hlinkClick r:id="rId14" action="ppaction://hlinksldjump"/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100000">
                        <a14:backgroundMark x1="781" y1="27692" x2="156" y2="29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5438" y="4493257"/>
            <a:ext cx="5310962" cy="215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30732" name="Picture 12" descr="D:\cours\001 BAC ELEEC\000 Savoirs\S22 electrothermie\photos\isolants\poly extrudé.jpg">
            <a:hlinkClick r:id="rId17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810" b="93677" l="4297" r="962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22" t="3156" r="3120" b="28139"/>
          <a:stretch>
            <a:fillRect/>
          </a:stretch>
        </p:blipFill>
        <p:spPr bwMode="auto">
          <a:xfrm>
            <a:off x="1144384" y="1205472"/>
            <a:ext cx="3122816" cy="1935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3" descr="D:\cours\001 BAC ELEEC\000 Savoirs\S22 electrothermie\photos\isolants\polystyrene_exp.jpg">
            <a:hlinkClick r:id="rId20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21">
            <a:clrChange>
              <a:clrFrom>
                <a:srgbClr val="7A9ACC"/>
              </a:clrFrom>
              <a:clrTo>
                <a:srgbClr val="7A9A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9800" y="1430892"/>
            <a:ext cx="3312368" cy="26461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>
            <a:hlinkClick r:id="rId20" action="ppaction://hlinksldjump"/>
          </p:cNvPr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79809" y="2209800"/>
            <a:ext cx="341792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PSE ou </a:t>
            </a:r>
          </a:p>
          <a:p>
            <a:pPr algn="ctr"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Polystyrène expansé 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fr-FR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26" name="Picture 6" descr="D:\cours\001 BAC ELEEC\000 Savoirs\S22 electrothermie\photos\isolants\polyethyl.jpg">
            <a:hlinkClick r:id="rId14" action="ppaction://hlinksldjump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2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3429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7" name="Text Box 7">
            <a:hlinkClick r:id="rId14" action="ppaction://hlinksldjump"/>
          </p:cNvPr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 rot="-3077207">
            <a:off x="-282005" y="5326063"/>
            <a:ext cx="303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</a:t>
            </a:r>
            <a:r>
              <a:rPr lang="fr-FR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Polyéthyléne</a:t>
            </a: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 : </a:t>
            </a:r>
          </a:p>
        </p:txBody>
      </p:sp>
      <p:sp>
        <p:nvSpPr>
          <p:cNvPr id="30728" name="Rectangle 8">
            <a:hlinkClick r:id="rId17" action="ppaction://hlinksldjump"/>
          </p:cNvPr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996058" y="1828800"/>
            <a:ext cx="2133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polystyrène </a:t>
            </a:r>
          </a:p>
          <a:p>
            <a:pPr algn="ctr"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extrudé  </a:t>
            </a:r>
          </a:p>
        </p:txBody>
      </p:sp>
      <p:sp>
        <p:nvSpPr>
          <p:cNvPr id="30731" name="Rectangle 11">
            <a:hlinkClick r:id="rId14" action="ppaction://hlinksldjump"/>
          </p:cNvPr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5040052" y="5554663"/>
            <a:ext cx="3733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Les isolants minces : 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  <p:custDataLst>
              <p:tags r:id="rId10"/>
            </p:custDataLst>
          </p:nvPr>
        </p:nvSpPr>
        <p:spPr>
          <a:xfrm>
            <a:off x="381000" y="228600"/>
            <a:ext cx="7543800" cy="533400"/>
          </a:xfrm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L’isolation synthétique</a:t>
            </a:r>
          </a:p>
        </p:txBody>
      </p:sp>
      <p:sp>
        <p:nvSpPr>
          <p:cNvPr id="12" name="Text Box 8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3779912" y="3569927"/>
            <a:ext cx="22958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Cliquez sur les images pour  les agrandir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3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2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20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4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0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3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8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7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/>
      <p:bldP spid="30727" grpId="0"/>
      <p:bldP spid="30728" grpId="0"/>
      <p:bldP spid="30731" grpId="0"/>
      <p:bldP spid="30722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28704" y="260648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transmission de la chaleur</a:t>
            </a:r>
          </a:p>
        </p:txBody>
      </p:sp>
      <p:sp>
        <p:nvSpPr>
          <p:cNvPr id="3075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533400" y="1694656"/>
            <a:ext cx="52784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u="sng" dirty="0">
                <a:latin typeface="Arial" pitchFamily="34" charset="0"/>
                <a:cs typeface="Arial" pitchFamily="34" charset="0"/>
              </a:rPr>
              <a:t>Trois modes de transmission:</a:t>
            </a:r>
          </a:p>
        </p:txBody>
      </p:sp>
      <p:pic>
        <p:nvPicPr>
          <p:cNvPr id="3079" name="Picture 7" descr="D:\cours\001 BAC ELEEC\000 Savoirs\S22 electrothermie\photos\PANOR.pn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463" y="1103437"/>
            <a:ext cx="2522537" cy="254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 descr="D:\cours\001 BAC ELEEC\000 Savoirs\S22 electrothermie\photos\feudebois.png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163" y="3859213"/>
            <a:ext cx="3017837" cy="2998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 descr="D:\cours\001 BAC ELEEC\000 Savoirs\S22 electrothermie\photos\soleilcesar.pn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4">
            <a:lum contras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28056"/>
            <a:ext cx="2892425" cy="433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7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094335" y="4884876"/>
            <a:ext cx="292259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 La convection </a:t>
            </a:r>
          </a:p>
        </p:txBody>
      </p:sp>
      <p:sp>
        <p:nvSpPr>
          <p:cNvPr id="3076" name="Text Box 4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102471" y="2564904"/>
            <a:ext cx="28616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 La conduction</a:t>
            </a:r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4294967295"/>
            <p:custDataLst>
              <p:tags r:id="rId8"/>
            </p:custDataLst>
          </p:nvPr>
        </p:nvSpPr>
        <p:spPr bwMode="auto">
          <a:xfrm>
            <a:off x="-36512" y="6597352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rgbClr val="292929"/>
                </a:solidFill>
                <a:effectLst>
                  <a:outerShdw blurRad="38100" dist="38100" dir="2700000" algn="tl">
                    <a:srgbClr val="C0C0C0"/>
                  </a:outerShdw>
                </a:effectLst>
              </a:defRPr>
            </a:lvl1pPr>
          </a:lstStyle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3078" name="Text Box 6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0" y="5805264"/>
            <a:ext cx="318228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 Le rayonnement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250"/>
                            </p:stCondLst>
                            <p:childTnLst>
                              <p:par>
                                <p:cTn id="3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 autoUpdateAnimBg="0"/>
      <p:bldP spid="3075" grpId="0" autoUpdateAnimBg="0"/>
      <p:bldP spid="3077" grpId="0" autoUpdateAnimBg="0"/>
      <p:bldP spid="3076" grpId="0" autoUpdateAnimBg="0"/>
      <p:bldP spid="3078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317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25362" y="127968"/>
            <a:ext cx="8716588" cy="533400"/>
          </a:xfrm>
          <a:effectLst>
            <a:innerShdw blurRad="25400" dist="50800" dir="2700000">
              <a:prstClr val="black">
                <a:alpha val="90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L’isolation animale :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31747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33400" y="1371600"/>
            <a:ext cx="46146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0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isolants de type  animal : </a:t>
            </a:r>
          </a:p>
        </p:txBody>
      </p:sp>
      <p:pic>
        <p:nvPicPr>
          <p:cNvPr id="31748" name="Picture 4" descr="D:\cours\001 BAC ELEEC\000 Savoirs\S22 electrothermie\photos\isolants\laine mouton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16" b="16399"/>
          <a:stretch/>
        </p:blipFill>
        <p:spPr bwMode="auto">
          <a:xfrm>
            <a:off x="3671392" y="1484785"/>
            <a:ext cx="5472608" cy="3176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0488" y="4953000"/>
            <a:ext cx="353830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0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laine de mouton  </a:t>
            </a:r>
          </a:p>
        </p:txBody>
      </p:sp>
      <p:sp>
        <p:nvSpPr>
          <p:cNvPr id="31750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646688" y="5715000"/>
            <a:ext cx="42322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0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Laine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canard…….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endParaRPr lang="fr-FR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http://bien-isole.monsite-orange.fr/ii.lisolationaujourdhui./image/laine%20de%20mouton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96145"/>
            <a:ext cx="2620794" cy="2620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isolant-laine-canard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6494" r="100000">
                        <a14:backgroundMark x1="25649" y1="9091" x2="16558" y2="78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4914" y="4793360"/>
            <a:ext cx="3440785" cy="184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8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008523" y="5769774"/>
            <a:ext cx="22958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Cliquez sur les images pour  les agrandir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3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5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00"/>
                            </p:stCondLst>
                            <p:childTnLst>
                              <p:par>
                                <p:cTn id="3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7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/>
      <p:bldP spid="31747" grpId="0"/>
      <p:bldP spid="31749" grpId="0"/>
      <p:bldP spid="31750" grpId="0"/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32783" name="Picture 15" descr="D:\cours\001 BAC ELEEC\000 Savoirs\S22 electrothermie\photos\isolants\ouate cellulose.jpg">
            <a:hlinkClick r:id="rId17" action="ppaction://hlinksldjump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" t="3004" r="5667" b="4559"/>
          <a:stretch>
            <a:fillRect/>
          </a:stretch>
        </p:blipFill>
        <p:spPr bwMode="auto">
          <a:xfrm>
            <a:off x="513680" y="3962400"/>
            <a:ext cx="3333818" cy="2099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0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609600" y="0"/>
            <a:ext cx="7772400" cy="685800"/>
          </a:xfrm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L’isolation végétale </a:t>
            </a:r>
          </a:p>
        </p:txBody>
      </p:sp>
      <p:sp>
        <p:nvSpPr>
          <p:cNvPr id="32774" name="Text Box 6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30376" y="6039388"/>
            <a:ext cx="34644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ouate de cellulose  </a:t>
            </a:r>
          </a:p>
        </p:txBody>
      </p:sp>
      <p:sp>
        <p:nvSpPr>
          <p:cNvPr id="32776" name="Text Box 8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715396" y="6367355"/>
            <a:ext cx="211468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paille…… </a:t>
            </a:r>
          </a:p>
        </p:txBody>
      </p:sp>
      <p:sp>
        <p:nvSpPr>
          <p:cNvPr id="32779" name="Text Box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28600" y="1143000"/>
            <a:ext cx="48317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Les isolants d’origine végétale  </a:t>
            </a:r>
          </a:p>
        </p:txBody>
      </p:sp>
      <p:pic>
        <p:nvPicPr>
          <p:cNvPr id="32780" name="Picture 12" descr="D:\cours\001 BAC ELEEC\000 Savoirs\S22 electrothermie\photos\isolants\chanvre.jpg">
            <a:hlinkClick r:id="rId19" action="ppaction://hlinksldjump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05" y="1373832"/>
            <a:ext cx="243840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7" name="Text Box 9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513680" y="3212681"/>
            <a:ext cx="32095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laine de chanvre  </a:t>
            </a:r>
          </a:p>
        </p:txBody>
      </p:sp>
      <p:pic>
        <p:nvPicPr>
          <p:cNvPr id="32781" name="Picture 13" descr="D:\cours\001 BAC ELEEC\000 Savoirs\S22 electrothermie\photos\isolants\fibrebois.jpg">
            <a:hlinkClick r:id="rId21" action="ppaction://hlinksldjump"/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2">
            <a:clrChange>
              <a:clrFrom>
                <a:srgbClr val="FBFEFB"/>
              </a:clrFrom>
              <a:clrTo>
                <a:srgbClr val="FB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22" t="11798" r="5815" b="16127"/>
          <a:stretch/>
        </p:blipFill>
        <p:spPr bwMode="auto">
          <a:xfrm>
            <a:off x="4330700" y="1143000"/>
            <a:ext cx="3101160" cy="230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8" name="Text Box 10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622233" y="1762035"/>
            <a:ext cx="235352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laine ou </a:t>
            </a:r>
          </a:p>
          <a:p>
            <a:pPr>
              <a:defRPr/>
            </a:pP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fibres </a:t>
            </a: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 bois  </a:t>
            </a:r>
          </a:p>
        </p:txBody>
      </p:sp>
      <p:pic>
        <p:nvPicPr>
          <p:cNvPr id="32782" name="Picture 14" descr="D:\cours\001 BAC ELEEC\000 Savoirs\S22 electrothermie\photos\isolants\liege.jpg">
            <a:hlinkClick r:id="rId23" action="ppaction://hlinksldjump"/>
          </p:cNvPr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4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6667"/>
          <a:stretch>
            <a:fillRect/>
          </a:stretch>
        </p:blipFill>
        <p:spPr bwMode="auto">
          <a:xfrm>
            <a:off x="6195008" y="3108841"/>
            <a:ext cx="2804120" cy="199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5" name="Text Box 7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182331" y="5086130"/>
            <a:ext cx="281679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5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liège expansé  </a:t>
            </a:r>
          </a:p>
        </p:txBody>
      </p:sp>
      <p:sp>
        <p:nvSpPr>
          <p:cNvPr id="14" name="Text Box 8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665485" y="3627065"/>
            <a:ext cx="229587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Cliquez sur les images pour  les agrandir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 descr="http://img.over-blog.com/223x300/2/47/73/35/bien_etre_sante/detail-construction-mur-maison-paille-copie-1.jpg">
            <a:hlinkClick r:id="rId25" action="ppaction://hlinksldjump"/>
          </p:cNvPr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4787" y="4725144"/>
            <a:ext cx="1534382" cy="206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50"/>
                            </p:stCondLst>
                            <p:childTnLst>
                              <p:par>
                                <p:cTn id="22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5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750"/>
                            </p:stCondLst>
                            <p:childTnLst>
                              <p:par>
                                <p:cTn id="31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7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950"/>
                            </p:stCondLst>
                            <p:childTnLst>
                              <p:par>
                                <p:cTn id="40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9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1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200"/>
                            </p:stCondLst>
                            <p:childTnLst>
                              <p:par>
                                <p:cTn id="5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3200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4" grpId="0"/>
      <p:bldP spid="32776" grpId="0"/>
      <p:bldP spid="32779" grpId="0"/>
      <p:bldP spid="32777" grpId="0"/>
      <p:bldP spid="32778" grpId="0"/>
      <p:bldP spid="32775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33804" name="Picture 12" descr="D:\cours\001 BAC ELEEC\000 Savoirs\S22 electrothermie\photos\isolants\laine roche roul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762000"/>
            <a:ext cx="47752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1" name="Picture 9" descr="D:\cours\001 BAC ELEEC\000 Savoirs\S22 electrothermie\photos\isolants\laine de roch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00" b="25000"/>
          <a:stretch>
            <a:fillRect/>
          </a:stretch>
        </p:blipFill>
        <p:spPr bwMode="auto">
          <a:xfrm>
            <a:off x="914400" y="3429000"/>
            <a:ext cx="4724400" cy="2597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4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762000" y="0"/>
            <a:ext cx="7772400" cy="609600"/>
          </a:xfrm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L’isolation minérale</a:t>
            </a:r>
          </a:p>
        </p:txBody>
      </p:sp>
      <p:sp>
        <p:nvSpPr>
          <p:cNvPr id="33796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013394" y="2378075"/>
            <a:ext cx="1941557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 verre </a:t>
            </a:r>
          </a:p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cellulaire  </a:t>
            </a:r>
          </a:p>
        </p:txBody>
      </p:sp>
      <p:sp>
        <p:nvSpPr>
          <p:cNvPr id="33797" name="Text Box 5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51520" y="1894820"/>
            <a:ext cx="3320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laine de roche  </a:t>
            </a:r>
          </a:p>
        </p:txBody>
      </p:sp>
      <p:sp>
        <p:nvSpPr>
          <p:cNvPr id="33799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876800" y="6338888"/>
            <a:ext cx="198163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perlite  </a:t>
            </a:r>
          </a:p>
        </p:txBody>
      </p:sp>
      <p:sp>
        <p:nvSpPr>
          <p:cNvPr id="33800" name="Text Box 8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701800" y="6338888"/>
            <a:ext cx="32826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L’argile expansée </a:t>
            </a:r>
          </a:p>
        </p:txBody>
      </p:sp>
      <p:pic>
        <p:nvPicPr>
          <p:cNvPr id="33802" name="Picture 10" descr="D:\cours\001 BAC ELEEC\000 Savoirs\S22 electrothermie\photos\isolants\laineverre.jpg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533400"/>
            <a:ext cx="3124200" cy="312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3" name="Picture 11" descr="D:\cours\001 BAC ELEEC\000 Savoirs\S22 electrothermie\photos\isolants\vermiculite.jpg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886200"/>
            <a:ext cx="2835275" cy="2262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8" name="Text Box 6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5867400" y="4267200"/>
            <a:ext cx="29001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</a:t>
            </a: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vermiculite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 </a:t>
            </a:r>
          </a:p>
        </p:txBody>
      </p:sp>
      <p:sp>
        <p:nvSpPr>
          <p:cNvPr id="33795" name="Text Box 3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886200" y="1371600"/>
            <a:ext cx="32207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7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laine de verre  </a:t>
            </a:r>
          </a:p>
        </p:txBody>
      </p:sp>
      <p:pic>
        <p:nvPicPr>
          <p:cNvPr id="17410" name="Picture 2" descr="http://www.futura-sciences.com/uploads/RTEmagicC_Figure-27.jpg.jpg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4500" b="90000" l="9804" r="8980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9225" y="762000"/>
            <a:ext cx="24288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8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2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8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450"/>
                            </p:stCondLst>
                            <p:childTnLst>
                              <p:par>
                                <p:cTn id="27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8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9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35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200"/>
                            </p:stCondLst>
                            <p:childTnLst>
                              <p:par>
                                <p:cTn id="4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8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97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  <p:bldP spid="33796" grpId="0"/>
      <p:bldP spid="33797" grpId="0"/>
      <p:bldP spid="33799" grpId="0"/>
      <p:bldP spid="33800" grpId="0"/>
      <p:bldP spid="33798" grpId="0"/>
      <p:bldP spid="3379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87288"/>
            <a:ext cx="7772400" cy="533400"/>
          </a:xfrm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L’isolation</a:t>
            </a:r>
          </a:p>
        </p:txBody>
      </p:sp>
      <p:sp>
        <p:nvSpPr>
          <p:cNvPr id="2969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28599" y="1862435"/>
            <a:ext cx="64540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La résistance thermique : R.  </a:t>
            </a:r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en m</a:t>
            </a:r>
            <a:r>
              <a:rPr lang="nl-NL" sz="24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.°C / W 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700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868144" y="2349500"/>
            <a:ext cx="2133600" cy="533400"/>
          </a:xfrm>
          <a:prstGeom prst="rect">
            <a:avLst/>
          </a:prstGeom>
          <a:gradFill rotWithShape="0"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/>
          <a:lstStyle/>
          <a:p>
            <a:pPr algn="ctr" eaLnBrk="0" hangingPunct="0"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 = e /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 pitchFamily="18" charset="2"/>
              </a:rPr>
              <a:t>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9701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2986088"/>
            <a:ext cx="8839200" cy="884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Plus significatif : son inverse    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 ou K = 1 / R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coefficient de transmission surfacique en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W / (m</a:t>
            </a:r>
            <a:r>
              <a:rPr lang="fr-FR" sz="2400" baseline="30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.°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C): 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08520" y="4194175"/>
            <a:ext cx="9144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2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Exemple pour un mur isolé :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(simplifié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il y a d’autres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paramètres)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/>
            </a:r>
            <a:b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pour un mur de 7m de long et de 2,7m de haut</a:t>
            </a:r>
            <a:b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R=3</a:t>
            </a:r>
            <a:b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Température extérieure: 5°C</a:t>
            </a:r>
            <a:b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 Température intérieure: 19°C</a:t>
            </a:r>
            <a:b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pertes par conduction dans le mur seront donc égales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			à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:……… </a:t>
            </a:r>
          </a:p>
        </p:txBody>
      </p:sp>
      <p:sp>
        <p:nvSpPr>
          <p:cNvPr id="29705" name="Rectangle 9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8600" y="838200"/>
            <a:ext cx="88392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2700000">
              <a:prstClr val="black">
                <a:alpha val="98000"/>
              </a:prstClr>
            </a:innerShdw>
          </a:effectLst>
        </p:spPr>
        <p:txBody>
          <a:bodyPr>
            <a:spAutoFit/>
          </a:bodyPr>
          <a:lstStyle/>
          <a:p>
            <a:pPr>
              <a:tabLst>
                <a:tab pos="449263" algn="r"/>
              </a:tabLst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Lambda (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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 en W / </a:t>
            </a:r>
            <a:r>
              <a:rPr lang="fr-FR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m.°C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coefficient de perméabilité thermique par mètre d’épaisseur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 useBgFill="1">
        <p:nvSpPr>
          <p:cNvPr id="2" name="Rectangle 1"/>
          <p:cNvSpPr/>
          <p:nvPr>
            <p:custDataLst>
              <p:tags r:id="rId8"/>
            </p:custDataLst>
          </p:nvPr>
        </p:nvSpPr>
        <p:spPr>
          <a:xfrm>
            <a:off x="2429736" y="6237312"/>
            <a:ext cx="14221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88.2  W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900"/>
                            </p:stCondLst>
                            <p:childTnLst>
                              <p:par>
                                <p:cTn id="1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4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9699" grpId="0"/>
      <p:bldP spid="29700" grpId="0" animBg="1" autoUpdateAnimBg="0"/>
      <p:bldP spid="29701" grpId="0"/>
      <p:bldP spid="29703" grpId="0"/>
      <p:bldP spid="29705" grpId="0"/>
      <p:bldP spid="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L’isolation</a:t>
            </a:r>
          </a:p>
        </p:txBody>
      </p:sp>
      <p:pic>
        <p:nvPicPr>
          <p:cNvPr id="28675" name="Picture 3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633"/>
          <a:stretch>
            <a:fillRect/>
          </a:stretch>
        </p:blipFill>
        <p:spPr bwMode="auto">
          <a:xfrm>
            <a:off x="92628" y="1752600"/>
            <a:ext cx="4403172" cy="44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9"/>
          <p:cNvGrpSpPr>
            <a:grpSpLocks/>
          </p:cNvGrpSpPr>
          <p:nvPr>
            <p:custDataLst>
              <p:tags r:id="rId4"/>
            </p:custDataLst>
          </p:nvPr>
        </p:nvGrpSpPr>
        <p:grpSpPr bwMode="auto">
          <a:xfrm>
            <a:off x="4648200" y="1752600"/>
            <a:ext cx="4388296" cy="4052664"/>
            <a:chOff x="2928" y="1008"/>
            <a:chExt cx="2592" cy="2301"/>
          </a:xfrm>
        </p:grpSpPr>
        <p:pic>
          <p:nvPicPr>
            <p:cNvPr id="24582" name="Picture 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3806"/>
            <a:stretch>
              <a:fillRect/>
            </a:stretch>
          </p:blipFill>
          <p:spPr bwMode="auto">
            <a:xfrm>
              <a:off x="2928" y="1008"/>
              <a:ext cx="2592" cy="28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4583" name="Picture 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258"/>
            <a:stretch>
              <a:fillRect/>
            </a:stretch>
          </p:blipFill>
          <p:spPr bwMode="auto">
            <a:xfrm>
              <a:off x="2928" y="1296"/>
              <a:ext cx="2592" cy="20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628328" y="188640"/>
            <a:ext cx="7772400" cy="685800"/>
          </a:xfrm>
          <a:effectLst>
            <a:innerShdw blurRad="12700" dist="76200" dir="2700000">
              <a:prstClr val="black">
                <a:alpha val="97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L’aération</a:t>
            </a:r>
          </a:p>
        </p:txBody>
      </p:sp>
      <p:sp>
        <p:nvSpPr>
          <p:cNvPr id="27651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04799" y="924396"/>
            <a:ext cx="8820472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76200" dir="2700000">
              <a:prstClr val="black">
                <a:alpha val="97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VMC  simples flux: </a:t>
            </a:r>
          </a:p>
          <a:p>
            <a:pPr algn="ctr"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Renouvellement de l’air ambiant et évacuation de l’air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vicié.</a:t>
            </a:r>
          </a:p>
          <a:p>
            <a:pPr algn="ctr"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Dans ce procédé seul l’air vicié est aspiré dans les pièces techniques; cuisine, salle de bains WC.</a:t>
            </a:r>
          </a:p>
          <a:p>
            <a:pPr algn="ctr"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L’air neuf pénètre dans l’habitation par de petites ouvertures au niveau des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fenêtres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..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2" name="Picture 4" descr="D:\cours\001 BAC ELEEC\000 Savoirs\S22 electrothermie\photos\vmc\sf autoreg.mix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241" b="97767" l="1401" r="99440">
                        <a14:foregroundMark x1="93838" y1="13151" x2="93277" y2="67494"/>
                        <a14:foregroundMark x1="41176" y1="7196" x2="81513" y2="11414"/>
                        <a14:foregroundMark x1="4762" y1="21092" x2="31092" y2="2233"/>
                        <a14:foregroundMark x1="77311" y1="93797" x2="95518" y2="77171"/>
                        <a14:backgroundMark x1="46779" y1="2233" x2="59664" y2="5459"/>
                        <a14:backgroundMark x1="98039" y1="27792" x2="97479" y2="54839"/>
                        <a14:backgroundMark x1="96639" y1="54342" x2="97479" y2="80149"/>
                        <a14:backgroundMark x1="95798" y1="74442" x2="94678" y2="79901"/>
                        <a14:backgroundMark x1="27171" y1="3722" x2="35574" y2="993"/>
                        <a14:backgroundMark x1="97479" y1="28040" x2="99720" y2="21340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82220"/>
            <a:ext cx="4032998" cy="4552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5" descr="D:\cours\001 BAC ELEEC\000 Savoirs\S22 electrothermie\photos\vmc\SF hygro.mix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675" b="98804" l="1013" r="98734"/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5035" y="2403584"/>
            <a:ext cx="4282223" cy="4531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35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/>
      <p:bldP spid="2765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066800" y="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L’aération</a:t>
            </a:r>
          </a:p>
        </p:txBody>
      </p:sp>
      <p:pic>
        <p:nvPicPr>
          <p:cNvPr id="26630" name="Picture 6" descr="D:\cours\001 BAC ELEEC\000 Savoirs\S22 electrothermie\photos\vmc\cocoon.mix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9614" l="0" r="100000">
                        <a14:foregroundMark x1="2381" y1="49035" x2="3401" y2="52896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2190936"/>
            <a:ext cx="5327848" cy="4693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7" descr="D:\cours\001 BAC ELEEC\000 Savoirs\S22 electrothermie\photos\vmc\dfduolix.mix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1">
            <a:clrChange>
              <a:clrFrom>
                <a:srgbClr val="FEFEFA"/>
              </a:clrFrom>
              <a:clrTo>
                <a:srgbClr val="FEFEFA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7288" b="83051" l="1823" r="98438">
                        <a14:foregroundMark x1="29167" y1="20339" x2="36458" y2="26102"/>
                        <a14:foregroundMark x1="55729" y1="25085" x2="64844" y2="1898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97" t="17183" r="1515" b="16902"/>
          <a:stretch>
            <a:fillRect/>
          </a:stretch>
        </p:blipFill>
        <p:spPr bwMode="auto">
          <a:xfrm>
            <a:off x="3381580" y="548680"/>
            <a:ext cx="5762420" cy="3043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7" name="Text Box 3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-38100" y="918865"/>
            <a:ext cx="3736920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VMC  doubles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flux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  (DF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>
              <a:defRPr/>
            </a:pPr>
            <a:endParaRPr lang="fr-FR" sz="1000" dirty="0" smtClean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On extrait l’air vicié des </a:t>
            </a:r>
          </a:p>
          <a:p>
            <a:pPr>
              <a:defRPr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pièces techniques </a:t>
            </a:r>
          </a:p>
          <a:p>
            <a:pPr>
              <a:defRPr/>
            </a:pPr>
            <a:r>
              <a:rPr lang="fr-FR" sz="2000" dirty="0" smtClean="0">
                <a:latin typeface="Arial" pitchFamily="34" charset="0"/>
                <a:cs typeface="Arial" pitchFamily="34" charset="0"/>
              </a:rPr>
              <a:t>(aspiration).</a:t>
            </a:r>
          </a:p>
        </p:txBody>
      </p:sp>
      <p:sp>
        <p:nvSpPr>
          <p:cNvPr id="2" name="Rectangle 1"/>
          <p:cNvSpPr/>
          <p:nvPr>
            <p:custDataLst>
              <p:tags r:id="rId6"/>
            </p:custDataLst>
          </p:nvPr>
        </p:nvSpPr>
        <p:spPr>
          <a:xfrm>
            <a:off x="5532388" y="5013176"/>
            <a:ext cx="3600400" cy="1631216"/>
          </a:xfrm>
          <a:prstGeom prst="rect">
            <a:avLst/>
          </a:prstGeom>
          <a:effectLst>
            <a:innerShdw blurRad="12700" dist="50800" dir="2700000">
              <a:prstClr val="black">
                <a:alpha val="90000"/>
              </a:prstClr>
            </a:inn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L’air neuf est insufflé dans 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chaque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pièce à vivre après </a:t>
            </a:r>
          </a:p>
          <a:p>
            <a:pPr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avoir échangé des calories </a:t>
            </a:r>
            <a:endParaRPr lang="fr-F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avec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l’air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expulsé </a:t>
            </a:r>
          </a:p>
          <a:p>
            <a:pPr>
              <a:defRPr/>
            </a:pP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(deux circuits différents).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59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3050"/>
                            </p:stCondLst>
                            <p:childTnLst>
                              <p:par>
                                <p:cTn id="14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/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1066800" y="0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L’aération</a:t>
            </a:r>
          </a:p>
        </p:txBody>
      </p:sp>
      <p:sp>
        <p:nvSpPr>
          <p:cNvPr id="26627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528935"/>
            <a:ext cx="38218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VMC  doubles flux  (DF): </a:t>
            </a:r>
          </a:p>
        </p:txBody>
      </p:sp>
      <p:pic>
        <p:nvPicPr>
          <p:cNvPr id="26628" name="Picture 4" descr="D:\cours\001 BAC ELEEC\000 Savoirs\S22 electrothermie\photos\vmc\bypassete.mix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17" r="25000"/>
          <a:stretch>
            <a:fillRect/>
          </a:stretch>
        </p:blipFill>
        <p:spPr bwMode="auto">
          <a:xfrm>
            <a:off x="4895850" y="990600"/>
            <a:ext cx="39782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D:\cours\001 BAC ELEEC\000 Savoirs\S22 electrothermie\photos\vmc\bypasshiver.mix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9">
            <a:lum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3" r="27083"/>
          <a:stretch>
            <a:fillRect/>
          </a:stretch>
        </p:blipFill>
        <p:spPr bwMode="auto">
          <a:xfrm>
            <a:off x="228600" y="990600"/>
            <a:ext cx="3978275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131911"/>
            <a:ext cx="77724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L’aération</a:t>
            </a:r>
          </a:p>
        </p:txBody>
      </p:sp>
      <p:sp>
        <p:nvSpPr>
          <p:cNvPr id="25603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29520" y="1412776"/>
            <a:ext cx="58721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puits canadien </a:t>
            </a: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ou 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puits 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provençal</a:t>
            </a:r>
            <a:r>
              <a:rPr lang="fr-FR" sz="24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  <p:grpSp>
        <p:nvGrpSpPr>
          <p:cNvPr id="3" name="Groupe 2"/>
          <p:cNvGrpSpPr/>
          <p:nvPr>
            <p:custDataLst>
              <p:tags r:id="rId4"/>
            </p:custDataLst>
          </p:nvPr>
        </p:nvGrpSpPr>
        <p:grpSpPr>
          <a:xfrm>
            <a:off x="35496" y="1086308"/>
            <a:ext cx="9014480" cy="5718969"/>
            <a:chOff x="35496" y="1086308"/>
            <a:chExt cx="9014480" cy="5718969"/>
          </a:xfrm>
        </p:grpSpPr>
        <p:pic>
          <p:nvPicPr>
            <p:cNvPr id="25604" name="Picture 4" descr="D:\cours\001 BAC ELEEC\000 Savoirs\S22 electrothermie\photos\vmc\puit canad.mix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1525" b="93898" l="6250" r="94271">
                          <a14:foregroundMark x1="6510" y1="43390" x2="6510" y2="43390"/>
                          <a14:foregroundMark x1="53906" y1="37288" x2="53906" y2="37288"/>
                          <a14:foregroundMark x1="7813" y1="38644" x2="7813" y2="38644"/>
                          <a14:foregroundMark x1="8073" y1="38305" x2="53906" y2="36949"/>
                          <a14:foregroundMark x1="53906" y1="36949" x2="73958" y2="12542"/>
                          <a14:foregroundMark x1="73958" y1="12542" x2="84896" y2="16949"/>
                          <a14:foregroundMark x1="84896" y1="16949" x2="94531" y2="31864"/>
                          <a14:foregroundMark x1="93750" y1="32881" x2="93490" y2="92881"/>
                          <a14:foregroundMark x1="92708" y1="93898" x2="8073" y2="93220"/>
                          <a14:foregroundMark x1="7813" y1="91525" x2="7552" y2="37627"/>
                          <a14:foregroundMark x1="8333" y1="39322" x2="66927" y2="87797"/>
                          <a14:foregroundMark x1="13021" y1="90169" x2="84375" y2="24068"/>
                          <a14:foregroundMark x1="13542" y1="69492" x2="56510" y2="88814"/>
                          <a14:foregroundMark x1="46875" y1="72203" x2="25260" y2="92203"/>
                          <a14:foregroundMark x1="54688" y1="78305" x2="90365" y2="29153"/>
                          <a14:foregroundMark x1="64063" y1="64407" x2="82031" y2="80678"/>
                          <a14:foregroundMark x1="64583" y1="66441" x2="66927" y2="78305"/>
                          <a14:backgroundMark x1="7031" y1="50847" x2="7031" y2="36610"/>
                          <a14:backgroundMark x1="25000" y1="36271" x2="29688" y2="36610"/>
                          <a14:backgroundMark x1="25000" y1="37288" x2="53125" y2="35932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7" t="14577" r="5608" b="5423"/>
            <a:stretch>
              <a:fillRect/>
            </a:stretch>
          </p:blipFill>
          <p:spPr bwMode="auto">
            <a:xfrm>
              <a:off x="35496" y="1086308"/>
              <a:ext cx="9014480" cy="5718969"/>
            </a:xfrm>
            <a:prstGeom prst="rect">
              <a:avLst/>
            </a:prstGeom>
            <a:noFill/>
            <a:ln>
              <a:noFill/>
            </a:ln>
            <a:effectLst>
              <a:softEdge rad="1270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ZoneTexte 7"/>
            <p:cNvSpPr txBox="1"/>
            <p:nvPr/>
          </p:nvSpPr>
          <p:spPr>
            <a:xfrm>
              <a:off x="4644008" y="5059923"/>
              <a:ext cx="51007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2 m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9" name="ZoneTexte 8"/>
            <p:cNvSpPr txBox="1"/>
            <p:nvPr/>
          </p:nvSpPr>
          <p:spPr>
            <a:xfrm>
              <a:off x="2810542" y="6165304"/>
              <a:ext cx="61266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20 m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6228184" y="6345267"/>
              <a:ext cx="2376264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Évacuation </a:t>
              </a:r>
              <a:r>
                <a:rPr lang="fr-FR" sz="1600" dirty="0" smtClean="0">
                  <a:solidFill>
                    <a:schemeClr val="tx1"/>
                  </a:solidFill>
                </a:rPr>
                <a:t>condensation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1" name="ZoneTexte 10"/>
            <p:cNvSpPr txBox="1"/>
            <p:nvPr/>
          </p:nvSpPr>
          <p:spPr>
            <a:xfrm>
              <a:off x="6390408" y="6005393"/>
              <a:ext cx="142195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Ventilateur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4" name="ZoneTexte 13"/>
            <p:cNvSpPr txBox="1"/>
            <p:nvPr/>
          </p:nvSpPr>
          <p:spPr>
            <a:xfrm>
              <a:off x="4481353" y="3945792"/>
              <a:ext cx="119616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Bypass</a:t>
              </a:r>
            </a:p>
            <a:p>
              <a:r>
                <a:rPr lang="fr-FR" sz="1600" dirty="0" smtClean="0">
                  <a:solidFill>
                    <a:schemeClr val="tx1"/>
                  </a:solidFill>
                </a:rPr>
                <a:t> intersaison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5" name="ZoneTexte 14"/>
            <p:cNvSpPr txBox="1"/>
            <p:nvPr/>
          </p:nvSpPr>
          <p:spPr>
            <a:xfrm>
              <a:off x="6646503" y="3573016"/>
              <a:ext cx="167545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 smtClean="0">
                  <a:solidFill>
                    <a:schemeClr val="tx1"/>
                  </a:solidFill>
                </a:rPr>
                <a:t>Distribution </a:t>
              </a:r>
            </a:p>
            <a:p>
              <a:pPr algn="ctr"/>
              <a:r>
                <a:rPr lang="fr-FR" sz="1600" dirty="0" smtClean="0">
                  <a:solidFill>
                    <a:schemeClr val="tx1"/>
                  </a:solidFill>
                </a:rPr>
                <a:t>dans l’habitation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6203316" y="2632224"/>
              <a:ext cx="187211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Extraction air vicié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7" name="ZoneTexte 16"/>
            <p:cNvSpPr txBox="1"/>
            <p:nvPr/>
          </p:nvSpPr>
          <p:spPr>
            <a:xfrm>
              <a:off x="6300192" y="4941168"/>
              <a:ext cx="766557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Clapet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8" name="ZoneTexte 17"/>
            <p:cNvSpPr txBox="1"/>
            <p:nvPr/>
          </p:nvSpPr>
          <p:spPr>
            <a:xfrm>
              <a:off x="7668344" y="4789456"/>
              <a:ext cx="865019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Cave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19" name="ZoneTexte 18"/>
            <p:cNvSpPr txBox="1"/>
            <p:nvPr/>
          </p:nvSpPr>
          <p:spPr>
            <a:xfrm>
              <a:off x="467544" y="3435828"/>
              <a:ext cx="1143744" cy="5624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251520" y="3492297"/>
              <a:ext cx="1666931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Filtre aspiration </a:t>
              </a:r>
            </a:p>
            <a:p>
              <a:pPr algn="ctr"/>
              <a:r>
                <a:rPr lang="fr-FR" sz="1600" dirty="0" smtClean="0">
                  <a:solidFill>
                    <a:schemeClr val="tx1"/>
                  </a:solidFill>
                </a:rPr>
                <a:t>air neuf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0" name="ZoneTexte 19"/>
            <p:cNvSpPr txBox="1"/>
            <p:nvPr/>
          </p:nvSpPr>
          <p:spPr>
            <a:xfrm>
              <a:off x="159868" y="5097132"/>
              <a:ext cx="307676" cy="5624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1" name="ZoneTexte 20"/>
            <p:cNvSpPr txBox="1"/>
            <p:nvPr/>
          </p:nvSpPr>
          <p:spPr>
            <a:xfrm>
              <a:off x="2283008" y="4478923"/>
              <a:ext cx="114020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000" dirty="0">
                <a:solidFill>
                  <a:schemeClr val="tx1"/>
                </a:solidFill>
              </a:endParaRPr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159868" y="5128010"/>
              <a:ext cx="388782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rIns="0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1.7</a:t>
              </a:r>
            </a:p>
            <a:p>
              <a:r>
                <a:rPr lang="fr-FR" sz="1600" dirty="0" smtClean="0">
                  <a:solidFill>
                    <a:schemeClr val="tx1"/>
                  </a:solidFill>
                </a:rPr>
                <a:t> m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2" name="ZoneTexte 21"/>
            <p:cNvSpPr txBox="1"/>
            <p:nvPr/>
          </p:nvSpPr>
          <p:spPr>
            <a:xfrm>
              <a:off x="1305905" y="5199003"/>
              <a:ext cx="529791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000" dirty="0">
                <a:solidFill>
                  <a:schemeClr val="tx1"/>
                </a:solidFill>
              </a:endParaRPr>
            </a:p>
          </p:txBody>
        </p:sp>
        <p:sp>
          <p:nvSpPr>
            <p:cNvPr id="23" name="ZoneTexte 22"/>
            <p:cNvSpPr txBox="1"/>
            <p:nvPr/>
          </p:nvSpPr>
          <p:spPr>
            <a:xfrm>
              <a:off x="2683675" y="5152256"/>
              <a:ext cx="952222" cy="29296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000" dirty="0">
                <a:solidFill>
                  <a:schemeClr val="tx1"/>
                </a:solidFill>
              </a:endParaRPr>
            </a:p>
          </p:txBody>
        </p:sp>
        <p:sp>
          <p:nvSpPr>
            <p:cNvPr id="12" name="ZoneTexte 11"/>
            <p:cNvSpPr txBox="1"/>
            <p:nvPr/>
          </p:nvSpPr>
          <p:spPr>
            <a:xfrm>
              <a:off x="2328819" y="5146677"/>
              <a:ext cx="181011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Raccords étanches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4113267" y="5070992"/>
              <a:ext cx="458733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000" dirty="0">
                <a:solidFill>
                  <a:schemeClr val="tx1"/>
                </a:solidFill>
              </a:endParaRPr>
            </a:p>
          </p:txBody>
        </p:sp>
        <p:sp>
          <p:nvSpPr>
            <p:cNvPr id="25" name="ZoneTexte 24"/>
            <p:cNvSpPr txBox="1"/>
            <p:nvPr/>
          </p:nvSpPr>
          <p:spPr>
            <a:xfrm>
              <a:off x="8052052" y="5653299"/>
              <a:ext cx="768420" cy="35209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sz="1000" dirty="0">
                <a:solidFill>
                  <a:schemeClr val="tx1"/>
                </a:solidFill>
              </a:endParaRPr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424674" y="4403792"/>
              <a:ext cx="1145955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fr-FR" sz="1600" dirty="0" smtClean="0">
                  <a:solidFill>
                    <a:schemeClr val="tx1"/>
                  </a:solidFill>
                </a:rPr>
                <a:t>Sol naturel</a:t>
              </a:r>
              <a:endParaRPr lang="fr-FR" sz="1600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effectLst>
            <a:innerShdw blurRad="12700" dist="50800" dir="2700000">
              <a:prstClr val="black">
                <a:alpha val="99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Diagnostique performance énergétique  DPE</a:t>
            </a:r>
          </a:p>
        </p:txBody>
      </p:sp>
      <p:graphicFrame>
        <p:nvGraphicFramePr>
          <p:cNvPr id="24579" name="Object 3"/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698234787"/>
              </p:ext>
            </p:extLst>
          </p:nvPr>
        </p:nvGraphicFramePr>
        <p:xfrm>
          <a:off x="152400" y="2057400"/>
          <a:ext cx="9042724" cy="41079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83" name="Feuille de calcul" r:id="rId7" imgW="9391785" imgH="4267110" progId="Excel.Sheet.8">
                  <p:embed/>
                </p:oleObj>
              </mc:Choice>
              <mc:Fallback>
                <p:oleObj name="Feuille de calcul" r:id="rId7" imgW="9391785" imgH="4267110" progId="Excel.Shee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057400"/>
                        <a:ext cx="9042724" cy="41079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5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Ph. </a:t>
            </a:r>
            <a:r>
              <a:rPr lang="fr-FR" dirty="0" err="1">
                <a:latin typeface="Arial" pitchFamily="34" charset="0"/>
                <a:cs typeface="Arial" pitchFamily="34" charset="0"/>
              </a:rPr>
              <a:t>Dutour</a:t>
            </a:r>
            <a:endParaRPr lang="fr-F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60960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La production électrique de chaleur</a:t>
            </a:r>
          </a:p>
        </p:txBody>
      </p:sp>
      <p:sp>
        <p:nvSpPr>
          <p:cNvPr id="409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5496" y="2971800"/>
            <a:ext cx="73324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Chauffage par résistance électrique (effet joule)</a:t>
            </a:r>
          </a:p>
        </p:txBody>
      </p:sp>
      <p:sp>
        <p:nvSpPr>
          <p:cNvPr id="4100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9512" y="3656484"/>
            <a:ext cx="730841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Chauffage par induction (courants de Foucault)</a:t>
            </a:r>
          </a:p>
        </p:txBody>
      </p:sp>
      <p:sp>
        <p:nvSpPr>
          <p:cNvPr id="410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323528" y="4341168"/>
            <a:ext cx="914224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Chauffage par rayons infra 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rouges (</a:t>
            </a:r>
            <a:r>
              <a:rPr lang="fr-FR" sz="2400" dirty="0" smtClean="0">
                <a:latin typeface="Arial" pitchFamily="34" charset="0"/>
                <a:cs typeface="Arial" pitchFamily="34" charset="0"/>
              </a:rPr>
              <a:t>rayonnement </a:t>
            </a:r>
            <a:r>
              <a:rPr lang="fr-FR" sz="2400" dirty="0">
                <a:latin typeface="Arial" pitchFamily="34" charset="0"/>
                <a:cs typeface="Arial" pitchFamily="34" charset="0"/>
              </a:rPr>
              <a:t>lumineux )</a:t>
            </a:r>
          </a:p>
        </p:txBody>
      </p:sp>
      <p:sp>
        <p:nvSpPr>
          <p:cNvPr id="4102" name="Text Box 6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755576" y="5030317"/>
            <a:ext cx="789511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Chauffage par arc électrique (court circuit contrôlé)</a:t>
            </a:r>
          </a:p>
        </p:txBody>
      </p:sp>
      <p:sp>
        <p:nvSpPr>
          <p:cNvPr id="4103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115616" y="5715000"/>
            <a:ext cx="7789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buFontTx/>
              <a:buChar char="-"/>
              <a:defRPr/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 Chauffage par diélectrique (Agitation électronique)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/>
      <p:bldP spid="4100" grpId="0"/>
      <p:bldP spid="4101" grpId="0"/>
      <p:bldP spid="4102" grpId="0"/>
      <p:bldP spid="410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62000" y="332656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1340768"/>
            <a:ext cx="9144000" cy="540060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Trois points sont pris en compte:</a:t>
            </a:r>
          </a:p>
          <a:p>
            <a:pPr>
              <a:defRPr/>
            </a:pPr>
            <a:endParaRPr lang="fr-FR" sz="2400" u="sng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1°) Coefficient </a:t>
            </a:r>
            <a:r>
              <a:rPr lang="fr-FR" sz="20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Caractérise le maximum de l’énergie que le bâtiment devra avoir besoin pour compléter les apports naturels liés à sa construction (orientation..). 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Coefficient sans unité la limite est calculée en fonction de données externes (lieu, utilisation…), la réalisation du local devra donner 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un résultat inférieur ou égal à la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limite suivant 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une grille de calcul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par la mise en œuvre de procédés, matériaux,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ext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…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2°) </a:t>
            </a:r>
            <a:r>
              <a:rPr lang="fr-FR" sz="20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Cepmax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Consommation en énergie primaire limitée à 50 kWh/m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ans de base, modulé suivant différents paramètres.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3°) Tic: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caractérise le confort d’été avec un maximum 26 °C à ne pas dépasser en période de pointe de température.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Le local doit être muni de protection du soleil sur les baies vitrées de manière à obtenir des coefficients de protection en fonction de l’activité et de l’orientation de ces baies. Sauf impossibilité ces baies devront pouvoir s’ouvrir à 50% minimum.</a:t>
            </a: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1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9974" y="90872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88900" dir="2700000">
              <a:prstClr val="black">
                <a:alpha val="97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Depuis  </a:t>
            </a:r>
            <a:r>
              <a:rPr lang="fr-FR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Janvier </a:t>
            </a:r>
            <a:r>
              <a:rPr lang="fr-F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2013  pour tout bâtiment  neuf.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utoUpdateAnimBg="0"/>
      <p:bldP spid="15366" grpId="0" animBg="1" autoUpdateAnimBg="0"/>
      <p:bldP spid="11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62000" y="332656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10874" y="1628800"/>
            <a:ext cx="8627446" cy="864096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>
              <a:defRPr/>
            </a:pPr>
            <a:r>
              <a:rPr lang="fr-F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Trois points sont pris en compte:</a:t>
            </a:r>
          </a:p>
          <a:p>
            <a:pPr>
              <a:defRPr/>
            </a:pP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1°) Coefficient </a:t>
            </a:r>
            <a:r>
              <a:rPr lang="fr-FR" sz="20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2°) </a:t>
            </a:r>
            <a:r>
              <a:rPr lang="fr-FR" sz="2000" u="sng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Cepmax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3°) Tic:</a:t>
            </a: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10874" y="2564904"/>
            <a:ext cx="8610600" cy="414908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 algn="ctr">
              <a:defRPr/>
            </a:pP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De plus: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- Nécessité d’intégrer un système utilisant de l’énergie renouvelable, ou</a:t>
            </a:r>
          </a:p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d’utilisation de réseau de production thermique collectifs.</a:t>
            </a:r>
          </a:p>
          <a:p>
            <a:pPr algn="ctr">
              <a:defRPr/>
            </a:pPr>
            <a:endParaRPr lang="fr-FR" sz="1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- Le bâtiment doit être « étanche »  à l’air: 0.60 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/h par 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habitat individuel</a:t>
            </a:r>
          </a:p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 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/h par 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pour de l’habitat collectif.</a:t>
            </a:r>
          </a:p>
          <a:p>
            <a:pPr algn="ctr">
              <a:defRPr/>
            </a:pPr>
            <a:endParaRPr lang="fr-FR" sz="1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- Isolation: Les parois transmissives doivent avoir un </a:t>
            </a:r>
          </a:p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coefficient de transmission ≤ 0.36 W/m</a:t>
            </a:r>
            <a:r>
              <a:rPr lang="fr-FR" sz="18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°C.</a:t>
            </a:r>
          </a:p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Les ponts thermiques 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≤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0.28 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W/m</a:t>
            </a:r>
            <a:r>
              <a:rPr lang="fr-FR" sz="1800" baseline="30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°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</a:p>
          <a:p>
            <a:pPr algn="ctr">
              <a:defRPr/>
            </a:pPr>
            <a:endParaRPr lang="fr-FR" sz="12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-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Éclairage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naturel:  1/6 de la surface habitable en baies vitrées </a:t>
            </a:r>
          </a:p>
          <a:p>
            <a:pPr algn="ctr">
              <a:defRPr/>
            </a:pP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avec protection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solaire</a:t>
            </a:r>
            <a:r>
              <a:rPr lang="fr-FR" sz="1800" b="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defRPr/>
            </a:pPr>
            <a:endParaRPr lang="fr-FR" sz="1200" b="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- Nécessité d’avoir un affichage de la consommation énergétique </a:t>
            </a:r>
          </a:p>
          <a:p>
            <a:pPr algn="ctr"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(ou une estimation)</a:t>
            </a:r>
          </a:p>
          <a:p>
            <a:pPr algn="ctr"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fr-FR" sz="1800" b="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4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7" name="Rectangle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38397" y="109540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88900" dir="2700000">
              <a:prstClr val="black">
                <a:alpha val="97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Depuis  </a:t>
            </a:r>
            <a:r>
              <a:rPr lang="fr-FR" sz="20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Janvier </a:t>
            </a:r>
            <a:r>
              <a:rPr lang="fr-FR" sz="20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2013  pour tout bâtiment  neuf.</a:t>
            </a:r>
          </a:p>
        </p:txBody>
      </p:sp>
    </p:spTree>
    <p:extLst>
      <p:ext uri="{BB962C8B-B14F-4D97-AF65-F5344CB8AC3E}">
        <p14:creationId xmlns:p14="http://schemas.microsoft.com/office/powerpoint/2010/main" val="2906942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6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8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5496" y="5015116"/>
            <a:ext cx="3461848" cy="1366212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Trois hauteurs types</a:t>
            </a:r>
          </a:p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altitude ≤ 400m</a:t>
            </a:r>
          </a:p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400m &lt; altitude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≤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800m</a:t>
            </a:r>
          </a:p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altitude &gt; 800m </a:t>
            </a:r>
            <a:endParaRPr lang="fr-FR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8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lvl="8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1" name="Picture 5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 rotWithShape="1"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4104" b="87041" l="5473" r="97834">
                        <a14:foregroundMark x1="7754" y1="26026" x2="90422" y2="27430"/>
                        <a14:foregroundMark x1="29989" y1="21490" x2="67275" y2="15983"/>
                        <a14:foregroundMark x1="55416" y1="6371" x2="47548" y2="80670"/>
                        <a14:foregroundMark x1="37286" y1="33693" x2="32041" y2="72894"/>
                        <a14:foregroundMark x1="73204" y1="39309" x2="84036" y2="70410"/>
                        <a14:foregroundMark x1="84721" y1="22030" x2="92132" y2="23110"/>
                        <a14:foregroundMark x1="89852" y1="36393" x2="89396" y2="33045"/>
                        <a14:foregroundMark x1="88712" y1="37905" x2="86203" y2="39309"/>
                        <a14:foregroundMark x1="8780" y1="30346" x2="23831" y2="34989"/>
                        <a14:foregroundMark x1="6043" y1="30346" x2="8552" y2="30346"/>
                        <a14:foregroundMark x1="29761" y1="57127" x2="33409" y2="63067"/>
                        <a14:foregroundMark x1="34322" y1="61231" x2="33409" y2="62311"/>
                        <a14:foregroundMark x1="34550" y1="60151" x2="29989" y2="52916"/>
                        <a14:backgroundMark x1="8210" y1="29806" x2="7070" y2="29590"/>
                        <a14:backgroundMark x1="30559" y1="55508" x2="31699" y2="566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74" t="4000" r="3860" b="11467"/>
          <a:stretch/>
        </p:blipFill>
        <p:spPr bwMode="auto">
          <a:xfrm>
            <a:off x="1604201" y="29769"/>
            <a:ext cx="6919047" cy="68284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39960" y="322484"/>
            <a:ext cx="6680635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4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7" name="Rectangle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07504" y="2286000"/>
            <a:ext cx="3124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defRPr/>
            </a:pPr>
            <a:r>
              <a:rPr lang="fr-FR" sz="2800" kern="0" dirty="0" smtClean="0"/>
              <a:t>Carte  des différentes zones climatiques</a:t>
            </a:r>
          </a:p>
        </p:txBody>
      </p:sp>
      <p:pic>
        <p:nvPicPr>
          <p:cNvPr id="19" name="Picture 5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 rotWithShape="1">
          <a:blip r:embed="rId21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024" b="99244" l="3991" r="98860">
                        <a14:foregroundMark x1="10946" y1="27322" x2="28278" y2="33153"/>
                        <a14:foregroundMark x1="28848" y1="17711" x2="31813" y2="24406"/>
                        <a14:backgroundMark x1="5131" y1="23218" x2="49943" y2="3348"/>
                        <a14:backgroundMark x1="23489" y1="43844" x2="51653" y2="22138"/>
                        <a14:backgroundMark x1="56100" y1="84017" x2="72520" y2="63499"/>
                        <a14:backgroundMark x1="93273" y1="90173" x2="93729" y2="96112"/>
                        <a14:backgroundMark x1="34550" y1="31102" x2="36944" y2="25162"/>
                        <a14:backgroundMark x1="33181" y1="28726" x2="36488" y2="277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8" t="14385" r="65949" b="61939"/>
          <a:stretch/>
        </p:blipFill>
        <p:spPr bwMode="auto">
          <a:xfrm>
            <a:off x="1619672" y="879887"/>
            <a:ext cx="2186130" cy="19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 rotWithShape="1">
          <a:blip r:embed="rId22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024" b="99244" l="3991" r="98860">
                        <a14:foregroundMark x1="32497" y1="28618" x2="37286" y2="57775"/>
                        <a14:backgroundMark x1="5131" y1="23218" x2="49943" y2="3348"/>
                        <a14:backgroundMark x1="12885" y1="32397" x2="34094" y2="14687"/>
                        <a14:backgroundMark x1="10946" y1="28186" x2="15165" y2="28402"/>
                        <a14:backgroundMark x1="30901" y1="59071" x2="83124" y2="76566"/>
                        <a14:backgroundMark x1="28734" y1="32397" x2="25542" y2="33477"/>
                        <a14:backgroundMark x1="30901" y1="24406" x2="34094" y2="26674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2" t="26655" r="35848" b="39303"/>
          <a:stretch/>
        </p:blipFill>
        <p:spPr bwMode="auto">
          <a:xfrm>
            <a:off x="2712737" y="1871077"/>
            <a:ext cx="3397949" cy="2749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 rotWithShape="1">
          <a:blip r:embed="rId23">
            <a:clrChange>
              <a:clrFrom>
                <a:srgbClr val="1D1914"/>
              </a:clrFrom>
              <a:clrTo>
                <a:srgbClr val="1D1914">
                  <a:alpha val="0"/>
                </a:srgbClr>
              </a:clrTo>
            </a:clrChange>
            <a:duotone>
              <a:prstClr val="black"/>
              <a:srgbClr val="8938F6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3024" b="88877" l="23603" r="62828">
                        <a14:foregroundMark x1="29761" y1="75486" x2="57469" y2="68035"/>
                        <a14:foregroundMark x1="30217" y1="58963" x2="46636" y2="81210"/>
                        <a14:foregroundMark x1="29304" y1="72570" x2="44812" y2="62419"/>
                        <a14:foregroundMark x1="25656" y1="76350" x2="40593" y2="80778"/>
                        <a14:foregroundMark x1="42531" y1="58963" x2="50741" y2="66415"/>
                        <a14:backgroundMark x1="32041" y1="57343" x2="32725" y2="60259"/>
                        <a14:backgroundMark x1="40821" y1="54752" x2="46180" y2="53240"/>
                        <a14:backgroundMark x1="59521" y1="62851" x2="61460" y2="64255"/>
                        <a14:backgroundMark x1="55872" y1="84557" x2="64880" y2="70410"/>
                        <a14:backgroundMark x1="55416" y1="78834" x2="58381" y2="78618"/>
                        <a14:backgroundMark x1="52452" y1="78618" x2="55872" y2="7861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53920" r="36034" b="14999"/>
          <a:stretch/>
        </p:blipFill>
        <p:spPr bwMode="auto">
          <a:xfrm>
            <a:off x="3044082" y="4086718"/>
            <a:ext cx="3040086" cy="2510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 rotWithShape="1">
          <a:blip r:embed="rId24">
            <a:duotone>
              <a:prstClr val="black"/>
              <a:srgbClr val="00A22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672" b="33693" l="30217" r="68187">
                        <a14:foregroundMark x1="34664" y1="26998" x2="60775" y2="9719"/>
                        <a14:foregroundMark x1="56100" y1="6479" x2="64424" y2="16091"/>
                        <a14:foregroundMark x1="61003" y1="23866" x2="46408" y2="27430"/>
                        <a14:backgroundMark x1="30787" y1="28294" x2="30787" y2="32505"/>
                        <a14:backgroundMark x1="49487" y1="35097" x2="50855" y2="36177"/>
                      </a14:backgroundRemoval>
                    </a14:imgEffect>
                    <a14:imgEffect>
                      <a14:colorTemperature colorTemp="88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92" t="4000" r="32080" b="65983"/>
          <a:stretch/>
        </p:blipFill>
        <p:spPr bwMode="auto">
          <a:xfrm>
            <a:off x="3523991" y="44624"/>
            <a:ext cx="2848209" cy="242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5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 rotWithShape="1">
          <a:blip r:embed="rId25">
            <a:duotone>
              <a:prstClr val="black"/>
              <a:srgbClr val="01FF37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2095" b="45572" l="48689" r="95553">
                        <a14:foregroundMark x1="70810" y1="17819" x2="89852" y2="35097"/>
                        <a14:foregroundMark x1="57013" y1="35313" x2="91676" y2="23326"/>
                        <a14:foregroundMark x1="69213" y1="18898" x2="63512" y2="31102"/>
                        <a14:foregroundMark x1="65336" y1="32829" x2="63740" y2="41469"/>
                        <a14:foregroundMark x1="52794" y1="34341" x2="59977" y2="34449"/>
                        <a14:foregroundMark x1="64196" y1="43844" x2="59521" y2="35313"/>
                        <a14:foregroundMark x1="71836" y1="31317" x2="84721" y2="34449"/>
                        <a14:foregroundMark x1="78449" y1="38553" x2="80388" y2="30454"/>
                        <a14:foregroundMark x1="75257" y1="19870" x2="92588" y2="2354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036" t="11568" r="3806" b="53872"/>
          <a:stretch/>
        </p:blipFill>
        <p:spPr bwMode="auto">
          <a:xfrm>
            <a:off x="4893127" y="652311"/>
            <a:ext cx="3654936" cy="2791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5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 rotWithShape="1">
          <a:blip r:embed="rId26">
            <a:duotone>
              <a:prstClr val="black"/>
              <a:srgbClr val="00A223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31210" b="66415" l="42189" r="90080">
                        <a14:foregroundMark x1="49259" y1="52052" x2="86203" y2="56263"/>
                        <a14:foregroundMark x1="56670" y1="60259" x2="84835" y2="38661"/>
                        <a14:foregroundMark x1="70239" y1="37581" x2="84835" y2="61771"/>
                        <a14:foregroundMark x1="48347" y1="50972" x2="71266" y2="44168"/>
                        <a14:foregroundMark x1="70582" y1="35313" x2="70582" y2="41901"/>
                        <a14:foregroundMark x1="79818" y1="52376" x2="85747" y2="50540"/>
                        <a14:foregroundMark x1="86659" y1="52376" x2="84151" y2="47300"/>
                        <a14:foregroundMark x1="74230" y1="56479" x2="83694" y2="62959"/>
                        <a14:foregroundMark x1="80046" y1="66415" x2="83238" y2="63607"/>
                        <a14:foregroundMark x1="88826" y1="62959" x2="86659" y2="63175"/>
                        <a14:foregroundMark x1="65678" y1="60691" x2="71950" y2="55832"/>
                        <a14:foregroundMark x1="66819" y1="58963" x2="53136" y2="60475"/>
                        <a14:foregroundMark x1="53706" y1="60043" x2="45610" y2="50324"/>
                        <a14:backgroundMark x1="47891" y1="33585" x2="49715" y2="33369"/>
                        <a14:backgroundMark x1="52223" y1="36393" x2="61688" y2="44168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831" t="31282" r="9111" b="31083"/>
          <a:stretch/>
        </p:blipFill>
        <p:spPr bwMode="auto">
          <a:xfrm>
            <a:off x="4421020" y="2261121"/>
            <a:ext cx="3723255" cy="304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 rotWithShape="1">
          <a:blip r:embed="rId27">
            <a:clrChange>
              <a:clrFrom>
                <a:srgbClr val="9EC2F3"/>
              </a:clrFrom>
              <a:clrTo>
                <a:srgbClr val="9EC2F3">
                  <a:alpha val="0"/>
                </a:srgbClr>
              </a:clrTo>
            </a:clrChange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55832" b="73974" l="59065" r="91790">
                        <a14:foregroundMark x1="61688" y1="67495" x2="72292" y2="63067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4875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991" t="57339" r="6803" b="25323"/>
          <a:stretch/>
        </p:blipFill>
        <p:spPr bwMode="auto">
          <a:xfrm>
            <a:off x="5724128" y="4365104"/>
            <a:ext cx="2596029" cy="1400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5"/>
          <p:cNvPicPr>
            <a:picLocks noChangeAspect="1" noChangeArrowheads="1"/>
          </p:cNvPicPr>
          <p:nvPr>
            <p:custDataLst>
              <p:tags r:id="rId13"/>
            </p:custDataLst>
          </p:nvPr>
        </p:nvPicPr>
        <p:blipFill rotWithShape="1">
          <a:blip r:embed="rId28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81749" b="100000" l="85633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986" t="79542" r="388" b="1626"/>
          <a:stretch/>
        </p:blipFill>
        <p:spPr bwMode="auto">
          <a:xfrm>
            <a:off x="8144275" y="5232691"/>
            <a:ext cx="882388" cy="15212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1555" y="3443996"/>
            <a:ext cx="31242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800" kern="0" dirty="0" smtClean="0"/>
              <a:t>H1a; H1b; H1c</a:t>
            </a:r>
          </a:p>
        </p:txBody>
      </p:sp>
      <p:sp>
        <p:nvSpPr>
          <p:cNvPr id="34" name="Rectangle 2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107503" y="3865612"/>
            <a:ext cx="34164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800" kern="0" dirty="0" smtClean="0"/>
              <a:t>H2a; H2b; H2c; H2d</a:t>
            </a:r>
          </a:p>
        </p:txBody>
      </p:sp>
      <p:sp>
        <p:nvSpPr>
          <p:cNvPr id="35" name="Rectangle 2"/>
          <p:cNvSpPr txBox="1"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162500" y="4303762"/>
            <a:ext cx="3416487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800" kern="0" dirty="0" smtClean="0"/>
              <a:t>H3</a:t>
            </a:r>
          </a:p>
        </p:txBody>
      </p:sp>
    </p:spTree>
    <p:extLst>
      <p:ext uri="{BB962C8B-B14F-4D97-AF65-F5344CB8AC3E}">
        <p14:creationId xmlns:p14="http://schemas.microsoft.com/office/powerpoint/2010/main" val="3955303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8000"/>
                            </p:stCondLst>
                            <p:childTnLst>
                              <p:par>
                                <p:cTn id="6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500"/>
                            </p:stCondLst>
                            <p:childTnLst>
                              <p:par>
                                <p:cTn id="73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 autoUpdateAnimBg="0"/>
      <p:bldP spid="17" grpId="0" autoUpdateAnimBg="0"/>
      <p:bldP spid="33" grpId="0" autoUpdateAnimBg="0"/>
      <p:bldP spid="34" grpId="0" autoUpdateAnimBg="0"/>
      <p:bldP spid="35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62000" y="332656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2998892"/>
            <a:ext cx="9144000" cy="3859108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>
              <a:defRPr/>
            </a:pPr>
            <a:r>
              <a:rPr lang="fr-FR" sz="24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Type de local ou d’utilisation:</a:t>
            </a:r>
          </a:p>
          <a:p>
            <a:pPr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1°) CE1: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Tout local sauf CE2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</a:p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fr-FR" sz="20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2°) CE2:  local muni d’un système de refroidissement ET;</a:t>
            </a:r>
          </a:p>
          <a:p>
            <a:pPr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	     Habitat ou Locaux enseignement si </a:t>
            </a:r>
          </a:p>
          <a:p>
            <a:pPr lvl="5">
              <a:defRPr/>
            </a:pP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	BR2 ou BR3 </a:t>
            </a:r>
          </a:p>
          <a:p>
            <a:pPr lvl="5">
              <a:defRPr/>
            </a:pP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	Et H2D ou H3 </a:t>
            </a:r>
          </a:p>
          <a:p>
            <a:pPr lvl="5">
              <a:defRPr/>
            </a:pP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   	Et altitude ≤ 400m</a:t>
            </a:r>
          </a:p>
          <a:p>
            <a:pPr lvl="5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Bureaux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si BR2 ou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BR3 </a:t>
            </a:r>
          </a:p>
          <a:p>
            <a:pPr lvl="8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Ou baies non ouvrables</a:t>
            </a:r>
          </a:p>
          <a:p>
            <a:pPr lvl="8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Ou H1C ou H2C Et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altitude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≤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400m</a:t>
            </a:r>
          </a:p>
          <a:p>
            <a:pPr lvl="8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Ou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H2D ou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H3 Et </a:t>
            </a: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altitude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≤ 800m </a:t>
            </a:r>
            <a:endParaRPr lang="fr-FR" sz="20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lvl="8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lvl="8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20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</a:t>
            </a: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Rectangle 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80032" y="1410464"/>
            <a:ext cx="8610600" cy="144016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/>
          <a:lstStyle/>
          <a:p>
            <a:pPr>
              <a:defRPr/>
            </a:pP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Prise en compte du bruit extérieur.</a:t>
            </a:r>
          </a:p>
          <a:p>
            <a:pPr algn="ctr">
              <a:defRPr/>
            </a:pPr>
            <a:endParaRPr lang="fr-FR" sz="9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Classement en trois zones:</a:t>
            </a:r>
            <a:endParaRPr lang="fr-FR" sz="9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9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BR1: Peu bruyante          BR2: Bruyante         BR3: Très bruyante</a:t>
            </a:r>
          </a:p>
          <a:p>
            <a:pPr algn="ctr"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fr-FR" sz="1800" b="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4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1" name="Rectangle 2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908720"/>
            <a:ext cx="9144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635000" dir="2700000">
              <a:prstClr val="black">
                <a:alpha val="95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4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différents paramètres de calcul .</a:t>
            </a:r>
          </a:p>
        </p:txBody>
      </p:sp>
    </p:spTree>
    <p:extLst>
      <p:ext uri="{BB962C8B-B14F-4D97-AF65-F5344CB8AC3E}">
        <p14:creationId xmlns:p14="http://schemas.microsoft.com/office/powerpoint/2010/main" val="2451452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9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 autoUpdateAnimBg="0"/>
      <p:bldP spid="15368" grpId="0" animBg="1" autoUpdateAnimBg="0"/>
      <p:bldP spid="11" grpId="0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5732264"/>
            <a:ext cx="9144000" cy="108012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Mbsurf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En habitat collectif = 0; 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pour maison 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individuelle ou collée  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4282982"/>
            <a:ext cx="9144000" cy="936104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Mbgéo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2533462"/>
            <a:ext cx="9144000" cy="948308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à ne pas dépasser: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762000" y="332656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1484784"/>
            <a:ext cx="9144000" cy="1008112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u="sng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Prise en compte des apports bioclimatiques de part la manière de construire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Ce coefficient sans unité évalue ce qui va naturellement bénéficier au bâtiment d’un point de vue de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l’Éclairage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, du Chauffage, du refroidissement.</a:t>
            </a: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6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1" name="Rectangle 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729974" y="1023392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/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Coefficient </a:t>
            </a:r>
            <a:r>
              <a:rPr lang="fr-FR" sz="3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fr-FR" sz="3200" kern="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29974" y="2924944"/>
            <a:ext cx="8234514" cy="432048"/>
          </a:xfrm>
          <a:prstGeom prst="rect">
            <a:avLst/>
          </a:prstGeom>
          <a:gradFill>
            <a:gsLst>
              <a:gs pos="47000">
                <a:schemeClr val="bg2">
                  <a:lumMod val="40000"/>
                  <a:lumOff val="60000"/>
                </a:schemeClr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= </a:t>
            </a:r>
            <a:r>
              <a:rPr lang="fr-FR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moyen x (</a:t>
            </a:r>
            <a:r>
              <a:rPr lang="fr-FR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Mbgéo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fr-FR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Mbalt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fr-FR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Mbsurf</a:t>
            </a:r>
            <a:r>
              <a:rPr lang="fr-FR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defRPr/>
            </a:pPr>
            <a:endParaRPr lang="fr-FR" sz="24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023603702"/>
              </p:ext>
            </p:extLst>
          </p:nvPr>
        </p:nvGraphicFramePr>
        <p:xfrm>
          <a:off x="1644352" y="4365104"/>
          <a:ext cx="6096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H1a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H1b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H1c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H2a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H2b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H2c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H2d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H3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47000">
                          <a:schemeClr val="bg2">
                            <a:lumMod val="40000"/>
                            <a:lumOff val="6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1.4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0.9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0.8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0.7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leau 8"/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4040687850"/>
              </p:ext>
            </p:extLst>
          </p:nvPr>
        </p:nvGraphicFramePr>
        <p:xfrm>
          <a:off x="3635896" y="5700856"/>
          <a:ext cx="5544616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6104"/>
                <a:gridCol w="1224136"/>
                <a:gridCol w="936104"/>
                <a:gridCol w="1296144"/>
                <a:gridCol w="1152128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sz="1600" b="1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600" b="1" baseline="30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48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0……….120 </a:t>
                      </a: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…….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140…………..200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48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CE1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0.5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-0.167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-0.167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CE2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0.374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-0.125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-0.125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sp>
        <p:nvSpPr>
          <p:cNvPr id="13" name="Rectangle 6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0" y="3522336"/>
            <a:ext cx="9144000" cy="72008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moyen : si bâtiment type CE1;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moyen = 60</a:t>
            </a:r>
            <a:b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	  si bâtiment type CE2;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Bbiomax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moyen = 80</a:t>
            </a:r>
          </a:p>
        </p:txBody>
      </p:sp>
      <p:sp>
        <p:nvSpPr>
          <p:cNvPr id="15" name="Rectangle 6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0" y="5259652"/>
            <a:ext cx="9144000" cy="432048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Mbalt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0 si altitude ≤ 400m; 0.2 si altitude comprise entre 401 et 800 m; 0.4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au-delà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493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6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92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75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2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37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8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4" grpId="0" animBg="1"/>
      <p:bldP spid="12" grpId="0" animBg="1"/>
      <p:bldP spid="15366" grpId="0" animBg="1"/>
      <p:bldP spid="11" grpId="0"/>
      <p:bldP spid="6" grpId="0" animBg="1"/>
      <p:bldP spid="13" grpId="0" animBg="1"/>
      <p:bldP spid="1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>
          <a:xfrm>
            <a:off x="762000" y="332656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72774" y="1844824"/>
            <a:ext cx="8686800" cy="4680520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Maximum d’énergie primaire consommée modulée en fonction de différents paramètres.</a:t>
            </a:r>
          </a:p>
          <a:p>
            <a:pPr algn="ctr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Pour toutes les énergies  1 </a:t>
            </a:r>
            <a:r>
              <a:rPr lang="fr-FR" sz="20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kwh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utilisé = 1 kWh énergie primaire.</a:t>
            </a: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Pour l’électricité: 1 kWh utilisé = 2.58 kWh énergie primaire.</a:t>
            </a:r>
          </a:p>
          <a:p>
            <a:pPr algn="ctr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Établi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à 50 kWh/ m</a:t>
            </a:r>
            <a:r>
              <a:rPr lang="fr-FR" sz="20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an en énergie primaire, ce maximum est porté jusqu’en janvier 2015 à 57.5 kWh/m</a:t>
            </a:r>
            <a:r>
              <a:rPr lang="fr-FR" sz="20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an pour l’habitat collectif.</a:t>
            </a:r>
          </a:p>
          <a:p>
            <a:pPr algn="ctr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Pour ce calcul il est tenu compte de l’énergie consommée par: </a:t>
            </a:r>
            <a:b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le chauffage, l’eau chaude sanitaire, le refroidissement, l’éclairage, et tous les auxiliaires (ventilation…).</a:t>
            </a:r>
          </a:p>
          <a:p>
            <a:pPr algn="ctr">
              <a:defRPr/>
            </a:pPr>
            <a:endParaRPr lang="fr-FR" sz="2000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Limité à 62 kWh/m</a:t>
            </a:r>
            <a:r>
              <a:rPr lang="fr-FR" sz="2000" baseline="30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par an avant déduction de production photovoltaïque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s’il </a:t>
            </a:r>
            <a:r>
              <a:rPr lang="fr-FR" sz="2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y a lieu.  </a:t>
            </a:r>
          </a:p>
          <a:p>
            <a:pPr algn="ctr"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3"/>
            </p:custDataLst>
          </p:nvPr>
        </p:nvSpPr>
        <p:spPr>
          <a:xfrm>
            <a:off x="-36512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1" name="Rectangle 2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29974" y="1124744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2700000">
              <a:prstClr val="black">
                <a:alpha val="99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32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Coefficient CEP max.</a:t>
            </a:r>
          </a:p>
        </p:txBody>
      </p:sp>
    </p:spTree>
    <p:extLst>
      <p:ext uri="{BB962C8B-B14F-4D97-AF65-F5344CB8AC3E}">
        <p14:creationId xmlns:p14="http://schemas.microsoft.com/office/powerpoint/2010/main" val="1752284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 autoUpdateAnimBg="0"/>
      <p:bldP spid="11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6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0" y="3359940"/>
            <a:ext cx="9144000" cy="574323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Mcalt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0 si altitude ≤ 400m; 0.2 si altitude comprise entre 401 et 800 m; 0.4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au-delà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35496" y="6572200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6" name="Rectangle 6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3969663"/>
            <a:ext cx="9144000" cy="2088232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Mcsurf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En habitat collectif</a:t>
            </a: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pour maison </a:t>
            </a:r>
          </a:p>
          <a:p>
            <a:pPr>
              <a:defRPr/>
            </a:pP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individuelle ou collée </a:t>
            </a:r>
          </a:p>
        </p:txBody>
      </p:sp>
      <p:sp>
        <p:nvSpPr>
          <p:cNvPr id="17" name="Rectangle 6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6093296"/>
            <a:ext cx="9144000" cy="764704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Mcges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Compris entre 0.3 pour les 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habitats 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utilisant le bois comme énergie, ou peu producteur de gaz à effet de serre jusqu’à 0 pour les moins écologiques.</a:t>
            </a:r>
          </a:p>
        </p:txBody>
      </p:sp>
      <p:sp>
        <p:nvSpPr>
          <p:cNvPr id="14" name="Rectangle 6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2454547"/>
            <a:ext cx="9144000" cy="869993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Mcgéo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</p:txBody>
      </p:sp>
      <p:sp>
        <p:nvSpPr>
          <p:cNvPr id="15366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1844824"/>
            <a:ext cx="9144000" cy="574323"/>
          </a:xfrm>
          <a:prstGeom prst="rect">
            <a:avLst/>
          </a:prstGeom>
          <a:gradFill>
            <a:gsLst>
              <a:gs pos="63000">
                <a:srgbClr val="FFC000"/>
              </a:gs>
              <a:gs pos="4000">
                <a:srgbClr val="CC9B00">
                  <a:alpha val="73000"/>
                </a:srgbClr>
              </a:gs>
              <a:gs pos="100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Mctype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si bâtiment habitat type CE1; </a:t>
            </a: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Mctype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= 1</a:t>
            </a:r>
            <a:b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	 si bâtiment habitat  type CE2; </a:t>
            </a:r>
            <a:r>
              <a:rPr lang="fr-FR" sz="18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Mctype</a:t>
            </a:r>
            <a:r>
              <a:rPr lang="fr-FR" sz="18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= 1.2</a:t>
            </a:r>
          </a:p>
        </p:txBody>
      </p:sp>
      <p:sp>
        <p:nvSpPr>
          <p:cNvPr id="15362" name="Rectangle 2"/>
          <p:cNvSpPr>
            <a:spLocks noGrp="1" noChangeArrowheads="1"/>
          </p:cNvSpPr>
          <p:nvPr>
            <p:ph type="title"/>
            <p:custDataLst>
              <p:tags r:id="rId7"/>
            </p:custDataLst>
          </p:nvPr>
        </p:nvSpPr>
        <p:spPr>
          <a:xfrm>
            <a:off x="685800" y="260648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RT2012</a:t>
            </a:r>
          </a:p>
        </p:txBody>
      </p:sp>
      <p:sp>
        <p:nvSpPr>
          <p:cNvPr id="11" name="Rectangle 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85800" y="908720"/>
            <a:ext cx="7772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dist="76200" dir="2700000">
              <a:prstClr val="black">
                <a:alpha val="95000"/>
              </a:prstClr>
            </a:inn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fr-FR" sz="2800" kern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Coefficient CEP max.</a:t>
            </a:r>
          </a:p>
        </p:txBody>
      </p:sp>
      <p:sp>
        <p:nvSpPr>
          <p:cNvPr id="6" name="Rectangle 6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94431" y="1340768"/>
            <a:ext cx="6955138" cy="495672"/>
          </a:xfrm>
          <a:prstGeom prst="rect">
            <a:avLst/>
          </a:prstGeom>
          <a:gradFill>
            <a:gsLst>
              <a:gs pos="49000">
                <a:schemeClr val="tx2">
                  <a:lumMod val="50000"/>
                  <a:lumOff val="50000"/>
                </a:schemeClr>
              </a:gs>
              <a:gs pos="10000">
                <a:srgbClr val="CC9B00">
                  <a:alpha val="73000"/>
                </a:srgbClr>
              </a:gs>
              <a:gs pos="79000">
                <a:srgbClr val="BC8F00">
                  <a:alpha val="58000"/>
                </a:srgbClr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/>
          <a:lstStyle/>
          <a:p>
            <a:pPr>
              <a:defRPr/>
            </a:pP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CEPmax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= 50 x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Mctype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x (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Mcgeo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Mcalt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Mcsurf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fr-FR" sz="18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Mcges</a:t>
            </a:r>
            <a:r>
              <a:rPr lang="fr-FR" sz="18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  <a:endParaRPr lang="fr-FR" sz="1800" dirty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au 6"/>
          <p:cNvGraphicFramePr>
            <a:graphicFrameLocks noGrp="1"/>
          </p:cNvGraphicFramePr>
          <p:nvPr>
            <p:custDataLst>
              <p:tags r:id="rId10"/>
            </p:custDataLst>
            <p:extLst>
              <p:ext uri="{D42A27DB-BD31-4B8C-83A1-F6EECF244321}">
                <p14:modId xmlns:p14="http://schemas.microsoft.com/office/powerpoint/2010/main" val="3973804333"/>
              </p:ext>
            </p:extLst>
          </p:nvPr>
        </p:nvGraphicFramePr>
        <p:xfrm>
          <a:off x="1524000" y="2492896"/>
          <a:ext cx="6096000" cy="73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  <a:gridCol w="762000"/>
              </a:tblGrid>
              <a:tr h="327863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H1a0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H1b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H1c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H2a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H2b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H2c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H2d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H3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1.3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1.2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1.1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0.9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0.9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dirty="0" smtClean="0">
                          <a:solidFill>
                            <a:schemeClr val="tx1"/>
                          </a:solidFill>
                          <a:effectLst/>
                        </a:rPr>
                        <a:t>0.8</a:t>
                      </a:r>
                      <a:endParaRPr lang="fr-FR" b="1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solidFill>
                      <a:srgbClr val="CC9B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Tableau 7"/>
          <p:cNvGraphicFramePr>
            <a:graphicFrameLocks noGrp="1"/>
          </p:cNvGraphicFramePr>
          <p:nvPr>
            <p:custDataLst>
              <p:tags r:id="rId11"/>
            </p:custDataLst>
            <p:extLst>
              <p:ext uri="{D42A27DB-BD31-4B8C-83A1-F6EECF244321}">
                <p14:modId xmlns:p14="http://schemas.microsoft.com/office/powerpoint/2010/main" val="1763444732"/>
              </p:ext>
            </p:extLst>
          </p:nvPr>
        </p:nvGraphicFramePr>
        <p:xfrm>
          <a:off x="3491880" y="4005594"/>
          <a:ext cx="561662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261"/>
                <a:gridCol w="1240034"/>
                <a:gridCol w="948261"/>
                <a:gridCol w="1312977"/>
                <a:gridCol w="1167091"/>
              </a:tblGrid>
              <a:tr h="29941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sz="1600" b="1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600" b="1" baseline="30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………….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80………100…………...150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9941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CE1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1.24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-0.2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-0.2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  <a:tr h="29941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CE2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1.033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-0.33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-0.33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  <p:graphicFrame>
        <p:nvGraphicFramePr>
          <p:cNvPr id="12" name="Tableau 11"/>
          <p:cNvGraphicFramePr>
            <a:graphicFrameLocks noGrp="1"/>
          </p:cNvGraphicFramePr>
          <p:nvPr>
            <p:custDataLst>
              <p:tags r:id="rId12"/>
            </p:custDataLst>
            <p:extLst>
              <p:ext uri="{D42A27DB-BD31-4B8C-83A1-F6EECF244321}">
                <p14:modId xmlns:p14="http://schemas.microsoft.com/office/powerpoint/2010/main" val="1382935305"/>
              </p:ext>
            </p:extLst>
          </p:nvPr>
        </p:nvGraphicFramePr>
        <p:xfrm>
          <a:off x="3491880" y="5015448"/>
          <a:ext cx="5616624" cy="100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8261"/>
                <a:gridCol w="1240034"/>
                <a:gridCol w="948261"/>
                <a:gridCol w="1312977"/>
                <a:gridCol w="1167091"/>
              </a:tblGrid>
              <a:tr h="28803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r>
                        <a:rPr lang="fr-FR" sz="1600" b="1" baseline="3000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fr-FR" sz="1600" b="1" baseline="30000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0……..….120 </a:t>
                      </a:r>
                      <a:r>
                        <a:rPr lang="fr-FR" sz="1600" b="1" baseline="0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…..….</a:t>
                      </a:r>
                      <a:r>
                        <a:rPr lang="fr-FR" sz="1600" b="1" dirty="0" smtClean="0"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140…………..200</a:t>
                      </a:r>
                      <a:endParaRPr lang="fr-FR" sz="1600" b="1" dirty="0"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chemeClr val="bg2">
                            <a:lumMod val="60000"/>
                            <a:lumOff val="40000"/>
                          </a:schemeClr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CE1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0.5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-0.167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-0.167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CE2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0.374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fr-FR" sz="1600" b="1" baseline="0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0 </a:t>
                      </a: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 -0.125</a:t>
                      </a:r>
                      <a:endParaRPr lang="fr-FR" sz="1600" b="1" dirty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 smtClean="0">
                          <a:effectLst/>
                          <a:latin typeface="Arial" pitchFamily="34" charset="0"/>
                          <a:cs typeface="Arial" pitchFamily="34" charset="0"/>
                          <a:sym typeface="Wingdings" pitchFamily="2" charset="2"/>
                        </a:rPr>
                        <a:t>-0.125</a:t>
                      </a:r>
                      <a:endParaRPr lang="fr-FR" sz="1600" b="1" dirty="0" smtClean="0"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gradFill>
                      <a:gsLst>
                        <a:gs pos="63000">
                          <a:srgbClr val="FFC000"/>
                        </a:gs>
                        <a:gs pos="4000">
                          <a:srgbClr val="CC9B00">
                            <a:alpha val="73000"/>
                          </a:srgbClr>
                        </a:gs>
                        <a:gs pos="100000">
                          <a:srgbClr val="BC8F00">
                            <a:alpha val="58000"/>
                          </a:srgb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8970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9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1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45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9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82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99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4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9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4" grpId="0" animBg="1"/>
      <p:bldP spid="15366" grpId="0" animBg="1"/>
      <p:bldP spid="11" grpId="0"/>
      <p:bldP spid="6" grpId="0" animBg="1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48344" y="-162272"/>
            <a:ext cx="8534400" cy="1143000"/>
          </a:xfrm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Projet de chauffage simplifié</a:t>
            </a:r>
          </a:p>
        </p:txBody>
      </p:sp>
      <p:sp>
        <p:nvSpPr>
          <p:cNvPr id="16387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889025"/>
            <a:ext cx="9144000" cy="80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tIns="152352" bIns="38088">
            <a:spAutoFit/>
          </a:bodyPr>
          <a:lstStyle/>
          <a:p>
            <a:pPr algn="ctr">
              <a:defRPr/>
            </a:pPr>
            <a:r>
              <a:rPr lang="fr-FR" sz="2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   1°) La détermination de la puissance d’un appareil de chauffage électrique peut être évaluée à l’aide du tableau ci-dessous. </a:t>
            </a:r>
            <a:endParaRPr 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6695" name="Group 311"/>
          <p:cNvGraphicFramePr>
            <a:graphicFrameLocks noGrp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2611712672"/>
              </p:ext>
            </p:extLst>
          </p:nvPr>
        </p:nvGraphicFramePr>
        <p:xfrm>
          <a:off x="0" y="1916832"/>
          <a:ext cx="9144000" cy="4419600"/>
        </p:xfrm>
        <a:graphic>
          <a:graphicData uri="http://schemas.openxmlformats.org/drawingml/2006/table">
            <a:tbl>
              <a:tblPr/>
              <a:tblGrid>
                <a:gridCol w="1371600"/>
                <a:gridCol w="1143000"/>
                <a:gridCol w="1371600"/>
                <a:gridCol w="2590800"/>
                <a:gridCol w="1295400"/>
                <a:gridCol w="1371600"/>
              </a:tblGrid>
              <a:tr h="514350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Quelle puissance installer ? (surpuissance 20% comprise)</a:t>
                      </a:r>
                      <a:r>
                        <a:rPr kumimoji="0" lang="fr-F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kumimoji="0" lang="fr-F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704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Permis de construire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Puissance </a:t>
                      </a:r>
                      <a:b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 au m</a:t>
                      </a:r>
                      <a:r>
                        <a:rPr kumimoji="0" lang="fr-F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Puissance </a:t>
                      </a:r>
                      <a:b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 au m</a:t>
                      </a:r>
                      <a:r>
                        <a:rPr kumimoji="0" lang="fr-F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Renforcement isolation sous toiture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Puissance </a:t>
                      </a:r>
                      <a:b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 au m</a:t>
                      </a:r>
                      <a:r>
                        <a:rPr kumimoji="0" lang="fr-F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Puissance </a:t>
                      </a:r>
                      <a:b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</a:b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W au m</a:t>
                      </a:r>
                      <a:r>
                        <a:rPr kumimoji="0" lang="fr-F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Avant  mai 74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250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+ 20 cm de laine de verre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175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Avant  juillet 75 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+ 12 à 15 cm de laine de verre 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Avant  mars 82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+ 10 à 12 cm de laine de verre 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50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Avant  janvier 89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+ 8cm de laine de verre 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Depuis  janvier 89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chemeClr val="tx1">
                            <a:lumMod val="65000"/>
                            <a:lumOff val="35000"/>
                          </a:scheme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kumimoji="0" lang="fr-F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Voir RT 2012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75</a:t>
                      </a:r>
                      <a:endParaRPr kumimoji="0" lang="fr-F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rotWithShape="0">
                      <a:gsLst>
                        <a:gs pos="0">
                          <a:srgbClr val="663300"/>
                        </a:gs>
                        <a:gs pos="50000">
                          <a:srgbClr val="663300">
                            <a:gamma/>
                            <a:tint val="63922"/>
                            <a:invGamma/>
                          </a:srgbClr>
                        </a:gs>
                        <a:gs pos="100000">
                          <a:srgbClr val="663300"/>
                        </a:gs>
                      </a:gsLst>
                      <a:lin ang="5400000" scaled="1"/>
                    </a:gra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4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19458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24408" y="-76200"/>
            <a:ext cx="9119592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Projet de chauffage simplifié</a:t>
            </a:r>
          </a:p>
        </p:txBody>
      </p:sp>
      <p:sp>
        <p:nvSpPr>
          <p:cNvPr id="19459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-159730" y="1110364"/>
            <a:ext cx="9772290" cy="500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 wrap="square" tIns="152352" bIns="38088">
            <a:spAutoFit/>
          </a:bodyPr>
          <a:lstStyle/>
          <a:p>
            <a:pPr algn="ctr">
              <a:defRPr/>
            </a:pPr>
            <a:r>
              <a:rPr lang="fr-FR" sz="2000" i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2)     Méthode simple </a:t>
            </a:r>
            <a:r>
              <a:rPr lang="fr-FR" sz="2000" i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     </a:t>
            </a:r>
            <a:r>
              <a:rPr lang="fr-FR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Critères </a:t>
            </a:r>
            <a:r>
              <a:rPr lang="fr-FR" sz="20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d’isolement aux normes </a:t>
            </a:r>
            <a:r>
              <a:rPr lang="fr-FR" sz="20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  <a:endParaRPr lang="fr-FR" sz="2000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55171" y="1630871"/>
            <a:ext cx="44196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 =  (10 + 0,8. </a:t>
            </a:r>
            <a:r>
              <a:rPr lang="fr-F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fr-F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t) .</a:t>
            </a:r>
            <a:r>
              <a:rPr lang="fr-FR" sz="3200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Vh</a:t>
            </a:r>
            <a:r>
              <a:rPr lang="fr-FR" sz="3200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</a:p>
        </p:txBody>
      </p:sp>
      <p:sp>
        <p:nvSpPr>
          <p:cNvPr id="19461" name="Text Box 5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2204864"/>
            <a:ext cx="9144000" cy="1281113"/>
          </a:xfrm>
          <a:prstGeom prst="rect">
            <a:avLst/>
          </a:prstGeom>
          <a:gradFill>
            <a:gsLst>
              <a:gs pos="0">
                <a:srgbClr val="FFD757">
                  <a:alpha val="40000"/>
                </a:srgbClr>
              </a:gs>
              <a:gs pos="50000">
                <a:srgbClr val="F9E5AD">
                  <a:lumMod val="83000"/>
                  <a:lumOff val="17000"/>
                </a:srgbClr>
              </a:gs>
              <a:gs pos="100000">
                <a:srgbClr val="FFC000">
                  <a:alpha val="51000"/>
                </a:srgbClr>
              </a:gs>
            </a:gsLst>
            <a:lin ang="5400000" scaled="0"/>
          </a:gradFill>
          <a:ln w="9525">
            <a:solidFill>
              <a:srgbClr val="000000"/>
            </a:solidFill>
            <a:miter lim="800000"/>
            <a:headEnd/>
            <a:tailEnd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/>
          <a:lstStyle>
            <a:lvl1pPr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800" b="1">
                <a:solidFill>
                  <a:schemeClr val="bg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Times New Roman" pitchFamily="18" charset="0"/>
              </a:defRPr>
            </a:lvl9pPr>
          </a:lstStyle>
          <a:p>
            <a:r>
              <a:rPr lang="fr-FR" sz="1800" dirty="0">
                <a:solidFill>
                  <a:schemeClr val="tx1"/>
                </a:solidFill>
              </a:rPr>
              <a:t>P : puissance minimale à installer (W).</a:t>
            </a:r>
          </a:p>
          <a:p>
            <a:r>
              <a:rPr lang="fr-FR" sz="1800" dirty="0">
                <a:solidFill>
                  <a:schemeClr val="tx1"/>
                </a:solidFill>
                <a:sym typeface="Symbol" pitchFamily="18" charset="2"/>
              </a:rPr>
              <a:t></a:t>
            </a:r>
            <a:r>
              <a:rPr lang="fr-FR" sz="1800" dirty="0">
                <a:solidFill>
                  <a:schemeClr val="tx1"/>
                </a:solidFill>
              </a:rPr>
              <a:t>t : différence entre la température </a:t>
            </a:r>
            <a:r>
              <a:rPr lang="fr-FR" sz="1800" dirty="0" smtClean="0">
                <a:solidFill>
                  <a:schemeClr val="tx1"/>
                </a:solidFill>
              </a:rPr>
              <a:t>désirée </a:t>
            </a:r>
            <a:r>
              <a:rPr lang="fr-FR" sz="1800" dirty="0">
                <a:solidFill>
                  <a:schemeClr val="tx1"/>
                </a:solidFill>
              </a:rPr>
              <a:t>à  </a:t>
            </a:r>
            <a:r>
              <a:rPr lang="fr-FR" sz="1800" dirty="0" smtClean="0">
                <a:solidFill>
                  <a:schemeClr val="tx1"/>
                </a:solidFill>
              </a:rPr>
              <a:t>l’intérieur (19°) </a:t>
            </a:r>
            <a:r>
              <a:rPr lang="fr-FR" sz="1800" dirty="0">
                <a:solidFill>
                  <a:schemeClr val="tx1"/>
                </a:solidFill>
              </a:rPr>
              <a:t>et la température de base (voire tableau et carte</a:t>
            </a:r>
            <a:r>
              <a:rPr lang="fr-FR" sz="1800" dirty="0" smtClean="0">
                <a:solidFill>
                  <a:schemeClr val="tx1"/>
                </a:solidFill>
              </a:rPr>
              <a:t>).</a:t>
            </a:r>
            <a:endParaRPr lang="fr-FR" sz="1800" dirty="0">
              <a:solidFill>
                <a:schemeClr val="tx1"/>
              </a:solidFill>
            </a:endParaRPr>
          </a:p>
          <a:p>
            <a:r>
              <a:rPr lang="fr-FR" sz="1800" dirty="0" err="1">
                <a:solidFill>
                  <a:schemeClr val="tx1"/>
                </a:solidFill>
              </a:rPr>
              <a:t>Vh</a:t>
            </a:r>
            <a:r>
              <a:rPr lang="fr-FR" sz="1800" dirty="0">
                <a:solidFill>
                  <a:schemeClr val="tx1"/>
                </a:solidFill>
              </a:rPr>
              <a:t> : volume habitable (m</a:t>
            </a:r>
            <a:r>
              <a:rPr lang="fr-FR" sz="1800" baseline="30000" dirty="0">
                <a:solidFill>
                  <a:schemeClr val="tx1"/>
                </a:solidFill>
              </a:rPr>
              <a:t>3</a:t>
            </a:r>
            <a:r>
              <a:rPr lang="fr-FR" sz="1800" dirty="0">
                <a:solidFill>
                  <a:schemeClr val="tx1"/>
                </a:solidFill>
              </a:rPr>
              <a:t>)</a:t>
            </a:r>
          </a:p>
        </p:txBody>
      </p:sp>
      <p:pic>
        <p:nvPicPr>
          <p:cNvPr id="19463" name="Picture 7" descr="frzones1">
            <a:hlinkClick r:id="rId13" action="ppaction://hlinksldjump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8670" y="3933056"/>
            <a:ext cx="1371600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Picture 9">
            <a:hlinkClick r:id="rId15" action="ppaction://hlinksldjump"/>
          </p:cNvPr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6">
            <a:lum bright="-18000" contrast="8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3" t="43893" r="24744" b="16240"/>
          <a:stretch>
            <a:fillRect/>
          </a:stretch>
        </p:blipFill>
        <p:spPr bwMode="auto">
          <a:xfrm>
            <a:off x="5004049" y="3825754"/>
            <a:ext cx="2362200" cy="1331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ZoneTexte 1"/>
          <p:cNvSpPr txBox="1"/>
          <p:nvPr>
            <p:custDataLst>
              <p:tags r:id="rId8"/>
            </p:custDataLst>
          </p:nvPr>
        </p:nvSpPr>
        <p:spPr>
          <a:xfrm>
            <a:off x="-36512" y="5301478"/>
            <a:ext cx="60019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800" dirty="0" smtClean="0">
                <a:latin typeface="Arial" pitchFamily="34" charset="0"/>
                <a:cs typeface="Arial" pitchFamily="34" charset="0"/>
              </a:rPr>
              <a:t>Ex: maison de 150 m</a:t>
            </a:r>
            <a:r>
              <a:rPr lang="fr-FR" sz="1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 à Annecy </a:t>
            </a:r>
          </a:p>
          <a:p>
            <a:r>
              <a:rPr lang="fr-FR" sz="1800" dirty="0" smtClean="0">
                <a:latin typeface="Arial" pitchFamily="34" charset="0"/>
                <a:cs typeface="Arial" pitchFamily="34" charset="0"/>
              </a:rPr>
              <a:t>Hauteur sous plafond 3m sur 100 m</a:t>
            </a:r>
            <a:r>
              <a:rPr lang="fr-FR" sz="18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 smtClean="0">
                <a:latin typeface="Arial" pitchFamily="34" charset="0"/>
                <a:cs typeface="Arial" pitchFamily="34" charset="0"/>
              </a:rPr>
              <a:t>, 4m sur le reste.</a:t>
            </a:r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ZoneTexte 9"/>
          <p:cNvSpPr txBox="1"/>
          <p:nvPr>
            <p:custDataLst>
              <p:tags r:id="rId9"/>
            </p:custDataLst>
          </p:nvPr>
        </p:nvSpPr>
        <p:spPr>
          <a:xfrm>
            <a:off x="444190" y="6093296"/>
            <a:ext cx="54959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rial" pitchFamily="34" charset="0"/>
                <a:cs typeface="Arial" pitchFamily="34" charset="0"/>
              </a:rPr>
              <a:t>P = (10 + 0.8 . (19 – (-13))) . ((100 . 3) + (50 . 4)) = </a:t>
            </a:r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ZoneTexte 10"/>
          <p:cNvSpPr txBox="1"/>
          <p:nvPr>
            <p:custDataLst>
              <p:tags r:id="rId10"/>
            </p:custDataLst>
          </p:nvPr>
        </p:nvSpPr>
        <p:spPr>
          <a:xfrm>
            <a:off x="5657259" y="6093295"/>
            <a:ext cx="34563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800" dirty="0" smtClean="0">
                <a:latin typeface="Arial" pitchFamily="34" charset="0"/>
                <a:cs typeface="Arial" pitchFamily="34" charset="0"/>
              </a:rPr>
              <a:t>17 800 W à répartir suivant l’architecture du bâtiment</a:t>
            </a:r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4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19459" grpId="0" autoUpdateAnimBg="0"/>
      <p:bldP spid="19460" grpId="0"/>
      <p:bldP spid="19461" grpId="0" animBg="1"/>
      <p:bldP spid="2" grpId="0"/>
      <p:bldP spid="10" grpId="0"/>
      <p:bldP spid="11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7620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latin typeface="Arial" pitchFamily="34" charset="0"/>
                <a:cs typeface="Arial" pitchFamily="34" charset="0"/>
              </a:rPr>
              <a:t>Projet de chauffage simplifié</a:t>
            </a:r>
          </a:p>
        </p:txBody>
      </p:sp>
      <p:sp>
        <p:nvSpPr>
          <p:cNvPr id="22531" name="Rectangle 3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9144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3)     Méthode simple 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  </a:t>
            </a:r>
            <a:b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Définition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 coefficients de déperdition des parois</a:t>
            </a:r>
          </a:p>
        </p:txBody>
      </p:sp>
      <p:sp>
        <p:nvSpPr>
          <p:cNvPr id="22532" name="Rectangle 4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1628800"/>
            <a:ext cx="9144000" cy="915988"/>
          </a:xfrm>
          <a:prstGeom prst="rect">
            <a:avLst/>
          </a:prstGeom>
          <a:gradFill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prend en compte dans cette méthode les pertes thermiques engendrées</a:t>
            </a:r>
          </a:p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par les parois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Dp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(mur + ouvertures) </a:t>
            </a:r>
          </a:p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Ajoutées à celles de la VMC ( renouvellement d’air) Dr. </a:t>
            </a:r>
          </a:p>
        </p:txBody>
      </p:sp>
      <p:sp>
        <p:nvSpPr>
          <p:cNvPr id="22533" name="Rectangle 5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2564904"/>
            <a:ext cx="9144000" cy="923330"/>
          </a:xfrm>
          <a:prstGeom prst="rect">
            <a:avLst/>
          </a:prstGeom>
          <a:gradFill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Les déperditions thermiques portent le symbole </a:t>
            </a:r>
            <a:r>
              <a:rPr lang="fr-FR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Gv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obtient la puissance à installer avec </a:t>
            </a:r>
            <a:r>
              <a:rPr lang="fr-FR" sz="1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eaLnBrk="0" hangingPunct="0">
              <a:defRPr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534" name="Rectangle 6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92080" y="2924944"/>
            <a:ext cx="3563888" cy="477054"/>
          </a:xfrm>
          <a:prstGeom prst="rect">
            <a:avLst/>
          </a:prstGeom>
          <a:gradFill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bIns="0">
            <a:spAutoFit/>
          </a:bodyPr>
          <a:lstStyle/>
          <a:p>
            <a:pPr algn="ctr">
              <a:defRPr/>
            </a:pP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 = (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Gv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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t) + 10.Vh</a:t>
            </a:r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  <a:sym typeface="Symbol" pitchFamily="18" charset="2"/>
            </a:endParaRPr>
          </a:p>
        </p:txBody>
      </p:sp>
      <p:sp>
        <p:nvSpPr>
          <p:cNvPr id="22535" name="Rectangle 7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3501008"/>
            <a:ext cx="9144000" cy="2123658"/>
          </a:xfrm>
          <a:prstGeom prst="rect">
            <a:avLst/>
          </a:prstGeom>
          <a:gradFill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</a:t>
            </a:r>
            <a:r>
              <a:rPr lang="nl-NL" sz="1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Avec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 :    </a:t>
            </a:r>
            <a:r>
              <a:rPr lang="nl-NL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Gv</a:t>
            </a:r>
            <a:r>
              <a:rPr lang="nl-NL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= Dp + </a:t>
            </a:r>
            <a:r>
              <a:rPr lang="nl-NL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Dr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en watt/ °C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eaLnBrk="0" hangingPunct="0">
              <a:defRPr/>
            </a:pP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Dp = K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.S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K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.S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K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.S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+……. </a:t>
            </a:r>
          </a:p>
          <a:p>
            <a:pPr algn="ctr" eaLnBrk="0" hangingPunct="0">
              <a:defRPr/>
            </a:pP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Ou K est la puissance perdue par mètres carrés de la paroi (appelée aussi U en W/(m</a:t>
            </a:r>
            <a:r>
              <a:rPr lang="fr-FR" sz="1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°C)) et S la surface de cette paroi en m</a:t>
            </a:r>
            <a:r>
              <a:rPr lang="fr-FR" sz="1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 On ajoutera dans une méthode un peu plus fine le coefficient de déperdition linéique (ponts thermiques) 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Dl = 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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.l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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.l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+ 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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.l</a:t>
            </a:r>
            <a:r>
              <a:rPr lang="nl-NL" sz="1800" baseline="-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r>
              <a:rPr lang="nl-NL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+……. 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536" name="Rectangle 8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115616" y="5661248"/>
            <a:ext cx="5200600" cy="1138749"/>
          </a:xfrm>
          <a:prstGeom prst="rect">
            <a:avLst/>
          </a:prstGeom>
          <a:gradFill>
            <a:gsLst>
              <a:gs pos="0">
                <a:srgbClr val="663300"/>
              </a:gs>
              <a:gs pos="50000">
                <a:srgbClr val="663300">
                  <a:gamma/>
                  <a:tint val="63922"/>
                  <a:invGamma/>
                </a:srgbClr>
              </a:gs>
              <a:gs pos="100000">
                <a:srgbClr val="6633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innerShdw blurRad="63500" dist="50800" dir="2700000">
              <a:prstClr val="black">
                <a:alpha val="50000"/>
              </a:prstClr>
            </a:innerShdw>
          </a:effectLst>
        </p:spPr>
        <p:txBody>
          <a:bodyPr wrap="square" bIns="76176">
            <a:spAutoFit/>
          </a:bodyPr>
          <a:lstStyle/>
          <a:p>
            <a:pPr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Avec  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 = 1/R   ,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R étant donné par les constructeurs ou calculé à partir de   R = e /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</a:t>
            </a:r>
            <a:endParaRPr lang="fr-FR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eaLnBrk="0" hangingPunct="0">
              <a:defRPr/>
            </a:pP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Et 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Dr = 0,34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. débit d’air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   en m</a:t>
            </a:r>
            <a:r>
              <a:rPr lang="fr-FR" sz="1800" baseline="30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3 </a:t>
            </a:r>
            <a:r>
              <a:rPr lang="fr-FR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  <a:sym typeface="Symbol" pitchFamily="18" charset="2"/>
              </a:rPr>
              <a:t>.</a:t>
            </a:r>
          </a:p>
        </p:txBody>
      </p:sp>
      <p:pic>
        <p:nvPicPr>
          <p:cNvPr id="22537" name="Picture 9" descr="C:\Program Files\Fichiers communs\Microsoft Shared\Clipart\CagCat50\bs00554_.wmf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5854700"/>
            <a:ext cx="1149350" cy="10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7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2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4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62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1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2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5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/>
      <p:bldP spid="22532" grpId="0" animBg="1"/>
      <p:bldP spid="22533" grpId="0" animBg="1"/>
      <p:bldP spid="22534" grpId="0" animBg="1"/>
      <p:bldP spid="22535" grpId="0" animBg="1"/>
      <p:bldP spid="2253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5131" name="Picture 11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8438" y="3429000"/>
            <a:ext cx="3667125" cy="266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0" name="Picture 10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124200"/>
            <a:ext cx="5434013" cy="3316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2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0" y="0"/>
            <a:ext cx="9144000" cy="1143000"/>
          </a:xfrm>
          <a:effectLst>
            <a:innerShdw blurRad="63500" dist="50800" dir="18900000">
              <a:prstClr val="black">
                <a:alpha val="85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latin typeface="Arial" pitchFamily="34" charset="0"/>
                <a:cs typeface="Arial" pitchFamily="34" charset="0"/>
              </a:rPr>
              <a:t>Chauffage par résistance électrique (effet joule)</a:t>
            </a:r>
          </a:p>
        </p:txBody>
      </p:sp>
      <p:pic>
        <p:nvPicPr>
          <p:cNvPr id="5128" name="Picture 8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92325"/>
            <a:ext cx="8153400" cy="476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9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16175"/>
            <a:ext cx="7315200" cy="4441825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2" name="Text Box 12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107504" y="980728"/>
            <a:ext cx="9078639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38100" dist="50800" dir="18900000">
              <a:prstClr val="black">
                <a:alpha val="77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Les électrons circulent dans les conducteurs.</a:t>
            </a:r>
          </a:p>
          <a:p>
            <a:pPr algn="ctr">
              <a:defRPr/>
            </a:pP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Quand ils rencontrent des portions de circuit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où 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ils ont plus de </a:t>
            </a:r>
            <a:r>
              <a:rPr lang="fr-FR" sz="2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mal </a:t>
            </a: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à circuler (plus résistif: R en ohm) . </a:t>
            </a:r>
          </a:p>
          <a:p>
            <a:pPr algn="ctr">
              <a:defRPr/>
            </a:pPr>
            <a:r>
              <a:rPr lang="fr-FR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Ils s’entrechoquent et produisent de la chaleur.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725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withGroup">
                            <p:stCondLst>
                              <p:cond delay="8500"/>
                            </p:stCondLst>
                            <p:childTnLst>
                              <p:par>
                                <p:cTn id="28" presetID="2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32" grpId="0" autoUpdateAnimBg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FIN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Ph. Dutour</a:t>
            </a:r>
          </a:p>
          <a:p>
            <a:pPr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686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1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37891" name="Picture 3" descr="D:\cours\001 BAC ELEEC\000 Savoirs\S22 electrothermie\photos\tempzone.jpg">
            <a:hlinkClick r:id="rId5" action="ppaction://hlinksldjump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lum bright="-6000"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9144000" cy="624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1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38915" name="Picture 2" descr="D:\cours\001 BAC ELEEC\000 Savoirs\S22 electrothermie\photos\zonestemp.jpg">
            <a:hlinkClick r:id="rId5" action="ppaction://hlinksldjump"/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3813"/>
            <a:ext cx="6934200" cy="6884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Espace réservé de la date 1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23687" name="Rectangle 135">
            <a:hlinkClick r:id="rId7" action="ppaction://hlinksldjump"/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81000" y="304800"/>
            <a:ext cx="8534400" cy="5638800"/>
          </a:xfrm>
          <a:prstGeom prst="rect">
            <a:avLst/>
          </a:prstGeom>
          <a:gradFill rotWithShape="0">
            <a:gsLst>
              <a:gs pos="0">
                <a:srgbClr val="660033"/>
              </a:gs>
              <a:gs pos="50000">
                <a:srgbClr val="660033">
                  <a:gamma/>
                  <a:tint val="14118"/>
                  <a:invGamma/>
                </a:srgbClr>
              </a:gs>
              <a:gs pos="100000">
                <a:srgbClr val="660033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9940" name="Group 134"/>
          <p:cNvGrpSpPr>
            <a:grpSpLocks/>
          </p:cNvGrpSpPr>
          <p:nvPr>
            <p:custDataLst>
              <p:tags r:id="rId3"/>
            </p:custDataLst>
          </p:nvPr>
        </p:nvGrpSpPr>
        <p:grpSpPr bwMode="auto">
          <a:xfrm>
            <a:off x="381000" y="381000"/>
            <a:ext cx="8534400" cy="5562600"/>
            <a:chOff x="-3" y="-3"/>
            <a:chExt cx="3190" cy="3976"/>
          </a:xfrm>
        </p:grpSpPr>
        <p:grpSp>
          <p:nvGrpSpPr>
            <p:cNvPr id="39942" name="Group 132"/>
            <p:cNvGrpSpPr>
              <a:grpSpLocks/>
            </p:cNvGrpSpPr>
            <p:nvPr/>
          </p:nvGrpSpPr>
          <p:grpSpPr bwMode="auto">
            <a:xfrm>
              <a:off x="0" y="0"/>
              <a:ext cx="3184" cy="3970"/>
              <a:chOff x="0" y="0"/>
              <a:chExt cx="3184" cy="3970"/>
            </a:xfrm>
          </p:grpSpPr>
          <p:grpSp>
            <p:nvGrpSpPr>
              <p:cNvPr id="39944" name="Group 45"/>
              <p:cNvGrpSpPr>
                <a:grpSpLocks/>
              </p:cNvGrpSpPr>
              <p:nvPr/>
            </p:nvGrpSpPr>
            <p:grpSpPr bwMode="auto">
              <a:xfrm>
                <a:off x="0" y="0"/>
                <a:ext cx="1372" cy="1000"/>
                <a:chOff x="0" y="0"/>
                <a:chExt cx="1372" cy="1000"/>
              </a:xfrm>
            </p:grpSpPr>
            <p:sp>
              <p:nvSpPr>
                <p:cNvPr id="23596" name="Rectangle 44"/>
                <p:cNvSpPr>
                  <a:spLocks noChangeArrowheads="1"/>
                </p:cNvSpPr>
                <p:nvPr/>
              </p:nvSpPr>
              <p:spPr bwMode="auto">
                <a:xfrm>
                  <a:off x="0" y="0"/>
                  <a:ext cx="1372" cy="500"/>
                </a:xfrm>
                <a:prstGeom prst="rect">
                  <a:avLst/>
                </a:prstGeom>
                <a:solidFill>
                  <a:srgbClr val="D9D9D9"/>
                </a:solidFill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0071" name="Group 43"/>
                <p:cNvGrpSpPr>
                  <a:grpSpLocks/>
                </p:cNvGrpSpPr>
                <p:nvPr/>
              </p:nvGrpSpPr>
              <p:grpSpPr bwMode="auto">
                <a:xfrm>
                  <a:off x="0" y="0"/>
                  <a:ext cx="1372" cy="1000"/>
                  <a:chOff x="0" y="0"/>
                  <a:chExt cx="1372" cy="1000"/>
                </a:xfrm>
              </p:grpSpPr>
              <p:sp>
                <p:nvSpPr>
                  <p:cNvPr id="23554" name="Rectangle 2"/>
                  <p:cNvSpPr>
                    <a:spLocks noChangeArrowheads="1"/>
                  </p:cNvSpPr>
                  <p:nvPr/>
                </p:nvSpPr>
                <p:spPr bwMode="auto">
                  <a:xfrm>
                    <a:off x="28" y="0"/>
                    <a:ext cx="1316" cy="1000"/>
                  </a:xfrm>
                  <a:prstGeom prst="rect">
                    <a:avLst/>
                  </a:prstGeom>
                  <a:solidFill>
                    <a:srgbClr val="D9D9D9"/>
                  </a:solidFill>
                  <a:ln w="76200" cmpd="tri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 algn="ctr">
                      <a:defRPr/>
                    </a:pPr>
                    <a:r>
                      <a:rPr lang="fr-FR" sz="1800" b="0" dirty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Quelques coefficients de conductivités thermiques </a:t>
                    </a:r>
                    <a:r>
                      <a:rPr lang="fr-FR" sz="1800" dirty="0">
                        <a:solidFill>
                          <a:schemeClr val="tx1"/>
                        </a:solidFill>
                        <a:cs typeface="Times New Roman" pitchFamily="18" charset="0"/>
                        <a:sym typeface="Symbol" pitchFamily="18" charset="2"/>
                      </a:rPr>
                      <a:t></a:t>
                    </a:r>
                    <a:endParaRPr lang="fr-FR" sz="1800" b="0" dirty="0">
                      <a:solidFill>
                        <a:schemeClr val="tx1"/>
                      </a:solidFill>
                      <a:cs typeface="Times New Roman" pitchFamily="18" charset="0"/>
                    </a:endParaRPr>
                  </a:p>
                  <a:p>
                    <a:pPr algn="ctr" eaLnBrk="0" hangingPunct="0">
                      <a:defRPr/>
                    </a:pPr>
                    <a:r>
                      <a:rPr lang="en-GB" sz="1800" dirty="0">
                        <a:solidFill>
                          <a:schemeClr val="tx1"/>
                        </a:solidFill>
                        <a:cs typeface="Times New Roman" pitchFamily="18" charset="0"/>
                        <a:sym typeface="Symbol" pitchFamily="18" charset="2"/>
                      </a:rPr>
                      <a:t>(W/(</a:t>
                    </a:r>
                    <a:r>
                      <a:rPr lang="en-GB" sz="1800" dirty="0" err="1">
                        <a:solidFill>
                          <a:schemeClr val="tx1"/>
                        </a:solidFill>
                        <a:cs typeface="Times New Roman" pitchFamily="18" charset="0"/>
                        <a:sym typeface="Symbol" pitchFamily="18" charset="2"/>
                      </a:rPr>
                      <a:t>m.°C</a:t>
                    </a:r>
                    <a:r>
                      <a:rPr lang="en-GB" sz="1800" dirty="0">
                        <a:solidFill>
                          <a:schemeClr val="tx1"/>
                        </a:solidFill>
                        <a:cs typeface="Times New Roman" pitchFamily="18" charset="0"/>
                        <a:sym typeface="Symbol" pitchFamily="18" charset="2"/>
                      </a:rPr>
                      <a:t>)</a:t>
                    </a:r>
                    <a:endParaRPr lang="fr-FR" sz="1800" dirty="0">
                      <a:solidFill>
                        <a:schemeClr val="tx1"/>
                      </a:solidFill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 eaLnBrk="0" hangingPunct="0">
                      <a:defRPr/>
                    </a:pPr>
                    <a:endParaRPr lang="fr-FR" sz="1800" dirty="0">
                      <a:solidFill>
                        <a:schemeClr val="tx1"/>
                      </a:solidFill>
                      <a:cs typeface="Times New Roman" pitchFamily="18" charset="0"/>
                      <a:sym typeface="Symbol" pitchFamily="18" charset="2"/>
                    </a:endParaRPr>
                  </a:p>
                </p:txBody>
              </p:sp>
              <p:sp>
                <p:nvSpPr>
                  <p:cNvPr id="23594" name="Rectangle 42"/>
                  <p:cNvSpPr>
                    <a:spLocks noChangeArrowheads="1"/>
                  </p:cNvSpPr>
                  <p:nvPr/>
                </p:nvSpPr>
                <p:spPr bwMode="auto">
                  <a:xfrm>
                    <a:off x="0" y="0"/>
                    <a:ext cx="1372" cy="1000"/>
                  </a:xfrm>
                  <a:prstGeom prst="rect">
                    <a:avLst/>
                  </a:prstGeom>
                  <a:noFill/>
                  <a:ln w="76200" cmpd="tri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endParaRPr lang="fr-F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9945" name="Group 49"/>
              <p:cNvGrpSpPr>
                <a:grpSpLocks/>
              </p:cNvGrpSpPr>
              <p:nvPr/>
            </p:nvGrpSpPr>
            <p:grpSpPr bwMode="auto">
              <a:xfrm>
                <a:off x="1372" y="0"/>
                <a:ext cx="1812" cy="500"/>
                <a:chOff x="1372" y="0"/>
                <a:chExt cx="1812" cy="500"/>
              </a:xfrm>
            </p:grpSpPr>
            <p:sp>
              <p:nvSpPr>
                <p:cNvPr id="23600" name="Rectangle 48"/>
                <p:cNvSpPr>
                  <a:spLocks noChangeArrowheads="1"/>
                </p:cNvSpPr>
                <p:nvPr/>
              </p:nvSpPr>
              <p:spPr bwMode="auto">
                <a:xfrm>
                  <a:off x="1372" y="0"/>
                  <a:ext cx="1812" cy="500"/>
                </a:xfrm>
                <a:prstGeom prst="rect">
                  <a:avLst/>
                </a:prstGeom>
                <a:solidFill>
                  <a:srgbClr val="D9D9D9"/>
                </a:solidFill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0067" name="Group 47"/>
                <p:cNvGrpSpPr>
                  <a:grpSpLocks/>
                </p:cNvGrpSpPr>
                <p:nvPr/>
              </p:nvGrpSpPr>
              <p:grpSpPr bwMode="auto">
                <a:xfrm>
                  <a:off x="1372" y="0"/>
                  <a:ext cx="1812" cy="500"/>
                  <a:chOff x="1372" y="0"/>
                  <a:chExt cx="1812" cy="500"/>
                </a:xfrm>
              </p:grpSpPr>
              <p:sp>
                <p:nvSpPr>
                  <p:cNvPr id="23555" name="Rectangle 3"/>
                  <p:cNvSpPr>
                    <a:spLocks noChangeArrowheads="1"/>
                  </p:cNvSpPr>
                  <p:nvPr/>
                </p:nvSpPr>
                <p:spPr bwMode="auto">
                  <a:xfrm>
                    <a:off x="1400" y="0"/>
                    <a:ext cx="1756" cy="500"/>
                  </a:xfrm>
                  <a:prstGeom prst="rect">
                    <a:avLst/>
                  </a:prstGeom>
                  <a:solidFill>
                    <a:srgbClr val="D9D9D9"/>
                  </a:solidFill>
                  <a:ln w="76200" cmpd="tri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 algn="ctr">
                      <a:defRPr/>
                    </a:pPr>
                    <a:r>
                      <a:rPr lang="fr-FR" sz="1800" b="0" dirty="0" smtClean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Débits normalisés </a:t>
                    </a:r>
                    <a:r>
                      <a:rPr lang="fr-FR" sz="1800" b="0" dirty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pour les </a:t>
                    </a:r>
                    <a:r>
                      <a:rPr lang="fr-FR" sz="1800" b="0" dirty="0" smtClean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ventilations mécaniques </a:t>
                    </a:r>
                    <a:r>
                      <a:rPr lang="fr-FR" sz="1800" b="0" dirty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contrôlées.</a:t>
                    </a:r>
                  </a:p>
                  <a:p>
                    <a:pPr algn="ctr" eaLnBrk="0" hangingPunct="0">
                      <a:defRPr/>
                    </a:pPr>
                    <a:endParaRPr lang="fr-FR" sz="1800" b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598" name="Rectangle 46"/>
                  <p:cNvSpPr>
                    <a:spLocks noChangeArrowheads="1"/>
                  </p:cNvSpPr>
                  <p:nvPr/>
                </p:nvSpPr>
                <p:spPr bwMode="auto">
                  <a:xfrm>
                    <a:off x="1372" y="0"/>
                    <a:ext cx="1812" cy="500"/>
                  </a:xfrm>
                  <a:prstGeom prst="rect">
                    <a:avLst/>
                  </a:prstGeom>
                  <a:noFill/>
                  <a:ln w="76200" cmpd="tri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endParaRPr lang="fr-F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9946" name="Group 53"/>
              <p:cNvGrpSpPr>
                <a:grpSpLocks/>
              </p:cNvGrpSpPr>
              <p:nvPr/>
            </p:nvGrpSpPr>
            <p:grpSpPr bwMode="auto">
              <a:xfrm>
                <a:off x="1372" y="500"/>
                <a:ext cx="566" cy="500"/>
                <a:chOff x="1372" y="500"/>
                <a:chExt cx="566" cy="500"/>
              </a:xfrm>
            </p:grpSpPr>
            <p:sp>
              <p:nvSpPr>
                <p:cNvPr id="23604" name="Rectangle 52"/>
                <p:cNvSpPr>
                  <a:spLocks noChangeArrowheads="1"/>
                </p:cNvSpPr>
                <p:nvPr/>
              </p:nvSpPr>
              <p:spPr bwMode="auto">
                <a:xfrm>
                  <a:off x="1372" y="501"/>
                  <a:ext cx="566" cy="499"/>
                </a:xfrm>
                <a:prstGeom prst="rect">
                  <a:avLst/>
                </a:prstGeom>
                <a:solidFill>
                  <a:srgbClr val="D9D9D9"/>
                </a:solidFill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0063" name="Group 51"/>
                <p:cNvGrpSpPr>
                  <a:grpSpLocks/>
                </p:cNvGrpSpPr>
                <p:nvPr/>
              </p:nvGrpSpPr>
              <p:grpSpPr bwMode="auto">
                <a:xfrm>
                  <a:off x="1372" y="500"/>
                  <a:ext cx="566" cy="500"/>
                  <a:chOff x="1372" y="500"/>
                  <a:chExt cx="566" cy="500"/>
                </a:xfrm>
              </p:grpSpPr>
              <p:sp>
                <p:nvSpPr>
                  <p:cNvPr id="23556" name="Rectangle 4"/>
                  <p:cNvSpPr>
                    <a:spLocks noChangeArrowheads="1"/>
                  </p:cNvSpPr>
                  <p:nvPr/>
                </p:nvSpPr>
                <p:spPr bwMode="auto">
                  <a:xfrm>
                    <a:off x="1400" y="501"/>
                    <a:ext cx="510" cy="499"/>
                  </a:xfrm>
                  <a:prstGeom prst="rect">
                    <a:avLst/>
                  </a:prstGeom>
                  <a:solidFill>
                    <a:srgbClr val="D9D9D9"/>
                  </a:solidFill>
                  <a:ln w="76200" cmpd="tri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r>
                      <a:rPr lang="fr-FR" sz="1800" b="0" dirty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Nombres de pièces</a:t>
                    </a:r>
                  </a:p>
                  <a:p>
                    <a:pPr eaLnBrk="0" hangingPunct="0">
                      <a:defRPr/>
                    </a:pPr>
                    <a:endParaRPr lang="fr-FR" sz="1800" b="0" dirty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602" name="Rectangle 50"/>
                  <p:cNvSpPr>
                    <a:spLocks noChangeArrowheads="1"/>
                  </p:cNvSpPr>
                  <p:nvPr/>
                </p:nvSpPr>
                <p:spPr bwMode="auto">
                  <a:xfrm>
                    <a:off x="1372" y="501"/>
                    <a:ext cx="566" cy="499"/>
                  </a:xfrm>
                  <a:prstGeom prst="rect">
                    <a:avLst/>
                  </a:prstGeom>
                  <a:noFill/>
                  <a:ln w="76200" cmpd="tri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endParaRPr lang="fr-F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9947" name="Group 57"/>
              <p:cNvGrpSpPr>
                <a:grpSpLocks/>
              </p:cNvGrpSpPr>
              <p:nvPr/>
            </p:nvGrpSpPr>
            <p:grpSpPr bwMode="auto">
              <a:xfrm>
                <a:off x="1938" y="500"/>
                <a:ext cx="566" cy="500"/>
                <a:chOff x="1938" y="500"/>
                <a:chExt cx="566" cy="500"/>
              </a:xfrm>
            </p:grpSpPr>
            <p:sp>
              <p:nvSpPr>
                <p:cNvPr id="23608" name="Rectangle 56"/>
                <p:cNvSpPr>
                  <a:spLocks noChangeArrowheads="1"/>
                </p:cNvSpPr>
                <p:nvPr/>
              </p:nvSpPr>
              <p:spPr bwMode="auto">
                <a:xfrm>
                  <a:off x="1938" y="501"/>
                  <a:ext cx="566" cy="499"/>
                </a:xfrm>
                <a:prstGeom prst="rect">
                  <a:avLst/>
                </a:prstGeom>
                <a:solidFill>
                  <a:srgbClr val="D9D9D9"/>
                </a:solidFill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0059" name="Group 55"/>
                <p:cNvGrpSpPr>
                  <a:grpSpLocks/>
                </p:cNvGrpSpPr>
                <p:nvPr/>
              </p:nvGrpSpPr>
              <p:grpSpPr bwMode="auto">
                <a:xfrm>
                  <a:off x="1938" y="500"/>
                  <a:ext cx="566" cy="500"/>
                  <a:chOff x="1938" y="500"/>
                  <a:chExt cx="566" cy="500"/>
                </a:xfrm>
              </p:grpSpPr>
              <p:sp>
                <p:nvSpPr>
                  <p:cNvPr id="23557" name="Rectangle 5"/>
                  <p:cNvSpPr>
                    <a:spLocks noChangeArrowheads="1"/>
                  </p:cNvSpPr>
                  <p:nvPr/>
                </p:nvSpPr>
                <p:spPr bwMode="auto">
                  <a:xfrm>
                    <a:off x="1966" y="501"/>
                    <a:ext cx="510" cy="499"/>
                  </a:xfrm>
                  <a:prstGeom prst="rect">
                    <a:avLst/>
                  </a:prstGeom>
                  <a:solidFill>
                    <a:srgbClr val="D9D9D9"/>
                  </a:solidFill>
                  <a:ln w="76200" cmpd="tri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r>
                      <a:rPr lang="fr-FR" sz="1800" b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Débit total minimal</a:t>
                    </a:r>
                  </a:p>
                  <a:p>
                    <a:pPr eaLnBrk="0" hangingPunct="0">
                      <a:defRPr/>
                    </a:pPr>
                    <a:endParaRPr lang="fr-FR" sz="1800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606" name="Rectangle 54"/>
                  <p:cNvSpPr>
                    <a:spLocks noChangeArrowheads="1"/>
                  </p:cNvSpPr>
                  <p:nvPr/>
                </p:nvSpPr>
                <p:spPr bwMode="auto">
                  <a:xfrm>
                    <a:off x="1938" y="501"/>
                    <a:ext cx="566" cy="499"/>
                  </a:xfrm>
                  <a:prstGeom prst="rect">
                    <a:avLst/>
                  </a:prstGeom>
                  <a:noFill/>
                  <a:ln w="76200" cmpd="tri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endParaRPr lang="fr-F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9948" name="Group 61"/>
              <p:cNvGrpSpPr>
                <a:grpSpLocks/>
              </p:cNvGrpSpPr>
              <p:nvPr/>
            </p:nvGrpSpPr>
            <p:grpSpPr bwMode="auto">
              <a:xfrm>
                <a:off x="2504" y="500"/>
                <a:ext cx="680" cy="500"/>
                <a:chOff x="2504" y="500"/>
                <a:chExt cx="680" cy="500"/>
              </a:xfrm>
            </p:grpSpPr>
            <p:sp>
              <p:nvSpPr>
                <p:cNvPr id="23612" name="Rectangle 60"/>
                <p:cNvSpPr>
                  <a:spLocks noChangeArrowheads="1"/>
                </p:cNvSpPr>
                <p:nvPr/>
              </p:nvSpPr>
              <p:spPr bwMode="auto">
                <a:xfrm>
                  <a:off x="2504" y="501"/>
                  <a:ext cx="680" cy="499"/>
                </a:xfrm>
                <a:prstGeom prst="rect">
                  <a:avLst/>
                </a:prstGeom>
                <a:solidFill>
                  <a:srgbClr val="D9D9D9"/>
                </a:solidFill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grpSp>
              <p:nvGrpSpPr>
                <p:cNvPr id="40055" name="Group 59"/>
                <p:cNvGrpSpPr>
                  <a:grpSpLocks/>
                </p:cNvGrpSpPr>
                <p:nvPr/>
              </p:nvGrpSpPr>
              <p:grpSpPr bwMode="auto">
                <a:xfrm>
                  <a:off x="2504" y="500"/>
                  <a:ext cx="680" cy="500"/>
                  <a:chOff x="2504" y="500"/>
                  <a:chExt cx="680" cy="500"/>
                </a:xfrm>
              </p:grpSpPr>
              <p:sp>
                <p:nvSpPr>
                  <p:cNvPr id="23558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2532" y="501"/>
                    <a:ext cx="624" cy="499"/>
                  </a:xfrm>
                  <a:prstGeom prst="rect">
                    <a:avLst/>
                  </a:prstGeom>
                  <a:solidFill>
                    <a:srgbClr val="D9D9D9"/>
                  </a:solidFill>
                  <a:ln w="76200" cmpd="tri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r>
                      <a:rPr lang="fr-FR" sz="1800" b="0">
                        <a:solidFill>
                          <a:schemeClr val="tx1"/>
                        </a:solidFill>
                        <a:cs typeface="Times New Roman" pitchFamily="18" charset="0"/>
                      </a:rPr>
                      <a:t>Débit minimal de la cuisine</a:t>
                    </a:r>
                  </a:p>
                  <a:p>
                    <a:pPr eaLnBrk="0" hangingPunct="0">
                      <a:defRPr/>
                    </a:pPr>
                    <a:endParaRPr lang="fr-FR" sz="1800" b="0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3610" name="Rectangle 58"/>
                  <p:cNvSpPr>
                    <a:spLocks noChangeArrowheads="1"/>
                  </p:cNvSpPr>
                  <p:nvPr/>
                </p:nvSpPr>
                <p:spPr bwMode="auto">
                  <a:xfrm>
                    <a:off x="2504" y="501"/>
                    <a:ext cx="680" cy="499"/>
                  </a:xfrm>
                  <a:prstGeom prst="rect">
                    <a:avLst/>
                  </a:prstGeom>
                  <a:noFill/>
                  <a:ln w="76200" cmpd="tri">
                    <a:solidFill>
                      <a:srgbClr val="A0A0A0"/>
                    </a:solidFill>
                    <a:miter lim="800000"/>
                    <a:headEnd/>
                    <a:tailEnd/>
                  </a:ln>
                  <a:effectLst>
                    <a:outerShdw dist="28398" dir="3806097" algn="ctr" rotWithShape="0">
                      <a:schemeClr val="bg1"/>
                    </a:outerShdw>
                  </a:effectLst>
                </p:spPr>
                <p:txBody>
                  <a:bodyPr/>
                  <a:lstStyle/>
                  <a:p>
                    <a:pPr>
                      <a:defRPr/>
                    </a:pPr>
                    <a:endParaRPr lang="fr-FR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</p:grpSp>
          <p:grpSp>
            <p:nvGrpSpPr>
              <p:cNvPr id="39949" name="Group 63"/>
              <p:cNvGrpSpPr>
                <a:grpSpLocks/>
              </p:cNvGrpSpPr>
              <p:nvPr/>
            </p:nvGrpSpPr>
            <p:grpSpPr bwMode="auto">
              <a:xfrm>
                <a:off x="0" y="1000"/>
                <a:ext cx="692" cy="394"/>
                <a:chOff x="0" y="1000"/>
                <a:chExt cx="692" cy="394"/>
              </a:xfrm>
            </p:grpSpPr>
            <p:sp>
              <p:nvSpPr>
                <p:cNvPr id="23559" name="Rectangle 7"/>
                <p:cNvSpPr>
                  <a:spLocks noChangeArrowheads="1"/>
                </p:cNvSpPr>
                <p:nvPr/>
              </p:nvSpPr>
              <p:spPr bwMode="auto">
                <a:xfrm>
                  <a:off x="28" y="1000"/>
                  <a:ext cx="636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Pierre :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14" name="Rectangle 62"/>
                <p:cNvSpPr>
                  <a:spLocks noChangeArrowheads="1"/>
                </p:cNvSpPr>
                <p:nvPr/>
              </p:nvSpPr>
              <p:spPr bwMode="auto">
                <a:xfrm>
                  <a:off x="0" y="1000"/>
                  <a:ext cx="692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0" name="Group 65"/>
              <p:cNvGrpSpPr>
                <a:grpSpLocks/>
              </p:cNvGrpSpPr>
              <p:nvPr/>
            </p:nvGrpSpPr>
            <p:grpSpPr bwMode="auto">
              <a:xfrm>
                <a:off x="692" y="1000"/>
                <a:ext cx="680" cy="394"/>
                <a:chOff x="692" y="1000"/>
                <a:chExt cx="680" cy="394"/>
              </a:xfrm>
            </p:grpSpPr>
            <p:sp>
              <p:nvSpPr>
                <p:cNvPr id="23560" name="Rectangle 8"/>
                <p:cNvSpPr>
                  <a:spLocks noChangeArrowheads="1"/>
                </p:cNvSpPr>
                <p:nvPr/>
              </p:nvSpPr>
              <p:spPr bwMode="auto">
                <a:xfrm>
                  <a:off x="720" y="1000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3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16" name="Rectangle 64"/>
                <p:cNvSpPr>
                  <a:spLocks noChangeArrowheads="1"/>
                </p:cNvSpPr>
                <p:nvPr/>
              </p:nvSpPr>
              <p:spPr bwMode="auto">
                <a:xfrm>
                  <a:off x="692" y="1000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1" name="Group 67"/>
              <p:cNvGrpSpPr>
                <a:grpSpLocks/>
              </p:cNvGrpSpPr>
              <p:nvPr/>
            </p:nvGrpSpPr>
            <p:grpSpPr bwMode="auto">
              <a:xfrm>
                <a:off x="1372" y="1000"/>
                <a:ext cx="566" cy="394"/>
                <a:chOff x="1372" y="1000"/>
                <a:chExt cx="566" cy="394"/>
              </a:xfrm>
            </p:grpSpPr>
            <p:sp>
              <p:nvSpPr>
                <p:cNvPr id="23561" name="Rectangle 9"/>
                <p:cNvSpPr>
                  <a:spLocks noChangeArrowheads="1"/>
                </p:cNvSpPr>
                <p:nvPr/>
              </p:nvSpPr>
              <p:spPr bwMode="auto">
                <a:xfrm>
                  <a:off x="1400" y="1000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18" name="Rectangle 66"/>
                <p:cNvSpPr>
                  <a:spLocks noChangeArrowheads="1"/>
                </p:cNvSpPr>
                <p:nvPr/>
              </p:nvSpPr>
              <p:spPr bwMode="auto">
                <a:xfrm>
                  <a:off x="1372" y="1000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2" name="Group 69"/>
              <p:cNvGrpSpPr>
                <a:grpSpLocks/>
              </p:cNvGrpSpPr>
              <p:nvPr/>
            </p:nvGrpSpPr>
            <p:grpSpPr bwMode="auto">
              <a:xfrm>
                <a:off x="1938" y="1000"/>
                <a:ext cx="566" cy="394"/>
                <a:chOff x="1938" y="1000"/>
                <a:chExt cx="566" cy="394"/>
              </a:xfrm>
            </p:grpSpPr>
            <p:sp>
              <p:nvSpPr>
                <p:cNvPr id="23562" name="Rectangle 10"/>
                <p:cNvSpPr>
                  <a:spLocks noChangeArrowheads="1"/>
                </p:cNvSpPr>
                <p:nvPr/>
              </p:nvSpPr>
              <p:spPr bwMode="auto">
                <a:xfrm>
                  <a:off x="1966" y="1000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35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20" name="Rectangle 68"/>
                <p:cNvSpPr>
                  <a:spLocks noChangeArrowheads="1"/>
                </p:cNvSpPr>
                <p:nvPr/>
              </p:nvSpPr>
              <p:spPr bwMode="auto">
                <a:xfrm>
                  <a:off x="1938" y="1000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3" name="Group 71"/>
              <p:cNvGrpSpPr>
                <a:grpSpLocks/>
              </p:cNvGrpSpPr>
              <p:nvPr/>
            </p:nvGrpSpPr>
            <p:grpSpPr bwMode="auto">
              <a:xfrm>
                <a:off x="2504" y="1000"/>
                <a:ext cx="680" cy="394"/>
                <a:chOff x="2504" y="1000"/>
                <a:chExt cx="680" cy="394"/>
              </a:xfrm>
            </p:grpSpPr>
            <p:sp>
              <p:nvSpPr>
                <p:cNvPr id="23563" name="Rectangle 11"/>
                <p:cNvSpPr>
                  <a:spLocks noChangeArrowheads="1"/>
                </p:cNvSpPr>
                <p:nvPr/>
              </p:nvSpPr>
              <p:spPr bwMode="auto">
                <a:xfrm>
                  <a:off x="2532" y="1000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20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22" name="Rectangle 70"/>
                <p:cNvSpPr>
                  <a:spLocks noChangeArrowheads="1"/>
                </p:cNvSpPr>
                <p:nvPr/>
              </p:nvSpPr>
              <p:spPr bwMode="auto">
                <a:xfrm>
                  <a:off x="2504" y="1000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4" name="Group 73"/>
              <p:cNvGrpSpPr>
                <a:grpSpLocks/>
              </p:cNvGrpSpPr>
              <p:nvPr/>
            </p:nvGrpSpPr>
            <p:grpSpPr bwMode="auto">
              <a:xfrm>
                <a:off x="0" y="1394"/>
                <a:ext cx="692" cy="394"/>
                <a:chOff x="0" y="1394"/>
                <a:chExt cx="692" cy="394"/>
              </a:xfrm>
            </p:grpSpPr>
            <p:sp>
              <p:nvSpPr>
                <p:cNvPr id="23564" name="Rectangle 12"/>
                <p:cNvSpPr>
                  <a:spLocks noChangeArrowheads="1"/>
                </p:cNvSpPr>
                <p:nvPr/>
              </p:nvSpPr>
              <p:spPr bwMode="auto">
                <a:xfrm>
                  <a:off x="28" y="1394"/>
                  <a:ext cx="636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 dirty="0">
                      <a:solidFill>
                        <a:schemeClr val="tx1"/>
                      </a:solidFill>
                      <a:cs typeface="Times New Roman" pitchFamily="18" charset="0"/>
                    </a:rPr>
                    <a:t>Béton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24" name="Rectangle 72"/>
                <p:cNvSpPr>
                  <a:spLocks noChangeArrowheads="1"/>
                </p:cNvSpPr>
                <p:nvPr/>
              </p:nvSpPr>
              <p:spPr bwMode="auto">
                <a:xfrm>
                  <a:off x="0" y="1394"/>
                  <a:ext cx="692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5" name="Group 75"/>
              <p:cNvGrpSpPr>
                <a:grpSpLocks/>
              </p:cNvGrpSpPr>
              <p:nvPr/>
            </p:nvGrpSpPr>
            <p:grpSpPr bwMode="auto">
              <a:xfrm>
                <a:off x="692" y="1394"/>
                <a:ext cx="680" cy="394"/>
                <a:chOff x="692" y="1394"/>
                <a:chExt cx="680" cy="394"/>
              </a:xfrm>
            </p:grpSpPr>
            <p:sp>
              <p:nvSpPr>
                <p:cNvPr id="23565" name="Rectangle 13"/>
                <p:cNvSpPr>
                  <a:spLocks noChangeArrowheads="1"/>
                </p:cNvSpPr>
                <p:nvPr/>
              </p:nvSpPr>
              <p:spPr bwMode="auto">
                <a:xfrm>
                  <a:off x="720" y="1394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1,5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26" name="Rectangle 74"/>
                <p:cNvSpPr>
                  <a:spLocks noChangeArrowheads="1"/>
                </p:cNvSpPr>
                <p:nvPr/>
              </p:nvSpPr>
              <p:spPr bwMode="auto">
                <a:xfrm>
                  <a:off x="692" y="1394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6" name="Group 77"/>
              <p:cNvGrpSpPr>
                <a:grpSpLocks/>
              </p:cNvGrpSpPr>
              <p:nvPr/>
            </p:nvGrpSpPr>
            <p:grpSpPr bwMode="auto">
              <a:xfrm>
                <a:off x="1372" y="1394"/>
                <a:ext cx="566" cy="394"/>
                <a:chOff x="1372" y="1394"/>
                <a:chExt cx="566" cy="394"/>
              </a:xfrm>
            </p:grpSpPr>
            <p:sp>
              <p:nvSpPr>
                <p:cNvPr id="23566" name="Rectangle 14"/>
                <p:cNvSpPr>
                  <a:spLocks noChangeArrowheads="1"/>
                </p:cNvSpPr>
                <p:nvPr/>
              </p:nvSpPr>
              <p:spPr bwMode="auto">
                <a:xfrm>
                  <a:off x="1400" y="1394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2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28" name="Rectangle 76"/>
                <p:cNvSpPr>
                  <a:spLocks noChangeArrowheads="1"/>
                </p:cNvSpPr>
                <p:nvPr/>
              </p:nvSpPr>
              <p:spPr bwMode="auto">
                <a:xfrm>
                  <a:off x="1372" y="1394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7" name="Group 79"/>
              <p:cNvGrpSpPr>
                <a:grpSpLocks/>
              </p:cNvGrpSpPr>
              <p:nvPr/>
            </p:nvGrpSpPr>
            <p:grpSpPr bwMode="auto">
              <a:xfrm>
                <a:off x="1938" y="1394"/>
                <a:ext cx="566" cy="394"/>
                <a:chOff x="1938" y="1394"/>
                <a:chExt cx="566" cy="394"/>
              </a:xfrm>
            </p:grpSpPr>
            <p:sp>
              <p:nvSpPr>
                <p:cNvPr id="23567" name="Rectangle 15"/>
                <p:cNvSpPr>
                  <a:spLocks noChangeArrowheads="1"/>
                </p:cNvSpPr>
                <p:nvPr/>
              </p:nvSpPr>
              <p:spPr bwMode="auto">
                <a:xfrm>
                  <a:off x="1966" y="1394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60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30" name="Rectangle 78"/>
                <p:cNvSpPr>
                  <a:spLocks noChangeArrowheads="1"/>
                </p:cNvSpPr>
                <p:nvPr/>
              </p:nvSpPr>
              <p:spPr bwMode="auto">
                <a:xfrm>
                  <a:off x="1938" y="1394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8" name="Group 81"/>
              <p:cNvGrpSpPr>
                <a:grpSpLocks/>
              </p:cNvGrpSpPr>
              <p:nvPr/>
            </p:nvGrpSpPr>
            <p:grpSpPr bwMode="auto">
              <a:xfrm>
                <a:off x="2504" y="1394"/>
                <a:ext cx="680" cy="394"/>
                <a:chOff x="2504" y="1394"/>
                <a:chExt cx="680" cy="394"/>
              </a:xfrm>
            </p:grpSpPr>
            <p:sp>
              <p:nvSpPr>
                <p:cNvPr id="23568" name="Rectangle 16"/>
                <p:cNvSpPr>
                  <a:spLocks noChangeArrowheads="1"/>
                </p:cNvSpPr>
                <p:nvPr/>
              </p:nvSpPr>
              <p:spPr bwMode="auto">
                <a:xfrm>
                  <a:off x="2532" y="1394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30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32" name="Rectangle 80"/>
                <p:cNvSpPr>
                  <a:spLocks noChangeArrowheads="1"/>
                </p:cNvSpPr>
                <p:nvPr/>
              </p:nvSpPr>
              <p:spPr bwMode="auto">
                <a:xfrm>
                  <a:off x="2504" y="1394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59" name="Group 83"/>
              <p:cNvGrpSpPr>
                <a:grpSpLocks/>
              </p:cNvGrpSpPr>
              <p:nvPr/>
            </p:nvGrpSpPr>
            <p:grpSpPr bwMode="auto">
              <a:xfrm>
                <a:off x="0" y="1788"/>
                <a:ext cx="692" cy="500"/>
                <a:chOff x="0" y="1788"/>
                <a:chExt cx="692" cy="500"/>
              </a:xfrm>
            </p:grpSpPr>
            <p:sp>
              <p:nvSpPr>
                <p:cNvPr id="23569" name="Rectangle 17"/>
                <p:cNvSpPr>
                  <a:spLocks noChangeArrowheads="1"/>
                </p:cNvSpPr>
                <p:nvPr/>
              </p:nvSpPr>
              <p:spPr bwMode="auto">
                <a:xfrm>
                  <a:off x="28" y="1788"/>
                  <a:ext cx="636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Béton cellulaire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34" name="Rectangle 82"/>
                <p:cNvSpPr>
                  <a:spLocks noChangeArrowheads="1"/>
                </p:cNvSpPr>
                <p:nvPr/>
              </p:nvSpPr>
              <p:spPr bwMode="auto">
                <a:xfrm>
                  <a:off x="0" y="1788"/>
                  <a:ext cx="692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0" name="Group 85"/>
              <p:cNvGrpSpPr>
                <a:grpSpLocks/>
              </p:cNvGrpSpPr>
              <p:nvPr/>
            </p:nvGrpSpPr>
            <p:grpSpPr bwMode="auto">
              <a:xfrm>
                <a:off x="692" y="1788"/>
                <a:ext cx="680" cy="500"/>
                <a:chOff x="692" y="1788"/>
                <a:chExt cx="680" cy="500"/>
              </a:xfrm>
            </p:grpSpPr>
            <p:sp>
              <p:nvSpPr>
                <p:cNvPr id="23570" name="Rectangle 18"/>
                <p:cNvSpPr>
                  <a:spLocks noChangeArrowheads="1"/>
                </p:cNvSpPr>
                <p:nvPr/>
              </p:nvSpPr>
              <p:spPr bwMode="auto">
                <a:xfrm>
                  <a:off x="720" y="1788"/>
                  <a:ext cx="624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 dirty="0">
                      <a:solidFill>
                        <a:schemeClr val="tx1"/>
                      </a:solidFill>
                      <a:cs typeface="Times New Roman" pitchFamily="18" charset="0"/>
                    </a:rPr>
                    <a:t>0 ,16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36" name="Rectangle 84"/>
                <p:cNvSpPr>
                  <a:spLocks noChangeArrowheads="1"/>
                </p:cNvSpPr>
                <p:nvPr/>
              </p:nvSpPr>
              <p:spPr bwMode="auto">
                <a:xfrm>
                  <a:off x="692" y="1788"/>
                  <a:ext cx="680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1" name="Group 87"/>
              <p:cNvGrpSpPr>
                <a:grpSpLocks/>
              </p:cNvGrpSpPr>
              <p:nvPr/>
            </p:nvGrpSpPr>
            <p:grpSpPr bwMode="auto">
              <a:xfrm>
                <a:off x="1372" y="1788"/>
                <a:ext cx="566" cy="500"/>
                <a:chOff x="1372" y="1788"/>
                <a:chExt cx="566" cy="500"/>
              </a:xfrm>
            </p:grpSpPr>
            <p:sp>
              <p:nvSpPr>
                <p:cNvPr id="23571" name="Rectangle 19"/>
                <p:cNvSpPr>
                  <a:spLocks noChangeArrowheads="1"/>
                </p:cNvSpPr>
                <p:nvPr/>
              </p:nvSpPr>
              <p:spPr bwMode="auto">
                <a:xfrm>
                  <a:off x="1400" y="1788"/>
                  <a:ext cx="510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3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38" name="Rectangle 86"/>
                <p:cNvSpPr>
                  <a:spLocks noChangeArrowheads="1"/>
                </p:cNvSpPr>
                <p:nvPr/>
              </p:nvSpPr>
              <p:spPr bwMode="auto">
                <a:xfrm>
                  <a:off x="1372" y="1788"/>
                  <a:ext cx="566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2" name="Group 89"/>
              <p:cNvGrpSpPr>
                <a:grpSpLocks/>
              </p:cNvGrpSpPr>
              <p:nvPr/>
            </p:nvGrpSpPr>
            <p:grpSpPr bwMode="auto">
              <a:xfrm>
                <a:off x="1938" y="1788"/>
                <a:ext cx="566" cy="500"/>
                <a:chOff x="1938" y="1788"/>
                <a:chExt cx="566" cy="500"/>
              </a:xfrm>
            </p:grpSpPr>
            <p:sp>
              <p:nvSpPr>
                <p:cNvPr id="23572" name="Rectangle 20"/>
                <p:cNvSpPr>
                  <a:spLocks noChangeArrowheads="1"/>
                </p:cNvSpPr>
                <p:nvPr/>
              </p:nvSpPr>
              <p:spPr bwMode="auto">
                <a:xfrm>
                  <a:off x="1966" y="1788"/>
                  <a:ext cx="510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75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40" name="Rectangle 88"/>
                <p:cNvSpPr>
                  <a:spLocks noChangeArrowheads="1"/>
                </p:cNvSpPr>
                <p:nvPr/>
              </p:nvSpPr>
              <p:spPr bwMode="auto">
                <a:xfrm>
                  <a:off x="1938" y="1788"/>
                  <a:ext cx="566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3" name="Group 91"/>
              <p:cNvGrpSpPr>
                <a:grpSpLocks/>
              </p:cNvGrpSpPr>
              <p:nvPr/>
            </p:nvGrpSpPr>
            <p:grpSpPr bwMode="auto">
              <a:xfrm>
                <a:off x="2504" y="1788"/>
                <a:ext cx="680" cy="500"/>
                <a:chOff x="2504" y="1788"/>
                <a:chExt cx="680" cy="500"/>
              </a:xfrm>
            </p:grpSpPr>
            <p:sp>
              <p:nvSpPr>
                <p:cNvPr id="23573" name="Rectangle 21"/>
                <p:cNvSpPr>
                  <a:spLocks noChangeArrowheads="1"/>
                </p:cNvSpPr>
                <p:nvPr/>
              </p:nvSpPr>
              <p:spPr bwMode="auto">
                <a:xfrm>
                  <a:off x="2532" y="1788"/>
                  <a:ext cx="624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42" name="Rectangle 90"/>
                <p:cNvSpPr>
                  <a:spLocks noChangeArrowheads="1"/>
                </p:cNvSpPr>
                <p:nvPr/>
              </p:nvSpPr>
              <p:spPr bwMode="auto">
                <a:xfrm>
                  <a:off x="2504" y="1788"/>
                  <a:ext cx="680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4" name="Group 93"/>
              <p:cNvGrpSpPr>
                <a:grpSpLocks/>
              </p:cNvGrpSpPr>
              <p:nvPr/>
            </p:nvGrpSpPr>
            <p:grpSpPr bwMode="auto">
              <a:xfrm>
                <a:off x="0" y="2288"/>
                <a:ext cx="692" cy="394"/>
                <a:chOff x="0" y="2288"/>
                <a:chExt cx="692" cy="394"/>
              </a:xfrm>
            </p:grpSpPr>
            <p:sp>
              <p:nvSpPr>
                <p:cNvPr id="23574" name="Rectangle 22"/>
                <p:cNvSpPr>
                  <a:spLocks noChangeArrowheads="1"/>
                </p:cNvSpPr>
                <p:nvPr/>
              </p:nvSpPr>
              <p:spPr bwMode="auto">
                <a:xfrm>
                  <a:off x="28" y="2288"/>
                  <a:ext cx="636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Plâtre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44" name="Rectangle 92"/>
                <p:cNvSpPr>
                  <a:spLocks noChangeArrowheads="1"/>
                </p:cNvSpPr>
                <p:nvPr/>
              </p:nvSpPr>
              <p:spPr bwMode="auto">
                <a:xfrm>
                  <a:off x="0" y="2288"/>
                  <a:ext cx="692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5" name="Group 95"/>
              <p:cNvGrpSpPr>
                <a:grpSpLocks/>
              </p:cNvGrpSpPr>
              <p:nvPr/>
            </p:nvGrpSpPr>
            <p:grpSpPr bwMode="auto">
              <a:xfrm>
                <a:off x="692" y="2288"/>
                <a:ext cx="680" cy="394"/>
                <a:chOff x="692" y="2288"/>
                <a:chExt cx="680" cy="394"/>
              </a:xfrm>
            </p:grpSpPr>
            <p:sp>
              <p:nvSpPr>
                <p:cNvPr id="23575" name="Rectangle 23"/>
                <p:cNvSpPr>
                  <a:spLocks noChangeArrowheads="1"/>
                </p:cNvSpPr>
                <p:nvPr/>
              </p:nvSpPr>
              <p:spPr bwMode="auto">
                <a:xfrm>
                  <a:off x="720" y="2288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0,4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46" name="Rectangle 94"/>
                <p:cNvSpPr>
                  <a:spLocks noChangeArrowheads="1"/>
                </p:cNvSpPr>
                <p:nvPr/>
              </p:nvSpPr>
              <p:spPr bwMode="auto">
                <a:xfrm>
                  <a:off x="692" y="2288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6" name="Group 97"/>
              <p:cNvGrpSpPr>
                <a:grpSpLocks/>
              </p:cNvGrpSpPr>
              <p:nvPr/>
            </p:nvGrpSpPr>
            <p:grpSpPr bwMode="auto">
              <a:xfrm>
                <a:off x="1372" y="2288"/>
                <a:ext cx="566" cy="394"/>
                <a:chOff x="1372" y="2288"/>
                <a:chExt cx="566" cy="394"/>
              </a:xfrm>
            </p:grpSpPr>
            <p:sp>
              <p:nvSpPr>
                <p:cNvPr id="23576" name="Rectangle 24"/>
                <p:cNvSpPr>
                  <a:spLocks noChangeArrowheads="1"/>
                </p:cNvSpPr>
                <p:nvPr/>
              </p:nvSpPr>
              <p:spPr bwMode="auto">
                <a:xfrm>
                  <a:off x="1400" y="2288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48" name="Rectangle 96"/>
                <p:cNvSpPr>
                  <a:spLocks noChangeArrowheads="1"/>
                </p:cNvSpPr>
                <p:nvPr/>
              </p:nvSpPr>
              <p:spPr bwMode="auto">
                <a:xfrm>
                  <a:off x="1372" y="2288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7" name="Group 99"/>
              <p:cNvGrpSpPr>
                <a:grpSpLocks/>
              </p:cNvGrpSpPr>
              <p:nvPr/>
            </p:nvGrpSpPr>
            <p:grpSpPr bwMode="auto">
              <a:xfrm>
                <a:off x="1938" y="2288"/>
                <a:ext cx="566" cy="394"/>
                <a:chOff x="1938" y="2288"/>
                <a:chExt cx="566" cy="394"/>
              </a:xfrm>
            </p:grpSpPr>
            <p:sp>
              <p:nvSpPr>
                <p:cNvPr id="23577" name="Rectangle 25"/>
                <p:cNvSpPr>
                  <a:spLocks noChangeArrowheads="1"/>
                </p:cNvSpPr>
                <p:nvPr/>
              </p:nvSpPr>
              <p:spPr bwMode="auto">
                <a:xfrm>
                  <a:off x="1966" y="2288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90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50" name="Rectangle 98"/>
                <p:cNvSpPr>
                  <a:spLocks noChangeArrowheads="1"/>
                </p:cNvSpPr>
                <p:nvPr/>
              </p:nvSpPr>
              <p:spPr bwMode="auto">
                <a:xfrm>
                  <a:off x="1938" y="2288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8" name="Group 101"/>
              <p:cNvGrpSpPr>
                <a:grpSpLocks/>
              </p:cNvGrpSpPr>
              <p:nvPr/>
            </p:nvGrpSpPr>
            <p:grpSpPr bwMode="auto">
              <a:xfrm>
                <a:off x="2504" y="2288"/>
                <a:ext cx="680" cy="394"/>
                <a:chOff x="2504" y="2288"/>
                <a:chExt cx="680" cy="394"/>
              </a:xfrm>
            </p:grpSpPr>
            <p:sp>
              <p:nvSpPr>
                <p:cNvPr id="23578" name="Rectangle 26"/>
                <p:cNvSpPr>
                  <a:spLocks noChangeArrowheads="1"/>
                </p:cNvSpPr>
                <p:nvPr/>
              </p:nvSpPr>
              <p:spPr bwMode="auto">
                <a:xfrm>
                  <a:off x="2532" y="2288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52" name="Rectangle 100"/>
                <p:cNvSpPr>
                  <a:spLocks noChangeArrowheads="1"/>
                </p:cNvSpPr>
                <p:nvPr/>
              </p:nvSpPr>
              <p:spPr bwMode="auto">
                <a:xfrm>
                  <a:off x="2504" y="2288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69" name="Group 103"/>
              <p:cNvGrpSpPr>
                <a:grpSpLocks/>
              </p:cNvGrpSpPr>
              <p:nvPr/>
            </p:nvGrpSpPr>
            <p:grpSpPr bwMode="auto">
              <a:xfrm>
                <a:off x="0" y="2682"/>
                <a:ext cx="692" cy="394"/>
                <a:chOff x="0" y="2682"/>
                <a:chExt cx="692" cy="394"/>
              </a:xfrm>
            </p:grpSpPr>
            <p:sp>
              <p:nvSpPr>
                <p:cNvPr id="23579" name="Rectangle 27"/>
                <p:cNvSpPr>
                  <a:spLocks noChangeArrowheads="1"/>
                </p:cNvSpPr>
                <p:nvPr/>
              </p:nvSpPr>
              <p:spPr bwMode="auto">
                <a:xfrm>
                  <a:off x="28" y="2682"/>
                  <a:ext cx="636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Bois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54" name="Rectangle 102"/>
                <p:cNvSpPr>
                  <a:spLocks noChangeArrowheads="1"/>
                </p:cNvSpPr>
                <p:nvPr/>
              </p:nvSpPr>
              <p:spPr bwMode="auto">
                <a:xfrm>
                  <a:off x="0" y="2682"/>
                  <a:ext cx="692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0" name="Group 105"/>
              <p:cNvGrpSpPr>
                <a:grpSpLocks/>
              </p:cNvGrpSpPr>
              <p:nvPr/>
            </p:nvGrpSpPr>
            <p:grpSpPr bwMode="auto">
              <a:xfrm>
                <a:off x="692" y="2682"/>
                <a:ext cx="680" cy="394"/>
                <a:chOff x="692" y="2682"/>
                <a:chExt cx="680" cy="394"/>
              </a:xfrm>
            </p:grpSpPr>
            <p:sp>
              <p:nvSpPr>
                <p:cNvPr id="23580" name="Rectangle 28"/>
                <p:cNvSpPr>
                  <a:spLocks noChangeArrowheads="1"/>
                </p:cNvSpPr>
                <p:nvPr/>
              </p:nvSpPr>
              <p:spPr bwMode="auto">
                <a:xfrm>
                  <a:off x="720" y="2682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0,2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56" name="Rectangle 104"/>
                <p:cNvSpPr>
                  <a:spLocks noChangeArrowheads="1"/>
                </p:cNvSpPr>
                <p:nvPr/>
              </p:nvSpPr>
              <p:spPr bwMode="auto">
                <a:xfrm>
                  <a:off x="692" y="2682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1" name="Group 107"/>
              <p:cNvGrpSpPr>
                <a:grpSpLocks/>
              </p:cNvGrpSpPr>
              <p:nvPr/>
            </p:nvGrpSpPr>
            <p:grpSpPr bwMode="auto">
              <a:xfrm>
                <a:off x="1372" y="2682"/>
                <a:ext cx="566" cy="394"/>
                <a:chOff x="1372" y="2682"/>
                <a:chExt cx="566" cy="394"/>
              </a:xfrm>
            </p:grpSpPr>
            <p:sp>
              <p:nvSpPr>
                <p:cNvPr id="23581" name="Rectangle 29"/>
                <p:cNvSpPr>
                  <a:spLocks noChangeArrowheads="1"/>
                </p:cNvSpPr>
                <p:nvPr/>
              </p:nvSpPr>
              <p:spPr bwMode="auto">
                <a:xfrm>
                  <a:off x="1400" y="2682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58" name="Rectangle 106"/>
                <p:cNvSpPr>
                  <a:spLocks noChangeArrowheads="1"/>
                </p:cNvSpPr>
                <p:nvPr/>
              </p:nvSpPr>
              <p:spPr bwMode="auto">
                <a:xfrm>
                  <a:off x="1372" y="2682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2" name="Group 109"/>
              <p:cNvGrpSpPr>
                <a:grpSpLocks/>
              </p:cNvGrpSpPr>
              <p:nvPr/>
            </p:nvGrpSpPr>
            <p:grpSpPr bwMode="auto">
              <a:xfrm>
                <a:off x="1938" y="2682"/>
                <a:ext cx="566" cy="394"/>
                <a:chOff x="1938" y="2682"/>
                <a:chExt cx="566" cy="394"/>
              </a:xfrm>
            </p:grpSpPr>
            <p:sp>
              <p:nvSpPr>
                <p:cNvPr id="23582" name="Rectangle 30"/>
                <p:cNvSpPr>
                  <a:spLocks noChangeArrowheads="1"/>
                </p:cNvSpPr>
                <p:nvPr/>
              </p:nvSpPr>
              <p:spPr bwMode="auto">
                <a:xfrm>
                  <a:off x="1966" y="2682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105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60" name="Rectangle 108"/>
                <p:cNvSpPr>
                  <a:spLocks noChangeArrowheads="1"/>
                </p:cNvSpPr>
                <p:nvPr/>
              </p:nvSpPr>
              <p:spPr bwMode="auto">
                <a:xfrm>
                  <a:off x="1938" y="2682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3" name="Group 111"/>
              <p:cNvGrpSpPr>
                <a:grpSpLocks/>
              </p:cNvGrpSpPr>
              <p:nvPr/>
            </p:nvGrpSpPr>
            <p:grpSpPr bwMode="auto">
              <a:xfrm>
                <a:off x="2504" y="2682"/>
                <a:ext cx="680" cy="394"/>
                <a:chOff x="2504" y="2682"/>
                <a:chExt cx="680" cy="394"/>
              </a:xfrm>
            </p:grpSpPr>
            <p:sp>
              <p:nvSpPr>
                <p:cNvPr id="23583" name="Rectangle 31"/>
                <p:cNvSpPr>
                  <a:spLocks noChangeArrowheads="1"/>
                </p:cNvSpPr>
                <p:nvPr/>
              </p:nvSpPr>
              <p:spPr bwMode="auto">
                <a:xfrm>
                  <a:off x="2532" y="2682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62" name="Rectangle 110"/>
                <p:cNvSpPr>
                  <a:spLocks noChangeArrowheads="1"/>
                </p:cNvSpPr>
                <p:nvPr/>
              </p:nvSpPr>
              <p:spPr bwMode="auto">
                <a:xfrm>
                  <a:off x="2504" y="2682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4" name="Group 113"/>
              <p:cNvGrpSpPr>
                <a:grpSpLocks/>
              </p:cNvGrpSpPr>
              <p:nvPr/>
            </p:nvGrpSpPr>
            <p:grpSpPr bwMode="auto">
              <a:xfrm>
                <a:off x="0" y="3076"/>
                <a:ext cx="692" cy="394"/>
                <a:chOff x="0" y="3076"/>
                <a:chExt cx="692" cy="394"/>
              </a:xfrm>
            </p:grpSpPr>
            <p:sp>
              <p:nvSpPr>
                <p:cNvPr id="23584" name="Rectangle 32"/>
                <p:cNvSpPr>
                  <a:spLocks noChangeArrowheads="1"/>
                </p:cNvSpPr>
                <p:nvPr/>
              </p:nvSpPr>
              <p:spPr bwMode="auto">
                <a:xfrm>
                  <a:off x="28" y="3075"/>
                  <a:ext cx="636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 dirty="0">
                      <a:solidFill>
                        <a:schemeClr val="tx1"/>
                      </a:solidFill>
                      <a:cs typeface="Times New Roman" pitchFamily="18" charset="0"/>
                    </a:rPr>
                    <a:t>Verre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64" name="Rectangle 112"/>
                <p:cNvSpPr>
                  <a:spLocks noChangeArrowheads="1"/>
                </p:cNvSpPr>
                <p:nvPr/>
              </p:nvSpPr>
              <p:spPr bwMode="auto">
                <a:xfrm>
                  <a:off x="0" y="3075"/>
                  <a:ext cx="692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5" name="Group 115"/>
              <p:cNvGrpSpPr>
                <a:grpSpLocks/>
              </p:cNvGrpSpPr>
              <p:nvPr/>
            </p:nvGrpSpPr>
            <p:grpSpPr bwMode="auto">
              <a:xfrm>
                <a:off x="692" y="3076"/>
                <a:ext cx="680" cy="394"/>
                <a:chOff x="692" y="3076"/>
                <a:chExt cx="680" cy="394"/>
              </a:xfrm>
            </p:grpSpPr>
            <p:sp>
              <p:nvSpPr>
                <p:cNvPr id="23585" name="Rectangle 33"/>
                <p:cNvSpPr>
                  <a:spLocks noChangeArrowheads="1"/>
                </p:cNvSpPr>
                <p:nvPr/>
              </p:nvSpPr>
              <p:spPr bwMode="auto">
                <a:xfrm>
                  <a:off x="720" y="3075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1,15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66" name="Rectangle 114"/>
                <p:cNvSpPr>
                  <a:spLocks noChangeArrowheads="1"/>
                </p:cNvSpPr>
                <p:nvPr/>
              </p:nvSpPr>
              <p:spPr bwMode="auto">
                <a:xfrm>
                  <a:off x="692" y="3075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6" name="Group 117"/>
              <p:cNvGrpSpPr>
                <a:grpSpLocks/>
              </p:cNvGrpSpPr>
              <p:nvPr/>
            </p:nvGrpSpPr>
            <p:grpSpPr bwMode="auto">
              <a:xfrm>
                <a:off x="1372" y="3076"/>
                <a:ext cx="566" cy="394"/>
                <a:chOff x="1372" y="3076"/>
                <a:chExt cx="566" cy="394"/>
              </a:xfrm>
            </p:grpSpPr>
            <p:sp>
              <p:nvSpPr>
                <p:cNvPr id="23586" name="Rectangle 34"/>
                <p:cNvSpPr>
                  <a:spLocks noChangeArrowheads="1"/>
                </p:cNvSpPr>
                <p:nvPr/>
              </p:nvSpPr>
              <p:spPr bwMode="auto">
                <a:xfrm>
                  <a:off x="1400" y="3075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6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68" name="Rectangle 116"/>
                <p:cNvSpPr>
                  <a:spLocks noChangeArrowheads="1"/>
                </p:cNvSpPr>
                <p:nvPr/>
              </p:nvSpPr>
              <p:spPr bwMode="auto">
                <a:xfrm>
                  <a:off x="1372" y="3075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7" name="Group 119"/>
              <p:cNvGrpSpPr>
                <a:grpSpLocks/>
              </p:cNvGrpSpPr>
              <p:nvPr/>
            </p:nvGrpSpPr>
            <p:grpSpPr bwMode="auto">
              <a:xfrm>
                <a:off x="1938" y="3076"/>
                <a:ext cx="566" cy="394"/>
                <a:chOff x="1938" y="3076"/>
                <a:chExt cx="566" cy="394"/>
              </a:xfrm>
            </p:grpSpPr>
            <p:sp>
              <p:nvSpPr>
                <p:cNvPr id="23587" name="Rectangle 35"/>
                <p:cNvSpPr>
                  <a:spLocks noChangeArrowheads="1"/>
                </p:cNvSpPr>
                <p:nvPr/>
              </p:nvSpPr>
              <p:spPr bwMode="auto">
                <a:xfrm>
                  <a:off x="1966" y="3075"/>
                  <a:ext cx="510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120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70" name="Rectangle 118"/>
                <p:cNvSpPr>
                  <a:spLocks noChangeArrowheads="1"/>
                </p:cNvSpPr>
                <p:nvPr/>
              </p:nvSpPr>
              <p:spPr bwMode="auto">
                <a:xfrm>
                  <a:off x="1938" y="3075"/>
                  <a:ext cx="566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8" name="Group 121"/>
              <p:cNvGrpSpPr>
                <a:grpSpLocks/>
              </p:cNvGrpSpPr>
              <p:nvPr/>
            </p:nvGrpSpPr>
            <p:grpSpPr bwMode="auto">
              <a:xfrm>
                <a:off x="2504" y="3076"/>
                <a:ext cx="680" cy="394"/>
                <a:chOff x="2504" y="3076"/>
                <a:chExt cx="680" cy="394"/>
              </a:xfrm>
            </p:grpSpPr>
            <p:sp>
              <p:nvSpPr>
                <p:cNvPr id="23588" name="Rectangle 36"/>
                <p:cNvSpPr>
                  <a:spLocks noChangeArrowheads="1"/>
                </p:cNvSpPr>
                <p:nvPr/>
              </p:nvSpPr>
              <p:spPr bwMode="auto">
                <a:xfrm>
                  <a:off x="2532" y="3075"/>
                  <a:ext cx="624" cy="394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72" name="Rectangle 120"/>
                <p:cNvSpPr>
                  <a:spLocks noChangeArrowheads="1"/>
                </p:cNvSpPr>
                <p:nvPr/>
              </p:nvSpPr>
              <p:spPr bwMode="auto">
                <a:xfrm>
                  <a:off x="2504" y="3075"/>
                  <a:ext cx="680" cy="394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79" name="Group 123"/>
              <p:cNvGrpSpPr>
                <a:grpSpLocks/>
              </p:cNvGrpSpPr>
              <p:nvPr/>
            </p:nvGrpSpPr>
            <p:grpSpPr bwMode="auto">
              <a:xfrm>
                <a:off x="0" y="3470"/>
                <a:ext cx="692" cy="500"/>
                <a:chOff x="0" y="3470"/>
                <a:chExt cx="692" cy="500"/>
              </a:xfrm>
            </p:grpSpPr>
            <p:sp>
              <p:nvSpPr>
                <p:cNvPr id="23589" name="Rectangle 37"/>
                <p:cNvSpPr>
                  <a:spLocks noChangeArrowheads="1"/>
                </p:cNvSpPr>
                <p:nvPr/>
              </p:nvSpPr>
              <p:spPr bwMode="auto">
                <a:xfrm>
                  <a:off x="28" y="3469"/>
                  <a:ext cx="636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 dirty="0">
                      <a:solidFill>
                        <a:schemeClr val="tx1"/>
                      </a:solidFill>
                      <a:cs typeface="Times New Roman" pitchFamily="18" charset="0"/>
                    </a:rPr>
                    <a:t>Brique alvéolée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 dirty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74" name="Rectangle 122"/>
                <p:cNvSpPr>
                  <a:spLocks noChangeArrowheads="1"/>
                </p:cNvSpPr>
                <p:nvPr/>
              </p:nvSpPr>
              <p:spPr bwMode="auto">
                <a:xfrm>
                  <a:off x="0" y="3469"/>
                  <a:ext cx="692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80" name="Group 125"/>
              <p:cNvGrpSpPr>
                <a:grpSpLocks/>
              </p:cNvGrpSpPr>
              <p:nvPr/>
            </p:nvGrpSpPr>
            <p:grpSpPr bwMode="auto">
              <a:xfrm>
                <a:off x="692" y="3470"/>
                <a:ext cx="680" cy="500"/>
                <a:chOff x="692" y="3470"/>
                <a:chExt cx="680" cy="500"/>
              </a:xfrm>
            </p:grpSpPr>
            <p:sp>
              <p:nvSpPr>
                <p:cNvPr id="23590" name="Rectangle 38"/>
                <p:cNvSpPr>
                  <a:spLocks noChangeArrowheads="1"/>
                </p:cNvSpPr>
                <p:nvPr/>
              </p:nvSpPr>
              <p:spPr bwMode="auto">
                <a:xfrm>
                  <a:off x="720" y="3469"/>
                  <a:ext cx="624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0,136 à 0,300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76" name="Rectangle 124"/>
                <p:cNvSpPr>
                  <a:spLocks noChangeArrowheads="1"/>
                </p:cNvSpPr>
                <p:nvPr/>
              </p:nvSpPr>
              <p:spPr bwMode="auto">
                <a:xfrm>
                  <a:off x="692" y="3469"/>
                  <a:ext cx="680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81" name="Group 127"/>
              <p:cNvGrpSpPr>
                <a:grpSpLocks/>
              </p:cNvGrpSpPr>
              <p:nvPr/>
            </p:nvGrpSpPr>
            <p:grpSpPr bwMode="auto">
              <a:xfrm>
                <a:off x="1372" y="3470"/>
                <a:ext cx="566" cy="500"/>
                <a:chOff x="1372" y="3470"/>
                <a:chExt cx="566" cy="500"/>
              </a:xfrm>
            </p:grpSpPr>
            <p:sp>
              <p:nvSpPr>
                <p:cNvPr id="23591" name="Rectangle 39"/>
                <p:cNvSpPr>
                  <a:spLocks noChangeArrowheads="1"/>
                </p:cNvSpPr>
                <p:nvPr/>
              </p:nvSpPr>
              <p:spPr bwMode="auto">
                <a:xfrm>
                  <a:off x="1400" y="3469"/>
                  <a:ext cx="510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7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78" name="Rectangle 126"/>
                <p:cNvSpPr>
                  <a:spLocks noChangeArrowheads="1"/>
                </p:cNvSpPr>
                <p:nvPr/>
              </p:nvSpPr>
              <p:spPr bwMode="auto">
                <a:xfrm>
                  <a:off x="1372" y="3469"/>
                  <a:ext cx="566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82" name="Group 129"/>
              <p:cNvGrpSpPr>
                <a:grpSpLocks/>
              </p:cNvGrpSpPr>
              <p:nvPr/>
            </p:nvGrpSpPr>
            <p:grpSpPr bwMode="auto">
              <a:xfrm>
                <a:off x="1938" y="3470"/>
                <a:ext cx="566" cy="500"/>
                <a:chOff x="1938" y="3470"/>
                <a:chExt cx="566" cy="500"/>
              </a:xfrm>
            </p:grpSpPr>
            <p:sp>
              <p:nvSpPr>
                <p:cNvPr id="23592" name="Rectangle 40"/>
                <p:cNvSpPr>
                  <a:spLocks noChangeArrowheads="1"/>
                </p:cNvSpPr>
                <p:nvPr/>
              </p:nvSpPr>
              <p:spPr bwMode="auto">
                <a:xfrm>
                  <a:off x="1966" y="3469"/>
                  <a:ext cx="510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135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80" name="Rectangle 128"/>
                <p:cNvSpPr>
                  <a:spLocks noChangeArrowheads="1"/>
                </p:cNvSpPr>
                <p:nvPr/>
              </p:nvSpPr>
              <p:spPr bwMode="auto">
                <a:xfrm>
                  <a:off x="1938" y="3469"/>
                  <a:ext cx="566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grpSp>
            <p:nvGrpSpPr>
              <p:cNvPr id="39983" name="Group 131"/>
              <p:cNvGrpSpPr>
                <a:grpSpLocks/>
              </p:cNvGrpSpPr>
              <p:nvPr/>
            </p:nvGrpSpPr>
            <p:grpSpPr bwMode="auto">
              <a:xfrm>
                <a:off x="2504" y="3470"/>
                <a:ext cx="680" cy="500"/>
                <a:chOff x="2504" y="3470"/>
                <a:chExt cx="680" cy="500"/>
              </a:xfrm>
            </p:grpSpPr>
            <p:sp>
              <p:nvSpPr>
                <p:cNvPr id="23593" name="Rectangle 41"/>
                <p:cNvSpPr>
                  <a:spLocks noChangeArrowheads="1"/>
                </p:cNvSpPr>
                <p:nvPr/>
              </p:nvSpPr>
              <p:spPr bwMode="auto">
                <a:xfrm>
                  <a:off x="2532" y="3469"/>
                  <a:ext cx="624" cy="500"/>
                </a:xfrm>
                <a:prstGeom prst="rect">
                  <a:avLst/>
                </a:prstGeom>
                <a:noFill/>
                <a:ln w="76200" cmpd="tri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tabLst>
                      <a:tab pos="449263" algn="r"/>
                    </a:tabLst>
                    <a:defRPr/>
                  </a:pPr>
                  <a:r>
                    <a:rPr lang="fr-FR" sz="1800" b="0">
                      <a:solidFill>
                        <a:schemeClr val="tx1"/>
                      </a:solidFill>
                      <a:cs typeface="Times New Roman" pitchFamily="18" charset="0"/>
                    </a:rPr>
                    <a:t>45</a:t>
                  </a:r>
                </a:p>
                <a:p>
                  <a:pPr eaLnBrk="0" hangingPunct="0">
                    <a:tabLst>
                      <a:tab pos="449263" algn="r"/>
                    </a:tabLst>
                    <a:defRPr/>
                  </a:pPr>
                  <a:endParaRPr lang="fr-FR" sz="1800" b="0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3682" name="Rectangle 130"/>
                <p:cNvSpPr>
                  <a:spLocks noChangeArrowheads="1"/>
                </p:cNvSpPr>
                <p:nvPr/>
              </p:nvSpPr>
              <p:spPr bwMode="auto">
                <a:xfrm>
                  <a:off x="2504" y="3469"/>
                  <a:ext cx="680" cy="500"/>
                </a:xfrm>
                <a:prstGeom prst="rect">
                  <a:avLst/>
                </a:prstGeom>
                <a:noFill/>
                <a:ln w="76200" cmpd="tri">
                  <a:solidFill>
                    <a:srgbClr val="A0A0A0"/>
                  </a:solidFill>
                  <a:miter lim="800000"/>
                  <a:headEnd/>
                  <a:tailEnd/>
                </a:ln>
                <a:effectLst>
                  <a:outerShdw dist="28398" dir="3806097" algn="ctr" rotWithShape="0">
                    <a:schemeClr val="bg1"/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fr-FR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23685" name="Rectangle 133"/>
            <p:cNvSpPr>
              <a:spLocks noChangeArrowheads="1"/>
            </p:cNvSpPr>
            <p:nvPr/>
          </p:nvSpPr>
          <p:spPr bwMode="auto">
            <a:xfrm>
              <a:off x="-3" y="-3"/>
              <a:ext cx="3190" cy="3976"/>
            </a:xfrm>
            <a:prstGeom prst="rect">
              <a:avLst/>
            </a:prstGeom>
            <a:noFill/>
            <a:ln w="76200" cmpd="tri">
              <a:solidFill>
                <a:srgbClr val="A0A0A0"/>
              </a:solidFill>
              <a:miter lim="800000"/>
              <a:headEnd/>
              <a:tailEnd/>
            </a:ln>
            <a:effectLst>
              <a:outerShdw dist="28398" dir="3806097" algn="ctr" rotWithShape="0">
                <a:schemeClr val="bg1"/>
              </a:outerShdw>
            </a:effectLst>
          </p:spPr>
          <p:txBody>
            <a:bodyPr/>
            <a:lstStyle/>
            <a:p>
              <a:pPr>
                <a:defRPr/>
              </a:pPr>
              <a:endParaRPr lang="fr-FR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38" name="Rectangle 137">
            <a:hlinkClick r:id="" action="ppaction://hlinkshowjump?jump=lastslideviewed"/>
          </p:cNvPr>
          <p:cNvSpPr/>
          <p:nvPr>
            <p:custDataLst>
              <p:tags r:id="rId4"/>
            </p:custDataLst>
          </p:nvPr>
        </p:nvSpPr>
        <p:spPr bwMode="auto">
          <a:xfrm>
            <a:off x="0" y="142875"/>
            <a:ext cx="9144000" cy="6715125"/>
          </a:xfrm>
          <a:prstGeom prst="rect">
            <a:avLst/>
          </a:prstGeom>
          <a:solidFill>
            <a:schemeClr val="bg1">
              <a:alpha val="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fr-FR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0963" name="Picture 2" descr="D:\cours\001 BAC ELEEC\000 Savoirs\S22 electrothermie\photos\isolants\chanvre.jpg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" t="8989" r="3371" b="6741"/>
          <a:stretch>
            <a:fillRect/>
          </a:stretch>
        </p:blipFill>
        <p:spPr bwMode="auto">
          <a:xfrm>
            <a:off x="1828800" y="247650"/>
            <a:ext cx="7315200" cy="661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33400" y="955675"/>
            <a:ext cx="3657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>
                <a:effectLst>
                  <a:outerShdw blurRad="38100" dist="38100" dir="2700000" algn="tl">
                    <a:srgbClr val="C0C0C0"/>
                  </a:outerShdw>
                </a:effectLst>
              </a:rPr>
              <a:t>La laine de chanvre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9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-5080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34819" name="Text Box 3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581157" y="5777657"/>
            <a:ext cx="432218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laine de </a:t>
            </a: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mouton</a:t>
            </a:r>
            <a:endParaRPr lang="fr-FR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http://bien-isole.monsite-orange.fr/ii.lisolationaujourdhui./image/laine%20de%20mouton.jp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4000" b="10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8804" y="1094944"/>
            <a:ext cx="4691717" cy="4691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isolant-laine-canard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6494" r="100000">
                        <a14:backgroundMark x1="25649" y1="9091" x2="16558" y2="7878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5144" y="1566018"/>
            <a:ext cx="6159657" cy="329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3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2392" y="940880"/>
            <a:ext cx="53387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La laine de </a:t>
            </a: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canard (plumes)</a:t>
            </a:r>
            <a:endParaRPr lang="fr-FR" dirty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5122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1987" name="Picture 2" descr="D:\cours\001 BAC ELEEC\000 Savoirs\S22 electrothermie\photos\isolants\fibrebois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FBFEFB"/>
              </a:clrFrom>
              <a:clrTo>
                <a:srgbClr val="FBFE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4" t="11826" r="9091" b="19289"/>
          <a:stretch>
            <a:fillRect/>
          </a:stretch>
        </p:blipFill>
        <p:spPr bwMode="auto">
          <a:xfrm>
            <a:off x="-1044624" y="921668"/>
            <a:ext cx="7696200" cy="531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988" name="Picture 3" descr="D:\cours\001 BAC ELEEC\000 Savoirs\S22 electrothermie\photos\isolants\lainboistoit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59" r="15697"/>
          <a:stretch/>
        </p:blipFill>
        <p:spPr bwMode="auto">
          <a:xfrm>
            <a:off x="5942012" y="1628800"/>
            <a:ext cx="2899048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4" name="Text Box 4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364088" y="484535"/>
            <a:ext cx="286001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La </a:t>
            </a: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fibre </a:t>
            </a: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de bois </a:t>
            </a:r>
            <a:r>
              <a:rPr lang="fr-F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6146" name="Picture 2" descr="http://img.over-blog.com/223x300/2/47/73/35/bien_etre_sante/detail-construction-mur-maison-paille-copie-1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" y="116632"/>
            <a:ext cx="2867758" cy="3857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4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573441" y="548680"/>
            <a:ext cx="17091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La </a:t>
            </a: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paille</a:t>
            </a: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 </a:t>
            </a:r>
            <a:r>
              <a:rPr lang="fr-F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6148" name="Picture 4" descr="http://img.agoravox.fr/local/cache-vignettes/L573xH366/_construction_paille-439c9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010" y="2636912"/>
            <a:ext cx="6359695" cy="4062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970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hlinkClick r:id="rId9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3011" name="Picture 2" descr="D:\cours\001 BAC ELEEC\000 Savoirs\S22 electrothermie\photos\isolants\liege.jp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clrChange>
              <a:clrFrom>
                <a:srgbClr val="FFFEFF"/>
              </a:clrFrom>
              <a:clrTo>
                <a:srgbClr val="FF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6667"/>
          <a:stretch>
            <a:fillRect/>
          </a:stretch>
        </p:blipFill>
        <p:spPr bwMode="auto">
          <a:xfrm>
            <a:off x="5276056" y="4005064"/>
            <a:ext cx="3848100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911452" y="116632"/>
            <a:ext cx="28536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 liège expansé </a:t>
            </a:r>
            <a:r>
              <a:rPr lang="fr-FR" b="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43013" name="Picture 4" descr="D:\cours\001 BAC ELEEC\000 Savoirs\S22 electrothermie\photos\isolants\Img_Liege expansé.jp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30" t="4762" r="3030" b="1190"/>
          <a:stretch>
            <a:fillRect/>
          </a:stretch>
        </p:blipFill>
        <p:spPr bwMode="auto">
          <a:xfrm>
            <a:off x="611559" y="116632"/>
            <a:ext cx="26908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4" name="Picture 2" descr="http://www.alsacork.fr/boutique-online/sites/default/files/styles/galleryformatter_slide/public/120mm-liege-expanse.pn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603" b="99359" l="0" r="9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035" y="764704"/>
            <a:ext cx="4762500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1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4035" name="Picture 2" descr="D:\cours\001 BAC ELEEC\000 Savoirs\S22 electrothermie\photos\isolants\ouate cellulose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2" t="3004" r="5667" b="4559"/>
          <a:stretch>
            <a:fillRect/>
          </a:stretch>
        </p:blipFill>
        <p:spPr bwMode="auto">
          <a:xfrm>
            <a:off x="3886200" y="117475"/>
            <a:ext cx="5257800" cy="331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ext Box 3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57200" y="533400"/>
            <a:ext cx="30353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tx1"/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240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La ouate de cellulose </a:t>
            </a:r>
            <a:r>
              <a:rPr lang="fr-FR" sz="2400" b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44037" name="Picture 4" descr="D:\cours\001 BAC ELEEC\000 Savoirs\S22 electrothermie\photos\isolants\soufflage33ouatye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76" t="2306" r="2298" b="1572"/>
          <a:stretch>
            <a:fillRect/>
          </a:stretch>
        </p:blipFill>
        <p:spPr bwMode="auto">
          <a:xfrm>
            <a:off x="0" y="3087688"/>
            <a:ext cx="6019800" cy="3770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Ph. </a:t>
            </a:r>
            <a:r>
              <a:rPr lang="fr-FR" dirty="0" err="1">
                <a:latin typeface="Arial" pitchFamily="34" charset="0"/>
                <a:cs typeface="Arial" pitchFamily="34" charset="0"/>
              </a:rPr>
              <a:t>Dutour</a:t>
            </a:r>
            <a:endParaRPr lang="fr-FR" dirty="0"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-171400"/>
            <a:ext cx="9144000" cy="1143000"/>
          </a:xfrm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par induction (courants de Foucault)</a:t>
            </a:r>
          </a:p>
        </p:txBody>
      </p:sp>
      <p:sp>
        <p:nvSpPr>
          <p:cNvPr id="6154" name="Text Box 10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0" y="106493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Un  conducteur parcouru par un courant électrique crée un </a:t>
            </a:r>
          </a:p>
          <a:p>
            <a:pPr algn="ctr"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champ magnétique. </a:t>
            </a:r>
          </a:p>
        </p:txBody>
      </p:sp>
      <p:sp>
        <p:nvSpPr>
          <p:cNvPr id="6204" name="Rectangle 60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0" y="196584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ce courant est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alternatif, le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champ magnétique l’est aussi.</a:t>
            </a:r>
          </a:p>
        </p:txBody>
      </p:sp>
      <p:sp>
        <p:nvSpPr>
          <p:cNvPr id="6205" name="Rectangle 61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0" y="255898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sait qu’un conducteur formant un circuit fermé soumis à un champ magnétique variable est à son tour parcouru par un courant induit.</a:t>
            </a:r>
          </a:p>
        </p:txBody>
      </p:sp>
      <p:sp>
        <p:nvSpPr>
          <p:cNvPr id="6206" name="Rectangle 62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3459893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C’est le principe du transformateur. </a:t>
            </a:r>
          </a:p>
        </p:txBody>
      </p:sp>
      <p:sp>
        <p:nvSpPr>
          <p:cNvPr id="6207" name="Rectangle 63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0" y="4053030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Sauf que dans le cas du chauffage à induction on n’a pas de « secondaire » et on exploite un défaut du transformateur dans lequel toute partie de la matière qui compose le circuit magnétique est vue comme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des circuits conducteurs fermés. </a:t>
            </a:r>
            <a:b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On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appelle cela les courants de Foucault.</a:t>
            </a:r>
          </a:p>
        </p:txBody>
      </p:sp>
      <p:sp>
        <p:nvSpPr>
          <p:cNvPr id="6209" name="Rectangle 65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0" y="5877272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81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Dans ce mode de </a:t>
            </a:r>
            <a:r>
              <a:rPr lang="fr-FR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chauffage, la </a:t>
            </a:r>
            <a:r>
              <a:rPr 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pièce à chauffer constitue une partie du circuit magnétique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8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6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44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68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83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12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utoUpdateAnimBg="0"/>
      <p:bldP spid="6154" grpId="0" autoUpdateAnimBg="0"/>
      <p:bldP spid="6204" grpId="0" autoUpdateAnimBg="0"/>
      <p:bldP spid="6205" grpId="0" autoUpdateAnimBg="0"/>
      <p:bldP spid="6206" grpId="0" autoUpdateAnimBg="0"/>
      <p:bldP spid="6207" grpId="0" autoUpdateAnimBg="0"/>
      <p:bldP spid="6209" grpId="0" autoUpdateAnimBg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5059" name="Picture 3" descr="D:\cours\001 BAC ELEEC\000 Savoirs\S22 electrothermie\photos\isolants\polystyrene_exp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clrChange>
              <a:clrFrom>
                <a:srgbClr val="7A9ACC"/>
              </a:clrFrom>
              <a:clrTo>
                <a:srgbClr val="7A9AC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0"/>
            <a:ext cx="5410200" cy="432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0" name="Picture 5" descr="D:\cours\001 BAC ELEEC\000 Savoirs\S22 electrothermie\photos\isolants\polystyrene exp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4" r="18254" b="20354"/>
          <a:stretch>
            <a:fillRect/>
          </a:stretch>
        </p:blipFill>
        <p:spPr bwMode="auto">
          <a:xfrm>
            <a:off x="0" y="2514600"/>
            <a:ext cx="3952875" cy="405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14" name="Rectangle 2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1219200" y="5715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 PSE ou Polystyrène expansé :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5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46083" name="Picture 5" descr="D:\cours\001 BAC ELEEC\000 Savoirs\S22 electrothermie\photos\isolants\extrudé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0" r="9334"/>
          <a:stretch>
            <a:fillRect/>
          </a:stretch>
        </p:blipFill>
        <p:spPr bwMode="auto">
          <a:xfrm>
            <a:off x="0" y="1143000"/>
            <a:ext cx="42672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4" name="Picture 3" descr="D:\cours\001 BAC ELEEC\000 Savoirs\S22 electrothermie\photos\isolants\poly extrudé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2" t="3156" r="3120" b="28139"/>
          <a:stretch>
            <a:fillRect/>
          </a:stretch>
        </p:blipFill>
        <p:spPr bwMode="auto">
          <a:xfrm>
            <a:off x="2895600" y="0"/>
            <a:ext cx="6248400" cy="387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Rectangle 2"/>
          <p:cNvSpPr>
            <a:spLocks noGrp="1" noChangeArrowheads="1"/>
          </p:cNvSpPr>
          <p:nvPr>
            <p:ph type="title"/>
            <p:custDataLst>
              <p:tags r:id="rId5"/>
            </p:custDataLst>
          </p:nvPr>
        </p:nvSpPr>
        <p:spPr>
          <a:xfrm>
            <a:off x="-381000" y="0"/>
            <a:ext cx="5791200" cy="8382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 polystyrène extrudé </a:t>
            </a:r>
            <a:r>
              <a:rPr lang="fr-FR" sz="24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hlinkClick r:id="rId12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7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0" y="18864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Autres isolants synthétiques: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 </a:t>
            </a:r>
            <a:endParaRPr lang="fr-FR" sz="2400" dirty="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6146" name="Picture 2" descr="http://www.foamforyou.com/polyethylenesheets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39" b="97375" l="169" r="98814">
                        <a14:foregroundMark x1="19661" y1="95227" x2="169" y2="477"/>
                        <a14:foregroundMark x1="15424" y1="1432" x2="70847" y2="11695"/>
                        <a14:backgroundMark x1="58136" y1="1432" x2="95932" y2="1336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5" y="1052736"/>
            <a:ext cx="5619750" cy="3990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109" name="Picture 6" descr="D:\cours\001 BAC ELEEC\000 Savoirs\S22 electrothermie\photos\isolants\polyethyl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24943"/>
            <a:ext cx="3720331" cy="3720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3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 rot="-3077207">
            <a:off x="-144463" y="5113338"/>
            <a:ext cx="3032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chemeClr val="bg1"/>
            </a:outerShdw>
          </a:effectLst>
        </p:spPr>
        <p:txBody>
          <a:bodyPr>
            <a:spAutoFit/>
          </a:bodyPr>
          <a:lstStyle/>
          <a:p>
            <a:pPr>
              <a:defRPr/>
            </a:pP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 </a:t>
            </a:r>
            <a:r>
              <a:rPr lang="fr-FR" sz="2400" dirty="0" err="1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Polyéthyléne</a:t>
            </a:r>
            <a:r>
              <a:rPr lang="fr-FR" sz="2400" dirty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 : </a:t>
            </a:r>
          </a:p>
        </p:txBody>
      </p:sp>
      <p:sp>
        <p:nvSpPr>
          <p:cNvPr id="39944" name="Text Box 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907546" y="2981648"/>
            <a:ext cx="3294063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Les isolants minces :</a:t>
            </a:r>
          </a:p>
        </p:txBody>
      </p:sp>
      <p:pic>
        <p:nvPicPr>
          <p:cNvPr id="8" name="Picture 6" descr="http://www.bricoman.fr/media/catalog/product/cache/1/image/9df78eab33525d08d6e5fb8d27136e95/Preview/31431adb-deb6-4dca-a216-a0f11c112c3c.jpg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backgroundMark x1="781" y1="27692" x2="156" y2="292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281237"/>
            <a:ext cx="4824535" cy="19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 descr="Isolant mince combles - Isolation mince combles">
            <a:hlinkClick r:id="rId12" action="ppaction://hlinksldjump"/>
          </p:cNvPr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518" y="3500761"/>
            <a:ext cx="4152861" cy="3111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ctangle 1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Pompe à chaleur AIR – AIR</a:t>
            </a:r>
          </a:p>
        </p:txBody>
      </p:sp>
      <p:pic>
        <p:nvPicPr>
          <p:cNvPr id="2050" name="Picture 2" descr="http://enerlogic.pro/images/pompe-a-chaleur-air-air.png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844824"/>
            <a:ext cx="6824599" cy="4653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7106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  <a:hlinkClick r:id="rId8" action="ppaction://hlinksldjump"/>
              </a:rPr>
              <a:t>Pompe à chaleur AIR – EAU</a:t>
            </a:r>
          </a:p>
        </p:txBody>
      </p:sp>
      <p:pic>
        <p:nvPicPr>
          <p:cNvPr id="6" name="Picture 2" descr="http://www.radiateur-clim-chauffage.com/userfiles/pac_air-eau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08"/>
          <a:stretch/>
        </p:blipFill>
        <p:spPr bwMode="auto">
          <a:xfrm>
            <a:off x="0" y="1340768"/>
            <a:ext cx="42253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www.dauphitherm.fr/upload/album/0001/120201-080231-pac-2011-731_large.jpg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250" b="100000" l="1458" r="81250">
                        <a14:foregroundMark x1="14375" y1="20000" x2="15208" y2="44688"/>
                        <a14:foregroundMark x1="20417" y1="22813" x2="30417" y2="54375"/>
                        <a14:foregroundMark x1="10417" y1="79688" x2="8958" y2="90313"/>
                        <a14:foregroundMark x1="58333" y1="59375" x2="64792" y2="96250"/>
                        <a14:foregroundMark x1="57500" y1="62500" x2="50000" y2="10938"/>
                        <a14:foregroundMark x1="52500" y1="57500" x2="59583" y2="95625"/>
                        <a14:foregroundMark x1="63542" y1="72188" x2="64167" y2="93125"/>
                        <a14:foregroundMark x1="18333" y1="13438" x2="49792" y2="12188"/>
                        <a14:foregroundMark x1="14583" y1="15313" x2="11458" y2="28438"/>
                        <a14:foregroundMark x1="12083" y1="22813" x2="12917" y2="69063"/>
                        <a14:foregroundMark x1="52083" y1="14688" x2="1458" y2="9063"/>
                        <a14:foregroundMark x1="18333" y1="10625" x2="55208" y2="5938"/>
                        <a14:foregroundMark x1="31042" y1="5000" x2="5208" y2="6563"/>
                        <a14:foregroundMark x1="5833" y1="14688" x2="5833" y2="14688"/>
                        <a14:foregroundMark x1="59375" y1="16250" x2="74583" y2="74375"/>
                        <a14:foregroundMark x1="56250" y1="31875" x2="68333" y2="63438"/>
                        <a14:foregroundMark x1="6250" y1="29375" x2="6250" y2="578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5" r="25807"/>
          <a:stretch/>
        </p:blipFill>
        <p:spPr bwMode="auto">
          <a:xfrm>
            <a:off x="3549074" y="1556792"/>
            <a:ext cx="5569350" cy="5301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1010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8130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Pompe à chaleur EAU – EAU  </a:t>
            </a:r>
            <a:r>
              <a:rPr lang="fr-FR" sz="240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Nappe phréatique</a:t>
            </a:r>
            <a:r>
              <a:rPr lang="fr-FR" sz="24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49156" name="Picture 3" descr="pac_eau_eau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17625"/>
            <a:ext cx="7467600" cy="512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49154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Pompe à chaleur EAU – EAU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Capteurs horizontaux</a:t>
            </a:r>
          </a:p>
        </p:txBody>
      </p:sp>
      <p:pic>
        <p:nvPicPr>
          <p:cNvPr id="50180" name="Picture 3" descr="captage_h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" y="1676400"/>
            <a:ext cx="7696200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7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50178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762000" y="304800"/>
            <a:ext cx="7772400" cy="5334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Pompe à chaleur EAU – EAU </a:t>
            </a:r>
            <a:r>
              <a:rPr lang="fr-FR" sz="2400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itchFamily="18" charset="0"/>
              </a:rPr>
              <a:t>Capteurs verticaux</a:t>
            </a:r>
          </a:p>
        </p:txBody>
      </p:sp>
      <p:pic>
        <p:nvPicPr>
          <p:cNvPr id="51204" name="Picture 3" descr="captage_v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7085013" cy="5395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5222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62000" y="0"/>
            <a:ext cx="777240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Principe</a:t>
            </a:r>
            <a:r>
              <a:rPr lang="fr-FR" sz="280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fr-FR" smtClean="0">
                <a:cs typeface="Times New Roman" pitchFamily="18" charset="0"/>
              </a:rPr>
              <a:t>solaire </a:t>
            </a:r>
            <a:r>
              <a:rPr lang="fr-FR" smtClean="0"/>
              <a:t> </a:t>
            </a:r>
          </a:p>
        </p:txBody>
      </p:sp>
      <p:sp>
        <p:nvSpPr>
          <p:cNvPr id="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066800" y="3352800"/>
            <a:ext cx="27305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13316" name="Picture 4" descr="http://www.era-sun.fr/wp-content/uploads/image/SchemaPrincipe.jpg">
            <a:hlinkClick r:id="rId7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032036"/>
            <a:ext cx="8360237" cy="51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9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53250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609600" y="0"/>
            <a:ext cx="7772400" cy="914400"/>
          </a:xfrm>
        </p:spPr>
        <p:txBody>
          <a:bodyPr/>
          <a:lstStyle/>
          <a:p>
            <a:pPr eaLnBrk="1" hangingPunct="1">
              <a:defRPr/>
            </a:pPr>
            <a:r>
              <a:rPr lang="fr-FR" smtClean="0">
                <a:cs typeface="Times New Roman" pitchFamily="18" charset="0"/>
              </a:rPr>
              <a:t>Installation solaire </a:t>
            </a:r>
          </a:p>
        </p:txBody>
      </p:sp>
      <p:pic>
        <p:nvPicPr>
          <p:cNvPr id="53252" name="Picture 4" descr="ecstoit ball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67" r="28131"/>
          <a:stretch/>
        </p:blipFill>
        <p:spPr bwMode="auto">
          <a:xfrm>
            <a:off x="4857411" y="2381034"/>
            <a:ext cx="4251093" cy="4432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 descr="http://www.solairethermique.guidenr.fr/images/capteur-solaire-sur-toiture.jp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71" b="13586"/>
          <a:stretch/>
        </p:blipFill>
        <p:spPr bwMode="auto">
          <a:xfrm>
            <a:off x="172829" y="1052736"/>
            <a:ext cx="4615196" cy="2573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www.habitech.fr/userfiles/image/solaire-thermique-carte.jpg">
            <a:hlinkClick r:id="rId9" action="ppaction://hlinksldjump"/>
          </p:cNvPr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4" y="3257549"/>
            <a:ext cx="4762500" cy="3600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0" y="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latin typeface="Arial" pitchFamily="34" charset="0"/>
                <a:cs typeface="Arial" pitchFamily="34" charset="0"/>
              </a:rPr>
              <a:t>Chauffage par induction (courants de Foucault)</a:t>
            </a:r>
          </a:p>
        </p:txBody>
      </p:sp>
      <p:pic>
        <p:nvPicPr>
          <p:cNvPr id="6203" name="Picture 59" descr="C:\Documents and Settings\All Users\Documents\Mes images\induc.gif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9325"/>
            <a:ext cx="9144000" cy="570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19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hlinkClick r:id="rId8" action="ppaction://hlinksldjump"/>
          </p:cNvPr>
          <p:cNvSpPr/>
          <p:nvPr>
            <p:custDataLst>
              <p:tags r:id="rId1"/>
            </p:custDataLst>
          </p:nvPr>
        </p:nvSpPr>
        <p:spPr bwMode="auto">
          <a:xfrm>
            <a:off x="0" y="0"/>
            <a:ext cx="9144000" cy="6858000"/>
          </a:xfrm>
          <a:prstGeom prst="rect">
            <a:avLst/>
          </a:prstGeom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2800" b="1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4" name="Espace réservé de la date 2"/>
          <p:cNvSpPr>
            <a:spLocks noGrp="1"/>
          </p:cNvSpPr>
          <p:nvPr>
            <p:ph type="dt" sz="quarter" idx="10"/>
            <p:custDataLst>
              <p:tags r:id="rId2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sp>
        <p:nvSpPr>
          <p:cNvPr id="54274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0" y="762000"/>
            <a:ext cx="3651250" cy="685800"/>
          </a:xfrm>
        </p:spPr>
        <p:txBody>
          <a:bodyPr/>
          <a:lstStyle/>
          <a:p>
            <a:pPr eaLnBrk="1" hangingPunct="1">
              <a:defRPr/>
            </a:pP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Matériel </a:t>
            </a:r>
            <a:b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fr-FR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fr-FR" dirty="0" smtClean="0">
                <a:cs typeface="Times New Roman" pitchFamily="18" charset="0"/>
              </a:rPr>
              <a:t>solaire thermique </a:t>
            </a:r>
          </a:p>
        </p:txBody>
      </p:sp>
      <p:pic>
        <p:nvPicPr>
          <p:cNvPr id="54276" name="Picture 3" descr="ecs tube">
            <a:hlinkClick r:id="rId8" action="ppaction://hlinksldjump"/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6800" r="90200">
                        <a14:foregroundMark x1="14400" y1="1800" x2="15800" y2="56200"/>
                        <a14:foregroundMark x1="12400" y1="44600" x2="12600" y2="51000"/>
                        <a14:foregroundMark x1="42200" y1="60000" x2="71000" y2="98600"/>
                        <a14:foregroundMark x1="59400" y1="60000" x2="71000" y2="71600"/>
                        <a14:foregroundMark x1="70000" y1="74200" x2="69600" y2="84800"/>
                        <a14:foregroundMark x1="64600" y1="88200" x2="43000" y2="97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59" r="10039"/>
          <a:stretch>
            <a:fillRect/>
          </a:stretch>
        </p:blipFill>
        <p:spPr bwMode="auto">
          <a:xfrm>
            <a:off x="3619910" y="-44624"/>
            <a:ext cx="54927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blog.pages-energie.com/wp-content/uploads/solaire-thermique-application.gif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35" y="2852936"/>
            <a:ext cx="3495675" cy="3436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1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/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10244" name="Picture 1028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0"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0"/>
            <a:ext cx="272415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1029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00"/>
            <a:ext cx="5395913" cy="273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1030" descr="C:\Documents and Settings\All Users\Documents\Mes images\induct.gif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8600"/>
            <a:ext cx="4572000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032" descr="D:\recup cd\recup1 cd\photos tech\utilisation\four induc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2175" y="3160713"/>
            <a:ext cx="5711825" cy="3697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1027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63500" dir="2212194" algn="ctr" rotWithShape="0">
              <a:schemeClr val="tx1"/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fr-FR" dirty="0">
                <a:latin typeface="Arial" pitchFamily="34" charset="0"/>
                <a:cs typeface="Arial" pitchFamily="34" charset="0"/>
              </a:rPr>
              <a:t>Chauffage par induction (courants de Foucault)</a:t>
            </a:r>
          </a:p>
        </p:txBody>
      </p:sp>
      <p:pic>
        <p:nvPicPr>
          <p:cNvPr id="10247" name="Picture 1031" descr="C:\Documents and Settings\All Users\Documents\Mes images\INDUC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15228" r="4288"/>
          <a:stretch>
            <a:fillRect/>
          </a:stretch>
        </p:blipFill>
        <p:spPr bwMode="auto">
          <a:xfrm>
            <a:off x="2667000" y="2971800"/>
            <a:ext cx="2797175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7180" name="Picture 12" descr="C:\Documents and Settings\All Users\Documents\ver_miroir_800w ir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0" b="100000" l="10197" r="91118">
                        <a14:foregroundMark x1="17434" y1="2600" x2="54605" y2="95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05" t="800" r="12463" b="775"/>
          <a:stretch>
            <a:fillRect/>
          </a:stretch>
        </p:blipFill>
        <p:spPr bwMode="auto">
          <a:xfrm>
            <a:off x="228600" y="2590800"/>
            <a:ext cx="1906588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  <p:custDataLst>
              <p:tags r:id="rId3"/>
            </p:custDataLst>
          </p:nvPr>
        </p:nvSpPr>
        <p:spPr>
          <a:xfrm>
            <a:off x="0" y="0"/>
            <a:ext cx="9144000" cy="1143000"/>
          </a:xfrm>
          <a:effectLst>
            <a:innerShdw blurRad="25400" dist="50800" dir="18900000">
              <a:prstClr val="black">
                <a:alpha val="90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par rayons infra 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rouges (</a:t>
            </a: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rayon lumineux)</a:t>
            </a:r>
          </a:p>
        </p:txBody>
      </p:sp>
      <p:sp>
        <p:nvSpPr>
          <p:cNvPr id="7176" name="Text Box 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-351" y="1268760"/>
            <a:ext cx="91443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25400" dist="50800" dir="18900000">
              <a:prstClr val="black">
                <a:alpha val="90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C’est le rayonnement infrarouge (visible ou non) qui  va produire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de </a:t>
            </a: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la chaleur sur les corps qu’il rencontre.</a:t>
            </a:r>
          </a:p>
        </p:txBody>
      </p:sp>
      <p:pic>
        <p:nvPicPr>
          <p:cNvPr id="7177" name="Picture 9" descr="C:\Documents and Settings\All Users\Documents\caisson_transparent ir.jpg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43200"/>
            <a:ext cx="3508375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 descr="C:\Documents and Settings\All Users\Documents\chauffage-soleado-ip54 IR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2580829"/>
            <a:ext cx="199390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1" name="Picture 13" descr="C:\Documents and Settings\All Users\Documents\helios_amb IR.jpg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892" l="28000" r="79200">
                        <a14:foregroundMark x1="41600" y1="5135" x2="64400" y2="40000"/>
                        <a14:foregroundMark x1="64000" y1="8649" x2="39200" y2="42973"/>
                        <a14:foregroundMark x1="38800" y1="8649" x2="72000" y2="7838"/>
                        <a14:foregroundMark x1="73600" y1="8108" x2="74800" y2="32703"/>
                        <a14:foregroundMark x1="36800" y1="43784" x2="60400" y2="89459"/>
                        <a14:foregroundMark x1="66800" y1="47568" x2="64400" y2="89459"/>
                        <a14:foregroundMark x1="64400" y1="89459" x2="36400" y2="86486"/>
                        <a14:foregroundMark x1="36400" y1="86486" x2="34800" y2="43514"/>
                        <a14:foregroundMark x1="37200" y1="43784" x2="65600" y2="44324"/>
                        <a14:foregroundMark x1="67200" y1="46757" x2="36000" y2="84054"/>
                        <a14:backgroundMark x1="72400" y1="47568" x2="70800" y2="84865"/>
                        <a14:backgroundMark x1="46400" y1="6486" x2="39200" y2="7027"/>
                        <a14:backgroundMark x1="52400" y1="5135" x2="52400" y2="5135"/>
                        <a14:backgroundMark x1="50800" y1="5405" x2="38800" y2="5135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001" r="14667" b="7207"/>
          <a:stretch>
            <a:fillRect/>
          </a:stretch>
        </p:blipFill>
        <p:spPr bwMode="auto">
          <a:xfrm>
            <a:off x="2514600" y="2743200"/>
            <a:ext cx="1752600" cy="392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84" name="Picture 16" descr="D:\cours\001 BAC ELEEC\000 Savoirs\S22 electrothermie\photos\rayon.mix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3772" y="4165600"/>
            <a:ext cx="3200400" cy="182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9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34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4400"/>
                            </p:stCondLst>
                            <p:childTnLst>
                              <p:par>
                                <p:cTn id="2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400"/>
                            </p:stCondLst>
                            <p:childTnLst>
                              <p:par>
                                <p:cTn id="29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6400"/>
                            </p:stCondLst>
                            <p:childTnLst>
                              <p:par>
                                <p:cTn id="34" presetID="2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de la date 2"/>
          <p:cNvSpPr>
            <a:spLocks noGrp="1"/>
          </p:cNvSpPr>
          <p:nvPr>
            <p:ph type="dt" sz="quarter" idx="10"/>
            <p:custDataLst>
              <p:tags r:id="rId1"/>
            </p:custDataLst>
          </p:nvPr>
        </p:nvSpPr>
        <p:spPr>
          <a:xfrm>
            <a:off x="0" y="6525344"/>
            <a:ext cx="1905000" cy="457200"/>
          </a:xfrm>
        </p:spPr>
        <p:txBody>
          <a:bodyPr/>
          <a:lstStyle/>
          <a:p>
            <a:pPr>
              <a:defRPr/>
            </a:pPr>
            <a:r>
              <a:rPr lang="fr-FR" dirty="0"/>
              <a:t>Ph. </a:t>
            </a:r>
            <a:r>
              <a:rPr lang="fr-FR" dirty="0" err="1"/>
              <a:t>Dutour</a:t>
            </a:r>
            <a:endParaRPr lang="fr-FR" dirty="0"/>
          </a:p>
          <a:p>
            <a:pPr>
              <a:defRPr/>
            </a:pPr>
            <a:endParaRPr lang="fr-FR" dirty="0"/>
          </a:p>
        </p:txBody>
      </p:sp>
      <p:pic>
        <p:nvPicPr>
          <p:cNvPr id="8201" name="Picture 9" descr="D:\cours\001 BAC ELEEC\000 Savoirs\S22 electrothermie\robot arc.jpg"/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3"/>
          <a:stretch>
            <a:fillRect/>
          </a:stretch>
        </p:blipFill>
        <p:spPr bwMode="auto">
          <a:xfrm>
            <a:off x="4923350" y="2603500"/>
            <a:ext cx="4208462" cy="425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10" descr="D:\cours\001 BAC ELEEC\000 Savoirs\S22 electrothermie\soudage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58" r="6250"/>
          <a:stretch>
            <a:fillRect/>
          </a:stretch>
        </p:blipFill>
        <p:spPr bwMode="auto">
          <a:xfrm>
            <a:off x="0" y="1371600"/>
            <a:ext cx="51054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  <p:custDataLst>
              <p:tags r:id="rId4"/>
            </p:custDataLst>
          </p:nvPr>
        </p:nvSpPr>
        <p:spPr>
          <a:xfrm>
            <a:off x="0" y="0"/>
            <a:ext cx="9131812" cy="1143000"/>
          </a:xfrm>
          <a:effectLst>
            <a:innerShdw blurRad="12700" dist="50800" dir="18900000">
              <a:prstClr val="black">
                <a:alpha val="93000"/>
              </a:prstClr>
            </a:inn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Chauffage par arc électrique (court circuit contrôlé)</a:t>
            </a:r>
          </a:p>
        </p:txBody>
      </p:sp>
      <p:sp>
        <p:nvSpPr>
          <p:cNvPr id="8198" name="Text Box 6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701" y="1219200"/>
            <a:ext cx="91121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innerShdw blurRad="12700" dist="50800" dir="18900000">
              <a:prstClr val="black">
                <a:alpha val="93000"/>
              </a:prstClr>
            </a:inn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Utilisé en majorité pour la soudure de différents matériaux </a:t>
            </a:r>
          </a:p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Sous la forme soudure à l’arc, avec apport de métal, de </a:t>
            </a:r>
            <a:r>
              <a:rPr lang="fr-F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gaz, </a:t>
            </a:r>
            <a:endParaRPr lang="fr-F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fr-FR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facilitant la fusion et la liaison des matériaux…</a:t>
            </a:r>
          </a:p>
        </p:txBody>
      </p:sp>
      <p:pic>
        <p:nvPicPr>
          <p:cNvPr id="8199" name="Picture 7" descr="D:\cours\001 BAC ELEEC\000 Savoirs\S22 electrothermie\arc.jpg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429000"/>
            <a:ext cx="3101975" cy="350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500"/>
                            </p:stCondLst>
                            <p:childTnLst>
                              <p:par>
                                <p:cTn id="13" presetID="23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withGroup">
                            <p:stCondLst>
                              <p:cond delay="5500"/>
                            </p:stCondLst>
                            <p:childTnLst>
                              <p:par>
                                <p:cTn id="18" presetID="2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withGroup">
                            <p:stCondLst>
                              <p:cond delay="7250"/>
                            </p:stCondLst>
                            <p:childTnLst>
                              <p:par>
                                <p:cTn id="23" presetID="23" presetClass="entr" presetSubtype="16" fill="hold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  <p:bldP spid="819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66e4332f8d373e89ee936e95c8c2cdae934656e"/>
  <p:tag name="ISPRING_ULTRA_SCORM_COURSE_ID" val="D5DEE6C3-0F9D-4352-8186-68C0E843F4F1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MWig0Z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FooNG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MWig0b73BZcuQIAAFUKAAAhAAAAdW5pdmVyc2FsL2ZsYXNoX3NraW5fc2V0dGluZ3MueG1slVZtb+IwDP5+vwJx3+nulZ3UITHGSZN2t+k27XvamjYiTaokZce/vzhN1gQo9LAmEft5bMexzVK1pXzxYTJJc8GEfAatKS8VarxuQoubadZqLfgsF1wD1zMuZE3YdPHxp/2kiUVeYokdyLGcDcmhDzO3nzEUF+PbHGWIkIu6IXz/IEoxy0i+LaVoeXExtWrfgGSUbw3y6sd8tR4MwKjS9xrqKKf1Nco4SiNBKcCUvq9RLrIYyYD5SFf2M5LThzp/+wPajiqqLW35CWWI1pAS4iJfL1GG8dx4j19ljnKeoOGvNtAvn1EGoYzsQcbO776iDDJE0zb/0yONFCUWNOacf8R3DhOkMOOHWV2hXCTghTDQxVdw5bF3vQtA7ms49ymOqxTsCet6sBDw0TMGCy1bSBN/6myqEm+PrTbz4e2hpsc8mZyfSKtCVK/rcX/gjfJisSFMOZTT9JBXwdoaVl2+gbtY3+NXq1u7KkKn77ogQwk7pwxS7JU98rcp6xEyUPbIZ0YLeORsf5zBoakj+Te+Je41z5ffWIETcyyc1Z+8FSM94OSqIFWn8JhaFLBQmM4LrQHfLU2srkspOcop5WRHS6Kp4L8Ql+3tZVSaHBhcq51urFRTzeBUv9kczZYOy2XPcTs6a9yP3a9Cf7nuPNFmid9MidYkr2rzq6SmE8czU2IKM01OM3BNGjjIe74RAcfGHiLVRG5BvgjBxobhQoMa6150wzUET5OgBmlyusqpc3Kq/LytM5Br82oUlK9yrOyAFS0rZv70K4U3KA4YA9aOqivjjxP63peBwjUBEJlXvmu7Q2epW6Ypgx344Q8U9spDd0uV6dKhhlvqB9josOWcZlRPul3R90q8QwL9CfyrSStyfGAZ0faaZMreLJp8v4YD19Fm9vsMuy9cZfbsminybOzHJTRK/HfyH1BLAwQUAAIACADFooNG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FooNGPJhV1ZkBAAAfBgAAHwAAAHVuaXZlcnNhbC9odG1sX3NraW5fc2V0dGluZ3MuanONlE1vwjAMhu/8CpRdJ8Q+YbuhwaRJHCaN27RDKKZUpEmVpB0d4r+vDl9N6o7Fl+bV09exo3jb6VaLRaz73N26b7d/9/dOA9SszuHa10WLnqLOjEgWMEtSEIkEFiDF8deTvDsTlDGTznRefqCtqfkxRdAZoWlCM6gtuTB1sSDAb0LbUD//nMROrax9SbU+z3NrlexFSlqQtieVTrlj2NWrW/UKA1gVoC+gSx6BZzpwq408Oz4MMOpcpNKMy3KqYtWb82gda5XLRVv+VZmBrm58vQf6T4OXiWcnEmPfLKRh4skQo53MNBgDh7yPEwwSFnwOoubbd+sP1DNuFhTQRWISe6RHNxh1OuMxNLo0HGH4mKy8Gt0cYDQ5Cxu7J+5uMTxC8BJ0w2p8j+GBKsuzf1xgplWMHWmgzZ6fUKH4IpHxIXUfg+TwsGjb1r1zoe74Y+Y9IRU8oRX1/NK20RGChgCtN5WOeU2Qd0rZCUqURA5FgdS4KuhBYsNBgvvPLuPW8miVVvOhGo5VH7heg54pJarjf106aJirs/sFUEsDBBQAAgAIAMWig0Ya2uo7qgAAAB8BAAAaAAAAdW5pdmVyc2FsL2kxOG5fcHJlc2V0cy54bWydjzEPwiAQhXd+BbldsFvTAN1M3Bx0NhVRSejRcNT684XUGGeHS+5d3vdeTvWvMfCnS+QjamjEFrhDG68e7xpOx92mBU55wOsQIjoNGIH3hinftHhIjlwmXiKQNDxynjopl2URnqZUEiiGOZdgEjaOsswYUVZSTisKK9v5v+jPDQxjnKvL7EPeoyl7UauFU7IaKnN2KDzeIshqUPLrrsrOlEtFEUr+PGbYG1BLAwQUAAIACADFooNGe/bhcmIAAABnAAAAHAAAAHVuaXZlcnNhbC9sb2NhbF9zZXR0aW5ncy54bWwNyjEOgzAMBdCdU1jeoXRjILB1ZIEewIKvKpJjVySq4PbN9oY3zldS+uHM0S3ws+uZYLsf0T6B39urHZhyETtE3RDYnGmemlF9F11RSo2Zvio3zg2pomCRVKdKijADP6bmD1BLAwQUAAIACACDiI9FzoIJN+wCAACICAAAFAAAAHVuaXZlcnNhbC9wbGF5ZXIueG1srVVNb9swDD2nwP6DoXutpF3XNJBbdAWKHdahQNZtt0C1GVuLbXmSXDf99aP8bc/pVmAHAzbF90jxkTS7ek5i5wmUFjL1yMKdEwdSXwYiDT3y8PX2eEmuLt8dsSzme1COCDySp8ICeEycALSvRGYQfM9N5JGewUVm4mRKSCXMHrnPkLuLtCTvjmbokmqPRMZkK0qLonCFRkQaahnnlkS7vkxopkBDakDRKg3iNNiV+Tsan0Sm1Owz0D1kZt4euCZpOZ61GJAUp65UIT2Zzxf0x93ntR9Bwo9Fqg1PfSAOVnJWlvKR+7s7GeQxaGubsSrJNRhjkyhtM2ZWYrFMHa18j1QOmwS05iFoN05DQissnQCzbcx1VPPoAa3l1TtR85Z+G/u9adxK5WjnnOWPsdARHvUhnXUSyOgwKkvK65Yd9NB00K1lIo6CX7lQEJSf39oWmS9IFbDtuDJPVxc+HuDbLfeNVPsbhGEX1Qq6rWhuJZpbgloOt42+7ihIc9stcJMraEo1Y08iAPmFK8VtW1walQOjI2ONpUMwo9WVa5E6QVhkkvjsH7SxfiNpfurXlCkB/0OYT0jU1kSkATzfCvQxkGBNDWCxrc01WezamF1OOn9Men09MFU51qLgRRzDVQg4hgE3nHZ2eggKimt08XM1wvYODoIjEUYxPmaSYXx6kCbhajfJ0Ds4CI6lv5uAtua2jHRcx1EztR3E6MQ6YX6ujUzES9megz1jVmUfvjZyzdF1JtqD8/kfoziI0QzmlkysLvvW21fN4b2dU6M7n01WWQbdivMAJs8qr2YW8mzkE8CW57G56efU7MMedJTz1HRMc33HfpfFWryAU4jA/ukWp7YmEdie8ciH5WmPAfXE7TIIX5qmIjJaS1KpeUg5hrV5ElBUmGpWPqLqoZJ5Goy0cbPu56Bj3FXXCrgTwxYzXZxg88nMI+/xpb7LxdlFd5XzxUWDLfO6rwJXubxhVdcJd51B635tL8LqmcfX31BLAwQUAAIACADFooNGPPFC+BEIAABIHgAAKQAAAHVuaXZlcnNhbC9za2luX2N1c3RvbWl6YXRpb25fc2V0dGluZ3MueG1srVnrbuO6Ef5/noJwcYAWKOKLfEvhdaELnQhryz6Wkuy2KAzaYmIhkugj0d7NgX/0afpgfZIOKSmWFMeRdhttFqvhzDdDzsxHUjuKn71Q38ecBd4fhHsstCnnXvgUj39BaLRhPosWEY0pj5snyYMXuuybGT4yIQNpzEnoksjVxWg8bqGJ/EHDgTo0hvDW1bodNOjiDh4iA/d0GLtWjGtFhzGj09ZHzRJEghvRDQ35edRRszD61sAMYxpxM3Tp97FS1M4PFWdwExHXA7143O+K55h5PRpd8aBuuzfo4WNHVRSlj/Se0TZax8HgeqC2EW51ey3lqA07SkdB7V6vfd0/tgedngJvk+s+oHTxdR91B91uxzh2cAeskapqRkc/DpTrdlsFb3h4rR8nE23QaqF2u610jWOvr0y0FgJtBTBUZSgWUDEUTekfVU1tDxU00SfapHvEBu7rPTTs4H6rdexqmtJqnRb3NLv8cp2klaeTLecHgGdTcHZU1FbzTHGNNvsoAmWHBjufcIpCEtBPDZ8EABHSRlqVsoIznSyYojQRglggjDOAUVO+ZmMygnwL5OXIcz811nvOWXi1YSGHsK5CFgXEb4z/lFRJOocqluxAozp2j2RDT+4G8qeqWeoLKheeS0YbFuxI+DJlT+xqTTbPTxHbh26lMLcvOxr5XvgM2q3rgY4vOvK9mJucBoX48FA81c12wEwxFeH1sXgqWfpkTf3MY0v+1LA7ufx4RUqmBy/2uDRV2+K5ZLojT7SYgKEqnss2IXgpZm0gno+NOP3OQV0Rjd65qO6TFxoVnSTEeNGK7fa7uvW0i9iTWOyi3ceJfrXzGfBM+CQibImnkpGYoHBYKUvpssn5GyXF9LXMJaMAvEBy8+SSiiTkQlvp89lCtb6upvOb+UozbxpjPelKJNrylz93+sPv7V7/L6NmalgRyp6p02kRDEmwXqsaluUs59MVAOLpysJfnMZY/F3bdH7nTE0LN8bpP2oDLJb4vjEWf1cxvVsuseWs7Klp4JVpr6y5I9dlih1sNMZf2R5tyYEiztDBo98Q31IE/OxFFMW+58oBwdleuKcV/BnzmWpaqyW2naWpO+bcaoxtFkUvf5XIZM+3UD1bEiPXi8nap650CzUixwW/gHd5FEPwh2890GQB8cKrKt6X6oNp3ayc+Xxqr7BlZJLGGIcuMiIiPNUHWqo2XgJGRGDL/jHzlaw+iYBU368Ncmve3E7h1xGB3HpPWx9++Q9Es8CQkgUNKxhC4eAlVJ1tP8yXhlhDcIgI2pE4/sYit1A0+dRVwDYtfQ6lqTs5fEfAZNiQeC/cQOnQDa+AN8O2rd7glTb/AjUOvTmvaTT/DC35uabRV2xDD2G7gpml3ps3qugI0YZZg2Q9uCGi3v0XRDYbsBOrefDYPgaJWGFoE9mNcW1HNv7tDvJoqtMzzZ5gwjrLDD55BwpRRG6lqgIC0rEh6uq3O/Mfq4lqTrGxgkIz5g8rR/Kj8EeASELGEfF9JqYBrol7IOGGojXdkD20wwuouZ4r1UT6ZTC/770/EOEpCf2a8pdl4C+/XtWPrsB6b4MM4KgMzuCwsuMfec/N4AcDEQX/bhRVFqB+CHbSypoJnaF5rJYRBkYX1AUk7NcyNK0JuFskvADEIS41tQCseYphMfQTMPewcoVA7mFF60E8YM02Hdi0H+haHGMrGMt0J1k7n2lx2fAp3Oles72mjwzaxafkkGyIwIEy/VWynNtyCxTlmM4UArcA8ynZVwHV9wJxGK8GezfD2VIktFKYzwPb+67sYd97ltQC67wP6Nv9/DFigZT6JM7qOiG3v/9kIMkUl4nfRb2NyMbqUr9d6aqlY3E+FF3lV7eDGhWRTR17NVU1gQDFGhC+2QKxPopje3Ws5Hxn4IkKeOny2pREm+1///2f6jCleBIpSqV/q4sDLShYC7/i/dNinMb/qoDjqFrRVL5UNEyPx5lp9dOyY0KZ/F8OoCTZDAIWiC8WlVxDIaZpVB1H1W9nUKu2LE22jzaV9u88yExdfgb6kSe3xnhGomegL4cxvy6QXHlRm7x2DKcLy577Xkhrmv/0fiAm75iLlWoY8iYHPep7m+dkE3ThOJp+tUE+XOlq4Om3qgUcWYKkrsfrY8otJqMjoITk/UQIh7M7zqvgdD+G+zfb88J1O+QR8xfiQ8XbL3OgIL6rQBmPeSQuaNlbXiPesm9p7lKtvKSsuYAQFuJcltM9ycraS9E67viR+HGqm0rKivfMB3LWk9nkoIvyspWua/I7Xt7Bq+xN5HBmTodyoZ+EZX2Lfudv9HPCsr4tdqw5HNLfxlQeyptmH1c0EuXlVVIHOjSUJJXqZG9FHRHBVHxki3MTSQVFzYC5dCx3XscLaNrNQpYPuPlOxKPw9QwxEzbrFzu9k5QGTtXbvFy+I+5xn75f23Ie0IH5pZbv5xog1TnXAcnH4PJiJFLEX3b0UwNO/2SzFUQfN1CK8akhljP5yP6e3S6jM8FmOUsZzWXTQNK5ZPNaLkNB4vVcsaTZLxuNmm/WadS8lKFRCvt+AsN9sKYRhhrwgOTSDBWFefVt9l3jXh4LS3bvjOYB+BawQ7ioZJ2QExQKS56qsm5JXvLjwd7nnk8PNKOqnCC3OJfnP4qhOy4Xt8qn9JHnyzuV1O6ClOtOtVjkwJz8XSt5Lco7KY3UbDpO1rGc/Rm2yjafnLMz+1HG06Le8xTNeCntzTO+QPe95R8189sskNSb/ykry8AU8N79z+L/AVBLAwQUAAIACADGooNG7lmfrBoPAAAQIQAAFwAAAHVuaXZlcnNhbC91bml2ZXJzYWwucG5n7ZprWJLpusdxdbLGNJerMo9NzUwzk0ZmZHmAcSqdJrWDlXnCGmocM8DTq6AiTc2MHVBmVnthHpDp5AmUjBQFhewAFSo1CmgEWqQoBGioCIhsrLX2mpm9vuyP+7r88P7e9+Hw8r/u537/9/1cDxf2R4UvX+a2DAQCLd/z1a6DINCCDtux1H6x7ZX1+q39tpNd5sHwL0EN3R6jtsHC5NDIUBCokfjBzPFFtvHStK9iM0Egx/tzhx0fXXMCBFp7c8+u0EMYuEYWSc1M7ue/NPsb7WZAUYuWvNoV6PLsl2XLLn6d4vnVyh+u7e89sNv54R7nDsdDdWsPfR266/QG0dljQVTx6reYsAaoBB6ir3yjfY332d7XypBPsf7+IohLO6ELp6bkquuZR+jtU89V/4iBx+YZh0rsQKDBOkJVPae+m1yds24ajDfuZW+xSUxgqGR+9euniwLk361eCAKdid8vYxcPMgcK2Im2t0GoPZO667nErACXfw1gMy+dNBG2UcvHIi6RtcZ2lXZp12bbyW+e85znPOc5z3nOc57znOc85znPec7z/y+9LBYdPskOBPriL84ONjr8H0m4vm66K2AgIcTwIpNaTSnInXzgso8G1ZcK0864MdzYbvfdBCgC+KUbimk4dRoEakHpM2Va7HBTjY47MxIOCxwxpvnGqwmTbGTSJdMsuH/BkvAxNZ3LMd1bzXlawPBo4N3m3XFXZ7J4Ug2Htxh0Rj2lotLlrx+35kIT+GJPPY3U+jCMKs2iKGC9Hc4zbxjC5oG1fKqfhmeqaJjMZvf2zYwVwhLUw744bSYlvv3tk4061mwM1yRSuQ9M857ncPTknC5lBjx39GYOb7YaZhklY/Wag4Iu/bdAedHQrEnClZcGNAwYsmVZ3jv40Gxfw+vL+1Ah3dFd9DqK4vGPOXmgNBTw2+tVCzDTU0yuzMtAI42K2xcB0krzg74O5/xL9M1tklMR7EZodWq7bJPftpUuurwBs/j4s66k3DeNfDmQuCgrManjMHTseycad1OJYsupNxsLUjthxsf7OC73VpYpmj/1Nj0t3MY5c0AtksQxSe56VcGB47F63hBWFpUzJ6vZN4YfJ6WbM7ookqCSvdxzN5o1Mi9QxTX4fpyqtvo5xZ95I2gqltntWyudrgBXent0yAIejrJsolAUybWgSsThrYcIvZKLF1GlsYsOrf4UGEY7Ep+LoVJFFkSbuV8c+3TZAKvN4WFux3UUlZUATiBIT++aONqgdVKQ7Vb+Qx8rNXCtFuRXTuXa9Xzt9eLjCfLmBE99Cyzp87M6hedHhvEoVxAqpp1RYzZmpLIQFED9ooxVz0bAfrIvWPs7HUXMIq17/coDmY9Ov4oYs9RKT2Clh33EkqFLLgC24mb9fk/nOL8dpM8Us/u/bw2mxlvl2VIUi+jBJrISDD2JgiLXSnoQ04xZ8vhjucbui59MtO8MjKFVAB+mFrdCJiteJlCcVnU47QoQK3s1+rgsfmad80eytlhySrnwAfB5G68/bBOdrQlbCD53axN4523CUGFjF8qY+EvrKDRDBZ1KREkMORe145ilMo7dsfLc1De+eEdMrfu5ueDWMXfn8PGfOs98kYXARcmg9N05wdVuob91lfuuP3HkZbR+0ZhFhWIbtpxla1Y7t3FRA6BbXb7WdTVRAYsZKHL8YfziOvdzO88PLrlmy3rVFNaXpdghsv87Sr4fnS67E7EoDbeKYfb5tOQwOqUyCXMF5pIgITKDS4z+HYy4gjZyC0GoFgOI+PvNwoVoNrGCRcSVuHSAbmBf/rj6OWUDk+ZeOCczb/zhaml6nyTvrx0DM8MBMTBzv1Bc8PYyhbbzm8okCd5qHuBmyo5Wk3wRlqgu+iR/CBt0/0pSCX+KY5bpUAnfzuYkw3WusqOUaKYQ4VONU5JtUxetcekAuH0T1cmf03jgj9xI6fdO9m6PcSiWVqEuObNWlgLs3kt/U/x40fnhJPDgVVsUMrlYsEyIJZ88350tCy/uD5eBnYxwr7iFaJM1TWqdC/CvmaPchLH9AMLPNnsnq2d/vJBXNEjHaVKpMKtRqN6wU1C7LscnpocyO1EdpBa7UMtOtd5G1hmbZluC0cmuevXbPnk8uh1QhkLA/lZ2OW8LX2WzBhbOC7FDE6T7m2y8ou7sNw8efiJgXnNUIJ/uZTfzjb1HJdIiwXm5H/1eZieVQVeYlonT3Yu+8BJ0MWX2YhaHg/qgkyVjqwWN5hpk8S25Mq9/1atqlRexvNdKFlj9k8sbwO/EP6HsLNt3bLl+z630b07XXAZES0Wb2c3Rqh/6+8ISKyWfNdWXMWv3NY/yvhHXM/biwABBDyjyaIoavC5w6VFFTEnJBpdUNoALgV2RxAZ+6/NTNNQ7n+4cXLlWJHF7Gjhiiuvx+BUi2qJnQb6C+C45lZCUpFTzOduWv5k5UU9a04PGm6XZpdoBZW/R5A7AHMzLeJ4j/4ylsNtEzwvOVlmfmmD5Efq2cd14U4/GHURSMX6VCX/BIcvC7Lsjb1XAC4xDZOkay5aCT7o3SJ5sX7P9L/oVMkwnC8he0/Nir2DYzdITCeHC19akoFqXvSrjYU6Xk5bn1CBg3vlo5zYPQj+4YPzSZNv4xT2RgiHtxrOpcfIRWaBS/B/UOEqrhjL0kigmGnTFMmvgovE/eVyravX7vECpDnPpTDzQYeK5o2l07/G4njbyzcDaIz35pCZxfe2XGHh2kuzKO1HRngMtqP4E84TwaHUx+0tMm/0tgsWPI+VpXYGBEd6J8rxLg5GNcaScljLSOUZbKEkCZgahbg29FRgB7Bv8i+N8cib2OhEPrh4y5BJQNGGtVOlH6uHoo555OqVhZYr0vm1FRtl7lWQFM1RyJ18O7e4WD5287KD4QTZysaw5xOqdHK4c9OyQtUfmer8XVlqd3ikYjpt6+gnCg/9W4OeDyBc+i2Kw0FmI20X2s7ohrBWRB4STS0oltXRG7jHCyWLRf46RH9f8fHRqOYihVfKvnqo7SlXOnnyAJLfSjNeXqoyWkbNDWxBBsq2GR9vzgqH7gtelG1eN4gDEFrW4/2ZVoNgkV02rOjXfXX22H8ItV5mw8etnUsuEPsLhcc0w5Zr7ZaTW9yyf6q1PRhWOtw4aTJqnCHdF8WYt7X9PW/8wET+jUMUPmMSm74Op6lNwpuMY6o8xAmAwx6YUN25vytYO+76yuqUq/d3JhAx5VGIScnO58G0xpoHehIpMXKKhul+2WdMmiMgQUswuzoxeKOTHkjbYKW0xnsHKN08xUmY/Y/n1D8vXYV5MQ7q4x+sXn37xjLdxPaKsxB192CvgUdoFey+rVzSzuxV4Z77Exoopss2qMYErWwCY+cEGaKPpSQzntslW0wv4CiKMY+qzVU54mMP9P6kOGX/gohH+vLN3K2UpPPve7aVhyT7n6FWJHwZ0E464Fl/+XjDwa/55VMS3skB279ZixB3x7atTGsqykbIwSRel0Is3rXVj7xThrr+PpwCz+0ZV4PQWuN8VXYLCMebcdhK1lkRmBoCDtLT7R6u1Iwj3k2+SO+kCQVD+mpwfyngAgozNu+/xhj/yR7PysWjQ+HicKpoSV4iyLGE89hcGM+BVpHqAhbSz9oR4FSJ7MlqNqdXSAFBnJX7WOJX86MNTdUqNrO03SAcmeeQtcyda2r2ZcqBBINtiVvFOzPlOpGL7sH8rxPOvHYrE9usXTtUhfc0jB50TDEWoiOZWif2mybq7wXchAP1vhBbPaJltTj50gIxAftZLnb5+iErkbl2HsWkHFoiGsO5AuKuaoN6GZJwf1Mw9NcKD5FHLm2SY9Cd09b9lBgmsdCVWMaB4p9QnxDLRo7H5juiQUMrG3rw0aJTR1juk1lXGTt3NkCoc0iKvh9oeCD4tPrmkbFjXWrmemLKmQ+/nKIJBoJBVJ+88365VMRs1GRfsG8y7ArzYL/IW9qj/GLrOuRZvUlpRcpUtCIe+/UU0l7wiXYEhqKHTqWDs3KRU3k8r2AwQS3ZmEfmRqiVSzPeMcu6o6bc5Y5Tn67tyoFAs4SId6fec7LpxJQBYzitYbY/b4LtftnCCSnPOo4Lf5YOhyYOYG3A6ERY1prGZOOKgzcQh/GzVDkMLiqCrBds7AEk171T+u8wThu7o2qKz+P7UJMxhih08DBXyKd4oSGoQDQ3NgG1X1DkjRZ4YHwNe8hNliqEVtoQtH3csQ8mbrS4s3IIvlB548LTb+zoJgDnT3wStMq/4fZvjb57mwzjQDyBLUO1uTYQqFgpeJYeOv3TCTycK0j1ZI4oG7XjG+X81NpeVlXkNFmyGgJV+xdaq3U6m4Jo9C3EXft+ZlIZM9SFyXjVnPTtEEuDGznmfLlG8VF8jsll8wYcsvuLjLPPiM8jKXFXtVPKTehXvmLg+k6pihnqbt42ELoSteN8/pNqSJGJhsurP34PjLZOXbeUOyfKbU1AXk4Rr8vxTb1QKoAsbhCDw9RRj6zF0IQeVOJEeY8DseIALbq3Bzd0mUeV/VSYkxfd6WmnxylXtY/c+0Ix7f/2HX6fN9h4wXGosmNVTuC4RAHYHt8DviKX2xg5ai9c/b7gLJ6/Ki6jsqaWM2q2V4mZoufb/7GEzocnbt5+9LM9OS9IqIh41yVFmQhcdb1FPusyefK19+4xYkDXZrsPRl/t4Nc91W7plUK1pohomg8Id00eZZaLmVO+5iCdVz1oGCxugC6Se75cQK/mzIYORjsWD/xUTr+3BVSxtFUuRA43GGSWMmzszzpf2aXpvN0UxfQetIiVq0/jra83YYuEE6G49HoqhKO8zX3xXgnk2M2gfZV5huimTlP6c2iZzXFMugechLf2DYNzoXuSEozBY35lbGtcsHm1eBLoL1K4+gm48MIWD5lOLjvCzLqzucioezKj1X5CiNUc8gshQfELkbiQO2iJfHJdUYjcjohcAlm3PyjacsQOhBPWQJ1eFhT1E64rw3ZuDTwhh1hnV4w2UBOvojdjEGD0LAIHOOKxztdH19yTOjhPxd/xtS9JB0iEr1KSEWfu7323bH7SYR2yd3r6g/9moF+E3JJ+zLVlbToraIfXrW6psoU7SnJ3br++qy+FPRC2UTOjw1rzJKSmaudH2wbuQWk59t8Wa0mSCvY647aorc9g99x+APbujdjV8eezsfwNQSwMEFAACAAgAxqKDRhnVEalKAAAAagAAABsAAAB1bml2ZXJzYWwvdW5pdmVyc2FsLnBuZy54bWyzsa/IzVEoSy0qzszPs1Uy1DNQsrfj5bIpKEoty0wtV6gAihnpGUCAkkIlKrc8M6Ukw1bJ0tgcIZaRmpmeUWKrZG5gDBfUBxoJAFBLAQIAABQAAgAIAMWig0Zaf7mZOgQAAOEOAAAdAAAAAAAAAAEAAAAAAAAAAAB1bml2ZXJzYWwvY29tbW9uX21lc3NhZ2VzLmxuZ1BLAQIAABQAAgAIAMWig0aZ3snazgMAADEPAAAnAAAAAAAAAAEAAAAAAHUEAAB1bml2ZXJzYWwvZmxhc2hfcHVibGlzaGluZ19zZXR0aW5ncy54bWxQSwECAAAUAAIACADFooNG+9wWXLkCAABVCgAAIQAAAAAAAAABAAAAAACICAAAdW5pdmVyc2FsL2ZsYXNoX3NraW5fc2V0dGluZ3MueG1sUEsBAgAAFAACAAgAxaKDRrJ85P+jAwAAQg4AACYAAAAAAAAAAQAAAAAAgAsAAHVuaXZlcnNhbC9odG1sX3B1Ymxpc2hpbmdfc2V0dGluZ3MueG1sUEsBAgAAFAACAAgAxaKDRjyYVdWZAQAAHwYAAB8AAAAAAAAAAQAAAAAAZw8AAHVuaXZlcnNhbC9odG1sX3NraW5fc2V0dGluZ3MuanNQSwECAAAUAAIACADFooNGGtrqO6oAAAAfAQAAGgAAAAAAAAABAAAAAAA9EQAAdW5pdmVyc2FsL2kxOG5fcHJlc2V0cy54bWxQSwECAAAUAAIACADFooNGe/bhcmIAAABnAAAAHAAAAAAAAAABAAAAAAAfEgAAdW5pdmVyc2FsL2xvY2FsX3NldHRpbmdzLnhtbFBLAQIAABQAAgAIAIOIj0XOggk37AIAAIgIAAAUAAAAAAAAAAEAAAAAALsSAAB1bml2ZXJzYWwvcGxheWVyLnhtbFBLAQIAABQAAgAIAMWig0Y88UL4EQgAAEgeAAApAAAAAAAAAAEAAAAAANkVAAB1bml2ZXJzYWwvc2tpbl9jdXN0b21pemF0aW9uX3NldHRpbmdzLnhtbFBLAQIAABQAAgAIAMaig0buWZ+sGg8AABAhAAAXAAAAAAAAAAAAAAAAADEeAAB1bml2ZXJzYWwvdW5pdmVyc2FsLnBuZ1BLAQIAABQAAgAIAMaig0YZ1RGpSgAAAGoAAAAbAAAAAAAAAAEAAAAAAIAtAAB1bml2ZXJzYWwvdW5pdmVyc2FsLnBuZy54bWxQSwUGAAAAAAsACwBJAwAAAy4AAAAA"/>
  <p:tag name="ISPRING_RESOURCE_PATHS_HASH_PRESENTER" val="fff4cba43cceb3f06903f387995601239723dcc"/>
  <p:tag name="ISPRING_ULTRA_SCORM_COURCE_TITLE" val="electrothermie2 F"/>
  <p:tag name="ISPRING_ULTRA_SCORM_LESSON_TITLE" val="electrothermie2 F"/>
  <p:tag name="ISPRING_PRESENTATION_TITLE" val="electrothermie2 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heme/theme1.xml><?xml version="1.0" encoding="utf-8"?>
<a:theme xmlns:a="http://schemas.openxmlformats.org/drawingml/2006/main" name="Modèle par défaut">
  <a:themeElements>
    <a:clrScheme name="Modèle par défaut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dèle par défaut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800" b="1" i="0" u="none" strike="noStrike" cap="none" normalizeH="0" baseline="0" smtClean="0">
            <a:ln>
              <a:noFill/>
            </a:ln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</a:defRPr>
        </a:defPPr>
      </a:lstStyle>
    </a:lnDef>
  </a:objectDefaults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5529</TotalTime>
  <Words>2395</Words>
  <Application>Microsoft Office PowerPoint</Application>
  <PresentationFormat>Affichage à l'écran (4:3)</PresentationFormat>
  <Paragraphs>636</Paragraphs>
  <Slides>60</Slides>
  <Notes>60</Notes>
  <HiddenSlides>20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62" baseType="lpstr">
      <vt:lpstr>Modèle par défaut</vt:lpstr>
      <vt:lpstr>Feuille de calcul</vt:lpstr>
      <vt:lpstr>ÉLECTROTHERMIE</vt:lpstr>
      <vt:lpstr>La transmission de la chaleur</vt:lpstr>
      <vt:lpstr>La production électrique de chaleur</vt:lpstr>
      <vt:lpstr>Chauffage par résistance électrique (effet joule)</vt:lpstr>
      <vt:lpstr>Chauffage par induction (courants de Foucault)</vt:lpstr>
      <vt:lpstr>Chauffage par induction (courants de Foucault)</vt:lpstr>
      <vt:lpstr>Présentation PowerPoint</vt:lpstr>
      <vt:lpstr>Chauffage par rayons infra rouges (rayon lumineux)</vt:lpstr>
      <vt:lpstr>Chauffage par arc électrique (court circuit contrôlé)</vt:lpstr>
      <vt:lpstr>Chauffage par conduction électrique</vt:lpstr>
      <vt:lpstr>Chauffage par diélectrique (Agitation électronique)</vt:lpstr>
      <vt:lpstr>La pompe à chaleur  </vt:lpstr>
      <vt:lpstr>La pompe à chaleur  réversible</vt:lpstr>
      <vt:lpstr>La pompe à chaleur  réversible</vt:lpstr>
      <vt:lpstr>Pompes à chaleur</vt:lpstr>
      <vt:lpstr>Production de chaleur par capteur solaire  </vt:lpstr>
      <vt:lpstr>Comparaison énergies</vt:lpstr>
      <vt:lpstr>Mesure des températures  </vt:lpstr>
      <vt:lpstr>L’isolation synthétique</vt:lpstr>
      <vt:lpstr>L’isolation animale : </vt:lpstr>
      <vt:lpstr>L’isolation végétale </vt:lpstr>
      <vt:lpstr>L’isolation minérale</vt:lpstr>
      <vt:lpstr>L’isolation</vt:lpstr>
      <vt:lpstr>L’isolation</vt:lpstr>
      <vt:lpstr>L’aération</vt:lpstr>
      <vt:lpstr>L’aération</vt:lpstr>
      <vt:lpstr>L’aération</vt:lpstr>
      <vt:lpstr>L’aération</vt:lpstr>
      <vt:lpstr>Diagnostique performance énergétique  DPE</vt:lpstr>
      <vt:lpstr>RT2012</vt:lpstr>
      <vt:lpstr>RT2012</vt:lpstr>
      <vt:lpstr>RT2012</vt:lpstr>
      <vt:lpstr>RT2012</vt:lpstr>
      <vt:lpstr>RT2012</vt:lpstr>
      <vt:lpstr>RT2012</vt:lpstr>
      <vt:lpstr>RT2012</vt:lpstr>
      <vt:lpstr>Projet de chauffage simplifié</vt:lpstr>
      <vt:lpstr>Projet de chauffage simplifié</vt:lpstr>
      <vt:lpstr>Projet de chauffage simplifié</vt:lpstr>
      <vt:lpstr>FIN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Le PSE ou Polystyrène expansé :</vt:lpstr>
      <vt:lpstr>Le polystyrène extrudé  </vt:lpstr>
      <vt:lpstr>Autres isolants synthétiques: </vt:lpstr>
      <vt:lpstr>Pompe à chaleur AIR – AIR</vt:lpstr>
      <vt:lpstr>Pompe à chaleur AIR – EAU</vt:lpstr>
      <vt:lpstr>Pompe à chaleur EAU – EAU  Nappe phréatique </vt:lpstr>
      <vt:lpstr>Pompe à chaleur EAU – EAU Capteurs horizontaux</vt:lpstr>
      <vt:lpstr>Pompe à chaleur EAU – EAU Capteurs verticaux</vt:lpstr>
      <vt:lpstr>Principe  solaire  </vt:lpstr>
      <vt:lpstr>Installation solaire </vt:lpstr>
      <vt:lpstr>Matériel   solaire thermique 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electrothermie2 F</dc:title>
  <dc:creator>phil</dc:creator>
  <cp:lastModifiedBy>Philippe Dutour</cp:lastModifiedBy>
  <cp:revision>86</cp:revision>
  <dcterms:created xsi:type="dcterms:W3CDTF">2007-09-29T17:25:50Z</dcterms:created>
  <dcterms:modified xsi:type="dcterms:W3CDTF">2015-04-03T20:25:52Z</dcterms:modified>
</cp:coreProperties>
</file>