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3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4.xml" ContentType="application/vnd.openxmlformats-officedocument.presentationml.notesSlide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5.xml" ContentType="application/vnd.openxmlformats-officedocument.presentationml.notesSlide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notesSlides/notesSlide6.xml" ContentType="application/vnd.openxmlformats-officedocument.presentationml.notesSlide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notesSlides/notesSlide7.xml" ContentType="application/vnd.openxmlformats-officedocument.presentationml.notesSlide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notesSlides/notesSlide8.xml" ContentType="application/vnd.openxmlformats-officedocument.presentationml.notesSlide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notesSlides/notesSlide9.xml" ContentType="application/vnd.openxmlformats-officedocument.presentationml.notesSlide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notesSlides/notesSlide10.xml" ContentType="application/vnd.openxmlformats-officedocument.presentationml.notesSlide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notesSlides/notesSlide11.xml" ContentType="application/vnd.openxmlformats-officedocument.presentationml.notesSlide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notesSlides/notesSlide12.xml" ContentType="application/vnd.openxmlformats-officedocument.presentationml.notesSlide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notesSlides/notesSlide13.xml" ContentType="application/vnd.openxmlformats-officedocument.presentationml.notesSlide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notesSlides/notesSlide14.xml" ContentType="application/vnd.openxmlformats-officedocument.presentationml.notesSlide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notesSlides/notesSlide15.xml" ContentType="application/vnd.openxmlformats-officedocument.presentationml.notesSlide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notesSlides/notesSlide16.xml" ContentType="application/vnd.openxmlformats-officedocument.presentationml.notesSlide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notesSlides/notesSlide17.xml" ContentType="application/vnd.openxmlformats-officedocument.presentationml.notesSlide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notesSlides/notesSlide18.xml" ContentType="application/vnd.openxmlformats-officedocument.presentationml.notesSlide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notesSlides/notesSlide19.xml" ContentType="application/vnd.openxmlformats-officedocument.presentationml.notesSlide+xml"/>
  <Override PartName="/ppt/tags/tag173.xml" ContentType="application/vnd.openxmlformats-officedocument.presentationml.tags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4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58" r:id="rId4"/>
    <p:sldId id="259" r:id="rId5"/>
    <p:sldId id="272" r:id="rId6"/>
    <p:sldId id="261" r:id="rId7"/>
    <p:sldId id="262" r:id="rId8"/>
    <p:sldId id="263" r:id="rId9"/>
    <p:sldId id="274" r:id="rId10"/>
    <p:sldId id="264" r:id="rId11"/>
    <p:sldId id="273" r:id="rId12"/>
    <p:sldId id="265" r:id="rId13"/>
    <p:sldId id="277" r:id="rId14"/>
    <p:sldId id="275" r:id="rId15"/>
    <p:sldId id="266" r:id="rId16"/>
    <p:sldId id="267" r:id="rId17"/>
    <p:sldId id="268" r:id="rId18"/>
    <p:sldId id="269" r:id="rId19"/>
    <p:sldId id="271" r:id="rId20"/>
    <p:sldId id="276" r:id="rId21"/>
  </p:sldIdLst>
  <p:sldSz cx="9144000" cy="6858000" type="screen4x3"/>
  <p:notesSz cx="6934200" cy="9398000"/>
  <p:custDataLst>
    <p:tags r:id="rId24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6FF33"/>
    <a:srgbClr val="CCCC00"/>
    <a:srgbClr val="4C2600"/>
    <a:srgbClr val="9C7300"/>
    <a:srgbClr val="1E1600"/>
    <a:srgbClr val="000B10"/>
    <a:srgbClr val="000000"/>
    <a:srgbClr val="FFFFFF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88" d="100"/>
          <a:sy n="88" d="100"/>
        </p:scale>
        <p:origin x="-133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373"/>
    </p:cViewPr>
  </p:sorterViewPr>
  <p:notesViewPr>
    <p:cSldViewPr>
      <p:cViewPr varScale="1">
        <p:scale>
          <a:sx n="27" d="100"/>
          <a:sy n="27" d="100"/>
        </p:scale>
        <p:origin x="-1284" y="-90"/>
      </p:cViewPr>
      <p:guideLst>
        <p:guide orient="horz" pos="2960"/>
        <p:guide pos="218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r>
              <a:rPr lang="fr-FR"/>
              <a:t>Ph. DUTOUR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24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endParaRPr lang="fr-FR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15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r>
              <a:rPr lang="fr-FR"/>
              <a:t>PROJET D'ECLAIRAGE.</a:t>
            </a:r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2400" y="8915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fld id="{234EF43A-C982-467F-B14C-111288F02321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91493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24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fr-FR"/>
          </a:p>
        </p:txBody>
      </p:sp>
      <p:sp>
        <p:nvSpPr>
          <p:cNvPr id="532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79500" y="685800"/>
            <a:ext cx="4775200" cy="3581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95800"/>
            <a:ext cx="51054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15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2400" y="8915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CC6D3F6-E2D4-4942-966C-FE60A750994B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20998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925768-AD74-4CFC-929B-CB580EDAE44E}" type="slidenum">
              <a:rPr lang="fr-FR"/>
              <a:pPr/>
              <a:t>1</a:t>
            </a:fld>
            <a:endParaRPr lang="fr-FR"/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7C4D56-5F02-461B-9645-DA00D834BFF0}" type="slidenum">
              <a:rPr lang="fr-FR"/>
              <a:pPr/>
              <a:t>10</a:t>
            </a:fld>
            <a:endParaRPr lang="fr-FR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7A2C2E-6720-4712-B663-AC4CE7A4FE75}" type="slidenum">
              <a:rPr lang="fr-FR"/>
              <a:pPr/>
              <a:t>11</a:t>
            </a:fld>
            <a:endParaRPr lang="fr-FR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D48BB4-D79E-4313-B51A-6AAFCF872C03}" type="slidenum">
              <a:rPr lang="fr-FR"/>
              <a:pPr/>
              <a:t>12</a:t>
            </a:fld>
            <a:endParaRPr lang="fr-FR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D48BB4-D79E-4313-B51A-6AAFCF872C03}" type="slidenum">
              <a:rPr lang="fr-FR"/>
              <a:pPr/>
              <a:t>13</a:t>
            </a:fld>
            <a:endParaRPr lang="fr-FR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9F7712-A8C3-42E2-BEAE-95580DA94BA8}" type="slidenum">
              <a:rPr lang="fr-FR"/>
              <a:pPr/>
              <a:t>14</a:t>
            </a:fld>
            <a:endParaRPr lang="fr-FR"/>
          </a:p>
        </p:txBody>
      </p:sp>
      <p:sp>
        <p:nvSpPr>
          <p:cNvPr id="6656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6F83E6-86CB-43A0-8AEE-2EF37E46E637}" type="slidenum">
              <a:rPr lang="fr-FR"/>
              <a:pPr/>
              <a:t>15</a:t>
            </a:fld>
            <a:endParaRPr lang="fr-FR"/>
          </a:p>
        </p:txBody>
      </p:sp>
      <p:sp>
        <p:nvSpPr>
          <p:cNvPr id="6758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12152C-8F63-48CF-8075-42E213683AFB}" type="slidenum">
              <a:rPr lang="fr-FR"/>
              <a:pPr/>
              <a:t>16</a:t>
            </a:fld>
            <a:endParaRPr lang="fr-FR"/>
          </a:p>
        </p:txBody>
      </p:sp>
      <p:sp>
        <p:nvSpPr>
          <p:cNvPr id="6861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2F26F2-CDA6-45B8-9F61-1505B50201EF}" type="slidenum">
              <a:rPr lang="fr-FR"/>
              <a:pPr/>
              <a:t>17</a:t>
            </a:fld>
            <a:endParaRPr lang="fr-FR"/>
          </a:p>
        </p:txBody>
      </p:sp>
      <p:sp>
        <p:nvSpPr>
          <p:cNvPr id="6963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F4E8F5-46FB-489B-AEE7-56E0EBA2BDBF}" type="slidenum">
              <a:rPr lang="fr-FR"/>
              <a:pPr/>
              <a:t>18</a:t>
            </a:fld>
            <a:endParaRPr lang="fr-FR"/>
          </a:p>
        </p:txBody>
      </p:sp>
      <p:sp>
        <p:nvSpPr>
          <p:cNvPr id="7065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88803E-27A5-4D8A-A0C9-A9DD8FD46E1D}" type="slidenum">
              <a:rPr lang="fr-FR"/>
              <a:pPr/>
              <a:t>19</a:t>
            </a:fld>
            <a:endParaRPr lang="fr-FR"/>
          </a:p>
        </p:txBody>
      </p:sp>
      <p:sp>
        <p:nvSpPr>
          <p:cNvPr id="7168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E30F2C-FBCF-446F-94D6-09004ACC5BEF}" type="slidenum">
              <a:rPr lang="fr-FR"/>
              <a:pPr/>
              <a:t>2</a:t>
            </a:fld>
            <a:endParaRPr lang="fr-FR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6D3F6-E2D4-4942-966C-FE60A750994B}" type="slidenum">
              <a:rPr lang="fr-FR" smtClean="0"/>
              <a:pPr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34670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FEE105-7388-42A2-91F0-026FD076D318}" type="slidenum">
              <a:rPr lang="fr-FR"/>
              <a:pPr/>
              <a:t>3</a:t>
            </a:fld>
            <a:endParaRPr lang="fr-FR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D95A94-E131-4E2B-878E-958B812E11FC}" type="slidenum">
              <a:rPr lang="fr-FR"/>
              <a:pPr/>
              <a:t>4</a:t>
            </a:fld>
            <a:endParaRPr lang="fr-FR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F87775-1FA4-41AC-B0D6-352CC2E46249}" type="slidenum">
              <a:rPr lang="fr-FR"/>
              <a:pPr/>
              <a:t>5</a:t>
            </a:fld>
            <a:endParaRPr lang="fr-FR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CF5126-6171-4C1E-AB84-79E5753AE6E0}" type="slidenum">
              <a:rPr lang="fr-FR"/>
              <a:pPr/>
              <a:t>6</a:t>
            </a:fld>
            <a:endParaRPr lang="fr-FR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1484C5-D59D-42B5-B423-8BA61D60307F}" type="slidenum">
              <a:rPr lang="fr-FR"/>
              <a:pPr/>
              <a:t>7</a:t>
            </a:fld>
            <a:endParaRPr lang="fr-FR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85BED2-7A0C-4F4F-832E-1EAAEB5E8393}" type="slidenum">
              <a:rPr lang="fr-FR"/>
              <a:pPr/>
              <a:t>8</a:t>
            </a:fld>
            <a:endParaRPr lang="fr-FR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178468-235C-4708-B632-35B68F755BED}" type="slidenum">
              <a:rPr lang="fr-FR"/>
              <a:pPr/>
              <a:t>9</a:t>
            </a:fld>
            <a:endParaRPr lang="fr-FR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074"/>
          <p:cNvSpPr>
            <a:spLocks noChangeArrowheads="1"/>
          </p:cNvSpPr>
          <p:nvPr/>
        </p:nvSpPr>
        <p:spPr bwMode="auto">
          <a:xfrm>
            <a:off x="4572000" y="5275263"/>
            <a:ext cx="4603750" cy="685800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1507" name="AutoShape 3075"/>
          <p:cNvSpPr>
            <a:spLocks noChangeArrowheads="1"/>
          </p:cNvSpPr>
          <p:nvPr/>
        </p:nvSpPr>
        <p:spPr bwMode="auto">
          <a:xfrm>
            <a:off x="0" y="268288"/>
            <a:ext cx="8915400" cy="6589712"/>
          </a:xfrm>
          <a:prstGeom prst="rtTriangle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1508" name="Rectangle 3076"/>
          <p:cNvSpPr>
            <a:spLocks noChangeArrowheads="1"/>
          </p:cNvSpPr>
          <p:nvPr/>
        </p:nvSpPr>
        <p:spPr bwMode="auto">
          <a:xfrm>
            <a:off x="15875" y="1524000"/>
            <a:ext cx="9128125" cy="1320800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kumimoji="0" lang="fr-FR"/>
          </a:p>
        </p:txBody>
      </p:sp>
      <p:sp>
        <p:nvSpPr>
          <p:cNvPr id="21509" name="Line 3077"/>
          <p:cNvSpPr>
            <a:spLocks noChangeShapeType="1"/>
          </p:cNvSpPr>
          <p:nvPr/>
        </p:nvSpPr>
        <p:spPr bwMode="auto">
          <a:xfrm>
            <a:off x="542925" y="3228975"/>
            <a:ext cx="0" cy="3627438"/>
          </a:xfrm>
          <a:prstGeom prst="line">
            <a:avLst/>
          </a:prstGeom>
          <a:noFill/>
          <a:ln w="1270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21510" name="Group 3078"/>
          <p:cNvGrpSpPr>
            <a:grpSpLocks/>
          </p:cNvGrpSpPr>
          <p:nvPr/>
        </p:nvGrpSpPr>
        <p:grpSpPr bwMode="auto">
          <a:xfrm>
            <a:off x="6837363" y="-9525"/>
            <a:ext cx="330200" cy="6875463"/>
            <a:chOff x="4307" y="-6"/>
            <a:chExt cx="208" cy="4331"/>
          </a:xfrm>
        </p:grpSpPr>
        <p:sp>
          <p:nvSpPr>
            <p:cNvPr id="21511" name="Rectangle 3079"/>
            <p:cNvSpPr>
              <a:spLocks noChangeArrowheads="1"/>
            </p:cNvSpPr>
            <p:nvPr/>
          </p:nvSpPr>
          <p:spPr bwMode="auto">
            <a:xfrm>
              <a:off x="4325" y="4234"/>
              <a:ext cx="48" cy="9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512" name="Rectangle 3080"/>
            <p:cNvSpPr>
              <a:spLocks noChangeArrowheads="1"/>
            </p:cNvSpPr>
            <p:nvPr/>
          </p:nvSpPr>
          <p:spPr bwMode="auto">
            <a:xfrm>
              <a:off x="4307" y="1920"/>
              <a:ext cx="48" cy="52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513" name="Rectangle 3081"/>
            <p:cNvSpPr>
              <a:spLocks noChangeArrowheads="1"/>
            </p:cNvSpPr>
            <p:nvPr/>
          </p:nvSpPr>
          <p:spPr bwMode="auto">
            <a:xfrm>
              <a:off x="4499" y="2112"/>
              <a:ext cx="16" cy="52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514" name="Rectangle 3082"/>
            <p:cNvSpPr>
              <a:spLocks noChangeArrowheads="1"/>
            </p:cNvSpPr>
            <p:nvPr/>
          </p:nvSpPr>
          <p:spPr bwMode="auto">
            <a:xfrm>
              <a:off x="4307" y="2688"/>
              <a:ext cx="48" cy="52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515" name="Rectangle 3083"/>
            <p:cNvSpPr>
              <a:spLocks noChangeArrowheads="1"/>
            </p:cNvSpPr>
            <p:nvPr/>
          </p:nvSpPr>
          <p:spPr bwMode="auto">
            <a:xfrm>
              <a:off x="4307" y="3456"/>
              <a:ext cx="48" cy="52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516" name="Rectangle 3084"/>
            <p:cNvSpPr>
              <a:spLocks noChangeArrowheads="1"/>
            </p:cNvSpPr>
            <p:nvPr/>
          </p:nvSpPr>
          <p:spPr bwMode="auto">
            <a:xfrm>
              <a:off x="4499" y="2880"/>
              <a:ext cx="16" cy="52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517" name="Rectangle 3085"/>
            <p:cNvSpPr>
              <a:spLocks noChangeArrowheads="1"/>
            </p:cNvSpPr>
            <p:nvPr/>
          </p:nvSpPr>
          <p:spPr bwMode="auto">
            <a:xfrm>
              <a:off x="4499" y="3648"/>
              <a:ext cx="16" cy="52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518" name="Rectangle 3086"/>
            <p:cNvSpPr>
              <a:spLocks noChangeArrowheads="1"/>
            </p:cNvSpPr>
            <p:nvPr/>
          </p:nvSpPr>
          <p:spPr bwMode="auto">
            <a:xfrm>
              <a:off x="4307" y="-6"/>
              <a:ext cx="48" cy="65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519" name="Rectangle 3087"/>
            <p:cNvSpPr>
              <a:spLocks noChangeArrowheads="1"/>
            </p:cNvSpPr>
            <p:nvPr/>
          </p:nvSpPr>
          <p:spPr bwMode="auto">
            <a:xfrm>
              <a:off x="4499" y="-5"/>
              <a:ext cx="16" cy="256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520" name="Rectangle 3088"/>
            <p:cNvSpPr>
              <a:spLocks noChangeArrowheads="1"/>
            </p:cNvSpPr>
            <p:nvPr/>
          </p:nvSpPr>
          <p:spPr bwMode="auto">
            <a:xfrm>
              <a:off x="4307" y="300"/>
              <a:ext cx="48" cy="52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521" name="Rectangle 3089"/>
            <p:cNvSpPr>
              <a:spLocks noChangeArrowheads="1"/>
            </p:cNvSpPr>
            <p:nvPr/>
          </p:nvSpPr>
          <p:spPr bwMode="auto">
            <a:xfrm>
              <a:off x="4307" y="1068"/>
              <a:ext cx="48" cy="52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522" name="Rectangle 3090"/>
            <p:cNvSpPr>
              <a:spLocks noChangeArrowheads="1"/>
            </p:cNvSpPr>
            <p:nvPr/>
          </p:nvSpPr>
          <p:spPr bwMode="auto">
            <a:xfrm>
              <a:off x="4499" y="492"/>
              <a:ext cx="16" cy="52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523" name="Rectangle 3091"/>
            <p:cNvSpPr>
              <a:spLocks noChangeArrowheads="1"/>
            </p:cNvSpPr>
            <p:nvPr/>
          </p:nvSpPr>
          <p:spPr bwMode="auto">
            <a:xfrm>
              <a:off x="4499" y="1260"/>
              <a:ext cx="16" cy="52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1524" name="Rectangle 309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28650" y="3171825"/>
            <a:ext cx="4970463" cy="2044700"/>
          </a:xfrm>
        </p:spPr>
        <p:txBody>
          <a:bodyPr/>
          <a:lstStyle>
            <a:lvl1pPr marL="0" indent="0">
              <a:lnSpc>
                <a:spcPct val="85000"/>
              </a:lnSpc>
              <a:buFont typeface="Wingdings" pitchFamily="2" charset="2"/>
              <a:buNone/>
              <a:defRPr/>
            </a:lvl1pPr>
          </a:lstStyle>
          <a:p>
            <a:pPr lvl="0"/>
            <a:r>
              <a:rPr lang="fr-FR" noProof="0" smtClean="0"/>
              <a:t>Cliquez pour modifier le style des sous-titres du masque</a:t>
            </a:r>
          </a:p>
        </p:txBody>
      </p:sp>
      <p:sp>
        <p:nvSpPr>
          <p:cNvPr id="21525" name="Rectangle 3093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85800" y="5257800"/>
            <a:ext cx="3908425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fr-FR"/>
          </a:p>
        </p:txBody>
      </p:sp>
      <p:sp>
        <p:nvSpPr>
          <p:cNvPr id="21526" name="Rectangle 3094"/>
          <p:cNvSpPr>
            <a:spLocks noGrp="1" noChangeArrowheads="1"/>
          </p:cNvSpPr>
          <p:nvPr>
            <p:ph type="ftr" sz="quarter" idx="3"/>
          </p:nvPr>
        </p:nvSpPr>
        <p:spPr>
          <a:xfrm>
            <a:off x="685800" y="5638800"/>
            <a:ext cx="3908425" cy="304800"/>
          </a:xfrm>
        </p:spPr>
        <p:txBody>
          <a:bodyPr/>
          <a:lstStyle>
            <a:lvl1pPr algn="r">
              <a:defRPr sz="1200"/>
            </a:lvl1pPr>
          </a:lstStyle>
          <a:p>
            <a:endParaRPr lang="fr-FR"/>
          </a:p>
        </p:txBody>
      </p:sp>
      <p:sp>
        <p:nvSpPr>
          <p:cNvPr id="21527" name="Rectangle 309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235825" y="6356350"/>
            <a:ext cx="1908175" cy="50165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46038" tIns="46038" rIns="46038" bIns="46038"/>
          <a:lstStyle>
            <a:lvl2pPr marL="114300" lvl="1" algn="r">
              <a:lnSpc>
                <a:spcPct val="110000"/>
              </a:lnSpc>
              <a:defRPr sz="1400"/>
            </a:lvl2pPr>
          </a:lstStyle>
          <a:p>
            <a:pPr lvl="1"/>
            <a:fld id="{D9988F50-D7F8-418E-B5EF-FBE7A7DD9371}" type="slidenum">
              <a:rPr lang="fr-FR"/>
              <a:pPr lvl="1"/>
              <a:t>‹N°›</a:t>
            </a:fld>
            <a:endParaRPr lang="fr-FR"/>
          </a:p>
        </p:txBody>
      </p:sp>
      <p:sp>
        <p:nvSpPr>
          <p:cNvPr id="21528" name="Freeform 3096"/>
          <p:cNvSpPr>
            <a:spLocks/>
          </p:cNvSpPr>
          <p:nvPr/>
        </p:nvSpPr>
        <p:spPr bwMode="auto">
          <a:xfrm>
            <a:off x="187325" y="404813"/>
            <a:ext cx="7489825" cy="5541962"/>
          </a:xfrm>
          <a:custGeom>
            <a:avLst/>
            <a:gdLst>
              <a:gd name="T0" fmla="*/ 4718 w 4718"/>
              <a:gd name="T1" fmla="*/ 3491 h 3491"/>
              <a:gd name="T2" fmla="*/ 4718 w 4718"/>
              <a:gd name="T3" fmla="*/ 0 h 3491"/>
              <a:gd name="T4" fmla="*/ 0 w 4718"/>
              <a:gd name="T5" fmla="*/ 0 h 3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718" h="3491">
                <a:moveTo>
                  <a:pt x="4718" y="3491"/>
                </a:moveTo>
                <a:lnTo>
                  <a:pt x="4718" y="0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1529" name="Rectangle 3097"/>
          <p:cNvSpPr>
            <a:spLocks noChangeArrowheads="1"/>
          </p:cNvSpPr>
          <p:nvPr/>
        </p:nvSpPr>
        <p:spPr bwMode="auto">
          <a:xfrm>
            <a:off x="20638" y="1676400"/>
            <a:ext cx="9128125" cy="1320800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1530" name="Rectangle 3098"/>
          <p:cNvSpPr>
            <a:spLocks noGrp="1" noChangeArrowheads="1"/>
          </p:cNvSpPr>
          <p:nvPr>
            <p:ph type="ctrTitle" sz="quarter"/>
          </p:nvPr>
        </p:nvSpPr>
        <p:spPr>
          <a:xfrm>
            <a:off x="419100" y="1524000"/>
            <a:ext cx="8477250" cy="1371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fr-FR" noProof="0" smtClean="0"/>
              <a:t>Cliquez pour modifier le style du titre du masque</a:t>
            </a:r>
          </a:p>
        </p:txBody>
      </p:sp>
      <p:sp>
        <p:nvSpPr>
          <p:cNvPr id="21531" name="Arc 3099"/>
          <p:cNvSpPr>
            <a:spLocks/>
          </p:cNvSpPr>
          <p:nvPr/>
        </p:nvSpPr>
        <p:spPr bwMode="auto">
          <a:xfrm flipH="1">
            <a:off x="5867400" y="3175"/>
            <a:ext cx="3429000" cy="6851650"/>
          </a:xfrm>
          <a:custGeom>
            <a:avLst/>
            <a:gdLst>
              <a:gd name="G0" fmla="+- 0 0 0"/>
              <a:gd name="G1" fmla="+- 21577 0 0"/>
              <a:gd name="G2" fmla="+- 21600 0 0"/>
              <a:gd name="T0" fmla="*/ 1003 w 21600"/>
              <a:gd name="T1" fmla="*/ 0 h 43161"/>
              <a:gd name="T2" fmla="*/ 820 w 21600"/>
              <a:gd name="T3" fmla="*/ 43161 h 43161"/>
              <a:gd name="T4" fmla="*/ 0 w 21600"/>
              <a:gd name="T5" fmla="*/ 21577 h 43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161" fill="none" extrusionOk="0">
                <a:moveTo>
                  <a:pt x="1002" y="0"/>
                </a:moveTo>
                <a:cubicBezTo>
                  <a:pt x="12529" y="536"/>
                  <a:pt x="21600" y="10037"/>
                  <a:pt x="21600" y="21577"/>
                </a:cubicBezTo>
                <a:cubicBezTo>
                  <a:pt x="21600" y="33187"/>
                  <a:pt x="12421" y="42720"/>
                  <a:pt x="820" y="43161"/>
                </a:cubicBezTo>
              </a:path>
              <a:path w="21600" h="43161" stroke="0" extrusionOk="0">
                <a:moveTo>
                  <a:pt x="1002" y="0"/>
                </a:moveTo>
                <a:cubicBezTo>
                  <a:pt x="12529" y="536"/>
                  <a:pt x="21600" y="10037"/>
                  <a:pt x="21600" y="21577"/>
                </a:cubicBezTo>
                <a:cubicBezTo>
                  <a:pt x="21600" y="33187"/>
                  <a:pt x="12421" y="42720"/>
                  <a:pt x="820" y="43161"/>
                </a:cubicBezTo>
                <a:lnTo>
                  <a:pt x="0" y="21577"/>
                </a:lnTo>
                <a:close/>
              </a:path>
            </a:pathLst>
          </a:cu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" name="Text Box 6"/>
          <p:cNvSpPr txBox="1">
            <a:spLocks noChangeArrowheads="1"/>
          </p:cNvSpPr>
          <p:nvPr userDrawn="1"/>
        </p:nvSpPr>
        <p:spPr bwMode="auto">
          <a:xfrm>
            <a:off x="7334338" y="5956300"/>
            <a:ext cx="18065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8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E5B27F"/>
                    </a:outerShdw>
                  </a:cont>
                  <a:cont type="tree" name="">
                    <a:effect ref="fillLine"/>
                    <a:outerShdw dist="38100" dir="2700000" algn="tl">
                      <a:srgbClr val="5B3D1E"/>
                    </a:outerShdw>
                  </a:cont>
                  <a:effect ref="fillLine"/>
                </a:effectDag>
              </a:rPr>
              <a:t>Ph. DUTOUR</a:t>
            </a:r>
            <a:endParaRPr kumimoji="0" lang="fr-FR" sz="1800" b="1" dirty="0">
              <a:solidFill>
                <a:schemeClr val="bg1"/>
              </a:solidFill>
              <a:effectDag name="">
                <a:cont type="tree" name="">
                  <a:effect ref="fillLine"/>
                  <a:outerShdw dist="38100" dir="13500000" algn="br">
                    <a:srgbClr val="E5B27F"/>
                  </a:outerShdw>
                </a:cont>
                <a:cont type="tree" name="">
                  <a:effect ref="fillLine"/>
                  <a:outerShdw dist="38100" dir="2700000" algn="tl">
                    <a:srgbClr val="5B3D1E"/>
                  </a:outerShdw>
                </a:cont>
                <a:effect ref="fillLine"/>
              </a:effectDag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9C23895-269B-4022-BEA8-9A483E5C8822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207708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07188" y="1081088"/>
            <a:ext cx="2105025" cy="4910137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0525" y="1081088"/>
            <a:ext cx="6164263" cy="491013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8A9AF42-6948-4C55-BA6B-03817364A5C9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137222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E19FF48-586C-45E1-9411-CDE1A195647D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8642832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24728B0-71DD-40EF-AA86-E84F4552664C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0179917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69925" y="2574925"/>
            <a:ext cx="2397125" cy="3416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219450" y="2574925"/>
            <a:ext cx="2398713" cy="3416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41A4948-5960-4C21-8DE1-55EC07341A6F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384240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705FC19-240F-4B12-A742-B7CC76314E56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447502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C9D1F4A-8E05-497A-95A6-CC8ABC4A777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620914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257039B-0CBE-4498-9137-C974668EE1A0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042028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6C1DAB7-D247-40E7-ADB2-762472102081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487614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5F32499-1D32-47F1-92C0-106D28A32A7D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759585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ChangeArrowheads="1"/>
          </p:cNvSpPr>
          <p:nvPr/>
        </p:nvSpPr>
        <p:spPr bwMode="auto">
          <a:xfrm>
            <a:off x="0" y="265113"/>
            <a:ext cx="8915400" cy="6589712"/>
          </a:xfrm>
          <a:prstGeom prst="rtTriangle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5638800" y="5275263"/>
            <a:ext cx="3389313" cy="685800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15875" y="1066800"/>
            <a:ext cx="9128125" cy="1320800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90525" y="1081088"/>
            <a:ext cx="8421688" cy="124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 du masque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9925" y="2574925"/>
            <a:ext cx="4948238" cy="341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68575" y="6119813"/>
            <a:ext cx="390842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fr-FR"/>
          </a:p>
        </p:txBody>
      </p:sp>
      <p:sp>
        <p:nvSpPr>
          <p:cNvPr id="2048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400"/>
            </a:lvl1pPr>
          </a:lstStyle>
          <a:p>
            <a:fld id="{414A9650-7B57-460A-A4BB-F48BC49959DD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20489" name="Arc 9"/>
          <p:cNvSpPr>
            <a:spLocks/>
          </p:cNvSpPr>
          <p:nvPr/>
        </p:nvSpPr>
        <p:spPr bwMode="auto">
          <a:xfrm flipH="1">
            <a:off x="5719763" y="3175"/>
            <a:ext cx="3429000" cy="6851650"/>
          </a:xfrm>
          <a:custGeom>
            <a:avLst/>
            <a:gdLst>
              <a:gd name="G0" fmla="+- 0 0 0"/>
              <a:gd name="G1" fmla="+- 21577 0 0"/>
              <a:gd name="G2" fmla="+- 21600 0 0"/>
              <a:gd name="T0" fmla="*/ 1003 w 21600"/>
              <a:gd name="T1" fmla="*/ 0 h 43161"/>
              <a:gd name="T2" fmla="*/ 820 w 21600"/>
              <a:gd name="T3" fmla="*/ 43161 h 43161"/>
              <a:gd name="T4" fmla="*/ 0 w 21600"/>
              <a:gd name="T5" fmla="*/ 21577 h 43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161" fill="none" extrusionOk="0">
                <a:moveTo>
                  <a:pt x="1002" y="0"/>
                </a:moveTo>
                <a:cubicBezTo>
                  <a:pt x="12529" y="536"/>
                  <a:pt x="21600" y="10037"/>
                  <a:pt x="21600" y="21577"/>
                </a:cubicBezTo>
                <a:cubicBezTo>
                  <a:pt x="21600" y="33187"/>
                  <a:pt x="12421" y="42720"/>
                  <a:pt x="820" y="43161"/>
                </a:cubicBezTo>
              </a:path>
              <a:path w="21600" h="43161" stroke="0" extrusionOk="0">
                <a:moveTo>
                  <a:pt x="1002" y="0"/>
                </a:moveTo>
                <a:cubicBezTo>
                  <a:pt x="12529" y="536"/>
                  <a:pt x="21600" y="10037"/>
                  <a:pt x="21600" y="21577"/>
                </a:cubicBezTo>
                <a:cubicBezTo>
                  <a:pt x="21600" y="33187"/>
                  <a:pt x="12421" y="42720"/>
                  <a:pt x="820" y="43161"/>
                </a:cubicBezTo>
                <a:lnTo>
                  <a:pt x="0" y="21577"/>
                </a:lnTo>
                <a:close/>
              </a:path>
            </a:pathLst>
          </a:cu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490" name="Arc 10"/>
          <p:cNvSpPr>
            <a:spLocks/>
          </p:cNvSpPr>
          <p:nvPr/>
        </p:nvSpPr>
        <p:spPr bwMode="auto">
          <a:xfrm flipV="1">
            <a:off x="6932613" y="-838200"/>
            <a:ext cx="2211387" cy="2362200"/>
          </a:xfrm>
          <a:custGeom>
            <a:avLst/>
            <a:gdLst>
              <a:gd name="G0" fmla="+- 20223 0 0"/>
              <a:gd name="G1" fmla="+- 21599 0 0"/>
              <a:gd name="G2" fmla="+- 21600 0 0"/>
              <a:gd name="T0" fmla="*/ 0 w 20223"/>
              <a:gd name="T1" fmla="*/ 14009 h 21599"/>
              <a:gd name="T2" fmla="*/ 19986 w 20223"/>
              <a:gd name="T3" fmla="*/ 0 h 21599"/>
              <a:gd name="T4" fmla="*/ 20223 w 20223"/>
              <a:gd name="T5" fmla="*/ 21599 h 215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223" h="21599" fill="none" extrusionOk="0">
                <a:moveTo>
                  <a:pt x="0" y="14009"/>
                </a:moveTo>
                <a:cubicBezTo>
                  <a:pt x="3132" y="5662"/>
                  <a:pt x="11071" y="98"/>
                  <a:pt x="19986" y="0"/>
                </a:cubicBezTo>
              </a:path>
              <a:path w="20223" h="21599" stroke="0" extrusionOk="0">
                <a:moveTo>
                  <a:pt x="0" y="14009"/>
                </a:moveTo>
                <a:cubicBezTo>
                  <a:pt x="3132" y="5662"/>
                  <a:pt x="11071" y="98"/>
                  <a:pt x="19986" y="0"/>
                </a:cubicBezTo>
                <a:lnTo>
                  <a:pt x="20223" y="21599"/>
                </a:lnTo>
                <a:close/>
              </a:path>
            </a:pathLst>
          </a:cu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rot="2975352" flipH="1">
            <a:off x="6092825" y="1331913"/>
            <a:ext cx="3608388" cy="30162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>
            <a:off x="7243763" y="-12700"/>
            <a:ext cx="1587" cy="681196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>
            <a:off x="0" y="596900"/>
            <a:ext cx="9144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" name="Text Box 6"/>
          <p:cNvSpPr txBox="1">
            <a:spLocks noChangeArrowheads="1"/>
          </p:cNvSpPr>
          <p:nvPr userDrawn="1"/>
        </p:nvSpPr>
        <p:spPr bwMode="auto">
          <a:xfrm>
            <a:off x="7337425" y="5932942"/>
            <a:ext cx="18065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8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E5B27F"/>
                    </a:outerShdw>
                  </a:cont>
                  <a:cont type="tree" name="">
                    <a:effect ref="fillLine"/>
                    <a:outerShdw dist="38100" dir="2700000" algn="tl">
                      <a:srgbClr val="5B3D1E"/>
                    </a:outerShdw>
                  </a:cont>
                  <a:effect ref="fillLine"/>
                </a:effectDag>
              </a:rPr>
              <a:t>Ph. DUTOUR</a:t>
            </a:r>
            <a:endParaRPr kumimoji="0" lang="fr-FR" sz="1800" b="1" dirty="0">
              <a:solidFill>
                <a:schemeClr val="bg1"/>
              </a:solidFill>
              <a:effectDag name="">
                <a:cont type="tree" name="">
                  <a:effect ref="fillLine"/>
                  <a:outerShdw dist="38100" dir="13500000" algn="br">
                    <a:srgbClr val="E5B27F"/>
                  </a:outerShdw>
                </a:cont>
                <a:cont type="tree" name="">
                  <a:effect ref="fillLine"/>
                  <a:outerShdw dist="38100" dir="2700000" algn="tl">
                    <a:srgbClr val="5B3D1E"/>
                  </a:outerShdw>
                </a:cont>
                <a:effect ref="fillLine"/>
              </a:effectDag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ransition spd="med">
    <p:dissolv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0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000">
          <a:solidFill>
            <a:schemeClr val="tx1"/>
          </a:solidFill>
          <a:latin typeface="Arial Narrow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000">
          <a:solidFill>
            <a:schemeClr val="tx1"/>
          </a:solidFill>
          <a:latin typeface="Arial Narrow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000">
          <a:solidFill>
            <a:schemeClr val="tx1"/>
          </a:solidFill>
          <a:latin typeface="Arial Narrow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000">
          <a:solidFill>
            <a:schemeClr val="tx1"/>
          </a:solidFill>
          <a:latin typeface="Arial Narrow" pitchFamily="34" charset="0"/>
        </a:defRPr>
      </a:lvl5pPr>
      <a:lvl6pPr marL="4572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000">
          <a:solidFill>
            <a:schemeClr val="tx1"/>
          </a:solidFill>
          <a:latin typeface="Arial Narrow" pitchFamily="34" charset="0"/>
        </a:defRPr>
      </a:lvl6pPr>
      <a:lvl7pPr marL="9144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000">
          <a:solidFill>
            <a:schemeClr val="tx1"/>
          </a:solidFill>
          <a:latin typeface="Arial Narrow" pitchFamily="34" charset="0"/>
        </a:defRPr>
      </a:lvl7pPr>
      <a:lvl8pPr marL="13716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000">
          <a:solidFill>
            <a:schemeClr val="tx1"/>
          </a:solidFill>
          <a:latin typeface="Arial Narrow" pitchFamily="34" charset="0"/>
        </a:defRPr>
      </a:lvl8pPr>
      <a:lvl9pPr marL="18288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000">
          <a:solidFill>
            <a:schemeClr val="tx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Monotype Sorts" pitchFamily="2" charset="2"/>
        <a:buChar char="u"/>
        <a:defRPr kumimoji="1"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kumimoji="1"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kumimoji="1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kumimoji="1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kumimoji="1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kumimoji="1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kumimoji="1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68.xml"/><Relationship Id="rId7" Type="http://schemas.openxmlformats.org/officeDocument/2006/relationships/notesSlide" Target="../notesSlides/notesSlide10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70.xml"/><Relationship Id="rId4" Type="http://schemas.openxmlformats.org/officeDocument/2006/relationships/tags" Target="../tags/tag6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slide" Target="slide10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slide" Target="slide6.xml"/><Relationship Id="rId5" Type="http://schemas.openxmlformats.org/officeDocument/2006/relationships/slide" Target="slide3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80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75.xml"/><Relationship Id="rId7" Type="http://schemas.openxmlformats.org/officeDocument/2006/relationships/tags" Target="../tags/tag79.xml"/><Relationship Id="rId12" Type="http://schemas.openxmlformats.org/officeDocument/2006/relationships/tags" Target="../tags/tag84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11" Type="http://schemas.openxmlformats.org/officeDocument/2006/relationships/tags" Target="../tags/tag83.xml"/><Relationship Id="rId5" Type="http://schemas.openxmlformats.org/officeDocument/2006/relationships/tags" Target="../tags/tag77.xml"/><Relationship Id="rId10" Type="http://schemas.openxmlformats.org/officeDocument/2006/relationships/tags" Target="../tags/tag82.xml"/><Relationship Id="rId4" Type="http://schemas.openxmlformats.org/officeDocument/2006/relationships/tags" Target="../tags/tag76.xml"/><Relationship Id="rId9" Type="http://schemas.openxmlformats.org/officeDocument/2006/relationships/tags" Target="../tags/tag81.xml"/><Relationship Id="rId1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92.xml"/><Relationship Id="rId13" Type="http://schemas.openxmlformats.org/officeDocument/2006/relationships/tags" Target="../tags/tag97.xml"/><Relationship Id="rId18" Type="http://schemas.openxmlformats.org/officeDocument/2006/relationships/tags" Target="../tags/tag102.xml"/><Relationship Id="rId26" Type="http://schemas.microsoft.com/office/2007/relationships/hdphoto" Target="../media/hdphoto2.wdp"/><Relationship Id="rId3" Type="http://schemas.openxmlformats.org/officeDocument/2006/relationships/tags" Target="../tags/tag87.xml"/><Relationship Id="rId21" Type="http://schemas.openxmlformats.org/officeDocument/2006/relationships/notesSlide" Target="../notesSlides/notesSlide13.xml"/><Relationship Id="rId7" Type="http://schemas.openxmlformats.org/officeDocument/2006/relationships/tags" Target="../tags/tag91.xml"/><Relationship Id="rId12" Type="http://schemas.openxmlformats.org/officeDocument/2006/relationships/tags" Target="../tags/tag96.xml"/><Relationship Id="rId17" Type="http://schemas.openxmlformats.org/officeDocument/2006/relationships/tags" Target="../tags/tag101.xml"/><Relationship Id="rId25" Type="http://schemas.openxmlformats.org/officeDocument/2006/relationships/image" Target="../media/image8.png"/><Relationship Id="rId2" Type="http://schemas.openxmlformats.org/officeDocument/2006/relationships/tags" Target="../tags/tag86.xml"/><Relationship Id="rId16" Type="http://schemas.openxmlformats.org/officeDocument/2006/relationships/tags" Target="../tags/tag100.xml"/><Relationship Id="rId20" Type="http://schemas.openxmlformats.org/officeDocument/2006/relationships/slideLayout" Target="../slideLayouts/slideLayout2.xml"/><Relationship Id="rId1" Type="http://schemas.openxmlformats.org/officeDocument/2006/relationships/tags" Target="../tags/tag85.xml"/><Relationship Id="rId6" Type="http://schemas.openxmlformats.org/officeDocument/2006/relationships/tags" Target="../tags/tag90.xml"/><Relationship Id="rId11" Type="http://schemas.openxmlformats.org/officeDocument/2006/relationships/tags" Target="../tags/tag95.xml"/><Relationship Id="rId24" Type="http://schemas.microsoft.com/office/2007/relationships/hdphoto" Target="../media/hdphoto1.wdp"/><Relationship Id="rId5" Type="http://schemas.openxmlformats.org/officeDocument/2006/relationships/tags" Target="../tags/tag89.xml"/><Relationship Id="rId15" Type="http://schemas.openxmlformats.org/officeDocument/2006/relationships/tags" Target="../tags/tag99.xml"/><Relationship Id="rId23" Type="http://schemas.openxmlformats.org/officeDocument/2006/relationships/image" Target="../media/image7.png"/><Relationship Id="rId10" Type="http://schemas.openxmlformats.org/officeDocument/2006/relationships/tags" Target="../tags/tag94.xml"/><Relationship Id="rId19" Type="http://schemas.openxmlformats.org/officeDocument/2006/relationships/tags" Target="../tags/tag103.xml"/><Relationship Id="rId4" Type="http://schemas.openxmlformats.org/officeDocument/2006/relationships/tags" Target="../tags/tag88.xml"/><Relationship Id="rId9" Type="http://schemas.openxmlformats.org/officeDocument/2006/relationships/tags" Target="../tags/tag93.xml"/><Relationship Id="rId14" Type="http://schemas.openxmlformats.org/officeDocument/2006/relationships/tags" Target="../tags/tag98.xml"/><Relationship Id="rId22" Type="http://schemas.openxmlformats.org/officeDocument/2006/relationships/image" Target="../media/image6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106.xml"/><Relationship Id="rId7" Type="http://schemas.openxmlformats.org/officeDocument/2006/relationships/notesSlide" Target="../notesSlides/notesSlide14.xml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08.xml"/><Relationship Id="rId4" Type="http://schemas.openxmlformats.org/officeDocument/2006/relationships/tags" Target="../tags/tag10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16.xml"/><Relationship Id="rId3" Type="http://schemas.openxmlformats.org/officeDocument/2006/relationships/tags" Target="../tags/tag111.xml"/><Relationship Id="rId7" Type="http://schemas.openxmlformats.org/officeDocument/2006/relationships/tags" Target="../tags/tag115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tags" Target="../tags/tag114.xml"/><Relationship Id="rId5" Type="http://schemas.openxmlformats.org/officeDocument/2006/relationships/tags" Target="../tags/tag113.xml"/><Relationship Id="rId10" Type="http://schemas.openxmlformats.org/officeDocument/2006/relationships/notesSlide" Target="../notesSlides/notesSlide15.xml"/><Relationship Id="rId4" Type="http://schemas.openxmlformats.org/officeDocument/2006/relationships/tags" Target="../tags/tag112.xml"/><Relationship Id="rId9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124.xml"/><Relationship Id="rId13" Type="http://schemas.openxmlformats.org/officeDocument/2006/relationships/tags" Target="../tags/tag129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119.xml"/><Relationship Id="rId7" Type="http://schemas.openxmlformats.org/officeDocument/2006/relationships/tags" Target="../tags/tag123.xml"/><Relationship Id="rId12" Type="http://schemas.openxmlformats.org/officeDocument/2006/relationships/tags" Target="../tags/tag128.xml"/><Relationship Id="rId17" Type="http://schemas.openxmlformats.org/officeDocument/2006/relationships/tags" Target="../tags/tag133.xml"/><Relationship Id="rId2" Type="http://schemas.openxmlformats.org/officeDocument/2006/relationships/tags" Target="../tags/tag118.xml"/><Relationship Id="rId16" Type="http://schemas.openxmlformats.org/officeDocument/2006/relationships/tags" Target="../tags/tag132.xml"/><Relationship Id="rId20" Type="http://schemas.openxmlformats.org/officeDocument/2006/relationships/image" Target="../media/image9.png"/><Relationship Id="rId1" Type="http://schemas.openxmlformats.org/officeDocument/2006/relationships/tags" Target="../tags/tag117.xml"/><Relationship Id="rId6" Type="http://schemas.openxmlformats.org/officeDocument/2006/relationships/tags" Target="../tags/tag122.xml"/><Relationship Id="rId11" Type="http://schemas.openxmlformats.org/officeDocument/2006/relationships/tags" Target="../tags/tag127.xml"/><Relationship Id="rId5" Type="http://schemas.openxmlformats.org/officeDocument/2006/relationships/tags" Target="../tags/tag121.xml"/><Relationship Id="rId15" Type="http://schemas.openxmlformats.org/officeDocument/2006/relationships/tags" Target="../tags/tag131.xml"/><Relationship Id="rId10" Type="http://schemas.openxmlformats.org/officeDocument/2006/relationships/tags" Target="../tags/tag126.xml"/><Relationship Id="rId19" Type="http://schemas.openxmlformats.org/officeDocument/2006/relationships/notesSlide" Target="../notesSlides/notesSlide16.xml"/><Relationship Id="rId4" Type="http://schemas.openxmlformats.org/officeDocument/2006/relationships/tags" Target="../tags/tag120.xml"/><Relationship Id="rId9" Type="http://schemas.openxmlformats.org/officeDocument/2006/relationships/tags" Target="../tags/tag125.xml"/><Relationship Id="rId14" Type="http://schemas.openxmlformats.org/officeDocument/2006/relationships/tags" Target="../tags/tag130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41.xml"/><Relationship Id="rId13" Type="http://schemas.openxmlformats.org/officeDocument/2006/relationships/notesSlide" Target="../notesSlides/notesSlide17.xml"/><Relationship Id="rId3" Type="http://schemas.openxmlformats.org/officeDocument/2006/relationships/tags" Target="../tags/tag136.xml"/><Relationship Id="rId7" Type="http://schemas.openxmlformats.org/officeDocument/2006/relationships/tags" Target="../tags/tag140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6" Type="http://schemas.openxmlformats.org/officeDocument/2006/relationships/tags" Target="../tags/tag139.xml"/><Relationship Id="rId11" Type="http://schemas.openxmlformats.org/officeDocument/2006/relationships/tags" Target="../tags/tag144.xml"/><Relationship Id="rId5" Type="http://schemas.openxmlformats.org/officeDocument/2006/relationships/tags" Target="../tags/tag138.xml"/><Relationship Id="rId10" Type="http://schemas.openxmlformats.org/officeDocument/2006/relationships/tags" Target="../tags/tag143.xml"/><Relationship Id="rId4" Type="http://schemas.openxmlformats.org/officeDocument/2006/relationships/tags" Target="../tags/tag137.xml"/><Relationship Id="rId9" Type="http://schemas.openxmlformats.org/officeDocument/2006/relationships/tags" Target="../tags/tag14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147.xml"/><Relationship Id="rId7" Type="http://schemas.openxmlformats.org/officeDocument/2006/relationships/notesSlide" Target="../notesSlides/notesSlide18.xml"/><Relationship Id="rId2" Type="http://schemas.openxmlformats.org/officeDocument/2006/relationships/tags" Target="../tags/tag146.xml"/><Relationship Id="rId1" Type="http://schemas.openxmlformats.org/officeDocument/2006/relationships/tags" Target="../tags/tag145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49.xml"/><Relationship Id="rId4" Type="http://schemas.openxmlformats.org/officeDocument/2006/relationships/tags" Target="../tags/tag14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56.xml"/><Relationship Id="rId13" Type="http://schemas.openxmlformats.org/officeDocument/2006/relationships/tags" Target="../tags/tag161.xml"/><Relationship Id="rId18" Type="http://schemas.openxmlformats.org/officeDocument/2006/relationships/tags" Target="../tags/tag166.xml"/><Relationship Id="rId26" Type="http://schemas.openxmlformats.org/officeDocument/2006/relationships/notesSlide" Target="../notesSlides/notesSlide19.xml"/><Relationship Id="rId3" Type="http://schemas.openxmlformats.org/officeDocument/2006/relationships/tags" Target="../tags/tag151.xml"/><Relationship Id="rId21" Type="http://schemas.openxmlformats.org/officeDocument/2006/relationships/tags" Target="../tags/tag169.xml"/><Relationship Id="rId7" Type="http://schemas.openxmlformats.org/officeDocument/2006/relationships/tags" Target="../tags/tag155.xml"/><Relationship Id="rId12" Type="http://schemas.openxmlformats.org/officeDocument/2006/relationships/tags" Target="../tags/tag160.xml"/><Relationship Id="rId17" Type="http://schemas.openxmlformats.org/officeDocument/2006/relationships/tags" Target="../tags/tag165.xml"/><Relationship Id="rId25" Type="http://schemas.openxmlformats.org/officeDocument/2006/relationships/slideLayout" Target="../slideLayouts/slideLayout2.xml"/><Relationship Id="rId2" Type="http://schemas.openxmlformats.org/officeDocument/2006/relationships/tags" Target="../tags/tag150.xml"/><Relationship Id="rId16" Type="http://schemas.openxmlformats.org/officeDocument/2006/relationships/tags" Target="../tags/tag164.xml"/><Relationship Id="rId20" Type="http://schemas.openxmlformats.org/officeDocument/2006/relationships/tags" Target="../tags/tag168.xml"/><Relationship Id="rId29" Type="http://schemas.openxmlformats.org/officeDocument/2006/relationships/oleObject" Target="../embeddings/oleObject6.bin"/><Relationship Id="rId1" Type="http://schemas.openxmlformats.org/officeDocument/2006/relationships/vmlDrawing" Target="../drawings/vmlDrawing3.vml"/><Relationship Id="rId6" Type="http://schemas.openxmlformats.org/officeDocument/2006/relationships/tags" Target="../tags/tag154.xml"/><Relationship Id="rId11" Type="http://schemas.openxmlformats.org/officeDocument/2006/relationships/tags" Target="../tags/tag159.xml"/><Relationship Id="rId24" Type="http://schemas.openxmlformats.org/officeDocument/2006/relationships/tags" Target="../tags/tag172.xml"/><Relationship Id="rId5" Type="http://schemas.openxmlformats.org/officeDocument/2006/relationships/tags" Target="../tags/tag153.xml"/><Relationship Id="rId15" Type="http://schemas.openxmlformats.org/officeDocument/2006/relationships/tags" Target="../tags/tag163.xml"/><Relationship Id="rId23" Type="http://schemas.openxmlformats.org/officeDocument/2006/relationships/tags" Target="../tags/tag171.xml"/><Relationship Id="rId28" Type="http://schemas.openxmlformats.org/officeDocument/2006/relationships/image" Target="../media/image1.wmf"/><Relationship Id="rId10" Type="http://schemas.openxmlformats.org/officeDocument/2006/relationships/tags" Target="../tags/tag158.xml"/><Relationship Id="rId19" Type="http://schemas.openxmlformats.org/officeDocument/2006/relationships/tags" Target="../tags/tag167.xml"/><Relationship Id="rId31" Type="http://schemas.openxmlformats.org/officeDocument/2006/relationships/image" Target="../media/image2.wmf"/><Relationship Id="rId4" Type="http://schemas.openxmlformats.org/officeDocument/2006/relationships/tags" Target="../tags/tag152.xml"/><Relationship Id="rId9" Type="http://schemas.openxmlformats.org/officeDocument/2006/relationships/tags" Target="../tags/tag157.xml"/><Relationship Id="rId14" Type="http://schemas.openxmlformats.org/officeDocument/2006/relationships/tags" Target="../tags/tag162.xml"/><Relationship Id="rId22" Type="http://schemas.openxmlformats.org/officeDocument/2006/relationships/tags" Target="../tags/tag170.xml"/><Relationship Id="rId27" Type="http://schemas.openxmlformats.org/officeDocument/2006/relationships/oleObject" Target="../embeddings/oleObject5.bin"/><Relationship Id="rId30" Type="http://schemas.openxmlformats.org/officeDocument/2006/relationships/oleObject" Target="../embeddings/oleObject7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3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tags" Target="../tags/tag19.xml"/><Relationship Id="rId18" Type="http://schemas.openxmlformats.org/officeDocument/2006/relationships/tags" Target="../tags/tag24.xml"/><Relationship Id="rId26" Type="http://schemas.openxmlformats.org/officeDocument/2006/relationships/tags" Target="../tags/tag32.xml"/><Relationship Id="rId3" Type="http://schemas.openxmlformats.org/officeDocument/2006/relationships/tags" Target="../tags/tag9.xml"/><Relationship Id="rId21" Type="http://schemas.openxmlformats.org/officeDocument/2006/relationships/tags" Target="../tags/tag27.xml"/><Relationship Id="rId34" Type="http://schemas.openxmlformats.org/officeDocument/2006/relationships/oleObject" Target="../embeddings/oleObject3.bin"/><Relationship Id="rId7" Type="http://schemas.openxmlformats.org/officeDocument/2006/relationships/tags" Target="../tags/tag13.xml"/><Relationship Id="rId12" Type="http://schemas.openxmlformats.org/officeDocument/2006/relationships/tags" Target="../tags/tag18.xml"/><Relationship Id="rId17" Type="http://schemas.openxmlformats.org/officeDocument/2006/relationships/tags" Target="../tags/tag23.xml"/><Relationship Id="rId25" Type="http://schemas.openxmlformats.org/officeDocument/2006/relationships/tags" Target="../tags/tag31.xml"/><Relationship Id="rId33" Type="http://schemas.openxmlformats.org/officeDocument/2006/relationships/oleObject" Target="../embeddings/oleObject2.bin"/><Relationship Id="rId2" Type="http://schemas.openxmlformats.org/officeDocument/2006/relationships/tags" Target="../tags/tag8.xml"/><Relationship Id="rId16" Type="http://schemas.openxmlformats.org/officeDocument/2006/relationships/tags" Target="../tags/tag22.xml"/><Relationship Id="rId20" Type="http://schemas.openxmlformats.org/officeDocument/2006/relationships/tags" Target="../tags/tag26.xml"/><Relationship Id="rId29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tags" Target="../tags/tag12.xml"/><Relationship Id="rId11" Type="http://schemas.openxmlformats.org/officeDocument/2006/relationships/tags" Target="../tags/tag17.xml"/><Relationship Id="rId24" Type="http://schemas.openxmlformats.org/officeDocument/2006/relationships/tags" Target="../tags/tag30.xml"/><Relationship Id="rId32" Type="http://schemas.openxmlformats.org/officeDocument/2006/relationships/image" Target="../media/image1.wmf"/><Relationship Id="rId5" Type="http://schemas.openxmlformats.org/officeDocument/2006/relationships/tags" Target="../tags/tag11.xml"/><Relationship Id="rId15" Type="http://schemas.openxmlformats.org/officeDocument/2006/relationships/tags" Target="../tags/tag21.xml"/><Relationship Id="rId23" Type="http://schemas.openxmlformats.org/officeDocument/2006/relationships/tags" Target="../tags/tag29.xml"/><Relationship Id="rId28" Type="http://schemas.openxmlformats.org/officeDocument/2006/relationships/tags" Target="../tags/tag34.xml"/><Relationship Id="rId10" Type="http://schemas.openxmlformats.org/officeDocument/2006/relationships/tags" Target="../tags/tag16.xml"/><Relationship Id="rId19" Type="http://schemas.openxmlformats.org/officeDocument/2006/relationships/tags" Target="../tags/tag25.xml"/><Relationship Id="rId31" Type="http://schemas.openxmlformats.org/officeDocument/2006/relationships/oleObject" Target="../embeddings/oleObject1.bin"/><Relationship Id="rId4" Type="http://schemas.openxmlformats.org/officeDocument/2006/relationships/tags" Target="../tags/tag10.xml"/><Relationship Id="rId9" Type="http://schemas.openxmlformats.org/officeDocument/2006/relationships/tags" Target="../tags/tag15.xml"/><Relationship Id="rId14" Type="http://schemas.openxmlformats.org/officeDocument/2006/relationships/tags" Target="../tags/tag20.xml"/><Relationship Id="rId22" Type="http://schemas.openxmlformats.org/officeDocument/2006/relationships/tags" Target="../tags/tag28.xml"/><Relationship Id="rId27" Type="http://schemas.openxmlformats.org/officeDocument/2006/relationships/tags" Target="../tags/tag33.xml"/><Relationship Id="rId30" Type="http://schemas.openxmlformats.org/officeDocument/2006/relationships/notesSlide" Target="../notesSlides/notesSlide3.xml"/><Relationship Id="rId35" Type="http://schemas.openxmlformats.org/officeDocument/2006/relationships/image" Target="../media/image2.wmf"/><Relationship Id="rId8" Type="http://schemas.openxmlformats.org/officeDocument/2006/relationships/tags" Target="../tags/tag1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41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36.xml"/><Relationship Id="rId7" Type="http://schemas.openxmlformats.org/officeDocument/2006/relationships/tags" Target="../tags/tag40.xml"/><Relationship Id="rId12" Type="http://schemas.openxmlformats.org/officeDocument/2006/relationships/tags" Target="../tags/tag45.xml"/><Relationship Id="rId2" Type="http://schemas.openxmlformats.org/officeDocument/2006/relationships/tags" Target="../tags/tag35.xml"/><Relationship Id="rId16" Type="http://schemas.openxmlformats.org/officeDocument/2006/relationships/image" Target="../media/image3.wmf"/><Relationship Id="rId1" Type="http://schemas.openxmlformats.org/officeDocument/2006/relationships/vmlDrawing" Target="../drawings/vmlDrawing2.vml"/><Relationship Id="rId6" Type="http://schemas.openxmlformats.org/officeDocument/2006/relationships/tags" Target="../tags/tag39.xml"/><Relationship Id="rId11" Type="http://schemas.openxmlformats.org/officeDocument/2006/relationships/tags" Target="../tags/tag44.xml"/><Relationship Id="rId5" Type="http://schemas.openxmlformats.org/officeDocument/2006/relationships/tags" Target="../tags/tag38.xml"/><Relationship Id="rId15" Type="http://schemas.openxmlformats.org/officeDocument/2006/relationships/oleObject" Target="../embeddings/oleObject4.bin"/><Relationship Id="rId10" Type="http://schemas.openxmlformats.org/officeDocument/2006/relationships/tags" Target="../tags/tag43.xml"/><Relationship Id="rId4" Type="http://schemas.openxmlformats.org/officeDocument/2006/relationships/tags" Target="../tags/tag37.xml"/><Relationship Id="rId9" Type="http://schemas.openxmlformats.org/officeDocument/2006/relationships/tags" Target="../tags/tag42.xml"/><Relationship Id="rId1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5" Type="http://schemas.openxmlformats.org/officeDocument/2006/relationships/slide" Target="slide3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55.xml"/><Relationship Id="rId3" Type="http://schemas.openxmlformats.org/officeDocument/2006/relationships/tags" Target="../tags/tag50.xml"/><Relationship Id="rId7" Type="http://schemas.openxmlformats.org/officeDocument/2006/relationships/tags" Target="../tags/tag54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tags" Target="../tags/tag53.xml"/><Relationship Id="rId11" Type="http://schemas.openxmlformats.org/officeDocument/2006/relationships/image" Target="../media/image4.png"/><Relationship Id="rId5" Type="http://schemas.openxmlformats.org/officeDocument/2006/relationships/tags" Target="../tags/tag52.xml"/><Relationship Id="rId10" Type="http://schemas.openxmlformats.org/officeDocument/2006/relationships/notesSlide" Target="../notesSlides/notesSlide6.xml"/><Relationship Id="rId4" Type="http://schemas.openxmlformats.org/officeDocument/2006/relationships/tags" Target="../tags/tag51.xml"/><Relationship Id="rId9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7" Type="http://schemas.openxmlformats.org/officeDocument/2006/relationships/image" Target="../media/image5.png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7" Type="http://schemas.openxmlformats.org/officeDocument/2006/relationships/image" Target="../media/image5.png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slide" Target="slide6.xml"/><Relationship Id="rId5" Type="http://schemas.openxmlformats.org/officeDocument/2006/relationships/slide" Target="slide3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381000" y="2057400"/>
            <a:ext cx="8477250" cy="1371600"/>
          </a:xfrm>
          <a:noFill/>
          <a:ln/>
          <a:effectLst>
            <a:outerShdw dist="89803" dir="18900000" algn="ctr" rotWithShape="0">
              <a:srgbClr val="808080"/>
            </a:outerShdw>
          </a:effectLst>
        </p:spPr>
        <p:txBody>
          <a:bodyPr anchor="ctr"/>
          <a:lstStyle/>
          <a:p>
            <a:pPr algn="ctr"/>
            <a:r>
              <a:rPr lang="fr-FR" sz="5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PROJET D’ÉCLAIRAGE.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685800" y="4267200"/>
            <a:ext cx="4970463" cy="1019175"/>
          </a:xfrm>
          <a:noFill/>
          <a:ln/>
        </p:spPr>
        <p:txBody>
          <a:bodyPr/>
          <a:lstStyle/>
          <a:p>
            <a:r>
              <a:rPr lang="fr-FR"/>
              <a:t>Installer un éclairage approprié dans un local.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2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-1066800" y="0"/>
            <a:ext cx="8421688" cy="1241425"/>
          </a:xfrm>
          <a:noFill/>
          <a:ln/>
        </p:spPr>
        <p:txBody>
          <a:bodyPr anchor="ctr" anchorCtr="1"/>
          <a:lstStyle/>
          <a:p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LA SOURCE LUMINEUSE</a:t>
            </a:r>
            <a:endParaRPr lang="fr-FR" dirty="0"/>
          </a:p>
        </p:txBody>
      </p:sp>
      <p:sp>
        <p:nvSpPr>
          <p:cNvPr id="13316" name="AutoShape 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6200" y="5594176"/>
            <a:ext cx="6172200" cy="1219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hlink"/>
              </a:gs>
              <a:gs pos="100000">
                <a:srgbClr val="000B10"/>
              </a:gs>
            </a:gsLst>
            <a:path path="shape">
              <a:fillToRect l="50000" t="50000" r="50000" b="50000"/>
            </a:path>
          </a:gradFill>
          <a:ln w="12700" cap="sq">
            <a:round/>
            <a:headEnd type="none" w="sm" len="sm"/>
            <a:tailEnd type="none" w="sm" len="sm"/>
          </a:ln>
          <a:effectLst/>
          <a:scene3d>
            <a:camera prst="legacyPerspectiveTopRight"/>
            <a:lightRig rig="legacyFlat3" dir="b"/>
          </a:scene3d>
          <a:sp3d extrusionH="121893000" prstMaterial="legacyMatte">
            <a:bevelT w="13500" h="13500" prst="angle"/>
            <a:bevelB w="13500" h="13500" prst="angle"/>
            <a:extrusionClr>
              <a:srgbClr val="4C26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En fonction de critères économiques tels que:</a:t>
            </a:r>
          </a:p>
          <a:p>
            <a:pPr algn="ctr"/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durée de vie; coût; consommation électrique...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533400" y="1295400"/>
            <a:ext cx="8153400" cy="549275"/>
          </a:xfrm>
          <a:noFill/>
          <a:ln/>
        </p:spPr>
        <p:txBody>
          <a:bodyPr/>
          <a:lstStyle/>
          <a:p>
            <a:pPr lvl="1"/>
            <a:r>
              <a:rPr lang="fr-FR" dirty="0">
                <a:latin typeface="Arial Black" pitchFamily="34" charset="0"/>
              </a:rPr>
              <a:t>Critères de choix </a:t>
            </a:r>
            <a:r>
              <a:rPr lang="fr-FR" dirty="0" smtClean="0">
                <a:latin typeface="Arial Black" pitchFamily="34" charset="0"/>
              </a:rPr>
              <a:t>d’une </a:t>
            </a:r>
            <a:r>
              <a:rPr lang="fr-FR" dirty="0">
                <a:latin typeface="Arial Black" pitchFamily="34" charset="0"/>
              </a:rPr>
              <a:t>source lumineuse</a:t>
            </a:r>
            <a:endParaRPr lang="fr-FR" dirty="0"/>
          </a:p>
        </p:txBody>
      </p:sp>
      <p:sp>
        <p:nvSpPr>
          <p:cNvPr id="13320" name="AutoShape 8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895600" y="1752600"/>
            <a:ext cx="6172200" cy="14478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hlink"/>
              </a:gs>
              <a:gs pos="100000">
                <a:srgbClr val="000B10"/>
              </a:gs>
            </a:gsLst>
            <a:path path="shape">
              <a:fillToRect l="50000" t="50000" r="50000" b="50000"/>
            </a:path>
          </a:gradFill>
          <a:ln w="12700" cap="sq">
            <a:round/>
            <a:headEnd type="none" w="sm" len="sm"/>
            <a:tailEnd type="none" w="sm" len="sm"/>
          </a:ln>
          <a:effectLst/>
          <a:scene3d>
            <a:camera prst="legacyPerspectiveBottomLeft"/>
            <a:lightRig rig="legacyFlat3" dir="t"/>
          </a:scene3d>
          <a:sp3d extrusionH="121893000" prstMaterial="legacyMatte">
            <a:bevelT w="13500" h="13500" prst="angle"/>
            <a:bevelB w="13500" h="13500" prst="angle"/>
            <a:extrusionClr>
              <a:srgbClr val="4C26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En fonction de la qualité de lumière désirée, </a:t>
            </a:r>
          </a:p>
          <a:p>
            <a:pPr algn="ctr"/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donc de la température de lumière </a:t>
            </a:r>
          </a:p>
          <a:p>
            <a:pPr algn="ctr"/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et de </a:t>
            </a:r>
            <a:r>
              <a:rPr kumimoji="0"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l’indice </a:t>
            </a:r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rendu des couleurs.</a:t>
            </a:r>
          </a:p>
        </p:txBody>
      </p:sp>
      <p:pic>
        <p:nvPicPr>
          <p:cNvPr id="13319" name="Picture 7" descr="D:\coulum.tif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8">
            <a:lum contrast="6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7" t="8698" b="79128"/>
          <a:stretch>
            <a:fillRect/>
          </a:stretch>
        </p:blipFill>
        <p:spPr bwMode="auto">
          <a:xfrm>
            <a:off x="35497" y="3344416"/>
            <a:ext cx="9108504" cy="2028800"/>
          </a:xfrm>
          <a:prstGeom prst="rect">
            <a:avLst/>
          </a:prstGeom>
          <a:noFill/>
          <a:ln>
            <a:noFill/>
          </a:ln>
          <a:effectLst>
            <a:outerShdw dist="152928" dir="19101988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95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4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6" grpId="0" animBg="1"/>
      <p:bldP spid="13315" grpId="0" build="p"/>
      <p:bldP spid="133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39" name="Group 23"/>
          <p:cNvGrpSpPr>
            <a:grpSpLocks/>
          </p:cNvGrpSpPr>
          <p:nvPr>
            <p:custDataLst>
              <p:tags r:id="rId1"/>
            </p:custDataLst>
          </p:nvPr>
        </p:nvGrpSpPr>
        <p:grpSpPr bwMode="auto">
          <a:xfrm>
            <a:off x="76200" y="358775"/>
            <a:ext cx="8763000" cy="5965825"/>
            <a:chOff x="48" y="226"/>
            <a:chExt cx="5520" cy="3758"/>
          </a:xfrm>
        </p:grpSpPr>
        <p:sp>
          <p:nvSpPr>
            <p:cNvPr id="34833" name="Rectangle 17"/>
            <p:cNvSpPr>
              <a:spLocks noChangeArrowheads="1"/>
            </p:cNvSpPr>
            <p:nvPr/>
          </p:nvSpPr>
          <p:spPr bwMode="auto">
            <a:xfrm>
              <a:off x="192" y="226"/>
              <a:ext cx="5305" cy="7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 anchorCtr="1"/>
            <a:lstStyle/>
            <a:p>
              <a:pPr>
                <a:lnSpc>
                  <a:spcPct val="85000"/>
                </a:lnSpc>
              </a:pPr>
              <a:r>
                <a:rPr lang="fr-FR" sz="40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itchFamily="34" charset="0"/>
                </a:rPr>
                <a:t>ÉLÉMENTS </a:t>
              </a:r>
              <a:r>
                <a:rPr lang="fr-FR" sz="4000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itchFamily="34" charset="0"/>
                </a:rPr>
                <a:t>DE DÉPART</a:t>
              </a:r>
            </a:p>
          </p:txBody>
        </p:sp>
        <p:sp>
          <p:nvSpPr>
            <p:cNvPr id="34834" name="Rectangle 18"/>
            <p:cNvSpPr>
              <a:spLocks noChangeArrowheads="1"/>
            </p:cNvSpPr>
            <p:nvPr/>
          </p:nvSpPr>
          <p:spPr bwMode="auto">
            <a:xfrm>
              <a:off x="192" y="960"/>
              <a:ext cx="5376" cy="30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/>
            <a:p>
              <a:pPr marL="342900" indent="-3429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None/>
              </a:pPr>
              <a:r>
                <a:rPr lang="fr-FR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Dans la fonction « éclairage » les éléments mis en jeux sont:</a:t>
              </a:r>
              <a:endParaRPr lang="fr-FR" dirty="0">
                <a:latin typeface="Arial" charset="0"/>
              </a:endParaRPr>
            </a:p>
            <a:p>
              <a:pPr marL="342900" indent="-3429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None/>
              </a:pPr>
              <a:endParaRPr lang="fr-FR" dirty="0">
                <a:latin typeface="Arial" charset="0"/>
              </a:endParaRPr>
            </a:p>
            <a:p>
              <a:pPr marL="819150" lvl="1" indent="-285750">
                <a:spcBef>
                  <a:spcPct val="20000"/>
                </a:spcBef>
                <a:buClr>
                  <a:schemeClr val="hlink"/>
                </a:buClr>
                <a:buSzPct val="70000"/>
                <a:buFont typeface="Monotype Sorts" pitchFamily="2" charset="2"/>
                <a:buChar char="u"/>
              </a:pPr>
              <a:r>
                <a:rPr lang="fr-FR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</a:rPr>
                <a:t>La salle, ou le lieu à éclairer</a:t>
              </a:r>
              <a:r>
                <a:rPr lang="fr-FR" dirty="0">
                  <a:latin typeface="Arial Black" pitchFamily="34" charset="0"/>
                </a:rPr>
                <a:t> </a:t>
              </a:r>
              <a:br>
                <a:rPr lang="fr-FR" dirty="0">
                  <a:latin typeface="Arial Black" pitchFamily="34" charset="0"/>
                </a:rPr>
              </a:br>
              <a:r>
                <a:rPr lang="fr-FR" sz="1800" dirty="0">
                  <a:latin typeface="Arial" charset="0"/>
                </a:rPr>
                <a:t>Ses dimensions, sa forme, la couleur de ses parois, ses spécificités (</a:t>
              </a:r>
              <a:r>
                <a:rPr lang="fr-FR" sz="1800" dirty="0" err="1">
                  <a:latin typeface="Arial" charset="0"/>
                </a:rPr>
                <a:t>poutres,piliers</a:t>
              </a:r>
              <a:r>
                <a:rPr lang="fr-FR" sz="1800" dirty="0">
                  <a:latin typeface="Arial" charset="0"/>
                </a:rPr>
                <a:t>…)</a:t>
              </a:r>
              <a:endParaRPr lang="fr-FR" sz="1800" dirty="0">
                <a:latin typeface="Arial Black" pitchFamily="34" charset="0"/>
              </a:endParaRPr>
            </a:p>
            <a:p>
              <a:pPr marL="819150" lvl="1" indent="-285750">
                <a:spcBef>
                  <a:spcPct val="20000"/>
                </a:spcBef>
                <a:buClr>
                  <a:schemeClr val="hlink"/>
                </a:buClr>
                <a:buSzPct val="70000"/>
                <a:buFont typeface="Monotype Sorts" pitchFamily="2" charset="2"/>
                <a:buChar char="u"/>
              </a:pPr>
              <a:r>
                <a:rPr lang="fr-FR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</a:rPr>
                <a:t>L’utilisation </a:t>
              </a:r>
              <a:r>
                <a:rPr lang="fr-FR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</a:rPr>
                <a:t>de la salle</a:t>
              </a:r>
              <a:br>
                <a:rPr lang="fr-FR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</a:rPr>
              </a:br>
              <a:r>
                <a:rPr lang="fr-FR" sz="1800" dirty="0">
                  <a:latin typeface="Arial" charset="0"/>
                </a:rPr>
                <a:t>La nature de </a:t>
              </a:r>
              <a:r>
                <a:rPr lang="fr-FR" sz="1800" dirty="0" smtClean="0">
                  <a:latin typeface="Arial" charset="0"/>
                </a:rPr>
                <a:t>l’activité </a:t>
              </a:r>
              <a:r>
                <a:rPr lang="fr-FR" sz="1800" dirty="0">
                  <a:latin typeface="Arial" charset="0"/>
                </a:rPr>
                <a:t>impose un niveau (quantité) , ainsi qu’une qualité, </a:t>
              </a:r>
              <a:r>
                <a:rPr lang="fr-FR" sz="1800" dirty="0" smtClean="0">
                  <a:latin typeface="Arial" charset="0"/>
                </a:rPr>
                <a:t>d’éclairement</a:t>
              </a:r>
              <a:r>
                <a:rPr lang="fr-FR" sz="1800" dirty="0">
                  <a:latin typeface="Arial" charset="0"/>
                </a:rPr>
                <a:t>. </a:t>
              </a:r>
              <a:endParaRPr lang="fr-FR" sz="1800" dirty="0">
                <a:latin typeface="Arial Black" pitchFamily="34" charset="0"/>
              </a:endParaRPr>
            </a:p>
            <a:p>
              <a:pPr marL="819150" lvl="1" indent="-285750">
                <a:spcBef>
                  <a:spcPct val="20000"/>
                </a:spcBef>
                <a:buClr>
                  <a:schemeClr val="hlink"/>
                </a:buClr>
                <a:buSzPct val="70000"/>
                <a:buFont typeface="Monotype Sorts" pitchFamily="2" charset="2"/>
                <a:buChar char="u"/>
              </a:pPr>
              <a:r>
                <a:rPr lang="fr-FR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</a:rPr>
                <a:t>La source lumineuse</a:t>
              </a:r>
              <a:br>
                <a:rPr lang="fr-FR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</a:rPr>
              </a:br>
              <a:r>
                <a:rPr lang="fr-FR" sz="1800" dirty="0">
                  <a:latin typeface="Arial" charset="0"/>
                </a:rPr>
                <a:t>Choisie en fonction de la qualité </a:t>
              </a:r>
              <a:r>
                <a:rPr lang="fr-FR" sz="1800" dirty="0" smtClean="0">
                  <a:latin typeface="Arial" charset="0"/>
                </a:rPr>
                <a:t>d’éclairement </a:t>
              </a:r>
              <a:r>
                <a:rPr lang="fr-FR" sz="1800" dirty="0">
                  <a:latin typeface="Arial" charset="0"/>
                </a:rPr>
                <a:t>souhaitée, de critères économiques liés au coût </a:t>
              </a:r>
              <a:r>
                <a:rPr lang="fr-FR" sz="1800" dirty="0" smtClean="0">
                  <a:latin typeface="Arial" charset="0"/>
                </a:rPr>
                <a:t>d’installation</a:t>
              </a:r>
              <a:r>
                <a:rPr lang="fr-FR" sz="1800" dirty="0">
                  <a:latin typeface="Arial" charset="0"/>
                </a:rPr>
                <a:t>, de fonctionnement, </a:t>
              </a:r>
              <a:r>
                <a:rPr lang="fr-FR" sz="1800" dirty="0" smtClean="0">
                  <a:latin typeface="Arial" charset="0"/>
                </a:rPr>
                <a:t>d’entretien</a:t>
              </a:r>
              <a:r>
                <a:rPr lang="fr-FR" sz="1800" dirty="0">
                  <a:latin typeface="Arial" charset="0"/>
                </a:rPr>
                <a:t>.</a:t>
              </a:r>
              <a:endParaRPr lang="fr-FR" sz="1800" dirty="0">
                <a:latin typeface="Arial Black" pitchFamily="34" charset="0"/>
              </a:endParaRPr>
            </a:p>
            <a:p>
              <a:pPr marL="819150" lvl="1" indent="-285750">
                <a:spcBef>
                  <a:spcPct val="20000"/>
                </a:spcBef>
                <a:buClr>
                  <a:schemeClr val="hlink"/>
                </a:buClr>
                <a:buSzPct val="70000"/>
                <a:buFont typeface="Monotype Sorts" pitchFamily="2" charset="2"/>
                <a:buChar char="u"/>
              </a:pPr>
              <a:r>
                <a:rPr lang="fr-FR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</a:rPr>
                <a:t>Le luminaire</a:t>
              </a:r>
              <a:br>
                <a:rPr lang="fr-FR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</a:rPr>
              </a:br>
              <a:r>
                <a:rPr lang="fr-FR" sz="1800" dirty="0">
                  <a:latin typeface="Arial" charset="0"/>
                </a:rPr>
                <a:t>Conçu pour accueillir la source lumineuse, il répondra aux critères de directivité de </a:t>
              </a:r>
              <a:r>
                <a:rPr lang="fr-FR" sz="1800" dirty="0" smtClean="0">
                  <a:latin typeface="Arial" charset="0"/>
                </a:rPr>
                <a:t>l’éclairage </a:t>
              </a:r>
              <a:r>
                <a:rPr lang="fr-FR" sz="1800" dirty="0">
                  <a:latin typeface="Arial" charset="0"/>
                </a:rPr>
                <a:t>à installer (classe), aux critères de classe électrique, </a:t>
              </a:r>
              <a:r>
                <a:rPr lang="fr-FR" sz="1800" dirty="0" smtClean="0">
                  <a:latin typeface="Arial" charset="0"/>
                </a:rPr>
                <a:t>d’indice </a:t>
              </a:r>
              <a:r>
                <a:rPr lang="fr-FR" sz="1800" dirty="0">
                  <a:latin typeface="Arial" charset="0"/>
                </a:rPr>
                <a:t>de protection, mais aussi de coût.</a:t>
              </a:r>
            </a:p>
          </p:txBody>
        </p:sp>
        <p:sp>
          <p:nvSpPr>
            <p:cNvPr id="34835" name="AutoShape 19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48" y="1440"/>
              <a:ext cx="528" cy="480"/>
            </a:xfrm>
            <a:prstGeom prst="star4">
              <a:avLst>
                <a:gd name="adj" fmla="val 15625"/>
              </a:avLst>
            </a:prstGeom>
            <a:gradFill rotWithShape="0">
              <a:gsLst>
                <a:gs pos="0">
                  <a:srgbClr val="003366"/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36" name="AutoShape 20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48" y="2064"/>
              <a:ext cx="528" cy="480"/>
            </a:xfrm>
            <a:prstGeom prst="star4">
              <a:avLst>
                <a:gd name="adj" fmla="val 15625"/>
              </a:avLst>
            </a:prstGeom>
            <a:gradFill rotWithShape="0">
              <a:gsLst>
                <a:gs pos="0">
                  <a:srgbClr val="003366"/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37" name="AutoShape 21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48" y="2688"/>
              <a:ext cx="528" cy="480"/>
            </a:xfrm>
            <a:prstGeom prst="star4">
              <a:avLst>
                <a:gd name="adj" fmla="val 15625"/>
              </a:avLst>
            </a:prstGeom>
            <a:gradFill rotWithShape="0">
              <a:gsLst>
                <a:gs pos="0">
                  <a:srgbClr val="003366"/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838" name="AutoShape 22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6200" y="5257800"/>
            <a:ext cx="838200" cy="762000"/>
          </a:xfrm>
          <a:prstGeom prst="star4">
            <a:avLst>
              <a:gd name="adj" fmla="val 15625"/>
            </a:avLst>
          </a:prstGeom>
          <a:gradFill rotWithShape="0">
            <a:gsLst>
              <a:gs pos="0">
                <a:srgbClr val="003366"/>
              </a:gs>
              <a:gs pos="100000">
                <a:schemeClr val="accent2"/>
              </a:gs>
            </a:gsLst>
            <a:path path="shape">
              <a:fillToRect l="50000" t="50000" r="50000" b="50000"/>
            </a:path>
          </a:gra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48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48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3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0" y="304800"/>
            <a:ext cx="6364288" cy="762000"/>
          </a:xfrm>
          <a:noFill/>
          <a:ln/>
        </p:spPr>
        <p:txBody>
          <a:bodyPr anchor="ctr" anchorCtr="1"/>
          <a:lstStyle/>
          <a:p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 LUMINAIRE</a:t>
            </a:r>
            <a:endParaRPr lang="fr-FR" dirty="0"/>
          </a:p>
        </p:txBody>
      </p:sp>
      <p:sp>
        <p:nvSpPr>
          <p:cNvPr id="14340" name="AutoShape 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28600" y="1828800"/>
            <a:ext cx="5842962" cy="3645456"/>
          </a:xfrm>
          <a:prstGeom prst="rightArrow">
            <a:avLst>
              <a:gd name="adj1" fmla="val 52815"/>
              <a:gd name="adj2" fmla="val 48254"/>
            </a:avLst>
          </a:prstGeom>
          <a:gradFill rotWithShape="0">
            <a:gsLst>
              <a:gs pos="0">
                <a:srgbClr val="4C2600"/>
              </a:gs>
              <a:gs pos="50000">
                <a:srgbClr val="4C2600">
                  <a:gamma/>
                  <a:tint val="63922"/>
                  <a:invGamma/>
                </a:srgbClr>
              </a:gs>
              <a:gs pos="100000">
                <a:srgbClr val="4C2600"/>
              </a:gs>
            </a:gsLst>
            <a:lin ang="5400000" scaled="1"/>
          </a:gradFill>
          <a:ln>
            <a:noFill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4C2600"/>
            </a:extrusionClr>
          </a:sp3d>
          <a:extLst>
            <a:ext uri="{91240B29-F687-4F45-9708-019B960494DF}">
              <a14:hiddenLine xmlns:a14="http://schemas.microsoft.com/office/drawing/2010/main" w="12700" cap="sq">
                <a:noFill/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La directivité de </a:t>
            </a:r>
            <a:r>
              <a:rPr kumimoji="0"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l’éclairage </a:t>
            </a:r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est un des </a:t>
            </a:r>
          </a:p>
          <a:p>
            <a:r>
              <a:rPr kumimoji="0"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tout </a:t>
            </a:r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premiers éléments de choix. </a:t>
            </a:r>
          </a:p>
          <a:p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Depuis direct intensif jusqu’à indirect </a:t>
            </a:r>
          </a:p>
          <a:p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on retrouve les luminaires classés </a:t>
            </a:r>
          </a:p>
          <a:p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avec des lettres allant de A à T </a:t>
            </a:r>
          </a:p>
        </p:txBody>
      </p:sp>
      <p:grpSp>
        <p:nvGrpSpPr>
          <p:cNvPr id="14350" name="Group 14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5715000" y="2590805"/>
            <a:ext cx="3249488" cy="2108202"/>
            <a:chOff x="3600" y="1824"/>
            <a:chExt cx="1782" cy="1328"/>
          </a:xfrm>
        </p:grpSpPr>
        <p:sp>
          <p:nvSpPr>
            <p:cNvPr id="14341" name="Rectangle 5"/>
            <p:cNvSpPr>
              <a:spLocks noChangeArrowheads="1"/>
            </p:cNvSpPr>
            <p:nvPr/>
          </p:nvSpPr>
          <p:spPr bwMode="auto">
            <a:xfrm>
              <a:off x="3600" y="1824"/>
              <a:ext cx="595" cy="1328"/>
            </a:xfrm>
            <a:prstGeom prst="rect">
              <a:avLst/>
            </a:prstGeom>
            <a:gradFill rotWithShape="0">
              <a:gsLst>
                <a:gs pos="0">
                  <a:srgbClr val="333300">
                    <a:gamma/>
                    <a:tint val="43922"/>
                    <a:invGamma/>
                  </a:srgbClr>
                </a:gs>
                <a:gs pos="100000">
                  <a:srgbClr val="3333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scene3d>
              <a:camera prst="legacyPerspectiveTopRight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rgbClr val="333300"/>
              </a:extrusionClr>
            </a:sp3d>
            <a:extLst>
              <a:ext uri="{91240B29-F687-4F45-9708-019B960494DF}">
                <a14:hiddenLine xmlns:a14="http://schemas.microsoft.com/office/drawing/2010/main" w="9525">
                  <a:noFill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36000" rIns="36000">
              <a:flatTx/>
            </a:bodyPr>
            <a:lstStyle/>
            <a:p>
              <a:r>
                <a:rPr lang="fr-FR" sz="1200" b="1" dirty="0"/>
                <a:t>Classe</a:t>
              </a:r>
            </a:p>
            <a:p>
              <a:endParaRPr lang="fr-FR" sz="1000" b="1" dirty="0"/>
            </a:p>
            <a:p>
              <a:r>
                <a:rPr lang="fr-FR" sz="1200" dirty="0" smtClean="0"/>
                <a:t>À, </a:t>
              </a:r>
              <a:r>
                <a:rPr lang="fr-FR" sz="1200" dirty="0"/>
                <a:t>B, C, D, E</a:t>
              </a:r>
            </a:p>
            <a:p>
              <a:endParaRPr lang="fr-FR" sz="1200" dirty="0"/>
            </a:p>
            <a:p>
              <a:r>
                <a:rPr lang="fr-FR" sz="1200" dirty="0"/>
                <a:t>F, G, H, I, J</a:t>
              </a:r>
            </a:p>
            <a:p>
              <a:endParaRPr lang="fr-FR" sz="1200" dirty="0"/>
            </a:p>
            <a:p>
              <a:r>
                <a:rPr lang="fr-FR" sz="1200" dirty="0"/>
                <a:t>K, L, M, N</a:t>
              </a:r>
            </a:p>
            <a:p>
              <a:endParaRPr lang="fr-FR" sz="1200" dirty="0"/>
            </a:p>
            <a:p>
              <a:r>
                <a:rPr lang="fr-FR" sz="1200" dirty="0"/>
                <a:t>O, P, Q, R, S</a:t>
              </a:r>
            </a:p>
            <a:p>
              <a:endParaRPr lang="fr-FR" sz="1200" dirty="0"/>
            </a:p>
            <a:p>
              <a:r>
                <a:rPr lang="fr-FR" sz="1200" dirty="0"/>
                <a:t>T</a:t>
              </a:r>
            </a:p>
          </p:txBody>
        </p:sp>
        <p:sp>
          <p:nvSpPr>
            <p:cNvPr id="14342" name="Rectangle 6"/>
            <p:cNvSpPr>
              <a:spLocks noChangeArrowheads="1"/>
            </p:cNvSpPr>
            <p:nvPr/>
          </p:nvSpPr>
          <p:spPr bwMode="auto">
            <a:xfrm>
              <a:off x="4195" y="1824"/>
              <a:ext cx="1187" cy="1287"/>
            </a:xfrm>
            <a:prstGeom prst="rect">
              <a:avLst/>
            </a:prstGeom>
            <a:gradFill rotWithShape="0">
              <a:gsLst>
                <a:gs pos="0">
                  <a:srgbClr val="333300">
                    <a:gamma/>
                    <a:tint val="43922"/>
                    <a:invGamma/>
                  </a:srgbClr>
                </a:gs>
                <a:gs pos="100000">
                  <a:srgbClr val="3333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scene3d>
              <a:camera prst="legacyPerspectiveTopRight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rgbClr val="333300"/>
              </a:extrusionClr>
            </a:sp3d>
            <a:extLst>
              <a:ext uri="{91240B29-F687-4F45-9708-019B960494DF}">
                <a14:hiddenLine xmlns:a14="http://schemas.microsoft.com/office/drawing/2010/main" w="12700" cap="sq">
                  <a:noFill/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tIns="36000" bIns="36000">
              <a:spAutoFit/>
              <a:flatTx/>
            </a:bodyPr>
            <a:lstStyle/>
            <a:p>
              <a:r>
                <a:rPr lang="fr-FR" sz="1200" b="1" dirty="0"/>
                <a:t>Catégorie de luminaire</a:t>
              </a:r>
              <a:endParaRPr lang="fr-FR" sz="1200" dirty="0"/>
            </a:p>
            <a:p>
              <a:endParaRPr lang="fr-FR" sz="1200" dirty="0"/>
            </a:p>
            <a:p>
              <a:r>
                <a:rPr lang="fr-FR" sz="1200" dirty="0"/>
                <a:t>F1 Direct </a:t>
              </a:r>
              <a:r>
                <a:rPr lang="fr-FR" sz="1200" dirty="0" smtClean="0"/>
                <a:t>intensif   Cône </a:t>
              </a:r>
              <a:r>
                <a:rPr lang="fr-FR" sz="2000" dirty="0" smtClean="0">
                  <a:sym typeface="Symbol"/>
                </a:rPr>
                <a:t></a:t>
              </a:r>
              <a:r>
                <a:rPr lang="fr-FR" sz="1600" dirty="0" smtClean="0">
                  <a:sym typeface="Symbol"/>
                </a:rPr>
                <a:t> </a:t>
              </a:r>
              <a:r>
                <a:rPr lang="fr-FR" sz="1200" dirty="0" smtClean="0">
                  <a:sym typeface="Symbol"/>
                </a:rPr>
                <a:t>/ 2</a:t>
              </a:r>
            </a:p>
            <a:p>
              <a:r>
                <a:rPr lang="fr-FR" sz="1200" dirty="0" smtClean="0"/>
                <a:t>F2 </a:t>
              </a:r>
              <a:r>
                <a:rPr lang="fr-FR" sz="1200" dirty="0"/>
                <a:t>Direct </a:t>
              </a:r>
              <a:r>
                <a:rPr lang="fr-FR" sz="1200" dirty="0" smtClean="0"/>
                <a:t>extensif   </a:t>
              </a:r>
              <a:r>
                <a:rPr lang="fr-FR" sz="1200" dirty="0"/>
                <a:t>Cône </a:t>
              </a:r>
              <a:r>
                <a:rPr lang="fr-FR" sz="2000" dirty="0" smtClean="0">
                  <a:sym typeface="Symbol"/>
                </a:rPr>
                <a:t></a:t>
              </a:r>
              <a:endParaRPr lang="fr-FR" sz="2000" dirty="0"/>
            </a:p>
            <a:p>
              <a:r>
                <a:rPr lang="fr-FR" sz="1200" dirty="0" smtClean="0"/>
                <a:t>F</a:t>
              </a:r>
              <a:r>
                <a:rPr lang="fr-FR" sz="1200" dirty="0"/>
                <a:t> 3 </a:t>
              </a:r>
              <a:r>
                <a:rPr lang="fr-FR" sz="1200" dirty="0" smtClean="0"/>
                <a:t>semi-direct      </a:t>
              </a:r>
              <a:r>
                <a:rPr lang="fr-FR" sz="1200" dirty="0"/>
                <a:t>Cône 3</a:t>
              </a:r>
              <a:r>
                <a:rPr lang="fr-FR" sz="2000" dirty="0" smtClean="0">
                  <a:sym typeface="Symbol"/>
                </a:rPr>
                <a:t></a:t>
              </a:r>
              <a:r>
                <a:rPr lang="fr-FR" sz="1200" dirty="0" smtClean="0">
                  <a:sym typeface="Symbol"/>
                </a:rPr>
                <a:t> / 2</a:t>
              </a:r>
              <a:endParaRPr lang="fr-FR" sz="1200" dirty="0"/>
            </a:p>
            <a:p>
              <a:r>
                <a:rPr lang="fr-FR" sz="1200" dirty="0" smtClean="0"/>
                <a:t>F4 mixte                </a:t>
              </a:r>
              <a:r>
                <a:rPr lang="fr-FR" sz="1200" dirty="0"/>
                <a:t>Cône 2 </a:t>
              </a:r>
              <a:r>
                <a:rPr lang="fr-FR" sz="2000" dirty="0" smtClean="0">
                  <a:sym typeface="Symbol"/>
                </a:rPr>
                <a:t>  </a:t>
              </a:r>
              <a:endParaRPr lang="fr-FR" sz="2000" dirty="0"/>
            </a:p>
            <a:p>
              <a:endParaRPr lang="fr-FR" sz="1200" dirty="0"/>
            </a:p>
            <a:p>
              <a:r>
                <a:rPr lang="fr-FR" sz="1200" dirty="0"/>
                <a:t>F5 indirect</a:t>
              </a:r>
              <a:endParaRPr kumimoji="0" lang="fr-FR" dirty="0"/>
            </a:p>
          </p:txBody>
        </p:sp>
        <p:sp>
          <p:nvSpPr>
            <p:cNvPr id="14344" name="Line 8"/>
            <p:cNvSpPr>
              <a:spLocks noChangeShapeType="1"/>
            </p:cNvSpPr>
            <p:nvPr/>
          </p:nvSpPr>
          <p:spPr bwMode="auto">
            <a:xfrm>
              <a:off x="3600" y="2016"/>
              <a:ext cx="1776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345" name="Line 9"/>
            <p:cNvSpPr>
              <a:spLocks noChangeShapeType="1"/>
            </p:cNvSpPr>
            <p:nvPr/>
          </p:nvSpPr>
          <p:spPr bwMode="auto">
            <a:xfrm>
              <a:off x="3600" y="2256"/>
              <a:ext cx="1776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346" name="Line 10"/>
            <p:cNvSpPr>
              <a:spLocks noChangeShapeType="1"/>
            </p:cNvSpPr>
            <p:nvPr/>
          </p:nvSpPr>
          <p:spPr bwMode="auto">
            <a:xfrm>
              <a:off x="3600" y="2456"/>
              <a:ext cx="1776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347" name="Line 11"/>
            <p:cNvSpPr>
              <a:spLocks noChangeShapeType="1"/>
            </p:cNvSpPr>
            <p:nvPr/>
          </p:nvSpPr>
          <p:spPr bwMode="auto">
            <a:xfrm>
              <a:off x="3600" y="2688"/>
              <a:ext cx="1776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348" name="Line 12"/>
            <p:cNvSpPr>
              <a:spLocks noChangeShapeType="1"/>
            </p:cNvSpPr>
            <p:nvPr/>
          </p:nvSpPr>
          <p:spPr bwMode="auto">
            <a:xfrm>
              <a:off x="3600" y="2928"/>
              <a:ext cx="1776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4351" name="AutoShape 15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6096000"/>
            <a:ext cx="2809875" cy="498475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003300">
                  <a:gamma/>
                  <a:tint val="30196"/>
                  <a:invGamma/>
                </a:srgbClr>
              </a:gs>
              <a:gs pos="100000">
                <a:srgbClr val="0033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scene3d>
            <a:camera prst="legacyPerspectiveTopRight"/>
            <a:lightRig rig="legacyFlat3" dir="b"/>
          </a:scene3d>
          <a:sp3d extrusionH="121893000" prstMaterial="legacyMatte">
            <a:bevelT w="13500" h="13500" prst="angle"/>
            <a:bevelB w="13500" h="13500" prst="angle"/>
            <a:extrusionClr>
              <a:srgbClr val="003300"/>
            </a:extrusionClr>
          </a:sp3d>
          <a:extLst>
            <a:ext uri="{91240B29-F687-4F45-9708-019B960494DF}">
              <a14:hiddenLine xmlns:a14="http://schemas.microsoft.com/office/drawing/2010/main" w="12700" cap="sq">
                <a:noFill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r>
              <a:rPr kumimoji="0" lang="fr-FR" dirty="0"/>
              <a:t>Ph = 0.60 C + 0.30 T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  <p:custDataLst>
              <p:tags r:id="rId5"/>
            </p:custDataLst>
          </p:nvPr>
        </p:nvSpPr>
        <p:spPr>
          <a:xfrm>
            <a:off x="0" y="1066800"/>
            <a:ext cx="9144000" cy="1143000"/>
          </a:xfrm>
          <a:noFill/>
          <a:ln/>
        </p:spPr>
        <p:txBody>
          <a:bodyPr/>
          <a:lstStyle/>
          <a:p>
            <a:pPr lvl="1"/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Le choix </a:t>
            </a: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d’un </a:t>
            </a: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luminaire</a:t>
            </a:r>
            <a:b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</a:br>
            <a:r>
              <a:rPr lang="fr-FR" sz="1800" dirty="0"/>
              <a:t>Conçu pour accueillir la source lumineuse, il répondra aux critères de classe électrique, </a:t>
            </a:r>
            <a:r>
              <a:rPr lang="fr-FR" sz="1800" dirty="0" smtClean="0"/>
              <a:t>d’indice </a:t>
            </a:r>
            <a:r>
              <a:rPr lang="fr-FR" sz="1800" dirty="0"/>
              <a:t>de protection, mais aussi de coût. De plus il pourra être </a:t>
            </a:r>
            <a:r>
              <a:rPr lang="fr-FR" sz="1800" dirty="0" smtClean="0"/>
              <a:t>choisi </a:t>
            </a:r>
            <a:r>
              <a:rPr lang="fr-FR" sz="1800" dirty="0"/>
              <a:t>suivant différents modes de poses: encastré; semi encastré; suspendu... </a:t>
            </a:r>
            <a:endParaRPr lang="fr-FR" dirty="0"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sp>
        <p:nvSpPr>
          <p:cNvPr id="14349" name="AutoShape 13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418299" y="4114800"/>
            <a:ext cx="5771327" cy="3118068"/>
          </a:xfrm>
          <a:prstGeom prst="leftArrow">
            <a:avLst>
              <a:gd name="adj1" fmla="val 50000"/>
              <a:gd name="adj2" fmla="val 47129"/>
            </a:avLst>
          </a:prstGeom>
          <a:gradFill rotWithShape="0">
            <a:gsLst>
              <a:gs pos="0">
                <a:srgbClr val="4C2600"/>
              </a:gs>
              <a:gs pos="50000">
                <a:srgbClr val="4C2600">
                  <a:gamma/>
                  <a:tint val="74118"/>
                  <a:invGamma/>
                </a:srgbClr>
              </a:gs>
              <a:gs pos="100000">
                <a:srgbClr val="4C2600"/>
              </a:gs>
            </a:gsLst>
            <a:lin ang="5400000" scaled="1"/>
          </a:gradFill>
          <a:ln>
            <a:noFill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4C2600"/>
            </a:extrusionClr>
          </a:sp3d>
          <a:extLst>
            <a:ext uri="{91240B29-F687-4F45-9708-019B960494DF}">
              <a14:hiddenLine xmlns:a14="http://schemas.microsoft.com/office/drawing/2010/main" w="12700" cap="sq">
                <a:noFill/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algn="ctr"/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On retrouvera cette classe </a:t>
            </a:r>
            <a:r>
              <a:rPr kumimoji="0"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d’éclairage  </a:t>
            </a:r>
            <a:endParaRPr kumimoji="0" lang="fr-F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/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ainsi que le rendement du luminaire </a:t>
            </a:r>
          </a:p>
          <a:p>
            <a:pPr algn="ctr"/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dans ce que </a:t>
            </a:r>
            <a:r>
              <a:rPr kumimoji="0"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l’on </a:t>
            </a:r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appelle le symbole </a:t>
            </a:r>
          </a:p>
          <a:p>
            <a:pPr algn="ctr"/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photométrique ( Ph).</a:t>
            </a:r>
          </a:p>
        </p:txBody>
      </p:sp>
      <p:sp>
        <p:nvSpPr>
          <p:cNvPr id="14354" name="Freeform 18"/>
          <p:cNvSpPr>
            <a:spLocks/>
          </p:cNvSpPr>
          <p:nvPr>
            <p:custDataLst>
              <p:tags r:id="rId7"/>
            </p:custDataLst>
          </p:nvPr>
        </p:nvSpPr>
        <p:spPr bwMode="auto">
          <a:xfrm>
            <a:off x="1981200" y="3200400"/>
            <a:ext cx="4191000" cy="2819400"/>
          </a:xfrm>
          <a:custGeom>
            <a:avLst/>
            <a:gdLst>
              <a:gd name="T0" fmla="*/ 16 w 2640"/>
              <a:gd name="T1" fmla="*/ 1776 h 1776"/>
              <a:gd name="T2" fmla="*/ 64 w 2640"/>
              <a:gd name="T3" fmla="*/ 1184 h 1776"/>
              <a:gd name="T4" fmla="*/ 398 w 2640"/>
              <a:gd name="T5" fmla="*/ 1002 h 1776"/>
              <a:gd name="T6" fmla="*/ 1632 w 2640"/>
              <a:gd name="T7" fmla="*/ 708 h 1776"/>
              <a:gd name="T8" fmla="*/ 2640 w 2640"/>
              <a:gd name="T9" fmla="*/ 0 h 17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40" h="1776">
                <a:moveTo>
                  <a:pt x="16" y="1776"/>
                </a:moveTo>
                <a:cubicBezTo>
                  <a:pt x="8" y="1545"/>
                  <a:pt x="0" y="1313"/>
                  <a:pt x="64" y="1184"/>
                </a:cubicBezTo>
                <a:cubicBezTo>
                  <a:pt x="127" y="1055"/>
                  <a:pt x="137" y="1081"/>
                  <a:pt x="398" y="1002"/>
                </a:cubicBezTo>
                <a:cubicBezTo>
                  <a:pt x="659" y="923"/>
                  <a:pt x="1258" y="875"/>
                  <a:pt x="1632" y="708"/>
                </a:cubicBezTo>
                <a:cubicBezTo>
                  <a:pt x="2006" y="541"/>
                  <a:pt x="2430" y="147"/>
                  <a:pt x="2640" y="0"/>
                </a:cubicBezTo>
              </a:path>
            </a:pathLst>
          </a:custGeom>
          <a:noFill/>
          <a:ln w="57150" cap="sq" cmpd="sng">
            <a:solidFill>
              <a:schemeClr val="tx1"/>
            </a:solidFill>
            <a:prstDash val="solid"/>
            <a:round/>
            <a:headEnd type="none" w="sm" len="sm"/>
            <a:tailEnd type="triangle" w="med" len="med"/>
          </a:ln>
          <a:effectLst>
            <a:outerShdw dist="80322" dir="4293903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357" name="Freeform 21"/>
          <p:cNvSpPr>
            <a:spLocks/>
          </p:cNvSpPr>
          <p:nvPr>
            <p:custDataLst>
              <p:tags r:id="rId8"/>
            </p:custDataLst>
          </p:nvPr>
        </p:nvSpPr>
        <p:spPr bwMode="auto">
          <a:xfrm>
            <a:off x="3082925" y="4572000"/>
            <a:ext cx="2708275" cy="1524000"/>
          </a:xfrm>
          <a:custGeom>
            <a:avLst/>
            <a:gdLst>
              <a:gd name="T0" fmla="*/ 36 w 1706"/>
              <a:gd name="T1" fmla="*/ 960 h 960"/>
              <a:gd name="T2" fmla="*/ 26 w 1706"/>
              <a:gd name="T3" fmla="*/ 648 h 960"/>
              <a:gd name="T4" fmla="*/ 194 w 1706"/>
              <a:gd name="T5" fmla="*/ 360 h 960"/>
              <a:gd name="T6" fmla="*/ 830 w 1706"/>
              <a:gd name="T7" fmla="*/ 144 h 960"/>
              <a:gd name="T8" fmla="*/ 1706 w 1706"/>
              <a:gd name="T9" fmla="*/ 0 h 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06" h="960">
                <a:moveTo>
                  <a:pt x="36" y="960"/>
                </a:moveTo>
                <a:cubicBezTo>
                  <a:pt x="34" y="908"/>
                  <a:pt x="0" y="748"/>
                  <a:pt x="26" y="648"/>
                </a:cubicBezTo>
                <a:cubicBezTo>
                  <a:pt x="52" y="548"/>
                  <a:pt x="60" y="444"/>
                  <a:pt x="194" y="360"/>
                </a:cubicBezTo>
                <a:cubicBezTo>
                  <a:pt x="328" y="276"/>
                  <a:pt x="578" y="204"/>
                  <a:pt x="830" y="144"/>
                </a:cubicBezTo>
                <a:cubicBezTo>
                  <a:pt x="1082" y="84"/>
                  <a:pt x="1524" y="30"/>
                  <a:pt x="1706" y="0"/>
                </a:cubicBezTo>
              </a:path>
            </a:pathLst>
          </a:custGeom>
          <a:noFill/>
          <a:ln w="57150" cap="sq" cmpd="sng">
            <a:solidFill>
              <a:schemeClr val="tx1"/>
            </a:solidFill>
            <a:prstDash val="solid"/>
            <a:round/>
            <a:headEnd type="none" w="sm" len="sm"/>
            <a:tailEnd type="triangle" w="med" len="med"/>
          </a:ln>
          <a:effectLst>
            <a:outerShdw dist="80322" dir="4293903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356" name="Rectangle 20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0" y="6491288"/>
            <a:ext cx="571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0" lang="fr-FR" sz="1800" dirty="0" smtClean="0"/>
              <a:t>Rendement </a:t>
            </a: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  <a:sym typeface="Symbol" pitchFamily="18" charset="2"/>
              </a:rPr>
              <a:t></a:t>
            </a:r>
            <a:r>
              <a:rPr kumimoji="0" lang="fr-FR" sz="1800" dirty="0"/>
              <a:t> =  60 % du flux en direct et 30 % en indirect</a:t>
            </a:r>
          </a:p>
        </p:txBody>
      </p:sp>
      <p:sp>
        <p:nvSpPr>
          <p:cNvPr id="14359" name="Line 23"/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>
            <a:off x="1143000" y="5486400"/>
            <a:ext cx="381000" cy="6858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360" name="Line 24"/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1143000" y="5334000"/>
            <a:ext cx="1524000" cy="7620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" name="Rectangle 1"/>
          <p:cNvSpPr/>
          <p:nvPr>
            <p:custDataLst>
              <p:tags r:id="rId12"/>
            </p:custDataLst>
          </p:nvPr>
        </p:nvSpPr>
        <p:spPr>
          <a:xfrm>
            <a:off x="772386" y="4839678"/>
            <a:ext cx="4635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fr-FR" sz="3600" b="1" dirty="0" smtClean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  <a:sym typeface="Symbol" pitchFamily="18" charset="2"/>
              </a:rPr>
              <a:t></a:t>
            </a:r>
            <a:endParaRPr lang="fr-FR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3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3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35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85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35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85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4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35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4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85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40" grpId="0" animBg="1"/>
      <p:bldP spid="14351" grpId="0" animBg="1"/>
      <p:bldP spid="14339" grpId="0" build="p"/>
      <p:bldP spid="14349" grpId="0" animBg="1"/>
      <p:bldP spid="14354" grpId="0" animBg="1"/>
      <p:bldP spid="14357" grpId="0" animBg="1"/>
      <p:bldP spid="14356" grpId="0"/>
      <p:bldP spid="14359" grpId="0" animBg="1"/>
      <p:bldP spid="14360" grpId="0" animBg="1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e 16"/>
          <p:cNvGrpSpPr/>
          <p:nvPr>
            <p:custDataLst>
              <p:tags r:id="rId1"/>
            </p:custDataLst>
          </p:nvPr>
        </p:nvGrpSpPr>
        <p:grpSpPr>
          <a:xfrm>
            <a:off x="2195736" y="2285980"/>
            <a:ext cx="6868886" cy="4659106"/>
            <a:chOff x="1981200" y="2285980"/>
            <a:chExt cx="6868886" cy="4659106"/>
          </a:xfrm>
        </p:grpSpPr>
        <p:sp>
          <p:nvSpPr>
            <p:cNvPr id="12" name="Forme libre 11"/>
            <p:cNvSpPr/>
            <p:nvPr/>
          </p:nvSpPr>
          <p:spPr bwMode="auto">
            <a:xfrm>
              <a:off x="1992086" y="2362200"/>
              <a:ext cx="2667000" cy="4321629"/>
            </a:xfrm>
            <a:custGeom>
              <a:avLst/>
              <a:gdLst>
                <a:gd name="connsiteX0" fmla="*/ 0 w 2667000"/>
                <a:gd name="connsiteY0" fmla="*/ 4321629 h 4321629"/>
                <a:gd name="connsiteX1" fmla="*/ 2667000 w 2667000"/>
                <a:gd name="connsiteY1" fmla="*/ 1970314 h 4321629"/>
                <a:gd name="connsiteX2" fmla="*/ 2656114 w 2667000"/>
                <a:gd name="connsiteY2" fmla="*/ 0 h 4321629"/>
                <a:gd name="connsiteX3" fmla="*/ 2427514 w 2667000"/>
                <a:gd name="connsiteY3" fmla="*/ 457200 h 4321629"/>
                <a:gd name="connsiteX4" fmla="*/ 2416628 w 2667000"/>
                <a:gd name="connsiteY4" fmla="*/ 587829 h 4321629"/>
                <a:gd name="connsiteX5" fmla="*/ 2405743 w 2667000"/>
                <a:gd name="connsiteY5" fmla="*/ 674914 h 4321629"/>
                <a:gd name="connsiteX6" fmla="*/ 2394857 w 2667000"/>
                <a:gd name="connsiteY6" fmla="*/ 827314 h 4321629"/>
                <a:gd name="connsiteX7" fmla="*/ 2373085 w 2667000"/>
                <a:gd name="connsiteY7" fmla="*/ 892629 h 4321629"/>
                <a:gd name="connsiteX8" fmla="*/ 2340428 w 2667000"/>
                <a:gd name="connsiteY8" fmla="*/ 925286 h 4321629"/>
                <a:gd name="connsiteX9" fmla="*/ 2318657 w 2667000"/>
                <a:gd name="connsiteY9" fmla="*/ 968829 h 4321629"/>
                <a:gd name="connsiteX10" fmla="*/ 2307771 w 2667000"/>
                <a:gd name="connsiteY10" fmla="*/ 1001486 h 4321629"/>
                <a:gd name="connsiteX11" fmla="*/ 2231571 w 2667000"/>
                <a:gd name="connsiteY11" fmla="*/ 1077686 h 4321629"/>
                <a:gd name="connsiteX12" fmla="*/ 2198914 w 2667000"/>
                <a:gd name="connsiteY12" fmla="*/ 1110343 h 4321629"/>
                <a:gd name="connsiteX13" fmla="*/ 2177143 w 2667000"/>
                <a:gd name="connsiteY13" fmla="*/ 1143000 h 4321629"/>
                <a:gd name="connsiteX14" fmla="*/ 2144485 w 2667000"/>
                <a:gd name="connsiteY14" fmla="*/ 1240971 h 4321629"/>
                <a:gd name="connsiteX15" fmla="*/ 2111828 w 2667000"/>
                <a:gd name="connsiteY15" fmla="*/ 1273629 h 4321629"/>
                <a:gd name="connsiteX16" fmla="*/ 2090057 w 2667000"/>
                <a:gd name="connsiteY16" fmla="*/ 1306286 h 4321629"/>
                <a:gd name="connsiteX17" fmla="*/ 1992085 w 2667000"/>
                <a:gd name="connsiteY17" fmla="*/ 1371600 h 4321629"/>
                <a:gd name="connsiteX18" fmla="*/ 1959428 w 2667000"/>
                <a:gd name="connsiteY18" fmla="*/ 1393371 h 4321629"/>
                <a:gd name="connsiteX19" fmla="*/ 1915885 w 2667000"/>
                <a:gd name="connsiteY19" fmla="*/ 1589314 h 4321629"/>
                <a:gd name="connsiteX20" fmla="*/ 1828800 w 2667000"/>
                <a:gd name="connsiteY20" fmla="*/ 1741714 h 4321629"/>
                <a:gd name="connsiteX21" fmla="*/ 1719943 w 2667000"/>
                <a:gd name="connsiteY21" fmla="*/ 1785257 h 4321629"/>
                <a:gd name="connsiteX22" fmla="*/ 1611085 w 2667000"/>
                <a:gd name="connsiteY22" fmla="*/ 1817914 h 4321629"/>
                <a:gd name="connsiteX23" fmla="*/ 1524000 w 2667000"/>
                <a:gd name="connsiteY23" fmla="*/ 1839686 h 4321629"/>
                <a:gd name="connsiteX24" fmla="*/ 1491343 w 2667000"/>
                <a:gd name="connsiteY24" fmla="*/ 1861457 h 4321629"/>
                <a:gd name="connsiteX25" fmla="*/ 1415143 w 2667000"/>
                <a:gd name="connsiteY25" fmla="*/ 1981200 h 4321629"/>
                <a:gd name="connsiteX26" fmla="*/ 1393371 w 2667000"/>
                <a:gd name="connsiteY26" fmla="*/ 2035629 h 4321629"/>
                <a:gd name="connsiteX27" fmla="*/ 1273628 w 2667000"/>
                <a:gd name="connsiteY27" fmla="*/ 2155371 h 4321629"/>
                <a:gd name="connsiteX28" fmla="*/ 1208314 w 2667000"/>
                <a:gd name="connsiteY28" fmla="*/ 2220686 h 4321629"/>
                <a:gd name="connsiteX29" fmla="*/ 1143000 w 2667000"/>
                <a:gd name="connsiteY29" fmla="*/ 2329543 h 4321629"/>
                <a:gd name="connsiteX30" fmla="*/ 1121228 w 2667000"/>
                <a:gd name="connsiteY30" fmla="*/ 2416629 h 4321629"/>
                <a:gd name="connsiteX31" fmla="*/ 1088571 w 2667000"/>
                <a:gd name="connsiteY31" fmla="*/ 2612571 h 4321629"/>
                <a:gd name="connsiteX32" fmla="*/ 1045028 w 2667000"/>
                <a:gd name="connsiteY32" fmla="*/ 2732314 h 4321629"/>
                <a:gd name="connsiteX33" fmla="*/ 1023257 w 2667000"/>
                <a:gd name="connsiteY33" fmla="*/ 2775857 h 4321629"/>
                <a:gd name="connsiteX34" fmla="*/ 925285 w 2667000"/>
                <a:gd name="connsiteY34" fmla="*/ 2852057 h 4321629"/>
                <a:gd name="connsiteX35" fmla="*/ 816428 w 2667000"/>
                <a:gd name="connsiteY35" fmla="*/ 2906486 h 4321629"/>
                <a:gd name="connsiteX36" fmla="*/ 729343 w 2667000"/>
                <a:gd name="connsiteY36" fmla="*/ 2939143 h 4321629"/>
                <a:gd name="connsiteX37" fmla="*/ 685800 w 2667000"/>
                <a:gd name="connsiteY37" fmla="*/ 2960914 h 4321629"/>
                <a:gd name="connsiteX38" fmla="*/ 620485 w 2667000"/>
                <a:gd name="connsiteY38" fmla="*/ 3058886 h 4321629"/>
                <a:gd name="connsiteX39" fmla="*/ 609600 w 2667000"/>
                <a:gd name="connsiteY39" fmla="*/ 3113314 h 4321629"/>
                <a:gd name="connsiteX40" fmla="*/ 587828 w 2667000"/>
                <a:gd name="connsiteY40" fmla="*/ 3167743 h 4321629"/>
                <a:gd name="connsiteX41" fmla="*/ 555171 w 2667000"/>
                <a:gd name="connsiteY41" fmla="*/ 3298371 h 4321629"/>
                <a:gd name="connsiteX42" fmla="*/ 533400 w 2667000"/>
                <a:gd name="connsiteY42" fmla="*/ 3352800 h 4321629"/>
                <a:gd name="connsiteX43" fmla="*/ 489857 w 2667000"/>
                <a:gd name="connsiteY43" fmla="*/ 3396343 h 4321629"/>
                <a:gd name="connsiteX44" fmla="*/ 468085 w 2667000"/>
                <a:gd name="connsiteY44" fmla="*/ 3429000 h 4321629"/>
                <a:gd name="connsiteX45" fmla="*/ 435428 w 2667000"/>
                <a:gd name="connsiteY45" fmla="*/ 3494314 h 4321629"/>
                <a:gd name="connsiteX46" fmla="*/ 402771 w 2667000"/>
                <a:gd name="connsiteY46" fmla="*/ 3548743 h 4321629"/>
                <a:gd name="connsiteX47" fmla="*/ 315685 w 2667000"/>
                <a:gd name="connsiteY47" fmla="*/ 3635829 h 4321629"/>
                <a:gd name="connsiteX48" fmla="*/ 261257 w 2667000"/>
                <a:gd name="connsiteY48" fmla="*/ 3722914 h 4321629"/>
                <a:gd name="connsiteX49" fmla="*/ 195943 w 2667000"/>
                <a:gd name="connsiteY49" fmla="*/ 3907971 h 4321629"/>
                <a:gd name="connsiteX50" fmla="*/ 163285 w 2667000"/>
                <a:gd name="connsiteY50" fmla="*/ 4093029 h 4321629"/>
                <a:gd name="connsiteX51" fmla="*/ 141514 w 2667000"/>
                <a:gd name="connsiteY51" fmla="*/ 4180114 h 4321629"/>
                <a:gd name="connsiteX52" fmla="*/ 65314 w 2667000"/>
                <a:gd name="connsiteY52" fmla="*/ 4234543 h 4321629"/>
                <a:gd name="connsiteX53" fmla="*/ 54428 w 2667000"/>
                <a:gd name="connsiteY53" fmla="*/ 4267200 h 4321629"/>
                <a:gd name="connsiteX54" fmla="*/ 54428 w 2667000"/>
                <a:gd name="connsiteY54" fmla="*/ 4267200 h 4321629"/>
                <a:gd name="connsiteX55" fmla="*/ 54428 w 2667000"/>
                <a:gd name="connsiteY55" fmla="*/ 4267200 h 4321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667000" h="4321629">
                  <a:moveTo>
                    <a:pt x="0" y="4321629"/>
                  </a:moveTo>
                  <a:lnTo>
                    <a:pt x="2667000" y="1970314"/>
                  </a:lnTo>
                  <a:cubicBezTo>
                    <a:pt x="2663371" y="1313543"/>
                    <a:pt x="2659743" y="656771"/>
                    <a:pt x="2656114" y="0"/>
                  </a:cubicBezTo>
                  <a:lnTo>
                    <a:pt x="2427514" y="457200"/>
                  </a:lnTo>
                  <a:cubicBezTo>
                    <a:pt x="2423885" y="500743"/>
                    <a:pt x="2420976" y="544352"/>
                    <a:pt x="2416628" y="587829"/>
                  </a:cubicBezTo>
                  <a:cubicBezTo>
                    <a:pt x="2413717" y="616938"/>
                    <a:pt x="2408392" y="645780"/>
                    <a:pt x="2405743" y="674914"/>
                  </a:cubicBezTo>
                  <a:cubicBezTo>
                    <a:pt x="2401132" y="725634"/>
                    <a:pt x="2402412" y="776948"/>
                    <a:pt x="2394857" y="827314"/>
                  </a:cubicBezTo>
                  <a:cubicBezTo>
                    <a:pt x="2391453" y="850009"/>
                    <a:pt x="2389313" y="876401"/>
                    <a:pt x="2373085" y="892629"/>
                  </a:cubicBezTo>
                  <a:lnTo>
                    <a:pt x="2340428" y="925286"/>
                  </a:lnTo>
                  <a:cubicBezTo>
                    <a:pt x="2333171" y="939800"/>
                    <a:pt x="2325049" y="953914"/>
                    <a:pt x="2318657" y="968829"/>
                  </a:cubicBezTo>
                  <a:cubicBezTo>
                    <a:pt x="2314137" y="979376"/>
                    <a:pt x="2314939" y="992526"/>
                    <a:pt x="2307771" y="1001486"/>
                  </a:cubicBezTo>
                  <a:cubicBezTo>
                    <a:pt x="2285331" y="1029536"/>
                    <a:pt x="2256971" y="1052286"/>
                    <a:pt x="2231571" y="1077686"/>
                  </a:cubicBezTo>
                  <a:cubicBezTo>
                    <a:pt x="2220685" y="1088572"/>
                    <a:pt x="2207453" y="1097534"/>
                    <a:pt x="2198914" y="1110343"/>
                  </a:cubicBezTo>
                  <a:lnTo>
                    <a:pt x="2177143" y="1143000"/>
                  </a:lnTo>
                  <a:cubicBezTo>
                    <a:pt x="2168784" y="1184796"/>
                    <a:pt x="2169525" y="1205916"/>
                    <a:pt x="2144485" y="1240971"/>
                  </a:cubicBezTo>
                  <a:cubicBezTo>
                    <a:pt x="2135537" y="1253498"/>
                    <a:pt x="2121683" y="1261802"/>
                    <a:pt x="2111828" y="1273629"/>
                  </a:cubicBezTo>
                  <a:cubicBezTo>
                    <a:pt x="2103453" y="1283680"/>
                    <a:pt x="2100183" y="1298001"/>
                    <a:pt x="2090057" y="1306286"/>
                  </a:cubicBezTo>
                  <a:cubicBezTo>
                    <a:pt x="2059680" y="1331140"/>
                    <a:pt x="2024742" y="1349829"/>
                    <a:pt x="1992085" y="1371600"/>
                  </a:cubicBezTo>
                  <a:lnTo>
                    <a:pt x="1959428" y="1393371"/>
                  </a:lnTo>
                  <a:cubicBezTo>
                    <a:pt x="1947797" y="1457341"/>
                    <a:pt x="1939122" y="1527347"/>
                    <a:pt x="1915885" y="1589314"/>
                  </a:cubicBezTo>
                  <a:cubicBezTo>
                    <a:pt x="1895901" y="1642604"/>
                    <a:pt x="1873217" y="1702232"/>
                    <a:pt x="1828800" y="1741714"/>
                  </a:cubicBezTo>
                  <a:cubicBezTo>
                    <a:pt x="1787984" y="1777994"/>
                    <a:pt x="1769340" y="1775377"/>
                    <a:pt x="1719943" y="1785257"/>
                  </a:cubicBezTo>
                  <a:cubicBezTo>
                    <a:pt x="1646691" y="1821884"/>
                    <a:pt x="1705963" y="1797583"/>
                    <a:pt x="1611085" y="1817914"/>
                  </a:cubicBezTo>
                  <a:cubicBezTo>
                    <a:pt x="1581827" y="1824183"/>
                    <a:pt x="1524000" y="1839686"/>
                    <a:pt x="1524000" y="1839686"/>
                  </a:cubicBezTo>
                  <a:cubicBezTo>
                    <a:pt x="1513114" y="1846943"/>
                    <a:pt x="1499958" y="1851611"/>
                    <a:pt x="1491343" y="1861457"/>
                  </a:cubicBezTo>
                  <a:cubicBezTo>
                    <a:pt x="1481275" y="1872963"/>
                    <a:pt x="1424704" y="1962079"/>
                    <a:pt x="1415143" y="1981200"/>
                  </a:cubicBezTo>
                  <a:cubicBezTo>
                    <a:pt x="1406404" y="1998678"/>
                    <a:pt x="1404210" y="2019370"/>
                    <a:pt x="1393371" y="2035629"/>
                  </a:cubicBezTo>
                  <a:cubicBezTo>
                    <a:pt x="1336893" y="2120346"/>
                    <a:pt x="1337542" y="2097267"/>
                    <a:pt x="1273628" y="2155371"/>
                  </a:cubicBezTo>
                  <a:cubicBezTo>
                    <a:pt x="1250846" y="2176082"/>
                    <a:pt x="1228911" y="2197800"/>
                    <a:pt x="1208314" y="2220686"/>
                  </a:cubicBezTo>
                  <a:cubicBezTo>
                    <a:pt x="1181666" y="2250296"/>
                    <a:pt x="1156115" y="2292821"/>
                    <a:pt x="1143000" y="2329543"/>
                  </a:cubicBezTo>
                  <a:cubicBezTo>
                    <a:pt x="1132936" y="2357722"/>
                    <a:pt x="1128485" y="2387600"/>
                    <a:pt x="1121228" y="2416629"/>
                  </a:cubicBezTo>
                  <a:cubicBezTo>
                    <a:pt x="1096716" y="2637249"/>
                    <a:pt x="1127584" y="2391504"/>
                    <a:pt x="1088571" y="2612571"/>
                  </a:cubicBezTo>
                  <a:cubicBezTo>
                    <a:pt x="1069378" y="2721331"/>
                    <a:pt x="1101738" y="2675604"/>
                    <a:pt x="1045028" y="2732314"/>
                  </a:cubicBezTo>
                  <a:cubicBezTo>
                    <a:pt x="1037771" y="2746828"/>
                    <a:pt x="1033220" y="2763048"/>
                    <a:pt x="1023257" y="2775857"/>
                  </a:cubicBezTo>
                  <a:cubicBezTo>
                    <a:pt x="981318" y="2829778"/>
                    <a:pt x="976621" y="2826390"/>
                    <a:pt x="925285" y="2852057"/>
                  </a:cubicBezTo>
                  <a:cubicBezTo>
                    <a:pt x="886109" y="2910822"/>
                    <a:pt x="918053" y="2878770"/>
                    <a:pt x="816428" y="2906486"/>
                  </a:cubicBezTo>
                  <a:cubicBezTo>
                    <a:pt x="793185" y="2912825"/>
                    <a:pt x="746825" y="2931373"/>
                    <a:pt x="729343" y="2939143"/>
                  </a:cubicBezTo>
                  <a:cubicBezTo>
                    <a:pt x="714514" y="2945734"/>
                    <a:pt x="700314" y="2953657"/>
                    <a:pt x="685800" y="2960914"/>
                  </a:cubicBezTo>
                  <a:cubicBezTo>
                    <a:pt x="666169" y="2987089"/>
                    <a:pt x="632482" y="3028895"/>
                    <a:pt x="620485" y="3058886"/>
                  </a:cubicBezTo>
                  <a:cubicBezTo>
                    <a:pt x="613614" y="3076065"/>
                    <a:pt x="614916" y="3095592"/>
                    <a:pt x="609600" y="3113314"/>
                  </a:cubicBezTo>
                  <a:cubicBezTo>
                    <a:pt x="603985" y="3132031"/>
                    <a:pt x="595085" y="3149600"/>
                    <a:pt x="587828" y="3167743"/>
                  </a:cubicBezTo>
                  <a:cubicBezTo>
                    <a:pt x="572198" y="3292793"/>
                    <a:pt x="591542" y="3216536"/>
                    <a:pt x="555171" y="3298371"/>
                  </a:cubicBezTo>
                  <a:cubicBezTo>
                    <a:pt x="547235" y="3316227"/>
                    <a:pt x="544239" y="3336541"/>
                    <a:pt x="533400" y="3352800"/>
                  </a:cubicBezTo>
                  <a:cubicBezTo>
                    <a:pt x="522014" y="3369879"/>
                    <a:pt x="501243" y="3379264"/>
                    <a:pt x="489857" y="3396343"/>
                  </a:cubicBezTo>
                  <a:lnTo>
                    <a:pt x="468085" y="3429000"/>
                  </a:lnTo>
                  <a:cubicBezTo>
                    <a:pt x="447456" y="3511522"/>
                    <a:pt x="472756" y="3442055"/>
                    <a:pt x="435428" y="3494314"/>
                  </a:cubicBezTo>
                  <a:cubicBezTo>
                    <a:pt x="423130" y="3511531"/>
                    <a:pt x="416438" y="3532591"/>
                    <a:pt x="402771" y="3548743"/>
                  </a:cubicBezTo>
                  <a:cubicBezTo>
                    <a:pt x="376253" y="3580082"/>
                    <a:pt x="337443" y="3601016"/>
                    <a:pt x="315685" y="3635829"/>
                  </a:cubicBezTo>
                  <a:cubicBezTo>
                    <a:pt x="297542" y="3664857"/>
                    <a:pt x="277366" y="3692710"/>
                    <a:pt x="261257" y="3722914"/>
                  </a:cubicBezTo>
                  <a:cubicBezTo>
                    <a:pt x="228631" y="3784088"/>
                    <a:pt x="216041" y="3840978"/>
                    <a:pt x="195943" y="3907971"/>
                  </a:cubicBezTo>
                  <a:cubicBezTo>
                    <a:pt x="182546" y="4015142"/>
                    <a:pt x="189529" y="3981491"/>
                    <a:pt x="163285" y="4093029"/>
                  </a:cubicBezTo>
                  <a:cubicBezTo>
                    <a:pt x="156432" y="4122155"/>
                    <a:pt x="167172" y="4164720"/>
                    <a:pt x="141514" y="4180114"/>
                  </a:cubicBezTo>
                  <a:cubicBezTo>
                    <a:pt x="78284" y="4218051"/>
                    <a:pt x="102046" y="4197810"/>
                    <a:pt x="65314" y="4234543"/>
                  </a:cubicBezTo>
                  <a:lnTo>
                    <a:pt x="54428" y="4267200"/>
                  </a:lnTo>
                  <a:lnTo>
                    <a:pt x="54428" y="4267200"/>
                  </a:lnTo>
                  <a:lnTo>
                    <a:pt x="54428" y="4267200"/>
                  </a:lnTo>
                </a:path>
              </a:pathLst>
            </a:custGeom>
            <a:gradFill>
              <a:gsLst>
                <a:gs pos="0">
                  <a:srgbClr val="333300">
                    <a:gamma/>
                    <a:tint val="43922"/>
                    <a:invGamma/>
                  </a:srgbClr>
                </a:gs>
                <a:gs pos="100000">
                  <a:srgbClr val="333300"/>
                </a:gs>
              </a:gsLst>
              <a:lin ang="17400000" scaled="0"/>
            </a:gra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14" name="Forme libre 13"/>
            <p:cNvSpPr/>
            <p:nvPr/>
          </p:nvSpPr>
          <p:spPr bwMode="auto">
            <a:xfrm>
              <a:off x="4637314" y="2285980"/>
              <a:ext cx="4201886" cy="2122734"/>
            </a:xfrm>
            <a:custGeom>
              <a:avLst/>
              <a:gdLst>
                <a:gd name="connsiteX0" fmla="*/ 21772 w 4201886"/>
                <a:gd name="connsiteY0" fmla="*/ 54449 h 2122734"/>
                <a:gd name="connsiteX1" fmla="*/ 32657 w 4201886"/>
                <a:gd name="connsiteY1" fmla="*/ 2046534 h 2122734"/>
                <a:gd name="connsiteX2" fmla="*/ 4201886 w 4201886"/>
                <a:gd name="connsiteY2" fmla="*/ 2122734 h 2122734"/>
                <a:gd name="connsiteX3" fmla="*/ 4180115 w 4201886"/>
                <a:gd name="connsiteY3" fmla="*/ 141534 h 2122734"/>
                <a:gd name="connsiteX4" fmla="*/ 3222172 w 4201886"/>
                <a:gd name="connsiteY4" fmla="*/ 20 h 2122734"/>
                <a:gd name="connsiteX5" fmla="*/ 2841172 w 4201886"/>
                <a:gd name="connsiteY5" fmla="*/ 97991 h 2122734"/>
                <a:gd name="connsiteX6" fmla="*/ 2754086 w 4201886"/>
                <a:gd name="connsiteY6" fmla="*/ 130649 h 2122734"/>
                <a:gd name="connsiteX7" fmla="*/ 2536372 w 4201886"/>
                <a:gd name="connsiteY7" fmla="*/ 152420 h 2122734"/>
                <a:gd name="connsiteX8" fmla="*/ 2438400 w 4201886"/>
                <a:gd name="connsiteY8" fmla="*/ 185077 h 2122734"/>
                <a:gd name="connsiteX9" fmla="*/ 2405743 w 4201886"/>
                <a:gd name="connsiteY9" fmla="*/ 206849 h 2122734"/>
                <a:gd name="connsiteX10" fmla="*/ 2340429 w 4201886"/>
                <a:gd name="connsiteY10" fmla="*/ 239506 h 2122734"/>
                <a:gd name="connsiteX11" fmla="*/ 2264229 w 4201886"/>
                <a:gd name="connsiteY11" fmla="*/ 283049 h 2122734"/>
                <a:gd name="connsiteX12" fmla="*/ 2133600 w 4201886"/>
                <a:gd name="connsiteY12" fmla="*/ 337477 h 2122734"/>
                <a:gd name="connsiteX13" fmla="*/ 2079172 w 4201886"/>
                <a:gd name="connsiteY13" fmla="*/ 370134 h 2122734"/>
                <a:gd name="connsiteX14" fmla="*/ 1992086 w 4201886"/>
                <a:gd name="connsiteY14" fmla="*/ 413677 h 2122734"/>
                <a:gd name="connsiteX15" fmla="*/ 1926772 w 4201886"/>
                <a:gd name="connsiteY15" fmla="*/ 446334 h 2122734"/>
                <a:gd name="connsiteX16" fmla="*/ 1839686 w 4201886"/>
                <a:gd name="connsiteY16" fmla="*/ 468106 h 2122734"/>
                <a:gd name="connsiteX17" fmla="*/ 1643743 w 4201886"/>
                <a:gd name="connsiteY17" fmla="*/ 435449 h 2122734"/>
                <a:gd name="connsiteX18" fmla="*/ 1436915 w 4201886"/>
                <a:gd name="connsiteY18" fmla="*/ 359249 h 2122734"/>
                <a:gd name="connsiteX19" fmla="*/ 1371600 w 4201886"/>
                <a:gd name="connsiteY19" fmla="*/ 337477 h 2122734"/>
                <a:gd name="connsiteX20" fmla="*/ 1284515 w 4201886"/>
                <a:gd name="connsiteY20" fmla="*/ 326591 h 2122734"/>
                <a:gd name="connsiteX21" fmla="*/ 1175657 w 4201886"/>
                <a:gd name="connsiteY21" fmla="*/ 304820 h 2122734"/>
                <a:gd name="connsiteX22" fmla="*/ 1099457 w 4201886"/>
                <a:gd name="connsiteY22" fmla="*/ 283049 h 2122734"/>
                <a:gd name="connsiteX23" fmla="*/ 1012372 w 4201886"/>
                <a:gd name="connsiteY23" fmla="*/ 239506 h 2122734"/>
                <a:gd name="connsiteX24" fmla="*/ 936172 w 4201886"/>
                <a:gd name="connsiteY24" fmla="*/ 206849 h 2122734"/>
                <a:gd name="connsiteX25" fmla="*/ 849086 w 4201886"/>
                <a:gd name="connsiteY25" fmla="*/ 174191 h 2122734"/>
                <a:gd name="connsiteX26" fmla="*/ 751115 w 4201886"/>
                <a:gd name="connsiteY26" fmla="*/ 185077 h 2122734"/>
                <a:gd name="connsiteX27" fmla="*/ 435429 w 4201886"/>
                <a:gd name="connsiteY27" fmla="*/ 163306 h 2122734"/>
                <a:gd name="connsiteX28" fmla="*/ 359229 w 4201886"/>
                <a:gd name="connsiteY28" fmla="*/ 141534 h 2122734"/>
                <a:gd name="connsiteX29" fmla="*/ 43543 w 4201886"/>
                <a:gd name="connsiteY29" fmla="*/ 87106 h 2122734"/>
                <a:gd name="connsiteX30" fmla="*/ 54429 w 4201886"/>
                <a:gd name="connsiteY30" fmla="*/ 32677 h 2122734"/>
                <a:gd name="connsiteX31" fmla="*/ 32657 w 4201886"/>
                <a:gd name="connsiteY31" fmla="*/ 54449 h 2122734"/>
                <a:gd name="connsiteX32" fmla="*/ 21772 w 4201886"/>
                <a:gd name="connsiteY32" fmla="*/ 87106 h 2122734"/>
                <a:gd name="connsiteX33" fmla="*/ 0 w 4201886"/>
                <a:gd name="connsiteY33" fmla="*/ 108877 h 2122734"/>
                <a:gd name="connsiteX34" fmla="*/ 0 w 4201886"/>
                <a:gd name="connsiteY34" fmla="*/ 108877 h 2122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201886" h="2122734">
                  <a:moveTo>
                    <a:pt x="21772" y="54449"/>
                  </a:moveTo>
                  <a:cubicBezTo>
                    <a:pt x="25400" y="718477"/>
                    <a:pt x="29029" y="1382506"/>
                    <a:pt x="32657" y="2046534"/>
                  </a:cubicBezTo>
                  <a:lnTo>
                    <a:pt x="4201886" y="2122734"/>
                  </a:lnTo>
                  <a:lnTo>
                    <a:pt x="4180115" y="141534"/>
                  </a:lnTo>
                  <a:lnTo>
                    <a:pt x="3222172" y="20"/>
                  </a:lnTo>
                  <a:lnTo>
                    <a:pt x="2841172" y="97991"/>
                  </a:lnTo>
                  <a:cubicBezTo>
                    <a:pt x="2812143" y="108877"/>
                    <a:pt x="2784606" y="125199"/>
                    <a:pt x="2754086" y="130649"/>
                  </a:cubicBezTo>
                  <a:cubicBezTo>
                    <a:pt x="2682288" y="143470"/>
                    <a:pt x="2536372" y="152420"/>
                    <a:pt x="2536372" y="152420"/>
                  </a:cubicBezTo>
                  <a:cubicBezTo>
                    <a:pt x="2494798" y="162814"/>
                    <a:pt x="2479388" y="164583"/>
                    <a:pt x="2438400" y="185077"/>
                  </a:cubicBezTo>
                  <a:cubicBezTo>
                    <a:pt x="2426698" y="190928"/>
                    <a:pt x="2417180" y="200495"/>
                    <a:pt x="2405743" y="206849"/>
                  </a:cubicBezTo>
                  <a:cubicBezTo>
                    <a:pt x="2384465" y="218670"/>
                    <a:pt x="2361861" y="227966"/>
                    <a:pt x="2340429" y="239506"/>
                  </a:cubicBezTo>
                  <a:cubicBezTo>
                    <a:pt x="2314671" y="253376"/>
                    <a:pt x="2289987" y="269179"/>
                    <a:pt x="2264229" y="283049"/>
                  </a:cubicBezTo>
                  <a:cubicBezTo>
                    <a:pt x="2082291" y="381016"/>
                    <a:pt x="2312609" y="256110"/>
                    <a:pt x="2133600" y="337477"/>
                  </a:cubicBezTo>
                  <a:cubicBezTo>
                    <a:pt x="2114339" y="346232"/>
                    <a:pt x="2097114" y="358920"/>
                    <a:pt x="2079172" y="370134"/>
                  </a:cubicBezTo>
                  <a:cubicBezTo>
                    <a:pt x="1978287" y="433188"/>
                    <a:pt x="2136282" y="341579"/>
                    <a:pt x="1992086" y="413677"/>
                  </a:cubicBezTo>
                  <a:cubicBezTo>
                    <a:pt x="1932627" y="443406"/>
                    <a:pt x="1986974" y="429915"/>
                    <a:pt x="1926772" y="446334"/>
                  </a:cubicBezTo>
                  <a:cubicBezTo>
                    <a:pt x="1897904" y="454207"/>
                    <a:pt x="1839686" y="468106"/>
                    <a:pt x="1839686" y="468106"/>
                  </a:cubicBezTo>
                  <a:cubicBezTo>
                    <a:pt x="1774372" y="457220"/>
                    <a:pt x="1707665" y="452725"/>
                    <a:pt x="1643743" y="435449"/>
                  </a:cubicBezTo>
                  <a:cubicBezTo>
                    <a:pt x="1572815" y="416279"/>
                    <a:pt x="1506617" y="382483"/>
                    <a:pt x="1436915" y="359249"/>
                  </a:cubicBezTo>
                  <a:cubicBezTo>
                    <a:pt x="1415143" y="351992"/>
                    <a:pt x="1394040" y="342286"/>
                    <a:pt x="1371600" y="337477"/>
                  </a:cubicBezTo>
                  <a:cubicBezTo>
                    <a:pt x="1342995" y="331347"/>
                    <a:pt x="1313475" y="330728"/>
                    <a:pt x="1284515" y="326591"/>
                  </a:cubicBezTo>
                  <a:cubicBezTo>
                    <a:pt x="1235881" y="319643"/>
                    <a:pt x="1219303" y="316723"/>
                    <a:pt x="1175657" y="304820"/>
                  </a:cubicBezTo>
                  <a:cubicBezTo>
                    <a:pt x="1150171" y="297869"/>
                    <a:pt x="1123984" y="292860"/>
                    <a:pt x="1099457" y="283049"/>
                  </a:cubicBezTo>
                  <a:cubicBezTo>
                    <a:pt x="1069324" y="270996"/>
                    <a:pt x="1041400" y="254020"/>
                    <a:pt x="1012372" y="239506"/>
                  </a:cubicBezTo>
                  <a:cubicBezTo>
                    <a:pt x="867948" y="167293"/>
                    <a:pt x="1048299" y="254903"/>
                    <a:pt x="936172" y="206849"/>
                  </a:cubicBezTo>
                  <a:cubicBezTo>
                    <a:pt x="856472" y="172692"/>
                    <a:pt x="929370" y="194262"/>
                    <a:pt x="849086" y="174191"/>
                  </a:cubicBezTo>
                  <a:cubicBezTo>
                    <a:pt x="816429" y="177820"/>
                    <a:pt x="783973" y="185077"/>
                    <a:pt x="751115" y="185077"/>
                  </a:cubicBezTo>
                  <a:cubicBezTo>
                    <a:pt x="570361" y="185077"/>
                    <a:pt x="563650" y="181622"/>
                    <a:pt x="435429" y="163306"/>
                  </a:cubicBezTo>
                  <a:cubicBezTo>
                    <a:pt x="410029" y="156049"/>
                    <a:pt x="385160" y="146576"/>
                    <a:pt x="359229" y="141534"/>
                  </a:cubicBezTo>
                  <a:cubicBezTo>
                    <a:pt x="254411" y="121153"/>
                    <a:pt x="139753" y="133429"/>
                    <a:pt x="43543" y="87106"/>
                  </a:cubicBezTo>
                  <a:cubicBezTo>
                    <a:pt x="-16063" y="58407"/>
                    <a:pt x="107052" y="-55026"/>
                    <a:pt x="54429" y="32677"/>
                  </a:cubicBezTo>
                  <a:cubicBezTo>
                    <a:pt x="49148" y="41478"/>
                    <a:pt x="39914" y="47192"/>
                    <a:pt x="32657" y="54449"/>
                  </a:cubicBezTo>
                  <a:cubicBezTo>
                    <a:pt x="29029" y="65335"/>
                    <a:pt x="27676" y="77267"/>
                    <a:pt x="21772" y="87106"/>
                  </a:cubicBezTo>
                  <a:cubicBezTo>
                    <a:pt x="16492" y="95907"/>
                    <a:pt x="0" y="108877"/>
                    <a:pt x="0" y="108877"/>
                  </a:cubicBezTo>
                  <a:lnTo>
                    <a:pt x="0" y="108877"/>
                  </a:lnTo>
                </a:path>
              </a:pathLst>
            </a:custGeom>
            <a:gradFill>
              <a:gsLst>
                <a:gs pos="0">
                  <a:srgbClr val="333300">
                    <a:gamma/>
                    <a:tint val="43922"/>
                    <a:invGamma/>
                  </a:srgbClr>
                </a:gs>
                <a:gs pos="100000">
                  <a:srgbClr val="333300"/>
                </a:gs>
              </a:gsLst>
              <a:lin ang="11400000" scaled="0"/>
            </a:gra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16" name="Forme libre 15"/>
            <p:cNvSpPr/>
            <p:nvPr/>
          </p:nvSpPr>
          <p:spPr bwMode="auto">
            <a:xfrm>
              <a:off x="1981200" y="4321629"/>
              <a:ext cx="6868886" cy="2623457"/>
            </a:xfrm>
            <a:custGeom>
              <a:avLst/>
              <a:gdLst>
                <a:gd name="connsiteX0" fmla="*/ 2688771 w 6868886"/>
                <a:gd name="connsiteY0" fmla="*/ 0 h 2623457"/>
                <a:gd name="connsiteX1" fmla="*/ 0 w 6868886"/>
                <a:gd name="connsiteY1" fmla="*/ 2362200 h 2623457"/>
                <a:gd name="connsiteX2" fmla="*/ 0 w 6868886"/>
                <a:gd name="connsiteY2" fmla="*/ 2351314 h 2623457"/>
                <a:gd name="connsiteX3" fmla="*/ 130629 w 6868886"/>
                <a:gd name="connsiteY3" fmla="*/ 2362200 h 2623457"/>
                <a:gd name="connsiteX4" fmla="*/ 206829 w 6868886"/>
                <a:gd name="connsiteY4" fmla="*/ 2383971 h 2623457"/>
                <a:gd name="connsiteX5" fmla="*/ 337457 w 6868886"/>
                <a:gd name="connsiteY5" fmla="*/ 2405742 h 2623457"/>
                <a:gd name="connsiteX6" fmla="*/ 370114 w 6868886"/>
                <a:gd name="connsiteY6" fmla="*/ 2416628 h 2623457"/>
                <a:gd name="connsiteX7" fmla="*/ 468086 w 6868886"/>
                <a:gd name="connsiteY7" fmla="*/ 2460171 h 2623457"/>
                <a:gd name="connsiteX8" fmla="*/ 783771 w 6868886"/>
                <a:gd name="connsiteY8" fmla="*/ 2449285 h 2623457"/>
                <a:gd name="connsiteX9" fmla="*/ 827314 w 6868886"/>
                <a:gd name="connsiteY9" fmla="*/ 2471057 h 2623457"/>
                <a:gd name="connsiteX10" fmla="*/ 979714 w 6868886"/>
                <a:gd name="connsiteY10" fmla="*/ 2514600 h 2623457"/>
                <a:gd name="connsiteX11" fmla="*/ 1665514 w 6868886"/>
                <a:gd name="connsiteY11" fmla="*/ 2536371 h 2623457"/>
                <a:gd name="connsiteX12" fmla="*/ 1730829 w 6868886"/>
                <a:gd name="connsiteY12" fmla="*/ 2558142 h 2623457"/>
                <a:gd name="connsiteX13" fmla="*/ 1763486 w 6868886"/>
                <a:gd name="connsiteY13" fmla="*/ 2579914 h 2623457"/>
                <a:gd name="connsiteX14" fmla="*/ 1807029 w 6868886"/>
                <a:gd name="connsiteY14" fmla="*/ 2590800 h 2623457"/>
                <a:gd name="connsiteX15" fmla="*/ 1839686 w 6868886"/>
                <a:gd name="connsiteY15" fmla="*/ 2601685 h 2623457"/>
                <a:gd name="connsiteX16" fmla="*/ 1926771 w 6868886"/>
                <a:gd name="connsiteY16" fmla="*/ 2623457 h 2623457"/>
                <a:gd name="connsiteX17" fmla="*/ 1970314 w 6868886"/>
                <a:gd name="connsiteY17" fmla="*/ 2601685 h 2623457"/>
                <a:gd name="connsiteX18" fmla="*/ 2492829 w 6868886"/>
                <a:gd name="connsiteY18" fmla="*/ 2601685 h 2623457"/>
                <a:gd name="connsiteX19" fmla="*/ 3048000 w 6868886"/>
                <a:gd name="connsiteY19" fmla="*/ 2590800 h 2623457"/>
                <a:gd name="connsiteX20" fmla="*/ 3091543 w 6868886"/>
                <a:gd name="connsiteY20" fmla="*/ 2569028 h 2623457"/>
                <a:gd name="connsiteX21" fmla="*/ 3113314 w 6868886"/>
                <a:gd name="connsiteY21" fmla="*/ 2536371 h 2623457"/>
                <a:gd name="connsiteX22" fmla="*/ 3167743 w 6868886"/>
                <a:gd name="connsiteY22" fmla="*/ 2481942 h 2623457"/>
                <a:gd name="connsiteX23" fmla="*/ 3200400 w 6868886"/>
                <a:gd name="connsiteY23" fmla="*/ 2438400 h 2623457"/>
                <a:gd name="connsiteX24" fmla="*/ 3276600 w 6868886"/>
                <a:gd name="connsiteY24" fmla="*/ 2394857 h 2623457"/>
                <a:gd name="connsiteX25" fmla="*/ 3309257 w 6868886"/>
                <a:gd name="connsiteY25" fmla="*/ 2383971 h 2623457"/>
                <a:gd name="connsiteX26" fmla="*/ 3352800 w 6868886"/>
                <a:gd name="connsiteY26" fmla="*/ 2362200 h 2623457"/>
                <a:gd name="connsiteX27" fmla="*/ 3450771 w 6868886"/>
                <a:gd name="connsiteY27" fmla="*/ 2351314 h 2623457"/>
                <a:gd name="connsiteX28" fmla="*/ 3505200 w 6868886"/>
                <a:gd name="connsiteY28" fmla="*/ 2340428 h 2623457"/>
                <a:gd name="connsiteX29" fmla="*/ 3559629 w 6868886"/>
                <a:gd name="connsiteY29" fmla="*/ 2307771 h 2623457"/>
                <a:gd name="connsiteX30" fmla="*/ 3592286 w 6868886"/>
                <a:gd name="connsiteY30" fmla="*/ 2296885 h 2623457"/>
                <a:gd name="connsiteX31" fmla="*/ 3624943 w 6868886"/>
                <a:gd name="connsiteY31" fmla="*/ 2275114 h 2623457"/>
                <a:gd name="connsiteX32" fmla="*/ 3744686 w 6868886"/>
                <a:gd name="connsiteY32" fmla="*/ 2220685 h 2623457"/>
                <a:gd name="connsiteX33" fmla="*/ 3810000 w 6868886"/>
                <a:gd name="connsiteY33" fmla="*/ 2166257 h 2623457"/>
                <a:gd name="connsiteX34" fmla="*/ 3853543 w 6868886"/>
                <a:gd name="connsiteY34" fmla="*/ 2122714 h 2623457"/>
                <a:gd name="connsiteX35" fmla="*/ 3918857 w 6868886"/>
                <a:gd name="connsiteY35" fmla="*/ 2057400 h 2623457"/>
                <a:gd name="connsiteX36" fmla="*/ 3951514 w 6868886"/>
                <a:gd name="connsiteY36" fmla="*/ 2035628 h 2623457"/>
                <a:gd name="connsiteX37" fmla="*/ 4016829 w 6868886"/>
                <a:gd name="connsiteY37" fmla="*/ 1981200 h 2623457"/>
                <a:gd name="connsiteX38" fmla="*/ 4049486 w 6868886"/>
                <a:gd name="connsiteY38" fmla="*/ 1959428 h 2623457"/>
                <a:gd name="connsiteX39" fmla="*/ 4093029 w 6868886"/>
                <a:gd name="connsiteY39" fmla="*/ 1905000 h 2623457"/>
                <a:gd name="connsiteX40" fmla="*/ 4147457 w 6868886"/>
                <a:gd name="connsiteY40" fmla="*/ 1894114 h 2623457"/>
                <a:gd name="connsiteX41" fmla="*/ 4212771 w 6868886"/>
                <a:gd name="connsiteY41" fmla="*/ 1861457 h 2623457"/>
                <a:gd name="connsiteX42" fmla="*/ 4332514 w 6868886"/>
                <a:gd name="connsiteY42" fmla="*/ 1719942 h 2623457"/>
                <a:gd name="connsiteX43" fmla="*/ 4397829 w 6868886"/>
                <a:gd name="connsiteY43" fmla="*/ 1632857 h 2623457"/>
                <a:gd name="connsiteX44" fmla="*/ 4430486 w 6868886"/>
                <a:gd name="connsiteY44" fmla="*/ 1611085 h 2623457"/>
                <a:gd name="connsiteX45" fmla="*/ 4474029 w 6868886"/>
                <a:gd name="connsiteY45" fmla="*/ 1600200 h 2623457"/>
                <a:gd name="connsiteX46" fmla="*/ 4550229 w 6868886"/>
                <a:gd name="connsiteY46" fmla="*/ 1578428 h 2623457"/>
                <a:gd name="connsiteX47" fmla="*/ 4648200 w 6868886"/>
                <a:gd name="connsiteY47" fmla="*/ 1524000 h 2623457"/>
                <a:gd name="connsiteX48" fmla="*/ 4735286 w 6868886"/>
                <a:gd name="connsiteY48" fmla="*/ 1393371 h 2623457"/>
                <a:gd name="connsiteX49" fmla="*/ 4789714 w 6868886"/>
                <a:gd name="connsiteY49" fmla="*/ 1317171 h 2623457"/>
                <a:gd name="connsiteX50" fmla="*/ 4822371 w 6868886"/>
                <a:gd name="connsiteY50" fmla="*/ 1230085 h 2623457"/>
                <a:gd name="connsiteX51" fmla="*/ 4974771 w 6868886"/>
                <a:gd name="connsiteY51" fmla="*/ 1121228 h 2623457"/>
                <a:gd name="connsiteX52" fmla="*/ 5029200 w 6868886"/>
                <a:gd name="connsiteY52" fmla="*/ 1099457 h 2623457"/>
                <a:gd name="connsiteX53" fmla="*/ 5159829 w 6868886"/>
                <a:gd name="connsiteY53" fmla="*/ 1055914 h 2623457"/>
                <a:gd name="connsiteX54" fmla="*/ 5203371 w 6868886"/>
                <a:gd name="connsiteY54" fmla="*/ 1023257 h 2623457"/>
                <a:gd name="connsiteX55" fmla="*/ 5257800 w 6868886"/>
                <a:gd name="connsiteY55" fmla="*/ 936171 h 2623457"/>
                <a:gd name="connsiteX56" fmla="*/ 5388429 w 6868886"/>
                <a:gd name="connsiteY56" fmla="*/ 794657 h 2623457"/>
                <a:gd name="connsiteX57" fmla="*/ 5421086 w 6868886"/>
                <a:gd name="connsiteY57" fmla="*/ 783771 h 2623457"/>
                <a:gd name="connsiteX58" fmla="*/ 5529943 w 6868886"/>
                <a:gd name="connsiteY58" fmla="*/ 740228 h 2623457"/>
                <a:gd name="connsiteX59" fmla="*/ 5606143 w 6868886"/>
                <a:gd name="connsiteY59" fmla="*/ 729342 h 2623457"/>
                <a:gd name="connsiteX60" fmla="*/ 5660571 w 6868886"/>
                <a:gd name="connsiteY60" fmla="*/ 718457 h 2623457"/>
                <a:gd name="connsiteX61" fmla="*/ 5725886 w 6868886"/>
                <a:gd name="connsiteY61" fmla="*/ 707571 h 2623457"/>
                <a:gd name="connsiteX62" fmla="*/ 5812971 w 6868886"/>
                <a:gd name="connsiteY62" fmla="*/ 609600 h 2623457"/>
                <a:gd name="connsiteX63" fmla="*/ 5834743 w 6868886"/>
                <a:gd name="connsiteY63" fmla="*/ 566057 h 2623457"/>
                <a:gd name="connsiteX64" fmla="*/ 5878286 w 6868886"/>
                <a:gd name="connsiteY64" fmla="*/ 555171 h 2623457"/>
                <a:gd name="connsiteX65" fmla="*/ 6074229 w 6868886"/>
                <a:gd name="connsiteY65" fmla="*/ 522514 h 2623457"/>
                <a:gd name="connsiteX66" fmla="*/ 6204857 w 6868886"/>
                <a:gd name="connsiteY66" fmla="*/ 500742 h 2623457"/>
                <a:gd name="connsiteX67" fmla="*/ 6281057 w 6868886"/>
                <a:gd name="connsiteY67" fmla="*/ 489857 h 2623457"/>
                <a:gd name="connsiteX68" fmla="*/ 6379029 w 6868886"/>
                <a:gd name="connsiteY68" fmla="*/ 457200 h 2623457"/>
                <a:gd name="connsiteX69" fmla="*/ 6466114 w 6868886"/>
                <a:gd name="connsiteY69" fmla="*/ 435428 h 2623457"/>
                <a:gd name="connsiteX70" fmla="*/ 6542314 w 6868886"/>
                <a:gd name="connsiteY70" fmla="*/ 370114 h 2623457"/>
                <a:gd name="connsiteX71" fmla="*/ 6640286 w 6868886"/>
                <a:gd name="connsiteY71" fmla="*/ 326571 h 2623457"/>
                <a:gd name="connsiteX72" fmla="*/ 6683829 w 6868886"/>
                <a:gd name="connsiteY72" fmla="*/ 272142 h 2623457"/>
                <a:gd name="connsiteX73" fmla="*/ 6749143 w 6868886"/>
                <a:gd name="connsiteY73" fmla="*/ 250371 h 2623457"/>
                <a:gd name="connsiteX74" fmla="*/ 6760029 w 6868886"/>
                <a:gd name="connsiteY74" fmla="*/ 217714 h 2623457"/>
                <a:gd name="connsiteX75" fmla="*/ 6781800 w 6868886"/>
                <a:gd name="connsiteY75" fmla="*/ 195942 h 2623457"/>
                <a:gd name="connsiteX76" fmla="*/ 6825343 w 6868886"/>
                <a:gd name="connsiteY76" fmla="*/ 97971 h 2623457"/>
                <a:gd name="connsiteX77" fmla="*/ 6858000 w 6868886"/>
                <a:gd name="connsiteY77" fmla="*/ 87085 h 2623457"/>
                <a:gd name="connsiteX78" fmla="*/ 6868886 w 6868886"/>
                <a:gd name="connsiteY78" fmla="*/ 76200 h 2623457"/>
                <a:gd name="connsiteX79" fmla="*/ 2688771 w 6868886"/>
                <a:gd name="connsiteY79" fmla="*/ 0 h 2623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6868886" h="2623457">
                  <a:moveTo>
                    <a:pt x="2688771" y="0"/>
                  </a:moveTo>
                  <a:lnTo>
                    <a:pt x="0" y="2362200"/>
                  </a:lnTo>
                  <a:lnTo>
                    <a:pt x="0" y="2351314"/>
                  </a:lnTo>
                  <a:cubicBezTo>
                    <a:pt x="43543" y="2354943"/>
                    <a:pt x="87272" y="2356781"/>
                    <a:pt x="130629" y="2362200"/>
                  </a:cubicBezTo>
                  <a:cubicBezTo>
                    <a:pt x="202774" y="2371218"/>
                    <a:pt x="146578" y="2371921"/>
                    <a:pt x="206829" y="2383971"/>
                  </a:cubicBezTo>
                  <a:cubicBezTo>
                    <a:pt x="298975" y="2402401"/>
                    <a:pt x="259578" y="2386273"/>
                    <a:pt x="337457" y="2405742"/>
                  </a:cubicBezTo>
                  <a:cubicBezTo>
                    <a:pt x="348589" y="2408525"/>
                    <a:pt x="359370" y="2412599"/>
                    <a:pt x="370114" y="2416628"/>
                  </a:cubicBezTo>
                  <a:cubicBezTo>
                    <a:pt x="425709" y="2437477"/>
                    <a:pt x="418609" y="2435433"/>
                    <a:pt x="468086" y="2460171"/>
                  </a:cubicBezTo>
                  <a:cubicBezTo>
                    <a:pt x="573314" y="2456542"/>
                    <a:pt x="678528" y="2446096"/>
                    <a:pt x="783771" y="2449285"/>
                  </a:cubicBezTo>
                  <a:cubicBezTo>
                    <a:pt x="799991" y="2449777"/>
                    <a:pt x="812247" y="2465030"/>
                    <a:pt x="827314" y="2471057"/>
                  </a:cubicBezTo>
                  <a:cubicBezTo>
                    <a:pt x="855572" y="2482360"/>
                    <a:pt x="955692" y="2513247"/>
                    <a:pt x="979714" y="2514600"/>
                  </a:cubicBezTo>
                  <a:cubicBezTo>
                    <a:pt x="1208067" y="2527465"/>
                    <a:pt x="1665514" y="2536371"/>
                    <a:pt x="1665514" y="2536371"/>
                  </a:cubicBezTo>
                  <a:cubicBezTo>
                    <a:pt x="1687286" y="2543628"/>
                    <a:pt x="1711734" y="2545412"/>
                    <a:pt x="1730829" y="2558142"/>
                  </a:cubicBezTo>
                  <a:cubicBezTo>
                    <a:pt x="1741715" y="2565399"/>
                    <a:pt x="1751461" y="2574760"/>
                    <a:pt x="1763486" y="2579914"/>
                  </a:cubicBezTo>
                  <a:cubicBezTo>
                    <a:pt x="1777237" y="2585808"/>
                    <a:pt x="1792644" y="2586690"/>
                    <a:pt x="1807029" y="2590800"/>
                  </a:cubicBezTo>
                  <a:cubicBezTo>
                    <a:pt x="1818062" y="2593952"/>
                    <a:pt x="1828554" y="2598902"/>
                    <a:pt x="1839686" y="2601685"/>
                  </a:cubicBezTo>
                  <a:lnTo>
                    <a:pt x="1926771" y="2623457"/>
                  </a:lnTo>
                  <a:cubicBezTo>
                    <a:pt x="1941285" y="2616200"/>
                    <a:pt x="1954333" y="2604505"/>
                    <a:pt x="1970314" y="2601685"/>
                  </a:cubicBezTo>
                  <a:cubicBezTo>
                    <a:pt x="2108292" y="2577336"/>
                    <a:pt x="2414222" y="2599439"/>
                    <a:pt x="2492829" y="2601685"/>
                  </a:cubicBezTo>
                  <a:cubicBezTo>
                    <a:pt x="2730498" y="2621491"/>
                    <a:pt x="2690634" y="2624043"/>
                    <a:pt x="3048000" y="2590800"/>
                  </a:cubicBezTo>
                  <a:cubicBezTo>
                    <a:pt x="3064158" y="2589297"/>
                    <a:pt x="3077029" y="2576285"/>
                    <a:pt x="3091543" y="2569028"/>
                  </a:cubicBezTo>
                  <a:cubicBezTo>
                    <a:pt x="3098800" y="2558142"/>
                    <a:pt x="3104699" y="2546217"/>
                    <a:pt x="3113314" y="2536371"/>
                  </a:cubicBezTo>
                  <a:cubicBezTo>
                    <a:pt x="3130210" y="2517061"/>
                    <a:pt x="3152348" y="2502468"/>
                    <a:pt x="3167743" y="2481942"/>
                  </a:cubicBezTo>
                  <a:cubicBezTo>
                    <a:pt x="3178629" y="2467428"/>
                    <a:pt x="3187571" y="2451229"/>
                    <a:pt x="3200400" y="2438400"/>
                  </a:cubicBezTo>
                  <a:cubicBezTo>
                    <a:pt x="3214068" y="2424732"/>
                    <a:pt x="3261655" y="2401262"/>
                    <a:pt x="3276600" y="2394857"/>
                  </a:cubicBezTo>
                  <a:cubicBezTo>
                    <a:pt x="3287147" y="2390337"/>
                    <a:pt x="3298710" y="2388491"/>
                    <a:pt x="3309257" y="2383971"/>
                  </a:cubicBezTo>
                  <a:cubicBezTo>
                    <a:pt x="3324172" y="2377579"/>
                    <a:pt x="3336988" y="2365849"/>
                    <a:pt x="3352800" y="2362200"/>
                  </a:cubicBezTo>
                  <a:cubicBezTo>
                    <a:pt x="3384817" y="2354812"/>
                    <a:pt x="3418243" y="2355961"/>
                    <a:pt x="3450771" y="2351314"/>
                  </a:cubicBezTo>
                  <a:cubicBezTo>
                    <a:pt x="3469087" y="2348697"/>
                    <a:pt x="3487057" y="2344057"/>
                    <a:pt x="3505200" y="2340428"/>
                  </a:cubicBezTo>
                  <a:cubicBezTo>
                    <a:pt x="3523343" y="2329542"/>
                    <a:pt x="3540705" y="2317233"/>
                    <a:pt x="3559629" y="2307771"/>
                  </a:cubicBezTo>
                  <a:cubicBezTo>
                    <a:pt x="3569892" y="2302639"/>
                    <a:pt x="3582023" y="2302017"/>
                    <a:pt x="3592286" y="2296885"/>
                  </a:cubicBezTo>
                  <a:cubicBezTo>
                    <a:pt x="3603988" y="2291034"/>
                    <a:pt x="3613241" y="2280965"/>
                    <a:pt x="3624943" y="2275114"/>
                  </a:cubicBezTo>
                  <a:cubicBezTo>
                    <a:pt x="3675119" y="2250026"/>
                    <a:pt x="3684871" y="2280500"/>
                    <a:pt x="3744686" y="2220685"/>
                  </a:cubicBezTo>
                  <a:cubicBezTo>
                    <a:pt x="3786594" y="2178777"/>
                    <a:pt x="3764534" y="2196567"/>
                    <a:pt x="3810000" y="2166257"/>
                  </a:cubicBezTo>
                  <a:cubicBezTo>
                    <a:pt x="3833223" y="2096589"/>
                    <a:pt x="3801292" y="2163354"/>
                    <a:pt x="3853543" y="2122714"/>
                  </a:cubicBezTo>
                  <a:cubicBezTo>
                    <a:pt x="3877847" y="2103811"/>
                    <a:pt x="3893239" y="2074479"/>
                    <a:pt x="3918857" y="2057400"/>
                  </a:cubicBezTo>
                  <a:cubicBezTo>
                    <a:pt x="3929743" y="2050143"/>
                    <a:pt x="3942263" y="2044879"/>
                    <a:pt x="3951514" y="2035628"/>
                  </a:cubicBezTo>
                  <a:cubicBezTo>
                    <a:pt x="4010825" y="1976316"/>
                    <a:pt x="3954456" y="2001989"/>
                    <a:pt x="4016829" y="1981200"/>
                  </a:cubicBezTo>
                  <a:cubicBezTo>
                    <a:pt x="4027715" y="1973943"/>
                    <a:pt x="4040235" y="1968679"/>
                    <a:pt x="4049486" y="1959428"/>
                  </a:cubicBezTo>
                  <a:cubicBezTo>
                    <a:pt x="4061438" y="1947476"/>
                    <a:pt x="4074174" y="1913081"/>
                    <a:pt x="4093029" y="1905000"/>
                  </a:cubicBezTo>
                  <a:cubicBezTo>
                    <a:pt x="4110035" y="1897712"/>
                    <a:pt x="4129314" y="1897743"/>
                    <a:pt x="4147457" y="1894114"/>
                  </a:cubicBezTo>
                  <a:cubicBezTo>
                    <a:pt x="4169228" y="1883228"/>
                    <a:pt x="4192830" y="1875416"/>
                    <a:pt x="4212771" y="1861457"/>
                  </a:cubicBezTo>
                  <a:cubicBezTo>
                    <a:pt x="4246469" y="1837869"/>
                    <a:pt x="4322520" y="1734932"/>
                    <a:pt x="4332514" y="1719942"/>
                  </a:cubicBezTo>
                  <a:cubicBezTo>
                    <a:pt x="4352419" y="1690085"/>
                    <a:pt x="4369059" y="1655873"/>
                    <a:pt x="4397829" y="1632857"/>
                  </a:cubicBezTo>
                  <a:cubicBezTo>
                    <a:pt x="4408045" y="1624684"/>
                    <a:pt x="4418461" y="1616239"/>
                    <a:pt x="4430486" y="1611085"/>
                  </a:cubicBezTo>
                  <a:cubicBezTo>
                    <a:pt x="4444237" y="1605192"/>
                    <a:pt x="4459595" y="1604136"/>
                    <a:pt x="4474029" y="1600200"/>
                  </a:cubicBezTo>
                  <a:cubicBezTo>
                    <a:pt x="4499515" y="1593249"/>
                    <a:pt x="4525573" y="1587911"/>
                    <a:pt x="4550229" y="1578428"/>
                  </a:cubicBezTo>
                  <a:cubicBezTo>
                    <a:pt x="4568755" y="1571302"/>
                    <a:pt x="4626727" y="1542405"/>
                    <a:pt x="4648200" y="1524000"/>
                  </a:cubicBezTo>
                  <a:cubicBezTo>
                    <a:pt x="4716688" y="1465297"/>
                    <a:pt x="4679408" y="1486501"/>
                    <a:pt x="4735286" y="1393371"/>
                  </a:cubicBezTo>
                  <a:cubicBezTo>
                    <a:pt x="4751345" y="1366605"/>
                    <a:pt x="4771571" y="1342571"/>
                    <a:pt x="4789714" y="1317171"/>
                  </a:cubicBezTo>
                  <a:cubicBezTo>
                    <a:pt x="4797379" y="1286513"/>
                    <a:pt x="4801672" y="1255958"/>
                    <a:pt x="4822371" y="1230085"/>
                  </a:cubicBezTo>
                  <a:cubicBezTo>
                    <a:pt x="4877342" y="1161371"/>
                    <a:pt x="4895241" y="1157934"/>
                    <a:pt x="4974771" y="1121228"/>
                  </a:cubicBezTo>
                  <a:cubicBezTo>
                    <a:pt x="4992513" y="1113039"/>
                    <a:pt x="5010524" y="1105204"/>
                    <a:pt x="5029200" y="1099457"/>
                  </a:cubicBezTo>
                  <a:cubicBezTo>
                    <a:pt x="5099649" y="1077780"/>
                    <a:pt x="5107083" y="1088880"/>
                    <a:pt x="5159829" y="1055914"/>
                  </a:cubicBezTo>
                  <a:cubicBezTo>
                    <a:pt x="5175214" y="1046298"/>
                    <a:pt x="5188857" y="1034143"/>
                    <a:pt x="5203371" y="1023257"/>
                  </a:cubicBezTo>
                  <a:cubicBezTo>
                    <a:pt x="5236223" y="941128"/>
                    <a:pt x="5207101" y="993207"/>
                    <a:pt x="5257800" y="936171"/>
                  </a:cubicBezTo>
                  <a:cubicBezTo>
                    <a:pt x="5278619" y="912749"/>
                    <a:pt x="5363937" y="802821"/>
                    <a:pt x="5388429" y="794657"/>
                  </a:cubicBezTo>
                  <a:cubicBezTo>
                    <a:pt x="5399315" y="791028"/>
                    <a:pt x="5410539" y="788291"/>
                    <a:pt x="5421086" y="783771"/>
                  </a:cubicBezTo>
                  <a:cubicBezTo>
                    <a:pt x="5463122" y="765755"/>
                    <a:pt x="5480394" y="747307"/>
                    <a:pt x="5529943" y="740228"/>
                  </a:cubicBezTo>
                  <a:cubicBezTo>
                    <a:pt x="5555343" y="736599"/>
                    <a:pt x="5580834" y="733560"/>
                    <a:pt x="5606143" y="729342"/>
                  </a:cubicBezTo>
                  <a:cubicBezTo>
                    <a:pt x="5624393" y="726300"/>
                    <a:pt x="5642368" y="721767"/>
                    <a:pt x="5660571" y="718457"/>
                  </a:cubicBezTo>
                  <a:cubicBezTo>
                    <a:pt x="5682287" y="714509"/>
                    <a:pt x="5704114" y="711200"/>
                    <a:pt x="5725886" y="707571"/>
                  </a:cubicBezTo>
                  <a:cubicBezTo>
                    <a:pt x="5762938" y="670518"/>
                    <a:pt x="5786277" y="652310"/>
                    <a:pt x="5812971" y="609600"/>
                  </a:cubicBezTo>
                  <a:cubicBezTo>
                    <a:pt x="5821572" y="595839"/>
                    <a:pt x="5822277" y="576446"/>
                    <a:pt x="5834743" y="566057"/>
                  </a:cubicBezTo>
                  <a:cubicBezTo>
                    <a:pt x="5846236" y="556479"/>
                    <a:pt x="5863956" y="559470"/>
                    <a:pt x="5878286" y="555171"/>
                  </a:cubicBezTo>
                  <a:cubicBezTo>
                    <a:pt x="6001475" y="518214"/>
                    <a:pt x="5889460" y="537912"/>
                    <a:pt x="6074229" y="522514"/>
                  </a:cubicBezTo>
                  <a:cubicBezTo>
                    <a:pt x="6140603" y="500389"/>
                    <a:pt x="6088193" y="515325"/>
                    <a:pt x="6204857" y="500742"/>
                  </a:cubicBezTo>
                  <a:cubicBezTo>
                    <a:pt x="6230317" y="497560"/>
                    <a:pt x="6255657" y="493485"/>
                    <a:pt x="6281057" y="489857"/>
                  </a:cubicBezTo>
                  <a:cubicBezTo>
                    <a:pt x="6323440" y="447474"/>
                    <a:pt x="6286499" y="475706"/>
                    <a:pt x="6379029" y="457200"/>
                  </a:cubicBezTo>
                  <a:cubicBezTo>
                    <a:pt x="6408370" y="451332"/>
                    <a:pt x="6466114" y="435428"/>
                    <a:pt x="6466114" y="435428"/>
                  </a:cubicBezTo>
                  <a:cubicBezTo>
                    <a:pt x="6487696" y="413846"/>
                    <a:pt x="6512472" y="383377"/>
                    <a:pt x="6542314" y="370114"/>
                  </a:cubicBezTo>
                  <a:cubicBezTo>
                    <a:pt x="6658903" y="318297"/>
                    <a:pt x="6566379" y="375841"/>
                    <a:pt x="6640286" y="326571"/>
                  </a:cubicBezTo>
                  <a:cubicBezTo>
                    <a:pt x="6647978" y="315033"/>
                    <a:pt x="6668317" y="279898"/>
                    <a:pt x="6683829" y="272142"/>
                  </a:cubicBezTo>
                  <a:cubicBezTo>
                    <a:pt x="6704355" y="261879"/>
                    <a:pt x="6749143" y="250371"/>
                    <a:pt x="6749143" y="250371"/>
                  </a:cubicBezTo>
                  <a:cubicBezTo>
                    <a:pt x="6752772" y="239485"/>
                    <a:pt x="6754125" y="227553"/>
                    <a:pt x="6760029" y="217714"/>
                  </a:cubicBezTo>
                  <a:cubicBezTo>
                    <a:pt x="6765309" y="208913"/>
                    <a:pt x="6777210" y="205122"/>
                    <a:pt x="6781800" y="195942"/>
                  </a:cubicBezTo>
                  <a:cubicBezTo>
                    <a:pt x="6793998" y="171546"/>
                    <a:pt x="6798657" y="119320"/>
                    <a:pt x="6825343" y="97971"/>
                  </a:cubicBezTo>
                  <a:cubicBezTo>
                    <a:pt x="6834303" y="90803"/>
                    <a:pt x="6847737" y="92216"/>
                    <a:pt x="6858000" y="87085"/>
                  </a:cubicBezTo>
                  <a:cubicBezTo>
                    <a:pt x="6862590" y="84790"/>
                    <a:pt x="6865257" y="79828"/>
                    <a:pt x="6868886" y="76200"/>
                  </a:cubicBezTo>
                  <a:lnTo>
                    <a:pt x="2688771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333300">
                    <a:gamma/>
                    <a:tint val="43922"/>
                    <a:invGamma/>
                  </a:srgbClr>
                </a:gs>
                <a:gs pos="100000">
                  <a:srgbClr val="333300"/>
                </a:gs>
              </a:gsLst>
              <a:lin ang="14400000" scaled="0"/>
              <a:tileRect/>
            </a:gra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</p:grpSp>
      <p:sp>
        <p:nvSpPr>
          <p:cNvPr id="14338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0" y="304800"/>
            <a:ext cx="6364288" cy="762000"/>
          </a:xfrm>
          <a:noFill/>
          <a:ln/>
        </p:spPr>
        <p:txBody>
          <a:bodyPr anchor="ctr" anchorCtr="1"/>
          <a:lstStyle/>
          <a:p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 LUMINAIRE</a:t>
            </a:r>
            <a:endParaRPr lang="fr-FR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-468560" y="1052736"/>
            <a:ext cx="9612560" cy="504056"/>
          </a:xfrm>
          <a:noFill/>
          <a:ln/>
        </p:spPr>
        <p:txBody>
          <a:bodyPr/>
          <a:lstStyle/>
          <a:p>
            <a:pPr lvl="1"/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Le choix </a:t>
            </a: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d’un </a:t>
            </a: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luminaire </a:t>
            </a:r>
          </a:p>
        </p:txBody>
      </p:sp>
      <p:pic>
        <p:nvPicPr>
          <p:cNvPr id="89090" name="Picture 2" descr="C:\Users\Philippe\AppData\Local\Microsoft\Windows\Temporary Internet Files\Content.IE5\V8W9BXVN\MC900359087[1].wmf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149" y="4712099"/>
            <a:ext cx="1837944" cy="184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1" name="Picture 3" descr="C:\Users\Philippe\AppData\Local\Microsoft\Windows\Temporary Internet Files\Content.IE5\ZXV7QWJ2\MM900234717[1].gif"/>
          <p:cNvPicPr>
            <a:picLocks noChangeAspect="1" noChangeArrowheads="1" noCrop="1"/>
          </p:cNvPicPr>
          <p:nvPr>
            <p:custDataLst>
              <p:tags r:id="rId5"/>
            </p:custDataLst>
          </p:nvPr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6889265" y="2362200"/>
            <a:ext cx="981075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>
            <p:custDataLst>
              <p:tags r:id="rId6"/>
            </p:custDataLst>
          </p:nvPr>
        </p:nvSpPr>
        <p:spPr>
          <a:xfrm>
            <a:off x="-468560" y="5069502"/>
            <a:ext cx="424847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fr-FR" sz="1600" spc="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On tiendra compte aussi de la quantité de flux lumineux produit.</a:t>
            </a:r>
            <a:endParaRPr lang="fr-FR" sz="1600" spc="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lvl="1"/>
            <a:r>
              <a:rPr lang="fr-FR" sz="1600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Des tableaux de calculs seront donnés par les constructeurs </a:t>
            </a:r>
            <a:r>
              <a:rPr lang="fr-FR" sz="1600" spc="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fr-FR" sz="1600" spc="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fr-FR" sz="1600" spc="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de </a:t>
            </a:r>
            <a:r>
              <a:rPr lang="fr-FR" sz="1600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luminaires, qui permettront </a:t>
            </a:r>
            <a:r>
              <a:rPr lang="fr-FR" sz="1600" spc="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fr-FR" sz="1600" spc="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fr-FR" sz="1600" spc="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de vérifier la </a:t>
            </a:r>
            <a:r>
              <a:rPr lang="fr-FR" sz="1600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conformité </a:t>
            </a:r>
            <a:r>
              <a:rPr lang="fr-FR" sz="1600" spc="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fr-FR" sz="1600" spc="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fr-FR" sz="1600" spc="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de </a:t>
            </a:r>
            <a:r>
              <a:rPr lang="fr-FR" sz="1600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ce </a:t>
            </a:r>
            <a:r>
              <a:rPr lang="fr-FR" sz="1600" spc="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paramètre.</a:t>
            </a:r>
            <a:endParaRPr lang="fr-FR" sz="1600" spc="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cxnSp>
        <p:nvCxnSpPr>
          <p:cNvPr id="5" name="Connecteur droit 4"/>
          <p:cNvCxnSpPr/>
          <p:nvPr>
            <p:custDataLst>
              <p:tags r:id="rId7"/>
            </p:custDataLst>
          </p:nvPr>
        </p:nvCxnSpPr>
        <p:spPr bwMode="auto">
          <a:xfrm>
            <a:off x="5128756" y="5157192"/>
            <a:ext cx="1421513" cy="0"/>
          </a:xfrm>
          <a:prstGeom prst="line">
            <a:avLst/>
          </a:prstGeom>
          <a:solidFill>
            <a:schemeClr val="accent1"/>
          </a:solidFill>
          <a:ln w="57150" cap="sq" cmpd="sng" algn="ctr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Connecteur droit 7"/>
          <p:cNvCxnSpPr/>
          <p:nvPr>
            <p:custDataLst>
              <p:tags r:id="rId8"/>
            </p:custDataLst>
          </p:nvPr>
        </p:nvCxnSpPr>
        <p:spPr bwMode="auto">
          <a:xfrm>
            <a:off x="4984740" y="3573016"/>
            <a:ext cx="2736304" cy="0"/>
          </a:xfrm>
          <a:prstGeom prst="line">
            <a:avLst/>
          </a:prstGeom>
          <a:solidFill>
            <a:schemeClr val="accent1"/>
          </a:solidFill>
          <a:ln w="57150" cap="sq" cmpd="sng" algn="ctr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Connecteur droit avec flèche 9"/>
          <p:cNvCxnSpPr/>
          <p:nvPr>
            <p:custDataLst>
              <p:tags r:id="rId9"/>
            </p:custDataLst>
          </p:nvPr>
        </p:nvCxnSpPr>
        <p:spPr bwMode="auto">
          <a:xfrm>
            <a:off x="5287850" y="3573016"/>
            <a:ext cx="0" cy="1520970"/>
          </a:xfrm>
          <a:prstGeom prst="straightConnector1">
            <a:avLst/>
          </a:prstGeom>
          <a:solidFill>
            <a:schemeClr val="accent1"/>
          </a:solidFill>
          <a:ln w="57150" cap="sq" cmpd="sng" algn="ctr">
            <a:solidFill>
              <a:srgbClr val="66FF33"/>
            </a:solidFill>
            <a:prstDash val="solid"/>
            <a:round/>
            <a:headEnd type="stealth" w="med" len="med"/>
            <a:tailEnd type="stealth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Connecteur droit 20"/>
          <p:cNvCxnSpPr/>
          <p:nvPr>
            <p:custDataLst>
              <p:tags r:id="rId10"/>
            </p:custDataLst>
          </p:nvPr>
        </p:nvCxnSpPr>
        <p:spPr bwMode="auto">
          <a:xfrm flipV="1">
            <a:off x="2461185" y="4321563"/>
            <a:ext cx="2523555" cy="2362266"/>
          </a:xfrm>
          <a:prstGeom prst="line">
            <a:avLst/>
          </a:prstGeom>
          <a:solidFill>
            <a:schemeClr val="accent1"/>
          </a:solidFill>
          <a:ln w="57150" cap="sq" cmpd="sng" algn="ctr">
            <a:solidFill>
              <a:srgbClr val="66FF33"/>
            </a:solidFill>
            <a:prstDash val="solid"/>
            <a:round/>
            <a:headEnd type="stealth" w="med" len="med"/>
            <a:tailEnd type="stealth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Connecteur droit 22"/>
          <p:cNvCxnSpPr/>
          <p:nvPr>
            <p:custDataLst>
              <p:tags r:id="rId11"/>
            </p:custDataLst>
          </p:nvPr>
        </p:nvCxnSpPr>
        <p:spPr bwMode="auto">
          <a:xfrm>
            <a:off x="4873622" y="4238668"/>
            <a:ext cx="4191000" cy="54428"/>
          </a:xfrm>
          <a:prstGeom prst="line">
            <a:avLst/>
          </a:prstGeom>
          <a:solidFill>
            <a:schemeClr val="accent1"/>
          </a:solidFill>
          <a:ln w="57150" cap="sq" cmpd="sng" algn="ctr">
            <a:solidFill>
              <a:srgbClr val="66FF33"/>
            </a:solidFill>
            <a:prstDash val="solid"/>
            <a:round/>
            <a:headEnd type="stealth" w="med" len="med"/>
            <a:tailEnd type="stealth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" name="Rectangle 24"/>
          <p:cNvSpPr/>
          <p:nvPr>
            <p:custDataLst>
              <p:tags r:id="rId12"/>
            </p:custDataLst>
          </p:nvPr>
        </p:nvSpPr>
        <p:spPr>
          <a:xfrm>
            <a:off x="7001251" y="3573016"/>
            <a:ext cx="20524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spc="12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Couleurs plafond </a:t>
            </a:r>
            <a:br>
              <a:rPr lang="fr-FR" sz="1600" spc="12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fr-FR" sz="1600" spc="12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parois, plan utile</a:t>
            </a:r>
            <a:endParaRPr lang="fr-FR" sz="1600" dirty="0">
              <a:latin typeface="+mn-lt"/>
            </a:endParaRPr>
          </a:p>
        </p:txBody>
      </p:sp>
      <p:sp>
        <p:nvSpPr>
          <p:cNvPr id="46" name="Rectangle 45"/>
          <p:cNvSpPr/>
          <p:nvPr>
            <p:custDataLst>
              <p:tags r:id="rId13"/>
            </p:custDataLst>
          </p:nvPr>
        </p:nvSpPr>
        <p:spPr>
          <a:xfrm>
            <a:off x="6586831" y="4293096"/>
            <a:ext cx="18123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spc="12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Longueur pièce</a:t>
            </a:r>
            <a:endParaRPr lang="fr-FR" sz="1600" dirty="0">
              <a:latin typeface="+mn-lt"/>
            </a:endParaRPr>
          </a:p>
        </p:txBody>
      </p:sp>
      <p:sp>
        <p:nvSpPr>
          <p:cNvPr id="47" name="Rectangle 46"/>
          <p:cNvSpPr/>
          <p:nvPr>
            <p:custDataLst>
              <p:tags r:id="rId14"/>
            </p:custDataLst>
          </p:nvPr>
        </p:nvSpPr>
        <p:spPr>
          <a:xfrm>
            <a:off x="5272772" y="4509211"/>
            <a:ext cx="15126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spc="12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Hauteur </a:t>
            </a:r>
            <a:br>
              <a:rPr lang="fr-FR" sz="1600" spc="12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fr-FR" sz="1600" spc="12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Vue/ lumière</a:t>
            </a:r>
            <a:endParaRPr lang="fr-FR" sz="1600" dirty="0">
              <a:latin typeface="+mn-lt"/>
            </a:endParaRPr>
          </a:p>
        </p:txBody>
      </p:sp>
      <p:sp>
        <p:nvSpPr>
          <p:cNvPr id="48" name="Rectangle 47"/>
          <p:cNvSpPr/>
          <p:nvPr>
            <p:custDataLst>
              <p:tags r:id="rId15"/>
            </p:custDataLst>
          </p:nvPr>
        </p:nvSpPr>
        <p:spPr>
          <a:xfrm>
            <a:off x="5271826" y="2793736"/>
            <a:ext cx="19418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spc="12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Quantité de flux </a:t>
            </a:r>
            <a:br>
              <a:rPr lang="fr-FR" sz="1600" spc="12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fr-FR" sz="1600" spc="12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lumineux fourni</a:t>
            </a:r>
            <a:endParaRPr lang="fr-FR" sz="1600" dirty="0">
              <a:latin typeface="+mn-lt"/>
            </a:endParaRPr>
          </a:p>
        </p:txBody>
      </p:sp>
      <p:sp>
        <p:nvSpPr>
          <p:cNvPr id="49" name="Rectangle 48"/>
          <p:cNvSpPr/>
          <p:nvPr>
            <p:custDataLst>
              <p:tags r:id="rId16"/>
            </p:custDataLst>
          </p:nvPr>
        </p:nvSpPr>
        <p:spPr>
          <a:xfrm rot="19065158">
            <a:off x="2797453" y="5673892"/>
            <a:ext cx="163826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spc="12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Largeur pièce</a:t>
            </a:r>
            <a:endParaRPr lang="fr-FR" sz="1600" dirty="0">
              <a:latin typeface="+mn-lt"/>
            </a:endParaRPr>
          </a:p>
        </p:txBody>
      </p:sp>
      <p:sp>
        <p:nvSpPr>
          <p:cNvPr id="36" name="Rectangle 35"/>
          <p:cNvSpPr/>
          <p:nvPr>
            <p:custDataLst>
              <p:tags r:id="rId17"/>
            </p:custDataLst>
          </p:nvPr>
        </p:nvSpPr>
        <p:spPr>
          <a:xfrm>
            <a:off x="-468559" y="3140968"/>
            <a:ext cx="48245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fr-FR" sz="1600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Ce paramètre se calcule par rapport aux luminaires utilisés, aux dimensions du local, au coefficient de réflexion des parois, mais aussi par rapport à la hauteur moyenne des points de </a:t>
            </a:r>
            <a:r>
              <a:rPr lang="fr-FR" sz="1600" spc="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vue </a:t>
            </a:r>
            <a:r>
              <a:rPr lang="fr-FR" sz="1600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des occupants, leur variation de position dans la salle.</a:t>
            </a:r>
          </a:p>
        </p:txBody>
      </p:sp>
      <p:grpSp>
        <p:nvGrpSpPr>
          <p:cNvPr id="38" name="Groupe 37"/>
          <p:cNvGrpSpPr/>
          <p:nvPr>
            <p:custDataLst>
              <p:tags r:id="rId18"/>
            </p:custDataLst>
          </p:nvPr>
        </p:nvGrpSpPr>
        <p:grpSpPr>
          <a:xfrm>
            <a:off x="251520" y="1556792"/>
            <a:ext cx="4248472" cy="1507766"/>
            <a:chOff x="4932040" y="5325012"/>
            <a:chExt cx="4248472" cy="1358817"/>
          </a:xfrm>
        </p:grpSpPr>
        <p:pic>
          <p:nvPicPr>
            <p:cNvPr id="61" name="Image 60"/>
            <p:cNvPicPr/>
            <p:nvPr/>
          </p:nvPicPr>
          <p:blipFill rotWithShape="1">
            <a:blip r:embed="rId25">
              <a:extLst>
                <a:ext uri="{BEBA8EAE-BF5A-486C-A8C5-ECC9F3942E4B}">
                  <a14:imgProps xmlns:a14="http://schemas.microsoft.com/office/drawing/2010/main">
                    <a14:imgLayer r:embed="rId26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14428" t="37839" r="50000" b="47125"/>
            <a:stretch/>
          </p:blipFill>
          <p:spPr bwMode="auto">
            <a:xfrm>
              <a:off x="4932040" y="5325012"/>
              <a:ext cx="4198556" cy="1358817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37" name="Rectangle 36"/>
            <p:cNvSpPr/>
            <p:nvPr/>
          </p:nvSpPr>
          <p:spPr>
            <a:xfrm>
              <a:off x="7571417" y="5331326"/>
              <a:ext cx="160909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600" spc="120" dirty="0" err="1" smtClean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Em</a:t>
              </a:r>
              <a:r>
                <a:rPr lang="fr-FR" sz="1600" spc="120" dirty="0" smtClean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  UGR  Ra</a:t>
              </a:r>
              <a:endParaRPr lang="fr-FR" sz="1600" dirty="0">
                <a:solidFill>
                  <a:schemeClr val="bg2"/>
                </a:solidFill>
                <a:latin typeface="+mn-lt"/>
              </a:endParaRPr>
            </a:p>
          </p:txBody>
        </p:sp>
      </p:grpSp>
      <p:sp>
        <p:nvSpPr>
          <p:cNvPr id="65" name="Rectangle 3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4283968" y="260648"/>
            <a:ext cx="4811978" cy="1013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u"/>
              <a:defRPr kumimoji="1"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u"/>
              <a:defRPr kumimoji="1"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u"/>
              <a:defRPr kumimoji="1"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u"/>
              <a:defRPr kumimoji="1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u"/>
              <a:defRPr kumimoji="1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u"/>
              <a:defRPr kumimoji="1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u"/>
              <a:defRPr kumimoji="1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u"/>
              <a:defRPr kumimoji="1">
                <a:solidFill>
                  <a:schemeClr val="tx1"/>
                </a:solidFill>
                <a:latin typeface="+mn-lt"/>
              </a:defRPr>
            </a:lvl9pPr>
          </a:lstStyle>
          <a:p>
            <a:pPr marL="457200" lvl="1" indent="0" algn="ctr">
              <a:buFont typeface="Monotype Sorts" pitchFamily="2" charset="2"/>
              <a:buNone/>
            </a:pPr>
            <a:r>
              <a:rPr lang="fr-FR" sz="1600" spc="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autre paramètre important est lié au critère d’éblouissement </a:t>
            </a:r>
            <a:r>
              <a:rPr lang="fr-FR" sz="1600" b="1" spc="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 UGR »</a:t>
            </a:r>
          </a:p>
          <a:p>
            <a:pPr marL="457200" lvl="1" indent="0" algn="ctr">
              <a:buFont typeface="Monotype Sorts" pitchFamily="2" charset="2"/>
              <a:buNone/>
            </a:pPr>
            <a:r>
              <a:rPr lang="fr-FR" sz="1600" spc="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norme impose une limite maximum d’un taux d’éblouissement en fonction de l’activité dans un local, en même temps qu’ un taux moyen d’éclairement « </a:t>
            </a:r>
            <a:r>
              <a:rPr lang="fr-FR" sz="1600" spc="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</a:t>
            </a:r>
            <a:r>
              <a:rPr lang="fr-FR" sz="1600" spc="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» et qu’un indice de rendu des couleurs IRC ou Ra</a:t>
            </a:r>
          </a:p>
        </p:txBody>
      </p:sp>
    </p:spTree>
    <p:extLst>
      <p:ext uri="{BB962C8B-B14F-4D97-AF65-F5344CB8AC3E}">
        <p14:creationId xmlns:p14="http://schemas.microsoft.com/office/powerpoint/2010/main" val="308866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1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7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7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45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9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45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95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45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9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95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650"/>
                            </p:stCondLst>
                            <p:childTnLst>
                              <p:par>
                                <p:cTn id="62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9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2150"/>
                            </p:stCondLst>
                            <p:childTnLst>
                              <p:par>
                                <p:cTn id="68" presetID="2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365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150"/>
                            </p:stCondLst>
                            <p:childTnLst>
                              <p:par>
                                <p:cTn id="76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665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83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uiExpand="1" build="p"/>
      <p:bldP spid="3" grpId="0"/>
      <p:bldP spid="25" grpId="0"/>
      <p:bldP spid="46" grpId="0"/>
      <p:bldP spid="47" grpId="0"/>
      <p:bldP spid="48" grpId="0"/>
      <p:bldP spid="49" grpId="0"/>
      <p:bldP spid="36" grpId="0"/>
      <p:bldP spid="6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33400" y="228600"/>
            <a:ext cx="3810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 anchor="ctr" anchorCtr="1"/>
          <a:lstStyle/>
          <a:p>
            <a:pPr>
              <a:lnSpc>
                <a:spcPct val="85000"/>
              </a:lnSpc>
            </a:pPr>
            <a:r>
              <a:rPr lang="fr-FR" sz="4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CALCULS </a:t>
            </a:r>
          </a:p>
        </p:txBody>
      </p:sp>
      <p:grpSp>
        <p:nvGrpSpPr>
          <p:cNvPr id="37907" name="Group 19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4267200" y="914400"/>
            <a:ext cx="4800600" cy="1752600"/>
            <a:chOff x="2688" y="576"/>
            <a:chExt cx="3024" cy="1104"/>
          </a:xfrm>
        </p:grpSpPr>
        <p:sp>
          <p:nvSpPr>
            <p:cNvPr id="37906" name="AutoShape 18"/>
            <p:cNvSpPr>
              <a:spLocks noChangeArrowheads="1"/>
            </p:cNvSpPr>
            <p:nvPr/>
          </p:nvSpPr>
          <p:spPr bwMode="auto">
            <a:xfrm>
              <a:off x="2880" y="576"/>
              <a:ext cx="2832" cy="1104"/>
            </a:xfrm>
            <a:prstGeom prst="bevel">
              <a:avLst>
                <a:gd name="adj" fmla="val 8153"/>
              </a:avLst>
            </a:prstGeom>
            <a:gradFill rotWithShape="0">
              <a:gsLst>
                <a:gs pos="0">
                  <a:srgbClr val="003300">
                    <a:gamma/>
                    <a:tint val="53725"/>
                    <a:invGamma/>
                  </a:srgbClr>
                </a:gs>
                <a:gs pos="100000">
                  <a:srgbClr val="003300"/>
                </a:gs>
              </a:gsLst>
              <a:path path="rect">
                <a:fillToRect l="50000" t="50000" r="50000" b="50000"/>
              </a:path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891" name="Rectangle 3"/>
            <p:cNvSpPr>
              <a:spLocks noChangeArrowheads="1"/>
            </p:cNvSpPr>
            <p:nvPr/>
          </p:nvSpPr>
          <p:spPr bwMode="auto">
            <a:xfrm>
              <a:off x="2688" y="672"/>
              <a:ext cx="2880" cy="9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/>
            <a:p>
              <a:pPr marL="819150" lvl="1" indent="-285750">
                <a:spcBef>
                  <a:spcPct val="20000"/>
                </a:spcBef>
                <a:buClr>
                  <a:schemeClr val="hlink"/>
                </a:buClr>
                <a:buSzPct val="70000"/>
                <a:buFont typeface="Monotype Sorts" pitchFamily="2" charset="2"/>
                <a:buChar char="u"/>
              </a:pPr>
              <a:r>
                <a:rPr lang="fr-FR" sz="1800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</a:rPr>
                <a:t>La salle, ou le lieu à éclairer</a:t>
              </a:r>
            </a:p>
            <a:p>
              <a:pPr marL="819150" lvl="1" indent="-285750">
                <a:spcBef>
                  <a:spcPct val="20000"/>
                </a:spcBef>
                <a:buClr>
                  <a:schemeClr val="hlink"/>
                </a:buClr>
                <a:buSzPct val="70000"/>
                <a:buFont typeface="Monotype Sorts" pitchFamily="2" charset="2"/>
                <a:buChar char="u"/>
              </a:pPr>
              <a:r>
                <a:rPr lang="fr-FR" sz="1800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</a:rPr>
                <a:t>L’ utilisation de la salle</a:t>
              </a:r>
            </a:p>
            <a:p>
              <a:pPr marL="819150" lvl="1" indent="-285750">
                <a:spcBef>
                  <a:spcPct val="20000"/>
                </a:spcBef>
                <a:buClr>
                  <a:schemeClr val="hlink"/>
                </a:buClr>
                <a:buSzPct val="70000"/>
                <a:buFont typeface="Monotype Sorts" pitchFamily="2" charset="2"/>
                <a:buChar char="u"/>
              </a:pPr>
              <a:r>
                <a:rPr lang="fr-FR" sz="1800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</a:rPr>
                <a:t>La source lumineuse</a:t>
              </a:r>
              <a:endParaRPr lang="fr-FR" sz="1800" dirty="0">
                <a:latin typeface="Arial Black" pitchFamily="34" charset="0"/>
              </a:endParaRPr>
            </a:p>
            <a:p>
              <a:pPr marL="819150" lvl="1" indent="-285750">
                <a:spcBef>
                  <a:spcPct val="20000"/>
                </a:spcBef>
                <a:buClr>
                  <a:schemeClr val="hlink"/>
                </a:buClr>
                <a:buSzPct val="70000"/>
                <a:buFont typeface="Monotype Sorts" pitchFamily="2" charset="2"/>
                <a:buChar char="u"/>
              </a:pPr>
              <a:r>
                <a:rPr lang="fr-FR" sz="1800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</a:rPr>
                <a:t>Le luminaire</a:t>
              </a:r>
            </a:p>
          </p:txBody>
        </p:sp>
      </p:grpSp>
      <p:sp>
        <p:nvSpPr>
          <p:cNvPr id="37896" name="AutoShape 8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990600"/>
            <a:ext cx="4876800" cy="1289090"/>
          </a:xfrm>
          <a:prstGeom prst="rightArrow">
            <a:avLst>
              <a:gd name="adj1" fmla="val 64009"/>
              <a:gd name="adj2" fmla="val 121309"/>
            </a:avLst>
          </a:prstGeom>
          <a:gradFill rotWithShape="0">
            <a:gsLst>
              <a:gs pos="0">
                <a:srgbClr val="000B10"/>
              </a:gs>
              <a:gs pos="50000">
                <a:srgbClr val="000B10">
                  <a:gamma/>
                  <a:tint val="33725"/>
                  <a:invGamma/>
                </a:srgbClr>
              </a:gs>
              <a:gs pos="100000">
                <a:srgbClr val="000B1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/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À </a:t>
            </a: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partir des éléments de départ </a:t>
            </a:r>
          </a:p>
        </p:txBody>
      </p:sp>
      <p:sp>
        <p:nvSpPr>
          <p:cNvPr id="37897" name="Rectangle 9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0" y="2895600"/>
            <a:ext cx="91440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u"/>
            </a:pPr>
            <a:r>
              <a:rPr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L’indice </a:t>
            </a: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du local </a:t>
            </a:r>
            <a:r>
              <a:rPr lang="fr-F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servira  à caractériser le local pour la détermination de l ’</a:t>
            </a:r>
            <a:r>
              <a:rPr lang="fr-FR" sz="1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utilance</a:t>
            </a:r>
            <a:r>
              <a:rPr lang="fr-F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.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u"/>
            </a:pPr>
            <a:r>
              <a:rPr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L’indice </a:t>
            </a: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de suspension </a:t>
            </a:r>
            <a:r>
              <a:rPr lang="fr-F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servira à caractériser la hauteur du luminaire par rapport au plan utile, et la hauteur de la pièce.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u"/>
            </a:pP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Détermination de l ’</a:t>
            </a:r>
            <a:r>
              <a:rPr lang="fr-FR" sz="1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utilance</a:t>
            </a: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fr-F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qui sera importante pour le calcul du flux lumineux total à produire.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u"/>
            </a:pP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Détermination du facteur de dépréciation </a:t>
            </a:r>
            <a:r>
              <a:rPr lang="fr-F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intervenant dans le calcul du flux lumineux total à produire, ce paramètre reflète la dégradation que subit le flux lumineux au cours du temps.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u"/>
            </a:pP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Calcul du flux total </a:t>
            </a:r>
            <a:r>
              <a:rPr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à </a:t>
            </a: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produire </a:t>
            </a:r>
            <a:r>
              <a:rPr lang="fr-F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en fonction de </a:t>
            </a:r>
            <a:r>
              <a:rPr lang="fr-FR" sz="1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l’éclairement </a:t>
            </a:r>
            <a:r>
              <a:rPr lang="fr-FR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nécessaire aux tâches effectuées dans ce local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u"/>
            </a:pP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Calcul du nombre de luminaires</a:t>
            </a:r>
            <a:endParaRPr lang="fr-FR" sz="18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u"/>
            </a:pP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Implantation</a:t>
            </a:r>
            <a:endParaRPr lang="fr-FR" sz="18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u"/>
            </a:pPr>
            <a:endParaRPr lang="fr-FR" sz="18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37908" name="Text Box 20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28600" y="2286000"/>
            <a:ext cx="4230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On effectue les calculs.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4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/>
      <p:bldP spid="37896" grpId="0" animBg="1"/>
      <p:bldP spid="37897" grpId="0"/>
      <p:bldP spid="3790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722313" y="358775"/>
            <a:ext cx="8421687" cy="708025"/>
          </a:xfrm>
        </p:spPr>
        <p:txBody>
          <a:bodyPr/>
          <a:lstStyle/>
          <a:p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LES CALCULS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533400" y="1676400"/>
            <a:ext cx="4948238" cy="473075"/>
          </a:xfrm>
        </p:spPr>
        <p:txBody>
          <a:bodyPr/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L’indice </a:t>
            </a:r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du local </a:t>
            </a:r>
          </a:p>
        </p:txBody>
      </p:sp>
      <p:sp>
        <p:nvSpPr>
          <p:cNvPr id="26628" name="Rectangle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79174" y="4170957"/>
            <a:ext cx="4948238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u"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L’indice </a:t>
            </a:r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de suspension</a:t>
            </a:r>
          </a:p>
        </p:txBody>
      </p:sp>
      <p:sp>
        <p:nvSpPr>
          <p:cNvPr id="26629" name="Text Box 5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219200" y="2057400"/>
            <a:ext cx="43434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0" lang="fr-FR" dirty="0" smtClean="0"/>
              <a:t>À </a:t>
            </a:r>
            <a:r>
              <a:rPr kumimoji="0" lang="fr-FR" dirty="0"/>
              <a:t>partir des dimensions du local sachant que h = hauteur entre le plan utile et la source lumineuse, a = longueur, b = largeur.</a:t>
            </a:r>
          </a:p>
        </p:txBody>
      </p:sp>
      <p:grpSp>
        <p:nvGrpSpPr>
          <p:cNvPr id="26637" name="Group 13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5562600" y="2209800"/>
            <a:ext cx="3429000" cy="1524000"/>
            <a:chOff x="3456" y="1872"/>
            <a:chExt cx="2160" cy="960"/>
          </a:xfrm>
        </p:grpSpPr>
        <p:sp>
          <p:nvSpPr>
            <p:cNvPr id="26630" name="AutoShape 6"/>
            <p:cNvSpPr>
              <a:spLocks noChangeArrowheads="1"/>
            </p:cNvSpPr>
            <p:nvPr/>
          </p:nvSpPr>
          <p:spPr bwMode="auto">
            <a:xfrm>
              <a:off x="3456" y="1872"/>
              <a:ext cx="2160" cy="960"/>
            </a:xfrm>
            <a:prstGeom prst="bevel">
              <a:avLst>
                <a:gd name="adj" fmla="val 12500"/>
              </a:avLst>
            </a:prstGeom>
            <a:gradFill rotWithShape="0">
              <a:gsLst>
                <a:gs pos="0">
                  <a:srgbClr val="333300">
                    <a:gamma/>
                    <a:tint val="39216"/>
                    <a:invGamma/>
                  </a:srgbClr>
                </a:gs>
                <a:gs pos="100000">
                  <a:srgbClr val="33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0" lang="fr-FR"/>
            </a:p>
          </p:txBody>
        </p:sp>
        <p:grpSp>
          <p:nvGrpSpPr>
            <p:cNvPr id="26636" name="Group 12"/>
            <p:cNvGrpSpPr>
              <a:grpSpLocks/>
            </p:cNvGrpSpPr>
            <p:nvPr/>
          </p:nvGrpSpPr>
          <p:grpSpPr bwMode="auto">
            <a:xfrm>
              <a:off x="3792" y="2016"/>
              <a:ext cx="1546" cy="624"/>
              <a:chOff x="3734" y="2880"/>
              <a:chExt cx="1546" cy="624"/>
            </a:xfrm>
          </p:grpSpPr>
          <p:sp>
            <p:nvSpPr>
              <p:cNvPr id="26632" name="Text Box 8"/>
              <p:cNvSpPr txBox="1">
                <a:spLocks noChangeArrowheads="1"/>
              </p:cNvSpPr>
              <p:nvPr/>
            </p:nvSpPr>
            <p:spPr bwMode="auto">
              <a:xfrm>
                <a:off x="3734" y="3050"/>
                <a:ext cx="47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kumimoji="0" lang="fr-FR" b="1" dirty="0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K = </a:t>
                </a:r>
              </a:p>
            </p:txBody>
          </p:sp>
          <p:sp>
            <p:nvSpPr>
              <p:cNvPr id="26633" name="Line 9"/>
              <p:cNvSpPr>
                <a:spLocks noChangeShapeType="1"/>
              </p:cNvSpPr>
              <p:nvPr/>
            </p:nvSpPr>
            <p:spPr bwMode="auto">
              <a:xfrm>
                <a:off x="4176" y="3216"/>
                <a:ext cx="1104" cy="0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6634" name="Text Box 10"/>
              <p:cNvSpPr txBox="1">
                <a:spLocks noChangeArrowheads="1"/>
              </p:cNvSpPr>
              <p:nvPr/>
            </p:nvSpPr>
            <p:spPr bwMode="auto">
              <a:xfrm>
                <a:off x="4416" y="2880"/>
                <a:ext cx="60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kumimoji="0" lang="fr-FR" b="1" dirty="0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a  x  b</a:t>
                </a:r>
              </a:p>
            </p:txBody>
          </p:sp>
          <p:sp>
            <p:nvSpPr>
              <p:cNvPr id="26635" name="Text Box 11"/>
              <p:cNvSpPr txBox="1">
                <a:spLocks noChangeArrowheads="1"/>
              </p:cNvSpPr>
              <p:nvPr/>
            </p:nvSpPr>
            <p:spPr bwMode="auto">
              <a:xfrm>
                <a:off x="4176" y="3216"/>
                <a:ext cx="104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kumimoji="0" lang="fr-FR" b="1" dirty="0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(a  +  b) x h</a:t>
                </a:r>
              </a:p>
            </p:txBody>
          </p:sp>
        </p:grpSp>
      </p:grpSp>
      <p:sp>
        <p:nvSpPr>
          <p:cNvPr id="26638" name="Rectangle 14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295400" y="4532927"/>
            <a:ext cx="394370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fr-FR" dirty="0"/>
              <a:t>En prenant h ’ = hauteur de la </a:t>
            </a:r>
          </a:p>
          <a:p>
            <a:r>
              <a:rPr kumimoji="0" lang="fr-FR" dirty="0"/>
              <a:t>suspension du point </a:t>
            </a:r>
            <a:r>
              <a:rPr kumimoji="0" lang="fr-FR" dirty="0" smtClean="0"/>
              <a:t>lumineux </a:t>
            </a:r>
            <a:br>
              <a:rPr kumimoji="0" lang="fr-FR" dirty="0" smtClean="0"/>
            </a:br>
            <a:endParaRPr kumimoji="0" lang="fr-FR" dirty="0"/>
          </a:p>
        </p:txBody>
      </p:sp>
      <p:grpSp>
        <p:nvGrpSpPr>
          <p:cNvPr id="26639" name="Group 15"/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5486400" y="4343400"/>
            <a:ext cx="3429000" cy="1524000"/>
            <a:chOff x="3456" y="1872"/>
            <a:chExt cx="2160" cy="960"/>
          </a:xfrm>
        </p:grpSpPr>
        <p:sp>
          <p:nvSpPr>
            <p:cNvPr id="26640" name="AutoShape 16"/>
            <p:cNvSpPr>
              <a:spLocks noChangeArrowheads="1"/>
            </p:cNvSpPr>
            <p:nvPr/>
          </p:nvSpPr>
          <p:spPr bwMode="auto">
            <a:xfrm>
              <a:off x="3456" y="1872"/>
              <a:ext cx="2160" cy="960"/>
            </a:xfrm>
            <a:prstGeom prst="bevel">
              <a:avLst>
                <a:gd name="adj" fmla="val 12500"/>
              </a:avLst>
            </a:prstGeom>
            <a:gradFill rotWithShape="0">
              <a:gsLst>
                <a:gs pos="0">
                  <a:srgbClr val="333300">
                    <a:gamma/>
                    <a:tint val="39216"/>
                    <a:invGamma/>
                  </a:srgbClr>
                </a:gs>
                <a:gs pos="100000">
                  <a:srgbClr val="33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0" lang="fr-FR"/>
            </a:p>
          </p:txBody>
        </p:sp>
        <p:grpSp>
          <p:nvGrpSpPr>
            <p:cNvPr id="26641" name="Group 17"/>
            <p:cNvGrpSpPr>
              <a:grpSpLocks/>
            </p:cNvGrpSpPr>
            <p:nvPr/>
          </p:nvGrpSpPr>
          <p:grpSpPr bwMode="auto">
            <a:xfrm>
              <a:off x="3792" y="2031"/>
              <a:ext cx="1546" cy="615"/>
              <a:chOff x="3734" y="2895"/>
              <a:chExt cx="1546" cy="615"/>
            </a:xfrm>
          </p:grpSpPr>
          <p:sp>
            <p:nvSpPr>
              <p:cNvPr id="26642" name="Text Box 18"/>
              <p:cNvSpPr txBox="1">
                <a:spLocks noChangeArrowheads="1"/>
              </p:cNvSpPr>
              <p:nvPr/>
            </p:nvSpPr>
            <p:spPr bwMode="auto">
              <a:xfrm>
                <a:off x="3734" y="3050"/>
                <a:ext cx="41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kumimoji="0" lang="fr-FR" b="1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J = </a:t>
                </a:r>
              </a:p>
            </p:txBody>
          </p:sp>
          <p:sp>
            <p:nvSpPr>
              <p:cNvPr id="26643" name="Line 19"/>
              <p:cNvSpPr>
                <a:spLocks noChangeShapeType="1"/>
              </p:cNvSpPr>
              <p:nvPr/>
            </p:nvSpPr>
            <p:spPr bwMode="auto">
              <a:xfrm>
                <a:off x="4176" y="3216"/>
                <a:ext cx="1104" cy="0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6644" name="Text Box 20"/>
              <p:cNvSpPr txBox="1">
                <a:spLocks noChangeArrowheads="1"/>
              </p:cNvSpPr>
              <p:nvPr/>
            </p:nvSpPr>
            <p:spPr bwMode="auto">
              <a:xfrm>
                <a:off x="4425" y="3219"/>
                <a:ext cx="701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kumimoji="0" lang="fr-FR" b="1" dirty="0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 h </a:t>
                </a:r>
                <a:r>
                  <a:rPr kumimoji="0" lang="fr-FR" b="1" dirty="0" smtClean="0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+ </a:t>
                </a:r>
                <a:r>
                  <a:rPr kumimoji="0" lang="fr-FR" b="1" dirty="0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h ’</a:t>
                </a:r>
              </a:p>
            </p:txBody>
          </p:sp>
          <p:sp>
            <p:nvSpPr>
              <p:cNvPr id="26645" name="Text Box 21"/>
              <p:cNvSpPr txBox="1">
                <a:spLocks noChangeArrowheads="1"/>
              </p:cNvSpPr>
              <p:nvPr/>
            </p:nvSpPr>
            <p:spPr bwMode="auto">
              <a:xfrm>
                <a:off x="4498" y="2895"/>
                <a:ext cx="460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kumimoji="0" lang="fr-FR" b="1" dirty="0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   </a:t>
                </a:r>
                <a:r>
                  <a:rPr kumimoji="0" lang="fr-FR" b="1" dirty="0" smtClean="0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h’</a:t>
                </a:r>
                <a:endParaRPr kumimoji="0" lang="fr-FR" b="1" dirty="0"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</p:grpSp>
      </p:grpSp>
      <p:sp>
        <p:nvSpPr>
          <p:cNvPr id="26646" name="Rectangle 22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763688" y="6052458"/>
            <a:ext cx="5678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fr-FR" dirty="0"/>
              <a:t>Dans la pratique on retiendra J = 0 ou J = 1/3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1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6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650"/>
                            </p:stCondLst>
                            <p:childTnLst>
                              <p:par>
                                <p:cTn id="3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1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autoUpdateAnimBg="0"/>
      <p:bldP spid="26627" grpId="0" build="p" autoUpdateAnimBg="0" advAuto="0"/>
      <p:bldP spid="26628" grpId="0" autoUpdateAnimBg="0"/>
      <p:bldP spid="26629" grpId="0" autoUpdateAnimBg="0"/>
      <p:bldP spid="26638" grpId="0" autoUpdateAnimBg="0"/>
      <p:bldP spid="26646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Grp="1" noChangeArrowheads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192881" y="272877"/>
            <a:ext cx="4948238" cy="549275"/>
          </a:xfrm>
          <a:noFill/>
          <a:ln/>
        </p:spPr>
        <p:txBody>
          <a:bodyPr/>
          <a:lstStyle/>
          <a:p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Détermination de l ’</a:t>
            </a:r>
            <a:r>
              <a:rPr lang="fr-FR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utilance</a:t>
            </a:r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28677" name="Text Box 5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81000" y="836712"/>
            <a:ext cx="825738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À </a:t>
            </a:r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partir des données </a:t>
            </a:r>
            <a:r>
              <a:rPr kumimoji="0"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précédentes, on </a:t>
            </a:r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va pouvoir retrouver sur des </a:t>
            </a:r>
          </a:p>
          <a:p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tableaux  la valeur de l ’</a:t>
            </a:r>
            <a:r>
              <a:rPr kumimoji="0" lang="fr-FR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utilance</a:t>
            </a:r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qui nous sera utile pour le </a:t>
            </a:r>
          </a:p>
          <a:p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calcul du flux total à produire.</a:t>
            </a:r>
          </a:p>
        </p:txBody>
      </p:sp>
      <p:pic>
        <p:nvPicPr>
          <p:cNvPr id="28678" name="Picture 6" descr="D:\utilance.tif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844824"/>
            <a:ext cx="5056025" cy="3553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9" name="Text Box 7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0" y="2057400"/>
            <a:ext cx="1571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fr-FR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Exemple :</a:t>
            </a:r>
            <a:r>
              <a:rPr kumimoji="0" lang="fr-FR" u="sng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28681" name="Freeform 9"/>
          <p:cNvSpPr>
            <a:spLocks/>
          </p:cNvSpPr>
          <p:nvPr>
            <p:custDataLst>
              <p:tags r:id="rId5"/>
            </p:custDataLst>
          </p:nvPr>
        </p:nvSpPr>
        <p:spPr bwMode="auto">
          <a:xfrm>
            <a:off x="3733800" y="2079451"/>
            <a:ext cx="2286000" cy="663635"/>
          </a:xfrm>
          <a:custGeom>
            <a:avLst/>
            <a:gdLst>
              <a:gd name="T0" fmla="*/ 0 w 1548"/>
              <a:gd name="T1" fmla="*/ 396 h 398"/>
              <a:gd name="T2" fmla="*/ 312 w 1548"/>
              <a:gd name="T3" fmla="*/ 372 h 398"/>
              <a:gd name="T4" fmla="*/ 372 w 1548"/>
              <a:gd name="T5" fmla="*/ 240 h 398"/>
              <a:gd name="T6" fmla="*/ 576 w 1548"/>
              <a:gd name="T7" fmla="*/ 60 h 398"/>
              <a:gd name="T8" fmla="*/ 1548 w 1548"/>
              <a:gd name="T9" fmla="*/ 0 h 398"/>
              <a:gd name="connsiteX0" fmla="*/ 0 w 10000"/>
              <a:gd name="connsiteY0" fmla="*/ 9950 h 9950"/>
              <a:gd name="connsiteX1" fmla="*/ 2016 w 10000"/>
              <a:gd name="connsiteY1" fmla="*/ 9347 h 9950"/>
              <a:gd name="connsiteX2" fmla="*/ 2530 w 10000"/>
              <a:gd name="connsiteY2" fmla="*/ 5268 h 9950"/>
              <a:gd name="connsiteX3" fmla="*/ 3721 w 10000"/>
              <a:gd name="connsiteY3" fmla="*/ 1508 h 9950"/>
              <a:gd name="connsiteX4" fmla="*/ 10000 w 10000"/>
              <a:gd name="connsiteY4" fmla="*/ 0 h 9950"/>
              <a:gd name="connsiteX0" fmla="*/ 0 w 10000"/>
              <a:gd name="connsiteY0" fmla="*/ 8870 h 8870"/>
              <a:gd name="connsiteX1" fmla="*/ 2016 w 10000"/>
              <a:gd name="connsiteY1" fmla="*/ 8264 h 8870"/>
              <a:gd name="connsiteX2" fmla="*/ 2530 w 10000"/>
              <a:gd name="connsiteY2" fmla="*/ 4164 h 8870"/>
              <a:gd name="connsiteX3" fmla="*/ 3721 w 10000"/>
              <a:gd name="connsiteY3" fmla="*/ 386 h 8870"/>
              <a:gd name="connsiteX4" fmla="*/ 10000 w 10000"/>
              <a:gd name="connsiteY4" fmla="*/ 401 h 8870"/>
              <a:gd name="connsiteX0" fmla="*/ 0 w 10000"/>
              <a:gd name="connsiteY0" fmla="*/ 10000 h 10000"/>
              <a:gd name="connsiteX1" fmla="*/ 2016 w 10000"/>
              <a:gd name="connsiteY1" fmla="*/ 9317 h 10000"/>
              <a:gd name="connsiteX2" fmla="*/ 2530 w 10000"/>
              <a:gd name="connsiteY2" fmla="*/ 4694 h 10000"/>
              <a:gd name="connsiteX3" fmla="*/ 4229 w 10000"/>
              <a:gd name="connsiteY3" fmla="*/ 435 h 10000"/>
              <a:gd name="connsiteX4" fmla="*/ 10000 w 10000"/>
              <a:gd name="connsiteY4" fmla="*/ 452 h 10000"/>
              <a:gd name="connsiteX0" fmla="*/ 0 w 10000"/>
              <a:gd name="connsiteY0" fmla="*/ 9813 h 9813"/>
              <a:gd name="connsiteX1" fmla="*/ 2016 w 10000"/>
              <a:gd name="connsiteY1" fmla="*/ 9130 h 9813"/>
              <a:gd name="connsiteX2" fmla="*/ 2530 w 10000"/>
              <a:gd name="connsiteY2" fmla="*/ 4507 h 9813"/>
              <a:gd name="connsiteX3" fmla="*/ 4229 w 10000"/>
              <a:gd name="connsiteY3" fmla="*/ 248 h 9813"/>
              <a:gd name="connsiteX4" fmla="*/ 10000 w 10000"/>
              <a:gd name="connsiteY4" fmla="*/ 265 h 9813"/>
              <a:gd name="connsiteX0" fmla="*/ 0 w 10000"/>
              <a:gd name="connsiteY0" fmla="*/ 10000 h 10056"/>
              <a:gd name="connsiteX1" fmla="*/ 1762 w 10000"/>
              <a:gd name="connsiteY1" fmla="*/ 9524 h 10056"/>
              <a:gd name="connsiteX2" fmla="*/ 2530 w 10000"/>
              <a:gd name="connsiteY2" fmla="*/ 4593 h 10056"/>
              <a:gd name="connsiteX3" fmla="*/ 4229 w 10000"/>
              <a:gd name="connsiteY3" fmla="*/ 253 h 10056"/>
              <a:gd name="connsiteX4" fmla="*/ 10000 w 10000"/>
              <a:gd name="connsiteY4" fmla="*/ 270 h 10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56">
                <a:moveTo>
                  <a:pt x="0" y="10000"/>
                </a:moveTo>
                <a:cubicBezTo>
                  <a:pt x="336" y="9883"/>
                  <a:pt x="1340" y="10425"/>
                  <a:pt x="1762" y="9524"/>
                </a:cubicBezTo>
                <a:cubicBezTo>
                  <a:pt x="2184" y="8623"/>
                  <a:pt x="2119" y="6138"/>
                  <a:pt x="2530" y="4593"/>
                </a:cubicBezTo>
                <a:cubicBezTo>
                  <a:pt x="2941" y="3048"/>
                  <a:pt x="2963" y="1413"/>
                  <a:pt x="4229" y="253"/>
                </a:cubicBezTo>
                <a:cubicBezTo>
                  <a:pt x="5558" y="-467"/>
                  <a:pt x="8695" y="620"/>
                  <a:pt x="10000" y="270"/>
                </a:cubicBezTo>
              </a:path>
            </a:pathLst>
          </a:custGeom>
          <a:noFill/>
          <a:ln w="76200" cap="sq" cmpd="sng">
            <a:solidFill>
              <a:schemeClr val="tx1"/>
            </a:solidFill>
            <a:prstDash val="solid"/>
            <a:round/>
            <a:headEnd type="none" w="sm" len="sm"/>
            <a:tailEnd type="triangle" w="med" len="med"/>
          </a:ln>
          <a:effectLst>
            <a:outerShdw dist="63500" dir="221219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682" name="Freeform 10"/>
          <p:cNvSpPr>
            <a:spLocks/>
          </p:cNvSpPr>
          <p:nvPr>
            <p:custDataLst>
              <p:tags r:id="rId6"/>
            </p:custDataLst>
          </p:nvPr>
        </p:nvSpPr>
        <p:spPr bwMode="auto">
          <a:xfrm>
            <a:off x="2514599" y="2407673"/>
            <a:ext cx="3327314" cy="838721"/>
          </a:xfrm>
          <a:custGeom>
            <a:avLst/>
            <a:gdLst>
              <a:gd name="T0" fmla="*/ 0 w 2352"/>
              <a:gd name="T1" fmla="*/ 609 h 619"/>
              <a:gd name="T2" fmla="*/ 1018 w 2352"/>
              <a:gd name="T3" fmla="*/ 570 h 619"/>
              <a:gd name="T4" fmla="*/ 1236 w 2352"/>
              <a:gd name="T5" fmla="*/ 316 h 619"/>
              <a:gd name="T6" fmla="*/ 1272 w 2352"/>
              <a:gd name="T7" fmla="*/ 136 h 619"/>
              <a:gd name="T8" fmla="*/ 1535 w 2352"/>
              <a:gd name="T9" fmla="*/ 22 h 619"/>
              <a:gd name="T10" fmla="*/ 2352 w 2352"/>
              <a:gd name="T11" fmla="*/ 3 h 619"/>
              <a:gd name="connsiteX0" fmla="*/ 0 w 9456"/>
              <a:gd name="connsiteY0" fmla="*/ 9528 h 9528"/>
              <a:gd name="connsiteX1" fmla="*/ 4328 w 9456"/>
              <a:gd name="connsiteY1" fmla="*/ 8898 h 9528"/>
              <a:gd name="connsiteX2" fmla="*/ 5255 w 9456"/>
              <a:gd name="connsiteY2" fmla="*/ 4795 h 9528"/>
              <a:gd name="connsiteX3" fmla="*/ 5408 w 9456"/>
              <a:gd name="connsiteY3" fmla="*/ 1887 h 9528"/>
              <a:gd name="connsiteX4" fmla="*/ 6526 w 9456"/>
              <a:gd name="connsiteY4" fmla="*/ 45 h 9528"/>
              <a:gd name="connsiteX5" fmla="*/ 9456 w 9456"/>
              <a:gd name="connsiteY5" fmla="*/ 1510 h 9528"/>
              <a:gd name="connsiteX0" fmla="*/ 0 w 10000"/>
              <a:gd name="connsiteY0" fmla="*/ 8958 h 8958"/>
              <a:gd name="connsiteX1" fmla="*/ 4577 w 10000"/>
              <a:gd name="connsiteY1" fmla="*/ 8297 h 8958"/>
              <a:gd name="connsiteX2" fmla="*/ 5557 w 10000"/>
              <a:gd name="connsiteY2" fmla="*/ 3991 h 8958"/>
              <a:gd name="connsiteX3" fmla="*/ 5719 w 10000"/>
              <a:gd name="connsiteY3" fmla="*/ 938 h 8958"/>
              <a:gd name="connsiteX4" fmla="*/ 7107 w 10000"/>
              <a:gd name="connsiteY4" fmla="*/ 90 h 8958"/>
              <a:gd name="connsiteX5" fmla="*/ 10000 w 10000"/>
              <a:gd name="connsiteY5" fmla="*/ 543 h 8958"/>
              <a:gd name="connsiteX0" fmla="*/ 0 w 10000"/>
              <a:gd name="connsiteY0" fmla="*/ 10000 h 10000"/>
              <a:gd name="connsiteX1" fmla="*/ 4577 w 10000"/>
              <a:gd name="connsiteY1" fmla="*/ 9262 h 10000"/>
              <a:gd name="connsiteX2" fmla="*/ 5598 w 10000"/>
              <a:gd name="connsiteY2" fmla="*/ 5666 h 10000"/>
              <a:gd name="connsiteX3" fmla="*/ 5719 w 10000"/>
              <a:gd name="connsiteY3" fmla="*/ 1047 h 10000"/>
              <a:gd name="connsiteX4" fmla="*/ 7107 w 10000"/>
              <a:gd name="connsiteY4" fmla="*/ 100 h 10000"/>
              <a:gd name="connsiteX5" fmla="*/ 10000 w 10000"/>
              <a:gd name="connsiteY5" fmla="*/ 606 h 10000"/>
              <a:gd name="connsiteX0" fmla="*/ 0 w 10000"/>
              <a:gd name="connsiteY0" fmla="*/ 10000 h 10000"/>
              <a:gd name="connsiteX1" fmla="*/ 4577 w 10000"/>
              <a:gd name="connsiteY1" fmla="*/ 9262 h 10000"/>
              <a:gd name="connsiteX2" fmla="*/ 5598 w 10000"/>
              <a:gd name="connsiteY2" fmla="*/ 5666 h 10000"/>
              <a:gd name="connsiteX3" fmla="*/ 6048 w 10000"/>
              <a:gd name="connsiteY3" fmla="*/ 1220 h 10000"/>
              <a:gd name="connsiteX4" fmla="*/ 7107 w 10000"/>
              <a:gd name="connsiteY4" fmla="*/ 100 h 10000"/>
              <a:gd name="connsiteX5" fmla="*/ 10000 w 10000"/>
              <a:gd name="connsiteY5" fmla="*/ 606 h 10000"/>
              <a:gd name="connsiteX0" fmla="*/ 0 w 9424"/>
              <a:gd name="connsiteY0" fmla="*/ 10000 h 10000"/>
              <a:gd name="connsiteX1" fmla="*/ 4577 w 9424"/>
              <a:gd name="connsiteY1" fmla="*/ 9262 h 10000"/>
              <a:gd name="connsiteX2" fmla="*/ 5598 w 9424"/>
              <a:gd name="connsiteY2" fmla="*/ 5666 h 10000"/>
              <a:gd name="connsiteX3" fmla="*/ 6048 w 9424"/>
              <a:gd name="connsiteY3" fmla="*/ 1220 h 10000"/>
              <a:gd name="connsiteX4" fmla="*/ 7107 w 9424"/>
              <a:gd name="connsiteY4" fmla="*/ 100 h 10000"/>
              <a:gd name="connsiteX5" fmla="*/ 9424 w 9424"/>
              <a:gd name="connsiteY5" fmla="*/ 606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24" h="10000">
                <a:moveTo>
                  <a:pt x="0" y="10000"/>
                </a:moveTo>
                <a:cubicBezTo>
                  <a:pt x="765" y="9867"/>
                  <a:pt x="3644" y="9984"/>
                  <a:pt x="4577" y="9262"/>
                </a:cubicBezTo>
                <a:cubicBezTo>
                  <a:pt x="5510" y="8540"/>
                  <a:pt x="5353" y="7006"/>
                  <a:pt x="5598" y="5666"/>
                </a:cubicBezTo>
                <a:cubicBezTo>
                  <a:pt x="5843" y="4326"/>
                  <a:pt x="5797" y="2148"/>
                  <a:pt x="6048" y="1220"/>
                </a:cubicBezTo>
                <a:cubicBezTo>
                  <a:pt x="6300" y="292"/>
                  <a:pt x="6298" y="518"/>
                  <a:pt x="7107" y="100"/>
                </a:cubicBezTo>
                <a:cubicBezTo>
                  <a:pt x="7918" y="-315"/>
                  <a:pt x="8659" y="701"/>
                  <a:pt x="9424" y="606"/>
                </a:cubicBezTo>
              </a:path>
            </a:pathLst>
          </a:custGeom>
          <a:noFill/>
          <a:ln w="76200" cap="sq" cmpd="sng">
            <a:solidFill>
              <a:schemeClr val="tx1"/>
            </a:solidFill>
            <a:prstDash val="solid"/>
            <a:round/>
            <a:headEnd type="none" w="sm" len="sm"/>
            <a:tailEnd type="triangle" w="med" len="med"/>
          </a:ln>
          <a:effectLst>
            <a:outerShdw dist="107763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684" name="Rectangle 12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644008" y="4012406"/>
            <a:ext cx="2971800" cy="152400"/>
          </a:xfrm>
          <a:prstGeom prst="rect">
            <a:avLst/>
          </a:prstGeom>
          <a:solidFill>
            <a:srgbClr val="FFFF00">
              <a:alpha val="53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28685" name="Rectangle 13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408057" y="2618581"/>
            <a:ext cx="304800" cy="1905000"/>
          </a:xfrm>
          <a:prstGeom prst="rect">
            <a:avLst/>
          </a:prstGeom>
          <a:solidFill>
            <a:srgbClr val="66FF33">
              <a:alpha val="52941"/>
            </a:srgbClr>
          </a:solidFill>
          <a:ln>
            <a:noFill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28686" name="Rectangle 14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245768" y="4751614"/>
            <a:ext cx="1262063" cy="457200"/>
          </a:xfrm>
          <a:prstGeom prst="rect">
            <a:avLst/>
          </a:prstGeom>
          <a:gradFill rotWithShape="0">
            <a:gsLst>
              <a:gs pos="0">
                <a:srgbClr val="4C2600">
                  <a:gamma/>
                  <a:tint val="63922"/>
                  <a:invGamma/>
                </a:srgbClr>
              </a:gs>
              <a:gs pos="100000">
                <a:srgbClr val="4C26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scene3d>
            <a:camera prst="legacyPerspectiveTopRight">
              <a:rot lat="21438000" lon="0" rev="0"/>
            </a:camera>
            <a:lightRig rig="legacyFlat3" dir="b"/>
          </a:scene3d>
          <a:sp3d extrusionH="121893000" prstMaterial="legacyMatte">
            <a:bevelT w="13500" h="13500" prst="angle"/>
            <a:bevelB w="13500" h="13500" prst="angle"/>
            <a:extrusionClr>
              <a:srgbClr val="4C2600"/>
            </a:extrusionClr>
          </a:sp3d>
          <a:extLst>
            <a:ext uri="{91240B29-F687-4F45-9708-019B960494DF}">
              <a14:hiddenLine xmlns:a14="http://schemas.microsoft.com/office/drawing/2010/main" w="12700" cap="sq">
                <a:noFill/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r>
              <a:rPr kumimoji="0" lang="fr-FR"/>
              <a:t>U = 0.31</a:t>
            </a:r>
          </a:p>
        </p:txBody>
      </p:sp>
      <p:sp>
        <p:nvSpPr>
          <p:cNvPr id="28687" name="Rectangle 15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0" y="5400005"/>
            <a:ext cx="69342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u"/>
            </a:pPr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Détermination du facteur de dépréciation </a:t>
            </a:r>
          </a:p>
        </p:txBody>
      </p:sp>
      <p:sp>
        <p:nvSpPr>
          <p:cNvPr id="28688" name="Text Box 16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957263" y="5851525"/>
            <a:ext cx="818673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fr-FR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Suivant les conditions </a:t>
            </a:r>
            <a:r>
              <a:rPr kumimoji="0" lang="fr-FR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d’utilisation</a:t>
            </a:r>
            <a:r>
              <a:rPr kumimoji="0" lang="fr-FR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et de niveau </a:t>
            </a:r>
            <a:r>
              <a:rPr kumimoji="0" lang="fr-FR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d’</a:t>
            </a:r>
            <a:r>
              <a:rPr kumimoji="0" lang="fr-FR" sz="2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empoussiérage</a:t>
            </a:r>
            <a:r>
              <a:rPr kumimoji="0" lang="fr-FR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fr-FR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on attribue </a:t>
            </a:r>
          </a:p>
          <a:p>
            <a:r>
              <a:rPr kumimoji="0" lang="fr-FR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un coefficient « d » compris entre 1,2 pour un niveau de poussières faible ; </a:t>
            </a:r>
          </a:p>
          <a:p>
            <a:r>
              <a:rPr kumimoji="0" lang="fr-FR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moyen : d = 1.4; élevé: d =1.6.</a:t>
            </a:r>
          </a:p>
        </p:txBody>
      </p:sp>
      <p:sp>
        <p:nvSpPr>
          <p:cNvPr id="28691" name="Rectangle 19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0" y="2605088"/>
            <a:ext cx="37242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Pour un rapport de suspension J = 0</a:t>
            </a:r>
          </a:p>
        </p:txBody>
      </p:sp>
      <p:sp>
        <p:nvSpPr>
          <p:cNvPr id="28692" name="Rectangle 20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0" y="3038475"/>
            <a:ext cx="24733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Indice de local K = 0.60</a:t>
            </a:r>
          </a:p>
        </p:txBody>
      </p:sp>
      <p:sp>
        <p:nvSpPr>
          <p:cNvPr id="28693" name="Rectangle 21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0" y="4340225"/>
            <a:ext cx="3746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Luminaire direct intensif de classe E</a:t>
            </a:r>
          </a:p>
        </p:txBody>
      </p:sp>
      <p:sp>
        <p:nvSpPr>
          <p:cNvPr id="28694" name="Rectangle 22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0" y="3471863"/>
            <a:ext cx="4089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Coefficient de réflexion du plafond 70%</a:t>
            </a:r>
          </a:p>
        </p:txBody>
      </p:sp>
      <p:sp>
        <p:nvSpPr>
          <p:cNvPr id="28695" name="Rectangle 23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0" y="3905250"/>
            <a:ext cx="3911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Coefficient de réflexion des murs 10%</a:t>
            </a:r>
          </a:p>
        </p:txBody>
      </p:sp>
      <p:sp>
        <p:nvSpPr>
          <p:cNvPr id="28696" name="AutoShape 24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2667000" y="4495800"/>
            <a:ext cx="1539875" cy="822325"/>
          </a:xfrm>
          <a:prstGeom prst="rightArrow">
            <a:avLst>
              <a:gd name="adj1" fmla="val 50000"/>
              <a:gd name="adj2" fmla="val 46815"/>
            </a:avLst>
          </a:prstGeom>
          <a:gradFill rotWithShape="0">
            <a:gsLst>
              <a:gs pos="0">
                <a:srgbClr val="4C2600"/>
              </a:gs>
              <a:gs pos="50000">
                <a:srgbClr val="4C2600">
                  <a:gamma/>
                  <a:tint val="53725"/>
                  <a:invGamma/>
                </a:srgbClr>
              </a:gs>
              <a:gs pos="100000">
                <a:srgbClr val="4C2600"/>
              </a:gs>
            </a:gsLst>
            <a:lin ang="5400000" scaled="1"/>
          </a:gradFill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0" lang="fr-FR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Utilance</a:t>
            </a:r>
            <a:endParaRPr kumimoji="0" lang="fr-FR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650"/>
                            </p:stCondLst>
                            <p:childTnLst>
                              <p:par>
                                <p:cTn id="13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6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1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9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75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2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6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8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3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8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 build="p"/>
      <p:bldP spid="28677" grpId="0"/>
      <p:bldP spid="28679" grpId="0"/>
      <p:bldP spid="28681" grpId="0" animBg="1"/>
      <p:bldP spid="28682" grpId="0" animBg="1"/>
      <p:bldP spid="28684" grpId="0" animBg="1"/>
      <p:bldP spid="28685" grpId="0" animBg="1"/>
      <p:bldP spid="28686" grpId="0" animBg="1"/>
      <p:bldP spid="28687" grpId="0"/>
      <p:bldP spid="28688" grpId="0"/>
      <p:bldP spid="28691" grpId="0"/>
      <p:bldP spid="28692" grpId="0"/>
      <p:bldP spid="28693" grpId="0"/>
      <p:bldP spid="28694" grpId="0"/>
      <p:bldP spid="28695" grpId="0"/>
      <p:bldP spid="2869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716" name="Group 20"/>
          <p:cNvGrpSpPr>
            <a:grpSpLocks/>
          </p:cNvGrpSpPr>
          <p:nvPr>
            <p:custDataLst>
              <p:tags r:id="rId1"/>
            </p:custDataLst>
          </p:nvPr>
        </p:nvGrpSpPr>
        <p:grpSpPr bwMode="auto">
          <a:xfrm>
            <a:off x="1653208" y="3355526"/>
            <a:ext cx="5105400" cy="1981200"/>
            <a:chOff x="1200" y="2352"/>
            <a:chExt cx="3216" cy="1248"/>
          </a:xfrm>
        </p:grpSpPr>
        <p:sp>
          <p:nvSpPr>
            <p:cNvPr id="29701" name="AutoShape 5"/>
            <p:cNvSpPr>
              <a:spLocks noChangeArrowheads="1"/>
            </p:cNvSpPr>
            <p:nvPr/>
          </p:nvSpPr>
          <p:spPr bwMode="auto">
            <a:xfrm>
              <a:off x="1200" y="2352"/>
              <a:ext cx="3216" cy="1248"/>
            </a:xfrm>
            <a:prstGeom prst="bevel">
              <a:avLst>
                <a:gd name="adj" fmla="val 12500"/>
              </a:avLst>
            </a:prstGeom>
            <a:gradFill rotWithShape="0">
              <a:gsLst>
                <a:gs pos="0">
                  <a:srgbClr val="4C2600">
                    <a:gamma/>
                    <a:tint val="33725"/>
                    <a:invGamma/>
                  </a:srgbClr>
                </a:gs>
                <a:gs pos="100000">
                  <a:srgbClr val="4C2600"/>
                </a:gs>
              </a:gsLst>
              <a:path path="rect">
                <a:fillToRect l="50000" t="50000" r="50000" b="50000"/>
              </a:path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702" name="Text Box 6"/>
            <p:cNvSpPr txBox="1">
              <a:spLocks noChangeArrowheads="1"/>
            </p:cNvSpPr>
            <p:nvPr/>
          </p:nvSpPr>
          <p:spPr bwMode="auto">
            <a:xfrm>
              <a:off x="1632" y="2714"/>
              <a:ext cx="60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fr-FR" sz="3600" b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F = </a:t>
              </a:r>
            </a:p>
          </p:txBody>
        </p:sp>
        <p:sp>
          <p:nvSpPr>
            <p:cNvPr id="29703" name="Line 7"/>
            <p:cNvSpPr>
              <a:spLocks noChangeShapeType="1"/>
            </p:cNvSpPr>
            <p:nvPr/>
          </p:nvSpPr>
          <p:spPr bwMode="auto">
            <a:xfrm>
              <a:off x="2208" y="2928"/>
              <a:ext cx="1824" cy="0"/>
            </a:xfrm>
            <a:prstGeom prst="line">
              <a:avLst/>
            </a:prstGeom>
            <a:noFill/>
            <a:ln w="5715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704" name="Text Box 8"/>
            <p:cNvSpPr txBox="1">
              <a:spLocks noChangeArrowheads="1"/>
            </p:cNvSpPr>
            <p:nvPr/>
          </p:nvSpPr>
          <p:spPr bwMode="auto">
            <a:xfrm>
              <a:off x="2276" y="2524"/>
              <a:ext cx="170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fr-FR" sz="3600" b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E x a x b </a:t>
              </a:r>
              <a:r>
                <a:rPr kumimoji="0" lang="fr-FR" sz="36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x d </a:t>
              </a:r>
              <a:endParaRPr kumimoji="0" lang="fr-FR" sz="3600" b="1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9705" name="Text Box 9"/>
            <p:cNvSpPr txBox="1">
              <a:spLocks noChangeArrowheads="1"/>
            </p:cNvSpPr>
            <p:nvPr/>
          </p:nvSpPr>
          <p:spPr bwMode="auto">
            <a:xfrm>
              <a:off x="2064" y="2923"/>
              <a:ext cx="207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fr-FR" sz="3600" b="1" dirty="0">
                  <a:effectLst>
                    <a:outerShdw blurRad="38100" dist="38100" dir="2700000" algn="tl">
                      <a:srgbClr val="000000"/>
                    </a:outerShdw>
                  </a:effectLst>
                  <a:cs typeface="Times New Roman" charset="0"/>
                  <a:sym typeface="Bookshelf Symbol 5" pitchFamily="2" charset="2"/>
                </a:rPr>
                <a:t> </a:t>
              </a:r>
              <a:r>
                <a:rPr kumimoji="0" lang="fr-FR" sz="36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cs typeface="Times New Roman" charset="0"/>
                  <a:sym typeface="Symbol" pitchFamily="18" charset="2"/>
                </a:rPr>
                <a:t></a:t>
              </a:r>
              <a:r>
                <a:rPr kumimoji="0" lang="fr-FR" sz="3600" b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i .</a:t>
              </a:r>
              <a:r>
                <a:rPr kumimoji="0" lang="fr-FR" sz="3600" b="1" dirty="0" err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Ui</a:t>
              </a:r>
              <a:r>
                <a:rPr kumimoji="0" lang="fr-FR" sz="3600" b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+ </a:t>
              </a:r>
              <a:r>
                <a:rPr kumimoji="0" lang="fr-FR" sz="3600" b="1" dirty="0">
                  <a:effectLst>
                    <a:outerShdw blurRad="38100" dist="38100" dir="2700000" algn="tl">
                      <a:srgbClr val="000000"/>
                    </a:outerShdw>
                  </a:effectLst>
                  <a:cs typeface="Times New Roman" charset="0"/>
                  <a:sym typeface="Symbol" pitchFamily="18" charset="2"/>
                </a:rPr>
                <a:t></a:t>
              </a:r>
              <a:r>
                <a:rPr kumimoji="0" lang="fr-FR" sz="3600" b="1" dirty="0">
                  <a:effectLst>
                    <a:outerShdw blurRad="38100" dist="38100" dir="2700000" algn="tl">
                      <a:srgbClr val="000000"/>
                    </a:outerShdw>
                  </a:effectLst>
                  <a:sym typeface="Bookshelf Symbol 5" pitchFamily="2" charset="2"/>
                </a:rPr>
                <a:t> </a:t>
              </a:r>
              <a:r>
                <a:rPr kumimoji="0" lang="fr-FR" sz="3600" b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 .</a:t>
              </a:r>
              <a:r>
                <a:rPr kumimoji="0" lang="fr-FR" sz="36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Us </a:t>
              </a:r>
              <a:endParaRPr kumimoji="0" lang="fr-FR" sz="3600" b="1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29712" name="Line 16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 flipV="1">
            <a:off x="4427984" y="4955726"/>
            <a:ext cx="654224" cy="921546"/>
          </a:xfrm>
          <a:prstGeom prst="line">
            <a:avLst/>
          </a:prstGeom>
          <a:noFill/>
          <a:ln w="57150" cap="sq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9709" name="Line 13"/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 flipV="1">
            <a:off x="1043608" y="4727126"/>
            <a:ext cx="2209800" cy="3048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  <p:custDataLst>
              <p:tags r:id="rId4"/>
            </p:custDataLst>
          </p:nvPr>
        </p:nvSpPr>
        <p:spPr>
          <a:xfrm>
            <a:off x="304800" y="533400"/>
            <a:ext cx="8421688" cy="569913"/>
          </a:xfrm>
        </p:spPr>
        <p:txBody>
          <a:bodyPr/>
          <a:lstStyle/>
          <a:p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CALCUL DU FLUX TOTAL </a:t>
            </a: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À </a:t>
            </a:r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PRODUIRE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  <p:custDataLst>
              <p:tags r:id="rId5"/>
            </p:custDataLst>
          </p:nvPr>
        </p:nvSpPr>
        <p:spPr>
          <a:xfrm>
            <a:off x="609600" y="1371601"/>
            <a:ext cx="8077200" cy="1337319"/>
          </a:xfrm>
        </p:spPr>
        <p:txBody>
          <a:bodyPr/>
          <a:lstStyle/>
          <a:p>
            <a:pPr algn="just"/>
            <a:r>
              <a:rPr lang="fr-FR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Connaissant tous les paramètres de la pièce, </a:t>
            </a:r>
            <a:r>
              <a:rPr lang="fr-FR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l’éclairement </a:t>
            </a:r>
            <a:r>
              <a:rPr lang="fr-FR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moyen  nécessaire  </a:t>
            </a:r>
            <a:r>
              <a:rPr lang="fr-FR" sz="2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Em</a:t>
            </a:r>
            <a:r>
              <a:rPr lang="fr-FR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fr-FR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 rendement des luminaires choisis, ayant trouvé </a:t>
            </a:r>
            <a:r>
              <a:rPr lang="fr-FR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</a:t>
            </a:r>
            <a:r>
              <a:rPr lang="fr-FR" sz="2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utilance</a:t>
            </a:r>
            <a:r>
              <a:rPr lang="fr-FR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et le facteur de </a:t>
            </a:r>
            <a:r>
              <a:rPr lang="fr-FR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dépréciation, </a:t>
            </a:r>
            <a:r>
              <a:rPr lang="fr-FR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nous pouvons calculer le flux lumineux total que devront fournir les sources lumineuses.</a:t>
            </a:r>
          </a:p>
        </p:txBody>
      </p:sp>
      <p:sp>
        <p:nvSpPr>
          <p:cNvPr id="29708" name="Text Box 12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5496" y="4365104"/>
            <a:ext cx="182312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0" lang="fr-FR" dirty="0"/>
              <a:t>Rendement </a:t>
            </a:r>
          </a:p>
          <a:p>
            <a:r>
              <a:rPr kumimoji="0" lang="fr-FR" dirty="0" smtClean="0"/>
              <a:t>Direct (</a:t>
            </a:r>
            <a:r>
              <a:rPr kumimoji="0" lang="fr-FR" dirty="0" smtClean="0"/>
              <a:t>inférieur)</a:t>
            </a:r>
            <a:endParaRPr kumimoji="0" lang="fr-FR" dirty="0"/>
          </a:p>
        </p:txBody>
      </p:sp>
      <p:sp>
        <p:nvSpPr>
          <p:cNvPr id="29710" name="Text Box 14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5496" y="5797713"/>
            <a:ext cx="9145016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kumimoji="0" lang="fr-FR" dirty="0"/>
              <a:t>Rendement indirect et </a:t>
            </a:r>
            <a:r>
              <a:rPr kumimoji="0" lang="fr-FR" dirty="0" err="1"/>
              <a:t>utilance</a:t>
            </a:r>
            <a:r>
              <a:rPr kumimoji="0" lang="fr-FR" dirty="0"/>
              <a:t> en indirect </a:t>
            </a:r>
            <a:r>
              <a:rPr kumimoji="0" lang="fr-FR" dirty="0" smtClean="0"/>
              <a:t>(supérieure) ce </a:t>
            </a:r>
            <a:r>
              <a:rPr kumimoji="0" lang="fr-FR" dirty="0"/>
              <a:t>terme </a:t>
            </a:r>
            <a:r>
              <a:rPr kumimoji="0" lang="fr-FR" dirty="0" smtClean="0"/>
              <a:t>n’est </a:t>
            </a:r>
            <a:r>
              <a:rPr kumimoji="0" lang="fr-FR" dirty="0"/>
              <a:t>pas utilisé si le rendement du luminaire en indirect est: </a:t>
            </a:r>
            <a:r>
              <a:rPr kumimoji="0" lang="fr-FR" sz="3600" b="1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charset="0"/>
                <a:sym typeface="Symbol" pitchFamily="18" charset="2"/>
              </a:rPr>
              <a:t></a:t>
            </a:r>
            <a:r>
              <a:rPr kumimoji="0" lang="fr-FR" sz="3600" b="1" dirty="0">
                <a:effectLst>
                  <a:outerShdw blurRad="38100" dist="38100" dir="2700000" algn="tl">
                    <a:srgbClr val="000000"/>
                  </a:outerShdw>
                </a:effectLst>
                <a:sym typeface="Bookshelf Symbol 5" pitchFamily="2" charset="2"/>
              </a:rPr>
              <a:t> </a:t>
            </a:r>
            <a:r>
              <a:rPr kumimoji="0" lang="fr-FR" sz="36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 = 0</a:t>
            </a:r>
          </a:p>
        </p:txBody>
      </p:sp>
      <p:sp>
        <p:nvSpPr>
          <p:cNvPr id="29711" name="Oval 15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680248" y="4346126"/>
            <a:ext cx="1600200" cy="685800"/>
          </a:xfrm>
          <a:prstGeom prst="ellipse">
            <a:avLst/>
          </a:prstGeom>
          <a:solidFill>
            <a:srgbClr val="FFFF99">
              <a:alpha val="50000"/>
            </a:srgbClr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9714" name="Text Box 18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111" y="2886035"/>
            <a:ext cx="220284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fr-FR" dirty="0" smtClean="0"/>
              <a:t>F: En </a:t>
            </a:r>
            <a:r>
              <a:rPr kumimoji="0" lang="fr-FR" dirty="0"/>
              <a:t>LUMENS</a:t>
            </a:r>
          </a:p>
          <a:p>
            <a:r>
              <a:rPr kumimoji="0" lang="fr-FR" dirty="0"/>
              <a:t>symbole: lm</a:t>
            </a:r>
          </a:p>
        </p:txBody>
      </p:sp>
      <p:sp>
        <p:nvSpPr>
          <p:cNvPr id="16" name="Text Box 18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804248" y="3352924"/>
            <a:ext cx="2383375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kumimoji="0" lang="fr-FR" dirty="0" smtClean="0"/>
              <a:t>0.65 &lt; Fm &lt; 0.95 </a:t>
            </a:r>
            <a:br>
              <a:rPr kumimoji="0" lang="fr-FR" dirty="0" smtClean="0"/>
            </a:br>
            <a:r>
              <a:rPr kumimoji="0" lang="fr-FR" dirty="0" smtClean="0"/>
              <a:t>Facteur de maintenance pour des conditions de service difficiles à faciles.</a:t>
            </a:r>
            <a:endParaRPr kumimoji="0" lang="fr-FR" dirty="0"/>
          </a:p>
        </p:txBody>
      </p:sp>
      <p:sp>
        <p:nvSpPr>
          <p:cNvPr id="17" name="Text Box 8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699792" y="2761764"/>
            <a:ext cx="428251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fr-FR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Avec: E = </a:t>
            </a:r>
            <a:r>
              <a:rPr kumimoji="0" lang="fr-FR" sz="2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Em</a:t>
            </a:r>
            <a:r>
              <a:rPr kumimoji="0" lang="fr-FR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/ Fm   en lux</a:t>
            </a:r>
            <a:endParaRPr kumimoji="0" lang="fr-FR" sz="28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7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7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7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15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9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4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9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9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2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97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97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9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145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12" grpId="0" animBg="1"/>
      <p:bldP spid="29709" grpId="0" animBg="1"/>
      <p:bldP spid="29698" grpId="0"/>
      <p:bldP spid="29699" grpId="0" build="p"/>
      <p:bldP spid="29708" grpId="0"/>
      <p:bldP spid="29710" grpId="0"/>
      <p:bldP spid="29711" grpId="0" animBg="1"/>
      <p:bldP spid="29714" grpId="0"/>
      <p:bldP spid="16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381000" y="304800"/>
            <a:ext cx="8421688" cy="646113"/>
          </a:xfrm>
          <a:noFill/>
          <a:ln/>
        </p:spPr>
        <p:txBody>
          <a:bodyPr/>
          <a:lstStyle/>
          <a:p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Calcul du nombre de luminaires</a:t>
            </a:r>
          </a:p>
        </p:txBody>
      </p:sp>
      <p:grpSp>
        <p:nvGrpSpPr>
          <p:cNvPr id="30732" name="Group 12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1524000" y="1524000"/>
            <a:ext cx="6096000" cy="1752600"/>
            <a:chOff x="1200" y="2352"/>
            <a:chExt cx="4224" cy="1248"/>
          </a:xfrm>
        </p:grpSpPr>
        <p:sp>
          <p:nvSpPr>
            <p:cNvPr id="30726" name="AutoShape 6"/>
            <p:cNvSpPr>
              <a:spLocks noChangeArrowheads="1"/>
            </p:cNvSpPr>
            <p:nvPr/>
          </p:nvSpPr>
          <p:spPr bwMode="auto">
            <a:xfrm>
              <a:off x="1200" y="2352"/>
              <a:ext cx="4224" cy="1248"/>
            </a:xfrm>
            <a:prstGeom prst="bevel">
              <a:avLst>
                <a:gd name="adj" fmla="val 12500"/>
              </a:avLst>
            </a:prstGeom>
            <a:gradFill rotWithShape="0">
              <a:gsLst>
                <a:gs pos="0">
                  <a:srgbClr val="4C2600">
                    <a:gamma/>
                    <a:tint val="33725"/>
                    <a:invGamma/>
                  </a:srgbClr>
                </a:gs>
                <a:gs pos="100000">
                  <a:srgbClr val="4C2600"/>
                </a:gs>
              </a:gsLst>
              <a:path path="rect">
                <a:fillToRect l="50000" t="50000" r="50000" b="50000"/>
              </a:path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27" name="Text Box 7"/>
            <p:cNvSpPr txBox="1">
              <a:spLocks noChangeArrowheads="1"/>
            </p:cNvSpPr>
            <p:nvPr/>
          </p:nvSpPr>
          <p:spPr bwMode="auto">
            <a:xfrm>
              <a:off x="1632" y="2714"/>
              <a:ext cx="696" cy="4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fr-FR" sz="3600" b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N = </a:t>
              </a:r>
            </a:p>
          </p:txBody>
        </p:sp>
        <p:sp>
          <p:nvSpPr>
            <p:cNvPr id="30728" name="Line 8"/>
            <p:cNvSpPr>
              <a:spLocks noChangeShapeType="1"/>
            </p:cNvSpPr>
            <p:nvPr/>
          </p:nvSpPr>
          <p:spPr bwMode="auto">
            <a:xfrm>
              <a:off x="2208" y="2928"/>
              <a:ext cx="2736" cy="0"/>
            </a:xfrm>
            <a:prstGeom prst="line">
              <a:avLst/>
            </a:prstGeom>
            <a:noFill/>
            <a:ln w="5715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29" name="Text Box 9"/>
            <p:cNvSpPr txBox="1">
              <a:spLocks noChangeArrowheads="1"/>
            </p:cNvSpPr>
            <p:nvPr/>
          </p:nvSpPr>
          <p:spPr bwMode="auto">
            <a:xfrm>
              <a:off x="3169" y="2543"/>
              <a:ext cx="400" cy="4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fr-FR" sz="3600" b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F </a:t>
              </a:r>
            </a:p>
          </p:txBody>
        </p:sp>
        <p:sp>
          <p:nvSpPr>
            <p:cNvPr id="30731" name="Text Box 11"/>
            <p:cNvSpPr txBox="1">
              <a:spLocks noChangeArrowheads="1"/>
            </p:cNvSpPr>
            <p:nvPr/>
          </p:nvSpPr>
          <p:spPr bwMode="auto">
            <a:xfrm>
              <a:off x="2200" y="2929"/>
              <a:ext cx="3076" cy="4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fr-FR" sz="3600" b="1" dirty="0">
                  <a:effectLst>
                    <a:outerShdw blurRad="38100" dist="38100" dir="2700000" algn="tl">
                      <a:srgbClr val="000000"/>
                    </a:outerShdw>
                  </a:effectLst>
                  <a:sym typeface="Bookshelf Symbol 5" pitchFamily="2" charset="2"/>
                </a:rPr>
                <a:t>n x Flux </a:t>
              </a:r>
              <a:r>
                <a:rPr kumimoji="0" lang="fr-FR" sz="36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sym typeface="Bookshelf Symbol 5" pitchFamily="2" charset="2"/>
                </a:rPr>
                <a:t>d’une </a:t>
              </a:r>
              <a:r>
                <a:rPr kumimoji="0" lang="fr-FR" sz="3600" b="1" dirty="0">
                  <a:effectLst>
                    <a:outerShdw blurRad="38100" dist="38100" dir="2700000" algn="tl">
                      <a:srgbClr val="000000"/>
                    </a:outerShdw>
                  </a:effectLst>
                  <a:sym typeface="Bookshelf Symbol 5" pitchFamily="2" charset="2"/>
                </a:rPr>
                <a:t>lampe</a:t>
              </a:r>
              <a:endParaRPr kumimoji="0" lang="fr-FR" sz="3600" b="1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30733" name="Text Box 1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33400" y="990600"/>
            <a:ext cx="7940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0" lang="fr-FR" dirty="0"/>
              <a:t>n: nombre de sources lumineuses(tube ou lampe) par luminaire.</a:t>
            </a:r>
          </a:p>
        </p:txBody>
      </p:sp>
      <p:sp>
        <p:nvSpPr>
          <p:cNvPr id="30734" name="Rectangle 14"/>
          <p:cNvSpPr>
            <a:spLocks noGrp="1" noChangeArrowheads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0" y="3505944"/>
            <a:ext cx="9144000" cy="1219200"/>
          </a:xfrm>
          <a:noFill/>
          <a:ln/>
        </p:spPr>
        <p:txBody>
          <a:bodyPr/>
          <a:lstStyle/>
          <a:p>
            <a:pPr algn="just"/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La répartition des luminaires est donnée par N: nombre </a:t>
            </a: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d’appareils </a:t>
            </a: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minimum; et par </a:t>
            </a: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</a:t>
            </a:r>
            <a:r>
              <a:rPr lang="fr-FR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interdistance</a:t>
            </a: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maximale (e) entre deux luminaires </a:t>
            </a: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d’une </a:t>
            </a: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classe donnée, en fonction de la hauteur h. </a:t>
            </a:r>
          </a:p>
        </p:txBody>
      </p:sp>
      <p:grpSp>
        <p:nvGrpSpPr>
          <p:cNvPr id="30749" name="Group 29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1524000" y="5257800"/>
            <a:ext cx="6096000" cy="1371600"/>
            <a:chOff x="0" y="3312"/>
            <a:chExt cx="3840" cy="864"/>
          </a:xfrm>
        </p:grpSpPr>
        <p:grpSp>
          <p:nvGrpSpPr>
            <p:cNvPr id="30746" name="Group 26"/>
            <p:cNvGrpSpPr>
              <a:grpSpLocks/>
            </p:cNvGrpSpPr>
            <p:nvPr/>
          </p:nvGrpSpPr>
          <p:grpSpPr bwMode="auto">
            <a:xfrm>
              <a:off x="0" y="3312"/>
              <a:ext cx="3840" cy="864"/>
              <a:chOff x="0" y="3312"/>
              <a:chExt cx="3744" cy="864"/>
            </a:xfrm>
          </p:grpSpPr>
          <p:sp>
            <p:nvSpPr>
              <p:cNvPr id="30735" name="Rectangle 15"/>
              <p:cNvSpPr>
                <a:spLocks noChangeArrowheads="1"/>
              </p:cNvSpPr>
              <p:nvPr/>
            </p:nvSpPr>
            <p:spPr bwMode="auto">
              <a:xfrm>
                <a:off x="0" y="3312"/>
                <a:ext cx="1248" cy="288"/>
              </a:xfrm>
              <a:prstGeom prst="rect">
                <a:avLst/>
              </a:prstGeom>
              <a:gradFill rotWithShape="0">
                <a:gsLst>
                  <a:gs pos="0">
                    <a:srgbClr val="CCCC00">
                      <a:gamma/>
                      <a:shade val="16078"/>
                      <a:invGamma/>
                    </a:srgbClr>
                  </a:gs>
                  <a:gs pos="50000">
                    <a:srgbClr val="CCCC00"/>
                  </a:gs>
                  <a:gs pos="100000">
                    <a:srgbClr val="CCCC00">
                      <a:gamma/>
                      <a:shade val="16078"/>
                      <a:invGamma/>
                    </a:srgbClr>
                  </a:gs>
                </a:gsLst>
                <a:lin ang="5400000" scaled="1"/>
              </a:gradFill>
              <a:ln w="12700" cap="sq">
                <a:miter lim="800000"/>
                <a:headEnd type="none" w="sm" len="sm"/>
                <a:tailEnd type="none" w="sm" len="sm"/>
              </a:ln>
              <a:effectLst/>
              <a:scene3d>
                <a:camera prst="legacyPerspectiveTopRight"/>
                <a:lightRig rig="legacyFlat3" dir="b"/>
              </a:scene3d>
              <a:sp3d extrusionH="887400" prstMaterial="legacyMatte">
                <a:bevelT w="13500" h="13500" prst="angle"/>
                <a:bevelB w="13500" h="13500" prst="angle"/>
                <a:extrusionClr>
                  <a:srgbClr val="CCCC00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pPr algn="ctr"/>
                <a:r>
                  <a:rPr kumimoji="0" lang="fr-FR" b="1" dirty="0" smtClean="0">
                    <a:solidFill>
                      <a:srgbClr val="000000"/>
                    </a:solidFill>
                  </a:rPr>
                  <a:t>À:  </a:t>
                </a:r>
                <a:r>
                  <a:rPr kumimoji="0" lang="fr-FR" b="1" dirty="0">
                    <a:solidFill>
                      <a:srgbClr val="000000"/>
                    </a:solidFill>
                  </a:rPr>
                  <a:t>e = 0.90 x h</a:t>
                </a:r>
              </a:p>
            </p:txBody>
          </p:sp>
          <p:sp>
            <p:nvSpPr>
              <p:cNvPr id="30738" name="Rectangle 18"/>
              <p:cNvSpPr>
                <a:spLocks noChangeArrowheads="1"/>
              </p:cNvSpPr>
              <p:nvPr/>
            </p:nvSpPr>
            <p:spPr bwMode="auto">
              <a:xfrm>
                <a:off x="0" y="3600"/>
                <a:ext cx="1248" cy="288"/>
              </a:xfrm>
              <a:prstGeom prst="rect">
                <a:avLst/>
              </a:prstGeom>
              <a:gradFill rotWithShape="0">
                <a:gsLst>
                  <a:gs pos="0">
                    <a:srgbClr val="CCCC00">
                      <a:gamma/>
                      <a:shade val="16078"/>
                      <a:invGamma/>
                    </a:srgbClr>
                  </a:gs>
                  <a:gs pos="50000">
                    <a:srgbClr val="CCCC00"/>
                  </a:gs>
                  <a:gs pos="100000">
                    <a:srgbClr val="CCCC00">
                      <a:gamma/>
                      <a:shade val="16078"/>
                      <a:invGamma/>
                    </a:srgbClr>
                  </a:gs>
                </a:gsLst>
                <a:lin ang="5400000" scaled="1"/>
              </a:gradFill>
              <a:ln w="12700" cap="sq">
                <a:miter lim="800000"/>
                <a:headEnd type="none" w="sm" len="sm"/>
                <a:tailEnd type="none" w="sm" len="sm"/>
              </a:ln>
              <a:effectLst/>
              <a:scene3d>
                <a:camera prst="legacyPerspectiveTopRight"/>
                <a:lightRig rig="legacyFlat3" dir="b"/>
              </a:scene3d>
              <a:sp3d extrusionH="887400" prstMaterial="legacyMatte">
                <a:bevelT w="13500" h="13500" prst="angle"/>
                <a:bevelB w="13500" h="13500" prst="angle"/>
                <a:extrusionClr>
                  <a:srgbClr val="CCCC00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pPr algn="ctr"/>
                <a:r>
                  <a:rPr kumimoji="0" lang="fr-FR" b="1" dirty="0">
                    <a:solidFill>
                      <a:srgbClr val="000000"/>
                    </a:solidFill>
                  </a:rPr>
                  <a:t>B:  e = 1.00 x h</a:t>
                </a:r>
              </a:p>
            </p:txBody>
          </p:sp>
          <p:sp>
            <p:nvSpPr>
              <p:cNvPr id="30739" name="Rectangle 19"/>
              <p:cNvSpPr>
                <a:spLocks noChangeArrowheads="1"/>
              </p:cNvSpPr>
              <p:nvPr/>
            </p:nvSpPr>
            <p:spPr bwMode="auto">
              <a:xfrm>
                <a:off x="0" y="3888"/>
                <a:ext cx="1248" cy="288"/>
              </a:xfrm>
              <a:prstGeom prst="rect">
                <a:avLst/>
              </a:prstGeom>
              <a:gradFill rotWithShape="0">
                <a:gsLst>
                  <a:gs pos="0">
                    <a:srgbClr val="CCCC00">
                      <a:gamma/>
                      <a:shade val="16078"/>
                      <a:invGamma/>
                    </a:srgbClr>
                  </a:gs>
                  <a:gs pos="50000">
                    <a:srgbClr val="CCCC00"/>
                  </a:gs>
                  <a:gs pos="100000">
                    <a:srgbClr val="CCCC00">
                      <a:gamma/>
                      <a:shade val="16078"/>
                      <a:invGamma/>
                    </a:srgbClr>
                  </a:gs>
                </a:gsLst>
                <a:lin ang="5400000" scaled="1"/>
              </a:gradFill>
              <a:ln w="12700" cap="sq">
                <a:miter lim="800000"/>
                <a:headEnd type="none" w="sm" len="sm"/>
                <a:tailEnd type="none" w="sm" len="sm"/>
              </a:ln>
              <a:effectLst/>
              <a:scene3d>
                <a:camera prst="legacyPerspectiveTopRight"/>
                <a:lightRig rig="legacyFlat3" dir="b"/>
              </a:scene3d>
              <a:sp3d extrusionH="887400" prstMaterial="legacyMatte">
                <a:bevelT w="13500" h="13500" prst="angle"/>
                <a:bevelB w="13500" h="13500" prst="angle"/>
                <a:extrusionClr>
                  <a:srgbClr val="CCCC00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pPr algn="ctr"/>
                <a:r>
                  <a:rPr kumimoji="0" lang="fr-FR" b="1" dirty="0">
                    <a:solidFill>
                      <a:srgbClr val="000000"/>
                    </a:solidFill>
                  </a:rPr>
                  <a:t>C:  e = 1.10 x h</a:t>
                </a:r>
              </a:p>
            </p:txBody>
          </p:sp>
          <p:sp>
            <p:nvSpPr>
              <p:cNvPr id="30740" name="Rectangle 20"/>
              <p:cNvSpPr>
                <a:spLocks noChangeArrowheads="1"/>
              </p:cNvSpPr>
              <p:nvPr/>
            </p:nvSpPr>
            <p:spPr bwMode="auto">
              <a:xfrm>
                <a:off x="1248" y="3312"/>
                <a:ext cx="1248" cy="288"/>
              </a:xfrm>
              <a:prstGeom prst="rect">
                <a:avLst/>
              </a:prstGeom>
              <a:gradFill rotWithShape="0">
                <a:gsLst>
                  <a:gs pos="0">
                    <a:srgbClr val="CCCC00">
                      <a:gamma/>
                      <a:shade val="16078"/>
                      <a:invGamma/>
                    </a:srgbClr>
                  </a:gs>
                  <a:gs pos="50000">
                    <a:srgbClr val="CCCC00"/>
                  </a:gs>
                  <a:gs pos="100000">
                    <a:srgbClr val="CCCC00">
                      <a:gamma/>
                      <a:shade val="16078"/>
                      <a:invGamma/>
                    </a:srgbClr>
                  </a:gs>
                </a:gsLst>
                <a:lin ang="5400000" scaled="1"/>
              </a:gradFill>
              <a:ln w="12700" cap="sq">
                <a:miter lim="800000"/>
                <a:headEnd type="none" w="sm" len="sm"/>
                <a:tailEnd type="none" w="sm" len="sm"/>
              </a:ln>
              <a:effectLst/>
              <a:scene3d>
                <a:camera prst="legacyPerspectiveTopRight"/>
                <a:lightRig rig="legacyFlat3" dir="b"/>
              </a:scene3d>
              <a:sp3d extrusionH="887400" prstMaterial="legacyMatte">
                <a:bevelT w="13500" h="13500" prst="angle"/>
                <a:bevelB w="13500" h="13500" prst="angle"/>
                <a:extrusionClr>
                  <a:srgbClr val="CCCC00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pPr algn="ctr"/>
                <a:r>
                  <a:rPr kumimoji="0" lang="fr-FR" b="1" dirty="0">
                    <a:solidFill>
                      <a:srgbClr val="000000"/>
                    </a:solidFill>
                  </a:rPr>
                  <a:t>D:  e = 1.20 x h</a:t>
                </a:r>
              </a:p>
            </p:txBody>
          </p:sp>
          <p:sp>
            <p:nvSpPr>
              <p:cNvPr id="30741" name="Rectangle 21"/>
              <p:cNvSpPr>
                <a:spLocks noChangeArrowheads="1"/>
              </p:cNvSpPr>
              <p:nvPr/>
            </p:nvSpPr>
            <p:spPr bwMode="auto">
              <a:xfrm>
                <a:off x="1248" y="3600"/>
                <a:ext cx="1248" cy="288"/>
              </a:xfrm>
              <a:prstGeom prst="rect">
                <a:avLst/>
              </a:prstGeom>
              <a:gradFill rotWithShape="0">
                <a:gsLst>
                  <a:gs pos="0">
                    <a:srgbClr val="CCCC00">
                      <a:gamma/>
                      <a:shade val="16078"/>
                      <a:invGamma/>
                    </a:srgbClr>
                  </a:gs>
                  <a:gs pos="50000">
                    <a:srgbClr val="CCCC00"/>
                  </a:gs>
                  <a:gs pos="100000">
                    <a:srgbClr val="CCCC00">
                      <a:gamma/>
                      <a:shade val="16078"/>
                      <a:invGamma/>
                    </a:srgbClr>
                  </a:gs>
                </a:gsLst>
                <a:lin ang="5400000" scaled="1"/>
              </a:gradFill>
              <a:ln w="12700" cap="sq">
                <a:miter lim="800000"/>
                <a:headEnd type="none" w="sm" len="sm"/>
                <a:tailEnd type="none" w="sm" len="sm"/>
              </a:ln>
              <a:effectLst/>
              <a:scene3d>
                <a:camera prst="legacyPerspectiveTopRight"/>
                <a:lightRig rig="legacyFlat3" dir="b"/>
              </a:scene3d>
              <a:sp3d extrusionH="887400" prstMaterial="legacyMatte">
                <a:bevelT w="13500" h="13500" prst="angle"/>
                <a:bevelB w="13500" h="13500" prst="angle"/>
                <a:extrusionClr>
                  <a:srgbClr val="CCCC00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pPr algn="ctr"/>
                <a:r>
                  <a:rPr kumimoji="0" lang="fr-FR" b="1" dirty="0">
                    <a:solidFill>
                      <a:srgbClr val="000000"/>
                    </a:solidFill>
                  </a:rPr>
                  <a:t>E:  e = 1.30 x h</a:t>
                </a:r>
              </a:p>
            </p:txBody>
          </p:sp>
          <p:sp>
            <p:nvSpPr>
              <p:cNvPr id="30742" name="Rectangle 22"/>
              <p:cNvSpPr>
                <a:spLocks noChangeArrowheads="1"/>
              </p:cNvSpPr>
              <p:nvPr/>
            </p:nvSpPr>
            <p:spPr bwMode="auto">
              <a:xfrm>
                <a:off x="1248" y="3888"/>
                <a:ext cx="1248" cy="288"/>
              </a:xfrm>
              <a:prstGeom prst="rect">
                <a:avLst/>
              </a:prstGeom>
              <a:gradFill rotWithShape="0">
                <a:gsLst>
                  <a:gs pos="0">
                    <a:srgbClr val="CCCC00">
                      <a:gamma/>
                      <a:shade val="16078"/>
                      <a:invGamma/>
                    </a:srgbClr>
                  </a:gs>
                  <a:gs pos="50000">
                    <a:srgbClr val="CCCC00"/>
                  </a:gs>
                  <a:gs pos="100000">
                    <a:srgbClr val="CCCC00">
                      <a:gamma/>
                      <a:shade val="16078"/>
                      <a:invGamma/>
                    </a:srgbClr>
                  </a:gs>
                </a:gsLst>
                <a:lin ang="5400000" scaled="1"/>
              </a:gradFill>
              <a:ln w="12700" cap="sq">
                <a:miter lim="800000"/>
                <a:headEnd type="none" w="sm" len="sm"/>
                <a:tailEnd type="none" w="sm" len="sm"/>
              </a:ln>
              <a:effectLst/>
              <a:scene3d>
                <a:camera prst="legacyPerspectiveTopRight"/>
                <a:lightRig rig="legacyFlat3" dir="b"/>
              </a:scene3d>
              <a:sp3d extrusionH="887400" prstMaterial="legacyMatte">
                <a:bevelT w="13500" h="13500" prst="angle"/>
                <a:bevelB w="13500" h="13500" prst="angle"/>
                <a:extrusionClr>
                  <a:srgbClr val="CCCC00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pPr algn="ctr"/>
                <a:r>
                  <a:rPr kumimoji="0" lang="fr-FR" b="1" dirty="0">
                    <a:solidFill>
                      <a:srgbClr val="000000"/>
                    </a:solidFill>
                  </a:rPr>
                  <a:t>F:  e = 1.40 x h</a:t>
                </a:r>
              </a:p>
            </p:txBody>
          </p:sp>
          <p:sp>
            <p:nvSpPr>
              <p:cNvPr id="30743" name="Rectangle 23"/>
              <p:cNvSpPr>
                <a:spLocks noChangeArrowheads="1"/>
              </p:cNvSpPr>
              <p:nvPr/>
            </p:nvSpPr>
            <p:spPr bwMode="auto">
              <a:xfrm>
                <a:off x="2496" y="3312"/>
                <a:ext cx="1248" cy="288"/>
              </a:xfrm>
              <a:prstGeom prst="rect">
                <a:avLst/>
              </a:prstGeom>
              <a:gradFill rotWithShape="0">
                <a:gsLst>
                  <a:gs pos="0">
                    <a:srgbClr val="CCCC00">
                      <a:gamma/>
                      <a:shade val="16078"/>
                      <a:invGamma/>
                    </a:srgbClr>
                  </a:gs>
                  <a:gs pos="50000">
                    <a:srgbClr val="CCCC00"/>
                  </a:gs>
                  <a:gs pos="100000">
                    <a:srgbClr val="CCCC00">
                      <a:gamma/>
                      <a:shade val="16078"/>
                      <a:invGamma/>
                    </a:srgbClr>
                  </a:gs>
                </a:gsLst>
                <a:lin ang="5400000" scaled="1"/>
              </a:gradFill>
              <a:ln w="12700" cap="sq">
                <a:miter lim="800000"/>
                <a:headEnd type="none" w="sm" len="sm"/>
                <a:tailEnd type="none" w="sm" len="sm"/>
              </a:ln>
              <a:effectLst/>
              <a:scene3d>
                <a:camera prst="legacyPerspectiveTopRight"/>
                <a:lightRig rig="legacyFlat3" dir="b"/>
              </a:scene3d>
              <a:sp3d extrusionH="887400" prstMaterial="legacyMatte">
                <a:bevelT w="13500" h="13500" prst="angle"/>
                <a:bevelB w="13500" h="13500" prst="angle"/>
                <a:extrusionClr>
                  <a:srgbClr val="CCCC00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pPr algn="ctr"/>
                <a:r>
                  <a:rPr kumimoji="0" lang="fr-FR" b="1" dirty="0">
                    <a:solidFill>
                      <a:srgbClr val="000000"/>
                    </a:solidFill>
                  </a:rPr>
                  <a:t>G:  e = 1.45 x h</a:t>
                </a:r>
              </a:p>
            </p:txBody>
          </p:sp>
          <p:sp>
            <p:nvSpPr>
              <p:cNvPr id="30744" name="Rectangle 24"/>
              <p:cNvSpPr>
                <a:spLocks noChangeArrowheads="1"/>
              </p:cNvSpPr>
              <p:nvPr/>
            </p:nvSpPr>
            <p:spPr bwMode="auto">
              <a:xfrm>
                <a:off x="2496" y="3600"/>
                <a:ext cx="1248" cy="288"/>
              </a:xfrm>
              <a:prstGeom prst="rect">
                <a:avLst/>
              </a:prstGeom>
              <a:gradFill rotWithShape="0">
                <a:gsLst>
                  <a:gs pos="0">
                    <a:srgbClr val="CCCC00">
                      <a:gamma/>
                      <a:shade val="16078"/>
                      <a:invGamma/>
                    </a:srgbClr>
                  </a:gs>
                  <a:gs pos="50000">
                    <a:srgbClr val="CCCC00"/>
                  </a:gs>
                  <a:gs pos="100000">
                    <a:srgbClr val="CCCC00">
                      <a:gamma/>
                      <a:shade val="16078"/>
                      <a:invGamma/>
                    </a:srgbClr>
                  </a:gs>
                </a:gsLst>
                <a:lin ang="5400000" scaled="1"/>
              </a:gradFill>
              <a:ln w="12700" cap="sq">
                <a:miter lim="800000"/>
                <a:headEnd type="none" w="sm" len="sm"/>
                <a:tailEnd type="none" w="sm" len="sm"/>
              </a:ln>
              <a:effectLst/>
              <a:scene3d>
                <a:camera prst="legacyPerspectiveTopRight"/>
                <a:lightRig rig="legacyFlat3" dir="b"/>
              </a:scene3d>
              <a:sp3d extrusionH="887400" prstMaterial="legacyMatte">
                <a:bevelT w="13500" h="13500" prst="angle"/>
                <a:bevelB w="13500" h="13500" prst="angle"/>
                <a:extrusionClr>
                  <a:srgbClr val="CCCC00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pPr algn="ctr"/>
                <a:r>
                  <a:rPr kumimoji="0" lang="fr-FR" b="1" dirty="0">
                    <a:solidFill>
                      <a:srgbClr val="000000"/>
                    </a:solidFill>
                  </a:rPr>
                  <a:t>H:  e = 1.50x h</a:t>
                </a:r>
              </a:p>
            </p:txBody>
          </p:sp>
          <p:sp>
            <p:nvSpPr>
              <p:cNvPr id="30745" name="Rectangle 25"/>
              <p:cNvSpPr>
                <a:spLocks noChangeArrowheads="1"/>
              </p:cNvSpPr>
              <p:nvPr/>
            </p:nvSpPr>
            <p:spPr bwMode="auto">
              <a:xfrm>
                <a:off x="2496" y="3888"/>
                <a:ext cx="1248" cy="288"/>
              </a:xfrm>
              <a:prstGeom prst="rect">
                <a:avLst/>
              </a:prstGeom>
              <a:gradFill rotWithShape="0">
                <a:gsLst>
                  <a:gs pos="0">
                    <a:srgbClr val="CCCC00">
                      <a:gamma/>
                      <a:shade val="16078"/>
                      <a:invGamma/>
                    </a:srgbClr>
                  </a:gs>
                  <a:gs pos="50000">
                    <a:srgbClr val="CCCC00"/>
                  </a:gs>
                  <a:gs pos="100000">
                    <a:srgbClr val="CCCC00">
                      <a:gamma/>
                      <a:shade val="16078"/>
                      <a:invGamma/>
                    </a:srgbClr>
                  </a:gs>
                </a:gsLst>
                <a:lin ang="5400000" scaled="1"/>
              </a:gradFill>
              <a:ln w="12700" cap="sq">
                <a:miter lim="800000"/>
                <a:headEnd type="none" w="sm" len="sm"/>
                <a:tailEnd type="none" w="sm" len="sm"/>
              </a:ln>
              <a:effectLst/>
              <a:scene3d>
                <a:camera prst="legacyPerspectiveTopRight"/>
                <a:lightRig rig="legacyFlat3" dir="b"/>
              </a:scene3d>
              <a:sp3d extrusionH="887400" prstMaterial="legacyMatte">
                <a:bevelT w="13500" h="13500" prst="angle"/>
                <a:bevelB w="13500" h="13500" prst="angle"/>
                <a:extrusionClr>
                  <a:srgbClr val="CCCC00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pPr algn="ctr"/>
                <a:r>
                  <a:rPr kumimoji="0" lang="fr-FR" b="1" dirty="0">
                    <a:solidFill>
                      <a:srgbClr val="000000"/>
                    </a:solidFill>
                  </a:rPr>
                  <a:t>I;J: e = 1.50 x h</a:t>
                </a:r>
              </a:p>
            </p:txBody>
          </p:sp>
        </p:grpSp>
        <p:sp>
          <p:nvSpPr>
            <p:cNvPr id="30747" name="Line 27"/>
            <p:cNvSpPr>
              <a:spLocks noChangeShapeType="1"/>
            </p:cNvSpPr>
            <p:nvPr/>
          </p:nvSpPr>
          <p:spPr bwMode="auto">
            <a:xfrm>
              <a:off x="1284" y="3336"/>
              <a:ext cx="0" cy="816"/>
            </a:xfrm>
            <a:prstGeom prst="line">
              <a:avLst/>
            </a:prstGeom>
            <a:noFill/>
            <a:ln w="57150" cap="sq">
              <a:solidFill>
                <a:schemeClr val="bg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48" name="Line 28"/>
            <p:cNvSpPr>
              <a:spLocks noChangeShapeType="1"/>
            </p:cNvSpPr>
            <p:nvPr/>
          </p:nvSpPr>
          <p:spPr bwMode="auto">
            <a:xfrm>
              <a:off x="2544" y="3324"/>
              <a:ext cx="0" cy="804"/>
            </a:xfrm>
            <a:prstGeom prst="line">
              <a:avLst/>
            </a:prstGeom>
            <a:noFill/>
            <a:ln w="57150" cap="sq">
              <a:solidFill>
                <a:schemeClr val="bg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7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15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/>
      <p:bldP spid="30733" grpId="0"/>
      <p:bldP spid="3073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392112" y="332656"/>
            <a:ext cx="3657600" cy="646112"/>
          </a:xfrm>
        </p:spPr>
        <p:txBody>
          <a:bodyPr/>
          <a:lstStyle/>
          <a:p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IMPLANTATION</a:t>
            </a:r>
            <a:endParaRPr lang="fr-FR" dirty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533400" y="1143000"/>
            <a:ext cx="5959475" cy="549275"/>
          </a:xfrm>
        </p:spPr>
        <p:txBody>
          <a:bodyPr/>
          <a:lstStyle/>
          <a:p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Disposition des luminaires dans un local</a:t>
            </a:r>
          </a:p>
        </p:txBody>
      </p:sp>
      <p:sp>
        <p:nvSpPr>
          <p:cNvPr id="32772" name="AutoShape 4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447800" y="2438400"/>
            <a:ext cx="2654300" cy="1066800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rgbClr val="1E1600"/>
              </a:gs>
              <a:gs pos="50000">
                <a:srgbClr val="1E1600">
                  <a:gamma/>
                  <a:tint val="53725"/>
                  <a:invGamma/>
                </a:srgbClr>
              </a:gs>
              <a:gs pos="100000">
                <a:srgbClr val="1E16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Dans la longueur</a:t>
            </a:r>
          </a:p>
          <a:p>
            <a:pPr algn="ctr"/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 / e</a:t>
            </a:r>
          </a:p>
        </p:txBody>
      </p:sp>
      <p:sp>
        <p:nvSpPr>
          <p:cNvPr id="32773" name="AutoShape 5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029200" y="2438400"/>
            <a:ext cx="2446338" cy="1066800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rgbClr val="1E1600"/>
              </a:gs>
              <a:gs pos="50000">
                <a:srgbClr val="1E1600">
                  <a:gamma/>
                  <a:tint val="53725"/>
                  <a:invGamma/>
                </a:srgbClr>
              </a:gs>
              <a:gs pos="100000">
                <a:srgbClr val="1E16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Dans la largeur</a:t>
            </a:r>
          </a:p>
          <a:p>
            <a:pPr algn="ctr"/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 / e</a:t>
            </a:r>
          </a:p>
        </p:txBody>
      </p:sp>
      <p:sp>
        <p:nvSpPr>
          <p:cNvPr id="32774" name="Text Box 6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74725" y="1793875"/>
            <a:ext cx="74628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fr-FR"/>
              <a:t>Le nombre de rangées minimum est donné par les relations:</a:t>
            </a:r>
          </a:p>
        </p:txBody>
      </p:sp>
      <p:grpSp>
        <p:nvGrpSpPr>
          <p:cNvPr id="32801" name="Group 33"/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473075" y="3886200"/>
            <a:ext cx="6172200" cy="2895600"/>
            <a:chOff x="240" y="1968"/>
            <a:chExt cx="3888" cy="1824"/>
          </a:xfrm>
        </p:grpSpPr>
        <p:graphicFrame>
          <p:nvGraphicFramePr>
            <p:cNvPr id="32775" name="Object 7"/>
            <p:cNvGraphicFramePr>
              <a:graphicFrameLocks noChangeAspect="1"/>
            </p:cNvGraphicFramePr>
            <p:nvPr/>
          </p:nvGraphicFramePr>
          <p:xfrm>
            <a:off x="2309" y="2400"/>
            <a:ext cx="266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8148" name="Clip" r:id="rId27" imgW="2096280" imgH="2286000" progId="MS_ClipArt_Gallery.2">
                    <p:embed/>
                  </p:oleObj>
                </mc:Choice>
                <mc:Fallback>
                  <p:oleObj name="Clip" r:id="rId27" imgW="2096280" imgH="2286000" progId="MS_ClipArt_Gallery.2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lum bright="-12000" contrast="18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39999" t="10001" r="30910" b="51527"/>
                        <a:stretch>
                          <a:fillRect/>
                        </a:stretch>
                      </p:blipFill>
                      <p:spPr bwMode="auto">
                        <a:xfrm>
                          <a:off x="2309" y="2400"/>
                          <a:ext cx="266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2778" name="Group 10"/>
            <p:cNvGrpSpPr>
              <a:grpSpLocks/>
            </p:cNvGrpSpPr>
            <p:nvPr/>
          </p:nvGrpSpPr>
          <p:grpSpPr bwMode="auto">
            <a:xfrm>
              <a:off x="240" y="1968"/>
              <a:ext cx="3888" cy="1824"/>
              <a:chOff x="2256" y="1632"/>
              <a:chExt cx="2832" cy="1296"/>
            </a:xfrm>
          </p:grpSpPr>
          <p:sp>
            <p:nvSpPr>
              <p:cNvPr id="32779" name="AutoShape 11"/>
              <p:cNvSpPr>
                <a:spLocks noChangeArrowheads="1"/>
              </p:cNvSpPr>
              <p:nvPr/>
            </p:nvSpPr>
            <p:spPr bwMode="auto">
              <a:xfrm>
                <a:off x="2256" y="1632"/>
                <a:ext cx="2832" cy="1296"/>
              </a:xfrm>
              <a:prstGeom prst="cube">
                <a:avLst>
                  <a:gd name="adj" fmla="val 39130"/>
                </a:avLst>
              </a:prstGeom>
              <a:solidFill>
                <a:srgbClr val="FFCC00">
                  <a:alpha val="50000"/>
                </a:srgbClr>
              </a:solidFill>
              <a:ln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2780" name="Line 12"/>
              <p:cNvSpPr>
                <a:spLocks noChangeShapeType="1"/>
              </p:cNvSpPr>
              <p:nvPr/>
            </p:nvSpPr>
            <p:spPr bwMode="auto">
              <a:xfrm flipV="1">
                <a:off x="2256" y="2400"/>
                <a:ext cx="528" cy="528"/>
              </a:xfrm>
              <a:prstGeom prst="line">
                <a:avLst/>
              </a:prstGeom>
              <a:noFill/>
              <a:ln w="28575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2781" name="Line 13"/>
              <p:cNvSpPr>
                <a:spLocks noChangeShapeType="1"/>
              </p:cNvSpPr>
              <p:nvPr/>
            </p:nvSpPr>
            <p:spPr bwMode="auto">
              <a:xfrm rot="-119979">
                <a:off x="2784" y="2388"/>
                <a:ext cx="1776" cy="54"/>
              </a:xfrm>
              <a:prstGeom prst="line">
                <a:avLst/>
              </a:prstGeom>
              <a:noFill/>
              <a:ln w="28575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32782" name="Group 14"/>
              <p:cNvGrpSpPr>
                <a:grpSpLocks/>
              </p:cNvGrpSpPr>
              <p:nvPr/>
            </p:nvGrpSpPr>
            <p:grpSpPr bwMode="auto">
              <a:xfrm>
                <a:off x="2774" y="1632"/>
                <a:ext cx="0" cy="789"/>
                <a:chOff x="2822" y="1632"/>
                <a:chExt cx="0" cy="789"/>
              </a:xfrm>
            </p:grpSpPr>
            <p:sp>
              <p:nvSpPr>
                <p:cNvPr id="32783" name="Line 15"/>
                <p:cNvSpPr>
                  <a:spLocks noChangeShapeType="1"/>
                </p:cNvSpPr>
                <p:nvPr/>
              </p:nvSpPr>
              <p:spPr bwMode="auto">
                <a:xfrm flipV="1">
                  <a:off x="2822" y="2139"/>
                  <a:ext cx="0" cy="282"/>
                </a:xfrm>
                <a:prstGeom prst="line">
                  <a:avLst/>
                </a:prstGeom>
                <a:noFill/>
                <a:ln w="28575" cap="sq">
                  <a:solidFill>
                    <a:schemeClr val="bg2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2784" name="Line 16"/>
                <p:cNvSpPr>
                  <a:spLocks noChangeShapeType="1"/>
                </p:cNvSpPr>
                <p:nvPr/>
              </p:nvSpPr>
              <p:spPr bwMode="auto">
                <a:xfrm>
                  <a:off x="2822" y="1632"/>
                  <a:ext cx="0" cy="507"/>
                </a:xfrm>
                <a:prstGeom prst="line">
                  <a:avLst/>
                </a:prstGeom>
                <a:noFill/>
                <a:ln w="28575">
                  <a:solidFill>
                    <a:schemeClr val="bg2"/>
                  </a:solidFill>
                  <a:prstDash val="sysDot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2785" name="Line 17"/>
              <p:cNvSpPr>
                <a:spLocks noChangeShapeType="1"/>
              </p:cNvSpPr>
              <p:nvPr/>
            </p:nvSpPr>
            <p:spPr bwMode="auto">
              <a:xfrm rot="86208047">
                <a:off x="4559" y="2404"/>
                <a:ext cx="527" cy="2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2786" name="Line 18"/>
            <p:cNvSpPr>
              <a:spLocks noChangeShapeType="1"/>
            </p:cNvSpPr>
            <p:nvPr/>
          </p:nvSpPr>
          <p:spPr bwMode="auto">
            <a:xfrm>
              <a:off x="240" y="3648"/>
              <a:ext cx="3163" cy="1"/>
            </a:xfrm>
            <a:prstGeom prst="line">
              <a:avLst/>
            </a:prstGeom>
            <a:noFill/>
            <a:ln w="76200" cap="sq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787" name="Line 19"/>
            <p:cNvSpPr>
              <a:spLocks noChangeShapeType="1"/>
            </p:cNvSpPr>
            <p:nvPr/>
          </p:nvSpPr>
          <p:spPr bwMode="auto">
            <a:xfrm flipV="1">
              <a:off x="253" y="2876"/>
              <a:ext cx="659" cy="676"/>
            </a:xfrm>
            <a:prstGeom prst="line">
              <a:avLst/>
            </a:prstGeom>
            <a:noFill/>
            <a:ln w="76200" cap="sq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>
              <a:outerShdw dist="52363" dir="4557825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789" name="Rectangle 21"/>
            <p:cNvSpPr>
              <a:spLocks noChangeArrowheads="1"/>
            </p:cNvSpPr>
            <p:nvPr/>
          </p:nvSpPr>
          <p:spPr bwMode="auto">
            <a:xfrm>
              <a:off x="720" y="3379"/>
              <a:ext cx="34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0" lang="fr-FR" sz="3200" b="1">
                  <a:solidFill>
                    <a:srgbClr val="000000"/>
                  </a:solidFill>
                </a:rPr>
                <a:t>a</a:t>
              </a:r>
            </a:p>
          </p:txBody>
        </p:sp>
        <p:sp>
          <p:nvSpPr>
            <p:cNvPr id="32790" name="Rectangle 22"/>
            <p:cNvSpPr>
              <a:spLocks noChangeArrowheads="1"/>
            </p:cNvSpPr>
            <p:nvPr/>
          </p:nvSpPr>
          <p:spPr bwMode="auto">
            <a:xfrm>
              <a:off x="773" y="2851"/>
              <a:ext cx="25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fr-FR" sz="3200" b="1">
                  <a:solidFill>
                    <a:srgbClr val="000000"/>
                  </a:solidFill>
                </a:rPr>
                <a:t>b</a:t>
              </a:r>
            </a:p>
          </p:txBody>
        </p:sp>
        <p:graphicFrame>
          <p:nvGraphicFramePr>
            <p:cNvPr id="32794" name="Object 26"/>
            <p:cNvGraphicFramePr>
              <a:graphicFrameLocks noChangeAspect="1"/>
            </p:cNvGraphicFramePr>
            <p:nvPr/>
          </p:nvGraphicFramePr>
          <p:xfrm>
            <a:off x="2309" y="2688"/>
            <a:ext cx="266" cy="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8149" name="Clip" r:id="rId29" imgW="2096280" imgH="2286000" progId="MS_ClipArt_Gallery.2">
                    <p:embed/>
                  </p:oleObj>
                </mc:Choice>
                <mc:Fallback>
                  <p:oleObj name="Clip" r:id="rId29" imgW="2096280" imgH="2286000" progId="MS_ClipArt_Gallery.2">
                    <p:embed/>
                    <p:pic>
                      <p:nvPicPr>
                        <p:cNvPr id="0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lum bright="-12000" contrast="18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39999" t="38855" r="30910" b="51527"/>
                        <a:stretch>
                          <a:fillRect/>
                        </a:stretch>
                      </p:blipFill>
                      <p:spPr bwMode="auto">
                        <a:xfrm>
                          <a:off x="2309" y="2688"/>
                          <a:ext cx="266" cy="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795" name="Freeform 27"/>
            <p:cNvSpPr>
              <a:spLocks/>
            </p:cNvSpPr>
            <p:nvPr/>
          </p:nvSpPr>
          <p:spPr bwMode="auto">
            <a:xfrm>
              <a:off x="1781" y="2784"/>
              <a:ext cx="1440" cy="864"/>
            </a:xfrm>
            <a:custGeom>
              <a:avLst/>
              <a:gdLst>
                <a:gd name="T0" fmla="*/ 528 w 1440"/>
                <a:gd name="T1" fmla="*/ 0 h 864"/>
                <a:gd name="T2" fmla="*/ 0 w 1440"/>
                <a:gd name="T3" fmla="*/ 528 h 864"/>
                <a:gd name="T4" fmla="*/ 0 w 1440"/>
                <a:gd name="T5" fmla="*/ 576 h 864"/>
                <a:gd name="T6" fmla="*/ 48 w 1440"/>
                <a:gd name="T7" fmla="*/ 624 h 864"/>
                <a:gd name="T8" fmla="*/ 192 w 1440"/>
                <a:gd name="T9" fmla="*/ 720 h 864"/>
                <a:gd name="T10" fmla="*/ 432 w 1440"/>
                <a:gd name="T11" fmla="*/ 816 h 864"/>
                <a:gd name="T12" fmla="*/ 672 w 1440"/>
                <a:gd name="T13" fmla="*/ 864 h 864"/>
                <a:gd name="T14" fmla="*/ 960 w 1440"/>
                <a:gd name="T15" fmla="*/ 864 h 864"/>
                <a:gd name="T16" fmla="*/ 1152 w 1440"/>
                <a:gd name="T17" fmla="*/ 816 h 864"/>
                <a:gd name="T18" fmla="*/ 1296 w 1440"/>
                <a:gd name="T19" fmla="*/ 720 h 864"/>
                <a:gd name="T20" fmla="*/ 1392 w 1440"/>
                <a:gd name="T21" fmla="*/ 624 h 864"/>
                <a:gd name="T22" fmla="*/ 1440 w 1440"/>
                <a:gd name="T23" fmla="*/ 528 h 864"/>
                <a:gd name="T24" fmla="*/ 768 w 1440"/>
                <a:gd name="T25" fmla="*/ 0 h 864"/>
                <a:gd name="T26" fmla="*/ 528 w 1440"/>
                <a:gd name="T27" fmla="*/ 0 h 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40" h="864">
                  <a:moveTo>
                    <a:pt x="528" y="0"/>
                  </a:moveTo>
                  <a:lnTo>
                    <a:pt x="0" y="528"/>
                  </a:lnTo>
                  <a:lnTo>
                    <a:pt x="0" y="576"/>
                  </a:lnTo>
                  <a:lnTo>
                    <a:pt x="48" y="624"/>
                  </a:lnTo>
                  <a:lnTo>
                    <a:pt x="192" y="720"/>
                  </a:lnTo>
                  <a:lnTo>
                    <a:pt x="432" y="816"/>
                  </a:lnTo>
                  <a:lnTo>
                    <a:pt x="672" y="864"/>
                  </a:lnTo>
                  <a:lnTo>
                    <a:pt x="960" y="864"/>
                  </a:lnTo>
                  <a:lnTo>
                    <a:pt x="1152" y="816"/>
                  </a:lnTo>
                  <a:lnTo>
                    <a:pt x="1296" y="720"/>
                  </a:lnTo>
                  <a:lnTo>
                    <a:pt x="1392" y="624"/>
                  </a:lnTo>
                  <a:lnTo>
                    <a:pt x="1440" y="528"/>
                  </a:lnTo>
                  <a:lnTo>
                    <a:pt x="768" y="0"/>
                  </a:lnTo>
                  <a:lnTo>
                    <a:pt x="528" y="0"/>
                  </a:lnTo>
                  <a:close/>
                </a:path>
              </a:pathLst>
            </a:custGeom>
            <a:solidFill>
              <a:srgbClr val="FFFF99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aphicFrame>
          <p:nvGraphicFramePr>
            <p:cNvPr id="32796" name="Object 28"/>
            <p:cNvGraphicFramePr>
              <a:graphicFrameLocks noChangeAspect="1"/>
            </p:cNvGraphicFramePr>
            <p:nvPr/>
          </p:nvGraphicFramePr>
          <p:xfrm>
            <a:off x="2069" y="2683"/>
            <a:ext cx="884" cy="10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8150" name="Clip" r:id="rId30" imgW="1860840" imgH="2286000" progId="MS_ClipArt_Gallery.2">
                    <p:embed/>
                  </p:oleObj>
                </mc:Choice>
                <mc:Fallback>
                  <p:oleObj name="Clip" r:id="rId30" imgW="1860840" imgH="2286000" progId="MS_ClipArt_Gallery.2">
                    <p:embed/>
                    <p:pic>
                      <p:nvPicPr>
                        <p:cNvPr id="0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69" y="2683"/>
                          <a:ext cx="884" cy="10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2802" name="Line 34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 flipV="1">
            <a:off x="1235075" y="3886200"/>
            <a:ext cx="1066800" cy="11430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803" name="Line 35"/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 flipV="1">
            <a:off x="2530475" y="3886200"/>
            <a:ext cx="914400" cy="11430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804" name="Line 36"/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 flipV="1">
            <a:off x="3673475" y="3886200"/>
            <a:ext cx="1066800" cy="11430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805" name="Line 37"/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 flipV="1">
            <a:off x="4968875" y="3886200"/>
            <a:ext cx="1143000" cy="10668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806" name="Line 38"/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 flipV="1">
            <a:off x="1463675" y="4191000"/>
            <a:ext cx="48768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807" name="Line 39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 flipV="1">
            <a:off x="930275" y="4648200"/>
            <a:ext cx="48768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808" name="AutoShape 40"/>
          <p:cNvSpPr>
            <a:spLocks/>
          </p:cNvSpPr>
          <p:nvPr>
            <p:custDataLst>
              <p:tags r:id="rId14"/>
            </p:custDataLst>
          </p:nvPr>
        </p:nvSpPr>
        <p:spPr bwMode="auto">
          <a:xfrm rot="2275713">
            <a:off x="244475" y="4419600"/>
            <a:ext cx="457200" cy="533400"/>
          </a:xfrm>
          <a:prstGeom prst="leftBrace">
            <a:avLst>
              <a:gd name="adj1" fmla="val 13368"/>
              <a:gd name="adj2" fmla="val 50000"/>
            </a:avLst>
          </a:prstGeom>
          <a:noFill/>
          <a:ln w="76200" cap="sq">
            <a:solidFill>
              <a:schemeClr val="bg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809" name="Text Box 41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76200" y="3962400"/>
            <a:ext cx="631825" cy="4572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0" lang="fr-FR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 /2</a:t>
            </a:r>
            <a:endParaRPr kumimoji="0" lang="fr-FR">
              <a:solidFill>
                <a:srgbClr val="000000"/>
              </a:solidFill>
            </a:endParaRPr>
          </a:p>
        </p:txBody>
      </p:sp>
      <p:sp>
        <p:nvSpPr>
          <p:cNvPr id="32810" name="AutoShape 42"/>
          <p:cNvSpPr>
            <a:spLocks/>
          </p:cNvSpPr>
          <p:nvPr>
            <p:custDataLst>
              <p:tags r:id="rId16"/>
            </p:custDataLst>
          </p:nvPr>
        </p:nvSpPr>
        <p:spPr bwMode="auto">
          <a:xfrm rot="-8580954">
            <a:off x="6111875" y="4267200"/>
            <a:ext cx="457200" cy="685800"/>
          </a:xfrm>
          <a:prstGeom prst="leftBrace">
            <a:avLst>
              <a:gd name="adj1" fmla="val 17188"/>
              <a:gd name="adj2" fmla="val 50000"/>
            </a:avLst>
          </a:prstGeom>
          <a:noFill/>
          <a:ln w="76200" cap="sq">
            <a:solidFill>
              <a:schemeClr val="bg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811" name="Text Box 43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6400800" y="4800600"/>
            <a:ext cx="319088" cy="4572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0" lang="fr-FR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</a:t>
            </a:r>
            <a:endParaRPr kumimoji="0" lang="fr-FR" dirty="0">
              <a:solidFill>
                <a:srgbClr val="000000"/>
              </a:solidFill>
            </a:endParaRPr>
          </a:p>
        </p:txBody>
      </p:sp>
      <p:sp>
        <p:nvSpPr>
          <p:cNvPr id="32812" name="AutoShape 44"/>
          <p:cNvSpPr>
            <a:spLocks/>
          </p:cNvSpPr>
          <p:nvPr>
            <p:custDataLst>
              <p:tags r:id="rId18"/>
            </p:custDataLst>
          </p:nvPr>
        </p:nvSpPr>
        <p:spPr bwMode="auto">
          <a:xfrm rot="16180837" flipV="1">
            <a:off x="1713707" y="4609306"/>
            <a:ext cx="457200" cy="1293813"/>
          </a:xfrm>
          <a:prstGeom prst="leftBrace">
            <a:avLst>
              <a:gd name="adj1" fmla="val 32426"/>
              <a:gd name="adj2" fmla="val 50000"/>
            </a:avLst>
          </a:prstGeom>
          <a:noFill/>
          <a:ln w="76200" cap="sq">
            <a:solidFill>
              <a:schemeClr val="bg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813" name="Text Box 45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1844675" y="5562600"/>
            <a:ext cx="319088" cy="4572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0" lang="fr-FR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</a:t>
            </a:r>
            <a:endParaRPr kumimoji="0" lang="fr-FR" dirty="0">
              <a:solidFill>
                <a:srgbClr val="000000"/>
              </a:solidFill>
            </a:endParaRPr>
          </a:p>
        </p:txBody>
      </p:sp>
      <p:sp>
        <p:nvSpPr>
          <p:cNvPr id="32814" name="AutoShape 46"/>
          <p:cNvSpPr>
            <a:spLocks/>
          </p:cNvSpPr>
          <p:nvPr>
            <p:custDataLst>
              <p:tags r:id="rId20"/>
            </p:custDataLst>
          </p:nvPr>
        </p:nvSpPr>
        <p:spPr bwMode="auto">
          <a:xfrm rot="16180837" flipV="1">
            <a:off x="5006975" y="4991100"/>
            <a:ext cx="457200" cy="533400"/>
          </a:xfrm>
          <a:prstGeom prst="leftBrace">
            <a:avLst>
              <a:gd name="adj1" fmla="val 13368"/>
              <a:gd name="adj2" fmla="val 50000"/>
            </a:avLst>
          </a:prstGeom>
          <a:noFill/>
          <a:ln w="76200" cap="sq">
            <a:solidFill>
              <a:schemeClr val="bg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815" name="Text Box 47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5121275" y="5486400"/>
            <a:ext cx="631825" cy="4572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0" lang="fr-FR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 /2</a:t>
            </a:r>
            <a:endParaRPr kumimoji="0" lang="fr-FR">
              <a:solidFill>
                <a:srgbClr val="000000"/>
              </a:solidFill>
            </a:endParaRPr>
          </a:p>
        </p:txBody>
      </p:sp>
      <p:sp>
        <p:nvSpPr>
          <p:cNvPr id="32816" name="AutoShape 48"/>
          <p:cNvSpPr>
            <a:spLocks/>
          </p:cNvSpPr>
          <p:nvPr>
            <p:custDataLst>
              <p:tags r:id="rId22"/>
            </p:custDataLst>
          </p:nvPr>
        </p:nvSpPr>
        <p:spPr bwMode="auto">
          <a:xfrm>
            <a:off x="6934200" y="3657600"/>
            <a:ext cx="2133600" cy="2320925"/>
          </a:xfrm>
          <a:prstGeom prst="borderCallout2">
            <a:avLst>
              <a:gd name="adj1" fmla="val 4926"/>
              <a:gd name="adj2" fmla="val -3569"/>
              <a:gd name="adj3" fmla="val 4926"/>
              <a:gd name="adj4" fmla="val -25523"/>
              <a:gd name="adj5" fmla="val 20111"/>
              <a:gd name="adj6" fmla="val -48213"/>
            </a:avLst>
          </a:prstGeom>
          <a:gradFill rotWithShape="0">
            <a:gsLst>
              <a:gs pos="0">
                <a:srgbClr val="4C2600"/>
              </a:gs>
              <a:gs pos="50000">
                <a:srgbClr val="4C2600">
                  <a:gamma/>
                  <a:tint val="63922"/>
                  <a:invGamma/>
                </a:srgbClr>
              </a:gs>
              <a:gs pos="100000">
                <a:srgbClr val="4C2600"/>
              </a:gs>
            </a:gsLst>
            <a:lin ang="5400000" scaled="1"/>
          </a:gradFill>
          <a:ln w="38100" cap="sq">
            <a:solidFill>
              <a:schemeClr val="bg2"/>
            </a:solidFill>
            <a:miter lim="800000"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0" lang="fr-FR" dirty="0"/>
              <a:t>Toutes les intersections représentent des points </a:t>
            </a:r>
            <a:r>
              <a:rPr kumimoji="0" lang="fr-FR" dirty="0" smtClean="0"/>
              <a:t>d’implantation </a:t>
            </a:r>
            <a:r>
              <a:rPr kumimoji="0" lang="fr-FR" dirty="0"/>
              <a:t>de luminaires</a:t>
            </a:r>
          </a:p>
        </p:txBody>
      </p:sp>
      <p:sp>
        <p:nvSpPr>
          <p:cNvPr id="32817" name="Line 49"/>
          <p:cNvSpPr>
            <a:spLocks noChangeShapeType="1"/>
          </p:cNvSpPr>
          <p:nvPr>
            <p:custDataLst>
              <p:tags r:id="rId23"/>
            </p:custDataLst>
          </p:nvPr>
        </p:nvSpPr>
        <p:spPr bwMode="auto">
          <a:xfrm flipH="1">
            <a:off x="4572000" y="3733800"/>
            <a:ext cx="1676400" cy="457200"/>
          </a:xfrm>
          <a:prstGeom prst="line">
            <a:avLst/>
          </a:prstGeom>
          <a:noFill/>
          <a:ln w="38100" cap="sq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2818" name="Line 50"/>
          <p:cNvSpPr>
            <a:spLocks noChangeShapeType="1"/>
          </p:cNvSpPr>
          <p:nvPr>
            <p:custDataLst>
              <p:tags r:id="rId24"/>
            </p:custDataLst>
          </p:nvPr>
        </p:nvSpPr>
        <p:spPr bwMode="auto">
          <a:xfrm flipH="1">
            <a:off x="4114800" y="3733800"/>
            <a:ext cx="2133600" cy="838200"/>
          </a:xfrm>
          <a:prstGeom prst="line">
            <a:avLst/>
          </a:prstGeom>
          <a:noFill/>
          <a:ln w="38100" cap="sq">
            <a:solidFill>
              <a:schemeClr val="bg2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8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28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28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425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2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75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2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25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2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75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2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25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2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7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2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250"/>
                            </p:stCondLst>
                            <p:childTnLst>
                              <p:par>
                                <p:cTn id="5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28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28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7750"/>
                            </p:stCondLst>
                            <p:childTnLst>
                              <p:par>
                                <p:cTn id="6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75" fill="hold"/>
                                        <p:tgtEl>
                                          <p:spTgt spid="328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" fill="hold"/>
                                        <p:tgtEl>
                                          <p:spTgt spid="328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7975"/>
                            </p:stCondLst>
                            <p:childTnLst>
                              <p:par>
                                <p:cTn id="6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28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28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8475"/>
                            </p:stCondLst>
                            <p:childTnLst>
                              <p:par>
                                <p:cTn id="71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28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28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8975"/>
                            </p:stCondLst>
                            <p:childTnLst>
                              <p:par>
                                <p:cTn id="7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28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28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9475"/>
                            </p:stCondLst>
                            <p:childTnLst>
                              <p:par>
                                <p:cTn id="81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28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28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9975"/>
                            </p:stCondLst>
                            <p:childTnLst>
                              <p:par>
                                <p:cTn id="8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28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28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10475"/>
                            </p:stCondLst>
                            <p:childTnLst>
                              <p:par>
                                <p:cTn id="91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75" fill="hold"/>
                                        <p:tgtEl>
                                          <p:spTgt spid="328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75" fill="hold"/>
                                        <p:tgtEl>
                                          <p:spTgt spid="328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7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2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11600"/>
                            </p:stCondLst>
                            <p:childTnLst>
                              <p:par>
                                <p:cTn id="10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2" dur="500"/>
                                        <p:tgtEl>
                                          <p:spTgt spid="32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500"/>
                                        <p:tgtEl>
                                          <p:spTgt spid="32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1" grpId="0" build="p"/>
      <p:bldP spid="32772" grpId="0" animBg="1"/>
      <p:bldP spid="32773" grpId="0" animBg="1"/>
      <p:bldP spid="32774" grpId="0"/>
      <p:bldP spid="32802" grpId="0" animBg="1"/>
      <p:bldP spid="32803" grpId="0" animBg="1"/>
      <p:bldP spid="32804" grpId="0" animBg="1"/>
      <p:bldP spid="32805" grpId="0" animBg="1"/>
      <p:bldP spid="32806" grpId="0" animBg="1"/>
      <p:bldP spid="32807" grpId="0" animBg="1"/>
      <p:bldP spid="32808" grpId="0" animBg="1"/>
      <p:bldP spid="32809" grpId="0" animBg="1" autoUpdateAnimBg="0"/>
      <p:bldP spid="32810" grpId="0" animBg="1"/>
      <p:bldP spid="32811" grpId="0" animBg="1" autoUpdateAnimBg="0"/>
      <p:bldP spid="32812" grpId="0" animBg="1"/>
      <p:bldP spid="32813" grpId="0" animBg="1" autoUpdateAnimBg="0"/>
      <p:bldP spid="32814" grpId="0" animBg="1"/>
      <p:bldP spid="32815" grpId="0" animBg="1" autoUpdateAnimBg="0"/>
      <p:bldP spid="32816" grpId="0" animBg="1"/>
      <p:bldP spid="32817" grpId="0" animBg="1"/>
      <p:bldP spid="328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304800" y="358775"/>
            <a:ext cx="8421688" cy="1241425"/>
          </a:xfrm>
          <a:noFill/>
          <a:ln/>
        </p:spPr>
        <p:txBody>
          <a:bodyPr anchor="ctr" anchorCtr="1"/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ÉLÉMENTS </a:t>
            </a:r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DÉPART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304800" y="1524000"/>
            <a:ext cx="8534400" cy="4800600"/>
          </a:xfrm>
          <a:noFill/>
          <a:ln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Dans la fonction « éclairage » les éléments mis en jeux sont:</a:t>
            </a:r>
            <a:endParaRPr lang="fr-FR" dirty="0"/>
          </a:p>
          <a:p>
            <a:pPr>
              <a:buFont typeface="Wingdings" pitchFamily="2" charset="2"/>
              <a:buNone/>
            </a:pPr>
            <a:endParaRPr lang="fr-FR" dirty="0"/>
          </a:p>
          <a:p>
            <a:pPr marL="819150" lvl="1"/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La salle, ou le lieu à éclairer</a:t>
            </a:r>
            <a:r>
              <a:rPr lang="fr-FR" dirty="0">
                <a:latin typeface="Arial Black" pitchFamily="34" charset="0"/>
              </a:rPr>
              <a:t> </a:t>
            </a:r>
            <a:br>
              <a:rPr lang="fr-FR" dirty="0">
                <a:latin typeface="Arial Black" pitchFamily="34" charset="0"/>
              </a:rPr>
            </a:br>
            <a:r>
              <a:rPr lang="fr-FR" sz="1800" dirty="0"/>
              <a:t>Ses dimensions, sa forme, la couleur de ses parois, ses spécificités (</a:t>
            </a:r>
            <a:r>
              <a:rPr lang="fr-FR" sz="1800" dirty="0" err="1"/>
              <a:t>poutres,piliers</a:t>
            </a:r>
            <a:r>
              <a:rPr lang="fr-FR" sz="1800" dirty="0"/>
              <a:t>…)</a:t>
            </a:r>
            <a:endParaRPr lang="fr-FR" sz="1800" dirty="0">
              <a:latin typeface="Arial Black" pitchFamily="34" charset="0"/>
            </a:endParaRPr>
          </a:p>
          <a:p>
            <a:pPr marL="819150" lvl="1"/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L’utilisation </a:t>
            </a: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de la salle</a:t>
            </a:r>
            <a:b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</a:br>
            <a:r>
              <a:rPr lang="fr-FR" sz="1800" dirty="0"/>
              <a:t>La nature de </a:t>
            </a:r>
            <a:r>
              <a:rPr lang="fr-FR" sz="1800" dirty="0" smtClean="0"/>
              <a:t>l’activité </a:t>
            </a:r>
            <a:r>
              <a:rPr lang="fr-FR" sz="1800" dirty="0"/>
              <a:t>impose un niveau (quantité) , ainsi qu’une qualité, </a:t>
            </a:r>
            <a:r>
              <a:rPr lang="fr-FR" sz="1800" dirty="0" smtClean="0"/>
              <a:t>d’éclairement</a:t>
            </a:r>
            <a:r>
              <a:rPr lang="fr-FR" sz="1800" dirty="0"/>
              <a:t>. </a:t>
            </a:r>
            <a:endParaRPr lang="fr-FR" sz="1800" dirty="0">
              <a:latin typeface="Arial Black" pitchFamily="34" charset="0"/>
            </a:endParaRPr>
          </a:p>
          <a:p>
            <a:pPr marL="819150" lvl="1"/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La source lumineuse</a:t>
            </a:r>
            <a:b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</a:br>
            <a:r>
              <a:rPr lang="fr-FR" sz="1800" dirty="0"/>
              <a:t>Choisie en fonction de la qualité </a:t>
            </a:r>
            <a:r>
              <a:rPr lang="fr-FR" sz="1800" dirty="0" smtClean="0"/>
              <a:t>d’éclairement </a:t>
            </a:r>
            <a:r>
              <a:rPr lang="fr-FR" sz="1800" dirty="0"/>
              <a:t>souhaitée, de critères économiques liés au coût </a:t>
            </a:r>
            <a:r>
              <a:rPr lang="fr-FR" sz="1800" dirty="0" smtClean="0"/>
              <a:t>d’installation</a:t>
            </a:r>
            <a:r>
              <a:rPr lang="fr-FR" sz="1800" dirty="0"/>
              <a:t>, de fonctionnement, </a:t>
            </a:r>
            <a:r>
              <a:rPr lang="fr-FR" sz="1800" dirty="0" smtClean="0"/>
              <a:t>d’entretien</a:t>
            </a:r>
            <a:r>
              <a:rPr lang="fr-FR" sz="1800" dirty="0"/>
              <a:t>.</a:t>
            </a:r>
            <a:endParaRPr lang="fr-FR" sz="1800" dirty="0">
              <a:latin typeface="Arial Black" pitchFamily="34" charset="0"/>
            </a:endParaRPr>
          </a:p>
          <a:p>
            <a:pPr marL="819150" lvl="1"/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Le luminaire</a:t>
            </a:r>
            <a:b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</a:br>
            <a:r>
              <a:rPr lang="fr-FR" sz="1800" dirty="0"/>
              <a:t>Conçu pour accueillir la source lumineuse, il répondra aux critères de directivité de </a:t>
            </a:r>
            <a:r>
              <a:rPr lang="fr-FR" sz="1800" dirty="0" smtClean="0"/>
              <a:t>l’éclairage </a:t>
            </a:r>
            <a:r>
              <a:rPr lang="fr-FR" sz="1800" dirty="0"/>
              <a:t>à installer (classe), aux critères de classe électrique, </a:t>
            </a:r>
            <a:r>
              <a:rPr lang="fr-FR" sz="1800" dirty="0" smtClean="0"/>
              <a:t>d’indice </a:t>
            </a:r>
            <a:r>
              <a:rPr lang="fr-FR" sz="1800" dirty="0"/>
              <a:t>de protection, mais aussi de coût.</a:t>
            </a:r>
          </a:p>
        </p:txBody>
      </p:sp>
      <p:sp>
        <p:nvSpPr>
          <p:cNvPr id="6148" name="AutoShape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6200" y="2286000"/>
            <a:ext cx="838200" cy="762000"/>
          </a:xfrm>
          <a:prstGeom prst="star4">
            <a:avLst>
              <a:gd name="adj" fmla="val 15625"/>
            </a:avLst>
          </a:prstGeom>
          <a:gradFill rotWithShape="0">
            <a:gsLst>
              <a:gs pos="0">
                <a:srgbClr val="003366"/>
              </a:gs>
              <a:gs pos="100000">
                <a:schemeClr val="accent2"/>
              </a:gs>
            </a:gsLst>
            <a:path path="shape">
              <a:fillToRect l="50000" t="50000" r="50000" b="50000"/>
            </a:path>
          </a:gra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152" name="Text Box 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38200" y="0"/>
            <a:ext cx="68135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fr-FR" sz="3600" b="1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E5B27F"/>
                    </a:outerShdw>
                  </a:cont>
                  <a:cont type="tree" name="">
                    <a:effect ref="fillLine"/>
                    <a:outerShdw dist="38100" dir="2700000" algn="tl">
                      <a:srgbClr val="5B3D1E"/>
                    </a:outerShdw>
                  </a:cont>
                  <a:effect ref="fillLine"/>
                </a:effectDag>
              </a:rPr>
              <a:t>***  Cliquez pour poursuivre  ***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4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9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6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900"/>
                            </p:stCondLst>
                            <p:childTnLst>
                              <p:par>
                                <p:cTn id="29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9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  <p:bldP spid="6148" grpId="0" animBg="1"/>
      <p:bldP spid="6152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90525" y="1556792"/>
            <a:ext cx="8421688" cy="765721"/>
          </a:xfrm>
        </p:spPr>
        <p:txBody>
          <a:bodyPr/>
          <a:lstStyle/>
          <a:p>
            <a:pPr algn="ctr"/>
            <a:r>
              <a:rPr lang="fr-FR" dirty="0" smtClean="0"/>
              <a:t>Fin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735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210" name="Object 4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6180138" y="4572000"/>
          <a:ext cx="422275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19" name="Clip" r:id="rId31" imgW="2096280" imgH="2286000" progId="MS_ClipArt_Gallery.2">
                  <p:embed/>
                </p:oleObj>
              </mc:Choice>
              <mc:Fallback>
                <p:oleObj name="Clip" r:id="rId31" imgW="2096280" imgH="2286000" progId="MS_ClipArt_Gallery.2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2000" contrast="18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39999" t="10001" r="30910" b="51527"/>
                      <a:stretch>
                        <a:fillRect/>
                      </a:stretch>
                    </p:blipFill>
                    <p:spPr bwMode="auto">
                      <a:xfrm>
                        <a:off x="6180138" y="4572000"/>
                        <a:ext cx="422275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4" name="Line 26"/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 flipH="1">
            <a:off x="5951538" y="4343400"/>
            <a:ext cx="0" cy="685800"/>
          </a:xfrm>
          <a:prstGeom prst="line">
            <a:avLst/>
          </a:prstGeom>
          <a:noFill/>
          <a:ln w="76200" cap="sq">
            <a:solidFill>
              <a:schemeClr val="tx1"/>
            </a:solidFill>
            <a:round/>
            <a:headEnd/>
            <a:tailEnd/>
          </a:ln>
          <a:effectLst>
            <a:outerShdw dist="56796" dir="1593903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193" name="Line 25"/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5113338" y="4524375"/>
            <a:ext cx="1587" cy="428625"/>
          </a:xfrm>
          <a:prstGeom prst="line">
            <a:avLst/>
          </a:prstGeom>
          <a:noFill/>
          <a:ln w="76200" cap="sq">
            <a:solidFill>
              <a:schemeClr val="tx1"/>
            </a:solidFill>
            <a:round/>
            <a:headEnd type="none" w="sm" len="sm"/>
            <a:tailEnd type="none" w="sm" len="sm"/>
          </a:ln>
          <a:effectLst>
            <a:outerShdw dist="56796" dir="1593903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  <p:custDataLst>
              <p:tags r:id="rId5"/>
            </p:custDataLst>
          </p:nvPr>
        </p:nvSpPr>
        <p:spPr>
          <a:xfrm>
            <a:off x="381000" y="-76200"/>
            <a:ext cx="8421688" cy="1241425"/>
          </a:xfrm>
          <a:noFill/>
          <a:ln/>
        </p:spPr>
        <p:txBody>
          <a:bodyPr anchor="ctr" anchorCtr="1"/>
          <a:lstStyle/>
          <a:p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LA SALLE, OU LE LIEU À ÉCLAIRER</a:t>
            </a:r>
            <a:endParaRPr lang="fr-FR" dirty="0"/>
          </a:p>
        </p:txBody>
      </p:sp>
      <p:sp>
        <p:nvSpPr>
          <p:cNvPr id="7172" name="Rectangle 4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0" y="1066800"/>
            <a:ext cx="350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u"/>
            </a:pP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Ses dimensions.</a:t>
            </a:r>
          </a:p>
        </p:txBody>
      </p:sp>
      <p:grpSp>
        <p:nvGrpSpPr>
          <p:cNvPr id="7184" name="Group 16"/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2895600" y="3886200"/>
            <a:ext cx="6172200" cy="2895600"/>
            <a:chOff x="2256" y="1632"/>
            <a:chExt cx="2832" cy="1296"/>
          </a:xfrm>
        </p:grpSpPr>
        <p:sp>
          <p:nvSpPr>
            <p:cNvPr id="7176" name="AutoShape 8"/>
            <p:cNvSpPr>
              <a:spLocks noChangeArrowheads="1"/>
            </p:cNvSpPr>
            <p:nvPr/>
          </p:nvSpPr>
          <p:spPr bwMode="auto">
            <a:xfrm>
              <a:off x="2256" y="1632"/>
              <a:ext cx="2832" cy="1296"/>
            </a:xfrm>
            <a:prstGeom prst="cube">
              <a:avLst>
                <a:gd name="adj" fmla="val 39130"/>
              </a:avLst>
            </a:prstGeom>
            <a:solidFill>
              <a:srgbClr val="FFCC00">
                <a:alpha val="50000"/>
              </a:srgbClr>
            </a:solidFill>
            <a:ln w="127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177" name="Line 9"/>
            <p:cNvSpPr>
              <a:spLocks noChangeShapeType="1"/>
            </p:cNvSpPr>
            <p:nvPr/>
          </p:nvSpPr>
          <p:spPr bwMode="auto">
            <a:xfrm flipV="1">
              <a:off x="2256" y="2400"/>
              <a:ext cx="528" cy="528"/>
            </a:xfrm>
            <a:prstGeom prst="line">
              <a:avLst/>
            </a:prstGeom>
            <a:noFill/>
            <a:ln w="28575" cap="sq">
              <a:solidFill>
                <a:schemeClr val="bg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178" name="Line 10"/>
            <p:cNvSpPr>
              <a:spLocks noChangeShapeType="1"/>
            </p:cNvSpPr>
            <p:nvPr/>
          </p:nvSpPr>
          <p:spPr bwMode="auto">
            <a:xfrm rot="-119979">
              <a:off x="2784" y="2388"/>
              <a:ext cx="1776" cy="54"/>
            </a:xfrm>
            <a:prstGeom prst="line">
              <a:avLst/>
            </a:prstGeom>
            <a:noFill/>
            <a:ln w="28575" cap="sq">
              <a:solidFill>
                <a:schemeClr val="bg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7183" name="Group 15"/>
            <p:cNvGrpSpPr>
              <a:grpSpLocks/>
            </p:cNvGrpSpPr>
            <p:nvPr/>
          </p:nvGrpSpPr>
          <p:grpSpPr bwMode="auto">
            <a:xfrm>
              <a:off x="2774" y="1632"/>
              <a:ext cx="0" cy="789"/>
              <a:chOff x="2822" y="1632"/>
              <a:chExt cx="0" cy="789"/>
            </a:xfrm>
          </p:grpSpPr>
          <p:sp>
            <p:nvSpPr>
              <p:cNvPr id="7179" name="Line 11"/>
              <p:cNvSpPr>
                <a:spLocks noChangeShapeType="1"/>
              </p:cNvSpPr>
              <p:nvPr/>
            </p:nvSpPr>
            <p:spPr bwMode="auto">
              <a:xfrm flipV="1">
                <a:off x="2822" y="2139"/>
                <a:ext cx="0" cy="282"/>
              </a:xfrm>
              <a:prstGeom prst="line">
                <a:avLst/>
              </a:prstGeom>
              <a:noFill/>
              <a:ln w="28575" cap="sq">
                <a:solidFill>
                  <a:schemeClr val="bg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180" name="Line 12"/>
              <p:cNvSpPr>
                <a:spLocks noChangeShapeType="1"/>
              </p:cNvSpPr>
              <p:nvPr/>
            </p:nvSpPr>
            <p:spPr bwMode="auto">
              <a:xfrm>
                <a:off x="2822" y="1632"/>
                <a:ext cx="0" cy="507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7181" name="Line 13"/>
            <p:cNvSpPr>
              <a:spLocks noChangeShapeType="1"/>
            </p:cNvSpPr>
            <p:nvPr/>
          </p:nvSpPr>
          <p:spPr bwMode="auto">
            <a:xfrm rot="86208047">
              <a:off x="4559" y="2404"/>
              <a:ext cx="527" cy="2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7185" name="Line 17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2895600" y="6553200"/>
            <a:ext cx="5021263" cy="1588"/>
          </a:xfrm>
          <a:prstGeom prst="line">
            <a:avLst/>
          </a:prstGeom>
          <a:noFill/>
          <a:ln w="76200" cap="sq">
            <a:solidFill>
              <a:schemeClr val="tx1"/>
            </a:solidFill>
            <a:round/>
            <a:headEnd type="triangle" w="med" len="med"/>
            <a:tailEnd type="triangle" w="med" len="med"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187" name="Line 19"/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 flipV="1">
            <a:off x="2916238" y="5327650"/>
            <a:ext cx="1046162" cy="1073150"/>
          </a:xfrm>
          <a:prstGeom prst="line">
            <a:avLst/>
          </a:prstGeom>
          <a:noFill/>
          <a:ln w="76200" cap="sq">
            <a:solidFill>
              <a:schemeClr val="tx1"/>
            </a:solidFill>
            <a:round/>
            <a:headEnd type="triangle" w="med" len="med"/>
            <a:tailEnd type="triangle" w="med" len="med"/>
          </a:ln>
          <a:effectLst>
            <a:outerShdw dist="52363" dir="4557825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191" name="Line 23"/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>
            <a:off x="5113338" y="5018088"/>
            <a:ext cx="1587" cy="1287462"/>
          </a:xfrm>
          <a:prstGeom prst="line">
            <a:avLst/>
          </a:prstGeom>
          <a:noFill/>
          <a:ln w="76200" cap="sq">
            <a:solidFill>
              <a:schemeClr val="tx1"/>
            </a:solidFill>
            <a:round/>
            <a:headEnd/>
            <a:tailEnd type="triangle" w="med" len="med"/>
          </a:ln>
          <a:effectLst>
            <a:outerShdw dist="52363" dir="20757825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195" name="Text Box 27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33400" y="1905000"/>
            <a:ext cx="259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fr-FR">
                <a:solidFill>
                  <a:srgbClr val="FFFFFF"/>
                </a:solidFill>
              </a:rPr>
              <a:t>- Longueur: « </a:t>
            </a:r>
            <a:r>
              <a:rPr kumimoji="0" lang="fr-FR" b="1">
                <a:solidFill>
                  <a:srgbClr val="FFFFFF"/>
                </a:solidFill>
              </a:rPr>
              <a:t>a</a:t>
            </a:r>
            <a:r>
              <a:rPr kumimoji="0" lang="fr-FR">
                <a:solidFill>
                  <a:srgbClr val="FFFFFF"/>
                </a:solidFill>
              </a:rPr>
              <a:t> »</a:t>
            </a:r>
          </a:p>
        </p:txBody>
      </p:sp>
      <p:sp>
        <p:nvSpPr>
          <p:cNvPr id="7198" name="Rectangle 30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657600" y="6126163"/>
            <a:ext cx="5429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0" lang="fr-FR" sz="3200" b="1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7199" name="Rectangle 31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741738" y="5287963"/>
            <a:ext cx="4095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fr-FR" sz="3200" b="1">
                <a:solidFill>
                  <a:srgbClr val="000000"/>
                </a:solidFill>
              </a:rPr>
              <a:t>b</a:t>
            </a:r>
          </a:p>
        </p:txBody>
      </p:sp>
      <p:sp>
        <p:nvSpPr>
          <p:cNvPr id="7200" name="Rectangle 32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656138" y="4983163"/>
            <a:ext cx="54451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fr-FR" sz="3200" b="1" dirty="0" err="1">
                <a:solidFill>
                  <a:srgbClr val="000000"/>
                </a:solidFill>
              </a:rPr>
              <a:t>ht</a:t>
            </a:r>
            <a:endParaRPr kumimoji="0" lang="fr-FR" sz="3200" b="1" dirty="0">
              <a:solidFill>
                <a:srgbClr val="000000"/>
              </a:solidFill>
            </a:endParaRPr>
          </a:p>
        </p:txBody>
      </p:sp>
      <p:sp>
        <p:nvSpPr>
          <p:cNvPr id="7202" name="Rectangle 34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570538" y="4953000"/>
            <a:ext cx="4095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fr-FR" sz="3200" b="1">
                <a:solidFill>
                  <a:srgbClr val="000000"/>
                </a:solidFill>
              </a:rPr>
              <a:t>h</a:t>
            </a:r>
          </a:p>
        </p:txBody>
      </p:sp>
      <p:sp>
        <p:nvSpPr>
          <p:cNvPr id="7204" name="Rectangle 36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5559425" y="4297363"/>
            <a:ext cx="54451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fr-FR" sz="3200" b="1">
                <a:solidFill>
                  <a:srgbClr val="000000"/>
                </a:solidFill>
              </a:rPr>
              <a:t>h’</a:t>
            </a:r>
          </a:p>
        </p:txBody>
      </p:sp>
      <p:graphicFrame>
        <p:nvGraphicFramePr>
          <p:cNvPr id="7209" name="Object 41"/>
          <p:cNvGraphicFramePr>
            <a:graphicFrameLocks noChangeAspect="1"/>
          </p:cNvGraphicFramePr>
          <p:nvPr>
            <p:custDataLst>
              <p:tags r:id="rId17"/>
            </p:custDataLst>
          </p:nvPr>
        </p:nvGraphicFramePr>
        <p:xfrm>
          <a:off x="6180138" y="5029200"/>
          <a:ext cx="422275" cy="15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0" name="Clip" r:id="rId33" imgW="2096280" imgH="2286000" progId="MS_ClipArt_Gallery.2">
                  <p:embed/>
                </p:oleObj>
              </mc:Choice>
              <mc:Fallback>
                <p:oleObj name="Clip" r:id="rId33" imgW="2096280" imgH="2286000" progId="MS_ClipArt_Gallery.2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2000" contrast="18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39999" t="38855" r="30910" b="51527"/>
                      <a:stretch>
                        <a:fillRect/>
                      </a:stretch>
                    </p:blipFill>
                    <p:spPr bwMode="auto">
                      <a:xfrm>
                        <a:off x="6180138" y="5029200"/>
                        <a:ext cx="422275" cy="152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12" name="Freeform 44"/>
          <p:cNvSpPr>
            <a:spLocks/>
          </p:cNvSpPr>
          <p:nvPr>
            <p:custDataLst>
              <p:tags r:id="rId18"/>
            </p:custDataLst>
          </p:nvPr>
        </p:nvSpPr>
        <p:spPr bwMode="auto">
          <a:xfrm>
            <a:off x="5341938" y="5181600"/>
            <a:ext cx="2286000" cy="1371600"/>
          </a:xfrm>
          <a:custGeom>
            <a:avLst/>
            <a:gdLst>
              <a:gd name="T0" fmla="*/ 528 w 1440"/>
              <a:gd name="T1" fmla="*/ 0 h 864"/>
              <a:gd name="T2" fmla="*/ 0 w 1440"/>
              <a:gd name="T3" fmla="*/ 528 h 864"/>
              <a:gd name="T4" fmla="*/ 0 w 1440"/>
              <a:gd name="T5" fmla="*/ 576 h 864"/>
              <a:gd name="T6" fmla="*/ 48 w 1440"/>
              <a:gd name="T7" fmla="*/ 624 h 864"/>
              <a:gd name="T8" fmla="*/ 192 w 1440"/>
              <a:gd name="T9" fmla="*/ 720 h 864"/>
              <a:gd name="T10" fmla="*/ 432 w 1440"/>
              <a:gd name="T11" fmla="*/ 816 h 864"/>
              <a:gd name="T12" fmla="*/ 672 w 1440"/>
              <a:gd name="T13" fmla="*/ 864 h 864"/>
              <a:gd name="T14" fmla="*/ 960 w 1440"/>
              <a:gd name="T15" fmla="*/ 864 h 864"/>
              <a:gd name="T16" fmla="*/ 1152 w 1440"/>
              <a:gd name="T17" fmla="*/ 816 h 864"/>
              <a:gd name="T18" fmla="*/ 1296 w 1440"/>
              <a:gd name="T19" fmla="*/ 720 h 864"/>
              <a:gd name="T20" fmla="*/ 1392 w 1440"/>
              <a:gd name="T21" fmla="*/ 624 h 864"/>
              <a:gd name="T22" fmla="*/ 1440 w 1440"/>
              <a:gd name="T23" fmla="*/ 528 h 864"/>
              <a:gd name="T24" fmla="*/ 768 w 1440"/>
              <a:gd name="T25" fmla="*/ 0 h 864"/>
              <a:gd name="T26" fmla="*/ 528 w 1440"/>
              <a:gd name="T27" fmla="*/ 0 h 8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440" h="864">
                <a:moveTo>
                  <a:pt x="528" y="0"/>
                </a:moveTo>
                <a:lnTo>
                  <a:pt x="0" y="528"/>
                </a:lnTo>
                <a:lnTo>
                  <a:pt x="0" y="576"/>
                </a:lnTo>
                <a:lnTo>
                  <a:pt x="48" y="624"/>
                </a:lnTo>
                <a:lnTo>
                  <a:pt x="192" y="720"/>
                </a:lnTo>
                <a:lnTo>
                  <a:pt x="432" y="816"/>
                </a:lnTo>
                <a:lnTo>
                  <a:pt x="672" y="864"/>
                </a:lnTo>
                <a:lnTo>
                  <a:pt x="960" y="864"/>
                </a:lnTo>
                <a:lnTo>
                  <a:pt x="1152" y="816"/>
                </a:lnTo>
                <a:lnTo>
                  <a:pt x="1296" y="720"/>
                </a:lnTo>
                <a:lnTo>
                  <a:pt x="1392" y="624"/>
                </a:lnTo>
                <a:lnTo>
                  <a:pt x="1440" y="528"/>
                </a:lnTo>
                <a:lnTo>
                  <a:pt x="768" y="0"/>
                </a:lnTo>
                <a:lnTo>
                  <a:pt x="528" y="0"/>
                </a:lnTo>
                <a:close/>
              </a:path>
            </a:pathLst>
          </a:custGeom>
          <a:solidFill>
            <a:srgbClr val="FFFF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aphicFrame>
        <p:nvGraphicFramePr>
          <p:cNvPr id="7189" name="Object 21"/>
          <p:cNvGraphicFramePr>
            <a:graphicFrameLocks noChangeAspect="1"/>
          </p:cNvGraphicFramePr>
          <p:nvPr>
            <p:custDataLst>
              <p:tags r:id="rId19"/>
            </p:custDataLst>
          </p:nvPr>
        </p:nvGraphicFramePr>
        <p:xfrm>
          <a:off x="5799138" y="5021263"/>
          <a:ext cx="1403350" cy="160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1" name="Clip" r:id="rId34" imgW="1860840" imgH="2286000" progId="MS_ClipArt_Gallery.2">
                  <p:embed/>
                </p:oleObj>
              </mc:Choice>
              <mc:Fallback>
                <p:oleObj name="Clip" r:id="rId34" imgW="1860840" imgH="2286000" progId="MS_ClipArt_Gallery.2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9138" y="5021263"/>
                        <a:ext cx="1403350" cy="1608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0" name="Line 22"/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>
            <a:off x="5951538" y="5181600"/>
            <a:ext cx="1587" cy="812800"/>
          </a:xfrm>
          <a:prstGeom prst="line">
            <a:avLst/>
          </a:prstGeom>
          <a:noFill/>
          <a:ln w="76200" cap="sq">
            <a:solidFill>
              <a:schemeClr val="tx1"/>
            </a:solidFill>
            <a:round/>
            <a:headEnd/>
            <a:tailEnd type="triangle" w="med" len="med"/>
          </a:ln>
          <a:effectLst>
            <a:outerShdw dist="52363" dir="20757825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213" name="Line 45"/>
          <p:cNvSpPr>
            <a:spLocks noChangeShapeType="1"/>
          </p:cNvSpPr>
          <p:nvPr>
            <p:custDataLst>
              <p:tags r:id="rId21"/>
            </p:custDataLst>
          </p:nvPr>
        </p:nvSpPr>
        <p:spPr bwMode="auto">
          <a:xfrm flipH="1">
            <a:off x="5951538" y="5105400"/>
            <a:ext cx="0" cy="76200"/>
          </a:xfrm>
          <a:prstGeom prst="line">
            <a:avLst/>
          </a:prstGeom>
          <a:noFill/>
          <a:ln w="76200" cap="sq">
            <a:solidFill>
              <a:schemeClr val="tx1"/>
            </a:solidFill>
            <a:round/>
            <a:headEnd/>
            <a:tailEnd type="triangle" w="med" len="med"/>
          </a:ln>
          <a:effectLst>
            <a:outerShdw dist="56796" dir="1593903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192" name="Line 24"/>
          <p:cNvSpPr>
            <a:spLocks noChangeShapeType="1"/>
          </p:cNvSpPr>
          <p:nvPr>
            <p:custDataLst>
              <p:tags r:id="rId22"/>
            </p:custDataLst>
          </p:nvPr>
        </p:nvSpPr>
        <p:spPr bwMode="auto">
          <a:xfrm flipV="1">
            <a:off x="7246938" y="5867400"/>
            <a:ext cx="0" cy="533400"/>
          </a:xfrm>
          <a:prstGeom prst="line">
            <a:avLst/>
          </a:prstGeom>
          <a:noFill/>
          <a:ln w="76200" cap="sq">
            <a:solidFill>
              <a:schemeClr val="tx1"/>
            </a:solidFill>
            <a:round/>
            <a:headEnd/>
            <a:tailEnd type="triangle" w="med" len="med"/>
          </a:ln>
          <a:effectLst>
            <a:outerShdw dist="52363" dir="20757825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206" name="Rectangle 38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7297738" y="5867400"/>
            <a:ext cx="635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fr-FR" sz="3200" b="1" dirty="0">
                <a:solidFill>
                  <a:srgbClr val="000000"/>
                </a:solidFill>
              </a:rPr>
              <a:t>hu</a:t>
            </a:r>
          </a:p>
        </p:txBody>
      </p:sp>
      <p:sp>
        <p:nvSpPr>
          <p:cNvPr id="7196" name="Text Box 28"/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 rot="-37454">
            <a:off x="536575" y="2419350"/>
            <a:ext cx="2263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fr-FR">
                <a:solidFill>
                  <a:srgbClr val="FFFFFF"/>
                </a:solidFill>
              </a:rPr>
              <a:t>- Largeur: « </a:t>
            </a:r>
            <a:r>
              <a:rPr kumimoji="0" lang="fr-FR" b="1">
                <a:solidFill>
                  <a:srgbClr val="FFFFFF"/>
                </a:solidFill>
              </a:rPr>
              <a:t>b</a:t>
            </a:r>
            <a:r>
              <a:rPr kumimoji="0" lang="fr-FR">
                <a:solidFill>
                  <a:srgbClr val="FFFFFF"/>
                </a:solidFill>
              </a:rPr>
              <a:t> »</a:t>
            </a:r>
          </a:p>
        </p:txBody>
      </p:sp>
      <p:sp>
        <p:nvSpPr>
          <p:cNvPr id="7197" name="Text Box 29"/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533400" y="2936875"/>
            <a:ext cx="304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fr-FR" dirty="0">
                <a:solidFill>
                  <a:srgbClr val="FFFFFF"/>
                </a:solidFill>
              </a:rPr>
              <a:t>- Hauteur totale: « </a:t>
            </a:r>
            <a:r>
              <a:rPr kumimoji="0" lang="fr-FR" b="1" dirty="0" err="1">
                <a:solidFill>
                  <a:srgbClr val="FFFFFF"/>
                </a:solidFill>
              </a:rPr>
              <a:t>ht</a:t>
            </a:r>
            <a:r>
              <a:rPr kumimoji="0" lang="fr-FR" dirty="0">
                <a:solidFill>
                  <a:srgbClr val="FFFFFF"/>
                </a:solidFill>
              </a:rPr>
              <a:t> »</a:t>
            </a:r>
          </a:p>
        </p:txBody>
      </p:sp>
      <p:sp>
        <p:nvSpPr>
          <p:cNvPr id="7201" name="Text Box 33"/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4495800" y="2819400"/>
            <a:ext cx="3352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fr-FR" dirty="0">
                <a:solidFill>
                  <a:srgbClr val="FFFFFF"/>
                </a:solidFill>
              </a:rPr>
              <a:t>- Hauteur plan de travail /source lumineuse: «</a:t>
            </a:r>
            <a:r>
              <a:rPr kumimoji="0" lang="fr-FR" b="1" dirty="0">
                <a:solidFill>
                  <a:srgbClr val="FFFFFF"/>
                </a:solidFill>
              </a:rPr>
              <a:t> h</a:t>
            </a:r>
            <a:r>
              <a:rPr kumimoji="0" lang="fr-FR" dirty="0">
                <a:solidFill>
                  <a:srgbClr val="FFFFFF"/>
                </a:solidFill>
              </a:rPr>
              <a:t> »</a:t>
            </a:r>
          </a:p>
        </p:txBody>
      </p:sp>
      <p:sp>
        <p:nvSpPr>
          <p:cNvPr id="7203" name="Text Box 35"/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4495800" y="1905000"/>
            <a:ext cx="3352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fr-FR" dirty="0">
                <a:solidFill>
                  <a:srgbClr val="FFFFFF"/>
                </a:solidFill>
              </a:rPr>
              <a:t>- Hauteur suspension source lumineuse: « </a:t>
            </a:r>
            <a:r>
              <a:rPr kumimoji="0" lang="fr-FR" b="1" dirty="0">
                <a:solidFill>
                  <a:srgbClr val="FFFFFF"/>
                </a:solidFill>
              </a:rPr>
              <a:t>h’</a:t>
            </a:r>
            <a:r>
              <a:rPr kumimoji="0" lang="fr-FR" dirty="0">
                <a:solidFill>
                  <a:srgbClr val="FFFFFF"/>
                </a:solidFill>
              </a:rPr>
              <a:t> »</a:t>
            </a:r>
          </a:p>
        </p:txBody>
      </p:sp>
      <p:sp>
        <p:nvSpPr>
          <p:cNvPr id="7205" name="Text Box 37"/>
          <p:cNvSpPr txBox="1"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533400" y="3470275"/>
            <a:ext cx="3543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fr-FR" dirty="0">
                <a:solidFill>
                  <a:srgbClr val="FFFFFF"/>
                </a:solidFill>
              </a:rPr>
              <a:t>- Hauteur plan utile: « </a:t>
            </a:r>
            <a:r>
              <a:rPr kumimoji="0" lang="fr-FR" b="1" dirty="0">
                <a:solidFill>
                  <a:srgbClr val="FFFFFF"/>
                </a:solidFill>
              </a:rPr>
              <a:t>hu</a:t>
            </a:r>
            <a:r>
              <a:rPr kumimoji="0" lang="fr-FR" dirty="0">
                <a:solidFill>
                  <a:srgbClr val="FFFFFF"/>
                </a:solidFill>
              </a:rPr>
              <a:t> 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955"/>
                            </p:stCondLst>
                            <p:childTnLst>
                              <p:par>
                                <p:cTn id="9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455"/>
                            </p:stCondLst>
                            <p:childTnLst>
                              <p:par>
                                <p:cTn id="16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955"/>
                            </p:stCondLst>
                            <p:childTnLst>
                              <p:par>
                                <p:cTn id="23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455"/>
                            </p:stCondLst>
                            <p:childTnLst>
                              <p:par>
                                <p:cTn id="30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955"/>
                            </p:stCondLst>
                            <p:childTnLst>
                              <p:par>
                                <p:cTn id="3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2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2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3455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4085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4910"/>
                            </p:stCondLst>
                            <p:childTnLst>
                              <p:par>
                                <p:cTn id="5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410"/>
                            </p:stCondLst>
                            <p:childTnLst>
                              <p:par>
                                <p:cTn id="59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91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7735"/>
                            </p:stCondLst>
                            <p:childTnLst>
                              <p:par>
                                <p:cTn id="68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8235"/>
                            </p:stCondLst>
                            <p:childTnLst>
                              <p:par>
                                <p:cTn id="7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8735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0625"/>
                            </p:stCondLst>
                            <p:childTnLst>
                              <p:par>
                                <p:cTn id="8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11125"/>
                            </p:stCondLst>
                            <p:childTnLst>
                              <p:par>
                                <p:cTn id="91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1625"/>
                            </p:stCondLst>
                            <p:childTnLst>
                              <p:par>
                                <p:cTn id="98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7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7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12125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14080"/>
                            </p:stCondLst>
                            <p:childTnLst>
                              <p:par>
                                <p:cTn id="10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14580"/>
                            </p:stCondLst>
                            <p:childTnLst>
                              <p:par>
                                <p:cTn id="114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1508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7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17165"/>
                            </p:stCondLst>
                            <p:childTnLst>
                              <p:par>
                                <p:cTn id="12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17665"/>
                            </p:stCondLst>
                            <p:childTnLst>
                              <p:par>
                                <p:cTn id="13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7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7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7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7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18165"/>
                            </p:stCondLst>
                            <p:childTnLst>
                              <p:par>
                                <p:cTn id="137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8665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7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20880"/>
                            </p:stCondLst>
                            <p:childTnLst>
                              <p:par>
                                <p:cTn id="1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21380"/>
                            </p:stCondLst>
                            <p:childTnLst>
                              <p:par>
                                <p:cTn id="153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7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7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94" grpId="0" animBg="1"/>
      <p:bldP spid="7193" grpId="0" animBg="1"/>
      <p:bldP spid="7170" grpId="0" autoUpdateAnimBg="0"/>
      <p:bldP spid="7172" grpId="0" autoUpdateAnimBg="0"/>
      <p:bldP spid="7185" grpId="0" animBg="1"/>
      <p:bldP spid="7187" grpId="0" animBg="1"/>
      <p:bldP spid="7191" grpId="0" animBg="1"/>
      <p:bldP spid="7195" grpId="0" autoUpdateAnimBg="0"/>
      <p:bldP spid="7198" grpId="0" autoUpdateAnimBg="0"/>
      <p:bldP spid="7199" grpId="0" autoUpdateAnimBg="0"/>
      <p:bldP spid="7200" grpId="0" autoUpdateAnimBg="0"/>
      <p:bldP spid="7202" grpId="0" autoUpdateAnimBg="0"/>
      <p:bldP spid="7204" grpId="0" autoUpdateAnimBg="0"/>
      <p:bldP spid="7212" grpId="0" animBg="1"/>
      <p:bldP spid="7190" grpId="0" animBg="1"/>
      <p:bldP spid="7213" grpId="0" animBg="1"/>
      <p:bldP spid="7192" grpId="0" animBg="1"/>
      <p:bldP spid="7206" grpId="0" autoUpdateAnimBg="0"/>
      <p:bldP spid="7196" grpId="0" autoUpdateAnimBg="0"/>
      <p:bldP spid="7197" grpId="0" autoUpdateAnimBg="0"/>
      <p:bldP spid="7201" grpId="0" autoUpdateAnimBg="0"/>
      <p:bldP spid="7203" grpId="0" autoUpdateAnimBg="0"/>
      <p:bldP spid="7205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9" name="Freeform 57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8991600" cy="5257800"/>
          </a:xfrm>
          <a:custGeom>
            <a:avLst/>
            <a:gdLst>
              <a:gd name="T0" fmla="*/ 5664 w 5664"/>
              <a:gd name="T1" fmla="*/ 864 h 3312"/>
              <a:gd name="T2" fmla="*/ 4176 w 5664"/>
              <a:gd name="T3" fmla="*/ 0 h 3312"/>
              <a:gd name="T4" fmla="*/ 0 w 5664"/>
              <a:gd name="T5" fmla="*/ 0 h 3312"/>
              <a:gd name="T6" fmla="*/ 0 w 5664"/>
              <a:gd name="T7" fmla="*/ 2064 h 3312"/>
              <a:gd name="T8" fmla="*/ 5664 w 5664"/>
              <a:gd name="T9" fmla="*/ 3312 h 3312"/>
              <a:gd name="T10" fmla="*/ 5664 w 5664"/>
              <a:gd name="T11" fmla="*/ 864 h 33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664" h="3312">
                <a:moveTo>
                  <a:pt x="5664" y="864"/>
                </a:moveTo>
                <a:lnTo>
                  <a:pt x="4176" y="0"/>
                </a:lnTo>
                <a:lnTo>
                  <a:pt x="0" y="0"/>
                </a:lnTo>
                <a:lnTo>
                  <a:pt x="0" y="2064"/>
                </a:lnTo>
                <a:lnTo>
                  <a:pt x="5664" y="3312"/>
                </a:lnTo>
                <a:lnTo>
                  <a:pt x="5664" y="864"/>
                </a:lnTo>
                <a:close/>
              </a:path>
            </a:pathLst>
          </a:custGeom>
          <a:solidFill>
            <a:srgbClr val="FFFF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250" name="Freeform 58"/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0" y="1447800"/>
            <a:ext cx="9067800" cy="5181600"/>
          </a:xfrm>
          <a:custGeom>
            <a:avLst/>
            <a:gdLst>
              <a:gd name="T0" fmla="*/ 5664 w 5712"/>
              <a:gd name="T1" fmla="*/ 2400 h 3264"/>
              <a:gd name="T2" fmla="*/ 4080 w 5712"/>
              <a:gd name="T3" fmla="*/ 3264 h 3264"/>
              <a:gd name="T4" fmla="*/ 0 w 5712"/>
              <a:gd name="T5" fmla="*/ 3264 h 3264"/>
              <a:gd name="T6" fmla="*/ 0 w 5712"/>
              <a:gd name="T7" fmla="*/ 1872 h 3264"/>
              <a:gd name="T8" fmla="*/ 5712 w 5712"/>
              <a:gd name="T9" fmla="*/ 0 h 3264"/>
              <a:gd name="T10" fmla="*/ 5664 w 5712"/>
              <a:gd name="T11" fmla="*/ 2400 h 3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12" h="3264">
                <a:moveTo>
                  <a:pt x="5664" y="2400"/>
                </a:moveTo>
                <a:lnTo>
                  <a:pt x="4080" y="3264"/>
                </a:lnTo>
                <a:lnTo>
                  <a:pt x="0" y="3264"/>
                </a:lnTo>
                <a:lnTo>
                  <a:pt x="0" y="1872"/>
                </a:lnTo>
                <a:lnTo>
                  <a:pt x="5712" y="0"/>
                </a:lnTo>
                <a:lnTo>
                  <a:pt x="5664" y="2400"/>
                </a:lnTo>
                <a:close/>
              </a:path>
            </a:pathLst>
          </a:custGeom>
          <a:solidFill>
            <a:srgbClr val="FFFF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  <p:custDataLst>
              <p:tags r:id="rId4"/>
            </p:custDataLst>
          </p:nvPr>
        </p:nvSpPr>
        <p:spPr>
          <a:xfrm>
            <a:off x="381000" y="128588"/>
            <a:ext cx="8421688" cy="900112"/>
          </a:xfrm>
          <a:noFill/>
          <a:ln/>
        </p:spPr>
        <p:txBody>
          <a:bodyPr anchor="ctr" anchorCtr="1"/>
          <a:lstStyle/>
          <a:p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LA SALLE, OU LE LIEU À ÉCLAIRER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  <p:custDataLst>
              <p:tags r:id="rId5"/>
            </p:custDataLst>
          </p:nvPr>
        </p:nvSpPr>
        <p:spPr>
          <a:xfrm>
            <a:off x="304800" y="1143000"/>
            <a:ext cx="5883275" cy="473075"/>
          </a:xfrm>
          <a:noFill/>
          <a:ln/>
        </p:spPr>
        <p:txBody>
          <a:bodyPr/>
          <a:lstStyle/>
          <a:p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Les couleurs de ses parois</a:t>
            </a:r>
            <a:endParaRPr lang="fr-FR" dirty="0"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sp>
        <p:nvSpPr>
          <p:cNvPr id="8214" name="Text Box 22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19150" y="1752600"/>
            <a:ext cx="4114800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kumimoji="0" lang="fr-FR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Suivant la couleur des différentes parois la réflexion de la lumière sera plus ou moins importante , ce qui se traduit pour les calculs par un coefficient de réflexion donné par un tableau.</a:t>
            </a:r>
          </a:p>
        </p:txBody>
      </p:sp>
      <p:grpSp>
        <p:nvGrpSpPr>
          <p:cNvPr id="8240" name="Group 48"/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3200400" y="1981200"/>
            <a:ext cx="5410200" cy="2673350"/>
            <a:chOff x="624" y="1728"/>
            <a:chExt cx="3936" cy="2229"/>
          </a:xfrm>
        </p:grpSpPr>
        <p:sp>
          <p:nvSpPr>
            <p:cNvPr id="8199" name="Rectangle 7"/>
            <p:cNvSpPr>
              <a:spLocks noChangeArrowheads="1"/>
            </p:cNvSpPr>
            <p:nvPr/>
          </p:nvSpPr>
          <p:spPr bwMode="auto">
            <a:xfrm>
              <a:off x="624" y="3253"/>
              <a:ext cx="1570" cy="317"/>
            </a:xfrm>
            <a:prstGeom prst="rect">
              <a:avLst/>
            </a:prstGeom>
            <a:gradFill rotWithShape="0">
              <a:gsLst>
                <a:gs pos="0">
                  <a:srgbClr val="333300"/>
                </a:gs>
                <a:gs pos="50000">
                  <a:srgbClr val="333300">
                    <a:gamma/>
                    <a:tint val="43922"/>
                    <a:invGamma/>
                  </a:srgbClr>
                </a:gs>
                <a:gs pos="100000">
                  <a:srgbClr val="333300"/>
                </a:gs>
              </a:gsLst>
              <a:lin ang="540000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kumimoji="0" lang="fr-FR" b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Murs</a:t>
              </a:r>
            </a:p>
          </p:txBody>
        </p:sp>
        <p:sp>
          <p:nvSpPr>
            <p:cNvPr id="8200" name="Rectangle 8"/>
            <p:cNvSpPr>
              <a:spLocks noChangeArrowheads="1"/>
            </p:cNvSpPr>
            <p:nvPr/>
          </p:nvSpPr>
          <p:spPr bwMode="auto">
            <a:xfrm>
              <a:off x="624" y="3570"/>
              <a:ext cx="1570" cy="318"/>
            </a:xfrm>
            <a:prstGeom prst="rect">
              <a:avLst/>
            </a:prstGeom>
            <a:gradFill rotWithShape="0">
              <a:gsLst>
                <a:gs pos="0">
                  <a:srgbClr val="333300"/>
                </a:gs>
                <a:gs pos="50000">
                  <a:srgbClr val="333300">
                    <a:gamma/>
                    <a:tint val="43922"/>
                    <a:invGamma/>
                  </a:srgbClr>
                </a:gs>
                <a:gs pos="100000">
                  <a:srgbClr val="333300"/>
                </a:gs>
              </a:gsLst>
              <a:lin ang="540000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kumimoji="0" lang="fr-FR" b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Plan utile</a:t>
              </a:r>
            </a:p>
          </p:txBody>
        </p:sp>
        <p:sp>
          <p:nvSpPr>
            <p:cNvPr id="8201" name="Rectangle 9"/>
            <p:cNvSpPr>
              <a:spLocks noChangeArrowheads="1"/>
            </p:cNvSpPr>
            <p:nvPr/>
          </p:nvSpPr>
          <p:spPr bwMode="auto">
            <a:xfrm rot="-3211871">
              <a:off x="1971" y="2327"/>
              <a:ext cx="1525" cy="327"/>
            </a:xfrm>
            <a:prstGeom prst="rect">
              <a:avLst/>
            </a:prstGeom>
            <a:gradFill rotWithShape="0">
              <a:gsLst>
                <a:gs pos="0">
                  <a:srgbClr val="333300"/>
                </a:gs>
                <a:gs pos="100000">
                  <a:srgbClr val="333300">
                    <a:gamma/>
                    <a:tint val="0"/>
                    <a:invGamma/>
                  </a:srgbClr>
                </a:gs>
              </a:gsLst>
              <a:path path="rect">
                <a:fillToRect l="100000" b="100000"/>
              </a:path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kumimoji="0" lang="fr-FR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Très clair</a:t>
              </a:r>
            </a:p>
          </p:txBody>
        </p:sp>
        <p:sp>
          <p:nvSpPr>
            <p:cNvPr id="8202" name="Rectangle 10"/>
            <p:cNvSpPr>
              <a:spLocks noChangeArrowheads="1"/>
            </p:cNvSpPr>
            <p:nvPr/>
          </p:nvSpPr>
          <p:spPr bwMode="auto">
            <a:xfrm rot="-3211871">
              <a:off x="2386" y="2327"/>
              <a:ext cx="1525" cy="327"/>
            </a:xfrm>
            <a:prstGeom prst="rect">
              <a:avLst/>
            </a:prstGeom>
            <a:gradFill rotWithShape="0">
              <a:gsLst>
                <a:gs pos="0">
                  <a:srgbClr val="333300"/>
                </a:gs>
                <a:gs pos="50000">
                  <a:srgbClr val="333300">
                    <a:gamma/>
                    <a:tint val="20392"/>
                    <a:invGamma/>
                  </a:srgbClr>
                </a:gs>
                <a:gs pos="100000">
                  <a:srgbClr val="333300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kumimoji="0" lang="fr-FR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Clair</a:t>
              </a:r>
            </a:p>
          </p:txBody>
        </p:sp>
        <p:sp>
          <p:nvSpPr>
            <p:cNvPr id="8203" name="Rectangle 11"/>
            <p:cNvSpPr>
              <a:spLocks noChangeArrowheads="1"/>
            </p:cNvSpPr>
            <p:nvPr/>
          </p:nvSpPr>
          <p:spPr bwMode="auto">
            <a:xfrm rot="-3211871">
              <a:off x="2805" y="2327"/>
              <a:ext cx="1525" cy="327"/>
            </a:xfrm>
            <a:prstGeom prst="rect">
              <a:avLst/>
            </a:prstGeom>
            <a:gradFill rotWithShape="0">
              <a:gsLst>
                <a:gs pos="0">
                  <a:srgbClr val="333300"/>
                </a:gs>
                <a:gs pos="50000">
                  <a:srgbClr val="333300">
                    <a:gamma/>
                    <a:tint val="40000"/>
                    <a:invGamma/>
                  </a:srgbClr>
                </a:gs>
                <a:gs pos="100000">
                  <a:srgbClr val="333300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kumimoji="0" lang="fr-FR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Moyen</a:t>
              </a:r>
            </a:p>
          </p:txBody>
        </p:sp>
        <p:sp>
          <p:nvSpPr>
            <p:cNvPr id="8204" name="Rectangle 12"/>
            <p:cNvSpPr>
              <a:spLocks noChangeArrowheads="1"/>
            </p:cNvSpPr>
            <p:nvPr/>
          </p:nvSpPr>
          <p:spPr bwMode="auto">
            <a:xfrm rot="-3211871">
              <a:off x="3220" y="2327"/>
              <a:ext cx="1525" cy="327"/>
            </a:xfrm>
            <a:prstGeom prst="rect">
              <a:avLst/>
            </a:prstGeom>
            <a:gradFill rotWithShape="0">
              <a:gsLst>
                <a:gs pos="0">
                  <a:srgbClr val="333300"/>
                </a:gs>
                <a:gs pos="50000">
                  <a:srgbClr val="333300">
                    <a:gamma/>
                    <a:tint val="60000"/>
                    <a:invGamma/>
                  </a:srgbClr>
                </a:gs>
                <a:gs pos="100000">
                  <a:srgbClr val="333300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kumimoji="0" lang="fr-FR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Sombre</a:t>
              </a:r>
              <a:endPara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205" name="Rectangle 13"/>
            <p:cNvSpPr>
              <a:spLocks noChangeArrowheads="1"/>
            </p:cNvSpPr>
            <p:nvPr/>
          </p:nvSpPr>
          <p:spPr bwMode="auto">
            <a:xfrm rot="-3211871">
              <a:off x="3634" y="2327"/>
              <a:ext cx="1525" cy="327"/>
            </a:xfrm>
            <a:prstGeom prst="rect">
              <a:avLst/>
            </a:prstGeom>
            <a:gradFill rotWithShape="0">
              <a:gsLst>
                <a:gs pos="0">
                  <a:srgbClr val="333300"/>
                </a:gs>
                <a:gs pos="50000">
                  <a:srgbClr val="333300">
                    <a:gamma/>
                    <a:tint val="80000"/>
                    <a:invGamma/>
                  </a:srgbClr>
                </a:gs>
                <a:gs pos="100000">
                  <a:srgbClr val="333300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kumimoji="0" lang="fr-FR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Nul</a:t>
              </a:r>
              <a:endParaRPr kumimoji="0" lang="fr-F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206" name="Rectangle 14"/>
            <p:cNvSpPr>
              <a:spLocks noChangeArrowheads="1"/>
            </p:cNvSpPr>
            <p:nvPr/>
          </p:nvSpPr>
          <p:spPr bwMode="auto">
            <a:xfrm>
              <a:off x="2194" y="2935"/>
              <a:ext cx="414" cy="953"/>
            </a:xfrm>
            <a:prstGeom prst="rect">
              <a:avLst/>
            </a:prstGeom>
            <a:gradFill rotWithShape="0">
              <a:gsLst>
                <a:gs pos="0">
                  <a:srgbClr val="333300"/>
                </a:gs>
                <a:gs pos="50000">
                  <a:srgbClr val="333300">
                    <a:gamma/>
                    <a:tint val="0"/>
                    <a:invGamma/>
                  </a:srgbClr>
                </a:gs>
                <a:gs pos="100000">
                  <a:srgbClr val="333300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0" lang="fr-FR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207" name="Rectangle 15"/>
            <p:cNvSpPr>
              <a:spLocks noChangeArrowheads="1"/>
            </p:cNvSpPr>
            <p:nvPr/>
          </p:nvSpPr>
          <p:spPr bwMode="auto">
            <a:xfrm>
              <a:off x="624" y="2935"/>
              <a:ext cx="1570" cy="318"/>
            </a:xfrm>
            <a:prstGeom prst="rect">
              <a:avLst/>
            </a:prstGeom>
            <a:gradFill rotWithShape="0">
              <a:gsLst>
                <a:gs pos="0">
                  <a:srgbClr val="333300"/>
                </a:gs>
                <a:gs pos="50000">
                  <a:srgbClr val="333300">
                    <a:gamma/>
                    <a:tint val="43922"/>
                    <a:invGamma/>
                  </a:srgbClr>
                </a:gs>
                <a:gs pos="100000">
                  <a:srgbClr val="333300"/>
                </a:gs>
              </a:gsLst>
              <a:lin ang="540000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kumimoji="0" lang="fr-FR" b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Plafond</a:t>
              </a:r>
            </a:p>
          </p:txBody>
        </p:sp>
        <p:sp>
          <p:nvSpPr>
            <p:cNvPr id="8208" name="Rectangle 16"/>
            <p:cNvSpPr>
              <a:spLocks noChangeArrowheads="1"/>
            </p:cNvSpPr>
            <p:nvPr/>
          </p:nvSpPr>
          <p:spPr bwMode="auto">
            <a:xfrm>
              <a:off x="2592" y="2928"/>
              <a:ext cx="415" cy="953"/>
            </a:xfrm>
            <a:prstGeom prst="rect">
              <a:avLst/>
            </a:prstGeom>
            <a:gradFill rotWithShape="0">
              <a:gsLst>
                <a:gs pos="0">
                  <a:srgbClr val="333300"/>
                </a:gs>
                <a:gs pos="50000">
                  <a:srgbClr val="333300">
                    <a:gamma/>
                    <a:tint val="20392"/>
                    <a:invGamma/>
                  </a:srgbClr>
                </a:gs>
                <a:gs pos="100000">
                  <a:srgbClr val="333300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209" name="Rectangle 17"/>
            <p:cNvSpPr>
              <a:spLocks noChangeArrowheads="1"/>
            </p:cNvSpPr>
            <p:nvPr/>
          </p:nvSpPr>
          <p:spPr bwMode="auto">
            <a:xfrm>
              <a:off x="3028" y="2935"/>
              <a:ext cx="414" cy="953"/>
            </a:xfrm>
            <a:prstGeom prst="rect">
              <a:avLst/>
            </a:prstGeom>
            <a:gradFill rotWithShape="0">
              <a:gsLst>
                <a:gs pos="0">
                  <a:srgbClr val="333300"/>
                </a:gs>
                <a:gs pos="50000">
                  <a:srgbClr val="333300">
                    <a:gamma/>
                    <a:tint val="40000"/>
                    <a:invGamma/>
                  </a:srgbClr>
                </a:gs>
                <a:gs pos="100000">
                  <a:srgbClr val="333300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210" name="Rectangle 18"/>
            <p:cNvSpPr>
              <a:spLocks noChangeArrowheads="1"/>
            </p:cNvSpPr>
            <p:nvPr/>
          </p:nvSpPr>
          <p:spPr bwMode="auto">
            <a:xfrm>
              <a:off x="3442" y="2935"/>
              <a:ext cx="415" cy="953"/>
            </a:xfrm>
            <a:prstGeom prst="rect">
              <a:avLst/>
            </a:prstGeom>
            <a:gradFill rotWithShape="0">
              <a:gsLst>
                <a:gs pos="0">
                  <a:srgbClr val="333300"/>
                </a:gs>
                <a:gs pos="50000">
                  <a:srgbClr val="333300">
                    <a:gamma/>
                    <a:tint val="60000"/>
                    <a:invGamma/>
                  </a:srgbClr>
                </a:gs>
                <a:gs pos="100000">
                  <a:srgbClr val="333300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211" name="Rectangle 19"/>
            <p:cNvSpPr>
              <a:spLocks noChangeArrowheads="1"/>
            </p:cNvSpPr>
            <p:nvPr/>
          </p:nvSpPr>
          <p:spPr bwMode="auto">
            <a:xfrm>
              <a:off x="3857" y="2935"/>
              <a:ext cx="414" cy="953"/>
            </a:xfrm>
            <a:prstGeom prst="rect">
              <a:avLst/>
            </a:prstGeom>
            <a:gradFill rotWithShape="0">
              <a:gsLst>
                <a:gs pos="0">
                  <a:srgbClr val="333300"/>
                </a:gs>
                <a:gs pos="50000">
                  <a:srgbClr val="333300">
                    <a:gamma/>
                    <a:tint val="80000"/>
                    <a:invGamma/>
                  </a:srgbClr>
                </a:gs>
                <a:gs pos="100000">
                  <a:srgbClr val="333300"/>
                </a:gs>
              </a:gsLst>
              <a:lin ang="0" scaled="1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212" name="Rectangle 20"/>
            <p:cNvSpPr>
              <a:spLocks noChangeArrowheads="1"/>
            </p:cNvSpPr>
            <p:nvPr/>
          </p:nvSpPr>
          <p:spPr bwMode="auto">
            <a:xfrm>
              <a:off x="2194" y="2935"/>
              <a:ext cx="2077" cy="318"/>
            </a:xfrm>
            <a:prstGeom prst="rect">
              <a:avLst/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213" name="Rectangle 21"/>
            <p:cNvSpPr>
              <a:spLocks noChangeArrowheads="1"/>
            </p:cNvSpPr>
            <p:nvPr/>
          </p:nvSpPr>
          <p:spPr bwMode="auto">
            <a:xfrm>
              <a:off x="2194" y="3570"/>
              <a:ext cx="2077" cy="318"/>
            </a:xfrm>
            <a:prstGeom prst="rect">
              <a:avLst/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8080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224" name="Text Box 32"/>
            <p:cNvSpPr txBox="1">
              <a:spLocks noChangeArrowheads="1"/>
            </p:cNvSpPr>
            <p:nvPr/>
          </p:nvSpPr>
          <p:spPr bwMode="auto">
            <a:xfrm>
              <a:off x="2304" y="2952"/>
              <a:ext cx="245" cy="3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fr-FR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8</a:t>
              </a:r>
            </a:p>
          </p:txBody>
        </p:sp>
        <p:sp>
          <p:nvSpPr>
            <p:cNvPr id="8225" name="Text Box 33"/>
            <p:cNvSpPr txBox="1">
              <a:spLocks noChangeArrowheads="1"/>
            </p:cNvSpPr>
            <p:nvPr/>
          </p:nvSpPr>
          <p:spPr bwMode="auto">
            <a:xfrm>
              <a:off x="2304" y="3265"/>
              <a:ext cx="245" cy="3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fr-FR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</a:t>
              </a:r>
            </a:p>
          </p:txBody>
        </p:sp>
        <p:sp>
          <p:nvSpPr>
            <p:cNvPr id="8226" name="Text Box 34"/>
            <p:cNvSpPr txBox="1">
              <a:spLocks noChangeArrowheads="1"/>
            </p:cNvSpPr>
            <p:nvPr/>
          </p:nvSpPr>
          <p:spPr bwMode="auto">
            <a:xfrm>
              <a:off x="2304" y="3576"/>
              <a:ext cx="245" cy="3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fr-FR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</a:t>
              </a:r>
            </a:p>
          </p:txBody>
        </p:sp>
        <p:sp>
          <p:nvSpPr>
            <p:cNvPr id="8227" name="Text Box 35"/>
            <p:cNvSpPr txBox="1">
              <a:spLocks noChangeArrowheads="1"/>
            </p:cNvSpPr>
            <p:nvPr/>
          </p:nvSpPr>
          <p:spPr bwMode="auto">
            <a:xfrm>
              <a:off x="2688" y="2952"/>
              <a:ext cx="245" cy="3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fr-FR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</a:t>
              </a:r>
            </a:p>
          </p:txBody>
        </p:sp>
        <p:sp>
          <p:nvSpPr>
            <p:cNvPr id="8228" name="Text Box 36"/>
            <p:cNvSpPr txBox="1">
              <a:spLocks noChangeArrowheads="1"/>
            </p:cNvSpPr>
            <p:nvPr/>
          </p:nvSpPr>
          <p:spPr bwMode="auto">
            <a:xfrm>
              <a:off x="2688" y="3265"/>
              <a:ext cx="245" cy="3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fr-FR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5</a:t>
              </a:r>
            </a:p>
          </p:txBody>
        </p:sp>
        <p:sp>
          <p:nvSpPr>
            <p:cNvPr id="8229" name="Text Box 37"/>
            <p:cNvSpPr txBox="1">
              <a:spLocks noChangeArrowheads="1"/>
            </p:cNvSpPr>
            <p:nvPr/>
          </p:nvSpPr>
          <p:spPr bwMode="auto">
            <a:xfrm>
              <a:off x="3120" y="2952"/>
              <a:ext cx="245" cy="3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fr-FR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5</a:t>
              </a:r>
            </a:p>
          </p:txBody>
        </p:sp>
        <p:sp>
          <p:nvSpPr>
            <p:cNvPr id="8230" name="Text Box 38"/>
            <p:cNvSpPr txBox="1">
              <a:spLocks noChangeArrowheads="1"/>
            </p:cNvSpPr>
            <p:nvPr/>
          </p:nvSpPr>
          <p:spPr bwMode="auto">
            <a:xfrm>
              <a:off x="2688" y="3576"/>
              <a:ext cx="245" cy="3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fr-FR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</a:t>
              </a:r>
            </a:p>
          </p:txBody>
        </p:sp>
        <p:sp>
          <p:nvSpPr>
            <p:cNvPr id="8231" name="Text Box 39"/>
            <p:cNvSpPr txBox="1">
              <a:spLocks noChangeArrowheads="1"/>
            </p:cNvSpPr>
            <p:nvPr/>
          </p:nvSpPr>
          <p:spPr bwMode="auto">
            <a:xfrm>
              <a:off x="3120" y="3265"/>
              <a:ext cx="245" cy="3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fr-FR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</a:t>
              </a:r>
            </a:p>
          </p:txBody>
        </p:sp>
        <p:sp>
          <p:nvSpPr>
            <p:cNvPr id="8232" name="Text Box 40"/>
            <p:cNvSpPr txBox="1">
              <a:spLocks noChangeArrowheads="1"/>
            </p:cNvSpPr>
            <p:nvPr/>
          </p:nvSpPr>
          <p:spPr bwMode="auto">
            <a:xfrm>
              <a:off x="3552" y="2952"/>
              <a:ext cx="245" cy="3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fr-FR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</a:t>
              </a:r>
            </a:p>
          </p:txBody>
        </p:sp>
        <p:sp>
          <p:nvSpPr>
            <p:cNvPr id="8234" name="Text Box 42"/>
            <p:cNvSpPr txBox="1">
              <a:spLocks noChangeArrowheads="1"/>
            </p:cNvSpPr>
            <p:nvPr/>
          </p:nvSpPr>
          <p:spPr bwMode="auto">
            <a:xfrm>
              <a:off x="3120" y="3576"/>
              <a:ext cx="245" cy="3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fr-FR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</a:t>
              </a:r>
            </a:p>
          </p:txBody>
        </p:sp>
        <p:sp>
          <p:nvSpPr>
            <p:cNvPr id="8235" name="Text Box 43"/>
            <p:cNvSpPr txBox="1">
              <a:spLocks noChangeArrowheads="1"/>
            </p:cNvSpPr>
            <p:nvPr/>
          </p:nvSpPr>
          <p:spPr bwMode="auto">
            <a:xfrm>
              <a:off x="3552" y="3265"/>
              <a:ext cx="245" cy="3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fr-FR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</a:t>
              </a:r>
            </a:p>
          </p:txBody>
        </p:sp>
        <p:sp>
          <p:nvSpPr>
            <p:cNvPr id="8236" name="Text Box 44"/>
            <p:cNvSpPr txBox="1">
              <a:spLocks noChangeArrowheads="1"/>
            </p:cNvSpPr>
            <p:nvPr/>
          </p:nvSpPr>
          <p:spPr bwMode="auto">
            <a:xfrm>
              <a:off x="3552" y="3576"/>
              <a:ext cx="245" cy="3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fr-FR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</a:t>
              </a:r>
            </a:p>
          </p:txBody>
        </p:sp>
        <p:sp>
          <p:nvSpPr>
            <p:cNvPr id="8237" name="Text Box 45"/>
            <p:cNvSpPr txBox="1">
              <a:spLocks noChangeArrowheads="1"/>
            </p:cNvSpPr>
            <p:nvPr/>
          </p:nvSpPr>
          <p:spPr bwMode="auto">
            <a:xfrm>
              <a:off x="3936" y="2952"/>
              <a:ext cx="245" cy="3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fr-FR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0</a:t>
              </a:r>
            </a:p>
          </p:txBody>
        </p:sp>
        <p:sp>
          <p:nvSpPr>
            <p:cNvPr id="8238" name="Text Box 46"/>
            <p:cNvSpPr txBox="1">
              <a:spLocks noChangeArrowheads="1"/>
            </p:cNvSpPr>
            <p:nvPr/>
          </p:nvSpPr>
          <p:spPr bwMode="auto">
            <a:xfrm>
              <a:off x="3936" y="3265"/>
              <a:ext cx="245" cy="3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fr-FR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0</a:t>
              </a:r>
            </a:p>
          </p:txBody>
        </p:sp>
        <p:sp>
          <p:nvSpPr>
            <p:cNvPr id="8239" name="Text Box 47"/>
            <p:cNvSpPr txBox="1">
              <a:spLocks noChangeArrowheads="1"/>
            </p:cNvSpPr>
            <p:nvPr/>
          </p:nvSpPr>
          <p:spPr bwMode="auto">
            <a:xfrm>
              <a:off x="3936" y="3576"/>
              <a:ext cx="245" cy="3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fr-FR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0</a:t>
              </a:r>
            </a:p>
          </p:txBody>
        </p:sp>
      </p:grpSp>
      <p:sp>
        <p:nvSpPr>
          <p:cNvPr id="8243" name="Text Box 5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19150" y="5334000"/>
            <a:ext cx="79438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Ces facteurs de réflexions pourront être utilisés soit sous forme de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pourcentages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(7 = 70%...), soit sous forme de chiffres composés : (731 = plafond clair; mur moyen; plan utile moyen sombre) suivant ce que les tableaux d ’</a:t>
            </a:r>
            <a:r>
              <a:rPr kumimoji="0" lang="fr-FR" sz="18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utilance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dont on dispose  ont besoin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.  </a:t>
            </a:r>
            <a:endParaRPr kumimoji="0" lang="fr-FR" sz="18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244" name="Rectangle 52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04800" y="4800600"/>
            <a:ext cx="588327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u"/>
            </a:pPr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Coefficients de réflexion</a:t>
            </a:r>
            <a:endParaRPr lang="fr-FR" dirty="0"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graphicFrame>
        <p:nvGraphicFramePr>
          <p:cNvPr id="8245" name="Object 53"/>
          <p:cNvGraphicFramePr>
            <a:graphicFrameLocks noChangeAspect="1"/>
          </p:cNvGraphicFramePr>
          <p:nvPr>
            <p:custDataLst>
              <p:tags r:id="rId10"/>
            </p:custDataLst>
          </p:nvPr>
        </p:nvGraphicFramePr>
        <p:xfrm>
          <a:off x="838200" y="3276600"/>
          <a:ext cx="2286000" cy="89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2" name="Clip" r:id="rId15" imgW="2286360" imgH="897480" progId="MS_ClipArt_Gallery.2">
                  <p:embed/>
                </p:oleObj>
              </mc:Choice>
              <mc:Fallback>
                <p:oleObj name="Clip" r:id="rId15" imgW="2286360" imgH="897480" progId="MS_ClipArt_Gallery.2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3276600"/>
                        <a:ext cx="2286000" cy="896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47" name="Freeform 55"/>
          <p:cNvSpPr>
            <a:spLocks/>
          </p:cNvSpPr>
          <p:nvPr>
            <p:custDataLst>
              <p:tags r:id="rId11"/>
            </p:custDataLst>
          </p:nvPr>
        </p:nvSpPr>
        <p:spPr bwMode="auto">
          <a:xfrm>
            <a:off x="2743200" y="1371600"/>
            <a:ext cx="6324600" cy="3886200"/>
          </a:xfrm>
          <a:custGeom>
            <a:avLst/>
            <a:gdLst>
              <a:gd name="T0" fmla="*/ 48 w 3984"/>
              <a:gd name="T1" fmla="*/ 1200 h 2448"/>
              <a:gd name="T2" fmla="*/ 3984 w 3984"/>
              <a:gd name="T3" fmla="*/ 0 h 2448"/>
              <a:gd name="T4" fmla="*/ 3984 w 3984"/>
              <a:gd name="T5" fmla="*/ 2448 h 2448"/>
              <a:gd name="T6" fmla="*/ 0 w 3984"/>
              <a:gd name="T7" fmla="*/ 1728 h 2448"/>
              <a:gd name="T8" fmla="*/ 48 w 3984"/>
              <a:gd name="T9" fmla="*/ 1200 h 24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84" h="2448">
                <a:moveTo>
                  <a:pt x="48" y="1200"/>
                </a:moveTo>
                <a:lnTo>
                  <a:pt x="3984" y="0"/>
                </a:lnTo>
                <a:lnTo>
                  <a:pt x="3984" y="2448"/>
                </a:lnTo>
                <a:lnTo>
                  <a:pt x="0" y="1728"/>
                </a:lnTo>
                <a:lnTo>
                  <a:pt x="48" y="1200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" name="Rectangle 1"/>
          <p:cNvSpPr/>
          <p:nvPr>
            <p:custDataLst>
              <p:tags r:id="rId12"/>
            </p:custDataLst>
          </p:nvPr>
        </p:nvSpPr>
        <p:spPr>
          <a:xfrm>
            <a:off x="235995" y="6546830"/>
            <a:ext cx="852700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1600" b="1" dirty="0" smtClean="0">
                <a:solidFill>
                  <a:schemeClr val="bg2"/>
                </a:solidFill>
              </a:rPr>
              <a:t>La </a:t>
            </a:r>
            <a:r>
              <a:rPr lang="fr-FR" sz="1600" b="1" dirty="0" smtClean="0">
                <a:solidFill>
                  <a:schemeClr val="bg2"/>
                </a:solidFill>
              </a:rPr>
              <a:t>norme recommande les limites suivantes: plafond </a:t>
            </a:r>
            <a:r>
              <a:rPr lang="fr-FR" sz="1600" b="1" dirty="0">
                <a:solidFill>
                  <a:schemeClr val="bg2"/>
                </a:solidFill>
              </a:rPr>
              <a:t>: </a:t>
            </a:r>
            <a:r>
              <a:rPr lang="fr-FR" sz="1600" b="1" dirty="0" smtClean="0">
                <a:solidFill>
                  <a:schemeClr val="bg2"/>
                </a:solidFill>
              </a:rPr>
              <a:t>7 </a:t>
            </a:r>
            <a:r>
              <a:rPr lang="fr-FR" sz="1600" b="1" dirty="0">
                <a:solidFill>
                  <a:schemeClr val="bg2"/>
                </a:solidFill>
              </a:rPr>
              <a:t>à </a:t>
            </a:r>
            <a:r>
              <a:rPr lang="fr-FR" sz="1600" b="1" dirty="0" smtClean="0">
                <a:solidFill>
                  <a:schemeClr val="bg2"/>
                </a:solidFill>
              </a:rPr>
              <a:t> 9</a:t>
            </a:r>
            <a:r>
              <a:rPr lang="fr-FR" sz="1600" b="1" dirty="0" smtClean="0">
                <a:solidFill>
                  <a:schemeClr val="bg2"/>
                </a:solidFill>
              </a:rPr>
              <a:t>; murs </a:t>
            </a:r>
            <a:r>
              <a:rPr lang="fr-FR" sz="1600" b="1" dirty="0">
                <a:solidFill>
                  <a:schemeClr val="bg2"/>
                </a:solidFill>
              </a:rPr>
              <a:t>: </a:t>
            </a:r>
            <a:r>
              <a:rPr lang="fr-FR" sz="1600" b="1" dirty="0" smtClean="0">
                <a:solidFill>
                  <a:schemeClr val="bg2"/>
                </a:solidFill>
              </a:rPr>
              <a:t>5 </a:t>
            </a:r>
            <a:r>
              <a:rPr lang="fr-FR" sz="1600" b="1" dirty="0">
                <a:solidFill>
                  <a:schemeClr val="bg2"/>
                </a:solidFill>
              </a:rPr>
              <a:t>à </a:t>
            </a:r>
            <a:r>
              <a:rPr lang="fr-FR" sz="1600" b="1" dirty="0" smtClean="0">
                <a:solidFill>
                  <a:schemeClr val="bg2"/>
                </a:solidFill>
              </a:rPr>
              <a:t>8;sol </a:t>
            </a:r>
            <a:r>
              <a:rPr lang="fr-FR" sz="1600" b="1" dirty="0">
                <a:solidFill>
                  <a:schemeClr val="bg2"/>
                </a:solidFill>
              </a:rPr>
              <a:t>: </a:t>
            </a:r>
            <a:r>
              <a:rPr lang="fr-FR" sz="1600" b="1" dirty="0" smtClean="0">
                <a:solidFill>
                  <a:schemeClr val="bg2"/>
                </a:solidFill>
              </a:rPr>
              <a:t>2 </a:t>
            </a:r>
            <a:r>
              <a:rPr lang="fr-FR" sz="1600" b="1" dirty="0">
                <a:solidFill>
                  <a:schemeClr val="bg2"/>
                </a:solidFill>
              </a:rPr>
              <a:t>à </a:t>
            </a:r>
            <a:r>
              <a:rPr lang="fr-FR" sz="1600" b="1" dirty="0" smtClean="0">
                <a:solidFill>
                  <a:schemeClr val="bg2"/>
                </a:solidFill>
              </a:rPr>
              <a:t>4</a:t>
            </a:r>
            <a:r>
              <a:rPr lang="fr-FR" sz="1600" b="1" dirty="0">
                <a:solidFill>
                  <a:schemeClr val="bg2"/>
                </a:solidFill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2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6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2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2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8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8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62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49" grpId="0" animBg="1"/>
      <p:bldP spid="8250" grpId="0" animBg="1"/>
      <p:bldP spid="8194" grpId="0"/>
      <p:bldP spid="8195" grpId="0" build="p"/>
      <p:bldP spid="8214" grpId="0"/>
      <p:bldP spid="8243" grpId="0"/>
      <p:bldP spid="8244" grpId="0"/>
      <p:bldP spid="824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802" name="Group 10"/>
          <p:cNvGrpSpPr>
            <a:grpSpLocks/>
          </p:cNvGrpSpPr>
          <p:nvPr>
            <p:custDataLst>
              <p:tags r:id="rId1"/>
            </p:custDataLst>
          </p:nvPr>
        </p:nvGrpSpPr>
        <p:grpSpPr bwMode="auto">
          <a:xfrm>
            <a:off x="76200" y="358775"/>
            <a:ext cx="8763000" cy="5965825"/>
            <a:chOff x="48" y="226"/>
            <a:chExt cx="5520" cy="3758"/>
          </a:xfrm>
        </p:grpSpPr>
        <p:sp>
          <p:nvSpPr>
            <p:cNvPr id="33796" name="Rectangle 4"/>
            <p:cNvSpPr>
              <a:spLocks noChangeArrowheads="1"/>
            </p:cNvSpPr>
            <p:nvPr/>
          </p:nvSpPr>
          <p:spPr bwMode="auto">
            <a:xfrm>
              <a:off x="192" y="226"/>
              <a:ext cx="5305" cy="7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 anchorCtr="1"/>
            <a:lstStyle/>
            <a:p>
              <a:pPr>
                <a:lnSpc>
                  <a:spcPct val="85000"/>
                </a:lnSpc>
              </a:pPr>
              <a:r>
                <a:rPr lang="fr-FR" sz="40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itchFamily="34" charset="0"/>
                </a:rPr>
                <a:t>ÉLÉMENTS </a:t>
              </a:r>
              <a:r>
                <a:rPr lang="fr-FR" sz="4000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itchFamily="34" charset="0"/>
                </a:rPr>
                <a:t>DE DÉPART</a:t>
              </a:r>
            </a:p>
          </p:txBody>
        </p:sp>
        <p:sp>
          <p:nvSpPr>
            <p:cNvPr id="33797" name="Rectangle 5"/>
            <p:cNvSpPr>
              <a:spLocks noChangeArrowheads="1"/>
            </p:cNvSpPr>
            <p:nvPr/>
          </p:nvSpPr>
          <p:spPr bwMode="auto">
            <a:xfrm>
              <a:off x="192" y="960"/>
              <a:ext cx="5376" cy="30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/>
            <a:p>
              <a:pPr marL="342900" indent="-3429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None/>
              </a:pPr>
              <a:r>
                <a:rPr lang="fr-FR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Dans la fonction « éclairage » les éléments mis en jeux sont:</a:t>
              </a:r>
              <a:endParaRPr lang="fr-FR" dirty="0">
                <a:latin typeface="Arial" charset="0"/>
              </a:endParaRPr>
            </a:p>
            <a:p>
              <a:pPr marL="342900" indent="-3429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None/>
              </a:pPr>
              <a:endParaRPr lang="fr-FR" dirty="0">
                <a:latin typeface="Arial" charset="0"/>
              </a:endParaRPr>
            </a:p>
            <a:p>
              <a:pPr marL="819150" lvl="1" indent="-285750">
                <a:spcBef>
                  <a:spcPct val="20000"/>
                </a:spcBef>
                <a:buClr>
                  <a:schemeClr val="hlink"/>
                </a:buClr>
                <a:buSzPct val="70000"/>
                <a:buFont typeface="Monotype Sorts" pitchFamily="2" charset="2"/>
                <a:buChar char="u"/>
              </a:pPr>
              <a:r>
                <a:rPr lang="fr-FR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</a:rPr>
                <a:t>La salle, ou le lieu à éclairer</a:t>
              </a:r>
              <a:r>
                <a:rPr lang="fr-FR" dirty="0">
                  <a:latin typeface="Arial Black" pitchFamily="34" charset="0"/>
                </a:rPr>
                <a:t> </a:t>
              </a:r>
              <a:br>
                <a:rPr lang="fr-FR" dirty="0">
                  <a:latin typeface="Arial Black" pitchFamily="34" charset="0"/>
                </a:rPr>
              </a:br>
              <a:r>
                <a:rPr lang="fr-FR" sz="1800" dirty="0">
                  <a:latin typeface="Arial" charset="0"/>
                </a:rPr>
                <a:t>Ses dimensions, sa forme, la couleur de ses parois, ses spécificités (</a:t>
              </a:r>
              <a:r>
                <a:rPr lang="fr-FR" sz="1800" dirty="0" err="1">
                  <a:latin typeface="Arial" charset="0"/>
                </a:rPr>
                <a:t>poutres,piliers</a:t>
              </a:r>
              <a:r>
                <a:rPr lang="fr-FR" sz="1800" dirty="0">
                  <a:latin typeface="Arial" charset="0"/>
                </a:rPr>
                <a:t>…)</a:t>
              </a:r>
              <a:endParaRPr lang="fr-FR" sz="1800" dirty="0">
                <a:latin typeface="Arial Black" pitchFamily="34" charset="0"/>
              </a:endParaRPr>
            </a:p>
            <a:p>
              <a:pPr marL="819150" lvl="1" indent="-285750">
                <a:spcBef>
                  <a:spcPct val="20000"/>
                </a:spcBef>
                <a:buClr>
                  <a:schemeClr val="hlink"/>
                </a:buClr>
                <a:buSzPct val="70000"/>
                <a:buFont typeface="Monotype Sorts" pitchFamily="2" charset="2"/>
                <a:buChar char="u"/>
              </a:pPr>
              <a:r>
                <a:rPr lang="fr-FR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</a:rPr>
                <a:t>L’utilisation </a:t>
              </a:r>
              <a:r>
                <a:rPr lang="fr-FR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</a:rPr>
                <a:t>de la salle</a:t>
              </a:r>
              <a:br>
                <a:rPr lang="fr-FR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</a:rPr>
              </a:br>
              <a:r>
                <a:rPr lang="fr-FR" sz="1800" dirty="0">
                  <a:latin typeface="Arial" charset="0"/>
                </a:rPr>
                <a:t>La nature de </a:t>
              </a:r>
              <a:r>
                <a:rPr lang="fr-FR" sz="1800" dirty="0" smtClean="0">
                  <a:latin typeface="Arial" charset="0"/>
                </a:rPr>
                <a:t>l’activité </a:t>
              </a:r>
              <a:r>
                <a:rPr lang="fr-FR" sz="1800" dirty="0">
                  <a:latin typeface="Arial" charset="0"/>
                </a:rPr>
                <a:t>impose un niveau (quantité) , ainsi qu’une qualité, </a:t>
              </a:r>
              <a:r>
                <a:rPr lang="fr-FR" sz="1800" dirty="0" smtClean="0">
                  <a:latin typeface="Arial" charset="0"/>
                </a:rPr>
                <a:t>d’éclairement</a:t>
              </a:r>
              <a:r>
                <a:rPr lang="fr-FR" sz="1800" dirty="0">
                  <a:latin typeface="Arial" charset="0"/>
                </a:rPr>
                <a:t>. </a:t>
              </a:r>
              <a:endParaRPr lang="fr-FR" sz="1800" dirty="0">
                <a:latin typeface="Arial Black" pitchFamily="34" charset="0"/>
              </a:endParaRPr>
            </a:p>
            <a:p>
              <a:pPr marL="819150" lvl="1" indent="-285750">
                <a:spcBef>
                  <a:spcPct val="20000"/>
                </a:spcBef>
                <a:buClr>
                  <a:schemeClr val="hlink"/>
                </a:buClr>
                <a:buSzPct val="70000"/>
                <a:buFont typeface="Monotype Sorts" pitchFamily="2" charset="2"/>
                <a:buChar char="u"/>
              </a:pPr>
              <a:r>
                <a:rPr lang="fr-FR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</a:rPr>
                <a:t>La source lumineuse</a:t>
              </a:r>
              <a:br>
                <a:rPr lang="fr-FR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</a:rPr>
              </a:br>
              <a:r>
                <a:rPr lang="fr-FR" sz="1800" dirty="0">
                  <a:latin typeface="Arial" charset="0"/>
                </a:rPr>
                <a:t>Choisie en fonction de la qualité </a:t>
              </a:r>
              <a:r>
                <a:rPr lang="fr-FR" sz="1800" dirty="0" smtClean="0">
                  <a:latin typeface="Arial" charset="0"/>
                </a:rPr>
                <a:t>d’éclairement </a:t>
              </a:r>
              <a:r>
                <a:rPr lang="fr-FR" sz="1800" dirty="0">
                  <a:latin typeface="Arial" charset="0"/>
                </a:rPr>
                <a:t>souhaitée, de critères économiques liés au coût </a:t>
              </a:r>
              <a:r>
                <a:rPr lang="fr-FR" sz="1800" dirty="0" smtClean="0">
                  <a:latin typeface="Arial" charset="0"/>
                </a:rPr>
                <a:t>d’installation</a:t>
              </a:r>
              <a:r>
                <a:rPr lang="fr-FR" sz="1800" dirty="0">
                  <a:latin typeface="Arial" charset="0"/>
                </a:rPr>
                <a:t>, de fonctionnement, </a:t>
              </a:r>
              <a:r>
                <a:rPr lang="fr-FR" sz="1800" dirty="0" smtClean="0">
                  <a:latin typeface="Arial" charset="0"/>
                </a:rPr>
                <a:t>d’entretien</a:t>
              </a:r>
              <a:r>
                <a:rPr lang="fr-FR" sz="1800" dirty="0">
                  <a:latin typeface="Arial" charset="0"/>
                </a:rPr>
                <a:t>.</a:t>
              </a:r>
              <a:endParaRPr lang="fr-FR" sz="1800" dirty="0">
                <a:latin typeface="Arial Black" pitchFamily="34" charset="0"/>
              </a:endParaRPr>
            </a:p>
            <a:p>
              <a:pPr marL="819150" lvl="1" indent="-285750">
                <a:spcBef>
                  <a:spcPct val="20000"/>
                </a:spcBef>
                <a:buClr>
                  <a:schemeClr val="hlink"/>
                </a:buClr>
                <a:buSzPct val="70000"/>
                <a:buFont typeface="Monotype Sorts" pitchFamily="2" charset="2"/>
                <a:buChar char="u"/>
              </a:pPr>
              <a:r>
                <a:rPr lang="fr-FR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</a:rPr>
                <a:t>Le luminaire</a:t>
              </a:r>
              <a:br>
                <a:rPr lang="fr-FR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</a:rPr>
              </a:br>
              <a:r>
                <a:rPr lang="fr-FR" sz="1800" dirty="0">
                  <a:latin typeface="Arial" charset="0"/>
                </a:rPr>
                <a:t>Conçu pour accueillir la source lumineuse, il répondra aux critères de directivité de </a:t>
              </a:r>
              <a:r>
                <a:rPr lang="fr-FR" sz="1800" dirty="0" smtClean="0">
                  <a:latin typeface="Arial" charset="0"/>
                </a:rPr>
                <a:t>l’éclairage </a:t>
              </a:r>
              <a:r>
                <a:rPr lang="fr-FR" sz="1800" dirty="0">
                  <a:latin typeface="Arial" charset="0"/>
                </a:rPr>
                <a:t>à installer (classe), aux critères de classe électrique, </a:t>
              </a:r>
              <a:r>
                <a:rPr lang="fr-FR" sz="1800" dirty="0" smtClean="0">
                  <a:latin typeface="Arial" charset="0"/>
                </a:rPr>
                <a:t>d’indice </a:t>
              </a:r>
              <a:r>
                <a:rPr lang="fr-FR" sz="1800" dirty="0">
                  <a:latin typeface="Arial" charset="0"/>
                </a:rPr>
                <a:t>de protection, mais aussi de coût.</a:t>
              </a:r>
            </a:p>
          </p:txBody>
        </p:sp>
        <p:sp>
          <p:nvSpPr>
            <p:cNvPr id="33798" name="AutoShape 6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48" y="1440"/>
              <a:ext cx="528" cy="480"/>
            </a:xfrm>
            <a:prstGeom prst="star4">
              <a:avLst>
                <a:gd name="adj" fmla="val 15625"/>
              </a:avLst>
            </a:prstGeom>
            <a:gradFill rotWithShape="0">
              <a:gsLst>
                <a:gs pos="0">
                  <a:srgbClr val="003366"/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3799" name="AutoShape 7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6200" y="3276600"/>
            <a:ext cx="838200" cy="762000"/>
          </a:xfrm>
          <a:prstGeom prst="star4">
            <a:avLst>
              <a:gd name="adj" fmla="val 15625"/>
            </a:avLst>
          </a:prstGeom>
          <a:gradFill rotWithShape="0">
            <a:gsLst>
              <a:gs pos="0">
                <a:srgbClr val="003366"/>
              </a:gs>
              <a:gs pos="100000">
                <a:schemeClr val="accent2"/>
              </a:gs>
            </a:gsLst>
            <a:path path="shape">
              <a:fillToRect l="50000" t="50000" r="50000" b="50000"/>
            </a:path>
          </a:gra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-914400" y="0"/>
            <a:ext cx="8421688" cy="1012825"/>
          </a:xfrm>
          <a:noFill/>
          <a:ln/>
        </p:spPr>
        <p:txBody>
          <a:bodyPr anchor="ctr" anchorCtr="1"/>
          <a:lstStyle/>
          <a:p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UTILISATION DE LA SALLE</a:t>
            </a:r>
            <a:endParaRPr lang="fr-FR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-612576" y="1066800"/>
            <a:ext cx="9753600" cy="1082675"/>
          </a:xfrm>
          <a:noFill/>
          <a:ln/>
        </p:spPr>
        <p:txBody>
          <a:bodyPr/>
          <a:lstStyle/>
          <a:p>
            <a:pPr lvl="1"/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Activité</a:t>
            </a:r>
            <a:r>
              <a:rPr lang="fr-FR" dirty="0">
                <a:latin typeface="Arial Black" pitchFamily="34" charset="0"/>
              </a:rPr>
              <a:t/>
            </a:r>
            <a:br>
              <a:rPr lang="fr-FR" dirty="0">
                <a:latin typeface="Arial Black" pitchFamily="34" charset="0"/>
              </a:rPr>
            </a:b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La nature de </a:t>
            </a:r>
            <a:r>
              <a:rPr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l’activité </a:t>
            </a:r>
            <a:r>
              <a:rPr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impose une </a:t>
            </a: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quantité, </a:t>
            </a:r>
            <a:r>
              <a:rPr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ainsi </a:t>
            </a:r>
            <a:br>
              <a:rPr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qu’une qualité,</a:t>
            </a: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d’éclairement</a:t>
            </a: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  <a:r>
              <a:rPr lang="fr-FR" sz="1800" dirty="0"/>
              <a:t> </a:t>
            </a:r>
            <a:endParaRPr lang="fr-FR" dirty="0">
              <a:latin typeface="Arial Black" pitchFamily="34" charset="0"/>
            </a:endParaRPr>
          </a:p>
        </p:txBody>
      </p:sp>
      <p:sp>
        <p:nvSpPr>
          <p:cNvPr id="10244" name="Rectangle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2505090"/>
            <a:ext cx="385192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Clr>
                <a:schemeClr val="tx2"/>
              </a:buClr>
              <a:buSzPct val="70000"/>
              <a:buFont typeface="Monotype Sorts" pitchFamily="2" charset="2"/>
              <a:buChar char="u"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Quantité </a:t>
            </a:r>
            <a:r>
              <a:rPr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/>
            </a:r>
            <a:br>
              <a:rPr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</a:br>
            <a:r>
              <a:rPr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d’ éclairement moyen</a:t>
            </a:r>
            <a:endParaRPr lang="fr-FR" sz="2000" b="1" dirty="0"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pic>
        <p:nvPicPr>
          <p:cNvPr id="10247" name="Picture 7" descr="D:\lux.tif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3" t="7929" r="2899" b="1453"/>
          <a:stretch/>
        </p:blipFill>
        <p:spPr bwMode="auto">
          <a:xfrm>
            <a:off x="3475221" y="1299989"/>
            <a:ext cx="5668779" cy="5589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256" name="Group 16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3733800" y="4953000"/>
            <a:ext cx="4572000" cy="844550"/>
            <a:chOff x="912" y="2844"/>
            <a:chExt cx="2880" cy="532"/>
          </a:xfrm>
        </p:grpSpPr>
        <p:sp>
          <p:nvSpPr>
            <p:cNvPr id="10248" name="Rectangle 8"/>
            <p:cNvSpPr>
              <a:spLocks noChangeArrowheads="1"/>
            </p:cNvSpPr>
            <p:nvPr/>
          </p:nvSpPr>
          <p:spPr bwMode="auto">
            <a:xfrm>
              <a:off x="912" y="2844"/>
              <a:ext cx="2832" cy="528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9C7300"/>
                </a:gs>
                <a:gs pos="100000">
                  <a:srgbClr val="000000"/>
                </a:gs>
              </a:gsLst>
              <a:lin ang="0" scaled="1"/>
            </a:gradFill>
            <a:ln w="12700" cap="sq">
              <a:miter lim="800000"/>
              <a:headEnd type="none" w="sm" len="sm"/>
              <a:tailEnd type="none" w="sm" len="sm"/>
            </a:ln>
            <a:effectLst/>
            <a:scene3d>
              <a:camera prst="legacyPerspectiveTopRight"/>
              <a:lightRig rig="legacyFlat3" dir="b"/>
            </a:scene3d>
            <a:sp3d extrusionH="8863000" prstMaterial="legacyMatte">
              <a:bevelT w="13500" h="13500" prst="angle"/>
              <a:bevelB w="13500" h="13500" prst="angle"/>
              <a:extrusionClr>
                <a:srgbClr val="9C73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r>
                <a:rPr kumimoji="0" lang="fr-FR"/>
                <a:t>Industries </a:t>
              </a:r>
            </a:p>
            <a:p>
              <a:r>
                <a:rPr kumimoji="0" lang="fr-FR"/>
                <a:t>chimiques</a:t>
              </a:r>
            </a:p>
          </p:txBody>
        </p:sp>
        <p:sp>
          <p:nvSpPr>
            <p:cNvPr id="10250" name="Line 10"/>
            <p:cNvSpPr>
              <a:spLocks noChangeShapeType="1"/>
            </p:cNvSpPr>
            <p:nvPr/>
          </p:nvSpPr>
          <p:spPr bwMode="auto">
            <a:xfrm>
              <a:off x="1776" y="2880"/>
              <a:ext cx="0" cy="480"/>
            </a:xfrm>
            <a:prstGeom prst="line">
              <a:avLst/>
            </a:prstGeom>
            <a:noFill/>
            <a:ln w="381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251" name="Text Box 11"/>
            <p:cNvSpPr txBox="1">
              <a:spLocks noChangeArrowheads="1"/>
            </p:cNvSpPr>
            <p:nvPr/>
          </p:nvSpPr>
          <p:spPr bwMode="auto">
            <a:xfrm>
              <a:off x="1776" y="2910"/>
              <a:ext cx="152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fr-FR" sz="18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Salle de contrôle</a:t>
              </a:r>
            </a:p>
            <a:p>
              <a:r>
                <a:rPr kumimoji="0" lang="fr-FR" sz="18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Comparaison de couleur</a:t>
              </a:r>
              <a:endParaRPr kumimoji="0" lang="fr-FR" sz="1800"/>
            </a:p>
          </p:txBody>
        </p:sp>
        <p:sp>
          <p:nvSpPr>
            <p:cNvPr id="10252" name="Line 12"/>
            <p:cNvSpPr>
              <a:spLocks noChangeShapeType="1"/>
            </p:cNvSpPr>
            <p:nvPr/>
          </p:nvSpPr>
          <p:spPr bwMode="auto">
            <a:xfrm flipH="1">
              <a:off x="3312" y="2874"/>
              <a:ext cx="0" cy="480"/>
            </a:xfrm>
            <a:prstGeom prst="line">
              <a:avLst/>
            </a:prstGeom>
            <a:noFill/>
            <a:ln w="381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253" name="Text Box 13"/>
            <p:cNvSpPr txBox="1">
              <a:spLocks noChangeArrowheads="1"/>
            </p:cNvSpPr>
            <p:nvPr/>
          </p:nvSpPr>
          <p:spPr bwMode="auto">
            <a:xfrm>
              <a:off x="3292" y="2858"/>
              <a:ext cx="500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fr-FR"/>
                <a:t>500</a:t>
              </a:r>
            </a:p>
            <a:p>
              <a:r>
                <a:rPr kumimoji="0" lang="fr-FR"/>
                <a:t>1000</a:t>
              </a:r>
            </a:p>
          </p:txBody>
        </p:sp>
      </p:grpSp>
      <p:sp>
        <p:nvSpPr>
          <p:cNvPr id="10246" name="AutoShape 6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28600" y="3063855"/>
            <a:ext cx="5943600" cy="1670050"/>
          </a:xfrm>
          <a:prstGeom prst="rightArrow">
            <a:avLst>
              <a:gd name="adj1" fmla="val 69528"/>
              <a:gd name="adj2" fmla="val 90769"/>
            </a:avLst>
          </a:prstGeom>
          <a:gradFill rotWithShape="0">
            <a:gsLst>
              <a:gs pos="0">
                <a:srgbClr val="333300"/>
              </a:gs>
              <a:gs pos="50000">
                <a:srgbClr val="333300">
                  <a:gamma/>
                  <a:tint val="63922"/>
                  <a:invGamma/>
                </a:srgbClr>
              </a:gs>
              <a:gs pos="100000">
                <a:srgbClr val="3333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0">
            <a:spAutoFit/>
          </a:bodyPr>
          <a:lstStyle/>
          <a:p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Un tableau nous renseignera</a:t>
            </a:r>
          </a:p>
          <a:p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sur le nombre de « Lux » nécessaires </a:t>
            </a:r>
          </a:p>
          <a:p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aux différentes tâches.</a:t>
            </a:r>
          </a:p>
        </p:txBody>
      </p:sp>
      <p:sp>
        <p:nvSpPr>
          <p:cNvPr id="10254" name="AutoShape 14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581400" y="5975350"/>
            <a:ext cx="2268538" cy="882650"/>
          </a:xfrm>
          <a:prstGeom prst="wedgeRoundRectCallout">
            <a:avLst>
              <a:gd name="adj1" fmla="val 143843"/>
              <a:gd name="adj2" fmla="val -76620"/>
              <a:gd name="adj3" fmla="val 16667"/>
            </a:avLst>
          </a:prstGeom>
          <a:gradFill rotWithShape="0">
            <a:gsLst>
              <a:gs pos="0">
                <a:srgbClr val="FF9900"/>
              </a:gs>
              <a:gs pos="100000">
                <a:srgbClr val="FF9900">
                  <a:gamma/>
                  <a:shade val="66275"/>
                  <a:invGamma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scene3d>
            <a:camera prst="legacyPerspectiv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00"/>
            </a:extrusionClr>
          </a:sp3d>
          <a:extLst>
            <a:ext uri="{91240B29-F687-4F45-9708-019B960494DF}">
              <a14:hiddenLine xmlns:a14="http://schemas.microsoft.com/office/drawing/2010/main" w="12700" cap="sq">
                <a:noFill/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20006097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r>
              <a:rPr kumimoji="0" lang="fr-FR" dirty="0"/>
              <a:t>Nombre de Lux</a:t>
            </a:r>
          </a:p>
          <a:p>
            <a:r>
              <a:rPr kumimoji="0" lang="fr-FR" dirty="0"/>
              <a:t>nécessaires</a:t>
            </a:r>
          </a:p>
        </p:txBody>
      </p:sp>
      <p:sp>
        <p:nvSpPr>
          <p:cNvPr id="10257" name="Text Box 17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5918" y="4543425"/>
            <a:ext cx="3363421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Ex: pour une salle </a:t>
            </a:r>
            <a:r>
              <a:rPr kumimoji="0"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kumimoji="0"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kumimoji="0"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de contrôle en </a:t>
            </a: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industrie </a:t>
            </a:r>
            <a:r>
              <a:rPr kumimoji="0"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kumimoji="0"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kumimoji="0"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chimique </a:t>
            </a: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</a:p>
          <a:p>
            <a:r>
              <a:rPr kumimoji="0" lang="fr-FR" sz="40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Em</a:t>
            </a:r>
            <a:r>
              <a:rPr kumimoji="0" lang="fr-FR" sz="4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fr-FR" sz="4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= 500 lux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8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2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82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220"/>
                            </p:stCondLst>
                            <p:childTnLst>
                              <p:par>
                                <p:cTn id="21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72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22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9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 build="p"/>
      <p:bldP spid="10244" grpId="0"/>
      <p:bldP spid="10246" grpId="0" animBg="1"/>
      <p:bldP spid="10254" grpId="0" animBg="1"/>
      <p:bldP spid="1025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-914400" y="0"/>
            <a:ext cx="8421688" cy="1241425"/>
          </a:xfrm>
          <a:noFill/>
          <a:ln/>
        </p:spPr>
        <p:txBody>
          <a:bodyPr anchor="ctr" anchorCtr="1"/>
          <a:lstStyle/>
          <a:p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UTILISATION DE LA SALLE</a:t>
            </a:r>
            <a:endParaRPr lang="fr-FR" dirty="0"/>
          </a:p>
        </p:txBody>
      </p:sp>
      <p:sp>
        <p:nvSpPr>
          <p:cNvPr id="11268" name="AutoShape 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97214" y="980728"/>
            <a:ext cx="8614710" cy="3067348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rgbClr val="4C2600">
                  <a:gamma/>
                  <a:tint val="53725"/>
                  <a:invGamma/>
                </a:srgbClr>
              </a:gs>
              <a:gs pos="100000">
                <a:srgbClr val="4C2600"/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Suivant le type de travaux effectués il sera nécessaire</a:t>
            </a:r>
          </a:p>
          <a:p>
            <a:pPr algn="ctr"/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d’avoir </a:t>
            </a:r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un « rendu » des couleurs plus ou moins acceptable.</a:t>
            </a:r>
          </a:p>
          <a:p>
            <a:pPr algn="ctr"/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On trouvera là le point de départ pour le choix </a:t>
            </a:r>
            <a:r>
              <a:rPr kumimoji="0"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d’un </a:t>
            </a:r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type </a:t>
            </a:r>
          </a:p>
          <a:p>
            <a:pPr algn="ctr"/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source lumineuse. Ce critère lié à la température de couleur</a:t>
            </a:r>
          </a:p>
          <a:p>
            <a:pPr algn="ctr"/>
            <a:r>
              <a:rPr kumimoji="0"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d’une </a:t>
            </a:r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lampe se retrouve dans ce que </a:t>
            </a:r>
            <a:r>
              <a:rPr kumimoji="0"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l’on </a:t>
            </a:r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nomme</a:t>
            </a:r>
          </a:p>
          <a:p>
            <a:pPr algn="ctr"/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l’Indice </a:t>
            </a:r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Rendu des Couleurs ou  « IRC » ou « Ra »</a:t>
            </a:r>
          </a:p>
        </p:txBody>
      </p:sp>
      <p:pic>
        <p:nvPicPr>
          <p:cNvPr id="11269" name="Picture 5" descr="D:\coulum.tif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2" t="28000" b="44000"/>
          <a:stretch>
            <a:fillRect/>
          </a:stretch>
        </p:blipFill>
        <p:spPr bwMode="auto">
          <a:xfrm>
            <a:off x="769793" y="3789040"/>
            <a:ext cx="7546623" cy="3068960"/>
          </a:xfrm>
          <a:prstGeom prst="rect">
            <a:avLst/>
          </a:prstGeom>
          <a:noFill/>
          <a:effectLst>
            <a:outerShdw dist="162639" dir="19280412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7" name="Rectangle 3"/>
          <p:cNvSpPr>
            <a:spLocks noGrp="1" noChangeArrowheads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0" y="908720"/>
            <a:ext cx="7331075" cy="549275"/>
          </a:xfrm>
          <a:noFill/>
          <a:ln/>
        </p:spPr>
        <p:txBody>
          <a:bodyPr/>
          <a:lstStyle/>
          <a:p>
            <a:pPr lvl="1"/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La qualité de </a:t>
            </a: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l’éclairement</a:t>
            </a:r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00"/>
                            </p:stCondLst>
                            <p:childTnLst>
                              <p:par>
                                <p:cTn id="17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8" grpId="0" animBg="1"/>
      <p:bldP spid="1126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-1066800" y="152400"/>
            <a:ext cx="8421688" cy="900113"/>
          </a:xfrm>
          <a:noFill/>
          <a:ln/>
        </p:spPr>
        <p:txBody>
          <a:bodyPr anchor="ctr" anchorCtr="1"/>
          <a:lstStyle/>
          <a:p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UTILISATION DE LA SALLE</a:t>
            </a:r>
          </a:p>
        </p:txBody>
      </p:sp>
      <p:sp>
        <p:nvSpPr>
          <p:cNvPr id="12294" name="AutoShape 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27807" y="980728"/>
            <a:ext cx="8759824" cy="2576572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rgbClr val="4C2600">
                  <a:gamma/>
                  <a:tint val="53725"/>
                  <a:invGamma/>
                </a:srgbClr>
              </a:gs>
              <a:gs pos="100000">
                <a:srgbClr val="4C2600"/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La notion de confort visuel met en relation deux critères </a:t>
            </a:r>
          </a:p>
          <a:p>
            <a:pPr algn="ctr"/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 niveau </a:t>
            </a:r>
            <a:r>
              <a:rPr kumimoji="0"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d’éclairement </a:t>
            </a:r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(en Lux)</a:t>
            </a:r>
          </a:p>
          <a:p>
            <a:pPr algn="ctr"/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La température des couleurs</a:t>
            </a:r>
          </a:p>
          <a:p>
            <a:pPr algn="ctr"/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La courbe ci-dessous met en relation ces deux paramètres et fait </a:t>
            </a:r>
          </a:p>
          <a:p>
            <a:pPr algn="ctr"/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apparaître (ombrée) une zone </a:t>
            </a:r>
            <a:r>
              <a:rPr kumimoji="0"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d’éclairage </a:t>
            </a:r>
            <a:r>
              <a:rPr kumimoji="0"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confortable.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-152400" y="908720"/>
            <a:ext cx="5959475" cy="473075"/>
          </a:xfrm>
          <a:noFill/>
          <a:ln/>
        </p:spPr>
        <p:txBody>
          <a:bodyPr/>
          <a:lstStyle/>
          <a:p>
            <a:pPr lvl="1"/>
            <a:r>
              <a:rPr lang="fr-FR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Le confort visuel.</a:t>
            </a:r>
          </a:p>
        </p:txBody>
      </p:sp>
      <p:pic>
        <p:nvPicPr>
          <p:cNvPr id="12293" name="Picture 5" descr="D:\coulum.tif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7" cstate="print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5" t="56000" r="1408" b="10626"/>
          <a:stretch>
            <a:fillRect/>
          </a:stretch>
        </p:blipFill>
        <p:spPr bwMode="auto">
          <a:xfrm>
            <a:off x="1050031" y="3284985"/>
            <a:ext cx="7169309" cy="3573016"/>
          </a:xfrm>
          <a:prstGeom prst="rect">
            <a:avLst/>
          </a:prstGeom>
          <a:noFill/>
          <a:effectLst>
            <a:outerShdw dist="152928" dir="19101988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800"/>
                            </p:stCondLst>
                            <p:childTnLst>
                              <p:par>
                                <p:cTn id="17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4" grpId="0" animBg="1"/>
      <p:bldP spid="1229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72" name="Group 8"/>
          <p:cNvGrpSpPr>
            <a:grpSpLocks/>
          </p:cNvGrpSpPr>
          <p:nvPr>
            <p:custDataLst>
              <p:tags r:id="rId1"/>
            </p:custDataLst>
          </p:nvPr>
        </p:nvGrpSpPr>
        <p:grpSpPr bwMode="auto">
          <a:xfrm>
            <a:off x="76200" y="358775"/>
            <a:ext cx="8763000" cy="5965825"/>
            <a:chOff x="48" y="226"/>
            <a:chExt cx="5520" cy="3758"/>
          </a:xfrm>
        </p:grpSpPr>
        <p:sp>
          <p:nvSpPr>
            <p:cNvPr id="36866" name="Rectangle 2"/>
            <p:cNvSpPr>
              <a:spLocks noChangeArrowheads="1"/>
            </p:cNvSpPr>
            <p:nvPr/>
          </p:nvSpPr>
          <p:spPr bwMode="auto">
            <a:xfrm>
              <a:off x="192" y="226"/>
              <a:ext cx="5305" cy="7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 anchorCtr="1"/>
            <a:lstStyle/>
            <a:p>
              <a:pPr>
                <a:lnSpc>
                  <a:spcPct val="85000"/>
                </a:lnSpc>
              </a:pPr>
              <a:r>
                <a:rPr lang="fr-FR" sz="40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itchFamily="34" charset="0"/>
                </a:rPr>
                <a:t>ÉLÉMENTS </a:t>
              </a:r>
              <a:r>
                <a:rPr lang="fr-FR" sz="4000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itchFamily="34" charset="0"/>
                </a:rPr>
                <a:t>DE DÉPART</a:t>
              </a:r>
            </a:p>
          </p:txBody>
        </p:sp>
        <p:sp>
          <p:nvSpPr>
            <p:cNvPr id="36867" name="Rectangle 3"/>
            <p:cNvSpPr>
              <a:spLocks noChangeArrowheads="1"/>
            </p:cNvSpPr>
            <p:nvPr/>
          </p:nvSpPr>
          <p:spPr bwMode="auto">
            <a:xfrm>
              <a:off x="192" y="960"/>
              <a:ext cx="5376" cy="30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/>
            <a:p>
              <a:pPr marL="342900" indent="-3429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None/>
              </a:pPr>
              <a:r>
                <a:rPr lang="fr-FR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Dans la fonction « éclairage » les éléments mis en jeux sont:</a:t>
              </a:r>
              <a:endParaRPr lang="fr-FR" dirty="0">
                <a:latin typeface="Arial" charset="0"/>
              </a:endParaRPr>
            </a:p>
            <a:p>
              <a:pPr marL="342900" indent="-3429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None/>
              </a:pPr>
              <a:endParaRPr lang="fr-FR" dirty="0">
                <a:latin typeface="Arial" charset="0"/>
              </a:endParaRPr>
            </a:p>
            <a:p>
              <a:pPr marL="819150" lvl="1" indent="-285750">
                <a:spcBef>
                  <a:spcPct val="20000"/>
                </a:spcBef>
                <a:buClr>
                  <a:schemeClr val="hlink"/>
                </a:buClr>
                <a:buSzPct val="70000"/>
                <a:buFont typeface="Monotype Sorts" pitchFamily="2" charset="2"/>
                <a:buChar char="u"/>
              </a:pPr>
              <a:r>
                <a:rPr lang="fr-FR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</a:rPr>
                <a:t>La salle, ou le lieu à éclairer</a:t>
              </a:r>
              <a:r>
                <a:rPr lang="fr-FR" dirty="0">
                  <a:latin typeface="Arial Black" pitchFamily="34" charset="0"/>
                </a:rPr>
                <a:t> </a:t>
              </a:r>
              <a:br>
                <a:rPr lang="fr-FR" dirty="0">
                  <a:latin typeface="Arial Black" pitchFamily="34" charset="0"/>
                </a:rPr>
              </a:br>
              <a:r>
                <a:rPr lang="fr-FR" sz="1800" dirty="0">
                  <a:latin typeface="Arial" charset="0"/>
                </a:rPr>
                <a:t>Ses dimensions, sa forme, la couleur de ses parois, ses spécificités (</a:t>
              </a:r>
              <a:r>
                <a:rPr lang="fr-FR" sz="1800" dirty="0" err="1">
                  <a:latin typeface="Arial" charset="0"/>
                </a:rPr>
                <a:t>poutres,piliers</a:t>
              </a:r>
              <a:r>
                <a:rPr lang="fr-FR" sz="1800" dirty="0">
                  <a:latin typeface="Arial" charset="0"/>
                </a:rPr>
                <a:t>…)</a:t>
              </a:r>
              <a:endParaRPr lang="fr-FR" sz="1800" dirty="0">
                <a:latin typeface="Arial Black" pitchFamily="34" charset="0"/>
              </a:endParaRPr>
            </a:p>
            <a:p>
              <a:pPr marL="819150" lvl="1" indent="-285750">
                <a:spcBef>
                  <a:spcPct val="20000"/>
                </a:spcBef>
                <a:buClr>
                  <a:schemeClr val="hlink"/>
                </a:buClr>
                <a:buSzPct val="70000"/>
                <a:buFont typeface="Monotype Sorts" pitchFamily="2" charset="2"/>
                <a:buChar char="u"/>
              </a:pPr>
              <a:r>
                <a:rPr lang="fr-FR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</a:rPr>
                <a:t>L’utilisation </a:t>
              </a:r>
              <a:r>
                <a:rPr lang="fr-FR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</a:rPr>
                <a:t>de la salle</a:t>
              </a:r>
              <a:br>
                <a:rPr lang="fr-FR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</a:rPr>
              </a:br>
              <a:r>
                <a:rPr lang="fr-FR" sz="1800" dirty="0">
                  <a:latin typeface="Arial" charset="0"/>
                </a:rPr>
                <a:t>La nature de </a:t>
              </a:r>
              <a:r>
                <a:rPr lang="fr-FR" sz="1800" dirty="0" smtClean="0">
                  <a:latin typeface="Arial" charset="0"/>
                </a:rPr>
                <a:t>l’activité </a:t>
              </a:r>
              <a:r>
                <a:rPr lang="fr-FR" sz="1800" dirty="0">
                  <a:latin typeface="Arial" charset="0"/>
                </a:rPr>
                <a:t>impose un niveau (quantité) , ainsi qu’une qualité, </a:t>
              </a:r>
              <a:r>
                <a:rPr lang="fr-FR" sz="1800" dirty="0" smtClean="0">
                  <a:latin typeface="Arial" charset="0"/>
                </a:rPr>
                <a:t>d’éclairement</a:t>
              </a:r>
              <a:r>
                <a:rPr lang="fr-FR" sz="1800" dirty="0">
                  <a:latin typeface="Arial" charset="0"/>
                </a:rPr>
                <a:t>. </a:t>
              </a:r>
              <a:endParaRPr lang="fr-FR" sz="1800" dirty="0">
                <a:latin typeface="Arial Black" pitchFamily="34" charset="0"/>
              </a:endParaRPr>
            </a:p>
            <a:p>
              <a:pPr marL="819150" lvl="1" indent="-285750">
                <a:spcBef>
                  <a:spcPct val="20000"/>
                </a:spcBef>
                <a:buClr>
                  <a:schemeClr val="hlink"/>
                </a:buClr>
                <a:buSzPct val="70000"/>
                <a:buFont typeface="Monotype Sorts" pitchFamily="2" charset="2"/>
                <a:buChar char="u"/>
              </a:pPr>
              <a:r>
                <a:rPr lang="fr-FR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</a:rPr>
                <a:t>La source lumineuse</a:t>
              </a:r>
              <a:br>
                <a:rPr lang="fr-FR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</a:rPr>
              </a:br>
              <a:r>
                <a:rPr lang="fr-FR" sz="1800" dirty="0">
                  <a:latin typeface="Arial" charset="0"/>
                </a:rPr>
                <a:t>Choisie en fonction de la qualité </a:t>
              </a:r>
              <a:r>
                <a:rPr lang="fr-FR" sz="1800" dirty="0" smtClean="0">
                  <a:latin typeface="Arial" charset="0"/>
                </a:rPr>
                <a:t>d’éclairement </a:t>
              </a:r>
              <a:r>
                <a:rPr lang="fr-FR" sz="1800" dirty="0">
                  <a:latin typeface="Arial" charset="0"/>
                </a:rPr>
                <a:t>souhaité, de critères économiques liés au coût </a:t>
              </a:r>
              <a:r>
                <a:rPr lang="fr-FR" sz="1800" dirty="0" smtClean="0">
                  <a:latin typeface="Arial" charset="0"/>
                </a:rPr>
                <a:t>d’installation</a:t>
              </a:r>
              <a:r>
                <a:rPr lang="fr-FR" sz="1800" dirty="0">
                  <a:latin typeface="Arial" charset="0"/>
                </a:rPr>
                <a:t>, de fonctionnement, </a:t>
              </a:r>
              <a:r>
                <a:rPr lang="fr-FR" sz="1800" dirty="0" smtClean="0">
                  <a:latin typeface="Arial" charset="0"/>
                </a:rPr>
                <a:t>d’entretien.</a:t>
              </a:r>
              <a:endParaRPr lang="fr-FR" sz="1800" dirty="0">
                <a:latin typeface="Arial Black" pitchFamily="34" charset="0"/>
              </a:endParaRPr>
            </a:p>
            <a:p>
              <a:pPr marL="819150" lvl="1" indent="-285750">
                <a:spcBef>
                  <a:spcPct val="20000"/>
                </a:spcBef>
                <a:buClr>
                  <a:schemeClr val="hlink"/>
                </a:buClr>
                <a:buSzPct val="70000"/>
                <a:buFont typeface="Monotype Sorts" pitchFamily="2" charset="2"/>
                <a:buChar char="u"/>
              </a:pPr>
              <a:r>
                <a:rPr lang="fr-FR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</a:rPr>
                <a:t>Le luminaire</a:t>
              </a:r>
              <a:br>
                <a:rPr lang="fr-FR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itchFamily="34" charset="0"/>
                </a:rPr>
              </a:br>
              <a:r>
                <a:rPr lang="fr-FR" sz="1800" dirty="0">
                  <a:latin typeface="Arial" charset="0"/>
                </a:rPr>
                <a:t>Conçu pour accueillir la source lumineuse, il répondra aux critères de directivité de </a:t>
              </a:r>
              <a:r>
                <a:rPr lang="fr-FR" sz="1800" dirty="0" smtClean="0">
                  <a:latin typeface="Arial" charset="0"/>
                </a:rPr>
                <a:t>l’éclairage </a:t>
              </a:r>
              <a:r>
                <a:rPr lang="fr-FR" sz="1800" dirty="0">
                  <a:latin typeface="Arial" charset="0"/>
                </a:rPr>
                <a:t>à installer (classe), aux critères de classe électrique, </a:t>
              </a:r>
              <a:r>
                <a:rPr lang="fr-FR" sz="1800" dirty="0" smtClean="0">
                  <a:latin typeface="Arial" charset="0"/>
                </a:rPr>
                <a:t>d’indice </a:t>
              </a:r>
              <a:r>
                <a:rPr lang="fr-FR" sz="1800" dirty="0">
                  <a:latin typeface="Arial" charset="0"/>
                </a:rPr>
                <a:t>de protection, mais aussi de coût.</a:t>
              </a:r>
            </a:p>
          </p:txBody>
        </p:sp>
        <p:sp>
          <p:nvSpPr>
            <p:cNvPr id="36868" name="AutoShape 4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48" y="1440"/>
              <a:ext cx="528" cy="480"/>
            </a:xfrm>
            <a:prstGeom prst="star4">
              <a:avLst>
                <a:gd name="adj" fmla="val 15625"/>
              </a:avLst>
            </a:prstGeom>
            <a:gradFill rotWithShape="0">
              <a:gsLst>
                <a:gs pos="0">
                  <a:srgbClr val="003366"/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869" name="AutoShape 5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48" y="2064"/>
              <a:ext cx="528" cy="480"/>
            </a:xfrm>
            <a:prstGeom prst="star4">
              <a:avLst>
                <a:gd name="adj" fmla="val 15625"/>
              </a:avLst>
            </a:prstGeom>
            <a:gradFill rotWithShape="0">
              <a:gsLst>
                <a:gs pos="0">
                  <a:srgbClr val="003366"/>
                </a:gs>
                <a:gs pos="100000">
                  <a:schemeClr val="accent2"/>
                </a:gs>
              </a:gsLst>
              <a:path path="shape">
                <a:fillToRect l="50000" t="50000" r="50000" b="50000"/>
              </a:path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6870" name="AutoShape 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6200" y="4267200"/>
            <a:ext cx="838200" cy="762000"/>
          </a:xfrm>
          <a:prstGeom prst="star4">
            <a:avLst>
              <a:gd name="adj" fmla="val 15625"/>
            </a:avLst>
          </a:prstGeom>
          <a:gradFill rotWithShape="0">
            <a:gsLst>
              <a:gs pos="0">
                <a:srgbClr val="003366"/>
              </a:gs>
              <a:gs pos="100000">
                <a:schemeClr val="accent2"/>
              </a:gs>
            </a:gsLst>
            <a:path path="shape">
              <a:fillToRect l="50000" t="50000" r="50000" b="50000"/>
            </a:path>
          </a:gra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3e7a55b7df3685b28a2596f9f44725caebe445"/>
  <p:tag name="ISPRING_RESOURCE_PATHS_HASH_PRESENTER" val="8e7f377d0408b9390842d0906ef81a3dbd9f1"/>
  <p:tag name="ISPRING_ULTRA_SCORM_COURSE_ID" val="4C42F08A-D514-4D6D-B924-8844AAA899F8"/>
  <p:tag name="ISPRING_SCORM_RATE_SLIDES" val="1"/>
  <p:tag name="ISPRING_SCORM_PASSING_SCORE" val="100.000000000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DGanUXO8+LqUwQAAA0QAAAdAAAAdW5pdmVyc2FsL2NvbW1vbl9tZXNzYWdlcy5sbmetV/9u2zYQ/r9A34EQUGADNrcd0KIYEgeyxNhCZMmV6DjZDwiMxNhEKDGVKLfZX3uaPdieZEdKbuykg6SkgG1YtO+74913H49HJ19ygbasrLgsjq23ozcWYkUqM16sj60lOf35g4UqRYuMClmwY6uQFjoZv3xxJGixrumawfeXLxA6yllVwWM11k/3z4hnx9ZikjjhfGEHl4kfTsNk4k2tsSPzW1rcIV+u5R/lD7+8//Dl7bv3Px69bi37AMVz2/cPoZBBevemB1BAotBPAA37SYAviDXWn8PswiXxvQBb4/bLMOtFhM+tsf7stFtGEQ5IEvueixMvToKQmFz4mGDXGl/KGm3oliEl0Zazz0htGFRS8ZKhSvDM/JBKWChq1uXMDee2FyQRjknkOcQLA2scy7K8+8nA0lptZAnuKpTxil4JlhmfwBnz+23JKnBNFXAKwUttOPxT5pQXo07Xkb3ygmlCwtCPExy4uxVrjIsMuSXVbgaiRHaMIwAoacXKJ9gmhmXGHNlCDEOYedOZD2+iQ5jx9UbAWw2NY4GhBgtWdFkBR3AE7IrjVRi5OmngClF0S6vqsyyzA37sF6oL2AucECjokD1wojF2wFBjDspRlixVXWBzHMf2FCeT8AKIDH0XDrEIz6DdzoZYXOIYWgTHXTaBfe5NbU143WI7/u/6K6WazuIO0TQFO52+LZd1BSs6pdAFptOqYV5i/HEJVfNs/xtd3ABCYk291nzLIIQy62YPaIqDXc2fj0vvt+TU9nzsJkAoN1wlxIiddkZBHgqpEBVC6g2AX5ptaZEydMVSWgPh7+BvGc/M33SxTSSfav4XoqqVlletKgUuvng1el5oHvFBTVe0LHr0+QOoA018vNm8rmCnSrH8VnXtYi8To+8SxXP3pbvufzfVpy7P3NED/0O3EzfCNPGg2ydc9rfAcBRp8YXTQ/S38oJTcLRo9A0E0CuuB/gMwhYgkOipGOeQ+YMQzqEiA+xXeBJ7ROeYXVVcdZ7ZplBNvb/NkRSGJMEUu+fJFbuW0P+C0W1zdIOEG+KMnuBsECH2JosDnW5RAgho3YwPEJLgOew/64G5nONdBht5PcjEStYiM3Im+I2RWKhNnbPHM8t1KXOzKmi166VG4U+eE0Wzuahxuhhw9sbYjpxZ4tiBg/W4q3tY9DQCLuuYfBInvj3R5kDqnKp0A+fKtayLrCdQM7G6+NQGsDalMaNluvn37396YjyIpFlF7eqvg0CgQ7Uu4a9gvwdSserPLhBiTw7tzEMfq3bC39n1HPiJB3T4LpM0bQ6tXOawNOr2C2xri2YTYjuzORAyNvyTdZl2jyn7CHM7OgNRMrOoNZ7T8gYUjUgpBqGYVGsCqmHe7y9ZtRK8YENsn3cm6A0Tb5HYrmtunNB8gqc3zVmawVydtldPAVfPvmDOzA5A8B7gsYyrgYDmjNnJCzR683zf5tvHR87Xp8pc3I9e793j/wNQSwMEFAACAAgAMZqdRWcfI7+uBAAAixYAACcAAAB1bml2ZXJzYWwvZmxhc2hfcHVibGlzaGluZ19zZXR0aW5ncy54bWzNWN1y4jYUvucpNO7s5cbJNukmGSBDEjNhlr9ip9mdTocRtsBqZMkrybDsVZ+mD9Yn6REKBEJ+5O6QZnJBLJ/v05F0fj6revYtY2hKpKKC17yDvX0PER6LhPJJzbuOmu+PPaQ05glmgpOax4WHzuqVal6MGFVpSLQGU4WAhqvTXNe8VOv81Pdns9keVbk0bwUrNPCrvVhkfi6JIlwT6ecMz+FHz3OivHqlglDVDnVEUjCCaAIucGq8w6zJsEo935qNcHw7kaLgyYVgQiI5GdW8n44b5m9pY6kuaUa4WZyqw6AZ1qc4SajxB7OQficoJXSSguMH+4cemtFEpzXvw6GhAXN/m2ZBbheBDc2FgNVwfcefEY0TrLF9tBNKMiYStpWoupYFAdKNsTVLTb7p1YAdSuYcZzSO4A0yW1XzLqPhIGgGg6B7EQyvB23rqjMiakXtwAkTtluXwbDbi4JweBV12qVBUfA5KgEq65kzfX8QhEE3CgbD81avJMLdqXtM0Gm02iUxN8F52IrKztRtdMpC+le9rhvm6ks/GLRb3U/DqNdrR63+PWoRw2vRWvU3A78KCSIKuR7eOi2yEceUQdF4EOOKaCg7DMsJiUSTQjKOMVPEQ3/mZPJrgRnVc5OgUJ1uCckbKiexHpjsq3kmo7x7OksIjkFKrlL76GSV2R+PN5bu29nvl/Wol9VV0eqnQotX9v5g/2jl/snh8+4/4WgVa43jFIqYXtag9ZGl1VjwjaMxz2gkWLJaEslGJOnijKyV5vCW8iZYHnhoDEHEYLENSTHzENWw+HgFVsVIaaoXzaC5bomAC5oOQZ1wazPiFEu1ETGrfTf1N67/3hWaqD/sXtihp0wDnqBLiWfQlFzM+4S7mF3BMTFzVEQ6OSGxKmGJGoy5GA+WCedi3MHylkgUCcGc7PvLsEItPhZOvmeQQy6GN2SkqCYupufUaeobUbAEzUWBGL0lSAsE3hcZ/JcStN650ViKbDEK4kIjxSiE4JSSGUnOXCb6AlNkBSBB1+SMaDvD14J+RyMyFhJ4CZ5CsME4VZZ/rxRxjpW6J8VLH9/Z/tfqXgaf35kF4mSKQUuUI4cKQLJc74Ifw9q5gCkYE7CbaxSwMzEuIKzN+SQ0WZi5LNN57hRPF4duDnJBCsdNwR/LCS9iqFWUF8SVMMYcCc7mCMeQXsqE0JSKQsGIDRZLrf6TgxaKKF+4OoGSCpPJxK1A7B98+Pnw6JePxyene/4/f/39/lnQXY/vM2xms03+4lll6Ix8oEJfwD2h9txQDzTfC6AnlZ8zrqybz6hAZ+QjWtAZ+1AROgO3dOELyGfU4Ra2KWRmyk2ydZ6PfyjcSZvt3l/1jSZ5XKIstNRbVChh0BhcXCHY6et2FJ66ZHZXINiwOIXSMDbfuS6Y3nUExxE49fNB8JuTG3AuTmUtCJ3oek7r+OSod0xP76/1cydxgCV3lH//u2kXxMPEKhWQD4xmoJOSV+sLP1Kln8rqXRb4nRW+VyleP/R9ZSvfjooXwTJOIYh2Fnhvvjnscnvf0o7Zp9WNzsYVzupqYfPO07zJKKcZ7KNRsquL0vrR4X7Vf/xVpQJsmxfI9cq/UEsDBBQAAgAIADGanUXimsFEswIAAFEKAAAhAAAAdW5pdmVyc2FsL2ZsYXNoX3NraW5fc2V0dGluZ3MueG1slVbbbtswDH3fVwTZe91d0wFqgDbNgALdWqxF32WbsYXIkiHJ6fL307WWEjvxQhSIyHPEi0imSG4JW36YzVDBKRfPoBRhlTSaoJuR8nqed0pxdlFwpoCpC8ZFg+l8+fGn/aDMIs+x+A7EVM4GF9C7WdjPFIr38W1hZIxQ8KbFbP/AK36R42JbCd6x8mxo9b4FQQnbauTlj8VqPeqAEqnuFTRJTOsrI9MorQApwYT0fW3kLIviHGjwdGk/Ezm9q9PZH9B2RBJlaTefjIzRWlxBWuSrGyPjeKZvT19lYeQ0QcFfpaFfPhsZhVK8B5FefvfVyCiDt137Pz3SCl6Zgqac04/4zqEcl3r8TFSXRs4STELG0dlX8OWxud5FIP81nntkxlVw+mTqerAQzKPnFJZKdICycHI2WfO3x07p+Qj2WNNjnnTMT7iTMarX9bg/8EZYGYG8oke8cto1sHLhRsBU3+NXq1u7KZYbTKXHvuuiAAXsvDKKsFf2yN+6qkfISNkjnykp4ZHR/RH80OI44YVvsX/L08XXVmBYH0O9wilYjacHM7cycu0VAdPwEpbShPNCGjCvhjKrcyFlRzEhhnekwopw9svg8r1NRqLswOAbbbitkCKKwlC32Rj1jo7fy57PN6P7Sehzc+eZ0hv8eo6VwkXd6J8kOZ95nh4Rfc08G2aYHanhIO7Zhk/kNFhsQbxwTqd6YVxBjLVpj4G5G6wxOMqiEqBsuMbIXzJUfNY1OYi1fjMCoWlSncPVpKqp/lOvBN6gTAkjRsdUtb6OYfLek5HCNwBgUdShY93BWZqOKkJhB2HuI4VNeCwzJHWHjjXbjXqAjYrbzWsm9aNfE32jxLjUMEB41XENM5wl7XmPS5te4Vza1JKxDxs4ujpZymGXmeaLQU7hmym5WtuPi6iV5l/Jf1BLAwQUAAIACAAxmp1F7X6u7YIEAACcFQAAJgAAAHVuaXZlcnNhbC9odG1sX3B1Ymxpc2hpbmdfc2V0dGluZ3MueG1szVhRc+I2EH7Pr9C4c48HyTXpJRkgQxJnYI4ABae5m06HEZbAamTJlWQ47qm/pj/sfsmtUCAQApHbS66TB2J5v0+7693VZ1fOPqccTajSTIpqcFDaDxAVsSRMjKvBTXT19jhA2mBBMJeCVgMhA3RW26tk+ZAznfSpMWCqEdAIfZqZapAYk52Wy9PptMR0puxdyXMD/LoUy7ScKaqpMFSVM45n8GNmGdVBbW8PoYpbupYk5xQxAi4IZr3DvGFSHpSd1RDHd2Mlc0EuJJcKqfGwGvx0XLd/CxvHdMlSKmxsugaLdtmcYkKYdQfzPvtCUULZOAG/D/YPAzRlxCTV4N2hpQHz8ibNnNzFgC3NhYRghLnnT6nBBBvsLt2Gio6ogqxSXTMqp0C6trZiaehns1xwS2QmcMriCO4gm6lqcBkNeuFV2AvbF+HgptdyrnojombUCr0w/VbzMhy0O1HYHzSi61ZhUBR+jAqAinrmTd/thf2wHYW9wXmzUxDh79QDJryuN1sFMbfheb8ZFd2pXb8uCuk2Om0/TONTN+y1mu0Pg6jTaUXN7gNqXsMr1Voprxd+BRpE5mq1vE2Sp0OBGYeZ8ajGNTUwdThWYxrJKwbNOMJc0wD9mdHxrznmzMxsg8JwuqM0q+uMxqZnu68a2I4KHugcITgGLbls7aOTZWe/P14Lvex2fwjrSS8ry5nVTaSRr+z9wf7R0v2Tw93ub3G0go3BcQJDzCxm0OrKwmokxdqjsddoKDlZhjSCKuEQTV0xzAPEDEQXL+8amwNzxTjUj8UelEbCbIQXJ1jptRpYZtJO1Lj2e1saqv9w0bmlbaahIOhS4SmcMj7mXSp8zBqQeG6TT5WXEwrrApaozrmPcW/RQj7G11jdUYUiKbmXfXdRKKgpRtLL9xS6wsfwlg41M9TH9Jx5bX0rc07QTOaIszuKjETgfZ7CfwlFq2cxGimZzlc51gZpzghFE0anlJz5bPQJtkhzQIJQyTg1boe/cvYFDelIKuCleALFButMO/5SIeIMa/1Aihc+vnEnWrN9GX58YwPEZIJBHRQjh56maWZegh9D7ELCFpxLyOYKBWQmxjmUtX0+hJG5mU+Y3nsneDJ/6PZBzknhcTPwx3HCjRhmDRM59SWMsUBS8BnCMbSXtiU0YTLXsOKKxVHrf+WggyIm5q6OQb7CZor4DYj9g3c/Hx798v745LRU/vr3P293gu5P7S7Hdjd3bF/s1HreyEe68hncFv3mh3qk4p4BbdVy3riibu7Qdd7IJ9SdN/axxvMGbii9Z5A79N4G9kqq1I4bsvE8n5b+92Jl8+yvlK1SeFp0zNXR62iOfljvXTQQ5O6mFfVPfXq1LRGkIE6g2Uf2XdQH07mJIMGh1wndC3/zcgMy7TWowr4XXccrjg+eCsae0t2VE9rruMdKeAq6H27aBjkwdtoDBAFnKSgf8mqT/r/M3W19+pIj+8VG2auMo93vQG5Yfa9xRLGKEyiLFyulHz/Av2vC/k85cFfLLyNrn0KWr+jr3w73YH39i2pt7xtQSwMEFAACAAgAMZqdRZH2JEugAQAALQYAAB8AAAB1bml2ZXJzYWwvaHRtbF9za2luX3NldHRpbmdzLmpzjZRNb8IwDIbv/Ioqu06IfcJ2Q4NJSBwmjdu0QyimVKRxlIQOhvjvq8NX06aD+NK8evo6duRsW1GxWMyi12jrvt3+w987DUizegW3vi4a9Ix0ZkQ6g0magUglsAqSH389ybszETJm0plON59ka0p+DAO0Cmg6oJmAlge0n4C2Jm3OhSmLv15hh6L2BZW6PF1Zi7Ido7QgbVuizrhj2M27W+X6KjDmoC+gcx6DZ9p1q4k8Oz51KcpcjJnicjPGBNtTHi8TjSs5a8q/2CjQxX0v90Dnpfs29OxEauzIQlZNPOxRNJNKgzFwyPs8pAjCgk9BlHw7bv2Desb1gip0nprUHun+HUWZVjyBWpd6fQofk4VXrZtdijpnYW33xMM9hUcIvgFdsxo8UnggqpW64gKVxoQ6UkPrPT+hAvkslckhdYciyNFhybape+dC3fEHzBshrIzQIjCRWdO7ccXU2+DgmkrWcWjmRUiUIRFDogqJ+Un0zmOrDwntvyLGreXxIiveh+JppJ6DKb5Bj+QcSci4XoKeIIqiou9LZ/df511r9wdQSwMEFAACAAgAMZqdRRra6juqAAAAHwEAABoAAAB1bml2ZXJzYWwvaTE4bl9wcmVzZXRzLnhtbJ2PMQ/CIBCFd34FuV2wW9MA3UzcHHQ2FVFJ6NFw1PrzhdQYZ4dL7l3e915O9a8x8KdL5CNqaMQWuEMbrx7vGk7H3aYFTnnA6xAiOg0YgfeGKd+0eEiOXCZeIpA0PHKeOimXZRGeplQSKIY5l2ASNo6yzBhRVlJOKwor2/m/6M8NDGOcq8vsQ96jKXtRq4VTshoqc3YoPN4iyGpQ8uuuys6US0URSv48ZtgbUEsDBBQAAgAIADGanUWUE7MiaQAAAG4AAAAcAAAAdW5pdmVyc2FsL2xvY2FsX3NldHRpbmdzLnhtbA3MMQ6DMAxA0Z1TWN4p7daBwMZWltIDWMRFkRwbkYDg9mT7w9Nv+zMKHLylYOrw9XgisM7mgy4Of9NQvxFSJvUkpuxQDaHvqlZsJvlyzgUmWIUu3iaOJTKPFIscdhGo4VNe/8Aem666AVBLAwQUAAIACACgeD1FzoIJN+wCAACICAAAFAAAAHVuaXZlcnNhbC9wbGF5ZXIueG1srVVNb9swDD2nwP6DoXutpF3XNJBbdAWKHdahQNZtt0C1GVuLbXmSXDf99aP8bc/pVmAHAzbF90jxkTS7ek5i5wmUFjL1yMKdEwdSXwYiDT3y8PX2eEmuLt8dsSzme1COCDySp8ICeEycALSvRGYQfM9N5JGewUVm4mRKSCXMHrnPkLuLtCTvjmbokmqPRMZkK0qLonCFRkQaahnnlkS7vkxopkBDakDRKg3iNNiV+Tsan0Sm1Owz0D1kZt4euCZpOZ61GJAUp65UIT2Zzxf0x93ntR9Bwo9Fqg1PfSAOVnJWlvKR+7s7GeQxaGubsSrJNRhjkyhtM2ZWYrFMHa18j1QOmwS05iFoN05DQissnQCzbcx1VPPoAa3l1TtR85Z+G/u9adxK5WjnnOWPsdARHvUhnXUSyOgwKkvK65Yd9NB00K1lIo6CX7lQEJSf39oWmS9IFbDtuDJPVxc+HuDbLfeNVPsbhGEX1Qq6rWhuJZpbgloOt42+7ihIc9stcJMraEo1Y08iAPmFK8VtW1walQOjI2ONpUMwo9WVa5E6QVhkkvjsH7SxfiNpfurXlCkB/0OYT0jU1kSkATzfCvQxkGBNDWCxrc01WezamF1OOn9Men09MFU51qLgRRzDVQg4hgE3nHZ2eggKimt08XM1wvYODoIjEUYxPmaSYXx6kCbhajfJ0Ds4CI6lv5uAtua2jHRcx1EztR3E6MQ6YX6ujUzES9megz1jVmUfvjZyzdF1JtqD8/kfoziI0QzmlkysLvvW21fN4b2dU6M7n01WWQbdivMAJs8qr2YW8mzkE8CW57G56efU7MMedJTz1HRMc33HfpfFWryAU4jA/ukWp7YmEdie8ciH5WmPAfXE7TIIX5qmIjJaS1KpeUg5hrV5ElBUmGpWPqLqoZJ5Goy0cbPu56Bj3FXXCrgTwxYzXZxg88nMI+/xpb7LxdlFd5XzxUWDLfO6rwJXubxhVdcJd51B635tL8LqmcfX31BLAwQUAAIACAAxmp1FNdvZrWgBAADzAgAAKQAAAHVuaXZlcnNhbC9za2luX2N1c3RvbWl6YXRpb25fc2V0dGluZ3MueG1sjVLbahsxEH3PV4j8gCWNbgtbg67FkIdCE/K89aphiaMtK4WEoo+vNq1x3Lq0mqeZc+YMMzp9fpySfc5lfpq+D2Wa0+dYypQe8vYKoX4/H+bl0xJzLHlzqtxPaZxfdunrvNZaNZchjcMy2hXNW4zC20NKauVUy5hhFEnmqVfIeW4b1oHrwDbMUWL7zW8SP3WXuI+pXFbtN2fonw27lONSdmmMr1s4Z7+Hzjf4uAzj1Hh5K9ga9Ti1OrYGYoRL7ivVACCQ5Y44XKXspCbIY8YxVKMoUECEc9KJSiTl0LLQiabCfCcQk4xRV6mnrRtpbRy1VUJHiG7TvOpsDcFIjBEhBJirXEAwGDU2NA0Naj0gODAgqjaaKEDBBhNY9c4Ly5GiXmBcmTGA8em4p+3en+tU/e91juf8h+DFL7iIrt7aXDBXv39elka+jU/fDkOJ6MuQ4278cB3ubm6uf3nyzb9HxmrUtvFfff0DUEsDBBQAAgAIADGanUVKoLPZIxgAACgqAAAXAAAAdW5pdmVyc2FsL3VuaXZlcnNhbC5wbmftWmtYkum6xmkmp5nMymmcPORKK/Z00BGXmgd0VZo1Y1rTwTwglZqTBhSKhnKYpsamLM1cSWTAVJM2qeARFBQ7igbKmAkaApUK6acySoCcZH82s9bea6/9Y+///eDmfb+L6+O93+d+n/t54Du/OybK4ROXTyAQiMPOHRHfQiALqOBr0ccLwSvnv5pJA9/ssr6N2gph9riNgZMP07fs2gKB1BV/ajn8EThfdGJHfBYEsuTR/MtOgLmbCoF82bYzYsu+U8mT8m8Kj+e2CKZbK1ohyL9VbF34OgLm1FvyycLPVuyxX/7jjt2Lru+JWHRhydalovvffPbh2g8/i6BFfGDn45XlWyc2Nqm7jJqrlbyqe4x7crlx4+xv/UBCZj+KWHXPQHp5fKWCZJ5sCFQStBOXAhWbDS8yWXYQyH34vZV9xWOduFNQmF9d4hfgEr1L6dWvQmHKPKAmZzs4H4jkzoTCbFqGrdEPnN4Pe0ZxnL2+ERw6gaPWORMwGTH/sSjTzGn0B+DIbWuq4m/Gyu/J04XIxr5m89AcBDJ01FO7cPlKDQpNhkDQDSWdBMu0QDM9lCUO2skv2BvR4UM2CnPxuv44GV7zA1GvCWw3dhst5DktQzYmyLkgCy/uS6fjK2hl0867eF9LQohDWIRETem/KW1IdTcAOQshzVXbPbUP7D1C89/2RimDps0DgrAcfadX8Q1ApcZW/nSRRbYCaszCNRUz2rFKRpiH4XWhD1urdIyF654fhKQqc+KlQp92QpgGUSwKPZriqjDChx2JE0cHxwD+dtU2R3g2ST5uALarfJk+kPv58oOp6Njn2HrT748cGfaiYHoVbT2Ms+zq/eiBmuGpSsSjE8485gbtmmbesUrsvU7RcJbrMWPbVrR7e1VKVOJHRwMnl3o6QQ4pej39sMsToWfPdxvaNES1dntMaiY/WqjxR8GnrT25fG3PbCe0wn9TO0tWExuIDYLeRpqeUXrUXTl+zJifM5M25b/BhZSZV1DB5Wa1hL2ySDh8XJg3xiU1yZsSzUrzq1F1iwmeB/uwIsnoeN+zjaV3a2L3SI8BMBzcJ1Gs5x61ZCBivW2zgnBSOnxwLtxmFOdOIlXdsCbF5sizjPUw7cCLjlQ4WjKNj+63hheX5l0cDT7KD+3JJBrjpXBOnIol+1Irybu16ht5HoxfaswwVxHybyXmTpjc6ple0js8DzvIiabbBEQA9mGZkyi4LvZuzZ76hd9V9O88TET4QEnxARSQcuJwrUo4ehelxsZsz1RUQ2U9Gpx7fduFrm3MxO78xZUXRJbJw0W7dp7q5x84sXYpbJOZPvD1xbQ80tG8XcJRi6gx3PLKUd2uxpYhw1eKGhNiUV7DsE1SaF+GIoHsramnc5n+4gxEnHc6MovYQHjoK+tpFDUs/LoiTfFCEy3UZ5h8b6yHNVzS+V5ntLSnE1aFr6QI8aHPsUEd8eyKUeytRiamJlDwpbCfCxgSYuGrslyzgZYdztR4g2mgJzhDPkiSEPuzdkj2iO3rHFAQSE6gCzXIV7goaaTvzIWiYN/urqRf8X5waG7QzSqn9itOj0ScIqFm0UASEydpFCGhpfHIbud4NI+5cT6kFXsjVQc8mWGno3fUPKB8LHx7o5Fy41rc92nGGyNSVDIMPiwdrVeYBLj6ouscyV6Qt0qZBgdwk9VAgo9AKw63xWw+SkBUJiU/CliPlp7si1lJxQ9JoOeMVDOpA7Og6shX9cc7+kdDCzL4FjpONd2gcJ45KJpNiHqujeDQC0fyUF5+w+u/+uaHAEChC/plq78WowHz1oT6P5CU7q4R06+RtAhV6okNfVkwJLQCd+W6U5u/yzck1ihbhlCLQ4F6mVJ4U4ri0XeCofNvZLPtDq6mnKz6MKECGuP0QzzmCbIjnU5waUZ4b6mTb0816rAIgYgjzmNLcCgDXBjlnU6oyWxLgqHbigQnnnZG3+hP8Q/PCvXjT9laWNDOcd8rgt3e6QnwnAxaibKBrnOFlKQBDuX7VWOSrJKNDUS39CH9qX5CGq1M6QenNMgTAqRrpfBhLILz6hPIfXSRPpAaFF8VuxT7+jpeslk4mlBBkjSbznotxzVFp9L80Ty57iw2H3bdaXQS6kKlO/2pw0BfGFAqwtHdSh+nhZ2uxqUloTXV4RQn+opba4WpL8JKWjR/ULDe6hSZOOQz1FgYZ7iCBoMB2FX2i6os9OkVh4FKUskwzZjJ5yZltJUIvnZXT01TzDsrcoGWTv1J93iDXi/WxnZMmtyuAHuk/tIN2hETS2gHqS2/HXk0ZgDGD3PoXDSRV8+hZ6tS0XC7mtgtGe64D6il7aJE2dPg8bMNFYjPqPFRFel8U1vMPccWtM7sO/S4MzoplRpMWiQkHKG+Ac9OghWV1l2Oh5FVwlBqGcNIpHRWx0Y4xosl3HZgtPk/YF5b4g2vkorP5nTnb6wsEg0ps8JZgbEwvqdfn0Sw3Tt90M0gogj9N7GBGt3INWZxu0WkCVLI87yfRapy5Lp8ZoqEgZOiEmQ1wEFpoDlZWgmeDkdQROlrYFmv46Cnqm40j0b4Ufza+Bc+z2xOS4h5k/Ei79tyJ8sNS39jcHz1aEZCmVifkSdp73ENCqrRpc5xe84lc1KCIlNHBvbV4uqVstglgGaZ07EV3/tvomQmPK+7FBF/KbaxP4eHqubEP0l5AoQBgwmGXJ4mns/EdLCAp5pFwhdT+2XUExdkZKJI5Vum3FAL469a0JJksIVKxn1pAOXYipI0BMbTpz3uF6R+VsZUe8qHg70TcpP0bvXJymqeqssCBIOmJ9+RCgM+K3nQPaq3h7wMcKIGXu48hckyL4CcKD8vct2R2sppsdpBmrsjVA5rYArZn17oBIF87/t/QcfWt8++SQdN9astqaC3frX9Pb7H9/ge3+N7fI/v8T2+x/f4Ht/je3yP7/H/jKrT0uT8ycUQCGTdT9Egdvx/0e0z6vxvxj10on6wAUo/9XqiEGl5PQgNN+7UX04pS6GkXEsZdB9OaXbgyKzBARBIEhpOmegZRhcm2WYfOJJqpcaj8z8yEzhTMk+p7Zpalh+l2sBqxeqpYkJFW/2EjwAmaAyRlKKHJ3PupSyA3B+dm6G0D3U5UrB8KhHQ46/ip44sGA2Qp9kMTbmpYda3fZMrRk4EVcjr6NmJGE6Ke3k6Ha9KCkQBvVEecLOWYbMwp9tnn/j0rCJbprOUxp5chT9tGD/9xFkZpBfDDUPwPolsrbam70BLdwY/DknU0Y/5k6Qy3S1z5+MA5nXNN0jTsztmPALgSZygzudIiQ90kGbyTIXtcZZil24SQ+bJNftVY2Vtn2JlMeTahtxUxZMf2pXYaF4KfIytQAs2BwTFk39/YC+OHeKNJRaHznTyOtbu9gvb4uQIf/ubUTxJcIsqIr6GCSwpHuaBkJvUy1Uyz1Wk2VefKv/SiTVS0/yQu4RWz1dlx3B4BLtPHrWOfXKQMCitDjeMRiMp5dgJzN9S5bzWuy2rIIZYBSR/ok7wQl3D+0Vm2M8RIa7ITs1097R5NfC+TULmVkNxstZNXGvQvpinWfUMRtAxjSp+7W4upBMaB5wnSpqEpma+m8F/YObL5IcwCmd1WeBn2MRRrOKLu7JqzyaV0HozbDCmsYYRzNcQNZnbmpKyPYKyXQfPcQngmtTccI8NsNhph58Q/JqXeZChcGNFpIGAk2ab+eNlLZnYxFwz6eMS/LZsQd63nG7ZLRljW7/0k9xLDyOeunziPL1TNTYSMKjIOV9nGeoge0srLy56cKH1cUK3E4684z4q/KpIQ5GzneVRS+TbvdWkvH7CinKg+ZjA8pyZ6ipnxzHt71tL2vsBetXULbQtTg7L3ZV8pmIubG+qYimokOcoLfuNXs0dP9tezn4KjQSgO2lndxETOqZxHESkKqAZi3fN2KOlJKQH2vYvy+0ljnBlAzh+FVOJyy4WpLxht42XBRWgZVVoKjhxOJFhHB9BzIWIaqa+qOamTd0ioNgyG/G8yPUWKGEuSvG5fC4pjvZ7bt8BWall/0PPvo9Ux3AcufWiCG1dDcuVovL7N2UtBtcthzk7KM0Kwwtjbi/K9eXzqZnw7L6xogf3ElXMp+S+Z+5niD/9+12/5n+A7w1dJLJsSjJwTrnF8We4BVZTIHUlEnn+kg4Di6O289EuOsOVlXHAeop1lyrNUAKgU6TGKfDk6J7vTfdpe/tskDH3tvLMo3syPfhlX3BRLG4a91Xw6ZVytl3M2I/Oyd8xGFP1U5vn+dUr5/ScyZMD/SBFDGHYNT3c2BXbY30TFR4cvgdZmW7RR3LLulr3CHNhcKF0FAe/U6HG1vhAv3HubphTxFNCIt7JL/RxzgDuBS7bnIXgRRydcna2Spcuopjs457qRxjDnSdjjvejSmW3tsKWUWRrMR88d7VbQTPG+7K9S3XV02W1iZTBAsX4PXPnalmnFcsAsO2e2iqkdXwQaTNJbfmNttzNb1tq39FZ74ygLJbPvovb4BLOKx3kJUwwR2nE3Js6+I7QkD1T60Nn/BXGK73isrzEH1nQuoHvXe48tZjq4+3631lo5u8Od7yHo+sM6Lv4Jf3uwE55gGOdew4tx30+IDEDwIjVU8ZaX2a6PiHZD6TEFOH4RS4rrvpvOhzXNzN2+FLsUglqn12CtoaD+Ohwh1qdZkeRtbl6nEN7AdUn5KPcpM+50n74Ki9xKdlmVto0JaQcUpC4WBZor113pCLNkgbd+IdUunLYYnlVYUcUZxI84DmdwI5kgIvP7QeVs4+pVV4dIRAzrUsrwwa+xNM68bN6fBYt/aq0NEGg94fWM6N5byw2mLzuIE6YtFa61txcVAVcs3Zq4og/XR2mCGWOj+oVF8WAgiuSrBbcSlJr/GJdqLqHSKjX4JhFVLswuUDU4F1+5u+H83/OIJCYw5mJzu4DujVrtM9/L1daKmiVZuK3/xrnBW5Iw6mLed6iWuIUYjSzEbislnrfB6XG1iLXiEfxm349TDvQLhXHzPOJdhjkuLAxB6eqZAH3vxzBTHPVdxCIv+77rkY9JFvNWhlXA2WFU5PFOpn6hemrqg/QHvLpeSp3Cpqi2Lsa+BXoc9Fi4GiBrmntA+rNIkHaozRWH2/zW5DG51TZmTrToJiUE1ajKOmspWHyzxwXYBwPyQ/JjJy+LHz+OaXijRzWx02B/ypTrWY/YvYxb8s8Xs5yBSltvtcOE/cys3prifwpdluCWs49PtDDmZvIliXjhKl3pUzdwEiE+rffJsDEcLzdZtXI1L8QUw+KXzlRgOZgdTLSfvlZ3eS1C48WA3ns8Uttur0PN5avFrcDrbzxoq55tfqn2jKG2MdyxgoT1plp0rILE6ho6XTbxIC7p+HS1LUkVWpJvH16PnaZLCSpYPLBoOIvsmmZTuLAppFD4JRMM+5cTYhav52l5DzSc1f9kS1WHQmZCJ4M5lrtilj5oZLKUvyD1o23xi89cZn54Zp6bEo+CqazSUuVsOC6wvoHl32HylqHbxAvbWsPkIGSGlg35z+4WKZ9bcr2pXDUljthJ+5p9YspNKS0Mj9z94Hf0AxKbr97KSjF/ZKb+pYXd/Q4mavzr8MHtZjiw8+nad+V7p9ylfu2XOy0KIWAPpPYcpuprRaOqNc7Xryu3v1HXl4qOyw9Ju2ddDxBkA/XFVTRDRJW8dHmCdrou3SLHdzdx2PQ3o1jYkhLHETz+fe4XNvLh40Yw9SSPdPXAhWwtp6WrLkktVyGz4DLa+kaaSVDR0hcllONKckG1b5N7y/dZKYEJlT539sDa3OFkRBxP+IKdKW9/XkE3pi0171UeGMjDJD/OAXs1624nade/Uj/8jjm8uSsLsYZdwalVsaIR7nzf7tF3Q3J5Igapw7GjrPxP03WAo0A6CwwsmXYQ8w3dmPo4ZfjVlKOyWH3ebhigQtb3JJITbYd3OIgJ/TOp/293q4ZeYaGvvlxQ1WoPW44BMy4RTX5YS+kkdust/1xPYjT11arh4xlIlNo/HDWVFtC+J3qzd3ijeU3gYsInCAV9I6ri1sUTcpBcR6ienvX28UAqUPfPaTLrKfyYzY00QorkFG50d5Z9Z3VruGPTEswSw7Ke8dp51wkxnHENHfL1/LdMie629Did+pvQV9OiLImb/s3VpWl34usE7c9rG8GKe2W0QYWcTLTMPvQmX9C/8qRPEtYVbcoDlhV7H8cafH+Fmq3kjv27wwLW0mjjw+Zx1R6w7N5TfHBiowt3mnurCVdaYE7KulZUrxF77/20f6b+xgTo8amMNG9a/CI3OgDclhc127znk0NqL8jzEesIGVAebssmB/nziOO8v+MWAp8sLMnaoUxT30vJGnJkW7Kai0TSFTXhGT+moaNYuEiUJUV6hn9Eg9cVOfu4Qwqjjh6q/RHcBPnq5Btx88hKhFRnPBEslmm7Ambmy5mnEulH/KeGSmNpYtL8Q3RHO+X7WAOoGtgSW/302pM23eQcvpuz3tMRVLAcXUiOeedcTK/ZfmslPwmEk/5b+KiFrjJtOJwZRh00mtbMpR7rJeWJQUe65GUtuPwNGtEtlR6pzD7zzA2eQDQkpX68yKTJF2FGM6TeQguiIYCuSlYaun2o79wpQtu3NwwfUHggrVPCt/uE/Qm6DIgUJdcE83WXBBdpwtbTmPxiKipj5uiL/G+o9W1lRj+h0EdHy19Gksc34s6mAPDlI1JPrLEGU5VO3MXywIN7JmDVTfz6T7v3IU2CXQE15BYfx42RLVgI4tsbEu25xl5qAU3HjrFhvaG+Uyu39ZTyDvWG6kyoQSfsBbj6UN0DEaKYBw6ejfLsg0nSHlHC8AlI505JS1TKTuRI7MjByOadk8a9A5DKaDvO8mnm592eZUm/6tZNDwlRzBYD5jLWgodSb+fSZ9/wENMMvCUJ4UE0BbDbQl/dRZ+utdwajAKNBUdbbhwq19x3Se/WqrDz715l7+S1vjUNsnRpsjhdxE6Gpf5HXNbIIaD+n4v2LvMnRzT6vYvD6Q8STY8iFlzHcZP3os1egLY80wXJfGLpuKpU2BpwLwCNMFXGdmpHVL7ffPOmHJFKAvMzITj22pO4ggs16G1hh+HoNzhkyv+Wc3+U0dVljNhRleR/1+8HJ+C/YdajcWHWOc7kcH0cPNgwJFmI7f2dbJ8OM1DPuw743lgNWW15heV74FxzfaMzuGaxNix+YKlJZrodKe87Karx7u4mDvrBpfICfNlWdprm7D1EjelDvwQQAI1yxYccfbUFrwp0v2CLudEgisoJox4qRnJ1XbU3Hz2nisngVDjrG2Bx+x9nmo4582tC/m4YgoRrGmv5F4ENN95uyy/pcP9LHy3fW7b3pUVTPbh5D93LU8/mC5TV/KqQ5aAiuBNjFUy0MWPmBEqh953IsMUoskH5vsa+PQXiL8/zuEbQPubJAwREPtOsqam64unwEhDC/Dao1bT8QILnTU+Yeq/848yer42exJ5mnqzvB10/F/h+oGUyazniH73M/Pdy1XyLv1vrK7P/6VnuNpJwIz/F4n/pTBntc48bZoL07L/LKJNQuTcs1X/o4qu5rKEKgzjj/3he+fzcHuetHEFwrCYk9gSFLgZ8w1V1Nw6Vj6TW8i1InHCoUif1t+38mzm5dTAiH/2UvGj7Z5jc68Y85W05sOd3phKtcdcFzmtvuBTTpTz/qGq/NYJL3JxL3wddHIm0GO+Scm6oOaX//xHg+ZndGnMTaW/pg0Zru9tzSKCbSyiqJtF0lVpncZREcmj2zxMvw3mtpvlAYeaB0lWANm+4W6zFBo2fV4Pbm4Kef96oCcATEBJjt+bAa6NrNpFad8yoc+/iuemaS5ss4WLCifcqZqruX4xY59pkpQSGUqaoh2LJZsmPkXObnUtpYnK07g4O5sPmXLyYmlhdRaj3XgCDplipLR35bRPYvl4iuubLzDYKXdqrjUmJ6MyT20KUKDNbuUUJMlowfiFG1rETXvi6YSZLi3+j/wCud82s30Acfx7hDhQk7EgjVE0vU6tKFkpyIMa2lTPwWVUyCYvp5R+J1KmqzJ/MLY4iFiE0Q1qpJfor6cXQWoZPAnETMfwpQayh33kuqFUcbjNYrSJKbYXqVdPUiWbFkAgoqVUCARycdl/Q/xLnRSJgf7jocVWo6r8vx5V5ChJPNrH4My8Axl2Qt9+JtbPDgJpLspOK9B2in7XkG082rJ/PA5JA69IEjG0tukO18mt4NXar8MrvGzkzSFmj/ENP0NKm1aOg1chOyNjIphbD/3wn1BLAwQUAAIACAAxmp1FQx559k0AAABqAAAAGwAAAHVuaXZlcnNhbC91bml2ZXJzYWwucG5nLnhtbLOxr8jNUShLLSrOzM+zVTLUM1Cyt+PlsikoSi3LTC1XqACKGekZQICSQqWtkgkStzwzpSTDVsnC0hwhlpGamZ5RYqtkZm4MF9QHGgkAUEsBAgAAFAACAAgAMZqdRc7z4upTBAAADRAAAB0AAAAAAAAAAQAAAAAAAAAAAHVuaXZlcnNhbC9jb21tb25fbWVzc2FnZXMubG5nUEsBAgAAFAACAAgAMZqdRWcfI7+uBAAAixYAACcAAAAAAAAAAQAAAAAAjgQAAHVuaXZlcnNhbC9mbGFzaF9wdWJsaXNoaW5nX3NldHRpbmdzLnhtbFBLAQIAABQAAgAIADGanUXimsFEswIAAFEKAAAhAAAAAAAAAAEAAAAAAIEJAAB1bml2ZXJzYWwvZmxhc2hfc2tpbl9zZXR0aW5ncy54bWxQSwECAAAUAAIACAAxmp1F7X6u7YIEAACcFQAAJgAAAAAAAAABAAAAAABzDAAAdW5pdmVyc2FsL2h0bWxfcHVibGlzaGluZ19zZXR0aW5ncy54bWxQSwECAAAUAAIACAAxmp1FkfYkS6ABAAAtBgAAHwAAAAAAAAABAAAAAAA5EQAAdW5pdmVyc2FsL2h0bWxfc2tpbl9zZXR0aW5ncy5qc1BLAQIAABQAAgAIADGanUUa2uo7qgAAAB8BAAAaAAAAAAAAAAEAAAAAABYTAAB1bml2ZXJzYWwvaTE4bl9wcmVzZXRzLnhtbFBLAQIAABQAAgAIADGanUWUE7MiaQAAAG4AAAAcAAAAAAAAAAEAAAAAAPgTAAB1bml2ZXJzYWwvbG9jYWxfc2V0dGluZ3MueG1sUEsBAgAAFAACAAgAoHg9Rc6CCTfsAgAAiAgAABQAAAAAAAAAAQAAAAAAmxQAAHVuaXZlcnNhbC9wbGF5ZXIueG1sUEsBAgAAFAACAAgAMZqdRTXb2a1oAQAA8wIAACkAAAAAAAAAAQAAAAAAuRcAAHVuaXZlcnNhbC9za2luX2N1c3RvbWl6YXRpb25fc2V0dGluZ3MueG1sUEsBAgAAFAACAAgAMZqdRUqgs9kjGAAAKCoAABcAAAAAAAAAAAAAAAAAaBkAAHVuaXZlcnNhbC91bml2ZXJzYWwucG5nUEsBAgAAFAACAAgAMZqdRUMeefZNAAAAagAAABsAAAAAAAAAAQAAAAAAwDEAAHVuaXZlcnNhbC91bml2ZXJzYWwucG5nLnhtbFBLBQYAAAAACwALAEkDAABGMgAAAAA="/>
  <p:tag name="ISPRING_ULTRA_SCORM_COURCE_TITLE" val="Projeteclair5"/>
  <p:tag name="ISPRING_ULTRA_SCORM_LESSON_TITLE" val="Projeteclair5"/>
  <p:tag name="ISPRING_SCORM_USE_CUSTOM_PASSING_SCORE" val="1"/>
  <p:tag name="ISPRING_PRESENTATION_TITLE" val="projet d'éclairage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heme/theme1.xml><?xml version="1.0" encoding="utf-8"?>
<a:theme xmlns:a="http://schemas.openxmlformats.org/drawingml/2006/main" name="Plan stratégique (standard)">
  <a:themeElements>
    <a:clrScheme name="Plan stratégique (standard) 1">
      <a:dk1>
        <a:srgbClr val="000000"/>
      </a:dk1>
      <a:lt1>
        <a:srgbClr val="FFFFFF"/>
      </a:lt1>
      <a:dk2>
        <a:srgbClr val="996633"/>
      </a:dk2>
      <a:lt2>
        <a:srgbClr val="FF9900"/>
      </a:lt2>
      <a:accent1>
        <a:srgbClr val="D60093"/>
      </a:accent1>
      <a:accent2>
        <a:srgbClr val="FFFF66"/>
      </a:accent2>
      <a:accent3>
        <a:srgbClr val="CAB8AD"/>
      </a:accent3>
      <a:accent4>
        <a:srgbClr val="DADADA"/>
      </a:accent4>
      <a:accent5>
        <a:srgbClr val="E8AAC8"/>
      </a:accent5>
      <a:accent6>
        <a:srgbClr val="E7E75C"/>
      </a:accent6>
      <a:hlink>
        <a:srgbClr val="FF9933"/>
      </a:hlink>
      <a:folHlink>
        <a:srgbClr val="FFCCFF"/>
      </a:folHlink>
    </a:clrScheme>
    <a:fontScheme name="Plan stratégique (standard)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Plan stratégique (standard) 1">
        <a:dk1>
          <a:srgbClr val="000000"/>
        </a:dk1>
        <a:lt1>
          <a:srgbClr val="FFFFFF"/>
        </a:lt1>
        <a:dk2>
          <a:srgbClr val="996633"/>
        </a:dk2>
        <a:lt2>
          <a:srgbClr val="FF9900"/>
        </a:lt2>
        <a:accent1>
          <a:srgbClr val="D60093"/>
        </a:accent1>
        <a:accent2>
          <a:srgbClr val="FFFF66"/>
        </a:accent2>
        <a:accent3>
          <a:srgbClr val="CAB8AD"/>
        </a:accent3>
        <a:accent4>
          <a:srgbClr val="DADADA"/>
        </a:accent4>
        <a:accent5>
          <a:srgbClr val="E8AAC8"/>
        </a:accent5>
        <a:accent6>
          <a:srgbClr val="E7E75C"/>
        </a:accent6>
        <a:hlink>
          <a:srgbClr val="FF9933"/>
        </a:hlink>
        <a:folHlink>
          <a:srgbClr val="FF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 stratégique (standard) 2">
        <a:dk1>
          <a:srgbClr val="FFFFCC"/>
        </a:dk1>
        <a:lt1>
          <a:srgbClr val="FFFFFF"/>
        </a:lt1>
        <a:dk2>
          <a:srgbClr val="FFFFCC"/>
        </a:dk2>
        <a:lt2>
          <a:srgbClr val="996600"/>
        </a:lt2>
        <a:accent1>
          <a:srgbClr val="FFCC00"/>
        </a:accent1>
        <a:accent2>
          <a:srgbClr val="6666FF"/>
        </a:accent2>
        <a:accent3>
          <a:srgbClr val="FFFFE2"/>
        </a:accent3>
        <a:accent4>
          <a:srgbClr val="DADADA"/>
        </a:accent4>
        <a:accent5>
          <a:srgbClr val="FFE2AA"/>
        </a:accent5>
        <a:accent6>
          <a:srgbClr val="5C5CE7"/>
        </a:accent6>
        <a:hlink>
          <a:srgbClr val="999933"/>
        </a:hlink>
        <a:folHlink>
          <a:srgbClr val="99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 stratégique (standard)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878787"/>
        </a:accent6>
        <a:hlink>
          <a:srgbClr val="5F5F5F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 stratégique (standard) 4">
        <a:dk1>
          <a:srgbClr val="000000"/>
        </a:dk1>
        <a:lt1>
          <a:srgbClr val="FFFFFF"/>
        </a:lt1>
        <a:dk2>
          <a:srgbClr val="990066"/>
        </a:dk2>
        <a:lt2>
          <a:srgbClr val="008080"/>
        </a:lt2>
        <a:accent1>
          <a:srgbClr val="D60093"/>
        </a:accent1>
        <a:accent2>
          <a:srgbClr val="FFFF66"/>
        </a:accent2>
        <a:accent3>
          <a:srgbClr val="CAAAB8"/>
        </a:accent3>
        <a:accent4>
          <a:srgbClr val="DADADA"/>
        </a:accent4>
        <a:accent5>
          <a:srgbClr val="E8AAC8"/>
        </a:accent5>
        <a:accent6>
          <a:srgbClr val="E7E75C"/>
        </a:accent6>
        <a:hlink>
          <a:srgbClr val="FF9933"/>
        </a:hlink>
        <a:folHlink>
          <a:srgbClr val="FFCC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Office\Modèles\Présentations\Plan stratégique (standard).pot</Template>
  <TotalTime>2438</TotalTime>
  <Words>1129</Words>
  <Application>Microsoft Office PowerPoint</Application>
  <PresentationFormat>Affichage à l'écran (4:3)</PresentationFormat>
  <Paragraphs>263</Paragraphs>
  <Slides>20</Slides>
  <Notes>20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2" baseType="lpstr">
      <vt:lpstr>Plan stratégique (standard)</vt:lpstr>
      <vt:lpstr>Clip</vt:lpstr>
      <vt:lpstr>PROJET D’ÉCLAIRAGE.</vt:lpstr>
      <vt:lpstr>ÉLÉMENTS DE DÉPART</vt:lpstr>
      <vt:lpstr>LA SALLE, OU LE LIEU À ÉCLAIRER</vt:lpstr>
      <vt:lpstr>LA SALLE, OU LE LIEU À ÉCLAIRER</vt:lpstr>
      <vt:lpstr>Présentation PowerPoint</vt:lpstr>
      <vt:lpstr>UTILISATION DE LA SALLE</vt:lpstr>
      <vt:lpstr>UTILISATION DE LA SALLE</vt:lpstr>
      <vt:lpstr>UTILISATION DE LA SALLE</vt:lpstr>
      <vt:lpstr>Présentation PowerPoint</vt:lpstr>
      <vt:lpstr>LA SOURCE LUMINEUSE</vt:lpstr>
      <vt:lpstr>Présentation PowerPoint</vt:lpstr>
      <vt:lpstr>LE LUMINAIRE</vt:lpstr>
      <vt:lpstr>LE LUMINAIRE</vt:lpstr>
      <vt:lpstr>Présentation PowerPoint</vt:lpstr>
      <vt:lpstr>LES CALCULS</vt:lpstr>
      <vt:lpstr>Présentation PowerPoint</vt:lpstr>
      <vt:lpstr>CALCUL DU FLUX TOTAL À PRODUIRE</vt:lpstr>
      <vt:lpstr>Calcul du nombre de luminaires</vt:lpstr>
      <vt:lpstr>IMPLANTATION</vt:lpstr>
      <vt:lpstr>Fin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projet d'éclairage5</dc:title>
  <dc:creator>toto</dc:creator>
  <cp:lastModifiedBy>Philippe Dutour</cp:lastModifiedBy>
  <cp:revision>64</cp:revision>
  <cp:lastPrinted>1995-12-08T18:02:18Z</cp:lastPrinted>
  <dcterms:created xsi:type="dcterms:W3CDTF">1999-03-21T11:30:32Z</dcterms:created>
  <dcterms:modified xsi:type="dcterms:W3CDTF">2015-01-21T13:09:25Z</dcterms:modified>
</cp:coreProperties>
</file>