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6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7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8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9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10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1.xml" ContentType="application/vnd.openxmlformats-officedocument.presentationml.notesSlide+xml"/>
  <Override PartName="/ppt/tags/tag98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6" r:id="rId13"/>
  </p:sldIdLst>
  <p:sldSz cx="9144000" cy="6858000" type="screen4x3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3D3"/>
    <a:srgbClr val="47CFFF"/>
    <a:srgbClr val="05BEFF"/>
    <a:srgbClr val="FDC029"/>
    <a:srgbClr val="160191"/>
    <a:srgbClr val="2E6CB8"/>
    <a:srgbClr val="12F600"/>
    <a:srgbClr val="FFC91D"/>
    <a:srgbClr val="953190"/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92" d="100"/>
          <a:sy n="92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328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ppe\d\cours\001%20BAC%20ELEEC\000%20Savoirs\S05%20Conversion%20de%20signaux%20&amp;%20modul%20W\cours\harmoniques\SIMUHAR3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993660855784483E-2"/>
          <c:y val="6.2890636141851697E-2"/>
          <c:w val="0.9033280507131537"/>
          <c:h val="0.90193347176082728"/>
        </c:manualLayout>
      </c:layout>
      <c:lineChart>
        <c:grouping val="standard"/>
        <c:varyColors val="0"/>
        <c:ser>
          <c:idx val="0"/>
          <c:order val="0"/>
          <c:spPr>
            <a:ln w="41275">
              <a:solidFill>
                <a:schemeClr val="bg1"/>
              </a:solidFill>
              <a:prstDash val="solid"/>
            </a:ln>
          </c:spPr>
          <c:marker>
            <c:symbol val="none"/>
          </c:marker>
          <c:cat>
            <c:numRef>
              <c:f>SIMULH.XLS!$E$5:$E$95</c:f>
              <c:numCache>
                <c:formatCode>General</c:formatCode>
                <c:ptCount val="91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  <c:pt idx="6">
                  <c:v>24</c:v>
                </c:pt>
                <c:pt idx="7">
                  <c:v>28</c:v>
                </c:pt>
                <c:pt idx="8">
                  <c:v>32</c:v>
                </c:pt>
                <c:pt idx="9">
                  <c:v>36</c:v>
                </c:pt>
                <c:pt idx="10">
                  <c:v>40</c:v>
                </c:pt>
                <c:pt idx="11">
                  <c:v>44</c:v>
                </c:pt>
                <c:pt idx="12">
                  <c:v>48</c:v>
                </c:pt>
                <c:pt idx="13">
                  <c:v>52</c:v>
                </c:pt>
                <c:pt idx="14">
                  <c:v>56</c:v>
                </c:pt>
                <c:pt idx="15">
                  <c:v>60</c:v>
                </c:pt>
                <c:pt idx="16">
                  <c:v>64</c:v>
                </c:pt>
                <c:pt idx="17">
                  <c:v>68</c:v>
                </c:pt>
                <c:pt idx="18">
                  <c:v>72</c:v>
                </c:pt>
                <c:pt idx="19">
                  <c:v>76</c:v>
                </c:pt>
                <c:pt idx="20">
                  <c:v>80</c:v>
                </c:pt>
                <c:pt idx="21">
                  <c:v>84</c:v>
                </c:pt>
                <c:pt idx="22">
                  <c:v>88</c:v>
                </c:pt>
                <c:pt idx="23">
                  <c:v>92</c:v>
                </c:pt>
                <c:pt idx="24">
                  <c:v>96</c:v>
                </c:pt>
                <c:pt idx="25">
                  <c:v>100</c:v>
                </c:pt>
                <c:pt idx="26">
                  <c:v>104</c:v>
                </c:pt>
                <c:pt idx="27">
                  <c:v>108</c:v>
                </c:pt>
                <c:pt idx="28">
                  <c:v>112</c:v>
                </c:pt>
                <c:pt idx="29">
                  <c:v>116</c:v>
                </c:pt>
                <c:pt idx="30">
                  <c:v>120</c:v>
                </c:pt>
                <c:pt idx="31">
                  <c:v>124</c:v>
                </c:pt>
                <c:pt idx="32">
                  <c:v>128</c:v>
                </c:pt>
                <c:pt idx="33">
                  <c:v>132</c:v>
                </c:pt>
                <c:pt idx="34">
                  <c:v>136</c:v>
                </c:pt>
                <c:pt idx="35">
                  <c:v>140</c:v>
                </c:pt>
                <c:pt idx="36">
                  <c:v>144</c:v>
                </c:pt>
                <c:pt idx="37">
                  <c:v>148</c:v>
                </c:pt>
                <c:pt idx="38">
                  <c:v>152</c:v>
                </c:pt>
                <c:pt idx="39">
                  <c:v>156</c:v>
                </c:pt>
                <c:pt idx="40">
                  <c:v>160</c:v>
                </c:pt>
                <c:pt idx="41">
                  <c:v>164</c:v>
                </c:pt>
                <c:pt idx="42">
                  <c:v>168</c:v>
                </c:pt>
                <c:pt idx="43">
                  <c:v>172</c:v>
                </c:pt>
                <c:pt idx="44">
                  <c:v>176</c:v>
                </c:pt>
                <c:pt idx="45">
                  <c:v>180</c:v>
                </c:pt>
                <c:pt idx="46">
                  <c:v>184</c:v>
                </c:pt>
                <c:pt idx="47">
                  <c:v>188</c:v>
                </c:pt>
                <c:pt idx="48">
                  <c:v>192</c:v>
                </c:pt>
                <c:pt idx="49">
                  <c:v>196</c:v>
                </c:pt>
                <c:pt idx="50">
                  <c:v>200</c:v>
                </c:pt>
                <c:pt idx="51">
                  <c:v>204</c:v>
                </c:pt>
                <c:pt idx="52">
                  <c:v>208</c:v>
                </c:pt>
                <c:pt idx="53">
                  <c:v>212</c:v>
                </c:pt>
                <c:pt idx="54">
                  <c:v>216</c:v>
                </c:pt>
                <c:pt idx="55">
                  <c:v>220</c:v>
                </c:pt>
                <c:pt idx="56">
                  <c:v>224</c:v>
                </c:pt>
                <c:pt idx="57">
                  <c:v>228</c:v>
                </c:pt>
                <c:pt idx="58">
                  <c:v>232</c:v>
                </c:pt>
                <c:pt idx="59">
                  <c:v>236</c:v>
                </c:pt>
                <c:pt idx="60">
                  <c:v>240</c:v>
                </c:pt>
                <c:pt idx="61">
                  <c:v>244</c:v>
                </c:pt>
                <c:pt idx="62">
                  <c:v>248</c:v>
                </c:pt>
                <c:pt idx="63">
                  <c:v>252</c:v>
                </c:pt>
                <c:pt idx="64">
                  <c:v>256</c:v>
                </c:pt>
                <c:pt idx="65">
                  <c:v>260</c:v>
                </c:pt>
                <c:pt idx="66">
                  <c:v>264</c:v>
                </c:pt>
                <c:pt idx="67">
                  <c:v>268</c:v>
                </c:pt>
                <c:pt idx="68">
                  <c:v>272</c:v>
                </c:pt>
                <c:pt idx="69">
                  <c:v>276</c:v>
                </c:pt>
                <c:pt idx="70">
                  <c:v>280</c:v>
                </c:pt>
                <c:pt idx="71">
                  <c:v>284</c:v>
                </c:pt>
                <c:pt idx="72">
                  <c:v>288</c:v>
                </c:pt>
                <c:pt idx="73">
                  <c:v>292</c:v>
                </c:pt>
                <c:pt idx="74">
                  <c:v>296</c:v>
                </c:pt>
                <c:pt idx="75">
                  <c:v>300</c:v>
                </c:pt>
                <c:pt idx="76">
                  <c:v>304</c:v>
                </c:pt>
                <c:pt idx="77">
                  <c:v>308</c:v>
                </c:pt>
                <c:pt idx="78">
                  <c:v>312</c:v>
                </c:pt>
                <c:pt idx="79">
                  <c:v>316</c:v>
                </c:pt>
                <c:pt idx="80">
                  <c:v>320</c:v>
                </c:pt>
                <c:pt idx="81">
                  <c:v>324</c:v>
                </c:pt>
                <c:pt idx="82">
                  <c:v>328</c:v>
                </c:pt>
                <c:pt idx="83">
                  <c:v>332</c:v>
                </c:pt>
                <c:pt idx="84">
                  <c:v>336</c:v>
                </c:pt>
                <c:pt idx="85">
                  <c:v>340</c:v>
                </c:pt>
                <c:pt idx="86">
                  <c:v>344</c:v>
                </c:pt>
                <c:pt idx="87">
                  <c:v>348</c:v>
                </c:pt>
                <c:pt idx="88">
                  <c:v>352</c:v>
                </c:pt>
                <c:pt idx="89">
                  <c:v>356</c:v>
                </c:pt>
                <c:pt idx="90">
                  <c:v>360</c:v>
                </c:pt>
              </c:numCache>
            </c:numRef>
          </c:cat>
          <c:val>
            <c:numRef>
              <c:f>SIMULH.XLS!$F$5:$F$95</c:f>
              <c:numCache>
                <c:formatCode>General</c:formatCode>
                <c:ptCount val="91"/>
                <c:pt idx="0">
                  <c:v>0</c:v>
                </c:pt>
                <c:pt idx="1">
                  <c:v>6.2373498371772413</c:v>
                </c:pt>
                <c:pt idx="2">
                  <c:v>12.202097634774404</c:v>
                </c:pt>
                <c:pt idx="3">
                  <c:v>17.633555367003016</c:v>
                </c:pt>
                <c:pt idx="4">
                  <c:v>22.294342336235157</c:v>
                </c:pt>
                <c:pt idx="5">
                  <c:v>25.980759845583897</c:v>
                </c:pt>
                <c:pt idx="6">
                  <c:v>28.531693806850683</c:v>
                </c:pt>
                <c:pt idx="7">
                  <c:v>29.835656197264914</c:v>
                </c:pt>
                <c:pt idx="8">
                  <c:v>29.835657619656033</c:v>
                </c:pt>
                <c:pt idx="9">
                  <c:v>28.531698011858733</c:v>
                </c:pt>
                <c:pt idx="10">
                  <c:v>25.980766649429906</c:v>
                </c:pt>
                <c:pt idx="11">
                  <c:v>22.294351441558483</c:v>
                </c:pt>
                <c:pt idx="12">
                  <c:v>17.633566375857459</c:v>
                </c:pt>
                <c:pt idx="13">
                  <c:v>12.202110066020339</c:v>
                </c:pt>
                <c:pt idx="14">
                  <c:v>6.2373631475097264</c:v>
                </c:pt>
                <c:pt idx="15">
                  <c:v>1.3607693802109162E-5</c:v>
                </c:pt>
                <c:pt idx="16">
                  <c:v>-6.2373365268434799</c:v>
                </c:pt>
                <c:pt idx="17">
                  <c:v>-12.202085203525957</c:v>
                </c:pt>
                <c:pt idx="18">
                  <c:v>-17.633544358144938</c:v>
                </c:pt>
                <c:pt idx="19">
                  <c:v>-22.294333230907228</c:v>
                </c:pt>
                <c:pt idx="20">
                  <c:v>-25.980753041732541</c:v>
                </c:pt>
                <c:pt idx="21">
                  <c:v>-28.531689601836764</c:v>
                </c:pt>
                <c:pt idx="22">
                  <c:v>-29.83565477486766</c:v>
                </c:pt>
                <c:pt idx="23">
                  <c:v>-29.835659042041012</c:v>
                </c:pt>
                <c:pt idx="24">
                  <c:v>-28.531702216860911</c:v>
                </c:pt>
                <c:pt idx="25">
                  <c:v>-25.980773453270569</c:v>
                </c:pt>
                <c:pt idx="26">
                  <c:v>-22.294360546877229</c:v>
                </c:pt>
                <c:pt idx="27">
                  <c:v>-17.633577384708271</c:v>
                </c:pt>
                <c:pt idx="28">
                  <c:v>-12.202122497263769</c:v>
                </c:pt>
                <c:pt idx="29">
                  <c:v>-6.2373764578409183</c:v>
                </c:pt>
                <c:pt idx="30">
                  <c:v>-2.7215387604215525E-5</c:v>
                </c:pt>
                <c:pt idx="31">
                  <c:v>6.2373232165084254</c:v>
                </c:pt>
                <c:pt idx="32">
                  <c:v>12.202072772275008</c:v>
                </c:pt>
                <c:pt idx="33">
                  <c:v>17.633533349283208</c:v>
                </c:pt>
                <c:pt idx="34">
                  <c:v>22.294324125574736</c:v>
                </c:pt>
                <c:pt idx="35">
                  <c:v>25.980746237875838</c:v>
                </c:pt>
                <c:pt idx="36">
                  <c:v>28.531685396816972</c:v>
                </c:pt>
                <c:pt idx="37">
                  <c:v>29.83565335246427</c:v>
                </c:pt>
                <c:pt idx="38">
                  <c:v>29.835660464419853</c:v>
                </c:pt>
                <c:pt idx="39">
                  <c:v>28.53170642185723</c:v>
                </c:pt>
                <c:pt idx="40">
                  <c:v>25.980780257105888</c:v>
                </c:pt>
                <c:pt idx="41">
                  <c:v>22.294369652191392</c:v>
                </c:pt>
                <c:pt idx="42">
                  <c:v>17.633588393555467</c:v>
                </c:pt>
                <c:pt idx="43">
                  <c:v>12.202134928504714</c:v>
                </c:pt>
                <c:pt idx="44">
                  <c:v>6.2373897681708126</c:v>
                </c:pt>
                <c:pt idx="45">
                  <c:v>4.0823081406316291E-5</c:v>
                </c:pt>
                <c:pt idx="46">
                  <c:v>-6.2373099061720882</c:v>
                </c:pt>
                <c:pt idx="47">
                  <c:v>-12.202060341021534</c:v>
                </c:pt>
                <c:pt idx="48">
                  <c:v>-17.633522340417915</c:v>
                </c:pt>
                <c:pt idx="49">
                  <c:v>-22.294315020237622</c:v>
                </c:pt>
                <c:pt idx="50">
                  <c:v>-25.980739434013792</c:v>
                </c:pt>
                <c:pt idx="51">
                  <c:v>-28.531681191791307</c:v>
                </c:pt>
                <c:pt idx="52">
                  <c:v>-29.835651930054734</c:v>
                </c:pt>
                <c:pt idx="53">
                  <c:v>-29.83566188679255</c:v>
                </c:pt>
                <c:pt idx="54">
                  <c:v>-28.531710626847655</c:v>
                </c:pt>
                <c:pt idx="55">
                  <c:v>-25.980787060935864</c:v>
                </c:pt>
                <c:pt idx="56">
                  <c:v>-22.294378757500965</c:v>
                </c:pt>
                <c:pt idx="57">
                  <c:v>-17.633599402399035</c:v>
                </c:pt>
                <c:pt idx="58">
                  <c:v>-12.202147359743076</c:v>
                </c:pt>
                <c:pt idx="59">
                  <c:v>-6.2374030784995043</c:v>
                </c:pt>
                <c:pt idx="60">
                  <c:v>-5.4430775208408654E-5</c:v>
                </c:pt>
                <c:pt idx="61">
                  <c:v>6.2372965958344668</c:v>
                </c:pt>
                <c:pt idx="62">
                  <c:v>12.202047909765552</c:v>
                </c:pt>
                <c:pt idx="63">
                  <c:v>17.633511331548952</c:v>
                </c:pt>
                <c:pt idx="64">
                  <c:v>22.294305914895979</c:v>
                </c:pt>
                <c:pt idx="65">
                  <c:v>25.980732630146402</c:v>
                </c:pt>
                <c:pt idx="66">
                  <c:v>28.531676986759759</c:v>
                </c:pt>
                <c:pt idx="67">
                  <c:v>29.83565050763907</c:v>
                </c:pt>
                <c:pt idx="68">
                  <c:v>29.835663309159109</c:v>
                </c:pt>
                <c:pt idx="69">
                  <c:v>28.531714831832243</c:v>
                </c:pt>
                <c:pt idx="70">
                  <c:v>25.980793864760493</c:v>
                </c:pt>
                <c:pt idx="71">
                  <c:v>22.294387862805952</c:v>
                </c:pt>
                <c:pt idx="72">
                  <c:v>17.633610411238976</c:v>
                </c:pt>
                <c:pt idx="73">
                  <c:v>12.202159790978975</c:v>
                </c:pt>
                <c:pt idx="74">
                  <c:v>6.2374163888268059</c:v>
                </c:pt>
                <c:pt idx="75">
                  <c:v>6.8038469010489816E-5</c:v>
                </c:pt>
                <c:pt idx="76">
                  <c:v>-6.2372832854955096</c:v>
                </c:pt>
                <c:pt idx="77">
                  <c:v>-12.202035478507106</c:v>
                </c:pt>
                <c:pt idx="78">
                  <c:v>-17.633500322676319</c:v>
                </c:pt>
                <c:pt idx="79">
                  <c:v>-22.294296809549671</c:v>
                </c:pt>
                <c:pt idx="80">
                  <c:v>-25.980725826273662</c:v>
                </c:pt>
                <c:pt idx="81">
                  <c:v>-28.531672781722371</c:v>
                </c:pt>
                <c:pt idx="82">
                  <c:v>-29.835649085217252</c:v>
                </c:pt>
                <c:pt idx="83">
                  <c:v>-29.835664731519536</c:v>
                </c:pt>
                <c:pt idx="84">
                  <c:v>-28.531719036810927</c:v>
                </c:pt>
                <c:pt idx="85">
                  <c:v>-25.98080066857975</c:v>
                </c:pt>
                <c:pt idx="86">
                  <c:v>-22.29439696810639</c:v>
                </c:pt>
                <c:pt idx="87">
                  <c:v>-17.633621420075244</c:v>
                </c:pt>
                <c:pt idx="88">
                  <c:v>-12.202172222212315</c:v>
                </c:pt>
                <c:pt idx="89">
                  <c:v>-6.2374296991529299</c:v>
                </c:pt>
                <c:pt idx="90">
                  <c:v>-8.1646162812556986E-5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399744"/>
        <c:axId val="57581568"/>
      </c:lineChart>
      <c:catAx>
        <c:axId val="106399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MS Sans Serif"/>
                <a:ea typeface="MS Sans Serif"/>
                <a:cs typeface="MS Sans Serif"/>
              </a:defRPr>
            </a:pPr>
            <a:endParaRPr lang="fr-FR"/>
          </a:p>
        </c:txPr>
        <c:crossAx val="57581568"/>
        <c:crosses val="autoZero"/>
        <c:auto val="0"/>
        <c:lblAlgn val="ctr"/>
        <c:lblOffset val="100"/>
        <c:tickLblSkip val="1"/>
        <c:noMultiLvlLbl val="0"/>
      </c:catAx>
      <c:valAx>
        <c:axId val="57581568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MS Sans Serif"/>
                <a:ea typeface="MS Sans Serif"/>
                <a:cs typeface="MS Sans Serif"/>
              </a:defRPr>
            </a:pPr>
            <a:endParaRPr lang="fr-FR"/>
          </a:p>
        </c:txPr>
        <c:crossAx val="106399744"/>
        <c:crosses val="autoZero"/>
        <c:crossBetween val="between"/>
      </c:valAx>
      <c:spPr>
        <a:noFill/>
        <a:ln w="25400">
          <a:noFill/>
        </a:ln>
      </c:spPr>
    </c:plotArea>
    <c:plotVisOnly val="0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MS Sans Serif"/>
          <a:ea typeface="MS Sans Serif"/>
          <a:cs typeface="MS Sans Serif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98559104507973E-2"/>
          <c:y val="0.1034552421667275"/>
          <c:w val="0.97186482630004345"/>
          <c:h val="0.8861992336165998"/>
        </c:manualLayout>
      </c:layout>
      <c:lineChart>
        <c:grouping val="standard"/>
        <c:varyColors val="0"/>
        <c:ser>
          <c:idx val="0"/>
          <c:order val="0"/>
          <c:spPr>
            <a:ln w="50800">
              <a:solidFill>
                <a:srgbClr val="FFFF00"/>
              </a:solidFill>
            </a:ln>
          </c:spPr>
          <c:marker>
            <c:symbol val="none"/>
          </c:marker>
          <c:val>
            <c:numRef>
              <c:f>Feuil1!$D$3:$D$408</c:f>
              <c:numCache>
                <c:formatCode>General</c:formatCode>
                <c:ptCount val="406"/>
                <c:pt idx="0">
                  <c:v>-1.4253565673597128</c:v>
                </c:pt>
                <c:pt idx="1">
                  <c:v>-2.3872615990105568</c:v>
                </c:pt>
                <c:pt idx="2">
                  <c:v>-3.1641147357409105</c:v>
                </c:pt>
                <c:pt idx="3">
                  <c:v>-3.8180698652769922</c:v>
                </c:pt>
                <c:pt idx="4">
                  <c:v>-4.3800574383983824</c:v>
                </c:pt>
                <c:pt idx="5">
                  <c:v>-4.8691306652658088</c:v>
                </c:pt>
                <c:pt idx="6">
                  <c:v>-5.2984002226392777</c:v>
                </c:pt>
                <c:pt idx="7">
                  <c:v>-5.6775168883195049</c:v>
                </c:pt>
                <c:pt idx="8">
                  <c:v>-6.0139100637929142</c:v>
                </c:pt>
                <c:pt idx="9">
                  <c:v>-6.3134822430343887</c:v>
                </c:pt>
                <c:pt idx="10">
                  <c:v>-6.581032561498886</c:v>
                </c:pt>
                <c:pt idx="11">
                  <c:v>-6.820532045070177</c:v>
                </c:pt>
                <c:pt idx="12">
                  <c:v>-7.0353115721608939</c:v>
                </c:pt>
                <c:pt idx="13">
                  <c:v>-7.2281954154646844</c:v>
                </c:pt>
                <c:pt idx="14">
                  <c:v>-7.4015992271878561</c:v>
                </c:pt>
                <c:pt idx="15">
                  <c:v>-7.5576038729345241</c:v>
                </c:pt>
                <c:pt idx="16">
                  <c:v>-7.6980123166619361</c:v>
                </c:pt>
                <c:pt idx="17">
                  <c:v>-7.824394276412364</c:v>
                </c:pt>
                <c:pt idx="18">
                  <c:v>-7.9381218435568517</c:v>
                </c:pt>
                <c:pt idx="19">
                  <c:v>-8.0403982858142253</c:v>
                </c:pt>
                <c:pt idx="20">
                  <c:v>-8.1322816158205882</c:v>
                </c:pt>
                <c:pt idx="21">
                  <c:v>-8.2147040764107651</c:v>
                </c:pt>
                <c:pt idx="22">
                  <c:v>-8.2884883963523901</c:v>
                </c:pt>
                <c:pt idx="23">
                  <c:v>-8.3543614604285334</c:v>
                </c:pt>
                <c:pt idx="24">
                  <c:v>-8.412965886854785</c:v>
                </c:pt>
                <c:pt idx="25">
                  <c:v>-8.4648698946046217</c:v>
                </c:pt>
                <c:pt idx="26">
                  <c:v>-8.5105757611663595</c:v>
                </c:pt>
                <c:pt idx="27">
                  <c:v>-8.5505271094129007</c:v>
                </c:pt>
                <c:pt idx="28">
                  <c:v>-8.5851152150503971</c:v>
                </c:pt>
                <c:pt idx="29">
                  <c:v>-8.6146844896383286</c:v>
                </c:pt>
                <c:pt idx="30">
                  <c:v>-8.6395372656933578</c:v>
                </c:pt>
                <c:pt idx="31">
                  <c:v>-8.6599379879306841</c:v>
                </c:pt>
                <c:pt idx="32">
                  <c:v>-8.6761168968251532</c:v>
                </c:pt>
                <c:pt idx="33">
                  <c:v>-8.6882732763347761</c:v>
                </c:pt>
                <c:pt idx="34">
                  <c:v>-8.6965783260342508</c:v>
                </c:pt>
                <c:pt idx="35">
                  <c:v>-8.7011777084646322</c:v>
                </c:pt>
                <c:pt idx="36">
                  <c:v>-8.7021938147659057</c:v>
                </c:pt>
                <c:pt idx="37">
                  <c:v>-8.6997277852773607</c:v>
                </c:pt>
                <c:pt idx="38">
                  <c:v>-8.6938613164981309</c:v>
                </c:pt>
                <c:pt idx="39">
                  <c:v>-8.6846582813884012</c:v>
                </c:pt>
                <c:pt idx="40">
                  <c:v>-8.6721661862960513</c:v>
                </c:pt>
                <c:pt idx="41">
                  <c:v>-8.6564174846841908</c:v>
                </c:pt>
                <c:pt idx="42">
                  <c:v>-8.6374307652072755</c:v>
                </c:pt>
                <c:pt idx="43">
                  <c:v>-8.6152118294551769</c:v>
                </c:pt>
                <c:pt idx="44">
                  <c:v>-8.5897546727871124</c:v>
                </c:pt>
                <c:pt idx="45">
                  <c:v>-8.5610423800569322</c:v>
                </c:pt>
                <c:pt idx="46">
                  <c:v>-8.5290479466425317</c:v>
                </c:pt>
                <c:pt idx="47">
                  <c:v>-8.4937350339989166</c:v>
                </c:pt>
                <c:pt idx="48">
                  <c:v>-8.4550586679261137</c:v>
                </c:pt>
                <c:pt idx="49">
                  <c:v>-8.412965886854785</c:v>
                </c:pt>
                <c:pt idx="50">
                  <c:v>-8.3673963466829377</c:v>
                </c:pt>
                <c:pt idx="51">
                  <c:v>-8.3182828880295325</c:v>
                </c:pt>
                <c:pt idx="52">
                  <c:v>-8.2655520711897488</c:v>
                </c:pt>
                <c:pt idx="53">
                  <c:v>-8.209124683570387</c:v>
                </c:pt>
                <c:pt idx="54">
                  <c:v>-8.1489162239417396</c:v>
                </c:pt>
                <c:pt idx="55">
                  <c:v>-8.0848373674551297</c:v>
                </c:pt>
                <c:pt idx="56">
                  <c:v>-8.0167944150357364</c:v>
                </c:pt>
                <c:pt idx="57">
                  <c:v>-7.9446897304623274</c:v>
                </c:pt>
                <c:pt idx="58">
                  <c:v>-7.8684221681822493</c:v>
                </c:pt>
                <c:pt idx="59">
                  <c:v>-7.7878874946782979</c:v>
                </c:pt>
                <c:pt idx="60">
                  <c:v>-7.7029788059980389</c:v>
                </c:pt>
                <c:pt idx="61">
                  <c:v>-7.6135869438737149</c:v>
                </c:pt>
                <c:pt idx="62">
                  <c:v>-7.5196009126974914</c:v>
                </c:pt>
                <c:pt idx="63">
                  <c:v>-7.4209082994705682</c:v>
                </c:pt>
                <c:pt idx="64">
                  <c:v>-7.31739569871268</c:v>
                </c:pt>
                <c:pt idx="65">
                  <c:v>-7.208949144198737</c:v>
                </c:pt>
                <c:pt idx="66">
                  <c:v>-7.0954545492796122</c:v>
                </c:pt>
                <c:pt idx="67">
                  <c:v>-6.9767981574426088</c:v>
                </c:pt>
                <c:pt idx="68">
                  <c:v>-6.8528670046727704</c:v>
                </c:pt>
                <c:pt idx="69">
                  <c:v>-6.723549395086347</c:v>
                </c:pt>
                <c:pt idx="70">
                  <c:v>-6.5887353912224702</c:v>
                </c:pt>
                <c:pt idx="71">
                  <c:v>-6.4483173202958284</c:v>
                </c:pt>
                <c:pt idx="72">
                  <c:v>-6.3021902976312694</c:v>
                </c:pt>
                <c:pt idx="73">
                  <c:v>-6.1502527684199446</c:v>
                </c:pt>
                <c:pt idx="74">
                  <c:v>-5.9924070688539928</c:v>
                </c:pt>
                <c:pt idx="75">
                  <c:v>-5.8285600076121646</c:v>
                </c:pt>
                <c:pt idx="76">
                  <c:v>-5.6586234685816796</c:v>
                </c:pt>
                <c:pt idx="77">
                  <c:v>-5.482515035610021</c:v>
                </c:pt>
                <c:pt idx="78">
                  <c:v>-5.3001586399839713</c:v>
                </c:pt>
                <c:pt idx="79">
                  <c:v>-5.1114852312311783</c:v>
                </c:pt>
                <c:pt idx="80">
                  <c:v>-4.9164334717301914</c:v>
                </c:pt>
                <c:pt idx="81">
                  <c:v>-4.7149504554981974</c:v>
                </c:pt>
                <c:pt idx="82">
                  <c:v>-4.5069924513997792</c:v>
                </c:pt>
                <c:pt idx="83">
                  <c:v>-4.292525670885075</c:v>
                </c:pt>
                <c:pt idx="84">
                  <c:v>-4.0715270602191067</c:v>
                </c:pt>
                <c:pt idx="85">
                  <c:v>-3.8439851170071968</c:v>
                </c:pt>
                <c:pt idx="86">
                  <c:v>-3.6099007306507791</c:v>
                </c:pt>
                <c:pt idx="87">
                  <c:v>-3.3692880461846149</c:v>
                </c:pt>
                <c:pt idx="88">
                  <c:v>-3.1221753507485825</c:v>
                </c:pt>
                <c:pt idx="89">
                  <c:v>-2.8686059817339524</c:v>
                </c:pt>
                <c:pt idx="90">
                  <c:v>-2.608639255414722</c:v>
                </c:pt>
                <c:pt idx="91">
                  <c:v>-2.342351414628109</c:v>
                </c:pt>
                <c:pt idx="92">
                  <c:v>-2.0698365938039616</c:v>
                </c:pt>
                <c:pt idx="93">
                  <c:v>-1.7912077993599271</c:v>
                </c:pt>
                <c:pt idx="94">
                  <c:v>-1.5065979031759846</c:v>
                </c:pt>
                <c:pt idx="95">
                  <c:v>-1.2161606465398469</c:v>
                </c:pt>
                <c:pt idx="96">
                  <c:v>-0.9200716516103763</c:v>
                </c:pt>
                <c:pt idx="97">
                  <c:v>-0.61852943708100805</c:v>
                </c:pt>
                <c:pt idx="98">
                  <c:v>-0.31175643433819267</c:v>
                </c:pt>
                <c:pt idx="99">
                  <c:v>-2.45029690981724E-15</c:v>
                </c:pt>
                <c:pt idx="100">
                  <c:v>0.31646657971160352</c:v>
                </c:pt>
                <c:pt idx="101">
                  <c:v>0.63734309776655573</c:v>
                </c:pt>
                <c:pt idx="102">
                  <c:v>0.96230145376900666</c:v>
                </c:pt>
                <c:pt idx="103">
                  <c:v>1.2909847060242972</c:v>
                </c:pt>
                <c:pt idx="104">
                  <c:v>1.6230061547300634</c:v>
                </c:pt>
                <c:pt idx="105">
                  <c:v>1.9579484633326849</c:v>
                </c:pt>
                <c:pt idx="106">
                  <c:v>2.2953628256528047</c:v>
                </c:pt>
                <c:pt idx="107">
                  <c:v>2.6347681869636972</c:v>
                </c:pt>
                <c:pt idx="108">
                  <c:v>2.9756505278039116</c:v>
                </c:pt>
                <c:pt idx="109">
                  <c:v>3.3174622199174153</c:v>
                </c:pt>
                <c:pt idx="110">
                  <c:v>3.6596214643384495</c:v>
                </c:pt>
                <c:pt idx="111">
                  <c:v>4.0015118222716142</c:v>
                </c:pt>
                <c:pt idx="112">
                  <c:v>4.3424818500557123</c:v>
                </c:pt>
                <c:pt idx="113">
                  <c:v>4.6818448501407186</c:v>
                </c:pt>
                <c:pt idx="114">
                  <c:v>5.0188787506424193</c:v>
                </c:pt>
                <c:pt idx="115">
                  <c:v>5.3528261266683526</c:v>
                </c:pt>
                <c:pt idx="116">
                  <c:v>5.6828943772203067</c:v>
                </c:pt>
                <c:pt idx="117">
                  <c:v>6.0082560720700062</c:v>
                </c:pt>
                <c:pt idx="118">
                  <c:v>6.3280494835658967</c:v>
                </c:pt>
                <c:pt idx="119">
                  <c:v>6.6413793188517403</c:v>
                </c:pt>
                <c:pt idx="120">
                  <c:v>6.9473176684534277</c:v>
                </c:pt>
                <c:pt idx="121">
                  <c:v>7.2449051876073653</c:v>
                </c:pt>
                <c:pt idx="122">
                  <c:v>7.5331525270510946</c:v>
                </c:pt>
                <c:pt idx="123">
                  <c:v>7.8110420302621977</c:v>
                </c:pt>
                <c:pt idx="124">
                  <c:v>8.0775297143002653</c:v>
                </c:pt>
                <c:pt idx="125">
                  <c:v>8.3315475514650483</c:v>
                </c:pt>
                <c:pt idx="126">
                  <c:v>8.5720060689156004</c:v>
                </c:pt>
                <c:pt idx="127">
                  <c:v>8.7977972831825149</c:v>
                </c:pt>
                <c:pt idx="128">
                  <c:v>9.0077979861310791</c:v>
                </c:pt>
                <c:pt idx="129">
                  <c:v>9.200873398377114</c:v>
                </c:pt>
                <c:pt idx="130">
                  <c:v>9.3758812053990486</c:v>
                </c:pt>
                <c:pt idx="131">
                  <c:v>9.531675990608532</c:v>
                </c:pt>
                <c:pt idx="132">
                  <c:v>9.6671140784138494</c:v>
                </c:pt>
                <c:pt idx="133">
                  <c:v>9.781058798813703</c:v>
                </c:pt>
                <c:pt idx="134">
                  <c:v>9.8723861832682136</c:v>
                </c:pt>
                <c:pt idx="135">
                  <c:v>9.9399910994854128</c:v>
                </c:pt>
                <c:pt idx="136">
                  <c:v>9.9827938303098094</c:v>
                </c:pt>
                <c:pt idx="137">
                  <c:v>9.9997470990797446</c:v>
                </c:pt>
                <c:pt idx="138">
                  <c:v>9.9898435406074491</c:v>
                </c:pt>
                <c:pt idx="139">
                  <c:v>9.9521236133055471</c:v>
                </c:pt>
                <c:pt idx="140">
                  <c:v>9.8856839439132074</c:v>
                </c:pt>
                <c:pt idx="141">
                  <c:v>9.7896860917418351</c:v>
                </c:pt>
                <c:pt idx="142">
                  <c:v>9.6633657143448222</c:v>
                </c:pt>
                <c:pt idx="143">
                  <c:v>9.5060421110004114</c:v>
                </c:pt>
                <c:pt idx="144">
                  <c:v>9.3171281143679412</c:v>
                </c:pt>
                <c:pt idx="145">
                  <c:v>9.0961402941244565</c:v>
                </c:pt>
                <c:pt idx="146">
                  <c:v>8.8427094293068027</c:v>
                </c:pt>
                <c:pt idx="147">
                  <c:v>8.5565911984734271</c:v>
                </c:pt>
                <c:pt idx="148">
                  <c:v>8.237677028667985</c:v>
                </c:pt>
                <c:pt idx="149">
                  <c:v>7.8860050355288358</c:v>
                </c:pt>
                <c:pt idx="150">
                  <c:v>7.5017709777676416</c:v>
                </c:pt>
                <c:pt idx="151">
                  <c:v>7.0853391396728078</c:v>
                </c:pt>
                <c:pt idx="152">
                  <c:v>6.6372530453236278</c:v>
                </c:pt>
                <c:pt idx="153">
                  <c:v>6.1582458978887473</c:v>
                </c:pt>
                <c:pt idx="154">
                  <c:v>5.6492506268017015</c:v>
                </c:pt>
                <c:pt idx="155">
                  <c:v>5.1114094148445037</c:v>
                </c:pt>
                <c:pt idx="156">
                  <c:v>4.546082566336211</c:v>
                </c:pt>
                <c:pt idx="157">
                  <c:v>3.9548565668421611</c:v>
                </c:pt>
                <c:pt idx="158">
                  <c:v>3.3395511742353023</c:v>
                </c:pt>
                <c:pt idx="159">
                  <c:v>2.7022253707247117</c:v>
                </c:pt>
                <c:pt idx="160">
                  <c:v>2.0451819958057085</c:v>
                </c:pt>
                <c:pt idx="161">
                  <c:v>1.3709708711969908</c:v>
                </c:pt>
                <c:pt idx="162">
                  <c:v>0.68239022095358359</c:v>
                </c:pt>
                <c:pt idx="163">
                  <c:v>-1.7513816657338657E-2</c:v>
                </c:pt>
                <c:pt idx="164">
                  <c:v>-0.72544979396156728</c:v>
                </c:pt>
                <c:pt idx="165">
                  <c:v>-1.4378858869563809</c:v>
                </c:pt>
                <c:pt idx="166">
                  <c:v>-2.1510573691731385</c:v>
                </c:pt>
                <c:pt idx="167">
                  <c:v>-2.8609768371621804</c:v>
                </c:pt>
                <c:pt idx="168">
                  <c:v>-3.563447393782015</c:v>
                </c:pt>
                <c:pt idx="169">
                  <c:v>-4.2540789874326439</c:v>
                </c:pt>
                <c:pt idx="170">
                  <c:v>-4.9283080935197185</c:v>
                </c:pt>
                <c:pt idx="171">
                  <c:v>-5.5814209083411273</c:v>
                </c:pt>
                <c:pt idx="172">
                  <c:v>-6.2085802048139449</c:v>
                </c:pt>
                <c:pt idx="173">
                  <c:v>-6.8048559735734981</c:v>
                </c:pt>
                <c:pt idx="174">
                  <c:v>-7.3652599415574151</c:v>
                </c:pt>
                <c:pt idx="175">
                  <c:v>-7.8847840228336539</c:v>
                </c:pt>
                <c:pt idx="176">
                  <c:v>-8.358442712782395</c:v>
                </c:pt>
                <c:pt idx="177">
                  <c:v>-8.7813193864759356</c:v>
                </c:pt>
                <c:pt idx="178">
                  <c:v>-9.148616404968827</c:v>
                </c:pt>
                <c:pt idx="179">
                  <c:v>-9.4557088690393272</c:v>
                </c:pt>
                <c:pt idx="180">
                  <c:v>-9.6982017886428746</c:v>
                </c:pt>
                <c:pt idx="181">
                  <c:v>-9.8719903579987225</c:v>
                </c:pt>
                <c:pt idx="182">
                  <c:v>-9.9733229410293927</c:v>
                </c:pt>
                <c:pt idx="183">
                  <c:v>-9.9988662801722121</c:v>
                </c:pt>
                <c:pt idx="184">
                  <c:v>-9.9457723439433092</c:v>
                </c:pt>
                <c:pt idx="185">
                  <c:v>-9.811746125835997</c:v>
                </c:pt>
                <c:pt idx="186">
                  <c:v>-9.595113600204991</c:v>
                </c:pt>
                <c:pt idx="187">
                  <c:v>-9.2948889310258398</c:v>
                </c:pt>
                <c:pt idx="188">
                  <c:v>-8.9108399184243918</c:v>
                </c:pt>
                <c:pt idx="189">
                  <c:v>-8.4435505575658851</c:v>
                </c:pt>
                <c:pt idx="190">
                  <c:v>-7.8944794771385212</c:v>
                </c:pt>
                <c:pt idx="191">
                  <c:v>-7.2660129228847872</c:v>
                </c:pt>
                <c:pt idx="192">
                  <c:v>-6.5615108584099939</c:v>
                </c:pt>
                <c:pt idx="193">
                  <c:v>-5.7853446741888011</c:v>
                </c:pt>
                <c:pt idx="194">
                  <c:v>-4.9429249300155567</c:v>
                </c:pt>
                <c:pt idx="195">
                  <c:v>-4.0407175101622048</c:v>
                </c:pt>
                <c:pt idx="196">
                  <c:v>-3.0862465485932118</c:v>
                </c:pt>
                <c:pt idx="197">
                  <c:v>-2.0880824883733435</c:v>
                </c:pt>
                <c:pt idx="198">
                  <c:v>-1.0558136797259041</c:v>
                </c:pt>
                <c:pt idx="199">
                  <c:v>-4.90059381963448E-15</c:v>
                </c:pt>
                <c:pt idx="200">
                  <c:v>1.0678928989689649</c:v>
                </c:pt>
                <c:pt idx="201">
                  <c:v>2.1355799401524806</c:v>
                </c:pt>
                <c:pt idx="202">
                  <c:v>3.1900645680843152</c:v>
                </c:pt>
                <c:pt idx="203">
                  <c:v>4.2177690138300985</c:v>
                </c:pt>
                <c:pt idx="204">
                  <c:v>5.2046872586799688</c:v>
                </c:pt>
                <c:pt idx="205">
                  <c:v>6.1365606742223076</c:v>
                </c:pt>
                <c:pt idx="206">
                  <c:v>6.999075849754675</c:v>
                </c:pt>
                <c:pt idx="207">
                  <c:v>7.7780835877031871</c:v>
                </c:pt>
                <c:pt idx="208">
                  <c:v>8.4598374558932896</c:v>
                </c:pt>
                <c:pt idx="209">
                  <c:v>9.0312496363307204</c:v>
                </c:pt>
                <c:pt idx="210">
                  <c:v>9.4801611102139667</c:v>
                </c:pt>
                <c:pt idx="211">
                  <c:v>9.7956224776033203</c:v>
                </c:pt>
                <c:pt idx="212">
                  <c:v>9.9681809399502068</c:v>
                </c:pt>
                <c:pt idx="213">
                  <c:v>9.9901681903262975</c:v>
                </c:pt>
                <c:pt idx="214">
                  <c:v>9.8559831789861292</c:v>
                </c:pt>
                <c:pt idx="215">
                  <c:v>9.5623629738350822</c:v>
                </c:pt>
                <c:pt idx="216">
                  <c:v>9.1086342431343468</c:v>
                </c:pt>
                <c:pt idx="217">
                  <c:v>8.4969372816468542</c:v>
                </c:pt>
                <c:pt idx="218">
                  <c:v>7.732414015060165</c:v>
                </c:pt>
                <c:pt idx="219">
                  <c:v>6.8233510874789225</c:v>
                </c:pt>
                <c:pt idx="220">
                  <c:v>5.7812690019040156</c:v>
                </c:pt>
                <c:pt idx="221">
                  <c:v>4.6209483841145236</c:v>
                </c:pt>
                <c:pt idx="222">
                  <c:v>3.3603848166809964</c:v>
                </c:pt>
                <c:pt idx="223">
                  <c:v>2.0206643811467133</c:v>
                </c:pt>
                <c:pt idx="224">
                  <c:v>0.62575308893806048</c:v>
                </c:pt>
                <c:pt idx="225">
                  <c:v>-0.79780519353482737</c:v>
                </c:pt>
                <c:pt idx="226">
                  <c:v>-2.2212858890343847</c:v>
                </c:pt>
                <c:pt idx="227">
                  <c:v>-3.6142772352603418</c:v>
                </c:pt>
                <c:pt idx="228">
                  <c:v>-4.9452688324094654</c:v>
                </c:pt>
                <c:pt idx="229">
                  <c:v>-6.1823307741363802</c:v>
                </c:pt>
                <c:pt idx="230">
                  <c:v>-7.2938754718633003</c:v>
                </c:pt>
                <c:pt idx="231">
                  <c:v>-8.249490512491068</c:v>
                </c:pt>
                <c:pt idx="232">
                  <c:v>-9.0208268804161929</c:v>
                </c:pt>
                <c:pt idx="233">
                  <c:v>-9.5825227315410544</c:v>
                </c:pt>
                <c:pt idx="234">
                  <c:v>-9.9131387625190985</c:v>
                </c:pt>
                <c:pt idx="235">
                  <c:v>-9.9960772337012571</c:v>
                </c:pt>
                <c:pt idx="236">
                  <c:v>-9.8204530673408943</c:v>
                </c:pt>
                <c:pt idx="237">
                  <c:v>-9.3818823666922331</c:v>
                </c:pt>
                <c:pt idx="238">
                  <c:v>-8.6831514206027158</c:v>
                </c:pt>
                <c:pt idx="239">
                  <c:v>-7.7347280204464113</c:v>
                </c:pt>
                <c:pt idx="240">
                  <c:v>-6.5550769760624714</c:v>
                </c:pt>
                <c:pt idx="241">
                  <c:v>-5.1707433238473293</c:v>
                </c:pt>
                <c:pt idx="242">
                  <c:v>-3.6161701035506431</c:v>
                </c:pt>
                <c:pt idx="243">
                  <c:v>-1.9332229359778768</c:v>
                </c:pt>
                <c:pt idx="244">
                  <c:v>-0.17040110377401813</c:v>
                </c:pt>
                <c:pt idx="245">
                  <c:v>1.6182755094374985</c:v>
                </c:pt>
                <c:pt idx="246">
                  <c:v>3.3747024556048673</c:v>
                </c:pt>
                <c:pt idx="247">
                  <c:v>5.0384347411849282</c:v>
                </c:pt>
                <c:pt idx="248">
                  <c:v>6.54870826727874</c:v>
                </c:pt>
                <c:pt idx="249">
                  <c:v>7.8466912494809282</c:v>
                </c:pt>
                <c:pt idx="250">
                  <c:v>8.8779005755901466</c:v>
                </c:pt>
                <c:pt idx="251">
                  <c:v>9.5947005005315305</c:v>
                </c:pt>
                <c:pt idx="252">
                  <c:v>9.9587844876523732</c:v>
                </c:pt>
                <c:pt idx="253">
                  <c:v>9.9435264608016283</c:v>
                </c:pt>
                <c:pt idx="254">
                  <c:v>9.5360764297127023</c:v>
                </c:pt>
                <c:pt idx="255">
                  <c:v>8.7390686652832237</c:v>
                </c:pt>
                <c:pt idx="256">
                  <c:v>7.5718096184107502</c:v>
                </c:pt>
                <c:pt idx="257">
                  <c:v>6.0708188179435041</c:v>
                </c:pt>
                <c:pt idx="258">
                  <c:v>4.2896101110676463</c:v>
                </c:pt>
                <c:pt idx="259">
                  <c:v>2.2976236134187098</c:v>
                </c:pt>
                <c:pt idx="260">
                  <c:v>0.17825101611496769</c:v>
                </c:pt>
                <c:pt idx="261">
                  <c:v>-1.9740616618925213</c:v>
                </c:pt>
                <c:pt idx="262">
                  <c:v>-4.057599933365025</c:v>
                </c:pt>
                <c:pt idx="263">
                  <c:v>-5.9679645890839765</c:v>
                </c:pt>
                <c:pt idx="264">
                  <c:v>-7.6033011932156969</c:v>
                </c:pt>
                <c:pt idx="265">
                  <c:v>-8.8699602902454053</c:v>
                </c:pt>
                <c:pt idx="266">
                  <c:v>-9.6883128620843753</c:v>
                </c:pt>
                <c:pt idx="267">
                  <c:v>-9.9983923112420428</c:v>
                </c:pt>
                <c:pt idx="268">
                  <c:v>-9.7649933682280494</c:v>
                </c:pt>
                <c:pt idx="269">
                  <c:v>-8.9818353121883945</c:v>
                </c:pt>
                <c:pt idx="270">
                  <c:v>-7.6743971193380043</c:v>
                </c:pt>
                <c:pt idx="271">
                  <c:v>-5.9010603921171469</c:v>
                </c:pt>
                <c:pt idx="272">
                  <c:v>-3.7522558144986524</c:v>
                </c:pt>
                <c:pt idx="273">
                  <c:v>-1.3474023314890269</c:v>
                </c:pt>
                <c:pt idx="274">
                  <c:v>1.1704451720811939</c:v>
                </c:pt>
                <c:pt idx="275">
                  <c:v>3.6421675518763355</c:v>
                </c:pt>
                <c:pt idx="276">
                  <c:v>5.9021208193196495</c:v>
                </c:pt>
                <c:pt idx="277">
                  <c:v>7.7891993217640811</c:v>
                </c:pt>
                <c:pt idx="278">
                  <c:v>9.1587872983917489</c:v>
                </c:pt>
                <c:pt idx="279">
                  <c:v>9.8947898514867703</c:v>
                </c:pt>
                <c:pt idx="280">
                  <c:v>9.9207978640343857</c:v>
                </c:pt>
                <c:pt idx="281">
                  <c:v>9.2093621455361365</c:v>
                </c:pt>
                <c:pt idx="282">
                  <c:v>7.7883494947699301</c:v>
                </c:pt>
                <c:pt idx="283">
                  <c:v>5.7434438246407771</c:v>
                </c:pt>
                <c:pt idx="284">
                  <c:v>3.216049894406912</c:v>
                </c:pt>
                <c:pt idx="285">
                  <c:v>0.39615833966209613</c:v>
                </c:pt>
                <c:pt idx="286">
                  <c:v>-2.4898691240187913</c:v>
                </c:pt>
                <c:pt idx="287">
                  <c:v>-5.1961563183035615</c:v>
                </c:pt>
                <c:pt idx="288">
                  <c:v>-7.4778484144956821</c:v>
                </c:pt>
                <c:pt idx="289">
                  <c:v>-9.1138406524594089</c:v>
                </c:pt>
                <c:pt idx="290">
                  <c:v>-9.9297483581267727</c:v>
                </c:pt>
                <c:pt idx="291">
                  <c:v>-9.8188239889685374</c:v>
                </c:pt>
                <c:pt idx="292">
                  <c:v>-8.7583721229768585</c:v>
                </c:pt>
                <c:pt idx="293">
                  <c:v>-6.8193045061742836</c:v>
                </c:pt>
                <c:pt idx="294">
                  <c:v>-4.1668563586069283</c:v>
                </c:pt>
                <c:pt idx="295">
                  <c:v>-1.0511679348754481</c:v>
                </c:pt>
                <c:pt idx="296">
                  <c:v>2.2125973864507382</c:v>
                </c:pt>
                <c:pt idx="297">
                  <c:v>5.2737364518603691</c:v>
                </c:pt>
                <c:pt idx="298">
                  <c:v>7.7829203347129106</c:v>
                </c:pt>
                <c:pt idx="299">
                  <c:v>9.4330884470832537</c:v>
                </c:pt>
                <c:pt idx="300">
                  <c:v>9.9997999381091667</c:v>
                </c:pt>
                <c:pt idx="301">
                  <c:v>9.375846999515927</c:v>
                </c:pt>
                <c:pt idx="302">
                  <c:v>7.5948428323988288</c:v>
                </c:pt>
                <c:pt idx="303">
                  <c:v>4.8391248895619734</c:v>
                </c:pt>
                <c:pt idx="304">
                  <c:v>1.4287257785718461</c:v>
                </c:pt>
                <c:pt idx="305">
                  <c:v>-2.2096811410457526</c:v>
                </c:pt>
                <c:pt idx="306">
                  <c:v>-5.5922248828793428</c:v>
                </c:pt>
                <c:pt idx="307">
                  <c:v>-8.2410290377678237</c:v>
                </c:pt>
                <c:pt idx="308">
                  <c:v>-9.753656792838278</c:v>
                </c:pt>
                <c:pt idx="309">
                  <c:v>-9.8691004561626876</c:v>
                </c:pt>
                <c:pt idx="310">
                  <c:v>-8.5195494582864395</c:v>
                </c:pt>
                <c:pt idx="311">
                  <c:v>-5.8577001939324411</c:v>
                </c:pt>
                <c:pt idx="312">
                  <c:v>-2.2517429207553246</c:v>
                </c:pt>
                <c:pt idx="313">
                  <c:v>1.7556431091132447</c:v>
                </c:pt>
                <c:pt idx="314">
                  <c:v>5.5222982829083502</c:v>
                </c:pt>
                <c:pt idx="315">
                  <c:v>8.4072206064889041</c:v>
                </c:pt>
                <c:pt idx="316">
                  <c:v>9.8823964449413833</c:v>
                </c:pt>
                <c:pt idx="317">
                  <c:v>9.6368991724632469</c:v>
                </c:pt>
                <c:pt idx="318">
                  <c:v>7.6526550587548803</c:v>
                </c:pt>
                <c:pt idx="319">
                  <c:v>4.2333729206312771</c:v>
                </c:pt>
                <c:pt idx="320">
                  <c:v>-2.5598588870867092E-2</c:v>
                </c:pt>
                <c:pt idx="321">
                  <c:v>-4.3286944517476922</c:v>
                </c:pt>
                <c:pt idx="322">
                  <c:v>-7.8226037724128954</c:v>
                </c:pt>
                <c:pt idx="323">
                  <c:v>-9.7669251773047829</c:v>
                </c:pt>
                <c:pt idx="324">
                  <c:v>-9.7001562408465993</c:v>
                </c:pt>
                <c:pt idx="325">
                  <c:v>-7.5637208483471499</c:v>
                </c:pt>
                <c:pt idx="326">
                  <c:v>-3.7501216287273973</c:v>
                </c:pt>
                <c:pt idx="327">
                  <c:v>0.94656777885249721</c:v>
                </c:pt>
                <c:pt idx="328">
                  <c:v>5.4798533200631825</c:v>
                </c:pt>
                <c:pt idx="329">
                  <c:v>8.7774429474366489</c:v>
                </c:pt>
                <c:pt idx="330">
                  <c:v>9.9999717134126911</c:v>
                </c:pt>
                <c:pt idx="331">
                  <c:v>8.7705944275303303</c:v>
                </c:pt>
                <c:pt idx="332">
                  <c:v>5.3116218255140417</c:v>
                </c:pt>
                <c:pt idx="333">
                  <c:v>0.43874223827614028</c:v>
                </c:pt>
                <c:pt idx="334">
                  <c:v>-4.6056139591609089</c:v>
                </c:pt>
                <c:pt idx="335">
                  <c:v>-8.4558547477197123</c:v>
                </c:pt>
                <c:pt idx="336">
                  <c:v>-9.9962194400818056</c:v>
                </c:pt>
                <c:pt idx="337">
                  <c:v>-8.7037660127363132</c:v>
                </c:pt>
                <c:pt idx="338">
                  <c:v>-4.8543360678193039</c:v>
                </c:pt>
                <c:pt idx="339">
                  <c:v>0.49098133477715256</c:v>
                </c:pt>
                <c:pt idx="340">
                  <c:v>5.7455080236180383</c:v>
                </c:pt>
                <c:pt idx="341">
                  <c:v>9.2538316364662592</c:v>
                </c:pt>
                <c:pt idx="342">
                  <c:v>9.8230791613881383</c:v>
                </c:pt>
                <c:pt idx="343">
                  <c:v>7.1598468700741611</c:v>
                </c:pt>
                <c:pt idx="344">
                  <c:v>2.0485804629454765</c:v>
                </c:pt>
                <c:pt idx="345">
                  <c:v>-3.8280547870560442</c:v>
                </c:pt>
                <c:pt idx="346">
                  <c:v>-8.4120879969924012</c:v>
                </c:pt>
                <c:pt idx="347">
                  <c:v>-9.9907407210200443</c:v>
                </c:pt>
                <c:pt idx="348">
                  <c:v>-7.8686105824635213</c:v>
                </c:pt>
                <c:pt idx="349">
                  <c:v>-2.7232952701140785</c:v>
                </c:pt>
                <c:pt idx="350">
                  <c:v>3.5416692615686749</c:v>
                </c:pt>
                <c:pt idx="351">
                  <c:v>8.4571788388772369</c:v>
                </c:pt>
                <c:pt idx="352">
                  <c:v>9.9584819584351489</c:v>
                </c:pt>
                <c:pt idx="353">
                  <c:v>7.293227475953258</c:v>
                </c:pt>
                <c:pt idx="354">
                  <c:v>1.4612077497900287</c:v>
                </c:pt>
                <c:pt idx="355">
                  <c:v>-5.0771344090363089</c:v>
                </c:pt>
                <c:pt idx="356">
                  <c:v>-9.3920427611413153</c:v>
                </c:pt>
                <c:pt idx="357">
                  <c:v>-9.4073558155223758</c:v>
                </c:pt>
                <c:pt idx="358">
                  <c:v>-4.9641478728907185</c:v>
                </c:pt>
                <c:pt idx="359">
                  <c:v>1.9358804854195508</c:v>
                </c:pt>
                <c:pt idx="360">
                  <c:v>7.9449355555595655</c:v>
                </c:pt>
                <c:pt idx="361">
                  <c:v>9.9680754142688137</c:v>
                </c:pt>
                <c:pt idx="362">
                  <c:v>6.8090721143832429</c:v>
                </c:pt>
                <c:pt idx="363">
                  <c:v>-2.3119747430685046E-2</c:v>
                </c:pt>
                <c:pt idx="364">
                  <c:v>-6.9123420829890847</c:v>
                </c:pt>
                <c:pt idx="365">
                  <c:v>-9.9931493962984277</c:v>
                </c:pt>
                <c:pt idx="366">
                  <c:v>-7.3617391701645731</c:v>
                </c:pt>
                <c:pt idx="367">
                  <c:v>-0.37014068384306553</c:v>
                </c:pt>
                <c:pt idx="368">
                  <c:v>6.914194457299919</c:v>
                </c:pt>
                <c:pt idx="369">
                  <c:v>9.9999434224004364</c:v>
                </c:pt>
                <c:pt idx="370">
                  <c:v>6.7896526677634323</c:v>
                </c:pt>
                <c:pt idx="371">
                  <c:v>-0.85136727687166058</c:v>
                </c:pt>
                <c:pt idx="372">
                  <c:v>-8.0011468217365476</c:v>
                </c:pt>
                <c:pt idx="373">
                  <c:v>-9.7808614407611376</c:v>
                </c:pt>
                <c:pt idx="374">
                  <c:v>-4.7685394820870899</c:v>
                </c:pt>
                <c:pt idx="375">
                  <c:v>3.6907187672981205</c:v>
                </c:pt>
                <c:pt idx="376">
                  <c:v>9.5340728580248175</c:v>
                </c:pt>
                <c:pt idx="377">
                  <c:v>8.3023883317666236</c:v>
                </c:pt>
                <c:pt idx="378">
                  <c:v>0.70206877122132261</c:v>
                </c:pt>
                <c:pt idx="379">
                  <c:v>-7.5175130036172488</c:v>
                </c:pt>
                <c:pt idx="380">
                  <c:v>-9.7745139516646589</c:v>
                </c:pt>
                <c:pt idx="381">
                  <c:v>-4.0150732341923572</c:v>
                </c:pt>
                <c:pt idx="382">
                  <c:v>5.1747816111607126</c:v>
                </c:pt>
                <c:pt idx="383">
                  <c:v>9.9834877617263569</c:v>
                </c:pt>
                <c:pt idx="384">
                  <c:v>6.02257157664127</c:v>
                </c:pt>
                <c:pt idx="385">
                  <c:v>-3.4131547432488447</c:v>
                </c:pt>
                <c:pt idx="386">
                  <c:v>-9.7698288955953903</c:v>
                </c:pt>
                <c:pt idx="387">
                  <c:v>-6.9268882920560335</c:v>
                </c:pt>
                <c:pt idx="388">
                  <c:v>2.6535069091226919</c:v>
                </c:pt>
                <c:pt idx="389">
                  <c:v>9.6765138335927627</c:v>
                </c:pt>
                <c:pt idx="390">
                  <c:v>6.9259149932443007</c:v>
                </c:pt>
                <c:pt idx="391">
                  <c:v>-3.0454885928026103</c:v>
                </c:pt>
                <c:pt idx="392">
                  <c:v>-9.8510194603409627</c:v>
                </c:pt>
                <c:pt idx="393">
                  <c:v>-5.9797632379575187</c:v>
                </c:pt>
                <c:pt idx="394">
                  <c:v>4.5824952511132544</c:v>
                </c:pt>
                <c:pt idx="395">
                  <c:v>9.9932407896673574</c:v>
                </c:pt>
                <c:pt idx="396">
                  <c:v>3.7810087020992889</c:v>
                </c:pt>
                <c:pt idx="397">
                  <c:v>-6.9863142373590081</c:v>
                </c:pt>
                <c:pt idx="398">
                  <c:v>-9.2901186928037234</c:v>
                </c:pt>
                <c:pt idx="399">
                  <c:v>-3.920475055707584E-14</c:v>
                </c:pt>
                <c:pt idx="400">
                  <c:v>9.3466016756101986</c:v>
                </c:pt>
                <c:pt idx="401">
                  <c:v>6.527478520265646</c:v>
                </c:pt>
                <c:pt idx="402">
                  <c:v>-5.0370173609051703</c:v>
                </c:pt>
                <c:pt idx="403">
                  <c:v>-9.7753060444427238</c:v>
                </c:pt>
                <c:pt idx="404">
                  <c:v>-0.86553142282563444</c:v>
                </c:pt>
                <c:pt idx="405">
                  <c:v>9.3267421115637283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776576"/>
        <c:axId val="57585600"/>
      </c:lineChart>
      <c:catAx>
        <c:axId val="106776576"/>
        <c:scaling>
          <c:orientation val="minMax"/>
        </c:scaling>
        <c:delete val="0"/>
        <c:axPos val="b"/>
        <c:majorTickMark val="none"/>
        <c:minorTickMark val="none"/>
        <c:tickLblPos val="none"/>
        <c:crossAx val="57585600"/>
        <c:crosses val="autoZero"/>
        <c:auto val="1"/>
        <c:lblAlgn val="ctr"/>
        <c:lblOffset val="100"/>
        <c:noMultiLvlLbl val="0"/>
      </c:catAx>
      <c:valAx>
        <c:axId val="57585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crossAx val="106776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34783-EEF7-4117-9129-2C76CA54B6D1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6A2FC-224C-4D98-8E7C-0045B0BDA2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356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BB3-801C-46B6-9550-89268CECAE82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B0D2E-F3AF-4FB9-B8BF-C9F37D6A82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988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3599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6714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353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77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53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1687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528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3895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50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6784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6B0D2E-F3AF-4FB9-B8BF-C9F37D6A829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747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36238" y="72479"/>
            <a:ext cx="37688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4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LA LUMIERE.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0" y="6488668"/>
            <a:ext cx="149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Ph.Dutour</a:t>
            </a:r>
            <a:endParaRPr lang="fr-FR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670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62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78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6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73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34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9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76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766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41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FAFF-E645-4E1F-B018-AEEC1437737C}" type="datetimeFigureOut">
              <a:rPr lang="fr-FR" smtClean="0"/>
              <a:t>20/01/2015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77CBA-0E71-4C88-BA32-079547D3FD7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 userDrawn="1"/>
        </p:nvSpPr>
        <p:spPr>
          <a:xfrm>
            <a:off x="136238" y="72479"/>
            <a:ext cx="37688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44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LA LUMIERE.</a:t>
            </a:r>
          </a:p>
        </p:txBody>
      </p:sp>
      <p:sp>
        <p:nvSpPr>
          <p:cNvPr id="9" name="ZoneTexte 8"/>
          <p:cNvSpPr txBox="1"/>
          <p:nvPr userDrawn="1"/>
        </p:nvSpPr>
        <p:spPr>
          <a:xfrm>
            <a:off x="0" y="6488668"/>
            <a:ext cx="149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Ph.Dutour</a:t>
            </a:r>
            <a:endParaRPr lang="fr-FR" sz="2400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727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8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18.jpe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17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9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9" Type="http://schemas.openxmlformats.org/officeDocument/2006/relationships/tags" Target="../tags/tag9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chart" Target="../charts/chart1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3.jpe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wmf"/><Relationship Id="rId3" Type="http://schemas.openxmlformats.org/officeDocument/2006/relationships/tags" Target="../tags/tag18.xml"/><Relationship Id="rId21" Type="http://schemas.openxmlformats.org/officeDocument/2006/relationships/image" Target="../media/image9.wmf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image" Target="../media/image5.png"/><Relationship Id="rId2" Type="http://schemas.openxmlformats.org/officeDocument/2006/relationships/tags" Target="../tags/tag17.xml"/><Relationship Id="rId16" Type="http://schemas.openxmlformats.org/officeDocument/2006/relationships/image" Target="../media/image4.wmf"/><Relationship Id="rId20" Type="http://schemas.openxmlformats.org/officeDocument/2006/relationships/image" Target="../media/image8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5" Type="http://schemas.openxmlformats.org/officeDocument/2006/relationships/tags" Target="../tags/tag20.xml"/><Relationship Id="rId15" Type="http://schemas.openxmlformats.org/officeDocument/2006/relationships/chart" Target="../charts/chart2.xml"/><Relationship Id="rId23" Type="http://schemas.openxmlformats.org/officeDocument/2006/relationships/image" Target="../media/image11.wmf"/><Relationship Id="rId10" Type="http://schemas.openxmlformats.org/officeDocument/2006/relationships/tags" Target="../tags/tag25.xml"/><Relationship Id="rId19" Type="http://schemas.openxmlformats.org/officeDocument/2006/relationships/image" Target="../media/image7.wmf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notesSlide" Target="../notesSlides/notesSlide4.xml"/><Relationship Id="rId22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13" Type="http://schemas.openxmlformats.org/officeDocument/2006/relationships/image" Target="../media/image12.jpeg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2.xml"/><Relationship Id="rId10" Type="http://schemas.openxmlformats.org/officeDocument/2006/relationships/tags" Target="../tags/tag37.xml"/><Relationship Id="rId4" Type="http://schemas.openxmlformats.org/officeDocument/2006/relationships/tags" Target="../tags/tag31.xml"/><Relationship Id="rId9" Type="http://schemas.openxmlformats.org/officeDocument/2006/relationships/tags" Target="../tags/tag3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tags" Target="../tags/tag50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17" Type="http://schemas.openxmlformats.org/officeDocument/2006/relationships/tags" Target="../tags/tag54.xml"/><Relationship Id="rId2" Type="http://schemas.openxmlformats.org/officeDocument/2006/relationships/tags" Target="../tags/tag39.xml"/><Relationship Id="rId16" Type="http://schemas.openxmlformats.org/officeDocument/2006/relationships/tags" Target="../tags/tag53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tags" Target="../tags/tag52.xml"/><Relationship Id="rId10" Type="http://schemas.openxmlformats.org/officeDocument/2006/relationships/tags" Target="../tags/tag47.xml"/><Relationship Id="rId19" Type="http://schemas.openxmlformats.org/officeDocument/2006/relationships/notesSlide" Target="../notesSlides/notesSlide6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tags" Target="../tags/tag5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13" Type="http://schemas.openxmlformats.org/officeDocument/2006/relationships/image" Target="../media/image13.wmf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2" Type="http://schemas.openxmlformats.org/officeDocument/2006/relationships/tags" Target="../tags/tag66.xml"/><Relationship Id="rId16" Type="http://schemas.microsoft.com/office/2007/relationships/hdphoto" Target="../media/hdphoto1.wdp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image" Target="../media/image14.png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7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3568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800" b="1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Phénomène et Grandeurs physiques</a:t>
            </a:r>
            <a:endParaRPr lang="fr-FR" sz="4800" b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111822" y="908720"/>
            <a:ext cx="90321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NOTION  </a:t>
            </a: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D’EFFICACITÉ  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LUMINEUSE</a:t>
            </a: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lampe quelconque absorbe de l’énergie électrique et restitue de la lumière; on fait donc le rapport entre le flux lumineux fourni par la source lumineuse et la puissance électrique absorbée. On obtient ainsi le coefficient d’efficacité lumineuse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2009" y="2628230"/>
            <a:ext cx="3962834" cy="59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Fe: coefficient d’efficacité lumineuse  en lumens par Watts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1520" y="3187427"/>
            <a:ext cx="4464496" cy="45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Symbol"/>
              <a:buChar char=" "/>
              <a:tabLst>
                <a:tab pos="449263" algn="r"/>
              </a:tabLst>
            </a:pPr>
            <a:r>
              <a:rPr lang="fr-FR" b="1" dirty="0" smtClean="0">
                <a:solidFill>
                  <a:prstClr val="white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F</a:t>
            </a:r>
            <a:r>
              <a:rPr lang="fr-FR" b="1" dirty="0" smtClean="0"/>
              <a:t>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flux lumineux fourni (lm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endParaRPr lang="fr-FR" b="1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Symbol"/>
              <a:buChar char=" "/>
              <a:tabLst>
                <a:tab pos="449263" algn="r"/>
              </a:tabLst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: puissance électrique absorbée (W)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 "/>
              <a:tabLst>
                <a:tab pos="449263" algn="r"/>
              </a:tabLst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/>
              <a:buChar char=" "/>
              <a:tabLst>
                <a:tab pos="449263" algn="r"/>
              </a:tabLst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</a:tabLst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>
            <p:custDataLst>
              <p:tags r:id="rId4"/>
            </p:custDataLst>
          </p:nvPr>
        </p:nvSpPr>
        <p:spPr>
          <a:xfrm>
            <a:off x="111823" y="4052098"/>
            <a:ext cx="5624112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COURBES </a:t>
            </a: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PHOTOMÉTRIQUES</a:t>
            </a: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900" b="1" u="sng" dirty="0" smtClean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fr-F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RÉPARTITION D’INTENSITÉ </a:t>
            </a:r>
            <a:r>
              <a:rPr lang="fr-FR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LUMINEUSE.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 répartition lumineuse donnée par une source, ou un appareil d’éclairage, n’est pas régulière sur tout le contour de la source lumineuse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Gradué en Candela ou en pourcentage par rapport à l’axe (0°) de la lampe.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Diagramme de rayonnement d'une LED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35" y="3667100"/>
            <a:ext cx="3161928" cy="290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/>
          <p:cNvGrpSpPr/>
          <p:nvPr>
            <p:custDataLst>
              <p:tags r:id="rId6"/>
            </p:custDataLst>
          </p:nvPr>
        </p:nvGrpSpPr>
        <p:grpSpPr>
          <a:xfrm>
            <a:off x="5203202" y="2105415"/>
            <a:ext cx="2064253" cy="1611617"/>
            <a:chOff x="4604817" y="2105415"/>
            <a:chExt cx="2064253" cy="1611617"/>
          </a:xfrm>
        </p:grpSpPr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4604817" y="2105415"/>
              <a:ext cx="1984027" cy="63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 type="none" w="med" len="sm"/>
                  <a:tailEnd type="none" w="med" len="sm"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878442" y="2234211"/>
              <a:ext cx="1790628" cy="1482821"/>
              <a:chOff x="3365654" y="4059967"/>
              <a:chExt cx="1790628" cy="1482821"/>
            </a:xfrm>
          </p:grpSpPr>
          <p:sp>
            <p:nvSpPr>
              <p:cNvPr id="9" name="Line 3"/>
              <p:cNvSpPr>
                <a:spLocks noChangeShapeType="1"/>
              </p:cNvSpPr>
              <p:nvPr/>
            </p:nvSpPr>
            <p:spPr bwMode="auto">
              <a:xfrm>
                <a:off x="4630176" y="4767853"/>
                <a:ext cx="445880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400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365654" y="4388331"/>
                <a:ext cx="148746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4000" b="1" dirty="0" smtClean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Fe </a:t>
                </a:r>
                <a:r>
                  <a:rPr lang="fr-FR" sz="4000" b="1" dirty="0" smtClean="0">
                    <a:solidFill>
                      <a:prstClr val="white"/>
                    </a:solidFill>
                    <a:latin typeface="Symbol" pitchFamily="18" charset="2"/>
                    <a:ea typeface="Times New Roman" pitchFamily="18" charset="0"/>
                    <a:cs typeface="Arial" pitchFamily="34" charset="0"/>
                  </a:rPr>
                  <a:t>=</a:t>
                </a:r>
                <a:endParaRPr lang="fr-FR" sz="4000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630176" y="4834902"/>
                <a:ext cx="5261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000" b="1" dirty="0">
                    <a:solidFill>
                      <a:prstClr val="white"/>
                    </a:solidFill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P</a:t>
                </a:r>
                <a:endParaRPr lang="fr-FR" sz="40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4630176" y="4059967"/>
                <a:ext cx="1847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fr-FR" sz="4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6044358" y="2204864"/>
              <a:ext cx="61587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400" b="1" dirty="0">
                  <a:solidFill>
                    <a:prstClr val="white"/>
                  </a:solidFill>
                  <a:latin typeface="Symbol" pitchFamily="18" charset="2"/>
                  <a:ea typeface="Times New Roman" pitchFamily="18" charset="0"/>
                  <a:cs typeface="Arial" pitchFamily="34" charset="0"/>
                </a:rPr>
                <a:t>F</a:t>
              </a:r>
              <a:endParaRPr lang="fr-FR" sz="4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545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76575" y="38481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53000" algn="l"/>
              </a:tabLst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>
            <p:custDataLst>
              <p:tags r:id="rId2"/>
            </p:custDataLst>
          </p:nvPr>
        </p:nvSpPr>
        <p:spPr>
          <a:xfrm>
            <a:off x="107504" y="1484784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Elle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caractérise l’ambiance lumineuse, chaude ou froide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créée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par une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lampe en se basant sur la température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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atteinte par un filament pour un rayonnement équivalent (en Kelvin).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>
            <p:custDataLst>
              <p:tags r:id="rId3"/>
            </p:custDataLst>
          </p:nvPr>
        </p:nvSpPr>
        <p:spPr>
          <a:xfrm>
            <a:off x="611560" y="1052736"/>
            <a:ext cx="39342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TEMPÉRATURE 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 COULEUR.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>
            <p:custDataLst>
              <p:tags r:id="rId4"/>
            </p:custDataLst>
          </p:nvPr>
        </p:nvSpPr>
        <p:spPr>
          <a:xfrm>
            <a:off x="179512" y="56020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L’aptitude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à la restitution des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couleurs réelles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est mesurée par un indice de rendu des couleurs :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IRC ou Ra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>
            <p:custDataLst>
              <p:tags r:id="rId5"/>
            </p:custDataLst>
          </p:nvPr>
        </p:nvSpPr>
        <p:spPr>
          <a:xfrm>
            <a:off x="611560" y="5201904"/>
            <a:ext cx="57800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RENDU 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DES COULEURS.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www.heliophane.com/produits-materiel-eclairage/illustrations/eclairage-alimentaire/big/boucherie-bryl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20" y="3046222"/>
            <a:ext cx="2719561" cy="203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lieu.asphodeles.com/wp-content/uploads/2010/03/Labo-5-Lyon-5796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" t="5120" r="2445" b="7214"/>
          <a:stretch/>
        </p:blipFill>
        <p:spPr bwMode="auto">
          <a:xfrm>
            <a:off x="5175548" y="2924944"/>
            <a:ext cx="3284884" cy="212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11220259"/>
              </p:ext>
            </p:extLst>
          </p:nvPr>
        </p:nvGraphicFramePr>
        <p:xfrm>
          <a:off x="5161806" y="5340816"/>
          <a:ext cx="38184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450"/>
                <a:gridCol w="2103984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Médiocre	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Ra ou IRC &lt; 70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Bon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70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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Ra ou IRC &lt; 85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Excellent	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Ra ou IRC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sym typeface="Symbol"/>
                        </a:rPr>
                        <a:t>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85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2204283"/>
              </p:ext>
            </p:extLst>
          </p:nvPr>
        </p:nvGraphicFramePr>
        <p:xfrm>
          <a:off x="5148064" y="1452846"/>
          <a:ext cx="381843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4264"/>
                <a:gridCol w="240417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Chaude</a:t>
                      </a:r>
                      <a:endParaRPr lang="fr-F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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3 300 ° K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Moyenne</a:t>
                      </a:r>
                      <a:endParaRPr lang="fr-F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3300 &lt; </a:t>
                      </a:r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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&lt; 5 500 ° K</a:t>
                      </a:r>
                      <a:endParaRPr lang="fr-FR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Froide</a:t>
                      </a:r>
                      <a:endParaRPr lang="fr-F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pitchFamily="18" charset="0"/>
                          <a:cs typeface="Arial" pitchFamily="34" charset="0"/>
                          <a:sym typeface="Symbol"/>
                        </a:rPr>
                        <a:t> </a:t>
                      </a:r>
                      <a:r>
                        <a:rPr lang="fr-FR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5 500 ° K</a:t>
                      </a:r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50000">
                          <a:srgbClr val="FFC000"/>
                        </a:gs>
                        <a:gs pos="100000">
                          <a:srgbClr val="FFFF00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55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5652120" y="3284984"/>
            <a:ext cx="1747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6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FIN</a:t>
            </a:r>
            <a:endParaRPr lang="fr-FR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36512" y="1018158"/>
            <a:ext cx="925252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lumière est un ensemble d’une ou plusieurs  radiations (oscillations électromagnétiques ) émises à des fréquences qui conditionneront sa « couleur ». 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Sachant que la célérité (vitesse de transmission) de la lumière dans l’air est de </a:t>
            </a:r>
            <a:b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300 000 km/s, on définit un terme que l’on appelle la longueur d’onde.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3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2073274" y="2364680"/>
            <a:ext cx="5163021" cy="848296"/>
            <a:chOff x="7584" y="17104"/>
            <a:chExt cx="20000" cy="20000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7584" y="17104"/>
              <a:ext cx="20000" cy="20000"/>
            </a:xfrm>
            <a:prstGeom prst="rect">
              <a:avLst/>
            </a:prstGeom>
            <a:solidFill>
              <a:srgbClr val="CC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57238" dir="2021404" algn="ctr" rotWithShape="0">
                <a:srgbClr val="000000"/>
              </a:outerShdw>
            </a:effec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  l : 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longueur d'onde.</a:t>
              </a:r>
              <a:endParaRPr kumimoji="0" lang="fr-F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C : 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célérité de la lumière.</a:t>
              </a:r>
              <a:endParaRPr kumimoji="0" lang="fr-F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 f : </a:t>
              </a:r>
              <a:r>
                <a:rPr kumimoji="0" lang="fr-FR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fréquence de la radiation</a:t>
              </a:r>
              <a:endParaRPr kumimoji="0" lang="fr-F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19251" y="22304"/>
              <a:ext cx="7407" cy="9599"/>
            </a:xfrm>
            <a:prstGeom prst="rect">
              <a:avLst/>
            </a:prstGeom>
            <a:solidFill>
              <a:srgbClr val="CCCCCC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dist="57238" dir="2021404" algn="ctr" rotWithShape="0">
                <a:srgbClr val="000000"/>
              </a:outerShdw>
            </a:effec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l = </a:t>
              </a:r>
              <a:r>
                <a:rPr kumimoji="0" lang="fr-FR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 / f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/>
          <p:cNvSpPr/>
          <p:nvPr>
            <p:custDataLst>
              <p:tags r:id="rId3"/>
            </p:custDataLst>
          </p:nvPr>
        </p:nvSpPr>
        <p:spPr>
          <a:xfrm>
            <a:off x="251519" y="3319824"/>
            <a:ext cx="83539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longueur d’onde est définie en nanomètre (10</a:t>
            </a:r>
            <a:r>
              <a:rPr lang="fr-FR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-9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m), elle représente la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distance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parcourue par la radiation en une période (oscillation).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lumière blanche du soleil, comme beaucoup de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sources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lumineuses, est la réunion de plusieurs radiations élémentaires qui diffèrent par leur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longueur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d’onde. </a:t>
            </a:r>
          </a:p>
        </p:txBody>
      </p:sp>
      <p:graphicFrame>
        <p:nvGraphicFramePr>
          <p:cNvPr id="12" name="Graphique 11"/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418278821"/>
              </p:ext>
            </p:extLst>
          </p:nvPr>
        </p:nvGraphicFramePr>
        <p:xfrm>
          <a:off x="2073275" y="4797152"/>
          <a:ext cx="6010275" cy="1870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0" name="ZoneTexte 9"/>
          <p:cNvSpPr txBox="1"/>
          <p:nvPr>
            <p:custDataLst>
              <p:tags r:id="rId5"/>
            </p:custDataLst>
          </p:nvPr>
        </p:nvSpPr>
        <p:spPr>
          <a:xfrm>
            <a:off x="1390072" y="4829674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Amplitude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>
            <p:custDataLst>
              <p:tags r:id="rId6"/>
            </p:custDataLst>
          </p:nvPr>
        </p:nvSpPr>
        <p:spPr>
          <a:xfrm>
            <a:off x="7978296" y="5822940"/>
            <a:ext cx="987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Distance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>
            <p:custDataLst>
              <p:tags r:id="rId7"/>
            </p:custDataLst>
          </p:nvPr>
        </p:nvSpPr>
        <p:spPr>
          <a:xfrm>
            <a:off x="3995936" y="6454959"/>
            <a:ext cx="1770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Longueur d’onde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Connecteur droit avec flèche 15"/>
          <p:cNvCxnSpPr/>
          <p:nvPr>
            <p:custDataLst>
              <p:tags r:id="rId8"/>
            </p:custDataLst>
          </p:nvPr>
        </p:nvCxnSpPr>
        <p:spPr>
          <a:xfrm>
            <a:off x="2555776" y="5750932"/>
            <a:ext cx="5976664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>
            <p:custDataLst>
              <p:tags r:id="rId9"/>
            </p:custDataLst>
          </p:nvPr>
        </p:nvCxnSpPr>
        <p:spPr>
          <a:xfrm flipV="1">
            <a:off x="2555776" y="4797152"/>
            <a:ext cx="0" cy="187220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>
            <p:custDataLst>
              <p:tags r:id="rId10"/>
            </p:custDataLst>
          </p:nvPr>
        </p:nvCxnSpPr>
        <p:spPr>
          <a:xfrm>
            <a:off x="3614936" y="5974679"/>
            <a:ext cx="1770998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7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4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4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6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6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1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6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1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84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9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Graphic spid="12" grpId="0">
        <p:bldAsOne/>
      </p:bldGraphic>
      <p:bldP spid="10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0" y="112474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décomposition de la lumière du soleil par de fines gouttelettes de pluie donne un effet bien connu sous le nom, d’arc en ciel. On obtient la même décomposition par « 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dispersion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» d’un rayon lumineux à l’aide d’un prisme de verre.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Les couleurs obtenues vont de l’ultra violet jusqu'à l’infrarouge.</a:t>
            </a:r>
          </a:p>
        </p:txBody>
      </p:sp>
      <p:pic>
        <p:nvPicPr>
          <p:cNvPr id="2056" name="Picture 8" descr="Décomposition de la lumière blanche sur sept couleurs Banque d'images - 65322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0968"/>
            <a:ext cx="3376864" cy="260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calypso62122.c.a.pic.centerblog.net/o/68d83a29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29015"/>
            <a:ext cx="5191125" cy="389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85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3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>
            <p:custDataLst>
              <p:tags r:id="rId1"/>
            </p:custDataLst>
          </p:nvPr>
        </p:nvSpPr>
        <p:spPr>
          <a:xfrm>
            <a:off x="107504" y="797510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solidFill>
                  <a:schemeClr val="bg1"/>
                </a:solidFill>
              </a:rPr>
              <a:t> </a:t>
            </a:r>
          </a:p>
          <a:p>
            <a:pPr algn="just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L’œil n’est sensible qu’aux radiations situées entre 380 et 780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nm (10</a:t>
            </a:r>
            <a:r>
              <a:rPr lang="fr-FR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-9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mètres),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 sensibilité maximale  se situe vers 555 nm dans la couleur jaune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orangé.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L’ensemble des radiations contenues dans une lumière constitue le spectre lumineux.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1514980"/>
              </p:ext>
            </p:extLst>
          </p:nvPr>
        </p:nvGraphicFramePr>
        <p:xfrm>
          <a:off x="-861526" y="4509120"/>
          <a:ext cx="9930630" cy="2455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4" name="Double flèche horizontale 3"/>
          <p:cNvSpPr/>
          <p:nvPr>
            <p:custDataLst>
              <p:tags r:id="rId3"/>
            </p:custDataLst>
          </p:nvPr>
        </p:nvSpPr>
        <p:spPr>
          <a:xfrm>
            <a:off x="179512" y="3645024"/>
            <a:ext cx="8856984" cy="1296144"/>
          </a:xfrm>
          <a:prstGeom prst="leftRightArrow">
            <a:avLst/>
          </a:prstGeom>
          <a:gradFill flip="none" rotWithShape="1">
            <a:gsLst>
              <a:gs pos="39000">
                <a:srgbClr val="A603AB"/>
              </a:gs>
              <a:gs pos="43000">
                <a:srgbClr val="0819FB"/>
              </a:gs>
              <a:gs pos="46000">
                <a:srgbClr val="1A8D48"/>
              </a:gs>
              <a:gs pos="50000">
                <a:srgbClr val="FFFF00"/>
              </a:gs>
              <a:gs pos="54000">
                <a:srgbClr val="EE3F17"/>
              </a:gs>
              <a:gs pos="58000">
                <a:srgbClr val="E81766"/>
              </a:gs>
              <a:gs pos="125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10800000" scaled="0"/>
            <a:tileRect/>
          </a:gra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912908255"/>
              </p:ext>
            </p:extLst>
          </p:nvPr>
        </p:nvGraphicFramePr>
        <p:xfrm>
          <a:off x="-526783" y="2636912"/>
          <a:ext cx="9347255" cy="24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7952"/>
                <a:gridCol w="1216423"/>
                <a:gridCol w="1296144"/>
                <a:gridCol w="1404377"/>
                <a:gridCol w="925824"/>
                <a:gridCol w="1068258"/>
                <a:gridCol w="1268277"/>
              </a:tblGrid>
              <a:tr h="1296144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          Courant</a:t>
                      </a:r>
                      <a:br>
                        <a:rPr lang="fr-FR" b="1" dirty="0" smtClean="0">
                          <a:solidFill>
                            <a:schemeClr val="bg1"/>
                          </a:solidFill>
                        </a:rPr>
                      </a:br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          continu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Ondes radio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Infrarouges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</a:rPr>
                        <a:t>Visibles</a:t>
                      </a:r>
                      <a:endParaRPr lang="fr-F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Ultra violets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Rayons X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Rayons</a:t>
                      </a:r>
                      <a:r>
                        <a:rPr lang="fr-FR" b="1" baseline="0" dirty="0" smtClean="0">
                          <a:solidFill>
                            <a:schemeClr val="bg1"/>
                          </a:solidFill>
                        </a:rPr>
                        <a:t>         gamma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1km — 1m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1cm – 1mm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780—380nm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100nm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1 nm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0.01 nm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Picture 12" descr="C:\Users\Philippe\AppData\Local\Microsoft\Windows\Temporary Internet Files\Content.IE5\GAXKLK0Q\MC900360682[1].wm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2027"/>
            <a:ext cx="1307834" cy="123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Philippe\AppData\Local\Microsoft\Windows\Temporary Internet Files\Content.IE5\GAXKLK0Q\MC900432629[1].pn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49" y="2411537"/>
            <a:ext cx="1270762" cy="127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:\Users\Philippe\AppData\Local\Microsoft\Windows\Temporary Internet Files\Content.IE5\XO8M3X87\MC900352437[1].wmf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30" y="3126488"/>
            <a:ext cx="1351907" cy="76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:\Users\Philippe\AppData\Local\Microsoft\Windows\Temporary Internet Files\Content.IE5\89Y5714Z\MC900212709[1].wm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79" y="2379704"/>
            <a:ext cx="1268551" cy="138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:\Users\Philippe\AppData\Local\Microsoft\Windows\Temporary Internet Files\Content.IE5\GAXKLK0Q\MC900436917[1].pn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628" y="2634547"/>
            <a:ext cx="1159836" cy="1159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C:\Users\Philippe\AppData\Local\Microsoft\Windows\Temporary Internet Files\Content.IE5\3EZ6P333\MC900347479[1].wmf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42" y="2420372"/>
            <a:ext cx="943794" cy="136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C:\Users\Philippe\AppData\Local\Microsoft\Windows\Temporary Internet Files\Content.IE5\89Y5714Z\MC900239413[1].wmf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2" cstate="print">
            <a:duotone>
              <a:schemeClr val="accent4">
                <a:shade val="45000"/>
                <a:satMod val="135000"/>
              </a:schemeClr>
              <a:prstClr val="white"/>
            </a:duotone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959" y="2470531"/>
            <a:ext cx="1197575" cy="132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 descr="C:\Users\Philippe\AppData\Local\Microsoft\Windows\Temporary Internet Files\Content.IE5\3EZ6P333\MC900303807[1].wmf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34547"/>
            <a:ext cx="589283" cy="75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4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3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8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3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8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3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8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3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8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3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8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8" grpId="0">
        <p:bldAsOne/>
      </p:bldGraphic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>
            <p:custDataLst>
              <p:tags r:id="rId1"/>
            </p:custDataLst>
          </p:nvPr>
        </p:nvGrpSpPr>
        <p:grpSpPr>
          <a:xfrm>
            <a:off x="3026244" y="1233087"/>
            <a:ext cx="5240688" cy="6306594"/>
            <a:chOff x="3026244" y="1233087"/>
            <a:chExt cx="5240688" cy="6306594"/>
          </a:xfrm>
        </p:grpSpPr>
        <p:grpSp>
          <p:nvGrpSpPr>
            <p:cNvPr id="11" name="Groupe 10"/>
            <p:cNvGrpSpPr/>
            <p:nvPr/>
          </p:nvGrpSpPr>
          <p:grpSpPr>
            <a:xfrm rot="21141695">
              <a:off x="3026244" y="1233087"/>
              <a:ext cx="4661210" cy="6306594"/>
              <a:chOff x="3880624" y="692694"/>
              <a:chExt cx="4661210" cy="6306594"/>
            </a:xfrm>
          </p:grpSpPr>
          <p:sp>
            <p:nvSpPr>
              <p:cNvPr id="6" name="Forme libre 5"/>
              <p:cNvSpPr/>
              <p:nvPr/>
            </p:nvSpPr>
            <p:spPr>
              <a:xfrm>
                <a:off x="3880624" y="692694"/>
                <a:ext cx="4616605" cy="3874480"/>
              </a:xfrm>
              <a:custGeom>
                <a:avLst/>
                <a:gdLst>
                  <a:gd name="connsiteX0" fmla="*/ 0 w 4616605"/>
                  <a:gd name="connsiteY0" fmla="*/ 0 h 2062976"/>
                  <a:gd name="connsiteX1" fmla="*/ 78058 w 4616605"/>
                  <a:gd name="connsiteY1" fmla="*/ 200722 h 2062976"/>
                  <a:gd name="connsiteX2" fmla="*/ 4616605 w 4616605"/>
                  <a:gd name="connsiteY2" fmla="*/ 2062976 h 2062976"/>
                  <a:gd name="connsiteX3" fmla="*/ 4583151 w 4616605"/>
                  <a:gd name="connsiteY3" fmla="*/ 1014761 h 2062976"/>
                  <a:gd name="connsiteX4" fmla="*/ 0 w 4616605"/>
                  <a:gd name="connsiteY4" fmla="*/ 0 h 2062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16605" h="2062976">
                    <a:moveTo>
                      <a:pt x="0" y="0"/>
                    </a:moveTo>
                    <a:lnTo>
                      <a:pt x="78058" y="200722"/>
                    </a:lnTo>
                    <a:lnTo>
                      <a:pt x="4616605" y="2062976"/>
                    </a:lnTo>
                    <a:lnTo>
                      <a:pt x="4583151" y="101476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5000">
                    <a:srgbClr val="A20000"/>
                  </a:gs>
                  <a:gs pos="36000">
                    <a:srgbClr val="FF0000"/>
                  </a:gs>
                  <a:gs pos="51000">
                    <a:srgbClr val="FFFF00"/>
                  </a:gs>
                </a:gsLst>
                <a:lin ang="7200000" scaled="0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Forme libre 6"/>
              <p:cNvSpPr/>
              <p:nvPr/>
            </p:nvSpPr>
            <p:spPr>
              <a:xfrm>
                <a:off x="3929978" y="908718"/>
                <a:ext cx="4572000" cy="4824536"/>
              </a:xfrm>
              <a:custGeom>
                <a:avLst/>
                <a:gdLst>
                  <a:gd name="connsiteX0" fmla="*/ 0 w 4572000"/>
                  <a:gd name="connsiteY0" fmla="*/ 0 h 2776654"/>
                  <a:gd name="connsiteX1" fmla="*/ 133815 w 4572000"/>
                  <a:gd name="connsiteY1" fmla="*/ 223024 h 2776654"/>
                  <a:gd name="connsiteX2" fmla="*/ 4572000 w 4572000"/>
                  <a:gd name="connsiteY2" fmla="*/ 2776654 h 2776654"/>
                  <a:gd name="connsiteX3" fmla="*/ 4549698 w 4572000"/>
                  <a:gd name="connsiteY3" fmla="*/ 1906859 h 2776654"/>
                  <a:gd name="connsiteX4" fmla="*/ 0 w 4572000"/>
                  <a:gd name="connsiteY4" fmla="*/ 0 h 2776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72000" h="2776654">
                    <a:moveTo>
                      <a:pt x="0" y="0"/>
                    </a:moveTo>
                    <a:lnTo>
                      <a:pt x="133815" y="223024"/>
                    </a:lnTo>
                    <a:lnTo>
                      <a:pt x="4572000" y="2776654"/>
                    </a:lnTo>
                    <a:lnTo>
                      <a:pt x="4549698" y="190685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46000">
                    <a:srgbClr val="00B050"/>
                  </a:gs>
                  <a:gs pos="50000">
                    <a:srgbClr val="00B0F0"/>
                  </a:gs>
                  <a:gs pos="42000">
                    <a:srgbClr val="FFFF00"/>
                  </a:gs>
                </a:gsLst>
                <a:lin ang="7680000" scaled="0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Forme libre 7"/>
              <p:cNvSpPr/>
              <p:nvPr/>
            </p:nvSpPr>
            <p:spPr>
              <a:xfrm>
                <a:off x="3949079" y="1037063"/>
                <a:ext cx="4592755" cy="5962225"/>
              </a:xfrm>
              <a:custGeom>
                <a:avLst/>
                <a:gdLst>
                  <a:gd name="connsiteX0" fmla="*/ 0 w 4460488"/>
                  <a:gd name="connsiteY0" fmla="*/ 0 h 3858322"/>
                  <a:gd name="connsiteX1" fmla="*/ 345688 w 4460488"/>
                  <a:gd name="connsiteY1" fmla="*/ 579863 h 3858322"/>
                  <a:gd name="connsiteX2" fmla="*/ 4460488 w 4460488"/>
                  <a:gd name="connsiteY2" fmla="*/ 3858322 h 3858322"/>
                  <a:gd name="connsiteX3" fmla="*/ 4427034 w 4460488"/>
                  <a:gd name="connsiteY3" fmla="*/ 2497873 h 3858322"/>
                  <a:gd name="connsiteX4" fmla="*/ 0 w 4460488"/>
                  <a:gd name="connsiteY4" fmla="*/ 0 h 38583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60488" h="3858322">
                    <a:moveTo>
                      <a:pt x="0" y="0"/>
                    </a:moveTo>
                    <a:lnTo>
                      <a:pt x="345688" y="579863"/>
                    </a:lnTo>
                    <a:lnTo>
                      <a:pt x="4460488" y="3858322"/>
                    </a:lnTo>
                    <a:lnTo>
                      <a:pt x="4427034" y="2497873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39000">
                    <a:srgbClr val="47CFFF"/>
                  </a:gs>
                  <a:gs pos="50000">
                    <a:srgbClr val="D323D3"/>
                  </a:gs>
                  <a:gs pos="43000">
                    <a:srgbClr val="2E6CB8"/>
                  </a:gs>
                </a:gsLst>
                <a:lin ang="8100000" scaled="0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Forme libre 8"/>
              <p:cNvSpPr/>
              <p:nvPr/>
            </p:nvSpPr>
            <p:spPr>
              <a:xfrm>
                <a:off x="3902926" y="713676"/>
                <a:ext cx="4572000" cy="1929161"/>
              </a:xfrm>
              <a:custGeom>
                <a:avLst/>
                <a:gdLst>
                  <a:gd name="connsiteX0" fmla="*/ 0 w 4572000"/>
                  <a:gd name="connsiteY0" fmla="*/ 0 h 1929161"/>
                  <a:gd name="connsiteX1" fmla="*/ 4572000 w 4572000"/>
                  <a:gd name="connsiteY1" fmla="*/ 1661532 h 1929161"/>
                  <a:gd name="connsiteX2" fmla="*/ 4572000 w 4572000"/>
                  <a:gd name="connsiteY2" fmla="*/ 1929161 h 1929161"/>
                  <a:gd name="connsiteX3" fmla="*/ 0 w 4572000"/>
                  <a:gd name="connsiteY3" fmla="*/ 0 h 1929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72000" h="1929161">
                    <a:moveTo>
                      <a:pt x="0" y="0"/>
                    </a:moveTo>
                    <a:lnTo>
                      <a:pt x="4572000" y="1661532"/>
                    </a:lnTo>
                    <a:lnTo>
                      <a:pt x="4572000" y="1929161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833">
                    <a:schemeClr val="tx1"/>
                  </a:gs>
                  <a:gs pos="46000">
                    <a:srgbClr val="A20000"/>
                  </a:gs>
                  <a:gs pos="68000">
                    <a:srgbClr val="FF0000">
                      <a:alpha val="54000"/>
                    </a:srgbClr>
                  </a:gs>
                </a:gsLst>
                <a:lin ang="6600000" scaled="0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orme libre 11"/>
              <p:cNvSpPr/>
              <p:nvPr/>
            </p:nvSpPr>
            <p:spPr>
              <a:xfrm>
                <a:off x="3936380" y="758281"/>
                <a:ext cx="4527395" cy="3166946"/>
              </a:xfrm>
              <a:custGeom>
                <a:avLst/>
                <a:gdLst>
                  <a:gd name="connsiteX0" fmla="*/ 0 w 4527395"/>
                  <a:gd name="connsiteY0" fmla="*/ 0 h 3166946"/>
                  <a:gd name="connsiteX1" fmla="*/ 4527395 w 4527395"/>
                  <a:gd name="connsiteY1" fmla="*/ 2665141 h 3166946"/>
                  <a:gd name="connsiteX2" fmla="*/ 4527395 w 4527395"/>
                  <a:gd name="connsiteY2" fmla="*/ 3166946 h 3166946"/>
                  <a:gd name="connsiteX3" fmla="*/ 0 w 4527395"/>
                  <a:gd name="connsiteY3" fmla="*/ 0 h 316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27395" h="3166946">
                    <a:moveTo>
                      <a:pt x="0" y="0"/>
                    </a:moveTo>
                    <a:lnTo>
                      <a:pt x="4527395" y="2665141"/>
                    </a:lnTo>
                    <a:lnTo>
                      <a:pt x="4527395" y="316694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53000">
                    <a:srgbClr val="FDC029"/>
                  </a:gs>
                  <a:gs pos="88000">
                    <a:srgbClr val="FFFF00"/>
                  </a:gs>
                </a:gsLst>
                <a:lin ang="7800000" scaled="0"/>
              </a:gra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orme libre 12"/>
              <p:cNvSpPr/>
              <p:nvPr/>
            </p:nvSpPr>
            <p:spPr>
              <a:xfrm>
                <a:off x="3958682" y="908718"/>
                <a:ext cx="4538547" cy="4064724"/>
              </a:xfrm>
              <a:custGeom>
                <a:avLst/>
                <a:gdLst>
                  <a:gd name="connsiteX0" fmla="*/ 0 w 4538547"/>
                  <a:gd name="connsiteY0" fmla="*/ 0 h 4092498"/>
                  <a:gd name="connsiteX1" fmla="*/ 4538547 w 4538547"/>
                  <a:gd name="connsiteY1" fmla="*/ 3501483 h 4092498"/>
                  <a:gd name="connsiteX2" fmla="*/ 4527396 w 4538547"/>
                  <a:gd name="connsiteY2" fmla="*/ 4092498 h 4092498"/>
                  <a:gd name="connsiteX3" fmla="*/ 0 w 4538547"/>
                  <a:gd name="connsiteY3" fmla="*/ 0 h 4092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38547" h="4092498">
                    <a:moveTo>
                      <a:pt x="0" y="0"/>
                    </a:moveTo>
                    <a:lnTo>
                      <a:pt x="4538547" y="3501483"/>
                    </a:lnTo>
                    <a:lnTo>
                      <a:pt x="4527396" y="40924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2F600">
                  <a:alpha val="52000"/>
                </a:srgbClr>
              </a:solidFill>
              <a:ln>
                <a:noFill/>
              </a:ln>
              <a:effectLst>
                <a:softEdge rad="76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Forme libre 13"/>
              <p:cNvSpPr/>
              <p:nvPr/>
            </p:nvSpPr>
            <p:spPr>
              <a:xfrm>
                <a:off x="3880624" y="1037063"/>
                <a:ext cx="4627756" cy="5496951"/>
              </a:xfrm>
              <a:custGeom>
                <a:avLst/>
                <a:gdLst>
                  <a:gd name="connsiteX0" fmla="*/ 0 w 4538546"/>
                  <a:gd name="connsiteY0" fmla="*/ 0 h 5073805"/>
                  <a:gd name="connsiteX1" fmla="*/ 4538546 w 4538546"/>
                  <a:gd name="connsiteY1" fmla="*/ 4661210 h 5073805"/>
                  <a:gd name="connsiteX2" fmla="*/ 4538546 w 4538546"/>
                  <a:gd name="connsiteY2" fmla="*/ 5073805 h 5073805"/>
                  <a:gd name="connsiteX3" fmla="*/ 78058 w 4538546"/>
                  <a:gd name="connsiteY3" fmla="*/ 267629 h 5073805"/>
                  <a:gd name="connsiteX4" fmla="*/ 0 w 4538546"/>
                  <a:gd name="connsiteY4" fmla="*/ 0 h 50738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538546" h="5073805">
                    <a:moveTo>
                      <a:pt x="0" y="0"/>
                    </a:moveTo>
                    <a:lnTo>
                      <a:pt x="4538546" y="4661210"/>
                    </a:lnTo>
                    <a:lnTo>
                      <a:pt x="4538546" y="5073805"/>
                    </a:lnTo>
                    <a:lnTo>
                      <a:pt x="78058" y="26762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24000">
                    <a:srgbClr val="160191">
                      <a:alpha val="65000"/>
                    </a:srgbClr>
                  </a:gs>
                  <a:gs pos="69000">
                    <a:srgbClr val="160191">
                      <a:alpha val="28000"/>
                    </a:srgbClr>
                  </a:gs>
                </a:gsLst>
                <a:lin ang="7200000" scaled="0"/>
              </a:gradFill>
              <a:ln>
                <a:noFill/>
              </a:ln>
              <a:effectLst>
                <a:glow>
                  <a:schemeClr val="accent1"/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Forme libre 3"/>
              <p:cNvSpPr/>
              <p:nvPr/>
            </p:nvSpPr>
            <p:spPr>
              <a:xfrm>
                <a:off x="4036741" y="1268760"/>
                <a:ext cx="4449337" cy="4968552"/>
              </a:xfrm>
              <a:custGeom>
                <a:avLst/>
                <a:gdLst>
                  <a:gd name="connsiteX0" fmla="*/ 0 w 4449337"/>
                  <a:gd name="connsiteY0" fmla="*/ 0 h 4828478"/>
                  <a:gd name="connsiteX1" fmla="*/ 11152 w 4449337"/>
                  <a:gd name="connsiteY1" fmla="*/ 156117 h 4828478"/>
                  <a:gd name="connsiteX2" fmla="*/ 4449337 w 4449337"/>
                  <a:gd name="connsiteY2" fmla="*/ 4828478 h 4828478"/>
                  <a:gd name="connsiteX3" fmla="*/ 4438186 w 4449337"/>
                  <a:gd name="connsiteY3" fmla="*/ 4326673 h 4828478"/>
                  <a:gd name="connsiteX4" fmla="*/ 0 w 4449337"/>
                  <a:gd name="connsiteY4" fmla="*/ 0 h 482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49337" h="4828478">
                    <a:moveTo>
                      <a:pt x="0" y="0"/>
                    </a:moveTo>
                    <a:lnTo>
                      <a:pt x="11152" y="156117"/>
                    </a:lnTo>
                    <a:lnTo>
                      <a:pt x="4449337" y="4828478"/>
                    </a:lnTo>
                    <a:lnTo>
                      <a:pt x="4438186" y="43266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60191">
                  <a:alpha val="80000"/>
                </a:srgbClr>
              </a:solidFill>
              <a:ln>
                <a:noFill/>
              </a:ln>
              <a:effectLst>
                <a:softEdge rad="38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0" name="Forme libre 9"/>
              <p:cNvSpPr/>
              <p:nvPr/>
            </p:nvSpPr>
            <p:spPr>
              <a:xfrm>
                <a:off x="4036001" y="948047"/>
                <a:ext cx="4360868" cy="3708070"/>
              </a:xfrm>
              <a:custGeom>
                <a:avLst/>
                <a:gdLst>
                  <a:gd name="connsiteX0" fmla="*/ 0 w 4293219"/>
                  <a:gd name="connsiteY0" fmla="*/ 0 h 3334215"/>
                  <a:gd name="connsiteX1" fmla="*/ 22302 w 4293219"/>
                  <a:gd name="connsiteY1" fmla="*/ 167269 h 3334215"/>
                  <a:gd name="connsiteX2" fmla="*/ 4293219 w 4293219"/>
                  <a:gd name="connsiteY2" fmla="*/ 3334215 h 3334215"/>
                  <a:gd name="connsiteX3" fmla="*/ 4293219 w 4293219"/>
                  <a:gd name="connsiteY3" fmla="*/ 2798957 h 3334215"/>
                  <a:gd name="connsiteX4" fmla="*/ 0 w 4293219"/>
                  <a:gd name="connsiteY4" fmla="*/ 0 h 3334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93219" h="3334215">
                    <a:moveTo>
                      <a:pt x="0" y="0"/>
                    </a:moveTo>
                    <a:lnTo>
                      <a:pt x="22302" y="167269"/>
                    </a:lnTo>
                    <a:lnTo>
                      <a:pt x="4293219" y="3334215"/>
                    </a:lnTo>
                    <a:lnTo>
                      <a:pt x="4293219" y="27989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>
                  <a:alpha val="97000"/>
                </a:srgbClr>
              </a:solidFill>
              <a:ln>
                <a:noFill/>
              </a:ln>
              <a:effectLst>
                <a:softEdge rad="254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 useBgFill="1">
          <p:nvSpPr>
            <p:cNvPr id="15" name="Rectangle 14"/>
            <p:cNvSpPr/>
            <p:nvPr/>
          </p:nvSpPr>
          <p:spPr>
            <a:xfrm>
              <a:off x="7277921" y="2294320"/>
              <a:ext cx="989011" cy="47738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fr-FR" dirty="0" smtClean="0"/>
            </a:p>
            <a:p>
              <a:pPr algn="ctr"/>
              <a:endParaRPr lang="fr-FR" sz="800" dirty="0" smtClean="0"/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780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750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700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650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600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550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500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450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400 nm</a:t>
              </a:r>
            </a:p>
            <a:p>
              <a:pPr algn="ctr">
                <a:lnSpc>
                  <a:spcPts val="2900"/>
                </a:lnSpc>
              </a:pPr>
              <a:r>
                <a:rPr lang="fr-FR" dirty="0" smtClean="0"/>
                <a:t>380 nm</a:t>
              </a:r>
            </a:p>
            <a:p>
              <a:pPr algn="ctr"/>
              <a:endParaRPr lang="fr-FR" dirty="0"/>
            </a:p>
          </p:txBody>
        </p:sp>
      </p:grpSp>
      <p:grpSp>
        <p:nvGrpSpPr>
          <p:cNvPr id="21" name="Groupe 20"/>
          <p:cNvGrpSpPr/>
          <p:nvPr>
            <p:custDataLst>
              <p:tags r:id="rId2"/>
            </p:custDataLst>
          </p:nvPr>
        </p:nvGrpSpPr>
        <p:grpSpPr>
          <a:xfrm>
            <a:off x="756014" y="819500"/>
            <a:ext cx="3443462" cy="4038250"/>
            <a:chOff x="756014" y="819500"/>
            <a:chExt cx="3443462" cy="4038250"/>
          </a:xfrm>
        </p:grpSpPr>
        <p:sp>
          <p:nvSpPr>
            <p:cNvPr id="18" name="Triangle isocèle 17"/>
            <p:cNvSpPr/>
            <p:nvPr/>
          </p:nvSpPr>
          <p:spPr>
            <a:xfrm>
              <a:off x="1043608" y="849281"/>
              <a:ext cx="3155868" cy="3479410"/>
            </a:xfrm>
            <a:prstGeom prst="triangle">
              <a:avLst>
                <a:gd name="adj" fmla="val 47585"/>
              </a:avLst>
            </a:prstGeom>
            <a:blipFill>
              <a:blip r:embed="rId1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Triangle isocèle 18"/>
            <p:cNvSpPr/>
            <p:nvPr/>
          </p:nvSpPr>
          <p:spPr>
            <a:xfrm rot="190933">
              <a:off x="756014" y="819500"/>
              <a:ext cx="3337092" cy="3925046"/>
            </a:xfrm>
            <a:prstGeom prst="triangle">
              <a:avLst/>
            </a:prstGeom>
            <a:blipFill>
              <a:blip r:embed="rId1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2554610" y="952500"/>
              <a:ext cx="1619250" cy="3905250"/>
            </a:xfrm>
            <a:custGeom>
              <a:avLst/>
              <a:gdLst>
                <a:gd name="connsiteX0" fmla="*/ 1390650 w 1619250"/>
                <a:gd name="connsiteY0" fmla="*/ 3905250 h 3905250"/>
                <a:gd name="connsiteX1" fmla="*/ 1619250 w 1619250"/>
                <a:gd name="connsiteY1" fmla="*/ 3371850 h 3905250"/>
                <a:gd name="connsiteX2" fmla="*/ 0 w 1619250"/>
                <a:gd name="connsiteY2" fmla="*/ 0 h 3905250"/>
                <a:gd name="connsiteX3" fmla="*/ 1428750 w 1619250"/>
                <a:gd name="connsiteY3" fmla="*/ 3848100 h 3905250"/>
                <a:gd name="connsiteX4" fmla="*/ 1428750 w 1619250"/>
                <a:gd name="connsiteY4" fmla="*/ 3848100 h 3905250"/>
                <a:gd name="connsiteX5" fmla="*/ 1428750 w 1619250"/>
                <a:gd name="connsiteY5" fmla="*/ 3829050 h 390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0" h="3905250">
                  <a:moveTo>
                    <a:pt x="1390650" y="3905250"/>
                  </a:moveTo>
                  <a:lnTo>
                    <a:pt x="1619250" y="3371850"/>
                  </a:lnTo>
                  <a:lnTo>
                    <a:pt x="0" y="0"/>
                  </a:lnTo>
                  <a:lnTo>
                    <a:pt x="1428750" y="3848100"/>
                  </a:lnTo>
                  <a:lnTo>
                    <a:pt x="1428750" y="3848100"/>
                  </a:lnTo>
                  <a:lnTo>
                    <a:pt x="1428750" y="3829050"/>
                  </a:lnTo>
                </a:path>
              </a:pathLst>
            </a:custGeom>
            <a:blipFill>
              <a:blip r:embed="rId1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4" name="Forme libre 23"/>
          <p:cNvSpPr/>
          <p:nvPr>
            <p:custDataLst>
              <p:tags r:id="rId3"/>
            </p:custDataLst>
          </p:nvPr>
        </p:nvSpPr>
        <p:spPr>
          <a:xfrm>
            <a:off x="2062976" y="1683834"/>
            <a:ext cx="1393902" cy="1126273"/>
          </a:xfrm>
          <a:custGeom>
            <a:avLst/>
            <a:gdLst>
              <a:gd name="connsiteX0" fmla="*/ 847492 w 1393902"/>
              <a:gd name="connsiteY0" fmla="*/ 55756 h 1126273"/>
              <a:gd name="connsiteX1" fmla="*/ 55756 w 1393902"/>
              <a:gd name="connsiteY1" fmla="*/ 0 h 1126273"/>
              <a:gd name="connsiteX2" fmla="*/ 0 w 1393902"/>
              <a:gd name="connsiteY2" fmla="*/ 100361 h 1126273"/>
              <a:gd name="connsiteX3" fmla="*/ 1282390 w 1393902"/>
              <a:gd name="connsiteY3" fmla="*/ 1092820 h 1126273"/>
              <a:gd name="connsiteX4" fmla="*/ 1393902 w 1393902"/>
              <a:gd name="connsiteY4" fmla="*/ 1126273 h 1126273"/>
              <a:gd name="connsiteX5" fmla="*/ 847492 w 1393902"/>
              <a:gd name="connsiteY5" fmla="*/ 55756 h 1126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3902" h="1126273">
                <a:moveTo>
                  <a:pt x="847492" y="55756"/>
                </a:moveTo>
                <a:lnTo>
                  <a:pt x="55756" y="0"/>
                </a:lnTo>
                <a:lnTo>
                  <a:pt x="0" y="100361"/>
                </a:lnTo>
                <a:lnTo>
                  <a:pt x="1282390" y="1092820"/>
                </a:lnTo>
                <a:lnTo>
                  <a:pt x="1393902" y="1126273"/>
                </a:lnTo>
                <a:lnTo>
                  <a:pt x="847492" y="55756"/>
                </a:ln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solidFill>
              <a:srgbClr val="C00000">
                <a:alpha val="16000"/>
              </a:srgbClr>
            </a:solidFill>
          </a:ln>
          <a:effectLst>
            <a:outerShdw blurRad="469900" dist="50800" dir="5400000" algn="ctr" rotWithShape="0">
              <a:srgbClr val="D323D3">
                <a:alpha val="1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avec flèche 25"/>
          <p:cNvCxnSpPr/>
          <p:nvPr>
            <p:custDataLst>
              <p:tags r:id="rId4"/>
            </p:custDataLst>
          </p:nvPr>
        </p:nvCxnSpPr>
        <p:spPr>
          <a:xfrm flipV="1">
            <a:off x="384280" y="1784195"/>
            <a:ext cx="1739448" cy="276653"/>
          </a:xfrm>
          <a:prstGeom prst="straightConnector1">
            <a:avLst/>
          </a:prstGeom>
          <a:ln w="101600">
            <a:gradFill>
              <a:gsLst>
                <a:gs pos="58000">
                  <a:schemeClr val="bg1"/>
                </a:gs>
                <a:gs pos="46000">
                  <a:srgbClr val="FFFF00"/>
                </a:gs>
                <a:gs pos="50000">
                  <a:schemeClr val="bg1"/>
                </a:gs>
                <a:gs pos="61000">
                  <a:srgbClr val="FFFF00"/>
                </a:gs>
              </a:gsLst>
              <a:lin ang="16800000" scaled="0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>
            <p:custDataLst>
              <p:tags r:id="rId5"/>
            </p:custDataLst>
          </p:nvPr>
        </p:nvSpPr>
        <p:spPr>
          <a:xfrm>
            <a:off x="7277921" y="2348880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Infrarouges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ZoneTexte 28"/>
          <p:cNvSpPr txBox="1"/>
          <p:nvPr>
            <p:custDataLst>
              <p:tags r:id="rId6"/>
            </p:custDataLst>
          </p:nvPr>
        </p:nvSpPr>
        <p:spPr>
          <a:xfrm>
            <a:off x="7277921" y="6439239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Ultraviolets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ZoneTexte 29"/>
          <p:cNvSpPr txBox="1"/>
          <p:nvPr>
            <p:custDataLst>
              <p:tags r:id="rId7"/>
            </p:custDataLst>
          </p:nvPr>
        </p:nvSpPr>
        <p:spPr>
          <a:xfrm rot="21103671">
            <a:off x="62804" y="1499168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Lumière blanche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/>
          <p:cNvSpPr txBox="1"/>
          <p:nvPr>
            <p:custDataLst>
              <p:tags r:id="rId8"/>
            </p:custDataLst>
          </p:nvPr>
        </p:nvSpPr>
        <p:spPr>
          <a:xfrm>
            <a:off x="67493" y="5301208"/>
            <a:ext cx="6397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 rayon de lumière blanche subit une « Dispersion »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 traversant un prisme de verre. </a:t>
            </a:r>
            <a:b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Il s’en suit une séparation des rayonnements de fréquences différentes composant cette lumière blanche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ZoneTexte 24"/>
          <p:cNvSpPr txBox="1"/>
          <p:nvPr>
            <p:custDataLst>
              <p:tags r:id="rId9"/>
            </p:custDataLst>
          </p:nvPr>
        </p:nvSpPr>
        <p:spPr>
          <a:xfrm>
            <a:off x="2987824" y="825077"/>
            <a:ext cx="639747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Pour retrouver la fréquence correspondante il suffit d’utiliser la formule vue au début :  </a:t>
            </a:r>
            <a:r>
              <a:rPr lang="fr-FR" b="1" dirty="0" smtClean="0">
                <a:solidFill>
                  <a:schemeClr val="bg1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l </a:t>
            </a:r>
            <a:r>
              <a:rPr lang="fr-FR" b="1" dirty="0">
                <a:solidFill>
                  <a:schemeClr val="bg1"/>
                </a:solidFill>
                <a:latin typeface="Symbol" pitchFamily="18" charset="2"/>
                <a:ea typeface="Times New Roman" pitchFamily="18" charset="0"/>
                <a:cs typeface="Arial" pitchFamily="34" charset="0"/>
              </a:rPr>
              <a:t>= 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 /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 </a:t>
            </a:r>
          </a:p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Avec  C = 300 000 km/s</a:t>
            </a:r>
          </a:p>
          <a:p>
            <a:pPr lvl="0"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(10</a:t>
            </a:r>
            <a:r>
              <a:rPr lang="fr-FR" sz="16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Giga; 10</a:t>
            </a:r>
            <a:r>
              <a:rPr lang="fr-FR" sz="16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Tera; 10</a:t>
            </a:r>
            <a:r>
              <a:rPr lang="fr-FR" sz="16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Peta)</a:t>
            </a:r>
            <a:endParaRPr lang="fr-FR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ZoneTexte 30"/>
          <p:cNvSpPr txBox="1"/>
          <p:nvPr>
            <p:custDataLst>
              <p:tags r:id="rId10"/>
            </p:custDataLst>
          </p:nvPr>
        </p:nvSpPr>
        <p:spPr>
          <a:xfrm>
            <a:off x="8100392" y="422108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500 </a:t>
            </a:r>
            <a:r>
              <a:rPr lang="fr-FR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THz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3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15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15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15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65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65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65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265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27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/>
      <p:bldP spid="29" grpId="0"/>
      <p:bldP spid="30" grpId="0"/>
      <p:bldP spid="2" grpId="0"/>
      <p:bldP spid="25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258669" y="5396226"/>
            <a:ext cx="4800600" cy="571500"/>
          </a:xfrm>
          <a:prstGeom prst="rect">
            <a:avLst/>
          </a:prstGeom>
          <a:solidFill>
            <a:srgbClr val="CC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7238" dir="2021404" algn="ctr" rotWithShape="0">
              <a:srgbClr val="000000"/>
            </a:outerShdw>
          </a:effec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Exemple : une lampe de 40 watts a une intensité lumineuse d’environ  40 Cd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6278" y="1340768"/>
            <a:ext cx="851620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densité lumineuse rayonnée se nomme intensité lumineuse. Son unité est le candela (Cd ). Fixée arbitrairement, elle sert de point de départ à toutes les autres grandeurs. C’est la quantité d’énergie lumineuse rayonnée pour un angle solide de 1 stéradian.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(Ce qui correspond à un cône  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crée 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par un angle plat 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 </a:t>
            </a:r>
            <a:r>
              <a:rPr kumimoji="0" lang="fr-FR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60° entrainé en rotation).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3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fr-FR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9144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9" name="Rectangle 3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44085" y="5962054"/>
            <a:ext cx="549991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 </a:t>
            </a:r>
            <a:r>
              <a:rPr lang="fr-FR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valeur est référencée par rapport au rayonnement d’un matériau « étalon » dans des conditions précises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6"/>
            </p:custDataLst>
          </p:nvPr>
        </p:nvSpPr>
        <p:spPr>
          <a:xfrm>
            <a:off x="3799796" y="519063"/>
            <a:ext cx="5257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GRANDEURS </a:t>
            </a:r>
            <a:r>
              <a:rPr lang="fr-FR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PHOTOMÉTRIQUES</a:t>
            </a:r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2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"/>
          <p:cNvGrpSpPr/>
          <p:nvPr>
            <p:custDataLst>
              <p:tags r:id="rId7"/>
            </p:custDataLst>
          </p:nvPr>
        </p:nvGrpSpPr>
        <p:grpSpPr>
          <a:xfrm>
            <a:off x="-6523" y="2420888"/>
            <a:ext cx="4299700" cy="3417163"/>
            <a:chOff x="-6523" y="2716740"/>
            <a:chExt cx="4299700" cy="3417163"/>
          </a:xfrm>
        </p:grpSpPr>
        <p:sp>
          <p:nvSpPr>
            <p:cNvPr id="34" name="Triangle isocèle 33"/>
            <p:cNvSpPr/>
            <p:nvPr/>
          </p:nvSpPr>
          <p:spPr>
            <a:xfrm rot="17212928">
              <a:off x="623611" y="2086606"/>
              <a:ext cx="2791476" cy="4051743"/>
            </a:xfrm>
            <a:prstGeom prst="triangle">
              <a:avLst>
                <a:gd name="adj" fmla="val 49599"/>
              </a:avLst>
            </a:prstGeom>
            <a:gradFill flip="none" rotWithShape="1">
              <a:gsLst>
                <a:gs pos="87000">
                  <a:srgbClr val="FFFF00"/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  <a:scene3d>
              <a:camera prst="orthographicFront"/>
              <a:lightRig rig="threePt" dir="t"/>
            </a:scene3d>
            <a:sp3d prstMaterial="softEdge">
              <a:bevelT w="139700" h="463550"/>
              <a:bevelB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 useBgFill="1">
          <p:nvSpPr>
            <p:cNvPr id="36" name="Ellipse 35"/>
            <p:cNvSpPr/>
            <p:nvPr/>
          </p:nvSpPr>
          <p:spPr>
            <a:xfrm rot="993750">
              <a:off x="3671073" y="3315393"/>
              <a:ext cx="622104" cy="2808347"/>
            </a:xfrm>
            <a:prstGeom prst="ellipse">
              <a:avLst/>
            </a:prstGeom>
            <a:ln>
              <a:noFill/>
            </a:ln>
            <a:effectLst>
              <a:softEdge rad="25400"/>
            </a:effectLst>
            <a:scene3d>
              <a:camera prst="orthographicFront"/>
              <a:lightRig rig="threePt" dir="t"/>
            </a:scene3d>
            <a:sp3d>
              <a:bevelT w="8890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/>
            <p:cNvSpPr/>
            <p:nvPr/>
          </p:nvSpPr>
          <p:spPr>
            <a:xfrm rot="993750">
              <a:off x="3664259" y="3373376"/>
              <a:ext cx="622104" cy="2760527"/>
            </a:xfrm>
            <a:prstGeom prst="ellipse">
              <a:avLst/>
            </a:prstGeom>
            <a:gradFill>
              <a:gsLst>
                <a:gs pos="23000">
                  <a:srgbClr val="FFFF00">
                    <a:alpha val="69000"/>
                  </a:srgbClr>
                </a:gs>
                <a:gs pos="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solidFill>
                <a:schemeClr val="accent1">
                  <a:shade val="50000"/>
                </a:schemeClr>
              </a:solidFill>
            </a:ln>
            <a:effectLst>
              <a:softEdge rad="25400"/>
            </a:effectLst>
            <a:scene3d>
              <a:camera prst="orthographicFront"/>
              <a:lightRig rig="threePt" dir="t"/>
            </a:scene3d>
            <a:sp3d>
              <a:bevelT w="8890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8" name="Connecteur droit avec flèche 37"/>
          <p:cNvCxnSpPr/>
          <p:nvPr>
            <p:custDataLst>
              <p:tags r:id="rId8"/>
            </p:custDataLst>
          </p:nvPr>
        </p:nvCxnSpPr>
        <p:spPr>
          <a:xfrm>
            <a:off x="35496" y="3237372"/>
            <a:ext cx="4006859" cy="1199740"/>
          </a:xfrm>
          <a:prstGeom prst="straightConnector1">
            <a:avLst/>
          </a:prstGeom>
          <a:ln w="5715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>
            <p:custDataLst>
              <p:tags r:id="rId9"/>
            </p:custDataLst>
          </p:nvPr>
        </p:nvSpPr>
        <p:spPr>
          <a:xfrm>
            <a:off x="2034898" y="35668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 1 m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ZoneTexte 40"/>
          <p:cNvSpPr txBox="1"/>
          <p:nvPr>
            <p:custDataLst>
              <p:tags r:id="rId10"/>
            </p:custDataLst>
          </p:nvPr>
        </p:nvSpPr>
        <p:spPr>
          <a:xfrm>
            <a:off x="3445567" y="473104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 1 m</a:t>
            </a:r>
            <a:r>
              <a:rPr lang="fr-FR" b="1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fr-FR" b="1" baseline="30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rc 11"/>
          <p:cNvSpPr>
            <a:spLocks/>
          </p:cNvSpPr>
          <p:nvPr>
            <p:custDataLst>
              <p:tags r:id="rId11"/>
            </p:custDataLst>
          </p:nvPr>
        </p:nvSpPr>
        <p:spPr bwMode="auto">
          <a:xfrm rot="19176297" flipV="1">
            <a:off x="655300" y="3017629"/>
            <a:ext cx="737226" cy="72478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Rectangle 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5496" y="4106981"/>
            <a:ext cx="1822469" cy="701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Angle solide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= 1 stéradian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7139" y="5545727"/>
            <a:ext cx="3521125" cy="1123633"/>
          </a:xfrm>
          <a:prstGeom prst="rect">
            <a:avLst/>
          </a:prstGeom>
          <a:solidFill>
            <a:srgbClr val="CCCCCC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57238" dir="2021404" algn="ctr" rotWithShape="0">
              <a:srgbClr val="000000"/>
            </a:outerShdw>
          </a:effec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Pour une demi-sphère </a:t>
            </a: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l’angle solide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stéradian</a:t>
            </a: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pour une sphère complète </a:t>
            </a: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l’angle solide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W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4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stéradian</a:t>
            </a:r>
            <a:endParaRPr kumimoji="0" 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e 42"/>
          <p:cNvGrpSpPr/>
          <p:nvPr>
            <p:custDataLst>
              <p:tags r:id="rId14"/>
            </p:custDataLst>
          </p:nvPr>
        </p:nvGrpSpPr>
        <p:grpSpPr>
          <a:xfrm>
            <a:off x="3923928" y="3369441"/>
            <a:ext cx="729474" cy="1067671"/>
            <a:chOff x="4248105" y="3728543"/>
            <a:chExt cx="729474" cy="1067671"/>
          </a:xfrm>
        </p:grpSpPr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4248105" y="4020714"/>
              <a:ext cx="292887" cy="4579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a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2" name="Groupe 41"/>
            <p:cNvGrpSpPr/>
            <p:nvPr/>
          </p:nvGrpSpPr>
          <p:grpSpPr>
            <a:xfrm>
              <a:off x="4291176" y="3728543"/>
              <a:ext cx="686403" cy="1067671"/>
              <a:chOff x="4259348" y="3873398"/>
              <a:chExt cx="686403" cy="1067671"/>
            </a:xfrm>
          </p:grpSpPr>
          <p:sp>
            <p:nvSpPr>
              <p:cNvPr id="8" name="Line 6"/>
              <p:cNvSpPr>
                <a:spLocks noChangeShapeType="1"/>
              </p:cNvSpPr>
              <p:nvPr/>
            </p:nvSpPr>
            <p:spPr bwMode="auto">
              <a:xfrm flipV="1">
                <a:off x="4271951" y="4127514"/>
                <a:ext cx="673800" cy="8135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" name="Arc 5"/>
              <p:cNvSpPr>
                <a:spLocks/>
              </p:cNvSpPr>
              <p:nvPr/>
            </p:nvSpPr>
            <p:spPr bwMode="auto">
              <a:xfrm>
                <a:off x="4322566" y="4444906"/>
                <a:ext cx="369109" cy="21676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" name="Line 7"/>
              <p:cNvSpPr>
                <a:spLocks noChangeShapeType="1"/>
              </p:cNvSpPr>
              <p:nvPr/>
            </p:nvSpPr>
            <p:spPr bwMode="auto">
              <a:xfrm flipH="1">
                <a:off x="4259348" y="3873398"/>
                <a:ext cx="559366" cy="104226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</p:grpSp>
      <p:grpSp>
        <p:nvGrpSpPr>
          <p:cNvPr id="15" name="Group 14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4499992" y="2564904"/>
            <a:ext cx="4731989" cy="2036846"/>
            <a:chOff x="3223" y="-1361"/>
            <a:chExt cx="24513" cy="25508"/>
          </a:xfrm>
        </p:grpSpPr>
        <p:sp>
          <p:nvSpPr>
            <p:cNvPr id="16" name="Rectangle 24"/>
            <p:cNvSpPr>
              <a:spLocks noChangeArrowheads="1"/>
            </p:cNvSpPr>
            <p:nvPr/>
          </p:nvSpPr>
          <p:spPr bwMode="auto">
            <a:xfrm>
              <a:off x="3223" y="8558"/>
              <a:ext cx="24513" cy="155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285750" marR="0" lvl="0" indent="-28575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Symbol"/>
                <a:buChar char="W"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:en stéradian</a:t>
              </a:r>
              <a:endPara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R="0" lvl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S: en mètres carrés ( symbole m</a:t>
              </a:r>
              <a:r>
                <a:rPr kumimoji="0" lang="fr-FR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d: en mètres  ( symbole m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8024" y="-1361"/>
              <a:ext cx="10988" cy="10333"/>
              <a:chOff x="14605" y="-2694"/>
              <a:chExt cx="20001" cy="20455"/>
            </a:xfrm>
          </p:grpSpPr>
          <p:sp>
            <p:nvSpPr>
              <p:cNvPr id="18" name="Rectangle 23"/>
              <p:cNvSpPr>
                <a:spLocks noChangeArrowheads="1"/>
              </p:cNvSpPr>
              <p:nvPr/>
            </p:nvSpPr>
            <p:spPr bwMode="auto">
              <a:xfrm>
                <a:off x="14605" y="-2694"/>
                <a:ext cx="20001" cy="19999"/>
              </a:xfrm>
              <a:prstGeom prst="rect">
                <a:avLst/>
              </a:prstGeom>
              <a:solidFill>
                <a:srgbClr val="CC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rgbClr val="000000"/>
                </a:outerShdw>
              </a:effec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49263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9" name="Group 20"/>
              <p:cNvGrpSpPr>
                <a:grpSpLocks/>
              </p:cNvGrpSpPr>
              <p:nvPr/>
            </p:nvGrpSpPr>
            <p:grpSpPr bwMode="auto">
              <a:xfrm>
                <a:off x="23823" y="-2083"/>
                <a:ext cx="2401" cy="19844"/>
                <a:chOff x="121658" y="-2255"/>
                <a:chExt cx="20001" cy="19999"/>
              </a:xfrm>
            </p:grpSpPr>
            <p:sp>
              <p:nvSpPr>
                <p:cNvPr id="24" name="Rectangle 22"/>
                <p:cNvSpPr>
                  <a:spLocks noChangeArrowheads="1"/>
                </p:cNvSpPr>
                <p:nvPr/>
              </p:nvSpPr>
              <p:spPr bwMode="auto">
                <a:xfrm>
                  <a:off x="121659" y="10117"/>
                  <a:ext cx="20000" cy="76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8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d</a:t>
                  </a:r>
                  <a:r>
                    <a:rPr kumimoji="0" lang="fr-FR" sz="1800" b="1" i="0" u="none" strike="noStrike" cap="none" normalizeH="0" baseline="3000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2</a:t>
                  </a:r>
                  <a:endParaRPr kumimoji="0" lang="fr-FR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" name="Rectangle 21"/>
                <p:cNvSpPr>
                  <a:spLocks noChangeArrowheads="1"/>
                </p:cNvSpPr>
                <p:nvPr/>
              </p:nvSpPr>
              <p:spPr bwMode="auto">
                <a:xfrm>
                  <a:off x="121658" y="-2255"/>
                  <a:ext cx="20000" cy="108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S</a:t>
                  </a:r>
                  <a:endParaRPr kumimoji="0" lang="fr-FR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17119" y="4056"/>
                <a:ext cx="2400" cy="7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Symbol" pitchFamily="18" charset="2"/>
                    <a:ea typeface="Times New Roman" pitchFamily="18" charset="0"/>
                    <a:cs typeface="Arial" pitchFamily="34" charset="0"/>
                  </a:rPr>
                  <a:t>W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18"/>
              <p:cNvSpPr>
                <a:spLocks noChangeArrowheads="1"/>
              </p:cNvSpPr>
              <p:nvPr/>
            </p:nvSpPr>
            <p:spPr bwMode="auto">
              <a:xfrm>
                <a:off x="20471" y="4056"/>
                <a:ext cx="2401" cy="75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=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Line 17"/>
              <p:cNvSpPr>
                <a:spLocks noChangeShapeType="1"/>
              </p:cNvSpPr>
              <p:nvPr/>
            </p:nvSpPr>
            <p:spPr bwMode="auto">
              <a:xfrm>
                <a:off x="23225" y="7831"/>
                <a:ext cx="3149" cy="16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23" name="Rectangle 16"/>
              <p:cNvSpPr>
                <a:spLocks noChangeArrowheads="1"/>
              </p:cNvSpPr>
              <p:nvPr/>
            </p:nvSpPr>
            <p:spPr bwMode="auto">
              <a:xfrm>
                <a:off x="27177" y="2482"/>
                <a:ext cx="6949" cy="94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Cos </a:t>
                </a: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Symbol" pitchFamily="18" charset="2"/>
                    <a:ea typeface="Times New Roman" pitchFamily="18" charset="0"/>
                    <a:cs typeface="Arial" pitchFamily="34" charset="0"/>
                  </a:rPr>
                  <a:t>a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" name="Rectangle 2"/>
          <p:cNvSpPr/>
          <p:nvPr>
            <p:custDataLst>
              <p:tags r:id="rId16"/>
            </p:custDataLst>
          </p:nvPr>
        </p:nvSpPr>
        <p:spPr>
          <a:xfrm>
            <a:off x="251520" y="908720"/>
            <a:ext cx="3632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INTENSITÉ 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LUMINEUSE ( I ).</a:t>
            </a:r>
          </a:p>
        </p:txBody>
      </p:sp>
      <p:sp>
        <p:nvSpPr>
          <p:cNvPr id="4" name="Rectangle 3"/>
          <p:cNvSpPr/>
          <p:nvPr>
            <p:custDataLst>
              <p:tags r:id="rId17"/>
            </p:custDataLst>
          </p:nvPr>
        </p:nvSpPr>
        <p:spPr>
          <a:xfrm>
            <a:off x="4355976" y="4293096"/>
            <a:ext cx="4813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La surface éclairée dans un angle solide de </a:t>
            </a: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 </a:t>
            </a:r>
            <a:r>
              <a:rPr lang="fr-FR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stéradian est </a:t>
            </a:r>
            <a:r>
              <a:rPr lang="fr-FR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égale au </a:t>
            </a:r>
            <a:r>
              <a:rPr lang="fr-FR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carré de la distance qui sépare la source de la surface éclairée.</a:t>
            </a:r>
            <a:endParaRPr lang="fr-F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1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6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3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/>
      <p:bldP spid="29" grpId="0"/>
      <p:bldP spid="31" grpId="0"/>
      <p:bldP spid="5" grpId="0"/>
      <p:bldP spid="6" grpId="0" animBg="1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20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51520" y="3314197"/>
            <a:ext cx="2278810" cy="2131028"/>
            <a:chOff x="0" y="0"/>
            <a:chExt cx="20000" cy="20000"/>
          </a:xfrm>
        </p:grpSpPr>
        <p:sp>
          <p:nvSpPr>
            <p:cNvPr id="13" name="Oval 23"/>
            <p:cNvSpPr>
              <a:spLocks noChangeArrowheads="1"/>
            </p:cNvSpPr>
            <p:nvPr/>
          </p:nvSpPr>
          <p:spPr bwMode="auto">
            <a:xfrm>
              <a:off x="0" y="0"/>
              <a:ext cx="20000" cy="20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Line 22"/>
            <p:cNvSpPr>
              <a:spLocks noChangeShapeType="1"/>
            </p:cNvSpPr>
            <p:nvPr/>
          </p:nvSpPr>
          <p:spPr bwMode="auto">
            <a:xfrm flipH="1" flipV="1">
              <a:off x="1352" y="14589"/>
              <a:ext cx="1710" cy="26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Line 21"/>
            <p:cNvSpPr>
              <a:spLocks noChangeShapeType="1"/>
            </p:cNvSpPr>
            <p:nvPr/>
          </p:nvSpPr>
          <p:spPr bwMode="auto">
            <a:xfrm flipV="1">
              <a:off x="17278" y="13275"/>
              <a:ext cx="1943" cy="393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3799796" y="620688"/>
            <a:ext cx="52541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GRANDEURS </a:t>
            </a:r>
            <a:r>
              <a:rPr lang="fr-FR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PHOTOMÉTRIQUES</a:t>
            </a:r>
            <a:r>
              <a:rPr lang="fr-FR" sz="2400" b="1" u="sng" dirty="0">
                <a:solidFill>
                  <a:schemeClr val="bg1"/>
                </a:solidFill>
              </a:rPr>
              <a:t>.</a:t>
            </a:r>
            <a:endParaRPr lang="fr-FR" sz="2400" u="sng" dirty="0">
              <a:solidFill>
                <a:schemeClr val="bg1"/>
              </a:solidFill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94" y="3472509"/>
            <a:ext cx="2193074" cy="269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3372" y="2667865"/>
            <a:ext cx="90006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14950" algn="l"/>
              </a:tabLst>
            </a:pP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C’est la quantité d’énergie lumineuse rayonnée par une source lumineuse. </a:t>
            </a:r>
            <a:b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</a:br>
            <a:r>
              <a:rPr kumimoji="0" lang="fr-FR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Son unité est le lumen (lm). C’est une caractéristique essentielle de photométrie.</a:t>
            </a:r>
          </a:p>
        </p:txBody>
      </p:sp>
      <p:sp>
        <p:nvSpPr>
          <p:cNvPr id="28" name="Rectangle 2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8397" y="1569566"/>
            <a:ext cx="86360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C’est dans la pratique la valeur de l’intensité d’une source lumineuse multipliée par l’angle solide (Cône ou ensemble des directions) dans lequel cette intensité est émise.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>
            <p:custDataLst>
              <p:tags r:id="rId6"/>
            </p:custDataLst>
          </p:nvPr>
        </p:nvSpPr>
        <p:spPr>
          <a:xfrm>
            <a:off x="942296" y="1075293"/>
            <a:ext cx="3254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314950" algn="l"/>
              </a:tabLst>
            </a:pP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FLUX LUMINEUX (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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ou F)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2" name="Rectangle 1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92829" y="3835067"/>
            <a:ext cx="609994" cy="68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itchFamily="18" charset="2"/>
                <a:ea typeface="Times New Roman" pitchFamily="18" charset="0"/>
                <a:cs typeface="Arial" pitchFamily="34" charset="0"/>
              </a:rPr>
              <a:t>W</a:t>
            </a:r>
            <a:endParaRPr kumimoji="0" lang="fr-FR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27185" y="3595423"/>
            <a:ext cx="3397801" cy="583057"/>
          </a:xfrm>
          <a:prstGeom prst="rect">
            <a:avLst/>
          </a:prstGeom>
          <a:solidFill>
            <a:srgbClr val="CC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7238" dir="2021404" algn="ctr" rotWithShape="0">
              <a:srgbClr val="000000"/>
            </a:outerShdw>
          </a:effec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 ou    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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=  I  x  </a:t>
            </a: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  <a:sym typeface="Symbol" pitchFamily="18" charset="2"/>
              </a:rPr>
              <a:t>W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10" name="Rectangle 1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243990" y="4337248"/>
            <a:ext cx="4564190" cy="747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 ou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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en lumens (symbole lm )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 en candelas ( symbole Cd )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W en stéradian	</a:t>
            </a:r>
          </a:p>
        </p:txBody>
      </p:sp>
      <p:sp>
        <p:nvSpPr>
          <p:cNvPr id="7" name="Rectangle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35696" y="5559909"/>
            <a:ext cx="7200799" cy="893428"/>
          </a:xfrm>
          <a:prstGeom prst="rect">
            <a:avLst/>
          </a:prstGeom>
          <a:solidFill>
            <a:srgbClr val="CCCC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7238" dir="2021404" algn="ctr" rotWithShape="0">
              <a:srgbClr val="000000"/>
            </a:outerShdw>
          </a:effec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Exemple : une lampe à incandescence de 40 watts a une intensité lumineuse d’environ  40 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candelas ;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avec un angle de diffusion </a:t>
            </a:r>
            <a:b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4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ymbol" pitchFamily="18" charset="2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stéradian cela nous donne </a:t>
            </a:r>
            <a:r>
              <a:rPr lang="fr-FR" b="1" dirty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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500 lm.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6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8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25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7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28" grpId="0"/>
      <p:bldP spid="31" grpId="0"/>
      <p:bldP spid="12" grpId="0"/>
      <p:bldP spid="9" grpId="0" animBg="1"/>
      <p:bldP spid="10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esure de l'intensité lumineuse : luxmètre CA 81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" b="99167" l="4167" r="95833">
                        <a14:foregroundMark x1="50463" y1="8667" x2="52315" y2="10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816" y="2271303"/>
            <a:ext cx="1656184" cy="460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88303" y="2415244"/>
            <a:ext cx="5815330" cy="814877"/>
            <a:chOff x="5582" y="226"/>
            <a:chExt cx="17002" cy="20209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159" y="226"/>
              <a:ext cx="6425" cy="20209"/>
              <a:chOff x="50299" y="226"/>
              <a:chExt cx="20000" cy="20209"/>
            </a:xfrm>
          </p:grpSpPr>
          <p:sp>
            <p:nvSpPr>
              <p:cNvPr id="5" name="Rectangle 11"/>
              <p:cNvSpPr>
                <a:spLocks noChangeArrowheads="1"/>
              </p:cNvSpPr>
              <p:nvPr/>
            </p:nvSpPr>
            <p:spPr bwMode="auto">
              <a:xfrm>
                <a:off x="50299" y="435"/>
                <a:ext cx="20000" cy="20000"/>
              </a:xfrm>
              <a:prstGeom prst="rect">
                <a:avLst/>
              </a:prstGeom>
              <a:solidFill>
                <a:srgbClr val="CC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rgbClr val="000000"/>
                </a:outerShdw>
              </a:effec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49263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6" name="Group 4"/>
              <p:cNvGrpSpPr>
                <a:grpSpLocks/>
              </p:cNvGrpSpPr>
              <p:nvPr/>
            </p:nvGrpSpPr>
            <p:grpSpPr bwMode="auto">
              <a:xfrm>
                <a:off x="53069" y="226"/>
                <a:ext cx="11912" cy="19843"/>
                <a:chOff x="83669" y="70"/>
                <a:chExt cx="19999" cy="20000"/>
              </a:xfrm>
            </p:grpSpPr>
            <p:grpSp>
              <p:nvGrpSpPr>
                <p:cNvPr id="7" name="Group 8"/>
                <p:cNvGrpSpPr>
                  <a:grpSpLocks/>
                </p:cNvGrpSpPr>
                <p:nvPr/>
              </p:nvGrpSpPr>
              <p:grpSpPr bwMode="auto">
                <a:xfrm>
                  <a:off x="98150" y="70"/>
                  <a:ext cx="5189" cy="20000"/>
                  <a:chOff x="322481" y="70"/>
                  <a:chExt cx="20001" cy="20000"/>
                </a:xfrm>
              </p:grpSpPr>
              <p:sp>
                <p:nvSpPr>
                  <p:cNvPr id="11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322481" y="12441"/>
                    <a:ext cx="20000" cy="76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700" tIns="12700" rIns="12700" bIns="1270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rPr>
                      <a:t>S</a:t>
                    </a:r>
                    <a:endParaRPr kumimoji="0" lang="fr-FR" sz="1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2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22482" y="70"/>
                    <a:ext cx="20000" cy="1080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700" tIns="12700" rIns="12700" bIns="1270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pitchFamily="34" charset="0"/>
                        <a:sym typeface="Symbol" pitchFamily="18" charset="2"/>
                      </a:rPr>
                      <a:t></a:t>
                    </a:r>
                  </a:p>
                </p:txBody>
              </p:sp>
            </p:grpSp>
            <p:sp>
              <p:nvSpPr>
                <p:cNvPr id="8" name="Rectangle 7"/>
                <p:cNvSpPr>
                  <a:spLocks noChangeArrowheads="1"/>
                </p:cNvSpPr>
                <p:nvPr/>
              </p:nvSpPr>
              <p:spPr bwMode="auto">
                <a:xfrm>
                  <a:off x="83669" y="6256"/>
                  <a:ext cx="5189" cy="76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E</a:t>
                  </a:r>
                  <a:endParaRPr kumimoji="0" lang="fr-FR" sz="1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" name="Rectangle 6"/>
                <p:cNvSpPr>
                  <a:spLocks noChangeArrowheads="1"/>
                </p:cNvSpPr>
                <p:nvPr/>
              </p:nvSpPr>
              <p:spPr bwMode="auto">
                <a:xfrm>
                  <a:off x="90914" y="6256"/>
                  <a:ext cx="5189" cy="762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8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=</a:t>
                  </a:r>
                  <a:endParaRPr kumimoji="0" lang="fr-FR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" name="Line 5"/>
                <p:cNvSpPr>
                  <a:spLocks noChangeShapeType="1"/>
                </p:cNvSpPr>
                <p:nvPr/>
              </p:nvSpPr>
              <p:spPr bwMode="auto">
                <a:xfrm>
                  <a:off x="96864" y="10062"/>
                  <a:ext cx="6804" cy="17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</p:grpSp>
        <p:sp>
          <p:nvSpPr>
            <p:cNvPr id="4" name="Rectangle 2"/>
            <p:cNvSpPr>
              <a:spLocks noChangeArrowheads="1"/>
            </p:cNvSpPr>
            <p:nvPr/>
          </p:nvSpPr>
          <p:spPr bwMode="auto">
            <a:xfrm>
              <a:off x="5582" y="1143"/>
              <a:ext cx="10339" cy="1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 ou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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en lumens (symbole lm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E en lux ( symbole lx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S en mètres carrés ( symbole m</a:t>
              </a:r>
              <a:r>
                <a:rPr kumimoji="0" lang="fr-FR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 )</a:t>
              </a:r>
            </a:p>
          </p:txBody>
        </p:sp>
      </p:grpSp>
      <p:sp>
        <p:nvSpPr>
          <p:cNvPr id="13" name="Rectangle 3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225596" y="1270501"/>
            <a:ext cx="58981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L’éclairement E, mesuré en lux (lx) caractérise le flux lumineux reçu par unité de surface ( m</a:t>
            </a:r>
            <a:r>
              <a:rPr kumimoji="0" lang="fr-FR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3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1979548"/>
            <a:ext cx="90418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 lux correspond à un flux d’un lumen reçu par une surface d’un mètre carré 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 1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11278" y="4375600"/>
            <a:ext cx="5398211" cy="806450"/>
            <a:chOff x="0" y="0"/>
            <a:chExt cx="19980" cy="20000"/>
          </a:xfrm>
        </p:grpSpPr>
        <p:sp>
          <p:nvSpPr>
            <p:cNvPr id="31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7644" cy="20000"/>
            </a:xfrm>
            <a:prstGeom prst="rect">
              <a:avLst/>
            </a:prstGeom>
            <a:solidFill>
              <a:srgbClr val="CCCC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57238" dir="2021404" algn="ctr" rotWithShape="0">
                <a:srgbClr val="000000"/>
              </a:outerShdw>
            </a:effec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492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3429" y="157"/>
              <a:ext cx="1376" cy="19843"/>
              <a:chOff x="-2047" y="0"/>
              <a:chExt cx="29977" cy="20000"/>
            </a:xfrm>
          </p:grpSpPr>
          <p:sp>
            <p:nvSpPr>
              <p:cNvPr id="38" name="Rectangle 9"/>
              <p:cNvSpPr>
                <a:spLocks noChangeArrowheads="1"/>
              </p:cNvSpPr>
              <p:nvPr/>
            </p:nvSpPr>
            <p:spPr bwMode="auto">
              <a:xfrm>
                <a:off x="-2047" y="12371"/>
                <a:ext cx="29977" cy="76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1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d</a:t>
                </a:r>
                <a:r>
                  <a:rPr kumimoji="0" lang="fr-FR" sz="18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2</a:t>
                </a:r>
                <a:endParaRPr kumimoji="0" lang="fr-FR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" name="Rectangl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0000" cy="10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2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ea typeface="Times New Roman" pitchFamily="18" charset="0"/>
                    <a:cs typeface="Arial" pitchFamily="34" charset="0"/>
                  </a:rPr>
                  <a:t>I</a:t>
                </a: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3" name="Rectangle 6"/>
            <p:cNvSpPr>
              <a:spLocks noChangeArrowheads="1"/>
            </p:cNvSpPr>
            <p:nvPr/>
          </p:nvSpPr>
          <p:spPr bwMode="auto">
            <a:xfrm>
              <a:off x="961" y="6294"/>
              <a:ext cx="917" cy="7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>
              <a:off x="2242" y="6294"/>
              <a:ext cx="918" cy="7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=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Line 4"/>
            <p:cNvSpPr>
              <a:spLocks noChangeShapeType="1"/>
            </p:cNvSpPr>
            <p:nvPr/>
          </p:nvSpPr>
          <p:spPr bwMode="auto">
            <a:xfrm>
              <a:off x="3295" y="10071"/>
              <a:ext cx="1203" cy="1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lg"/>
              <a:tailEnd type="non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Rectangle 3"/>
            <p:cNvSpPr>
              <a:spLocks noChangeArrowheads="1"/>
            </p:cNvSpPr>
            <p:nvPr/>
          </p:nvSpPr>
          <p:spPr bwMode="auto">
            <a:xfrm>
              <a:off x="8072" y="236"/>
              <a:ext cx="11908" cy="185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 en candela  (symbole Cd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 en lux ( symbole lx )</a:t>
              </a:r>
              <a:endPara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 en mètres  ( symbole m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2"/>
            <p:cNvSpPr>
              <a:spLocks noChangeArrowheads="1"/>
            </p:cNvSpPr>
            <p:nvPr/>
          </p:nvSpPr>
          <p:spPr bwMode="auto">
            <a:xfrm>
              <a:off x="4805" y="4721"/>
              <a:ext cx="2656" cy="9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Cos </a:t>
              </a:r>
              <a:r>
                <a:rPr kumimoji="0" lang="fr-FR" sz="1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Symbol" pitchFamily="18" charset="2"/>
                  <a:ea typeface="Times New Roman" pitchFamily="18" charset="0"/>
                  <a:cs typeface="Arial" pitchFamily="34" charset="0"/>
                </a:rPr>
                <a:t>a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Rectangle 1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04656" y="4928348"/>
            <a:ext cx="176368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L’éclairement se mesure avec un luxmètre.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47825" y="25987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2" name="Rectangle 1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5536" y="3379282"/>
            <a:ext cx="6928380" cy="92333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  <a:alpha val="53000"/>
                </a:srgbClr>
              </a:gs>
              <a:gs pos="50000">
                <a:srgbClr val="C00000">
                  <a:shade val="67500"/>
                  <a:satMod val="115000"/>
                  <a:alpha val="46000"/>
                </a:srgbClr>
              </a:gs>
              <a:gs pos="100000">
                <a:srgbClr val="C00000">
                  <a:shade val="100000"/>
                  <a:satMod val="115000"/>
                  <a:alpha val="29000"/>
                </a:srgbClr>
              </a:gs>
            </a:gsLst>
            <a:lin ang="1620000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L’éclairement varie selon :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l’angle formé par la surface éclairée et la direction de la surface.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le carré de la distance entre la source et la surface éclairée. 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2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647825" y="351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>
            <p:custDataLst>
              <p:tags r:id="rId10"/>
            </p:custDataLst>
          </p:nvPr>
        </p:nvSpPr>
        <p:spPr>
          <a:xfrm>
            <a:off x="1768849" y="942836"/>
            <a:ext cx="2083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ÉCLAIREMENT</a:t>
            </a: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>
            <p:custDataLst>
              <p:tags r:id="rId11"/>
            </p:custDataLst>
          </p:nvPr>
        </p:nvSpPr>
        <p:spPr>
          <a:xfrm>
            <a:off x="3784474" y="519063"/>
            <a:ext cx="5257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GRANDEURS </a:t>
            </a:r>
            <a:r>
              <a:rPr lang="fr-FR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PHOTOMÉTRIQUES</a:t>
            </a:r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2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ZoneTexte 16"/>
          <p:cNvSpPr txBox="1"/>
          <p:nvPr>
            <p:custDataLst>
              <p:tags r:id="rId12"/>
            </p:custDataLst>
          </p:nvPr>
        </p:nvSpPr>
        <p:spPr>
          <a:xfrm>
            <a:off x="554" y="5300827"/>
            <a:ext cx="6046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fr-FR" b="1" dirty="0">
                <a:solidFill>
                  <a:schemeClr val="bg1"/>
                </a:solidFill>
              </a:rPr>
              <a:t>Ordres de </a:t>
            </a:r>
            <a:r>
              <a:rPr lang="fr-FR" b="1" dirty="0" smtClean="0">
                <a:solidFill>
                  <a:schemeClr val="bg1"/>
                </a:solidFill>
              </a:rPr>
              <a:t>grandeur </a:t>
            </a:r>
            <a:r>
              <a:rPr lang="fr-FR" b="1" dirty="0">
                <a:solidFill>
                  <a:schemeClr val="bg1"/>
                </a:solidFill>
              </a:rPr>
              <a:t>:</a:t>
            </a:r>
          </a:p>
          <a:p>
            <a:pPr fontAlgn="t"/>
            <a:r>
              <a:rPr lang="fr-FR" b="1" dirty="0" smtClean="0">
                <a:solidFill>
                  <a:schemeClr val="bg1"/>
                </a:solidFill>
              </a:rPr>
              <a:t>	clair </a:t>
            </a:r>
            <a:r>
              <a:rPr lang="fr-FR" b="1" dirty="0">
                <a:solidFill>
                  <a:schemeClr val="bg1"/>
                </a:solidFill>
              </a:rPr>
              <a:t>de lune 0</a:t>
            </a:r>
            <a:r>
              <a:rPr lang="fr-FR" b="1" dirty="0" smtClean="0">
                <a:solidFill>
                  <a:schemeClr val="bg1"/>
                </a:solidFill>
              </a:rPr>
              <a:t>, 5 </a:t>
            </a:r>
            <a:r>
              <a:rPr lang="fr-FR" b="1" dirty="0">
                <a:solidFill>
                  <a:schemeClr val="bg1"/>
                </a:solidFill>
              </a:rPr>
              <a:t>lx, </a:t>
            </a:r>
          </a:p>
          <a:p>
            <a:pPr fontAlgn="t"/>
            <a:r>
              <a:rPr lang="fr-FR" b="1" dirty="0" smtClean="0">
                <a:solidFill>
                  <a:schemeClr val="bg1"/>
                </a:solidFill>
              </a:rPr>
              <a:t>	plage </a:t>
            </a:r>
            <a:r>
              <a:rPr lang="fr-FR" b="1" dirty="0">
                <a:solidFill>
                  <a:schemeClr val="bg1"/>
                </a:solidFill>
              </a:rPr>
              <a:t>plein soleil </a:t>
            </a:r>
            <a:r>
              <a:rPr lang="fr-FR" b="1" dirty="0" smtClean="0">
                <a:solidFill>
                  <a:schemeClr val="bg1"/>
                </a:solidFill>
              </a:rPr>
              <a:t>100 </a:t>
            </a:r>
            <a:r>
              <a:rPr lang="fr-FR" b="1" dirty="0">
                <a:solidFill>
                  <a:schemeClr val="bg1"/>
                </a:solidFill>
              </a:rPr>
              <a:t>à </a:t>
            </a:r>
            <a:r>
              <a:rPr lang="fr-FR" b="1" dirty="0" smtClean="0">
                <a:solidFill>
                  <a:schemeClr val="bg1"/>
                </a:solidFill>
              </a:rPr>
              <a:t>130 </a:t>
            </a:r>
            <a:r>
              <a:rPr lang="fr-FR" b="1" dirty="0">
                <a:solidFill>
                  <a:schemeClr val="bg1"/>
                </a:solidFill>
              </a:rPr>
              <a:t>000 lx.</a:t>
            </a:r>
          </a:p>
          <a:p>
            <a:pPr fontAlgn="t"/>
            <a:r>
              <a:rPr lang="fr-FR" b="1" dirty="0" smtClean="0">
                <a:solidFill>
                  <a:schemeClr val="bg1"/>
                </a:solidFill>
              </a:rPr>
              <a:t>Exemple</a:t>
            </a:r>
            <a:r>
              <a:rPr lang="fr-FR" b="1" dirty="0">
                <a:solidFill>
                  <a:schemeClr val="bg1"/>
                </a:solidFill>
              </a:rPr>
              <a:t> : avec une lampe de </a:t>
            </a:r>
            <a:r>
              <a:rPr lang="fr-FR" b="1" dirty="0" smtClean="0">
                <a:solidFill>
                  <a:schemeClr val="bg1"/>
                </a:solidFill>
              </a:rPr>
              <a:t>100 </a:t>
            </a:r>
            <a:r>
              <a:rPr lang="fr-FR" b="1" dirty="0">
                <a:solidFill>
                  <a:schemeClr val="bg1"/>
                </a:solidFill>
              </a:rPr>
              <a:t>watts à 10 mètres l’éclairement produit est de l’ordre de 1 lux ( pour I = 100Cd </a:t>
            </a:r>
            <a:r>
              <a:rPr lang="fr-FR" b="1" dirty="0" smtClean="0">
                <a:solidFill>
                  <a:schemeClr val="bg1"/>
                </a:solidFill>
              </a:rPr>
              <a:t>).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3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9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6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9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7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40" grpId="0"/>
      <p:bldP spid="42" grpId="0" animBg="1"/>
      <p:bldP spid="15" grpId="0"/>
      <p:bldP spid="4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81549" y="1700808"/>
            <a:ext cx="472414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Exprimée en candela par mètres carrés cette grandeur concerne les sources qui ne sont plus ponctuelles, dalles d’éclairage, panneaux d’information,....</a:t>
            </a:r>
            <a:endParaRPr kumimoji="0" lang="fr-FR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1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389816" y="3339038"/>
            <a:ext cx="5445134" cy="2176905"/>
            <a:chOff x="-1099" y="-7562"/>
            <a:chExt cx="12872" cy="46327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206" y="-7562"/>
              <a:ext cx="6425" cy="20203"/>
              <a:chOff x="640" y="-7562"/>
              <a:chExt cx="20000" cy="20203"/>
            </a:xfrm>
          </p:grpSpPr>
          <p:sp>
            <p:nvSpPr>
              <p:cNvPr id="6" name="Rectangle 11"/>
              <p:cNvSpPr>
                <a:spLocks noChangeArrowheads="1"/>
              </p:cNvSpPr>
              <p:nvPr/>
            </p:nvSpPr>
            <p:spPr bwMode="auto">
              <a:xfrm>
                <a:off x="640" y="-7562"/>
                <a:ext cx="20000" cy="20000"/>
              </a:xfrm>
              <a:prstGeom prst="rect">
                <a:avLst/>
              </a:prstGeom>
              <a:solidFill>
                <a:srgbClr val="CC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57238" dir="2021404" algn="ctr" rotWithShape="0">
                  <a:srgbClr val="000000"/>
                </a:outerShdw>
              </a:effectLst>
            </p:spPr>
            <p:txBody>
              <a:bodyPr vert="horz" wrap="square" lIns="12700" tIns="12700" rIns="12700" bIns="127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449263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3234" y="-5644"/>
                <a:ext cx="11913" cy="18285"/>
                <a:chOff x="1" y="-5854"/>
                <a:chExt cx="19999" cy="18435"/>
              </a:xfrm>
            </p:grpSpPr>
            <p:grpSp>
              <p:nvGrpSpPr>
                <p:cNvPr id="8" name="Group 8"/>
                <p:cNvGrpSpPr>
                  <a:grpSpLocks/>
                </p:cNvGrpSpPr>
                <p:nvPr/>
              </p:nvGrpSpPr>
              <p:grpSpPr bwMode="auto">
                <a:xfrm>
                  <a:off x="13804" y="-5854"/>
                  <a:ext cx="5872" cy="18435"/>
                  <a:chOff x="-2631" y="-5854"/>
                  <a:chExt cx="22631" cy="18435"/>
                </a:xfrm>
              </p:grpSpPr>
              <p:sp>
                <p:nvSpPr>
                  <p:cNvPr id="12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-2631" y="4957"/>
                    <a:ext cx="20000" cy="762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700" tIns="12700" rIns="12700" bIns="1270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rPr>
                      <a:t> S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5854"/>
                    <a:ext cx="20000" cy="108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700" tIns="12700" rIns="12700" bIns="1270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rPr>
                      <a:t> I</a:t>
                    </a:r>
                    <a:endParaRPr kumimoji="0" lang="fr-FR" sz="20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9" name="Rectangle 7"/>
                <p:cNvSpPr>
                  <a:spLocks noChangeArrowheads="1"/>
                </p:cNvSpPr>
                <p:nvPr/>
              </p:nvSpPr>
              <p:spPr bwMode="auto">
                <a:xfrm>
                  <a:off x="1" y="-385"/>
                  <a:ext cx="5189" cy="76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L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0" name="Rectangle 6"/>
                <p:cNvSpPr>
                  <a:spLocks noChangeArrowheads="1"/>
                </p:cNvSpPr>
                <p:nvPr/>
              </p:nvSpPr>
              <p:spPr bwMode="auto">
                <a:xfrm>
                  <a:off x="7245" y="-385"/>
                  <a:ext cx="5189" cy="76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12700" tIns="12700" rIns="12700" bIns="1270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18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itchFamily="34" charset="0"/>
                      <a:ea typeface="Times New Roman" pitchFamily="18" charset="0"/>
                      <a:cs typeface="Arial" pitchFamily="34" charset="0"/>
                    </a:rPr>
                    <a:t>=</a:t>
                  </a:r>
                  <a:endParaRPr kumimoji="0" lang="fr-FR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1" name="Line 5"/>
                <p:cNvSpPr>
                  <a:spLocks noChangeShapeType="1"/>
                </p:cNvSpPr>
                <p:nvPr/>
              </p:nvSpPr>
              <p:spPr bwMode="auto">
                <a:xfrm>
                  <a:off x="13196" y="3427"/>
                  <a:ext cx="6804" cy="15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/>
                </a:p>
              </p:txBody>
            </p:sp>
          </p:grpSp>
        </p:grpSp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-1099" y="20183"/>
              <a:ext cx="12872" cy="1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700" tIns="12700" rIns="12700" bIns="127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 en candela par mètres carrés</a:t>
              </a:r>
              <a:r>
                <a: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(symbole Cd/m</a:t>
              </a:r>
              <a:r>
                <a:rPr kumimoji="0" lang="fr-FR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 en candela ( symbole Cd)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 en mètres carrés ( symbole m</a:t>
              </a:r>
              <a:r>
                <a:rPr kumimoji="0" lang="fr-FR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2</a:t>
              </a:r>
              <a:r>
                <a:rPr kumimoji="0" lang="fr-FR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)</a:t>
              </a:r>
              <a:endParaRPr kumimoji="0" lang="fr-FR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ectangle 1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>
            <p:custDataLst>
              <p:tags r:id="rId4"/>
            </p:custDataLst>
          </p:nvPr>
        </p:nvSpPr>
        <p:spPr>
          <a:xfrm>
            <a:off x="1987187" y="1052736"/>
            <a:ext cx="17972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LUMINANCE.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5"/>
            </p:custDataLst>
          </p:nvPr>
        </p:nvSpPr>
        <p:spPr>
          <a:xfrm>
            <a:off x="3784474" y="519063"/>
            <a:ext cx="5257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GRANDEURS </a:t>
            </a:r>
            <a:r>
              <a:rPr lang="fr-FR" sz="24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PHOTOMÉTRIQUES</a:t>
            </a:r>
            <a:r>
              <a:rPr lang="fr-FR" sz="2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fr-FR" sz="2400" u="sng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9" name="Picture 51" descr="http://zigzagasia.files.wordpress.com/2010/10/osaka013.jpg?w=800&amp;h=1200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82650"/>
            <a:ext cx="3095051" cy="464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50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  <p:bldP spid="3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52ea30293822ab6c5beb271c7874a9921519d"/>
  <p:tag name="ISPRING_ULTRA_SCORM_COURSE_ID" val="278574BD-C8E5-4A13-80EC-9768CA564BAC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DGanUXO8+LqUwQAAA0QAAAdAAAAdW5pdmVyc2FsL2NvbW1vbl9tZXNzYWdlcy5sbmetV/9u2zYQ/r9A34EQUGADNrcd0KIYEgeyxNhCZMmV6DjZDwiMxNhEKDGVKLfZX3uaPdieZEdKbuykg6SkgG1YtO+74913H49HJ19ygbasrLgsjq23ozcWYkUqM16sj60lOf35g4UqRYuMClmwY6uQFjoZv3xxJGixrumawfeXLxA6yllVwWM11k/3z4hnx9ZikjjhfGEHl4kfTsNk4k2tsSPzW1rcIV+u5R/lD7+8//Dl7bv3Px69bi37AMVz2/cPoZBBevemB1BAotBPAA37SYAviDXWn8PswiXxvQBb4/bLMOtFhM+tsf7stFtGEQ5IEvueixMvToKQmFz4mGDXGl/KGm3oliEl0Zazz0htGFRS8ZKhSvDM/JBKWChq1uXMDee2FyQRjknkOcQLA2scy7K8+8nA0lptZAnuKpTxil4JlhmfwBnz+23JKnBNFXAKwUttOPxT5pQXo07Xkb3ygmlCwtCPExy4uxVrjIsMuSXVbgaiRHaMIwAoacXKJ9gmhmXGHNlCDEOYedOZD2+iQ5jx9UbAWw2NY4GhBgtWdFkBR3AE7IrjVRi5OmngClF0S6vqsyyzA37sF6oL2AucECjokD1wojF2wFBjDspRlixVXWBzHMf2FCeT8AKIDH0XDrEIz6DdzoZYXOIYWgTHXTaBfe5NbU143WI7/u/6K6WazuIO0TQFO52+LZd1BSs6pdAFptOqYV5i/HEJVfNs/xtd3ABCYk291nzLIIQy62YPaIqDXc2fj0vvt+TU9nzsJkAoN1wlxIiddkZBHgqpEBVC6g2AX5ptaZEydMVSWgPh7+BvGc/M33SxTSSfav4XoqqVlletKgUuvng1el5oHvFBTVe0LHr0+QOoA018vNm8rmCnSrH8VnXtYi8To+8SxXP3pbvufzfVpy7P3NED/0O3EzfCNPGg2ydc9rfAcBRp8YXTQ/S38oJTcLRo9A0E0CuuB/gMwhYgkOipGOeQ+YMQzqEiA+xXeBJ7ROeYXVVcdZ7ZplBNvb/NkRSGJMEUu+fJFbuW0P+C0W1zdIOEG+KMnuBsECH2JosDnW5RAgho3YwPEJLgOew/64G5nONdBht5PcjEStYiM3Im+I2RWKhNnbPHM8t1KXOzKmi166VG4U+eE0Wzuahxuhhw9sbYjpxZ4tiBg/W4q3tY9DQCLuuYfBInvj3R5kDqnKp0A+fKtayLrCdQM7G6+NQGsDalMaNluvn37396YjyIpFlF7eqvg0CgQ7Uu4a9gvwdSserPLhBiTw7tzEMfq3bC39n1HPiJB3T4LpM0bQ6tXOawNOr2C2xri2YTYjuzORAyNvyTdZl2jyn7CHM7OgNRMrOoNZ7T8gYUjUgpBqGYVGsCqmHe7y9ZtRK8YENsn3cm6A0Tb5HYrmtunNB8gqc3zVmawVydtldPAVfPvmDOzA5A8B7gsYyrgYDmjNnJCzR683zf5tvHR87Xp8pc3I9e793j/wNQSwMEFAACAAgAMZqdRWcfI7+uBAAAixYAACcAAAB1bml2ZXJzYWwvZmxhc2hfcHVibGlzaGluZ19zZXR0aW5ncy54bWzNWN1y4jYUvucpNO7s5cbJNukmGSBDEjNhlr9ip9mdTocRtsBqZMkrybDsVZ+mD9Yn6REKBEJ+5O6QZnJBLJ/v05F0fj6revYtY2hKpKKC17yDvX0PER6LhPJJzbuOmu+PPaQ05glmgpOax4WHzuqVal6MGFVpSLQGU4WAhqvTXNe8VOv81Pdns9keVbk0bwUrNPCrvVhkfi6JIlwT6ecMz+FHz3OivHqlglDVDnVEUjCCaAIucGq8w6zJsEo935qNcHw7kaLgyYVgQiI5GdW8n44b5m9pY6kuaUa4WZyqw6AZ1qc4SajxB7OQficoJXSSguMH+4cemtFEpzXvw6GhAXN/m2ZBbheBDc2FgNVwfcefEY0TrLF9tBNKMiYStpWoupYFAdKNsTVLTb7p1YAdSuYcZzSO4A0yW1XzLqPhIGgGg6B7EQyvB23rqjMiakXtwAkTtluXwbDbi4JweBV12qVBUfA5KgEq65kzfX8QhEE3CgbD81avJMLdqXtM0Gm02iUxN8F52IrKztRtdMpC+le9rhvm6ks/GLRb3U/DqNdrR63+PWoRw2vRWvU3A78KCSIKuR7eOi2yEceUQdF4EOOKaCg7DMsJiUSTQjKOMVPEQ3/mZPJrgRnVc5OgUJ1uCckbKiexHpjsq3kmo7x7OksIjkFKrlL76GSV2R+PN5bu29nvl/Wol9VV0eqnQotX9v5g/2jl/snh8+4/4WgVa43jFIqYXtag9ZGl1VjwjaMxz2gkWLJaEslGJOnijKyV5vCW8iZYHnhoDEHEYLENSTHzENWw+HgFVsVIaaoXzaC5bomAC5oOQZ1wazPiFEu1ETGrfTf1N67/3hWaqD/sXtihp0wDnqBLiWfQlFzM+4S7mF3BMTFzVEQ6OSGxKmGJGoy5GA+WCedi3MHylkgUCcGc7PvLsEItPhZOvmeQQy6GN2SkqCYupufUaeobUbAEzUWBGL0lSAsE3hcZ/JcStN650ViKbDEK4kIjxSiE4JSSGUnOXCb6AlNkBSBB1+SMaDvD14J+RyMyFhJ4CZ5CsME4VZZ/rxRxjpW6J8VLH9/Z/tfqXgaf35kF4mSKQUuUI4cKQLJc74Ifw9q5gCkYE7CbaxSwMzEuIKzN+SQ0WZi5LNN57hRPF4duDnJBCsdNwR/LCS9iqFWUF8SVMMYcCc7mCMeQXsqE0JSKQsGIDRZLrf6TgxaKKF+4OoGSCpPJxK1A7B98+Pnw6JePxyene/4/f/39/lnQXY/vM2xms03+4lll6Ix8oEJfwD2h9txQDzTfC6AnlZ8zrqybz6hAZ+QjWtAZ+1AROgO3dOELyGfU4Ra2KWRmyk2ydZ6PfyjcSZvt3l/1jSZ5XKIstNRbVChh0BhcXCHY6et2FJ66ZHZXINiwOIXSMDbfuS6Y3nUExxE49fNB8JuTG3AuTmUtCJ3oek7r+OSod0xP76/1cydxgCV3lH//u2kXxMPEKhWQD4xmoJOSV+sLP1Kln8rqXRb4nRW+VyleP/R9ZSvfjooXwTJOIYh2Fnhvvjnscnvf0o7Zp9WNzsYVzupqYfPO07zJKKcZ7KNRsquL0vrR4X7Vf/xVpQJsmxfI9cq/UEsDBBQAAgAIADGanUXimsFEswIAAFEKAAAhAAAAdW5pdmVyc2FsL2ZsYXNoX3NraW5fc2V0dGluZ3MueG1slVbbbtswDH3fVwTZe91d0wFqgDbNgALdWqxF32WbsYXIkiHJ6fL307WWEjvxQhSIyHPEi0imSG4JW36YzVDBKRfPoBRhlTSaoJuR8nqed0pxdlFwpoCpC8ZFg+l8+fGn/aDMIs+x+A7EVM4GF9C7WdjPFIr38W1hZIxQ8KbFbP/AK36R42JbCd6x8mxo9b4FQQnbauTlj8VqPeqAEqnuFTRJTOsrI9MorQApwYT0fW3kLIviHGjwdGk/Ezm9q9PZH9B2RBJlaTefjIzRWlxBWuSrGyPjeKZvT19lYeQ0QcFfpaFfPhsZhVK8B5FefvfVyCiDt137Pz3SCl6Zgqac04/4zqEcl3r8TFSXRs4STELG0dlX8OWxud5FIP81nntkxlVw+mTqerAQzKPnFJZKdICycHI2WfO3x07p+Qj2WNNjnnTMT7iTMarX9bg/8EZYGYG8oke8cto1sHLhRsBU3+NXq1u7KZYbTKXHvuuiAAXsvDKKsFf2yN+6qkfISNkjnykp4ZHR/RH80OI44YVvsX/L08XXVmBYH0O9wilYjacHM7cycu0VAdPwEpbShPNCGjCvhjKrcyFlRzEhhnekwopw9svg8r1NRqLswOAbbbitkCKKwlC32Rj1jo7fy57PN6P7Sehzc+eZ0hv8eo6VwkXd6J8kOZ95nh4Rfc08G2aYHanhIO7Zhk/kNFhsQbxwTqd6YVxBjLVpj4G5G6wxOMqiEqBsuMbIXzJUfNY1OYi1fjMCoWlSncPVpKqp/lOvBN6gTAkjRsdUtb6OYfLek5HCNwBgUdShY93BWZqOKkJhB2HuI4VNeCwzJHWHjjXbjXqAjYrbzWsm9aNfE32jxLjUMEB41XENM5wl7XmPS5te4Vza1JKxDxs4ujpZymGXmeaLQU7hmym5WtuPi6iV5l/Jf1BLAwQUAAIACAAxmp1F7X6u7YIEAACcFQAAJgAAAHVuaXZlcnNhbC9odG1sX3B1Ymxpc2hpbmdfc2V0dGluZ3MueG1szVhRc+I2EH7Pr9C4c48HyTXpJRkgQxJnYI4ABae5m06HEZbAamTJlWQ47qm/pj/sfsmtUCAQApHbS66TB2J5v0+7693VZ1fOPqccTajSTIpqcFDaDxAVsSRMjKvBTXT19jhA2mBBMJeCVgMhA3RW26tk+ZAznfSpMWCqEdAIfZqZapAYk52Wy9PptMR0puxdyXMD/LoUy7ScKaqpMFSVM45n8GNmGdVBbW8PoYpbupYk5xQxAi4IZr3DvGFSHpSd1RDHd2Mlc0EuJJcKqfGwGvx0XLd/CxvHdMlSKmxsugaLdtmcYkKYdQfzPvtCUULZOAG/D/YPAzRlxCTV4N2hpQHz8ibNnNzFgC3NhYRghLnnT6nBBBvsLt2Gio6ogqxSXTMqp0C6trZiaehns1xwS2QmcMriCO4gm6lqcBkNeuFV2AvbF+HgptdyrnojombUCr0w/VbzMhy0O1HYHzSi61ZhUBR+jAqAinrmTd/thf2wHYW9wXmzUxDh79QDJryuN1sFMbfheb8ZFd2pXb8uCuk2Om0/TONTN+y1mu0Pg6jTaUXN7gNqXsMr1Voprxd+BRpE5mq1vE2Sp0OBGYeZ8ajGNTUwdThWYxrJKwbNOMJc0wD9mdHxrznmzMxsg8JwuqM0q+uMxqZnu68a2I4KHugcITgGLbls7aOTZWe/P14Lvex2fwjrSS8ry5nVTaSRr+z9wf7R0v2Tw93ub3G0go3BcQJDzCxm0OrKwmokxdqjsddoKDlZhjSCKuEQTV0xzAPEDEQXL+8amwNzxTjUj8UelEbCbIQXJ1jptRpYZtJO1Lj2e1saqv9w0bmlbaahIOhS4SmcMj7mXSp8zBqQeG6TT5WXEwrrApaozrmPcW/RQj7G11jdUYUiKbmXfXdRKKgpRtLL9xS6wsfwlg41M9TH9Jx5bX0rc07QTOaIszuKjETgfZ7CfwlFq2cxGimZzlc51gZpzghFE0anlJz5bPQJtkhzQIJQyTg1boe/cvYFDelIKuCleALFButMO/5SIeIMa/1Aihc+vnEnWrN9GX58YwPEZIJBHRQjh56maWZegh9D7ELCFpxLyOYKBWQmxjmUtX0+hJG5mU+Y3nsneDJ/6PZBzknhcTPwx3HCjRhmDRM59SWMsUBS8BnCMbSXtiU0YTLXsOKKxVHrf+WggyIm5q6OQb7CZor4DYj9g3c/Hx798v745LRU/vr3P293gu5P7S7Hdjd3bF/s1HreyEe68hncFv3mh3qk4p4BbdVy3riibu7Qdd7IJ9SdN/axxvMGbii9Z5A79N4G9kqq1I4bsvE8n5b+92Jl8+yvlK1SeFp0zNXR62iOfljvXTQQ5O6mFfVPfXq1LRGkIE6g2Uf2XdQH07mJIMGh1wndC3/zcgMy7TWowr4XXccrjg+eCsae0t2VE9rruMdKeAq6H27aBjkwdtoDBAFnKSgf8mqT/r/M3W19+pIj+8VG2auMo93vQG5Yfa9xRLGKEyiLFyulHz/Av2vC/k85cFfLLyNrn0KWr+jr3w73YH39i2pt7xtQSwMEFAACAAgAMZqdRZH2JEugAQAALQYAAB8AAAB1bml2ZXJzYWwvaHRtbF9za2luX3NldHRpbmdzLmpzjZRNb8IwDIbv/Ioqu06IfcJ2Q4NJSBwmjdu0QyimVKRxlIQOhvjvq8NX06aD+NK8evo6duRsW1GxWMyi12jrvt3+w987DUizegW3vi4a9Ix0ZkQ6g0magUglsAqSH389ybszETJm0plON59ka0p+DAO0Cmg6oJmAlge0n4C2Jm3OhSmLv15hh6L2BZW6PF1Zi7Ido7QgbVuizrhj2M27W+X6KjDmoC+gcx6DZ9p1q4k8Oz51KcpcjJnicjPGBNtTHi8TjSs5a8q/2CjQxX0v90Dnpfs29OxEauzIQlZNPOxRNJNKgzFwyPs8pAjCgk9BlHw7bv2Desb1gip0nprUHun+HUWZVjyBWpd6fQofk4VXrZtdijpnYW33xMM9hUcIvgFdsxo8UnggqpW64gKVxoQ6UkPrPT+hAvkslckhdYciyNFhybape+dC3fEHzBshrIzQIjCRWdO7ccXU2+DgmkrWcWjmRUiUIRFDogqJ+Un0zmOrDwntvyLGreXxIiveh+JppJ6DKb5Bj+QcSci4XoKeIIqiou9LZ/df511r9wdQSwMEFAACAAgAMZqd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DGanUWUE7MiaQAAAG4AAAAcAAAAdW5pdmVyc2FsL2xvY2FsX3NldHRpbmdzLnhtbA3MMQ6DMAxA0Z1TWN4p7daBwMZWltIDWMRFkRwbkYDg9mT7w9Nv+zMKHLylYOrw9XgisM7mgy4Of9NQvxFSJvUkpuxQDaHvqlZsJvlyzgUmWIUu3iaOJTKPFIscdhGo4VNe/8Aem666AVBLAwQUAAIACACgeD1F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Axmp1F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DGanUVKoLPZIxgAACgqAAAXAAAAdW5pdmVyc2FsL3VuaXZlcnNhbC5wbmftWmtYkum6xmkmp5nMymmcPORKK/Z00BGXmgd0VZo1Y1rTwTwglZqTBhSKhnKYpsamLM1cSWTAVJM2qeARFBQ7igbKmAkaApUK6acySoCcZH82s9bea6/9Y+///eDmfb+L6+O93+d+n/t54Du/OybK4ROXTyAQiMPOHRHfQiALqOBr0ccLwSvnv5pJA9/ssr6N2gph9riNgZMP07fs2gKB1BV/ajn8EThfdGJHfBYEsuTR/MtOgLmbCoF82bYzYsu+U8mT8m8Kj+e2CKZbK1ohyL9VbF34OgLm1FvyycLPVuyxX/7jjt2Lru+JWHRhydalovvffPbh2g8/i6BFfGDn45XlWyc2Nqm7jJqrlbyqe4x7crlx4+xv/UBCZj+KWHXPQHp5fKWCZJ5sCFQStBOXAhWbDS8yWXYQyH34vZV9xWOduFNQmF9d4hfgEr1L6dWvQmHKPKAmZzs4H4jkzoTCbFqGrdEPnN4Pe0ZxnL2+ERw6gaPWORMwGTH/sSjTzGn0B+DIbWuq4m/Gyu/J04XIxr5m89AcBDJ01FO7cPlKDQpNhkDQDSWdBMu0QDM9lCUO2skv2BvR4UM2CnPxuv44GV7zA1GvCWw3dhst5DktQzYmyLkgCy/uS6fjK2hl0867eF9LQohDWIRETem/KW1IdTcAOQshzVXbPbUP7D1C89/2RimDps0DgrAcfadX8Q1ApcZW/nSRRbYCaszCNRUz2rFKRpiH4XWhD1urdIyF654fhKQqc+KlQp92QpgGUSwKPZriqjDChx2JE0cHxwD+dtU2R3g2ST5uALarfJk+kPv58oOp6Njn2HrT748cGfaiYHoVbT2Ms+zq/eiBmuGpSsSjE8485gbtmmbesUrsvU7RcJbrMWPbVrR7e1VKVOJHRwMnl3o6QQ4pej39sMsToWfPdxvaNES1dntMaiY/WqjxR8GnrT25fG3PbCe0wn9TO0tWExuIDYLeRpqeUXrUXTl+zJifM5M25b/BhZSZV1DB5Wa1hL2ySDh8XJg3xiU1yZsSzUrzq1F1iwmeB/uwIsnoeN+zjaV3a2L3SI8BMBzcJ1Gs5x61ZCBivW2zgnBSOnxwLtxmFOdOIlXdsCbF5sizjPUw7cCLjlQ4WjKNj+63hheX5l0cDT7KD+3JJBrjpXBOnIol+1Irybu16ht5HoxfaswwVxHybyXmTpjc6ple0js8DzvIiabbBEQA9mGZkyi4LvZuzZ76hd9V9O88TET4QEnxARSQcuJwrUo4ehelxsZsz1RUQ2U9Gpx7fduFrm3MxO78xZUXRJbJw0W7dp7q5x84sXYpbJOZPvD1xbQ80tG8XcJRi6gx3PLKUd2uxpYhw1eKGhNiUV7DsE1SaF+GIoHsramnc5n+4gxEnHc6MovYQHjoK+tpFDUs/LoiTfFCEy3UZ5h8b6yHNVzS+V5ntLSnE1aFr6QI8aHPsUEd8eyKUeytRiamJlDwpbCfCxgSYuGrslyzgZYdztR4g2mgJzhDPkiSEPuzdkj2iO3rHFAQSE6gCzXIV7goaaTvzIWiYN/urqRf8X5waG7QzSqn9itOj0ScIqFm0UASEydpFCGhpfHIbud4NI+5cT6kFXsjVQc8mWGno3fUPKB8LHx7o5Fy41rc92nGGyNSVDIMPiwdrVeYBLj6ouscyV6Qt0qZBgdwk9VAgo9AKw63xWw+SkBUJiU/CliPlp7si1lJxQ9JoOeMVDOpA7Og6shX9cc7+kdDCzL4FjpONd2gcJ45KJpNiHqujeDQC0fyUF5+w+u/+uaHAEChC/plq78WowHz1oT6P5CU7q4R06+RtAhV6okNfVkwJLQCd+W6U5u/yzck1ihbhlCLQ4F6mVJ4U4ri0XeCofNvZLPtDq6mnKz6MKECGuP0QzzmCbIjnU5waUZ4b6mTb0816rAIgYgjzmNLcCgDXBjlnU6oyWxLgqHbigQnnnZG3+hP8Q/PCvXjT9laWNDOcd8rgt3e6QnwnAxaibKBrnOFlKQBDuX7VWOSrJKNDUS39CH9qX5CGq1M6QenNMgTAqRrpfBhLILz6hPIfXSRPpAaFF8VuxT7+jpeslk4mlBBkjSbznotxzVFp9L80Ty57iw2H3bdaXQS6kKlO/2pw0BfGFAqwtHdSh+nhZ2uxqUloTXV4RQn+opba4WpL8JKWjR/ULDe6hSZOOQz1FgYZ7iCBoMB2FX2i6os9OkVh4FKUskwzZjJ5yZltJUIvnZXT01TzDsrcoGWTv1J93iDXi/WxnZMmtyuAHuk/tIN2hETS2gHqS2/HXk0ZgDGD3PoXDSRV8+hZ6tS0XC7mtgtGe64D6il7aJE2dPg8bMNFYjPqPFRFel8U1vMPccWtM7sO/S4MzoplRpMWiQkHKG+Ac9OghWV1l2Oh5FVwlBqGcNIpHRWx0Y4xosl3HZgtPk/YF5b4g2vkorP5nTnb6wsEg0ps8JZgbEwvqdfn0Sw3Tt90M0gogj9N7GBGt3INWZxu0WkCVLI87yfRapy5Lp8ZoqEgZOiEmQ1wEFpoDlZWgmeDkdQROlrYFmv46Cnqm40j0b4Ufza+Bc+z2xOS4h5k/Ei79tyJ8sNS39jcHz1aEZCmVifkSdp73ENCqrRpc5xe84lc1KCIlNHBvbV4uqVstglgGaZ07EV3/tvomQmPK+7FBF/KbaxP4eHqubEP0l5AoQBgwmGXJ4mns/EdLCAp5pFwhdT+2XUExdkZKJI5Vum3FAL469a0JJksIVKxn1pAOXYipI0BMbTpz3uF6R+VsZUe8qHg70TcpP0bvXJymqeqssCBIOmJ9+RCgM+K3nQPaq3h7wMcKIGXu48hckyL4CcKD8vct2R2sppsdpBmrsjVA5rYArZn17oBIF87/t/QcfWt8++SQdN9astqaC3frX9Pb7H9/ge3+N7fI/v8T2+x/f4Ht/je3yP7/H/jKrT0uT8ycUQCGTdT9Egdvx/0e0z6vxvxj10on6wAUo/9XqiEGl5PQgNN+7UX04pS6GkXEsZdB9OaXbgyKzBARBIEhpOmegZRhcm2WYfOJJqpcaj8z8yEzhTMk+p7Zpalh+l2sBqxeqpYkJFW/2EjwAmaAyRlKKHJ3PupSyA3B+dm6G0D3U5UrB8KhHQ46/ip44sGA2Qp9kMTbmpYda3fZMrRk4EVcjr6NmJGE6Ke3k6Ha9KCkQBvVEecLOWYbMwp9tnn/j0rCJbprOUxp5chT9tGD/9xFkZpBfDDUPwPolsrbam70BLdwY/DknU0Y/5k6Qy3S1z5+MA5nXNN0jTsztmPALgSZygzudIiQ90kGbyTIXtcZZil24SQ+bJNftVY2Vtn2JlMeTahtxUxZMf2pXYaF4KfIytQAs2BwTFk39/YC+OHeKNJRaHznTyOtbu9gvb4uQIf/ubUTxJcIsqIr6GCSwpHuaBkJvUy1Uyz1Wk2VefKv/SiTVS0/yQu4RWz1dlx3B4BLtPHrWOfXKQMCitDjeMRiMp5dgJzN9S5bzWuy2rIIZYBSR/ok7wQl3D+0Vm2M8RIa7ITs1097R5NfC+TULmVkNxstZNXGvQvpinWfUMRtAxjSp+7W4upBMaB5wnSpqEpma+m8F/YObL5IcwCmd1WeBn2MRRrOKLu7JqzyaV0HozbDCmsYYRzNcQNZnbmpKyPYKyXQfPcQngmtTccI8NsNhph58Q/JqXeZChcGNFpIGAk2ab+eNlLZnYxFwz6eMS/LZsQd63nG7ZLRljW7/0k9xLDyOeunziPL1TNTYSMKjIOV9nGeoge0srLy56cKH1cUK3E4684z4q/KpIQ5GzneVRS+TbvdWkvH7CinKg+ZjA8pyZ6ipnxzHt71tL2vsBetXULbQtTg7L3ZV8pmIubG+qYimokOcoLfuNXs0dP9tezn4KjQSgO2lndxETOqZxHESkKqAZi3fN2KOlJKQH2vYvy+0ljnBlAzh+FVOJyy4WpLxht42XBRWgZVVoKjhxOJFhHB9BzIWIaqa+qOamTd0ioNgyG/G8yPUWKGEuSvG5fC4pjvZ7bt8BWall/0PPvo9Ux3AcufWiCG1dDcuVovL7N2UtBtcthzk7KM0Kwwtjbi/K9eXzqZnw7L6xogf3ElXMp+S+Z+5niD/9+12/5n+A7w1dJLJsSjJwTrnF8We4BVZTIHUlEnn+kg4Di6O289EuOsOVlXHAeop1lyrNUAKgU6TGKfDk6J7vTfdpe/tskDH3tvLMo3syPfhlX3BRLG4a91Xw6ZVytl3M2I/Oyd8xGFP1U5vn+dUr5/ScyZMD/SBFDGHYNT3c2BXbY30TFR4cvgdZmW7RR3LLulr3CHNhcKF0FAe/U6HG1vhAv3HubphTxFNCIt7JL/RxzgDuBS7bnIXgRRydcna2Spcuopjs457qRxjDnSdjjvejSmW3tsKWUWRrMR88d7VbQTPG+7K9S3XV02W1iZTBAsX4PXPnalmnFcsAsO2e2iqkdXwQaTNJbfmNttzNb1tq39FZ74ygLJbPvovb4BLOKx3kJUwwR2nE3Js6+I7QkD1T60Nn/BXGK73isrzEH1nQuoHvXe48tZjq4+3631lo5u8Od7yHo+sM6Lv4Jf3uwE55gGOdew4tx30+IDEDwIjVU8ZaX2a6PiHZD6TEFOH4RS4rrvpvOhzXNzN2+FLsUglqn12CtoaD+Ohwh1qdZkeRtbl6nEN7AdUn5KPcpM+50n74Ki9xKdlmVto0JaQcUpC4WBZor113pCLNkgbd+IdUunLYYnlVYUcUZxI84DmdwI5kgIvP7QeVs4+pVV4dIRAzrUsrwwa+xNM68bN6fBYt/aq0NEGg94fWM6N5byw2mLzuIE6YtFa61txcVAVcs3Zq4og/XR2mCGWOj+oVF8WAgiuSrBbcSlJr/GJdqLqHSKjX4JhFVLswuUDU4F1+5u+H83/OIJCYw5mJzu4DujVrtM9/L1daKmiVZuK3/xrnBW5Iw6mLed6iWuIUYjSzEbislnrfB6XG1iLXiEfxm349TDvQLhXHzPOJdhjkuLAxB6eqZAH3vxzBTHPVdxCIv+77rkY9JFvNWhlXA2WFU5PFOpn6hemrqg/QHvLpeSp3Cpqi2Lsa+BXoc9Fi4GiBrmntA+rNIkHaozRWH2/zW5DG51TZmTrToJiUE1ajKOmspWHyzxwXYBwPyQ/JjJy+LHz+OaXijRzWx02B/ypTrWY/YvYxb8s8Xs5yBSltvtcOE/cys3prifwpdluCWs49PtDDmZvIliXjhKl3pUzdwEiE+rffJsDEcLzdZtXI1L8QUw+KXzlRgOZgdTLSfvlZ3eS1C48WA3ns8Uttur0PN5avFrcDrbzxoq55tfqn2jKG2MdyxgoT1plp0rILE6ho6XTbxIC7p+HS1LUkVWpJvH16PnaZLCSpYPLBoOIvsmmZTuLAppFD4JRMM+5cTYhav52l5DzSc1f9kS1WHQmZCJ4M5lrtilj5oZLKUvyD1o23xi89cZn54Zp6bEo+CqazSUuVsOC6wvoHl32HylqHbxAvbWsPkIGSGlg35z+4WKZ9bcr2pXDUljthJ+5p9YspNKS0Mj9z94Hf0AxKbr97KSjF/ZKb+pYXd/Q4mavzr8MHtZjiw8+nad+V7p9ylfu2XOy0KIWAPpPYcpuprRaOqNc7Xryu3v1HXl4qOyw9Ju2ddDxBkA/XFVTRDRJW8dHmCdrou3SLHdzdx2PQ3o1jYkhLHETz+fe4XNvLh40Yw9SSPdPXAhWwtp6WrLkktVyGz4DLa+kaaSVDR0hcllONKckG1b5N7y/dZKYEJlT539sDa3OFkRBxP+IKdKW9/XkE3pi0171UeGMjDJD/OAXs1624nade/Uj/8jjm8uSsLsYZdwalVsaIR7nzf7tF3Q3J5Igapw7GjrPxP03WAo0A6CwwsmXYQ8w3dmPo4ZfjVlKOyWH3ebhigQtb3JJITbYd3OIgJ/TOp/293q4ZeYaGvvlxQ1WoPW44BMy4RTX5YS+kkdust/1xPYjT11arh4xlIlNo/HDWVFtC+J3qzd3ijeU3gYsInCAV9I6ri1sUTcpBcR6ienvX28UAqUPfPaTLrKfyYzY00QorkFG50d5Z9Z3VruGPTEswSw7Ke8dp51wkxnHENHfL1/LdMie629Did+pvQV9OiLImb/s3VpWl34usE7c9rG8GKe2W0QYWcTLTMPvQmX9C/8qRPEtYVbcoDlhV7H8cafH+Fmq3kjv27wwLW0mjjw+Zx1R6w7N5TfHBiowt3mnurCVdaYE7KulZUrxF77/20f6b+xgTo8amMNG9a/CI3OgDclhc127znk0NqL8jzEesIGVAebssmB/nziOO8v+MWAp8sLMnaoUxT30vJGnJkW7Kai0TSFTXhGT+moaNYuEiUJUV6hn9Eg9cVOfu4Qwqjjh6q/RHcBPnq5Btx88hKhFRnPBEslmm7Ambmy5mnEulH/KeGSmNpYtL8Q3RHO+X7WAOoGtgSW/302pM23eQcvpuz3tMRVLAcXUiOeedcTK/ZfmslPwmEk/5b+KiFrjJtOJwZRh00mtbMpR7rJeWJQUe65GUtuPwNGtEtlR6pzD7zzA2eQDQkpX68yKTJF2FGM6TeQguiIYCuSlYaun2o79wpQtu3NwwfUHggrVPCt/uE/Qm6DIgUJdcE83WXBBdpwtbTmPxiKipj5uiL/G+o9W1lRj+h0EdHy19Gksc34s6mAPDlI1JPrLEGU5VO3MXywIN7JmDVTfz6T7v3IU2CXQE15BYfx42RLVgI4tsbEu25xl5qAU3HjrFhvaG+Uyu39ZTyDvWG6kyoQSfsBbj6UN0DEaKYBw6ejfLsg0nSHlHC8AlI505JS1TKTuRI7MjByOadk8a9A5DKaDvO8mnm592eZUm/6tZNDwlRzBYD5jLWgodSb+fSZ9/wENMMvCUJ4UE0BbDbQl/dRZ+utdwajAKNBUdbbhwq19x3Se/WqrDz715l7+S1vjUNsnRpsjhdxE6Gpf5HXNbIIaD+n4v2LvMnRzT6vYvD6Q8STY8iFlzHcZP3os1egLY80wXJfGLpuKpU2BpwLwCNMFXGdmpHVL7ffPOmHJFKAvMzITj22pO4ggs16G1hh+HoNzhkyv+Wc3+U0dVljNhRleR/1+8HJ+C/YdajcWHWOc7kcH0cPNgwJFmI7f2dbJ8OM1DPuw743lgNWW15heV74FxzfaMzuGaxNix+YKlJZrodKe87Karx7u4mDvrBpfICfNlWdprm7D1EjelDvwQQAI1yxYccfbUFrwp0v2CLudEgisoJox4qRnJ1XbU3Hz2nisngVDjrG2Bx+x9nmo4582tC/m4YgoRrGmv5F4ENN95uyy/pcP9LHy3fW7b3pUVTPbh5D93LU8/mC5TV/KqQ5aAiuBNjFUy0MWPmBEqh953IsMUoskH5vsa+PQXiL8/zuEbQPubJAwREPtOsqam64unwEhDC/Dao1bT8QILnTU+Yeq/848yer42exJ5mnqzvB10/F/h+oGUyazniH73M/Pdy1XyLv1vrK7P/6VnuNpJwIz/F4n/pTBntc48bZoL07L/LKJNQuTcs1X/o4qu5rKEKgzjj/3he+fzcHuetHEFwrCYk9gSFLgZ8w1V1Nw6Vj6TW8i1InHCoUif1t+38mzm5dTAiH/2UvGj7Z5jc68Y85W05sOd3phKtcdcFzmtvuBTTpTz/qGq/NYJL3JxL3wddHIm0GO+Scm6oOaX//xHg+ZndGnMTaW/pg0Zru9tzSKCbSyiqJtF0lVpncZREcmj2zxMvw3mtpvlAYeaB0lWANm+4W6zFBo2fV4Pbm4Kef96oCcATEBJjt+bAa6NrNpFad8yoc+/iuemaS5ss4WLCifcqZqruX4xY59pkpQSGUqaoh2LJZsmPkXObnUtpYnK07g4O5sPmXLyYmlhdRaj3XgCDplipLR35bRPYvl4iuubLzDYKXdqrjUmJ6MyT20KUKDNbuUUJMlowfiFG1rETXvi6YSZLi3+j/wCud82s30Acfx7hDhQk7EgjVE0vU6tKFkpyIMa2lTPwWVUyCYvp5R+J1KmqzJ/MLY4iFiE0Q1qpJfor6cXQWoZPAnETMfwpQayh33kuqFUcbjNYrSJKbYXqVdPUiWbFkAgoqVUCARycdl/Q/xLnRSJgf7jocVWo6r8vx5V5ChJPNrH4My8Axl2Qt9+JtbPDgJpLspOK9B2in7XkG082rJ/PA5JA69IEjG0tukO18mt4NXar8MrvGzkzSFmj/ENP0NKm1aOg1chOyNjIphbD/3wn1BLAwQUAAIACAAxmp1FQx559k0AAABqAAAAGwAAAHVuaXZlcnNhbC91bml2ZXJzYWwucG5nLnhtbLOxr8jNUShLLSrOzM+zVTLUM1Cyt+PlsikoSi3LTC1XqACKGekZQICSQqWtkgkStzwzpSTDVsnC0hwhlpGamZ5RYqtkZm4MF9QHGgkAUEsBAgAAFAACAAgAMZqdRc7z4upTBAAADRAAAB0AAAAAAAAAAQAAAAAAAAAAAHVuaXZlcnNhbC9jb21tb25fbWVzc2FnZXMubG5nUEsBAgAAFAACAAgAMZqdRWcfI7+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="/>
  <p:tag name="ISPRING_ULTRA_SCORM_COURCE_TITLE" val="la lumière 5"/>
  <p:tag name="ISPRING_ULTRA_SCORM_LESSON_TITLE" val="la lumière 5"/>
  <p:tag name="ISPRING_SCORM_USE_CUSTOM_PASSING_SCORE" val="1"/>
  <p:tag name="ISPRING_PRESENTATION_TITLE" val="lumière 5"/>
  <p:tag name="ISPRING_RESOURCE_PATHS_HASH_PRESENTER" val="741c158ac49739308dc6b7591ee72758d53d3b5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878</Words>
  <Application>Microsoft Office PowerPoint</Application>
  <PresentationFormat>Affichage à l'écran (4:3)</PresentationFormat>
  <Paragraphs>171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Phénomène et Grandeurs physiques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lumière 5</dc:title>
  <dc:creator>Philippe</dc:creator>
  <cp:lastModifiedBy>Philippe Dutour</cp:lastModifiedBy>
  <cp:revision>32</cp:revision>
  <dcterms:created xsi:type="dcterms:W3CDTF">2012-12-20T16:53:44Z</dcterms:created>
  <dcterms:modified xsi:type="dcterms:W3CDTF">2015-01-20T18:22:38Z</dcterms:modified>
</cp:coreProperties>
</file>