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4.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6.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7.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8.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9.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10.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11.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12.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13.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14.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15.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16.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17.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18.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notesSlides/notesSlide19.xml" ContentType="application/vnd.openxmlformats-officedocument.presentationml.notesSlide+xml"/>
  <Override PartName="/ppt/tags/tag236.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7" r:id="rId2"/>
    <p:sldId id="257" r:id="rId3"/>
    <p:sldId id="258" r:id="rId4"/>
    <p:sldId id="256" r:id="rId5"/>
    <p:sldId id="269" r:id="rId6"/>
    <p:sldId id="259" r:id="rId7"/>
    <p:sldId id="260" r:id="rId8"/>
    <p:sldId id="261" r:id="rId9"/>
    <p:sldId id="271" r:id="rId10"/>
    <p:sldId id="272" r:id="rId11"/>
    <p:sldId id="263" r:id="rId12"/>
    <p:sldId id="264" r:id="rId13"/>
    <p:sldId id="265" r:id="rId14"/>
    <p:sldId id="266" r:id="rId15"/>
    <p:sldId id="267" r:id="rId16"/>
    <p:sldId id="268" r:id="rId17"/>
    <p:sldId id="274" r:id="rId18"/>
    <p:sldId id="276" r:id="rId19"/>
    <p:sldId id="275" r:id="rId20"/>
    <p:sldId id="273" r:id="rId21"/>
  </p:sldIdLst>
  <p:sldSz cx="9144000" cy="6858000" type="screen4x3"/>
  <p:notesSz cx="6858000" cy="9144000"/>
  <p:custDataLst>
    <p:tags r:id="rId2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FE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35" autoAdjust="0"/>
    <p:restoredTop sz="94660"/>
  </p:normalViewPr>
  <p:slideViewPr>
    <p:cSldViewPr>
      <p:cViewPr varScale="1">
        <p:scale>
          <a:sx n="92" d="100"/>
          <a:sy n="92" d="100"/>
        </p:scale>
        <p:origin x="-133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770EB2-0C88-425D-AB10-78DF7E4CEED5}" type="datetimeFigureOut">
              <a:rPr lang="fr-FR" smtClean="0"/>
              <a:t>20/01/2015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6C9246-2C97-4DB0-B871-7CBD45F5744D}" type="slidenum">
              <a:rPr lang="fr-FR" smtClean="0"/>
              <a:t>‹N°›</a:t>
            </a:fld>
            <a:endParaRPr lang="fr-FR"/>
          </a:p>
        </p:txBody>
      </p:sp>
    </p:spTree>
    <p:extLst>
      <p:ext uri="{BB962C8B-B14F-4D97-AF65-F5344CB8AC3E}">
        <p14:creationId xmlns:p14="http://schemas.microsoft.com/office/powerpoint/2010/main" val="368463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a:t>
            </a:fld>
            <a:endParaRPr lang="fr-FR"/>
          </a:p>
        </p:txBody>
      </p:sp>
    </p:spTree>
    <p:extLst>
      <p:ext uri="{BB962C8B-B14F-4D97-AF65-F5344CB8AC3E}">
        <p14:creationId xmlns:p14="http://schemas.microsoft.com/office/powerpoint/2010/main" val="2688738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10</a:t>
            </a:fld>
            <a:endParaRPr lang="fr-FR"/>
          </a:p>
        </p:txBody>
      </p:sp>
    </p:spTree>
    <p:extLst>
      <p:ext uri="{BB962C8B-B14F-4D97-AF65-F5344CB8AC3E}">
        <p14:creationId xmlns:p14="http://schemas.microsoft.com/office/powerpoint/2010/main" val="1978638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11</a:t>
            </a:fld>
            <a:endParaRPr lang="fr-FR"/>
          </a:p>
        </p:txBody>
      </p:sp>
    </p:spTree>
    <p:extLst>
      <p:ext uri="{BB962C8B-B14F-4D97-AF65-F5344CB8AC3E}">
        <p14:creationId xmlns:p14="http://schemas.microsoft.com/office/powerpoint/2010/main" val="3588815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12</a:t>
            </a:fld>
            <a:endParaRPr lang="fr-FR"/>
          </a:p>
        </p:txBody>
      </p:sp>
    </p:spTree>
    <p:extLst>
      <p:ext uri="{BB962C8B-B14F-4D97-AF65-F5344CB8AC3E}">
        <p14:creationId xmlns:p14="http://schemas.microsoft.com/office/powerpoint/2010/main" val="2965174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13</a:t>
            </a:fld>
            <a:endParaRPr lang="fr-FR"/>
          </a:p>
        </p:txBody>
      </p:sp>
    </p:spTree>
    <p:extLst>
      <p:ext uri="{BB962C8B-B14F-4D97-AF65-F5344CB8AC3E}">
        <p14:creationId xmlns:p14="http://schemas.microsoft.com/office/powerpoint/2010/main" val="2320590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14</a:t>
            </a:fld>
            <a:endParaRPr lang="fr-FR"/>
          </a:p>
        </p:txBody>
      </p:sp>
    </p:spTree>
    <p:extLst>
      <p:ext uri="{BB962C8B-B14F-4D97-AF65-F5344CB8AC3E}">
        <p14:creationId xmlns:p14="http://schemas.microsoft.com/office/powerpoint/2010/main" val="1866947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15</a:t>
            </a:fld>
            <a:endParaRPr lang="fr-FR"/>
          </a:p>
        </p:txBody>
      </p:sp>
    </p:spTree>
    <p:extLst>
      <p:ext uri="{BB962C8B-B14F-4D97-AF65-F5344CB8AC3E}">
        <p14:creationId xmlns:p14="http://schemas.microsoft.com/office/powerpoint/2010/main" val="1517629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16</a:t>
            </a:fld>
            <a:endParaRPr lang="fr-FR"/>
          </a:p>
        </p:txBody>
      </p:sp>
    </p:spTree>
    <p:extLst>
      <p:ext uri="{BB962C8B-B14F-4D97-AF65-F5344CB8AC3E}">
        <p14:creationId xmlns:p14="http://schemas.microsoft.com/office/powerpoint/2010/main" val="437337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17</a:t>
            </a:fld>
            <a:endParaRPr lang="fr-FR"/>
          </a:p>
        </p:txBody>
      </p:sp>
    </p:spTree>
    <p:extLst>
      <p:ext uri="{BB962C8B-B14F-4D97-AF65-F5344CB8AC3E}">
        <p14:creationId xmlns:p14="http://schemas.microsoft.com/office/powerpoint/2010/main" val="1321030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18</a:t>
            </a:fld>
            <a:endParaRPr lang="fr-FR"/>
          </a:p>
        </p:txBody>
      </p:sp>
    </p:spTree>
    <p:extLst>
      <p:ext uri="{BB962C8B-B14F-4D97-AF65-F5344CB8AC3E}">
        <p14:creationId xmlns:p14="http://schemas.microsoft.com/office/powerpoint/2010/main" val="3871591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19</a:t>
            </a:fld>
            <a:endParaRPr lang="fr-FR"/>
          </a:p>
        </p:txBody>
      </p:sp>
    </p:spTree>
    <p:extLst>
      <p:ext uri="{BB962C8B-B14F-4D97-AF65-F5344CB8AC3E}">
        <p14:creationId xmlns:p14="http://schemas.microsoft.com/office/powerpoint/2010/main" val="2683897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2</a:t>
            </a:fld>
            <a:endParaRPr lang="fr-FR"/>
          </a:p>
        </p:txBody>
      </p:sp>
    </p:spTree>
    <p:extLst>
      <p:ext uri="{BB962C8B-B14F-4D97-AF65-F5344CB8AC3E}">
        <p14:creationId xmlns:p14="http://schemas.microsoft.com/office/powerpoint/2010/main" val="2875294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20</a:t>
            </a:fld>
            <a:endParaRPr lang="fr-FR"/>
          </a:p>
        </p:txBody>
      </p:sp>
    </p:spTree>
    <p:extLst>
      <p:ext uri="{BB962C8B-B14F-4D97-AF65-F5344CB8AC3E}">
        <p14:creationId xmlns:p14="http://schemas.microsoft.com/office/powerpoint/2010/main" val="693863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3</a:t>
            </a:fld>
            <a:endParaRPr lang="fr-FR"/>
          </a:p>
        </p:txBody>
      </p:sp>
    </p:spTree>
    <p:extLst>
      <p:ext uri="{BB962C8B-B14F-4D97-AF65-F5344CB8AC3E}">
        <p14:creationId xmlns:p14="http://schemas.microsoft.com/office/powerpoint/2010/main" val="999574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4</a:t>
            </a:fld>
            <a:endParaRPr lang="fr-FR"/>
          </a:p>
        </p:txBody>
      </p:sp>
    </p:spTree>
    <p:extLst>
      <p:ext uri="{BB962C8B-B14F-4D97-AF65-F5344CB8AC3E}">
        <p14:creationId xmlns:p14="http://schemas.microsoft.com/office/powerpoint/2010/main" val="777949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5</a:t>
            </a:fld>
            <a:endParaRPr lang="fr-FR"/>
          </a:p>
        </p:txBody>
      </p:sp>
    </p:spTree>
    <p:extLst>
      <p:ext uri="{BB962C8B-B14F-4D97-AF65-F5344CB8AC3E}">
        <p14:creationId xmlns:p14="http://schemas.microsoft.com/office/powerpoint/2010/main" val="2227749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6</a:t>
            </a:fld>
            <a:endParaRPr lang="fr-FR"/>
          </a:p>
        </p:txBody>
      </p:sp>
    </p:spTree>
    <p:extLst>
      <p:ext uri="{BB962C8B-B14F-4D97-AF65-F5344CB8AC3E}">
        <p14:creationId xmlns:p14="http://schemas.microsoft.com/office/powerpoint/2010/main" val="1168398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7</a:t>
            </a:fld>
            <a:endParaRPr lang="fr-FR"/>
          </a:p>
        </p:txBody>
      </p:sp>
    </p:spTree>
    <p:extLst>
      <p:ext uri="{BB962C8B-B14F-4D97-AF65-F5344CB8AC3E}">
        <p14:creationId xmlns:p14="http://schemas.microsoft.com/office/powerpoint/2010/main" val="4082941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8</a:t>
            </a:fld>
            <a:endParaRPr lang="fr-FR"/>
          </a:p>
        </p:txBody>
      </p:sp>
    </p:spTree>
    <p:extLst>
      <p:ext uri="{BB962C8B-B14F-4D97-AF65-F5344CB8AC3E}">
        <p14:creationId xmlns:p14="http://schemas.microsoft.com/office/powerpoint/2010/main" val="4277966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56C9246-2C97-4DB0-B871-7CBD45F5744D}" type="slidenum">
              <a:rPr lang="fr-FR" smtClean="0"/>
              <a:t>9</a:t>
            </a:fld>
            <a:endParaRPr lang="fr-FR"/>
          </a:p>
        </p:txBody>
      </p:sp>
    </p:spTree>
    <p:extLst>
      <p:ext uri="{BB962C8B-B14F-4D97-AF65-F5344CB8AC3E}">
        <p14:creationId xmlns:p14="http://schemas.microsoft.com/office/powerpoint/2010/main" val="2466124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350189950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3292564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101098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828374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246636401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401680715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78895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3139968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9455004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1275561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BE33B64E-F1EA-476D-87A0-8C7F1B851A07}" type="datetimeFigureOut">
              <a:rPr lang="fr-FR" smtClean="0"/>
              <a:t>20/01/2015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285C124D-3F4E-42AA-8287-134312532707}" type="slidenum">
              <a:rPr lang="fr-FR" smtClean="0"/>
              <a:t>‹N°›</a:t>
            </a:fld>
            <a:endParaRPr lang="fr-FR"/>
          </a:p>
        </p:txBody>
      </p:sp>
    </p:spTree>
    <p:extLst>
      <p:ext uri="{BB962C8B-B14F-4D97-AF65-F5344CB8AC3E}">
        <p14:creationId xmlns:p14="http://schemas.microsoft.com/office/powerpoint/2010/main" val="327979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8" name="ZoneTexte 7"/>
          <p:cNvSpPr txBox="1"/>
          <p:nvPr userDrawn="1"/>
        </p:nvSpPr>
        <p:spPr>
          <a:xfrm>
            <a:off x="-36512" y="6485274"/>
            <a:ext cx="1495922" cy="400110"/>
          </a:xfrm>
          <a:prstGeom prst="rect">
            <a:avLst/>
          </a:prstGeom>
          <a:noFill/>
        </p:spPr>
        <p:txBody>
          <a:bodyPr wrap="none" rtlCol="0">
            <a:spAutoFit/>
          </a:bodyPr>
          <a:lstStyle/>
          <a:p>
            <a:r>
              <a:rPr lang="fr-FR" sz="2000" b="1" dirty="0" smtClean="0">
                <a:solidFill>
                  <a:schemeClr val="bg2">
                    <a:lumMod val="10000"/>
                  </a:schemeClr>
                </a:solidFill>
                <a:latin typeface="Arial" pitchFamily="34" charset="0"/>
                <a:cs typeface="Arial" pitchFamily="34" charset="0"/>
              </a:rPr>
              <a:t>Ph. Dutour</a:t>
            </a:r>
            <a:endParaRPr lang="fr-FR" sz="2000" b="1" dirty="0">
              <a:solidFill>
                <a:schemeClr val="bg2">
                  <a:lumMod val="10000"/>
                </a:schemeClr>
              </a:solidFill>
              <a:latin typeface="Arial" pitchFamily="34" charset="0"/>
              <a:cs typeface="Arial" pitchFamily="34" charset="0"/>
            </a:endParaRPr>
          </a:p>
        </p:txBody>
      </p:sp>
      <p:sp>
        <p:nvSpPr>
          <p:cNvPr id="13" name="Text Box 435"/>
          <p:cNvSpPr txBox="1">
            <a:spLocks noChangeArrowheads="1"/>
          </p:cNvSpPr>
          <p:nvPr userDrawn="1"/>
        </p:nvSpPr>
        <p:spPr bwMode="auto">
          <a:xfrm>
            <a:off x="3362960" y="7437120"/>
            <a:ext cx="2481580" cy="248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14" name="Text Box 474"/>
          <p:cNvSpPr txBox="1">
            <a:spLocks noChangeArrowheads="1"/>
          </p:cNvSpPr>
          <p:nvPr userDrawn="1"/>
        </p:nvSpPr>
        <p:spPr bwMode="auto">
          <a:xfrm>
            <a:off x="686435" y="8881110"/>
            <a:ext cx="3240405" cy="1116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15" name="Rectangle 8"/>
          <p:cNvSpPr>
            <a:spLocks noChangeArrowheads="1"/>
          </p:cNvSpPr>
          <p:nvPr userDrawn="1"/>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413611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148.xml"/><Relationship Id="rId7" Type="http://schemas.openxmlformats.org/officeDocument/2006/relationships/slideLayout" Target="../slideLayouts/slideLayout7.xml"/><Relationship Id="rId12" Type="http://schemas.microsoft.com/office/2007/relationships/hdphoto" Target="../media/hdphoto7.wdp"/><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11" Type="http://schemas.openxmlformats.org/officeDocument/2006/relationships/image" Target="../media/image15.png"/><Relationship Id="rId5" Type="http://schemas.openxmlformats.org/officeDocument/2006/relationships/tags" Target="../tags/tag150.xml"/><Relationship Id="rId10" Type="http://schemas.openxmlformats.org/officeDocument/2006/relationships/image" Target="../media/image14.wmf"/><Relationship Id="rId4" Type="http://schemas.openxmlformats.org/officeDocument/2006/relationships/tags" Target="../tags/tag149.xml"/><Relationship Id="rId9" Type="http://schemas.openxmlformats.org/officeDocument/2006/relationships/hyperlink" Target="http://www.techphil.fr/video/videoeclair/stroboventilo.webm"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10.wdp"/><Relationship Id="rId3" Type="http://schemas.openxmlformats.org/officeDocument/2006/relationships/tags" Target="../tags/tag154.xml"/><Relationship Id="rId7" Type="http://schemas.openxmlformats.org/officeDocument/2006/relationships/notesSlide" Target="../notesSlides/notesSlide11.xml"/><Relationship Id="rId12" Type="http://schemas.openxmlformats.org/officeDocument/2006/relationships/image" Target="../media/image18.pn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slideLayout" Target="../slideLayouts/slideLayout7.xml"/><Relationship Id="rId11" Type="http://schemas.microsoft.com/office/2007/relationships/hdphoto" Target="../media/hdphoto9.wdp"/><Relationship Id="rId5" Type="http://schemas.openxmlformats.org/officeDocument/2006/relationships/tags" Target="../tags/tag156.xml"/><Relationship Id="rId10" Type="http://schemas.openxmlformats.org/officeDocument/2006/relationships/image" Target="../media/image17.png"/><Relationship Id="rId4" Type="http://schemas.openxmlformats.org/officeDocument/2006/relationships/tags" Target="../tags/tag155.xml"/><Relationship Id="rId9" Type="http://schemas.microsoft.com/office/2007/relationships/hdphoto" Target="../media/hdphoto8.wdp"/></Relationships>
</file>

<file path=ppt/slides/_rels/slide12.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oleObject" Target="../embeddings/oleObject2.bin"/><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notesSlide" Target="../notesSlides/notesSlide12.xml"/><Relationship Id="rId2" Type="http://schemas.openxmlformats.org/officeDocument/2006/relationships/tags" Target="../tags/tag157.xml"/><Relationship Id="rId16" Type="http://schemas.microsoft.com/office/2007/relationships/hdphoto" Target="../media/hdphoto11.wdp"/><Relationship Id="rId1" Type="http://schemas.openxmlformats.org/officeDocument/2006/relationships/vmlDrawing" Target="../drawings/vmlDrawing2.vml"/><Relationship Id="rId6" Type="http://schemas.openxmlformats.org/officeDocument/2006/relationships/tags" Target="../tags/tag161.xml"/><Relationship Id="rId11" Type="http://schemas.openxmlformats.org/officeDocument/2006/relationships/slideLayout" Target="../slideLayouts/slideLayout7.xml"/><Relationship Id="rId5" Type="http://schemas.openxmlformats.org/officeDocument/2006/relationships/tags" Target="../tags/tag160.xml"/><Relationship Id="rId15" Type="http://schemas.openxmlformats.org/officeDocument/2006/relationships/image" Target="../media/image20.png"/><Relationship Id="rId10" Type="http://schemas.openxmlformats.org/officeDocument/2006/relationships/tags" Target="../tags/tag165.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microsoft.com/office/2007/relationships/hdphoto" Target="../media/hdphoto13.wdp"/><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image" Target="../media/image22.png"/><Relationship Id="rId17" Type="http://schemas.microsoft.com/office/2007/relationships/hdphoto" Target="../media/hdphoto15.wdp"/><Relationship Id="rId2" Type="http://schemas.openxmlformats.org/officeDocument/2006/relationships/tags" Target="../tags/tag167.xml"/><Relationship Id="rId16" Type="http://schemas.openxmlformats.org/officeDocument/2006/relationships/image" Target="../media/image24.png"/><Relationship Id="rId1" Type="http://schemas.openxmlformats.org/officeDocument/2006/relationships/tags" Target="../tags/tag166.xml"/><Relationship Id="rId6" Type="http://schemas.openxmlformats.org/officeDocument/2006/relationships/tags" Target="../tags/tag171.xml"/><Relationship Id="rId11" Type="http://schemas.microsoft.com/office/2007/relationships/hdphoto" Target="../media/hdphoto12.wdp"/><Relationship Id="rId5" Type="http://schemas.openxmlformats.org/officeDocument/2006/relationships/tags" Target="../tags/tag170.xml"/><Relationship Id="rId15" Type="http://schemas.microsoft.com/office/2007/relationships/hdphoto" Target="../media/hdphoto14.wdp"/><Relationship Id="rId10" Type="http://schemas.openxmlformats.org/officeDocument/2006/relationships/image" Target="../media/image21.png"/><Relationship Id="rId4" Type="http://schemas.openxmlformats.org/officeDocument/2006/relationships/tags" Target="../tags/tag169.xml"/><Relationship Id="rId9" Type="http://schemas.openxmlformats.org/officeDocument/2006/relationships/notesSlide" Target="../notesSlides/notesSlide13.xml"/><Relationship Id="rId1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tags" Target="../tags/tag180.xml"/><Relationship Id="rId13" Type="http://schemas.openxmlformats.org/officeDocument/2006/relationships/tags" Target="../tags/tag185.xml"/><Relationship Id="rId18" Type="http://schemas.microsoft.com/office/2007/relationships/hdphoto" Target="../media/hdphoto16.wdp"/><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tags" Target="../tags/tag184.xml"/><Relationship Id="rId17" Type="http://schemas.openxmlformats.org/officeDocument/2006/relationships/image" Target="../media/image25.png"/><Relationship Id="rId2" Type="http://schemas.openxmlformats.org/officeDocument/2006/relationships/tags" Target="../tags/tag174.xml"/><Relationship Id="rId16" Type="http://schemas.openxmlformats.org/officeDocument/2006/relationships/notesSlide" Target="../notesSlides/notesSlide1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tags" Target="../tags/tag183.xml"/><Relationship Id="rId5" Type="http://schemas.openxmlformats.org/officeDocument/2006/relationships/tags" Target="../tags/tag177.xml"/><Relationship Id="rId15" Type="http://schemas.openxmlformats.org/officeDocument/2006/relationships/slideLayout" Target="../slideLayouts/slideLayout7.xml"/><Relationship Id="rId10" Type="http://schemas.openxmlformats.org/officeDocument/2006/relationships/tags" Target="../tags/tag182.xml"/><Relationship Id="rId19" Type="http://schemas.openxmlformats.org/officeDocument/2006/relationships/image" Target="../media/image26.jpeg"/><Relationship Id="rId4" Type="http://schemas.openxmlformats.org/officeDocument/2006/relationships/tags" Target="../tags/tag176.xml"/><Relationship Id="rId9" Type="http://schemas.openxmlformats.org/officeDocument/2006/relationships/tags" Target="../tags/tag181.xml"/><Relationship Id="rId14" Type="http://schemas.openxmlformats.org/officeDocument/2006/relationships/tags" Target="../tags/tag186.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89.xml"/><Relationship Id="rId7" Type="http://schemas.openxmlformats.org/officeDocument/2006/relationships/notesSlide" Target="../notesSlides/notesSlide15.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slideLayout" Target="../slideLayouts/slideLayout7.xml"/><Relationship Id="rId5" Type="http://schemas.openxmlformats.org/officeDocument/2006/relationships/tags" Target="../tags/tag191.xml"/><Relationship Id="rId4" Type="http://schemas.openxmlformats.org/officeDocument/2006/relationships/tags" Target="../tags/tag190.xml"/></Relationships>
</file>

<file path=ppt/slides/_rels/slide16.xml.rels><?xml version="1.0" encoding="UTF-8" standalone="yes"?>
<Relationships xmlns="http://schemas.openxmlformats.org/package/2006/relationships"><Relationship Id="rId8" Type="http://schemas.openxmlformats.org/officeDocument/2006/relationships/tags" Target="../tags/tag199.xml"/><Relationship Id="rId13" Type="http://schemas.openxmlformats.org/officeDocument/2006/relationships/tags" Target="../tags/tag204.xml"/><Relationship Id="rId18" Type="http://schemas.openxmlformats.org/officeDocument/2006/relationships/notesSlide" Target="../notesSlides/notesSlide16.xml"/><Relationship Id="rId3" Type="http://schemas.openxmlformats.org/officeDocument/2006/relationships/tags" Target="../tags/tag194.xml"/><Relationship Id="rId7" Type="http://schemas.openxmlformats.org/officeDocument/2006/relationships/tags" Target="../tags/tag198.xml"/><Relationship Id="rId12" Type="http://schemas.openxmlformats.org/officeDocument/2006/relationships/tags" Target="../tags/tag203.xml"/><Relationship Id="rId17" Type="http://schemas.openxmlformats.org/officeDocument/2006/relationships/slideLayout" Target="../slideLayouts/slideLayout7.xml"/><Relationship Id="rId2" Type="http://schemas.openxmlformats.org/officeDocument/2006/relationships/tags" Target="../tags/tag193.xml"/><Relationship Id="rId16" Type="http://schemas.openxmlformats.org/officeDocument/2006/relationships/tags" Target="../tags/tag207.xml"/><Relationship Id="rId1" Type="http://schemas.openxmlformats.org/officeDocument/2006/relationships/tags" Target="../tags/tag192.xml"/><Relationship Id="rId6" Type="http://schemas.openxmlformats.org/officeDocument/2006/relationships/tags" Target="../tags/tag197.xml"/><Relationship Id="rId11" Type="http://schemas.openxmlformats.org/officeDocument/2006/relationships/tags" Target="../tags/tag202.xml"/><Relationship Id="rId5" Type="http://schemas.openxmlformats.org/officeDocument/2006/relationships/tags" Target="../tags/tag196.xml"/><Relationship Id="rId15" Type="http://schemas.openxmlformats.org/officeDocument/2006/relationships/tags" Target="../tags/tag206.xml"/><Relationship Id="rId10" Type="http://schemas.openxmlformats.org/officeDocument/2006/relationships/tags" Target="../tags/tag201.xml"/><Relationship Id="rId19" Type="http://schemas.openxmlformats.org/officeDocument/2006/relationships/image" Target="../media/image28.wmf"/><Relationship Id="rId4" Type="http://schemas.openxmlformats.org/officeDocument/2006/relationships/tags" Target="../tags/tag195.xml"/><Relationship Id="rId9" Type="http://schemas.openxmlformats.org/officeDocument/2006/relationships/tags" Target="../tags/tag200.xml"/><Relationship Id="rId14" Type="http://schemas.openxmlformats.org/officeDocument/2006/relationships/tags" Target="../tags/tag205.xml"/></Relationships>
</file>

<file path=ppt/slides/_rels/slide17.xml.rels><?xml version="1.0" encoding="UTF-8" standalone="yes"?>
<Relationships xmlns="http://schemas.openxmlformats.org/package/2006/relationships"><Relationship Id="rId8" Type="http://schemas.openxmlformats.org/officeDocument/2006/relationships/tags" Target="../tags/tag215.xml"/><Relationship Id="rId13" Type="http://schemas.openxmlformats.org/officeDocument/2006/relationships/tags" Target="../tags/tag220.xml"/><Relationship Id="rId18" Type="http://schemas.openxmlformats.org/officeDocument/2006/relationships/tags" Target="../tags/tag225.xml"/><Relationship Id="rId3" Type="http://schemas.openxmlformats.org/officeDocument/2006/relationships/tags" Target="../tags/tag210.xml"/><Relationship Id="rId21" Type="http://schemas.openxmlformats.org/officeDocument/2006/relationships/image" Target="../media/image29.wmf"/><Relationship Id="rId7" Type="http://schemas.openxmlformats.org/officeDocument/2006/relationships/tags" Target="../tags/tag214.xml"/><Relationship Id="rId12" Type="http://schemas.openxmlformats.org/officeDocument/2006/relationships/tags" Target="../tags/tag219.xml"/><Relationship Id="rId17" Type="http://schemas.openxmlformats.org/officeDocument/2006/relationships/tags" Target="../tags/tag224.xml"/><Relationship Id="rId2" Type="http://schemas.openxmlformats.org/officeDocument/2006/relationships/tags" Target="../tags/tag209.xml"/><Relationship Id="rId16" Type="http://schemas.openxmlformats.org/officeDocument/2006/relationships/tags" Target="../tags/tag223.xml"/><Relationship Id="rId20" Type="http://schemas.openxmlformats.org/officeDocument/2006/relationships/notesSlide" Target="../notesSlides/notesSlide17.xml"/><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tags" Target="../tags/tag218.xml"/><Relationship Id="rId5" Type="http://schemas.openxmlformats.org/officeDocument/2006/relationships/tags" Target="../tags/tag212.xml"/><Relationship Id="rId15" Type="http://schemas.openxmlformats.org/officeDocument/2006/relationships/tags" Target="../tags/tag222.xml"/><Relationship Id="rId10" Type="http://schemas.openxmlformats.org/officeDocument/2006/relationships/tags" Target="../tags/tag217.xml"/><Relationship Id="rId19" Type="http://schemas.openxmlformats.org/officeDocument/2006/relationships/slideLayout" Target="../slideLayouts/slideLayout7.xml"/><Relationship Id="rId4" Type="http://schemas.openxmlformats.org/officeDocument/2006/relationships/tags" Target="../tags/tag211.xml"/><Relationship Id="rId9" Type="http://schemas.openxmlformats.org/officeDocument/2006/relationships/tags" Target="../tags/tag216.xml"/><Relationship Id="rId14" Type="http://schemas.openxmlformats.org/officeDocument/2006/relationships/tags" Target="../tags/tag221.xml"/></Relationships>
</file>

<file path=ppt/slides/_rels/slide18.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tags" Target="../tags/tag228.xml"/><Relationship Id="rId7" Type="http://schemas.openxmlformats.org/officeDocument/2006/relationships/image" Target="../media/image30.png"/><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notesSlide" Target="../notesSlides/notesSlide18.xml"/><Relationship Id="rId5" Type="http://schemas.openxmlformats.org/officeDocument/2006/relationships/slideLayout" Target="../slideLayouts/slideLayout7.xml"/><Relationship Id="rId4" Type="http://schemas.openxmlformats.org/officeDocument/2006/relationships/tags" Target="../tags/tag229.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openxmlformats.org/officeDocument/2006/relationships/tags" Target="../tags/tag232.xml"/><Relationship Id="rId7" Type="http://schemas.openxmlformats.org/officeDocument/2006/relationships/slideLayout" Target="../slideLayouts/slideLayout7.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tags" Target="../tags/tag235.xml"/><Relationship Id="rId5" Type="http://schemas.openxmlformats.org/officeDocument/2006/relationships/tags" Target="../tags/tag234.xml"/><Relationship Id="rId10" Type="http://schemas.microsoft.com/office/2007/relationships/hdphoto" Target="../media/hdphoto18.wdp"/><Relationship Id="rId4" Type="http://schemas.openxmlformats.org/officeDocument/2006/relationships/tags" Target="../tags/tag233.xml"/><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5.xml"/><Relationship Id="rId7" Type="http://schemas.openxmlformats.org/officeDocument/2006/relationships/notesSlide" Target="../notesSlides/notesSlide2.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Layout" Target="../slideLayouts/slideLayout2.xml"/><Relationship Id="rId5" Type="http://schemas.openxmlformats.org/officeDocument/2006/relationships/tags" Target="../tags/tag7.xml"/><Relationship Id="rId4" Type="http://schemas.openxmlformats.org/officeDocument/2006/relationships/tags" Target="../tags/tag6.xml"/><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36.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image" Target="../media/image4.emf"/><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tags" Target="../tags/tag19.xml"/><Relationship Id="rId17" Type="http://schemas.microsoft.com/office/2007/relationships/hdphoto" Target="../media/hdphoto2.wdp"/><Relationship Id="rId2" Type="http://schemas.openxmlformats.org/officeDocument/2006/relationships/tags" Target="../tags/tag9.xml"/><Relationship Id="rId16" Type="http://schemas.openxmlformats.org/officeDocument/2006/relationships/image" Target="../media/image3.jpeg"/><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notesSlide" Target="../notesSlides/notesSlide3.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3" Type="http://schemas.openxmlformats.org/officeDocument/2006/relationships/tags" Target="../tags/tag33.xml"/><Relationship Id="rId18" Type="http://schemas.openxmlformats.org/officeDocument/2006/relationships/tags" Target="../tags/tag38.xml"/><Relationship Id="rId26" Type="http://schemas.openxmlformats.org/officeDocument/2006/relationships/tags" Target="../tags/tag46.xml"/><Relationship Id="rId39" Type="http://schemas.openxmlformats.org/officeDocument/2006/relationships/tags" Target="../tags/tag59.xml"/><Relationship Id="rId21" Type="http://schemas.openxmlformats.org/officeDocument/2006/relationships/tags" Target="../tags/tag41.xml"/><Relationship Id="rId34" Type="http://schemas.openxmlformats.org/officeDocument/2006/relationships/tags" Target="../tags/tag54.xml"/><Relationship Id="rId42" Type="http://schemas.openxmlformats.org/officeDocument/2006/relationships/tags" Target="../tags/tag62.xml"/><Relationship Id="rId47" Type="http://schemas.openxmlformats.org/officeDocument/2006/relationships/tags" Target="../tags/tag67.xml"/><Relationship Id="rId50" Type="http://schemas.openxmlformats.org/officeDocument/2006/relationships/tags" Target="../tags/tag70.xml"/><Relationship Id="rId55" Type="http://schemas.openxmlformats.org/officeDocument/2006/relationships/slideLayout" Target="../slideLayouts/slideLayout1.xml"/><Relationship Id="rId7" Type="http://schemas.openxmlformats.org/officeDocument/2006/relationships/tags" Target="../tags/tag27.xml"/><Relationship Id="rId2" Type="http://schemas.openxmlformats.org/officeDocument/2006/relationships/tags" Target="../tags/tag22.xml"/><Relationship Id="rId16" Type="http://schemas.openxmlformats.org/officeDocument/2006/relationships/tags" Target="../tags/tag36.xml"/><Relationship Id="rId29" Type="http://schemas.openxmlformats.org/officeDocument/2006/relationships/tags" Target="../tags/tag49.xml"/><Relationship Id="rId11" Type="http://schemas.openxmlformats.org/officeDocument/2006/relationships/tags" Target="../tags/tag31.xml"/><Relationship Id="rId24" Type="http://schemas.openxmlformats.org/officeDocument/2006/relationships/tags" Target="../tags/tag44.xml"/><Relationship Id="rId32" Type="http://schemas.openxmlformats.org/officeDocument/2006/relationships/tags" Target="../tags/tag52.xml"/><Relationship Id="rId37" Type="http://schemas.openxmlformats.org/officeDocument/2006/relationships/tags" Target="../tags/tag57.xml"/><Relationship Id="rId40" Type="http://schemas.openxmlformats.org/officeDocument/2006/relationships/tags" Target="../tags/tag60.xml"/><Relationship Id="rId45" Type="http://schemas.openxmlformats.org/officeDocument/2006/relationships/tags" Target="../tags/tag65.xml"/><Relationship Id="rId53" Type="http://schemas.openxmlformats.org/officeDocument/2006/relationships/tags" Target="../tags/tag73.xml"/><Relationship Id="rId58" Type="http://schemas.microsoft.com/office/2007/relationships/hdphoto" Target="../media/hdphoto3.wdp"/><Relationship Id="rId5" Type="http://schemas.openxmlformats.org/officeDocument/2006/relationships/tags" Target="../tags/tag25.xml"/><Relationship Id="rId19" Type="http://schemas.openxmlformats.org/officeDocument/2006/relationships/tags" Target="../tags/tag39.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tags" Target="../tags/tag34.xml"/><Relationship Id="rId22" Type="http://schemas.openxmlformats.org/officeDocument/2006/relationships/tags" Target="../tags/tag42.xml"/><Relationship Id="rId27" Type="http://schemas.openxmlformats.org/officeDocument/2006/relationships/tags" Target="../tags/tag47.xml"/><Relationship Id="rId30" Type="http://schemas.openxmlformats.org/officeDocument/2006/relationships/tags" Target="../tags/tag50.xml"/><Relationship Id="rId35" Type="http://schemas.openxmlformats.org/officeDocument/2006/relationships/tags" Target="../tags/tag55.xml"/><Relationship Id="rId43" Type="http://schemas.openxmlformats.org/officeDocument/2006/relationships/tags" Target="../tags/tag63.xml"/><Relationship Id="rId48" Type="http://schemas.openxmlformats.org/officeDocument/2006/relationships/tags" Target="../tags/tag68.xml"/><Relationship Id="rId56" Type="http://schemas.openxmlformats.org/officeDocument/2006/relationships/notesSlide" Target="../notesSlides/notesSlide4.xml"/><Relationship Id="rId8" Type="http://schemas.openxmlformats.org/officeDocument/2006/relationships/tags" Target="../tags/tag28.xml"/><Relationship Id="rId51" Type="http://schemas.openxmlformats.org/officeDocument/2006/relationships/tags" Target="../tags/tag71.xml"/><Relationship Id="rId3" Type="http://schemas.openxmlformats.org/officeDocument/2006/relationships/tags" Target="../tags/tag23.xml"/><Relationship Id="rId12" Type="http://schemas.openxmlformats.org/officeDocument/2006/relationships/tags" Target="../tags/tag32.xml"/><Relationship Id="rId17" Type="http://schemas.openxmlformats.org/officeDocument/2006/relationships/tags" Target="../tags/tag37.xml"/><Relationship Id="rId25" Type="http://schemas.openxmlformats.org/officeDocument/2006/relationships/tags" Target="../tags/tag45.xml"/><Relationship Id="rId33" Type="http://schemas.openxmlformats.org/officeDocument/2006/relationships/tags" Target="../tags/tag53.xml"/><Relationship Id="rId38" Type="http://schemas.openxmlformats.org/officeDocument/2006/relationships/tags" Target="../tags/tag58.xml"/><Relationship Id="rId46" Type="http://schemas.openxmlformats.org/officeDocument/2006/relationships/tags" Target="../tags/tag66.xml"/><Relationship Id="rId20" Type="http://schemas.openxmlformats.org/officeDocument/2006/relationships/tags" Target="../tags/tag40.xml"/><Relationship Id="rId41" Type="http://schemas.openxmlformats.org/officeDocument/2006/relationships/tags" Target="../tags/tag61.xml"/><Relationship Id="rId54" Type="http://schemas.openxmlformats.org/officeDocument/2006/relationships/tags" Target="../tags/tag74.xml"/><Relationship Id="rId1" Type="http://schemas.openxmlformats.org/officeDocument/2006/relationships/tags" Target="../tags/tag21.xml"/><Relationship Id="rId6" Type="http://schemas.openxmlformats.org/officeDocument/2006/relationships/tags" Target="../tags/tag26.xml"/><Relationship Id="rId15" Type="http://schemas.openxmlformats.org/officeDocument/2006/relationships/tags" Target="../tags/tag35.xml"/><Relationship Id="rId23" Type="http://schemas.openxmlformats.org/officeDocument/2006/relationships/tags" Target="../tags/tag43.xml"/><Relationship Id="rId28" Type="http://schemas.openxmlformats.org/officeDocument/2006/relationships/tags" Target="../tags/tag48.xml"/><Relationship Id="rId36" Type="http://schemas.openxmlformats.org/officeDocument/2006/relationships/tags" Target="../tags/tag56.xml"/><Relationship Id="rId49" Type="http://schemas.openxmlformats.org/officeDocument/2006/relationships/tags" Target="../tags/tag69.xml"/><Relationship Id="rId57" Type="http://schemas.openxmlformats.org/officeDocument/2006/relationships/image" Target="../media/image5.png"/><Relationship Id="rId10" Type="http://schemas.openxmlformats.org/officeDocument/2006/relationships/tags" Target="../tags/tag30.xml"/><Relationship Id="rId31" Type="http://schemas.openxmlformats.org/officeDocument/2006/relationships/tags" Target="../tags/tag51.xml"/><Relationship Id="rId44" Type="http://schemas.openxmlformats.org/officeDocument/2006/relationships/tags" Target="../tags/tag64.xml"/><Relationship Id="rId52" Type="http://schemas.openxmlformats.org/officeDocument/2006/relationships/tags" Target="../tags/tag72.xml"/></Relationships>
</file>

<file path=ppt/slides/_rels/slide5.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image" Target="../media/image6.png"/><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notesSlide" Target="../notesSlides/notesSlide5.xml"/><Relationship Id="rId2" Type="http://schemas.openxmlformats.org/officeDocument/2006/relationships/tags" Target="../tags/tag76.xml"/><Relationship Id="rId16" Type="http://schemas.microsoft.com/office/2007/relationships/hdphoto" Target="../media/hdphoto5.wdp"/><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slideLayout" Target="../slideLayouts/slideLayout1.xml"/><Relationship Id="rId5" Type="http://schemas.openxmlformats.org/officeDocument/2006/relationships/tags" Target="../tags/tag79.xml"/><Relationship Id="rId15" Type="http://schemas.openxmlformats.org/officeDocument/2006/relationships/image" Target="../media/image7.png"/><Relationship Id="rId10" Type="http://schemas.openxmlformats.org/officeDocument/2006/relationships/tags" Target="../tags/tag84.xml"/><Relationship Id="rId4" Type="http://schemas.openxmlformats.org/officeDocument/2006/relationships/tags" Target="../tags/tag78.xml"/><Relationship Id="rId9" Type="http://schemas.openxmlformats.org/officeDocument/2006/relationships/tags" Target="../tags/tag83.xml"/><Relationship Id="rId14" Type="http://schemas.microsoft.com/office/2007/relationships/hdphoto" Target="../media/hdphoto4.wdp"/></Relationships>
</file>

<file path=ppt/slides/_rels/slide6.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image" Target="../media/image8.png"/><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notesSlide" Target="../notesSlides/notesSlide6.xml"/><Relationship Id="rId2" Type="http://schemas.openxmlformats.org/officeDocument/2006/relationships/tags" Target="../tags/tag86.xml"/><Relationship Id="rId16" Type="http://schemas.microsoft.com/office/2007/relationships/hdphoto" Target="../media/hdphoto6.wdp"/><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slideLayout" Target="../slideLayouts/slideLayout2.xml"/><Relationship Id="rId5" Type="http://schemas.openxmlformats.org/officeDocument/2006/relationships/tags" Target="../tags/tag89.xml"/><Relationship Id="rId15" Type="http://schemas.openxmlformats.org/officeDocument/2006/relationships/image" Target="../media/image10.jpeg"/><Relationship Id="rId10" Type="http://schemas.openxmlformats.org/officeDocument/2006/relationships/tags" Target="../tags/tag94.xml"/><Relationship Id="rId4" Type="http://schemas.openxmlformats.org/officeDocument/2006/relationships/tags" Target="../tags/tag88.xml"/><Relationship Id="rId9" Type="http://schemas.openxmlformats.org/officeDocument/2006/relationships/tags" Target="../tags/tag93.xml"/><Relationship Id="rId14"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11.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notesSlide" Target="../notesSlides/notesSlide7.xml"/><Relationship Id="rId5" Type="http://schemas.openxmlformats.org/officeDocument/2006/relationships/tags" Target="../tags/tag99.xml"/><Relationship Id="rId10" Type="http://schemas.openxmlformats.org/officeDocument/2006/relationships/slideLayout" Target="../slideLayouts/slideLayout7.xml"/><Relationship Id="rId4" Type="http://schemas.openxmlformats.org/officeDocument/2006/relationships/tags" Target="../tags/tag98.xml"/><Relationship Id="rId9" Type="http://schemas.openxmlformats.org/officeDocument/2006/relationships/tags" Target="../tags/tag103.xml"/></Relationships>
</file>

<file path=ppt/slides/_rels/slide8.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image" Target="../media/image13.jpeg"/><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notesSlide" Target="../notesSlides/notesSlide8.xml"/><Relationship Id="rId2" Type="http://schemas.openxmlformats.org/officeDocument/2006/relationships/tags" Target="../tags/tag104.xml"/><Relationship Id="rId1" Type="http://schemas.openxmlformats.org/officeDocument/2006/relationships/vmlDrawing" Target="../drawings/vmlDrawing1.vml"/><Relationship Id="rId6" Type="http://schemas.openxmlformats.org/officeDocument/2006/relationships/tags" Target="../tags/tag108.xml"/><Relationship Id="rId11" Type="http://schemas.openxmlformats.org/officeDocument/2006/relationships/slideLayout" Target="../slideLayouts/slideLayout7.xml"/><Relationship Id="rId5" Type="http://schemas.openxmlformats.org/officeDocument/2006/relationships/tags" Target="../tags/tag107.xml"/><Relationship Id="rId15" Type="http://schemas.openxmlformats.org/officeDocument/2006/relationships/image" Target="../media/image12.wmf"/><Relationship Id="rId10" Type="http://schemas.openxmlformats.org/officeDocument/2006/relationships/tags" Target="../tags/tag112.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3" Type="http://schemas.openxmlformats.org/officeDocument/2006/relationships/tags" Target="../tags/tag125.xml"/><Relationship Id="rId18" Type="http://schemas.openxmlformats.org/officeDocument/2006/relationships/tags" Target="../tags/tag130.xml"/><Relationship Id="rId26" Type="http://schemas.openxmlformats.org/officeDocument/2006/relationships/tags" Target="../tags/tag138.xml"/><Relationship Id="rId3" Type="http://schemas.openxmlformats.org/officeDocument/2006/relationships/tags" Target="../tags/tag115.xml"/><Relationship Id="rId21" Type="http://schemas.openxmlformats.org/officeDocument/2006/relationships/tags" Target="../tags/tag133.xml"/><Relationship Id="rId34" Type="http://schemas.openxmlformats.org/officeDocument/2006/relationships/slideLayout" Target="../slideLayouts/slideLayout7.xml"/><Relationship Id="rId7" Type="http://schemas.openxmlformats.org/officeDocument/2006/relationships/tags" Target="../tags/tag119.xml"/><Relationship Id="rId12" Type="http://schemas.openxmlformats.org/officeDocument/2006/relationships/tags" Target="../tags/tag124.xml"/><Relationship Id="rId17" Type="http://schemas.openxmlformats.org/officeDocument/2006/relationships/tags" Target="../tags/tag129.xml"/><Relationship Id="rId25" Type="http://schemas.openxmlformats.org/officeDocument/2006/relationships/tags" Target="../tags/tag137.xml"/><Relationship Id="rId33" Type="http://schemas.openxmlformats.org/officeDocument/2006/relationships/tags" Target="../tags/tag145.xml"/><Relationship Id="rId2" Type="http://schemas.openxmlformats.org/officeDocument/2006/relationships/tags" Target="../tags/tag114.xml"/><Relationship Id="rId16" Type="http://schemas.openxmlformats.org/officeDocument/2006/relationships/tags" Target="../tags/tag128.xml"/><Relationship Id="rId20" Type="http://schemas.openxmlformats.org/officeDocument/2006/relationships/tags" Target="../tags/tag132.xml"/><Relationship Id="rId29" Type="http://schemas.openxmlformats.org/officeDocument/2006/relationships/tags" Target="../tags/tag141.xml"/><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24" Type="http://schemas.openxmlformats.org/officeDocument/2006/relationships/tags" Target="../tags/tag136.xml"/><Relationship Id="rId32" Type="http://schemas.openxmlformats.org/officeDocument/2006/relationships/tags" Target="../tags/tag144.xml"/><Relationship Id="rId5" Type="http://schemas.openxmlformats.org/officeDocument/2006/relationships/tags" Target="../tags/tag117.xml"/><Relationship Id="rId15" Type="http://schemas.openxmlformats.org/officeDocument/2006/relationships/tags" Target="../tags/tag127.xml"/><Relationship Id="rId23" Type="http://schemas.openxmlformats.org/officeDocument/2006/relationships/tags" Target="../tags/tag135.xml"/><Relationship Id="rId28" Type="http://schemas.openxmlformats.org/officeDocument/2006/relationships/tags" Target="../tags/tag140.xml"/><Relationship Id="rId10" Type="http://schemas.openxmlformats.org/officeDocument/2006/relationships/tags" Target="../tags/tag122.xml"/><Relationship Id="rId19" Type="http://schemas.openxmlformats.org/officeDocument/2006/relationships/tags" Target="../tags/tag131.xml"/><Relationship Id="rId31" Type="http://schemas.openxmlformats.org/officeDocument/2006/relationships/tags" Target="../tags/tag143.xml"/><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tags" Target="../tags/tag126.xml"/><Relationship Id="rId22" Type="http://schemas.openxmlformats.org/officeDocument/2006/relationships/tags" Target="../tags/tag134.xml"/><Relationship Id="rId27" Type="http://schemas.openxmlformats.org/officeDocument/2006/relationships/tags" Target="../tags/tag139.xml"/><Relationship Id="rId30" Type="http://schemas.openxmlformats.org/officeDocument/2006/relationships/tags" Target="../tags/tag142.xml"/><Relationship Id="rId35" Type="http://schemas.openxmlformats.org/officeDocument/2006/relationships/notesSlide" Target="../notesSlides/notesSlide9.xml"/><Relationship Id="rId8" Type="http://schemas.openxmlformats.org/officeDocument/2006/relationships/tags" Target="../tags/tag1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107504" y="2780928"/>
            <a:ext cx="9036496" cy="1470025"/>
          </a:xfrm>
        </p:spPr>
        <p:txBody>
          <a:bodyPr/>
          <a:lstStyle/>
          <a:p>
            <a:r>
              <a:rPr lang="fr-FR" sz="4000" b="1" dirty="0" smtClean="0">
                <a:solidFill>
                  <a:schemeClr val="bg1">
                    <a:lumMod val="95000"/>
                  </a:schemeClr>
                </a:solidFill>
                <a:latin typeface="Verdana" panose="020B0604030504040204" pitchFamily="34" charset="0"/>
                <a:ea typeface="Verdana" panose="020B0604030504040204" pitchFamily="34" charset="0"/>
                <a:cs typeface="Verdana" panose="020B0604030504040204" pitchFamily="34" charset="0"/>
              </a:rPr>
              <a:t>Les différentes technologies,</a:t>
            </a:r>
            <a:br>
              <a:rPr lang="fr-FR" sz="4000" b="1" dirty="0" smtClean="0">
                <a:solidFill>
                  <a:schemeClr val="bg1">
                    <a:lumMod val="95000"/>
                  </a:schemeClr>
                </a:solidFill>
                <a:latin typeface="Verdana" panose="020B0604030504040204" pitchFamily="34" charset="0"/>
                <a:ea typeface="Verdana" panose="020B0604030504040204" pitchFamily="34" charset="0"/>
                <a:cs typeface="Verdana" panose="020B0604030504040204" pitchFamily="34" charset="0"/>
              </a:rPr>
            </a:br>
            <a:r>
              <a:rPr lang="fr-FR" sz="4000" b="1" dirty="0" smtClean="0">
                <a:solidFill>
                  <a:schemeClr val="bg1">
                    <a:lumMod val="95000"/>
                  </a:schemeClr>
                </a:solidFill>
                <a:latin typeface="Verdana" panose="020B0604030504040204" pitchFamily="34" charset="0"/>
                <a:ea typeface="Verdana" panose="020B0604030504040204" pitchFamily="34" charset="0"/>
                <a:cs typeface="Verdana" panose="020B0604030504040204" pitchFamily="34" charset="0"/>
              </a:rPr>
              <a:t>Le matériel</a:t>
            </a:r>
            <a:endParaRPr lang="fr-FR" sz="4000" b="1" dirty="0">
              <a:solidFill>
                <a:schemeClr val="bg1">
                  <a:lumMod val="9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213291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custDataLst>
              <p:tags r:id="rId1"/>
            </p:custDataLst>
          </p:nvPr>
        </p:nvSpPr>
        <p:spPr>
          <a:xfrm>
            <a:off x="16834" y="980728"/>
            <a:ext cx="8990689" cy="923330"/>
          </a:xfrm>
          <a:prstGeom prst="rect">
            <a:avLst/>
          </a:prstGeom>
          <a:noFill/>
        </p:spPr>
        <p:txBody>
          <a:bodyPr wrap="square" rtlCol="0">
            <a:spAutoFit/>
          </a:bodyPr>
          <a:lstStyle/>
          <a:p>
            <a:pPr algn="just"/>
            <a:r>
              <a:rPr lang="fr-FR" b="1" dirty="0" smtClean="0">
                <a:solidFill>
                  <a:schemeClr val="bg1"/>
                </a:solidFill>
                <a:latin typeface="Arial" pitchFamily="34" charset="0"/>
                <a:cs typeface="Arial" pitchFamily="34" charset="0"/>
              </a:rPr>
              <a:t>Sur tous les </a:t>
            </a:r>
            <a:r>
              <a:rPr lang="fr-FR" b="1" dirty="0" smtClean="0">
                <a:solidFill>
                  <a:schemeClr val="bg1"/>
                </a:solidFill>
                <a:latin typeface="Arial" pitchFamily="34" charset="0"/>
                <a:cs typeface="Arial" pitchFamily="34" charset="0"/>
              </a:rPr>
              <a:t>points d’éclairement</a:t>
            </a:r>
            <a:r>
              <a:rPr lang="fr-FR" b="1" dirty="0" smtClean="0">
                <a:solidFill>
                  <a:schemeClr val="bg1"/>
                </a:solidFill>
                <a:latin typeface="Arial" pitchFamily="34" charset="0"/>
                <a:cs typeface="Arial" pitchFamily="34" charset="0"/>
              </a:rPr>
              <a:t>, l’alimentation en alternatif 50 </a:t>
            </a:r>
            <a:r>
              <a:rPr lang="fr-FR" b="1" dirty="0" err="1" smtClean="0">
                <a:solidFill>
                  <a:schemeClr val="bg1"/>
                </a:solidFill>
                <a:latin typeface="Arial" pitchFamily="34" charset="0"/>
                <a:cs typeface="Arial" pitchFamily="34" charset="0"/>
              </a:rPr>
              <a:t>hz</a:t>
            </a:r>
            <a:r>
              <a:rPr lang="fr-FR" b="1" dirty="0" smtClean="0">
                <a:solidFill>
                  <a:schemeClr val="bg1"/>
                </a:solidFill>
                <a:latin typeface="Arial" pitchFamily="34" charset="0"/>
                <a:cs typeface="Arial" pitchFamily="34" charset="0"/>
              </a:rPr>
              <a:t>, provoque des ombres  (100 fois par seconde). Ce « clignotement »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est tellement rapide qu’il est imperceptible à l’œil humain (effet de persistance rétinienne).</a:t>
            </a:r>
          </a:p>
        </p:txBody>
      </p:sp>
      <p:grpSp>
        <p:nvGrpSpPr>
          <p:cNvPr id="18" name="Groupe 17"/>
          <p:cNvGrpSpPr/>
          <p:nvPr>
            <p:custDataLst>
              <p:tags r:id="rId2"/>
            </p:custDataLst>
          </p:nvPr>
        </p:nvGrpSpPr>
        <p:grpSpPr>
          <a:xfrm>
            <a:off x="611560" y="2583667"/>
            <a:ext cx="1296144" cy="1308844"/>
            <a:chOff x="3388526" y="4640436"/>
            <a:chExt cx="1296144" cy="1308844"/>
          </a:xfrm>
        </p:grpSpPr>
        <p:sp>
          <p:nvSpPr>
            <p:cNvPr id="7" name="Organigramme : Jonction de sommaire 6"/>
            <p:cNvSpPr/>
            <p:nvPr/>
          </p:nvSpPr>
          <p:spPr>
            <a:xfrm>
              <a:off x="3388526" y="4653136"/>
              <a:ext cx="1296144" cy="1296144"/>
            </a:xfrm>
            <a:prstGeom prst="flowChartSummingJunction">
              <a:avLst/>
            </a:prstGeom>
            <a:solidFill>
              <a:srgbClr val="FFFF00"/>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Organigramme : Jonction de sommaire 15"/>
            <p:cNvSpPr/>
            <p:nvPr/>
          </p:nvSpPr>
          <p:spPr>
            <a:xfrm rot="18947615">
              <a:off x="3388526" y="4640436"/>
              <a:ext cx="1296144" cy="1296144"/>
            </a:xfrm>
            <a:prstGeom prst="flowChartSummingJunction">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custDataLst>
              <p:tags r:id="rId3"/>
            </p:custDataLst>
          </p:nvPr>
        </p:nvSpPr>
        <p:spPr>
          <a:xfrm>
            <a:off x="2176057" y="2103098"/>
            <a:ext cx="6831467" cy="2031325"/>
          </a:xfrm>
          <a:prstGeom prst="rect">
            <a:avLst/>
          </a:prstGeom>
        </p:spPr>
        <p:txBody>
          <a:bodyPr wrap="square">
            <a:spAutoFit/>
          </a:bodyPr>
          <a:lstStyle/>
          <a:p>
            <a:pPr algn="just"/>
            <a:r>
              <a:rPr lang="fr-FR" b="1" dirty="0">
                <a:solidFill>
                  <a:schemeClr val="bg1"/>
                </a:solidFill>
                <a:latin typeface="Arial" pitchFamily="34" charset="0"/>
                <a:cs typeface="Arial" pitchFamily="34" charset="0"/>
              </a:rPr>
              <a:t>Sur des objets entrainés en rotation, cela va </a:t>
            </a:r>
            <a:r>
              <a:rPr lang="fr-FR" b="1" dirty="0" smtClean="0">
                <a:solidFill>
                  <a:schemeClr val="bg1"/>
                </a:solidFill>
                <a:latin typeface="Arial" pitchFamily="34" charset="0"/>
                <a:cs typeface="Arial" pitchFamily="34" charset="0"/>
              </a:rPr>
              <a:t>provoquer </a:t>
            </a:r>
            <a:r>
              <a:rPr lang="fr-FR" b="1" dirty="0">
                <a:solidFill>
                  <a:schemeClr val="bg1"/>
                </a:solidFill>
                <a:latin typeface="Arial" pitchFamily="34" charset="0"/>
                <a:cs typeface="Arial" pitchFamily="34" charset="0"/>
              </a:rPr>
              <a:t>un effet « stroboscopique »  qui modifie la perception du mouvement.</a:t>
            </a:r>
          </a:p>
          <a:p>
            <a:pPr algn="just"/>
            <a:r>
              <a:rPr lang="fr-FR" b="1" dirty="0">
                <a:solidFill>
                  <a:schemeClr val="bg1"/>
                </a:solidFill>
                <a:latin typeface="Arial" pitchFamily="34" charset="0"/>
                <a:cs typeface="Arial" pitchFamily="34" charset="0"/>
              </a:rPr>
              <a:t>Ainsi, l’objet apparaitra fixe si la </a:t>
            </a:r>
            <a:r>
              <a:rPr lang="fr-FR" b="1" dirty="0" smtClean="0">
                <a:solidFill>
                  <a:schemeClr val="bg1"/>
                </a:solidFill>
                <a:latin typeface="Arial" pitchFamily="34" charset="0"/>
                <a:cs typeface="Arial" pitchFamily="34" charset="0"/>
              </a:rPr>
              <a:t>fréquence </a:t>
            </a:r>
            <a:r>
              <a:rPr lang="fr-FR" b="1" dirty="0">
                <a:solidFill>
                  <a:schemeClr val="bg1"/>
                </a:solidFill>
                <a:latin typeface="Arial" pitchFamily="34" charset="0"/>
                <a:cs typeface="Arial" pitchFamily="34" charset="0"/>
              </a:rPr>
              <a:t>d’éclairage </a:t>
            </a:r>
            <a:r>
              <a:rPr lang="fr-FR" b="1" dirty="0" smtClean="0">
                <a:solidFill>
                  <a:schemeClr val="bg1"/>
                </a:solidFill>
                <a:latin typeface="Arial" pitchFamily="34" charset="0"/>
                <a:cs typeface="Arial" pitchFamily="34" charset="0"/>
              </a:rPr>
              <a:t>est </a:t>
            </a:r>
            <a:r>
              <a:rPr lang="fr-FR" b="1" dirty="0">
                <a:solidFill>
                  <a:schemeClr val="bg1"/>
                </a:solidFill>
                <a:latin typeface="Arial" pitchFamily="34" charset="0"/>
                <a:cs typeface="Arial" pitchFamily="34" charset="0"/>
              </a:rPr>
              <a:t>un </a:t>
            </a:r>
            <a:r>
              <a:rPr lang="fr-FR" b="1" dirty="0" smtClean="0">
                <a:solidFill>
                  <a:schemeClr val="bg1"/>
                </a:solidFill>
                <a:latin typeface="Arial" pitchFamily="34" charset="0"/>
                <a:cs typeface="Arial" pitchFamily="34" charset="0"/>
              </a:rPr>
              <a:t>multiple exact </a:t>
            </a:r>
            <a:r>
              <a:rPr lang="fr-FR" b="1" dirty="0">
                <a:solidFill>
                  <a:schemeClr val="bg1"/>
                </a:solidFill>
                <a:latin typeface="Arial" pitchFamily="34" charset="0"/>
                <a:cs typeface="Arial" pitchFamily="34" charset="0"/>
              </a:rPr>
              <a:t>de </a:t>
            </a:r>
            <a:r>
              <a:rPr lang="fr-FR" b="1" dirty="0" smtClean="0">
                <a:solidFill>
                  <a:schemeClr val="bg1"/>
                </a:solidFill>
                <a:latin typeface="Arial" pitchFamily="34" charset="0"/>
                <a:cs typeface="Arial" pitchFamily="34" charset="0"/>
              </a:rPr>
              <a:t>sa </a:t>
            </a:r>
            <a:r>
              <a:rPr lang="fr-FR" b="1" dirty="0">
                <a:solidFill>
                  <a:schemeClr val="bg1"/>
                </a:solidFill>
                <a:latin typeface="Arial" pitchFamily="34" charset="0"/>
                <a:cs typeface="Arial" pitchFamily="34" charset="0"/>
              </a:rPr>
              <a:t>vitesse de rotation. Il apparaitra comme tournant  à l’envers ou à l’endroit, si cette </a:t>
            </a:r>
            <a:r>
              <a:rPr lang="fr-FR" b="1" dirty="0" smtClean="0">
                <a:solidFill>
                  <a:schemeClr val="bg1"/>
                </a:solidFill>
                <a:latin typeface="Arial" pitchFamily="34" charset="0"/>
                <a:cs typeface="Arial" pitchFamily="34" charset="0"/>
              </a:rPr>
              <a:t>fréquence </a:t>
            </a:r>
            <a:r>
              <a:rPr lang="fr-FR" b="1" dirty="0">
                <a:solidFill>
                  <a:schemeClr val="bg1"/>
                </a:solidFill>
                <a:latin typeface="Arial" pitchFamily="34" charset="0"/>
                <a:cs typeface="Arial" pitchFamily="34" charset="0"/>
              </a:rPr>
              <a:t>est légèrement supérieure ou inférieure</a:t>
            </a:r>
            <a:r>
              <a:rPr lang="fr-FR" b="1" dirty="0" smtClean="0">
                <a:solidFill>
                  <a:schemeClr val="bg1"/>
                </a:solidFill>
                <a:latin typeface="Arial" pitchFamily="34" charset="0"/>
                <a:cs typeface="Arial" pitchFamily="34" charset="0"/>
              </a:rPr>
              <a:t>.</a:t>
            </a:r>
            <a:endParaRPr lang="fr-FR" b="1" dirty="0">
              <a:solidFill>
                <a:schemeClr val="bg1"/>
              </a:solidFill>
              <a:latin typeface="Arial" pitchFamily="34" charset="0"/>
              <a:cs typeface="Arial" pitchFamily="34" charset="0"/>
            </a:endParaRPr>
          </a:p>
        </p:txBody>
      </p:sp>
      <p:sp>
        <p:nvSpPr>
          <p:cNvPr id="4" name="Rectangle 3"/>
          <p:cNvSpPr/>
          <p:nvPr>
            <p:custDataLst>
              <p:tags r:id="rId4"/>
            </p:custDataLst>
          </p:nvPr>
        </p:nvSpPr>
        <p:spPr>
          <a:xfrm>
            <a:off x="107504" y="4437112"/>
            <a:ext cx="4572000" cy="2308324"/>
          </a:xfrm>
          <a:prstGeom prst="rect">
            <a:avLst/>
          </a:prstGeom>
        </p:spPr>
        <p:txBody>
          <a:bodyPr>
            <a:spAutoFit/>
          </a:bodyPr>
          <a:lstStyle/>
          <a:p>
            <a:pPr algn="just"/>
            <a:r>
              <a:rPr lang="fr-FR" b="1" dirty="0">
                <a:solidFill>
                  <a:schemeClr val="bg1"/>
                </a:solidFill>
                <a:latin typeface="Arial" pitchFamily="34" charset="0"/>
                <a:cs typeface="Arial" pitchFamily="34" charset="0"/>
              </a:rPr>
              <a:t>Dans un contexte industriel, </a:t>
            </a:r>
            <a:r>
              <a:rPr lang="fr-FR" b="1" dirty="0" smtClean="0">
                <a:solidFill>
                  <a:schemeClr val="bg1"/>
                </a:solidFill>
                <a:latin typeface="Arial" pitchFamily="34" charset="0"/>
                <a:cs typeface="Arial" pitchFamily="34" charset="0"/>
              </a:rPr>
              <a:t>où </a:t>
            </a:r>
            <a:r>
              <a:rPr lang="fr-FR" b="1" dirty="0">
                <a:solidFill>
                  <a:schemeClr val="bg1"/>
                </a:solidFill>
                <a:latin typeface="Arial" pitchFamily="34" charset="0"/>
                <a:cs typeface="Arial" pitchFamily="34" charset="0"/>
              </a:rPr>
              <a:t>on doit éclairer des machines en rotation (potentiellement </a:t>
            </a:r>
            <a:r>
              <a:rPr lang="fr-FR" b="1" dirty="0" smtClean="0">
                <a:solidFill>
                  <a:schemeClr val="bg1"/>
                </a:solidFill>
                <a:latin typeface="Arial" pitchFamily="34" charset="0"/>
                <a:cs typeface="Arial" pitchFamily="34" charset="0"/>
              </a:rPr>
              <a:t>dangereuses). On utilise un montage avec deux </a:t>
            </a:r>
            <a:r>
              <a:rPr lang="fr-FR" b="1" dirty="0">
                <a:solidFill>
                  <a:schemeClr val="bg1"/>
                </a:solidFill>
                <a:latin typeface="Arial" pitchFamily="34" charset="0"/>
                <a:cs typeface="Arial" pitchFamily="34" charset="0"/>
              </a:rPr>
              <a:t>tubes fluorescents. La pointe de l’intensité lumineuse du deuxième tube sera décalée par rapport au premier avec  un condensateur raccordé en série.</a:t>
            </a:r>
          </a:p>
        </p:txBody>
      </p:sp>
      <p:pic>
        <p:nvPicPr>
          <p:cNvPr id="12290" name="Picture 2" descr="C:\Users\Philippe\AppData\Local\Microsoft\Windows\Temporary Internet Files\Content.IE5\XO8M3X87\MC900307646[1].wmf">
            <a:hlinkClick r:id="rId9"/>
          </p:cNvPr>
          <p:cNvPicPr>
            <a:picLocks noChangeAspect="1" noChangeArrowheads="1"/>
          </p:cNvPicPr>
          <p:nvPr>
            <p:custDataLst>
              <p:tags r:id="rId5"/>
            </p:custDataLst>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155" y="3733559"/>
            <a:ext cx="863283" cy="80172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e 5"/>
          <p:cNvGrpSpPr/>
          <p:nvPr>
            <p:custDataLst>
              <p:tags r:id="rId6"/>
            </p:custDataLst>
          </p:nvPr>
        </p:nvGrpSpPr>
        <p:grpSpPr>
          <a:xfrm>
            <a:off x="4679504" y="4148164"/>
            <a:ext cx="4176536" cy="2487684"/>
            <a:chOff x="4679504" y="4148164"/>
            <a:chExt cx="4176536" cy="2487684"/>
          </a:xfrm>
        </p:grpSpPr>
        <p:pic>
          <p:nvPicPr>
            <p:cNvPr id="9" name="Image 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3365" b="100000" l="1070" r="97449"/>
                      </a14:imgEffect>
                    </a14:imgLayer>
                  </a14:imgProps>
                </a:ext>
                <a:ext uri="{28A0092B-C50C-407E-A947-70E740481C1C}">
                  <a14:useLocalDpi xmlns:a14="http://schemas.microsoft.com/office/drawing/2010/main" val="0"/>
                </a:ext>
              </a:extLst>
            </a:blip>
            <a:srcRect l="-2667"/>
            <a:stretch/>
          </p:blipFill>
          <p:spPr>
            <a:xfrm>
              <a:off x="4679504" y="4148164"/>
              <a:ext cx="4176536" cy="2487684"/>
            </a:xfrm>
            <a:prstGeom prst="rect">
              <a:avLst/>
            </a:prstGeom>
          </p:spPr>
        </p:pic>
        <p:sp>
          <p:nvSpPr>
            <p:cNvPr id="5" name="Forme libre 4"/>
            <p:cNvSpPr/>
            <p:nvPr/>
          </p:nvSpPr>
          <p:spPr>
            <a:xfrm>
              <a:off x="4680857" y="4648200"/>
              <a:ext cx="163286" cy="751114"/>
            </a:xfrm>
            <a:custGeom>
              <a:avLst/>
              <a:gdLst>
                <a:gd name="connsiteX0" fmla="*/ 0 w 163286"/>
                <a:gd name="connsiteY0" fmla="*/ 0 h 751114"/>
                <a:gd name="connsiteX1" fmla="*/ 10886 w 163286"/>
                <a:gd name="connsiteY1" fmla="*/ 751114 h 751114"/>
                <a:gd name="connsiteX2" fmla="*/ 163286 w 163286"/>
                <a:gd name="connsiteY2" fmla="*/ 729343 h 751114"/>
              </a:gdLst>
              <a:ahLst/>
              <a:cxnLst>
                <a:cxn ang="0">
                  <a:pos x="connsiteX0" y="connsiteY0"/>
                </a:cxn>
                <a:cxn ang="0">
                  <a:pos x="connsiteX1" y="connsiteY1"/>
                </a:cxn>
                <a:cxn ang="0">
                  <a:pos x="connsiteX2" y="connsiteY2"/>
                </a:cxn>
              </a:cxnLst>
              <a:rect l="l" t="t" r="r" b="b"/>
              <a:pathLst>
                <a:path w="163286" h="751114">
                  <a:moveTo>
                    <a:pt x="0" y="0"/>
                  </a:moveTo>
                  <a:lnTo>
                    <a:pt x="10886" y="751114"/>
                  </a:lnTo>
                  <a:lnTo>
                    <a:pt x="163286" y="729343"/>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80593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24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par>
                                <p:cTn id="16" presetID="8" presetClass="emph" presetSubtype="0" repeatCount="indefinite" fill="hold" nodeType="withEffect">
                                  <p:stCondLst>
                                    <p:cond delay="0"/>
                                  </p:stCondLst>
                                  <p:childTnLst>
                                    <p:animRot by="21600000">
                                      <p:cBhvr>
                                        <p:cTn id="17" dur="500" fill="hold"/>
                                        <p:tgtEl>
                                          <p:spTgt spid="18"/>
                                        </p:tgtEl>
                                        <p:attrNameLst>
                                          <p:attrName>r</p:attrName>
                                        </p:attrNameLst>
                                      </p:cBhvr>
                                    </p:animRot>
                                  </p:childTnLst>
                                </p:cTn>
                              </p:par>
                              <p:par>
                                <p:cTn id="18" presetID="35" presetClass="emph" presetSubtype="0" repeatCount="indefinite" fill="hold" nodeType="withEffect">
                                  <p:stCondLst>
                                    <p:cond delay="0"/>
                                  </p:stCondLst>
                                  <p:childTnLst>
                                    <p:anim calcmode="discrete" valueType="str">
                                      <p:cBhvr>
                                        <p:cTn id="19" dur="63" fill="hold"/>
                                        <p:tgtEl>
                                          <p:spTgt spid="18"/>
                                        </p:tgtEl>
                                        <p:attrNameLst>
                                          <p:attrName>style.visibility</p:attrName>
                                        </p:attrNameLst>
                                      </p:cBhvr>
                                      <p:tavLst>
                                        <p:tav tm="0">
                                          <p:val>
                                            <p:strVal val="hidden"/>
                                          </p:val>
                                        </p:tav>
                                        <p:tav tm="50000">
                                          <p:val>
                                            <p:strVal val="visible"/>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Image 492" descr="MB_REL_lampes"/>
          <p:cNvPicPr>
            <a:picLocks noChangeAspect="1" noChangeArrowheads="1"/>
          </p:cNvPicPr>
          <p:nvPr>
            <p:custDataLst>
              <p:tags r:id="rId1"/>
            </p:custDataLst>
          </p:nvPr>
        </p:nvPicPr>
        <p:blipFill rotWithShape="1">
          <a:blip r:embed="rId8">
            <a:lum bright="-18000" contrast="36000"/>
            <a:extLst>
              <a:ext uri="{BEBA8EAE-BF5A-486C-A8C5-ECC9F3942E4B}">
                <a14:imgProps xmlns:a14="http://schemas.microsoft.com/office/drawing/2010/main">
                  <a14:imgLayer r:embed="rId9">
                    <a14:imgEffect>
                      <a14:backgroundRemoval t="3915" b="90036" l="481" r="100000">
                        <a14:foregroundMark x1="20673" y1="82206" x2="26923" y2="34875"/>
                        <a14:foregroundMark x1="49519" y1="85765" x2="45673" y2="10320"/>
                        <a14:backgroundMark x1="40385" y1="49822" x2="35577" y2="83630"/>
                        <a14:backgroundMark x1="61538" y1="55160" x2="66827" y2="88256"/>
                        <a14:backgroundMark x1="93750" y1="83986" x2="98558" y2="61566"/>
                      </a14:backgroundRemoval>
                    </a14:imgEffect>
                  </a14:imgLayer>
                </a14:imgProps>
              </a:ext>
              <a:ext uri="{28A0092B-C50C-407E-A947-70E740481C1C}">
                <a14:useLocalDpi xmlns:a14="http://schemas.microsoft.com/office/drawing/2010/main" val="0"/>
              </a:ext>
            </a:extLst>
          </a:blip>
          <a:srcRect t="6024" b="14243"/>
          <a:stretch/>
        </p:blipFill>
        <p:spPr bwMode="auto">
          <a:xfrm>
            <a:off x="6578356" y="4005064"/>
            <a:ext cx="2472356" cy="266429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custDataLst>
              <p:tags r:id="rId2"/>
            </p:custDataLst>
          </p:nvPr>
        </p:nvSpPr>
        <p:spPr bwMode="auto">
          <a:xfrm>
            <a:off x="107504" y="1153775"/>
            <a:ext cx="9036496"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Sur le même principe que les tubes </a:t>
            </a: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fluorescents, mais </a:t>
            </a: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avec un ballast électronique logé dans la douille de l’ampoule.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D’une durée de vie bien supérieure </a:t>
            </a: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aux lampes </a:t>
            </a: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qu’elles sont sensées remplacer (lampes à incandescence), elles offrent de plus l’avantage de consommer beaucoup moins d’énergie. Il faudra toutefois comparer le nombre de lumens produits par ces lampes, avec celles que l’on veut remplacer et s’assurer que leur temps de fonctionnement n’est pas fait que de brèves périodes.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fr-FR" dirty="0" smtClean="0">
                <a:solidFill>
                  <a:schemeClr val="bg1"/>
                </a:solidFill>
                <a:latin typeface="Arial" pitchFamily="34" charset="0"/>
                <a:cs typeface="Arial" pitchFamily="34" charset="0"/>
              </a:rPr>
              <a:t>On peut leur reprocher leur « qualité d’éclairement » (voir température de couleur, IRC ou Ra), et leur émissivité en rayonnements électromagnétiques. </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custDataLst>
              <p:tags r:id="rId3"/>
            </p:custDataLst>
          </p:nvPr>
        </p:nvSpPr>
        <p:spPr>
          <a:xfrm>
            <a:off x="517994" y="540199"/>
            <a:ext cx="4766048" cy="461665"/>
          </a:xfrm>
          <a:prstGeom prst="rect">
            <a:avLst/>
          </a:prstGeom>
        </p:spPr>
        <p:txBody>
          <a:bodyPr wrap="none">
            <a:spAutoFit/>
          </a:bodyPr>
          <a:lstStyle/>
          <a:p>
            <a:pPr marL="0" lvl="2" fontAlgn="base">
              <a:spcBef>
                <a:spcPct val="0"/>
              </a:spcBef>
              <a:spcAft>
                <a:spcPct val="0"/>
              </a:spcAft>
            </a:pPr>
            <a:r>
              <a:rPr lang="fr-FR" sz="2400" b="1" u="sng" dirty="0">
                <a:solidFill>
                  <a:schemeClr val="bg1"/>
                </a:solidFill>
                <a:latin typeface="Arial" pitchFamily="34" charset="0"/>
                <a:cs typeface="Arial" pitchFamily="34" charset="0"/>
              </a:rPr>
              <a:t>Lampes à économie d’énergie :</a:t>
            </a:r>
          </a:p>
        </p:txBody>
      </p:sp>
      <p:pic>
        <p:nvPicPr>
          <p:cNvPr id="6" name="Image 5"/>
          <p:cNvPicPr>
            <a:picLocks noChangeAspect="1"/>
          </p:cNvPicPr>
          <p:nvPr>
            <p:custDataLst>
              <p:tags r:id="rId4"/>
            </p:custDataLst>
          </p:nvPr>
        </p:nvPicPr>
        <p:blipFill rotWithShape="1">
          <a:blip r:embed="rId10" cstate="print">
            <a:extLst>
              <a:ext uri="{BEBA8EAE-BF5A-486C-A8C5-ECC9F3942E4B}">
                <a14:imgProps xmlns:a14="http://schemas.microsoft.com/office/drawing/2010/main">
                  <a14:imgLayer r:embed="rId11">
                    <a14:imgEffect>
                      <a14:backgroundRemoval t="9903" b="91456" l="0" r="94760"/>
                    </a14:imgEffect>
                  </a14:imgLayer>
                </a14:imgProps>
              </a:ext>
              <a:ext uri="{28A0092B-C50C-407E-A947-70E740481C1C}">
                <a14:useLocalDpi xmlns:a14="http://schemas.microsoft.com/office/drawing/2010/main" val="0"/>
              </a:ext>
            </a:extLst>
          </a:blip>
          <a:srcRect t="25905" r="3525" b="9518"/>
          <a:stretch/>
        </p:blipFill>
        <p:spPr>
          <a:xfrm>
            <a:off x="361186" y="4326092"/>
            <a:ext cx="4315031" cy="2166256"/>
          </a:xfrm>
          <a:prstGeom prst="rect">
            <a:avLst/>
          </a:prstGeom>
        </p:spPr>
      </p:pic>
      <p:pic>
        <p:nvPicPr>
          <p:cNvPr id="8" name="Image 7"/>
          <p:cNvPicPr>
            <a:picLocks noChangeAspect="1"/>
          </p:cNvPicPr>
          <p:nvPr>
            <p:custDataLst>
              <p:tags r:id="rId5"/>
            </p:custDataLst>
          </p:nvPr>
        </p:nvPicPr>
        <p:blipFill rotWithShape="1">
          <a:blip r:embed="rId12" cstate="print">
            <a:extLst>
              <a:ext uri="{BEBA8EAE-BF5A-486C-A8C5-ECC9F3942E4B}">
                <a14:imgProps xmlns:a14="http://schemas.microsoft.com/office/drawing/2010/main">
                  <a14:imgLayer r:embed="rId13">
                    <a14:imgEffect>
                      <a14:backgroundRemoval t="970" b="92788" l="24864" r="93682">
                        <a14:foregroundMark x1="61227" y1="62545" x2="73364" y2="30788"/>
                        <a14:foregroundMark x1="85091" y1="41697" x2="88227" y2="41212"/>
                        <a14:foregroundMark x1="85455" y1="46909" x2="87409" y2="45333"/>
                        <a14:foregroundMark x1="83500" y1="50545" x2="86636" y2="46909"/>
                      </a14:backgroundRemoval>
                    </a14:imgEffect>
                  </a14:imgLayer>
                </a14:imgProps>
              </a:ext>
              <a:ext uri="{28A0092B-C50C-407E-A947-70E740481C1C}">
                <a14:useLocalDpi xmlns:a14="http://schemas.microsoft.com/office/drawing/2010/main" val="0"/>
              </a:ext>
            </a:extLst>
          </a:blip>
          <a:srcRect l="26824" r="7495" b="8396"/>
          <a:stretch/>
        </p:blipFill>
        <p:spPr>
          <a:xfrm>
            <a:off x="4859867" y="4365104"/>
            <a:ext cx="1828800" cy="1912904"/>
          </a:xfrm>
          <a:prstGeom prst="rect">
            <a:avLst/>
          </a:prstGeom>
        </p:spPr>
      </p:pic>
    </p:spTree>
    <p:extLst>
      <p:ext uri="{BB962C8B-B14F-4D97-AF65-F5344CB8AC3E}">
        <p14:creationId xmlns:p14="http://schemas.microsoft.com/office/powerpoint/2010/main" val="216831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4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13200"/>
                            </p:stCondLst>
                            <p:childTnLst>
                              <p:par>
                                <p:cTn id="13" presetID="53" presetClass="entr" presetSubtype="16" fill="hold" nodeType="afterEffect">
                                  <p:stCondLst>
                                    <p:cond delay="0"/>
                                  </p:stCondLst>
                                  <p:childTnLst>
                                    <p:set>
                                      <p:cBhvr>
                                        <p:cTn id="14" dur="1" fill="hold">
                                          <p:stCondLst>
                                            <p:cond delay="0"/>
                                          </p:stCondLst>
                                        </p:cTn>
                                        <p:tgtEl>
                                          <p:spTgt spid="8193"/>
                                        </p:tgtEl>
                                        <p:attrNameLst>
                                          <p:attrName>style.visibility</p:attrName>
                                        </p:attrNameLst>
                                      </p:cBhvr>
                                      <p:to>
                                        <p:strVal val="visible"/>
                                      </p:to>
                                    </p:set>
                                    <p:anim calcmode="lin" valueType="num">
                                      <p:cBhvr>
                                        <p:cTn id="15" dur="500" fill="hold"/>
                                        <p:tgtEl>
                                          <p:spTgt spid="8193"/>
                                        </p:tgtEl>
                                        <p:attrNameLst>
                                          <p:attrName>ppt_w</p:attrName>
                                        </p:attrNameLst>
                                      </p:cBhvr>
                                      <p:tavLst>
                                        <p:tav tm="0">
                                          <p:val>
                                            <p:fltVal val="0"/>
                                          </p:val>
                                        </p:tav>
                                        <p:tav tm="100000">
                                          <p:val>
                                            <p:strVal val="#ppt_w"/>
                                          </p:val>
                                        </p:tav>
                                      </p:tavLst>
                                    </p:anim>
                                    <p:anim calcmode="lin" valueType="num">
                                      <p:cBhvr>
                                        <p:cTn id="16" dur="500" fill="hold"/>
                                        <p:tgtEl>
                                          <p:spTgt spid="8193"/>
                                        </p:tgtEl>
                                        <p:attrNameLst>
                                          <p:attrName>ppt_h</p:attrName>
                                        </p:attrNameLst>
                                      </p:cBhvr>
                                      <p:tavLst>
                                        <p:tav tm="0">
                                          <p:val>
                                            <p:fltVal val="0"/>
                                          </p:val>
                                        </p:tav>
                                        <p:tav tm="100000">
                                          <p:val>
                                            <p:strVal val="#ppt_h"/>
                                          </p:val>
                                        </p:tav>
                                      </p:tavLst>
                                    </p:anim>
                                    <p:animEffect transition="in" filter="fade">
                                      <p:cBhvr>
                                        <p:cTn id="17" dur="500"/>
                                        <p:tgtEl>
                                          <p:spTgt spid="8193"/>
                                        </p:tgtEl>
                                      </p:cBhvr>
                                    </p:animEffect>
                                  </p:childTnLst>
                                </p:cTn>
                              </p:par>
                            </p:childTnLst>
                          </p:cTn>
                        </p:par>
                        <p:par>
                          <p:cTn id="18" fill="hold">
                            <p:stCondLst>
                              <p:cond delay="13700"/>
                            </p:stCondLst>
                            <p:childTnLst>
                              <p:par>
                                <p:cTn id="19" presetID="53"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par>
                          <p:cTn id="24" fill="hold">
                            <p:stCondLst>
                              <p:cond delay="14200"/>
                            </p:stCondLst>
                            <p:childTnLst>
                              <p:par>
                                <p:cTn id="25" presetID="53" presetClass="entr" presetSubtype="16"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93"/>
          <p:cNvSpPr txBox="1">
            <a:spLocks noChangeArrowheads="1"/>
          </p:cNvSpPr>
          <p:nvPr>
            <p:custDataLst>
              <p:tags r:id="rId2"/>
            </p:custDataLst>
          </p:nvPr>
        </p:nvSpPr>
        <p:spPr bwMode="auto">
          <a:xfrm>
            <a:off x="511810" y="7258685"/>
            <a:ext cx="2326005" cy="27965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a:tailEnd/>
              </a14:hiddenLine>
            </a:ext>
            <a:ext uri="{AF507438-7753-43E0-B8FC-AC1667EBCBE1}">
              <a14:hiddenEffects xmlns:a14="http://schemas.microsoft.com/office/drawing/2010/main">
                <a:effectLst/>
              </a14:hiddenEffects>
            </a:ext>
          </a:extLst>
        </p:spPr>
        <p:txBody>
          <a:bodyPr rot="0" vert="horz" wrap="none" lIns="91440" tIns="45720" rIns="91440" bIns="45720" anchor="t" anchorCtr="0" upright="1">
            <a:spAutoFit/>
          </a:bodyPr>
          <a:lstStyle/>
          <a:p>
            <a:pPr>
              <a:spcAft>
                <a:spcPts val="0"/>
              </a:spcAft>
            </a:pPr>
            <a:endParaRPr lang="fr-FR" sz="1200">
              <a:effectLst/>
              <a:latin typeface="Times New Roman"/>
              <a:ea typeface="Times New Roman"/>
            </a:endParaRPr>
          </a:p>
        </p:txBody>
      </p:sp>
      <p:graphicFrame>
        <p:nvGraphicFramePr>
          <p:cNvPr id="4" name="Objet 3"/>
          <p:cNvGraphicFramePr>
            <a:graphicFrameLocks noChangeAspect="1"/>
          </p:cNvGraphicFramePr>
          <p:nvPr>
            <p:custDataLst>
              <p:tags r:id="rId3"/>
            </p:custDataLst>
            <p:extLst>
              <p:ext uri="{D42A27DB-BD31-4B8C-83A1-F6EECF244321}">
                <p14:modId xmlns:p14="http://schemas.microsoft.com/office/powerpoint/2010/main" val="3169680600"/>
              </p:ext>
            </p:extLst>
          </p:nvPr>
        </p:nvGraphicFramePr>
        <p:xfrm>
          <a:off x="511810" y="2924944"/>
          <a:ext cx="2873478" cy="2966171"/>
        </p:xfrm>
        <a:graphic>
          <a:graphicData uri="http://schemas.openxmlformats.org/presentationml/2006/ole">
            <mc:AlternateContent xmlns:mc="http://schemas.openxmlformats.org/markup-compatibility/2006">
              <mc:Choice xmlns:v="urn:schemas-microsoft-com:vml" Requires="v">
                <p:oleObj spid="_x0000_s9264" r:id="rId13" imgW="2030141" imgH="1280144" progId="MSPhotoEd.3">
                  <p:embed/>
                </p:oleObj>
              </mc:Choice>
              <mc:Fallback>
                <p:oleObj r:id="rId13" imgW="2030141" imgH="1280144" progId="MSPhotoEd.3">
                  <p:embed/>
                  <p:pic>
                    <p:nvPicPr>
                      <p:cNvPr id="0" name="Object 4"/>
                      <p:cNvPicPr>
                        <a:picLocks noChangeAspect="1" noChangeArrowheads="1"/>
                      </p:cNvPicPr>
                      <p:nvPr/>
                    </p:nvPicPr>
                    <p:blipFill>
                      <a:blip r:embed="rId14">
                        <a:extLst>
                          <a:ext uri="{28A0092B-C50C-407E-A947-70E740481C1C}">
                            <a14:useLocalDpi xmlns:a14="http://schemas.microsoft.com/office/drawing/2010/main" val="0"/>
                          </a:ext>
                        </a:extLst>
                      </a:blip>
                      <a:srcRect l="6738"/>
                      <a:stretch>
                        <a:fillRect/>
                      </a:stretch>
                    </p:blipFill>
                    <p:spPr bwMode="auto">
                      <a:xfrm>
                        <a:off x="511810" y="2924944"/>
                        <a:ext cx="2873478" cy="2966171"/>
                      </a:xfrm>
                      <a:prstGeom prst="rect">
                        <a:avLst/>
                      </a:prstGeom>
                      <a:noFill/>
                      <a:extLst/>
                    </p:spPr>
                  </p:pic>
                </p:oleObj>
              </mc:Fallback>
            </mc:AlternateContent>
          </a:graphicData>
        </a:graphic>
      </p:graphicFrame>
      <p:pic>
        <p:nvPicPr>
          <p:cNvPr id="9218" name="Image 294" descr="HPIM0190"/>
          <p:cNvPicPr>
            <a:picLocks noChangeAspect="1" noChangeArrowheads="1"/>
          </p:cNvPicPr>
          <p:nvPr>
            <p:custDataLst>
              <p:tags r:id="rId4"/>
            </p:custDataLst>
          </p:nvPr>
        </p:nvPicPr>
        <p:blipFill rotWithShape="1">
          <a:blip r:embed="rId15" cstate="print">
            <a:extLst>
              <a:ext uri="{BEBA8EAE-BF5A-486C-A8C5-ECC9F3942E4B}">
                <a14:imgProps xmlns:a14="http://schemas.microsoft.com/office/drawing/2010/main">
                  <a14:imgLayer r:embed="rId16">
                    <a14:imgEffect>
                      <a14:backgroundRemoval t="22543" b="74662" l="10162" r="43742">
                        <a14:backgroundMark x1="32638" y1="56988" x2="42261" y2="53652"/>
                        <a14:backgroundMark x1="37147" y1="54824" x2="39637" y2="53111"/>
                        <a14:backgroundMark x1="39233" y1="59513" x2="39233" y2="59513"/>
                      </a14:backgroundRemoval>
                    </a14:imgEffect>
                  </a14:imgLayer>
                </a14:imgProps>
              </a:ext>
              <a:ext uri="{28A0092B-C50C-407E-A947-70E740481C1C}">
                <a14:useLocalDpi xmlns:a14="http://schemas.microsoft.com/office/drawing/2010/main" val="0"/>
              </a:ext>
            </a:extLst>
          </a:blip>
          <a:srcRect l="9821" t="22599" r="55429" b="23379"/>
          <a:stretch/>
        </p:blipFill>
        <p:spPr bwMode="auto">
          <a:xfrm>
            <a:off x="6291348" y="745589"/>
            <a:ext cx="2440001" cy="283437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custDataLst>
              <p:tags r:id="rId5"/>
            </p:custDataLst>
          </p:nvPr>
        </p:nvSpPr>
        <p:spPr bwMode="auto">
          <a:xfrm>
            <a:off x="-36512" y="647624"/>
            <a:ext cx="7369909"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80918"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u="sng" strike="noStrike" cap="none" normalizeH="0" baseline="0" dirty="0" smtClean="0">
                <a:ln>
                  <a:noFill/>
                </a:ln>
                <a:solidFill>
                  <a:schemeClr val="bg1"/>
                </a:solidFill>
                <a:effectLst/>
                <a:latin typeface="Arial" pitchFamily="34" charset="0"/>
                <a:cs typeface="Arial" pitchFamily="34" charset="0"/>
              </a:rPr>
              <a:t>Lampes à décharge dans une vapeur métallique.</a:t>
            </a:r>
          </a:p>
        </p:txBody>
      </p:sp>
      <p:sp>
        <p:nvSpPr>
          <p:cNvPr id="6" name="Rectangle 6"/>
          <p:cNvSpPr>
            <a:spLocks noChangeArrowheads="1"/>
          </p:cNvSpPr>
          <p:nvPr>
            <p:custDataLst>
              <p:tags r:id="rId6"/>
            </p:custDataLst>
          </p:nvPr>
        </p:nvSpPr>
        <p:spPr bwMode="auto">
          <a:xfrm>
            <a:off x="2970213"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7" name="Rectangle 7"/>
          <p:cNvSpPr>
            <a:spLocks noChangeArrowheads="1"/>
          </p:cNvSpPr>
          <p:nvPr>
            <p:custDataLst>
              <p:tags r:id="rId7"/>
            </p:custDataLst>
          </p:nvPr>
        </p:nvSpPr>
        <p:spPr bwMode="auto">
          <a:xfrm>
            <a:off x="69899" y="1283276"/>
            <a:ext cx="608048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On utilise des ampoules en verre dans lesquelles ont été introduites des vapeurs métalliques telles que la vapeur de sodium ou la vapeur de mercure.</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L'allumage nécessite plusieurs minutes au bout desquelles la lumière émise est jaune pour les lampes à vapeur de sodium, blanc bleuté pour les lampes à vapeur de mercure.</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8" name="Rectangle 8"/>
          <p:cNvSpPr>
            <a:spLocks noChangeArrowheads="1"/>
          </p:cNvSpPr>
          <p:nvPr>
            <p:custDataLst>
              <p:tags r:id="rId8"/>
            </p:custDataLst>
          </p:nvPr>
        </p:nvSpPr>
        <p:spPr bwMode="auto">
          <a:xfrm>
            <a:off x="0" y="25908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9" name="Rectangle 9"/>
          <p:cNvSpPr>
            <a:spLocks noChangeArrowheads="1"/>
          </p:cNvSpPr>
          <p:nvPr>
            <p:custDataLst>
              <p:tags r:id="rId9"/>
            </p:custDataLst>
          </p:nvPr>
        </p:nvSpPr>
        <p:spPr bwMode="auto">
          <a:xfrm>
            <a:off x="179512" y="6016473"/>
            <a:ext cx="903649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Les lampes à décharge sont utilisées pour l'éclairage des grands espaces, des terrains de sports et des routes. Suivant les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technologies, les rendus de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couleurs seront très différents.</a:t>
            </a:r>
            <a:r>
              <a:rPr lang="fr-FR" sz="1600" b="1" dirty="0">
                <a:solidFill>
                  <a:schemeClr val="bg1"/>
                </a:solidFill>
                <a:latin typeface="Arial" pitchFamily="34" charset="0"/>
                <a:cs typeface="Arial" pitchFamily="34" charset="0"/>
              </a:rPr>
              <a:t>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(Sodium orange, Iodure métallique ou mercure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blanc</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10" name="Rectangle 9"/>
          <p:cNvSpPr/>
          <p:nvPr>
            <p:custDataLst>
              <p:tags r:id="rId10"/>
            </p:custDataLst>
          </p:nvPr>
        </p:nvSpPr>
        <p:spPr>
          <a:xfrm>
            <a:off x="3618208" y="3560330"/>
            <a:ext cx="5346280" cy="2308324"/>
          </a:xfrm>
          <a:prstGeom prst="rect">
            <a:avLst/>
          </a:prstGeom>
        </p:spPr>
        <p:txBody>
          <a:bodyPr wrap="square">
            <a:spAutoFit/>
          </a:bodyPr>
          <a:lstStyle/>
          <a:p>
            <a:pPr lvl="0" algn="just" eaLnBrk="0" fontAlgn="base" hangingPunct="0">
              <a:spcBef>
                <a:spcPct val="0"/>
              </a:spcBef>
              <a:spcAft>
                <a:spcPct val="0"/>
              </a:spcAft>
            </a:pPr>
            <a:r>
              <a:rPr lang="fr-FR" sz="1600" b="1" dirty="0">
                <a:solidFill>
                  <a:schemeClr val="bg1"/>
                </a:solidFill>
                <a:latin typeface="Arial" pitchFamily="34" charset="0"/>
                <a:ea typeface="Times New Roman" pitchFamily="18" charset="0"/>
                <a:cs typeface="Arial" pitchFamily="34" charset="0"/>
              </a:rPr>
              <a:t>Pour les lampes à vapeur de mercure ou sodium à haute pression l'alimentation se fait par l'intermédiaire d'un ballast. Les lampes à vapeur de sodium basse pression sont alimentées par l'intermédiaire d'ensembles dits "hybrides" (ballast, amorceur électronique externe et condensateur).</a:t>
            </a:r>
            <a:endParaRPr lang="fr-FR" sz="1600" b="1" dirty="0">
              <a:solidFill>
                <a:schemeClr val="bg1"/>
              </a:solidFill>
              <a:latin typeface="Arial" pitchFamily="34" charset="0"/>
              <a:cs typeface="Arial" pitchFamily="34" charset="0"/>
            </a:endParaRPr>
          </a:p>
          <a:p>
            <a:pPr lvl="0" algn="just" eaLnBrk="0" fontAlgn="base" hangingPunct="0">
              <a:spcBef>
                <a:spcPct val="0"/>
              </a:spcBef>
              <a:spcAft>
                <a:spcPct val="0"/>
              </a:spcAft>
            </a:pPr>
            <a:r>
              <a:rPr lang="fr-FR" sz="1600" b="1" dirty="0">
                <a:solidFill>
                  <a:schemeClr val="bg1"/>
                </a:solidFill>
                <a:latin typeface="Arial" pitchFamily="34" charset="0"/>
                <a:ea typeface="Times New Roman" pitchFamily="18" charset="0"/>
                <a:cs typeface="Arial" pitchFamily="34" charset="0"/>
              </a:rPr>
              <a:t>Très économiques pour les foyers puissants (quatre fois moins de consommation qu’une lampe à incandescence pour un même flux lumineux) </a:t>
            </a:r>
            <a:endParaRPr lang="fr-FR" sz="16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21475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4100"/>
                            </p:stCondLst>
                            <p:childTnLst>
                              <p:par>
                                <p:cTn id="13" presetID="53" presetClass="entr" presetSubtype="16" fill="hold" nodeType="afterEffect">
                                  <p:stCondLst>
                                    <p:cond delay="1000"/>
                                  </p:stCondLst>
                                  <p:childTnLst>
                                    <p:set>
                                      <p:cBhvr>
                                        <p:cTn id="14" dur="1" fill="hold">
                                          <p:stCondLst>
                                            <p:cond delay="0"/>
                                          </p:stCondLst>
                                        </p:cTn>
                                        <p:tgtEl>
                                          <p:spTgt spid="9218"/>
                                        </p:tgtEl>
                                        <p:attrNameLst>
                                          <p:attrName>style.visibility</p:attrName>
                                        </p:attrNameLst>
                                      </p:cBhvr>
                                      <p:to>
                                        <p:strVal val="visible"/>
                                      </p:to>
                                    </p:set>
                                    <p:anim calcmode="lin" valueType="num">
                                      <p:cBhvr>
                                        <p:cTn id="15" dur="500" fill="hold"/>
                                        <p:tgtEl>
                                          <p:spTgt spid="9218"/>
                                        </p:tgtEl>
                                        <p:attrNameLst>
                                          <p:attrName>ppt_w</p:attrName>
                                        </p:attrNameLst>
                                      </p:cBhvr>
                                      <p:tavLst>
                                        <p:tav tm="0">
                                          <p:val>
                                            <p:fltVal val="0"/>
                                          </p:val>
                                        </p:tav>
                                        <p:tav tm="100000">
                                          <p:val>
                                            <p:strVal val="#ppt_w"/>
                                          </p:val>
                                        </p:tav>
                                      </p:tavLst>
                                    </p:anim>
                                    <p:anim calcmode="lin" valueType="num">
                                      <p:cBhvr>
                                        <p:cTn id="16" dur="500" fill="hold"/>
                                        <p:tgtEl>
                                          <p:spTgt spid="9218"/>
                                        </p:tgtEl>
                                        <p:attrNameLst>
                                          <p:attrName>ppt_h</p:attrName>
                                        </p:attrNameLst>
                                      </p:cBhvr>
                                      <p:tavLst>
                                        <p:tav tm="0">
                                          <p:val>
                                            <p:fltVal val="0"/>
                                          </p:val>
                                        </p:tav>
                                        <p:tav tm="100000">
                                          <p:val>
                                            <p:strVal val="#ppt_h"/>
                                          </p:val>
                                        </p:tav>
                                      </p:tavLst>
                                    </p:anim>
                                    <p:animEffect transition="in" filter="fade">
                                      <p:cBhvr>
                                        <p:cTn id="17" dur="500"/>
                                        <p:tgtEl>
                                          <p:spTgt spid="9218"/>
                                        </p:tgtEl>
                                      </p:cBhvr>
                                    </p:animEffect>
                                  </p:childTnLst>
                                </p:cTn>
                              </p:par>
                            </p:childTnLst>
                          </p:cTn>
                        </p:par>
                        <p:par>
                          <p:cTn id="18" fill="hold">
                            <p:stCondLst>
                              <p:cond delay="5600"/>
                            </p:stCondLst>
                            <p:childTnLst>
                              <p:par>
                                <p:cTn id="19" presetID="10" presetClass="entr" presetSubtype="0" fill="hold" grpId="0" nodeType="afterEffect">
                                  <p:stCondLst>
                                    <p:cond delay="500"/>
                                  </p:stCondLst>
                                  <p:iterate type="wd">
                                    <p:tmPct val="10000"/>
                                  </p:iterate>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9950"/>
                            </p:stCondLst>
                            <p:childTnLst>
                              <p:par>
                                <p:cTn id="23" presetID="53" presetClass="entr" presetSubtype="16" fill="hold" nodeType="afterEffect">
                                  <p:stCondLst>
                                    <p:cond delay="100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par>
                          <p:cTn id="28" fill="hold">
                            <p:stCondLst>
                              <p:cond delay="11450"/>
                            </p:stCondLst>
                            <p:childTnLst>
                              <p:par>
                                <p:cTn id="29" presetID="10" presetClass="entr" presetSubtype="0" fill="hold" grpId="0" nodeType="afterEffect">
                                  <p:stCondLst>
                                    <p:cond delay="750"/>
                                  </p:stCondLst>
                                  <p:iterate type="wd">
                                    <p:tmPct val="10000"/>
                                  </p:iterate>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Image 454"/>
          <p:cNvPicPr>
            <a:picLocks noChangeAspect="1" noChangeArrowheads="1"/>
          </p:cNvPicPr>
          <p:nvPr>
            <p:custDataLst>
              <p:tags r:id="rId1"/>
            </p:custDataLst>
          </p:nvPr>
        </p:nvPicPr>
        <p:blipFill>
          <a:blip r:embed="rId10">
            <a:extLst>
              <a:ext uri="{BEBA8EAE-BF5A-486C-A8C5-ECC9F3942E4B}">
                <a14:imgProps xmlns:a14="http://schemas.microsoft.com/office/drawing/2010/main">
                  <a14:imgLayer r:embed="rId11">
                    <a14:imgEffect>
                      <a14:backgroundRemoval t="1355" b="93767" l="0" r="95575"/>
                    </a14:imgEffect>
                  </a14:imgLayer>
                </a14:imgProps>
              </a:ext>
              <a:ext uri="{28A0092B-C50C-407E-A947-70E740481C1C}">
                <a14:useLocalDpi xmlns:a14="http://schemas.microsoft.com/office/drawing/2010/main" val="0"/>
              </a:ext>
            </a:extLst>
          </a:blip>
          <a:srcRect/>
          <a:stretch>
            <a:fillRect/>
          </a:stretch>
        </p:blipFill>
        <p:spPr bwMode="auto">
          <a:xfrm rot="476268">
            <a:off x="1807698" y="4541630"/>
            <a:ext cx="3773904" cy="2514951"/>
          </a:xfrm>
          <a:prstGeom prst="rect">
            <a:avLst/>
          </a:prstGeom>
          <a:noFill/>
          <a:extLst>
            <a:ext uri="{909E8E84-426E-40DD-AFC4-6F175D3DCCD1}">
              <a14:hiddenFill xmlns:a14="http://schemas.microsoft.com/office/drawing/2010/main">
                <a:solidFill>
                  <a:srgbClr val="FFFFFF"/>
                </a:solidFill>
              </a14:hiddenFill>
            </a:ext>
          </a:extLst>
        </p:spPr>
      </p:pic>
      <p:pic>
        <p:nvPicPr>
          <p:cNvPr id="10241" name="Image 455"/>
          <p:cNvPicPr>
            <a:picLocks noChangeAspect="1" noChangeArrowheads="1"/>
          </p:cNvPicPr>
          <p:nvPr>
            <p:custDataLst>
              <p:tags r:id="rId2"/>
            </p:custDataLst>
          </p:nvPr>
        </p:nvPicPr>
        <p:blipFill>
          <a:blip r:embed="rId12">
            <a:extLst>
              <a:ext uri="{BEBA8EAE-BF5A-486C-A8C5-ECC9F3942E4B}">
                <a14:imgProps xmlns:a14="http://schemas.microsoft.com/office/drawing/2010/main">
                  <a14:imgLayer r:embed="rId1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715845" y="4077072"/>
            <a:ext cx="3329036" cy="28026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custDataLst>
              <p:tags r:id="rId3"/>
            </p:custDataLst>
          </p:nvPr>
        </p:nvSpPr>
        <p:spPr bwMode="auto">
          <a:xfrm>
            <a:off x="282352" y="326694"/>
            <a:ext cx="3071675"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pPr marL="0" marR="0" lvl="1" indent="0" algn="l" defTabSz="914400" rtl="0" eaLnBrk="1" fontAlgn="base" latinLnBrk="0" hangingPunct="1">
              <a:lnSpc>
                <a:spcPct val="100000"/>
              </a:lnSpc>
              <a:spcBef>
                <a:spcPct val="0"/>
              </a:spcBef>
              <a:spcAft>
                <a:spcPct val="0"/>
              </a:spcAft>
              <a:buClrTx/>
              <a:buSzTx/>
              <a:tabLst/>
            </a:pPr>
            <a:r>
              <a:rPr kumimoji="0" lang="fr-FR" sz="2400" b="1" i="0" u="sng" strike="noStrike" cap="none" normalizeH="0" baseline="0" dirty="0" smtClean="0">
                <a:ln>
                  <a:noFill/>
                </a:ln>
                <a:solidFill>
                  <a:schemeClr val="bg1"/>
                </a:solidFill>
                <a:effectLst/>
                <a:latin typeface="Arial" pitchFamily="34" charset="0"/>
                <a:cs typeface="Arial" pitchFamily="34" charset="0"/>
              </a:rPr>
              <a:t>Lampes à induction</a:t>
            </a:r>
            <a:endParaRPr kumimoji="0" lang="fr-FR" sz="2400" b="1" i="0" u="sng"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 name="Rectangle 4"/>
          <p:cNvSpPr>
            <a:spLocks noChangeArrowheads="1"/>
          </p:cNvSpPr>
          <p:nvPr>
            <p:custDataLst>
              <p:tags r:id="rId4"/>
            </p:custDataLst>
          </p:nvPr>
        </p:nvSpPr>
        <p:spPr bwMode="auto">
          <a:xfrm>
            <a:off x="0" y="1124744"/>
            <a:ext cx="9144000" cy="1300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La lampe à induction est une lampe sans électrode. Cette technologie permet d’assurer une durée de vie exceptionnellement longue (moins de 20% de défauts à 60 000 heures). De </a:t>
            </a: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par </a:t>
            </a: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cette caractéristique et son </a:t>
            </a: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cout</a:t>
            </a: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on l’utilise principalement dans les lieux où la maintenance est difficile, coûteuse ou dangereuse. </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5"/>
          <p:cNvSpPr>
            <a:spLocks noChangeArrowheads="1"/>
          </p:cNvSpPr>
          <p:nvPr>
            <p:custDataLst>
              <p:tags r:id="rId5"/>
            </p:custDataLst>
          </p:nvPr>
        </p:nvSpPr>
        <p:spPr bwMode="auto">
          <a:xfrm>
            <a:off x="0" y="2294787"/>
            <a:ext cx="9144000" cy="1854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cs typeface="Arial" pitchFamily="34" charset="0"/>
              </a:rPr>
              <a:t>Principe de fonctionnement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Un générateur HF génère un courant à haute fréquence qui circule dans le bobinage situé sur l’antenne, créant un champ électromagnétique à ~2,65 Mhz.</a:t>
            </a:r>
            <a:endParaRPr kumimoji="0" lang="fr-FR"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Ce champ génère un flux d’électrons qui ionisent les atomes de vapeur de mercure générant une émission de rayonnement ultraviolet qui excitent les poudres fluorescentes de la même manière que dans un tube fluorescent traditionnel.</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pic>
        <p:nvPicPr>
          <p:cNvPr id="5" name="Picture 2" descr="http://img33.imageshack.us/img33/9379/rflecteurdiamantinducti.jpg"/>
          <p:cNvPicPr>
            <a:picLocks noChangeAspect="1" noChangeArrowheads="1"/>
          </p:cNvPicPr>
          <p:nvPr>
            <p:custDataLst>
              <p:tags r:id="rId6"/>
            </p:custDataLst>
          </p:nvPr>
        </p:nvPicPr>
        <p:blipFill>
          <a:blip r:embed="rId14">
            <a:extLst>
              <a:ext uri="{BEBA8EAE-BF5A-486C-A8C5-ECC9F3942E4B}">
                <a14:imgProps xmlns:a14="http://schemas.microsoft.com/office/drawing/2010/main">
                  <a14:imgLayer r:embed="rId15">
                    <a14:imgEffect>
                      <a14:backgroundRemoval t="0" b="98635" l="0" r="100000"/>
                    </a14:imgEffect>
                  </a14:imgLayer>
                </a14:imgProps>
              </a:ext>
              <a:ext uri="{28A0092B-C50C-407E-A947-70E740481C1C}">
                <a14:useLocalDpi xmlns:a14="http://schemas.microsoft.com/office/drawing/2010/main" val="0"/>
              </a:ext>
            </a:extLst>
          </a:blip>
          <a:srcRect/>
          <a:stretch>
            <a:fillRect/>
          </a:stretch>
        </p:blipFill>
        <p:spPr bwMode="auto">
          <a:xfrm>
            <a:off x="36611" y="4464773"/>
            <a:ext cx="2435820" cy="202754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www.lvd.cc/files/news/2010159173336.jpg"/>
          <p:cNvPicPr>
            <a:picLocks noChangeAspect="1" noChangeArrowheads="1"/>
          </p:cNvPicPr>
          <p:nvPr>
            <p:custDataLst>
              <p:tags r:id="rId7"/>
            </p:custDataLst>
          </p:nvPr>
        </p:nvPicPr>
        <p:blipFill rotWithShape="1">
          <a:blip r:embed="rId16">
            <a:extLst>
              <a:ext uri="{BEBA8EAE-BF5A-486C-A8C5-ECC9F3942E4B}">
                <a14:imgProps xmlns:a14="http://schemas.microsoft.com/office/drawing/2010/main">
                  <a14:imgLayer r:embed="rId17">
                    <a14:imgEffect>
                      <a14:backgroundRemoval t="10000" b="90000" l="10000" r="90000">
                        <a14:foregroundMark x1="54911" y1="47000" x2="59375" y2="49333"/>
                        <a14:foregroundMark x1="59375" y1="49333" x2="64732" y2="52333"/>
                        <a14:foregroundMark x1="64732" y1="52667" x2="68750" y2="56667"/>
                        <a14:foregroundMark x1="71875" y1="60667" x2="78571" y2="70667"/>
                        <a14:foregroundMark x1="73214" y1="61667" x2="74554" y2="63667"/>
                        <a14:foregroundMark x1="34821" y1="54667" x2="26339" y2="65000"/>
                        <a14:foregroundMark x1="25000" y1="65333" x2="22321" y2="68000"/>
                        <a14:backgroundMark x1="32143" y1="46333" x2="34375" y2="50000"/>
                        <a14:backgroundMark x1="27679" y1="58000" x2="23214" y2="63667"/>
                        <a14:backgroundMark x1="26786" y1="59667" x2="36161" y2="47667"/>
                        <a14:backgroundMark x1="60714" y1="46333" x2="70982" y2="51667"/>
                        <a14:backgroundMark x1="71875" y1="53667" x2="76339" y2="62000"/>
                        <a14:backgroundMark x1="74107" y1="62000" x2="78571" y2="66000"/>
                        <a14:backgroundMark x1="56696" y1="47333" x2="62054" y2="47333"/>
                        <a14:backgroundMark x1="56696" y1="45667" x2="60714" y2="43667"/>
                        <a14:backgroundMark x1="25000" y1="62333" x2="25000" y2="62333"/>
                        <a14:backgroundMark x1="33482" y1="82333" x2="67857" y2="83000"/>
                        <a14:backgroundMark x1="63839" y1="49333" x2="71429" y2="58333"/>
                        <a14:backgroundMark x1="45089" y1="46667" x2="36161" y2="49000"/>
                        <a14:backgroundMark x1="39286" y1="48667" x2="34375" y2="53667"/>
                        <a14:backgroundMark x1="33929" y1="54333" x2="27232" y2="60333"/>
                        <a14:backgroundMark x1="59375" y1="47667" x2="62946" y2="49667"/>
                        <a14:backgroundMark x1="63839" y1="50667" x2="65179" y2="52333"/>
                        <a14:backgroundMark x1="77232" y1="65333" x2="79018" y2="68000"/>
                        <a14:backgroundMark x1="24554" y1="63333" x2="24107" y2="64667"/>
                      </a14:backgroundRemoval>
                    </a14:imgEffect>
                  </a14:imgLayer>
                </a14:imgProps>
              </a:ext>
              <a:ext uri="{28A0092B-C50C-407E-A947-70E740481C1C}">
                <a14:useLocalDpi xmlns:a14="http://schemas.microsoft.com/office/drawing/2010/main" val="0"/>
              </a:ext>
            </a:extLst>
          </a:blip>
          <a:srcRect l="15978" t="26256" r="16872" b="18443"/>
          <a:stretch/>
        </p:blipFill>
        <p:spPr bwMode="auto">
          <a:xfrm>
            <a:off x="3147863" y="46935"/>
            <a:ext cx="1208113" cy="1332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8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53" presetClass="entr" presetSubtype="16" fill="hold" nodeType="afterEffect">
                                  <p:stCondLst>
                                    <p:cond delay="0"/>
                                  </p:stCondLst>
                                  <p:childTnLst>
                                    <p:set>
                                      <p:cBhvr>
                                        <p:cTn id="10" dur="1" fill="hold">
                                          <p:stCondLst>
                                            <p:cond delay="0"/>
                                          </p:stCondLst>
                                        </p:cTn>
                                        <p:tgtEl>
                                          <p:spTgt spid="10244"/>
                                        </p:tgtEl>
                                        <p:attrNameLst>
                                          <p:attrName>style.visibility</p:attrName>
                                        </p:attrNameLst>
                                      </p:cBhvr>
                                      <p:to>
                                        <p:strVal val="visible"/>
                                      </p:to>
                                    </p:set>
                                    <p:anim calcmode="lin" valueType="num">
                                      <p:cBhvr>
                                        <p:cTn id="11" dur="500" fill="hold"/>
                                        <p:tgtEl>
                                          <p:spTgt spid="10244"/>
                                        </p:tgtEl>
                                        <p:attrNameLst>
                                          <p:attrName>ppt_w</p:attrName>
                                        </p:attrNameLst>
                                      </p:cBhvr>
                                      <p:tavLst>
                                        <p:tav tm="0">
                                          <p:val>
                                            <p:fltVal val="0"/>
                                          </p:val>
                                        </p:tav>
                                        <p:tav tm="100000">
                                          <p:val>
                                            <p:strVal val="#ppt_w"/>
                                          </p:val>
                                        </p:tav>
                                      </p:tavLst>
                                    </p:anim>
                                    <p:anim calcmode="lin" valueType="num">
                                      <p:cBhvr>
                                        <p:cTn id="12" dur="500" fill="hold"/>
                                        <p:tgtEl>
                                          <p:spTgt spid="10244"/>
                                        </p:tgtEl>
                                        <p:attrNameLst>
                                          <p:attrName>ppt_h</p:attrName>
                                        </p:attrNameLst>
                                      </p:cBhvr>
                                      <p:tavLst>
                                        <p:tav tm="0">
                                          <p:val>
                                            <p:fltVal val="0"/>
                                          </p:val>
                                        </p:tav>
                                        <p:tav tm="100000">
                                          <p:val>
                                            <p:strVal val="#ppt_h"/>
                                          </p:val>
                                        </p:tav>
                                      </p:tavLst>
                                    </p:anim>
                                    <p:animEffect transition="in" filter="fade">
                                      <p:cBhvr>
                                        <p:cTn id="13" dur="500"/>
                                        <p:tgtEl>
                                          <p:spTgt spid="10244"/>
                                        </p:tgtEl>
                                      </p:cBhvr>
                                    </p:animEffect>
                                  </p:childTnLst>
                                </p:cTn>
                              </p:par>
                            </p:childTnLst>
                          </p:cTn>
                        </p:par>
                        <p:par>
                          <p:cTn id="14" fill="hold">
                            <p:stCondLst>
                              <p:cond delay="1100"/>
                            </p:stCondLst>
                            <p:childTnLst>
                              <p:par>
                                <p:cTn id="15" presetID="10" presetClass="entr" presetSubtype="0" fill="hold" grpId="0" nodeType="afterEffect">
                                  <p:stCondLst>
                                    <p:cond delay="0"/>
                                  </p:stCondLst>
                                  <p:iterate type="wd">
                                    <p:tmPct val="10000"/>
                                  </p:iterate>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4350"/>
                            </p:stCondLst>
                            <p:childTnLst>
                              <p:par>
                                <p:cTn id="19" presetID="10" presetClass="entr" presetSubtype="0" fill="hold" grpId="0" nodeType="afterEffect">
                                  <p:stCondLst>
                                    <p:cond delay="1000"/>
                                  </p:stCondLst>
                                  <p:iterate type="wd">
                                    <p:tmPct val="10000"/>
                                  </p:iterate>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par>
                          <p:cTn id="22" fill="hold">
                            <p:stCondLst>
                              <p:cond delay="9100"/>
                            </p:stCondLst>
                            <p:childTnLst>
                              <p:par>
                                <p:cTn id="23" presetID="53" presetClass="entr" presetSubtype="16" fill="hold" nodeType="afterEffect">
                                  <p:stCondLst>
                                    <p:cond delay="0"/>
                                  </p:stCondLst>
                                  <p:childTnLst>
                                    <p:set>
                                      <p:cBhvr>
                                        <p:cTn id="24" dur="1" fill="hold">
                                          <p:stCondLst>
                                            <p:cond delay="0"/>
                                          </p:stCondLst>
                                        </p:cTn>
                                        <p:tgtEl>
                                          <p:spTgt spid="10241"/>
                                        </p:tgtEl>
                                        <p:attrNameLst>
                                          <p:attrName>style.visibility</p:attrName>
                                        </p:attrNameLst>
                                      </p:cBhvr>
                                      <p:to>
                                        <p:strVal val="visible"/>
                                      </p:to>
                                    </p:set>
                                    <p:anim calcmode="lin" valueType="num">
                                      <p:cBhvr>
                                        <p:cTn id="25" dur="500" fill="hold"/>
                                        <p:tgtEl>
                                          <p:spTgt spid="10241"/>
                                        </p:tgtEl>
                                        <p:attrNameLst>
                                          <p:attrName>ppt_w</p:attrName>
                                        </p:attrNameLst>
                                      </p:cBhvr>
                                      <p:tavLst>
                                        <p:tav tm="0">
                                          <p:val>
                                            <p:fltVal val="0"/>
                                          </p:val>
                                        </p:tav>
                                        <p:tav tm="100000">
                                          <p:val>
                                            <p:strVal val="#ppt_w"/>
                                          </p:val>
                                        </p:tav>
                                      </p:tavLst>
                                    </p:anim>
                                    <p:anim calcmode="lin" valueType="num">
                                      <p:cBhvr>
                                        <p:cTn id="26" dur="500" fill="hold"/>
                                        <p:tgtEl>
                                          <p:spTgt spid="10241"/>
                                        </p:tgtEl>
                                        <p:attrNameLst>
                                          <p:attrName>ppt_h</p:attrName>
                                        </p:attrNameLst>
                                      </p:cBhvr>
                                      <p:tavLst>
                                        <p:tav tm="0">
                                          <p:val>
                                            <p:fltVal val="0"/>
                                          </p:val>
                                        </p:tav>
                                        <p:tav tm="100000">
                                          <p:val>
                                            <p:strVal val="#ppt_h"/>
                                          </p:val>
                                        </p:tav>
                                      </p:tavLst>
                                    </p:anim>
                                    <p:animEffect transition="in" filter="fade">
                                      <p:cBhvr>
                                        <p:cTn id="27" dur="500"/>
                                        <p:tgtEl>
                                          <p:spTgt spid="10241"/>
                                        </p:tgtEl>
                                      </p:cBhvr>
                                    </p:animEffect>
                                  </p:childTnLst>
                                </p:cTn>
                              </p:par>
                            </p:childTnLst>
                          </p:cTn>
                        </p:par>
                        <p:par>
                          <p:cTn id="28" fill="hold">
                            <p:stCondLst>
                              <p:cond delay="9600"/>
                            </p:stCondLst>
                            <p:childTnLst>
                              <p:par>
                                <p:cTn id="29" presetID="53" presetClass="entr" presetSubtype="16" fill="hold" nodeType="afterEffect">
                                  <p:stCondLst>
                                    <p:cond delay="50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childTnLst>
                          </p:cTn>
                        </p:par>
                        <p:par>
                          <p:cTn id="34" fill="hold">
                            <p:stCondLst>
                              <p:cond delay="10600"/>
                            </p:stCondLst>
                            <p:childTnLst>
                              <p:par>
                                <p:cTn id="35" presetID="53" presetClass="entr" presetSubtype="16" fill="hold" nodeType="afterEffect">
                                  <p:stCondLst>
                                    <p:cond delay="500"/>
                                  </p:stCondLst>
                                  <p:childTnLst>
                                    <p:set>
                                      <p:cBhvr>
                                        <p:cTn id="36" dur="1" fill="hold">
                                          <p:stCondLst>
                                            <p:cond delay="0"/>
                                          </p:stCondLst>
                                        </p:cTn>
                                        <p:tgtEl>
                                          <p:spTgt spid="10242"/>
                                        </p:tgtEl>
                                        <p:attrNameLst>
                                          <p:attrName>style.visibility</p:attrName>
                                        </p:attrNameLst>
                                      </p:cBhvr>
                                      <p:to>
                                        <p:strVal val="visible"/>
                                      </p:to>
                                    </p:set>
                                    <p:anim calcmode="lin" valueType="num">
                                      <p:cBhvr>
                                        <p:cTn id="37" dur="500" fill="hold"/>
                                        <p:tgtEl>
                                          <p:spTgt spid="10242"/>
                                        </p:tgtEl>
                                        <p:attrNameLst>
                                          <p:attrName>ppt_w</p:attrName>
                                        </p:attrNameLst>
                                      </p:cBhvr>
                                      <p:tavLst>
                                        <p:tav tm="0">
                                          <p:val>
                                            <p:fltVal val="0"/>
                                          </p:val>
                                        </p:tav>
                                        <p:tav tm="100000">
                                          <p:val>
                                            <p:strVal val="#ppt_w"/>
                                          </p:val>
                                        </p:tav>
                                      </p:tavLst>
                                    </p:anim>
                                    <p:anim calcmode="lin" valueType="num">
                                      <p:cBhvr>
                                        <p:cTn id="38" dur="500" fill="hold"/>
                                        <p:tgtEl>
                                          <p:spTgt spid="10242"/>
                                        </p:tgtEl>
                                        <p:attrNameLst>
                                          <p:attrName>ppt_h</p:attrName>
                                        </p:attrNameLst>
                                      </p:cBhvr>
                                      <p:tavLst>
                                        <p:tav tm="0">
                                          <p:val>
                                            <p:fltVal val="0"/>
                                          </p:val>
                                        </p:tav>
                                        <p:tav tm="100000">
                                          <p:val>
                                            <p:strVal val="#ppt_h"/>
                                          </p:val>
                                        </p:tav>
                                      </p:tavLst>
                                    </p:anim>
                                    <p:animEffect transition="in" filter="fade">
                                      <p:cBhvr>
                                        <p:cTn id="39"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 de texte 50"/>
          <p:cNvSpPr txBox="1"/>
          <p:nvPr>
            <p:custDataLst>
              <p:tags r:id="rId1"/>
            </p:custDataLst>
          </p:nvPr>
        </p:nvSpPr>
        <p:spPr>
          <a:xfrm>
            <a:off x="3737610" y="7658100"/>
            <a:ext cx="3295015" cy="30340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endParaRPr lang="fr-FR" sz="1200">
              <a:solidFill>
                <a:srgbClr val="000000"/>
              </a:solidFill>
              <a:effectLst/>
              <a:latin typeface="Arial"/>
              <a:ea typeface="Times New Roman"/>
            </a:endParaRPr>
          </a:p>
        </p:txBody>
      </p:sp>
      <p:pic>
        <p:nvPicPr>
          <p:cNvPr id="11275" name="Picture 11" descr="http://upload.wikimedia.org/wikipedia/commons/thumb/f/f9/LED,_5mm,_green_%28en%29.svg/220px-LED,_5mm,_green_%28en%29.svg.png"/>
          <p:cNvPicPr>
            <a:picLocks noChangeAspect="1" noChangeArrowheads="1"/>
          </p:cNvPicPr>
          <p:nvPr>
            <p:custDataLst>
              <p:tags r:id="rId2"/>
            </p:custDataLst>
          </p:nvPr>
        </p:nvPicPr>
        <p:blipFill>
          <a:blip r:embed="rId17">
            <a:lum bright="70000" contrast="-70000"/>
            <a:extLst>
              <a:ext uri="{BEBA8EAE-BF5A-486C-A8C5-ECC9F3942E4B}">
                <a14:imgProps xmlns:a14="http://schemas.microsoft.com/office/drawing/2010/main">
                  <a14:imgLayer r:embed="rId18">
                    <a14:imgEffect>
                      <a14:artisticPhotocopy/>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27636" y="3047872"/>
            <a:ext cx="3456494" cy="3810128"/>
          </a:xfrm>
          <a:prstGeom prst="rect">
            <a:avLst/>
          </a:prstGeom>
          <a:noFill/>
          <a:extLst>
            <a:ext uri="{909E8E84-426E-40DD-AFC4-6F175D3DCCD1}">
              <a14:hiddenFill xmlns:a14="http://schemas.microsoft.com/office/drawing/2010/main">
                <a:solidFill>
                  <a:srgbClr val="FFFFFF"/>
                </a:solidFill>
              </a14:hiddenFill>
            </a:ext>
          </a:extLst>
        </p:spPr>
      </p:pic>
      <p:pic>
        <p:nvPicPr>
          <p:cNvPr id="11266" name="il_fi" descr="http://static.groupesolairedefrance.com/images/energies/led.jpg"/>
          <p:cNvPicPr>
            <a:picLocks noChangeAspect="1" noChangeArrowheads="1"/>
          </p:cNvPicPr>
          <p:nvPr>
            <p:custDataLst>
              <p:tags r:id="rId3"/>
            </p:custDataLst>
          </p:nvPr>
        </p:nvPicPr>
        <p:blipFill rotWithShape="1">
          <a:blip r:embed="rId19">
            <a:extLst>
              <a:ext uri="{28A0092B-C50C-407E-A947-70E740481C1C}">
                <a14:useLocalDpi xmlns:a14="http://schemas.microsoft.com/office/drawing/2010/main" val="0"/>
              </a:ext>
            </a:extLst>
          </a:blip>
          <a:srcRect t="18825" r="62593" b="21329"/>
          <a:stretch/>
        </p:blipFill>
        <p:spPr bwMode="auto">
          <a:xfrm>
            <a:off x="6281091" y="1412776"/>
            <a:ext cx="2775497" cy="24511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495"/>
          <p:cNvGrpSpPr>
            <a:grpSpLocks/>
          </p:cNvGrpSpPr>
          <p:nvPr>
            <p:custDataLst>
              <p:tags r:id="rId4"/>
            </p:custDataLst>
          </p:nvPr>
        </p:nvGrpSpPr>
        <p:grpSpPr bwMode="auto">
          <a:xfrm>
            <a:off x="4757921" y="2620947"/>
            <a:ext cx="1517650" cy="1002030"/>
            <a:chOff x="2878" y="12093"/>
            <a:chExt cx="2390" cy="1578"/>
          </a:xfrm>
        </p:grpSpPr>
        <p:sp>
          <p:nvSpPr>
            <p:cNvPr id="7" name="Freeform 481"/>
            <p:cNvSpPr>
              <a:spLocks/>
            </p:cNvSpPr>
            <p:nvPr/>
          </p:nvSpPr>
          <p:spPr bwMode="auto">
            <a:xfrm>
              <a:off x="3753" y="12093"/>
              <a:ext cx="600" cy="590"/>
            </a:xfrm>
            <a:custGeom>
              <a:avLst/>
              <a:gdLst>
                <a:gd name="T0" fmla="*/ 0 w 600"/>
                <a:gd name="T1" fmla="*/ 590 h 590"/>
                <a:gd name="T2" fmla="*/ 300 w 600"/>
                <a:gd name="T3" fmla="*/ 260 h 590"/>
                <a:gd name="T4" fmla="*/ 320 w 600"/>
                <a:gd name="T5" fmla="*/ 400 h 590"/>
                <a:gd name="T6" fmla="*/ 600 w 600"/>
                <a:gd name="T7" fmla="*/ 0 h 590"/>
              </a:gdLst>
              <a:ahLst/>
              <a:cxnLst>
                <a:cxn ang="0">
                  <a:pos x="T0" y="T1"/>
                </a:cxn>
                <a:cxn ang="0">
                  <a:pos x="T2" y="T3"/>
                </a:cxn>
                <a:cxn ang="0">
                  <a:pos x="T4" y="T5"/>
                </a:cxn>
                <a:cxn ang="0">
                  <a:pos x="T6" y="T7"/>
                </a:cxn>
              </a:cxnLst>
              <a:rect l="0" t="0" r="r" b="b"/>
              <a:pathLst>
                <a:path w="600" h="590">
                  <a:moveTo>
                    <a:pt x="0" y="590"/>
                  </a:moveTo>
                  <a:lnTo>
                    <a:pt x="300" y="260"/>
                  </a:lnTo>
                  <a:lnTo>
                    <a:pt x="320" y="400"/>
                  </a:lnTo>
                  <a:lnTo>
                    <a:pt x="600" y="0"/>
                  </a:lnTo>
                </a:path>
              </a:pathLst>
            </a:custGeom>
            <a:noFill/>
            <a:ln w="25400">
              <a:solidFill>
                <a:schemeClr val="bg1"/>
              </a:solidFill>
              <a:round/>
              <a:headEnd/>
              <a:tailEnd type="stealth" w="lg" len="lg"/>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fr-FR"/>
            </a:p>
          </p:txBody>
        </p:sp>
        <p:grpSp>
          <p:nvGrpSpPr>
            <p:cNvPr id="8" name="Group 483"/>
            <p:cNvGrpSpPr>
              <a:grpSpLocks/>
            </p:cNvGrpSpPr>
            <p:nvPr/>
          </p:nvGrpSpPr>
          <p:grpSpPr bwMode="auto">
            <a:xfrm>
              <a:off x="2878" y="12307"/>
              <a:ext cx="2390" cy="1364"/>
              <a:chOff x="3510" y="4816"/>
              <a:chExt cx="3060" cy="1830"/>
            </a:xfrm>
          </p:grpSpPr>
          <p:cxnSp>
            <p:nvCxnSpPr>
              <p:cNvPr id="9" name="AutoShape 479"/>
              <p:cNvCxnSpPr>
                <a:cxnSpLocks noChangeShapeType="1"/>
              </p:cNvCxnSpPr>
              <p:nvPr/>
            </p:nvCxnSpPr>
            <p:spPr bwMode="auto">
              <a:xfrm>
                <a:off x="3510" y="5936"/>
                <a:ext cx="3060" cy="0"/>
              </a:xfrm>
              <a:prstGeom prst="straightConnector1">
                <a:avLst/>
              </a:prstGeom>
              <a:noFill/>
              <a:ln w="25400">
                <a:solidFill>
                  <a:schemeClr val="bg1"/>
                </a:solidFill>
                <a:round/>
                <a:headEnd type="none" w="med" len="med"/>
                <a:tailEnd type="none" w="med" len="med"/>
              </a:ln>
              <a:extLst>
                <a:ext uri="{909E8E84-426E-40DD-AFC4-6F175D3DCCD1}">
                  <a14:hiddenFill xmlns:a14="http://schemas.microsoft.com/office/drawing/2010/main">
                    <a:noFill/>
                  </a14:hiddenFill>
                </a:ext>
              </a:extLst>
            </p:spPr>
          </p:cxnSp>
          <p:sp>
            <p:nvSpPr>
              <p:cNvPr id="10" name="AutoShape 478"/>
              <p:cNvSpPr>
                <a:spLocks noChangeArrowheads="1"/>
              </p:cNvSpPr>
              <p:nvPr/>
            </p:nvSpPr>
            <p:spPr bwMode="auto">
              <a:xfrm rot="5400000">
                <a:off x="4110" y="5296"/>
                <a:ext cx="1420" cy="1280"/>
              </a:xfrm>
              <a:prstGeom prst="triangle">
                <a:avLst>
                  <a:gd name="adj" fmla="val 50000"/>
                </a:avLst>
              </a:prstGeom>
              <a:solidFill>
                <a:srgbClr val="FFFFFF"/>
              </a:solidFill>
              <a:ln w="25400">
                <a:solidFill>
                  <a:schemeClr val="bg1"/>
                </a:solidFill>
                <a:miter lim="800000"/>
                <a:headEnd/>
                <a:tailEnd/>
              </a:ln>
            </p:spPr>
            <p:txBody>
              <a:bodyPr rot="0" vert="horz" wrap="square" lIns="91440" tIns="45720" rIns="91440" bIns="45720" anchor="t" anchorCtr="0" upright="1">
                <a:noAutofit/>
              </a:bodyPr>
              <a:lstStyle/>
              <a:p>
                <a:endParaRPr lang="fr-FR"/>
              </a:p>
            </p:txBody>
          </p:sp>
          <p:cxnSp>
            <p:nvCxnSpPr>
              <p:cNvPr id="11" name="AutoShape 480"/>
              <p:cNvCxnSpPr>
                <a:cxnSpLocks noChangeShapeType="1"/>
              </p:cNvCxnSpPr>
              <p:nvPr/>
            </p:nvCxnSpPr>
            <p:spPr bwMode="auto">
              <a:xfrm>
                <a:off x="5460" y="5226"/>
                <a:ext cx="0" cy="1420"/>
              </a:xfrm>
              <a:prstGeom prst="straightConnector1">
                <a:avLst/>
              </a:prstGeom>
              <a:noFill/>
              <a:ln w="25400">
                <a:solidFill>
                  <a:schemeClr val="bg1"/>
                </a:solidFill>
                <a:round/>
                <a:headEnd type="none" w="med" len="med"/>
                <a:tailEnd type="none" w="med" len="med"/>
              </a:ln>
              <a:extLst>
                <a:ext uri="{909E8E84-426E-40DD-AFC4-6F175D3DCCD1}">
                  <a14:hiddenFill xmlns:a14="http://schemas.microsoft.com/office/drawing/2010/main">
                    <a:noFill/>
                  </a14:hiddenFill>
                </a:ext>
              </a:extLst>
            </p:spPr>
          </p:cxnSp>
          <p:sp>
            <p:nvSpPr>
              <p:cNvPr id="12" name="Freeform 482"/>
              <p:cNvSpPr>
                <a:spLocks/>
              </p:cNvSpPr>
              <p:nvPr/>
            </p:nvSpPr>
            <p:spPr bwMode="auto">
              <a:xfrm>
                <a:off x="4860" y="4816"/>
                <a:ext cx="600" cy="590"/>
              </a:xfrm>
              <a:custGeom>
                <a:avLst/>
                <a:gdLst>
                  <a:gd name="T0" fmla="*/ 0 w 600"/>
                  <a:gd name="T1" fmla="*/ 590 h 590"/>
                  <a:gd name="T2" fmla="*/ 300 w 600"/>
                  <a:gd name="T3" fmla="*/ 260 h 590"/>
                  <a:gd name="T4" fmla="*/ 320 w 600"/>
                  <a:gd name="T5" fmla="*/ 400 h 590"/>
                  <a:gd name="T6" fmla="*/ 600 w 600"/>
                  <a:gd name="T7" fmla="*/ 0 h 590"/>
                </a:gdLst>
                <a:ahLst/>
                <a:cxnLst>
                  <a:cxn ang="0">
                    <a:pos x="T0" y="T1"/>
                  </a:cxn>
                  <a:cxn ang="0">
                    <a:pos x="T2" y="T3"/>
                  </a:cxn>
                  <a:cxn ang="0">
                    <a:pos x="T4" y="T5"/>
                  </a:cxn>
                  <a:cxn ang="0">
                    <a:pos x="T6" y="T7"/>
                  </a:cxn>
                </a:cxnLst>
                <a:rect l="0" t="0" r="r" b="b"/>
                <a:pathLst>
                  <a:path w="600" h="590">
                    <a:moveTo>
                      <a:pt x="0" y="590"/>
                    </a:moveTo>
                    <a:lnTo>
                      <a:pt x="300" y="260"/>
                    </a:lnTo>
                    <a:lnTo>
                      <a:pt x="320" y="400"/>
                    </a:lnTo>
                    <a:lnTo>
                      <a:pt x="600" y="0"/>
                    </a:lnTo>
                  </a:path>
                </a:pathLst>
              </a:custGeom>
              <a:noFill/>
              <a:ln w="25400">
                <a:solidFill>
                  <a:schemeClr val="bg1"/>
                </a:solidFill>
                <a:round/>
                <a:headEnd/>
                <a:tailEnd type="stealth" w="lg" len="lg"/>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fr-FR"/>
              </a:p>
            </p:txBody>
          </p:sp>
        </p:grpSp>
      </p:grpSp>
      <p:sp>
        <p:nvSpPr>
          <p:cNvPr id="4" name="Rectangle 12"/>
          <p:cNvSpPr>
            <a:spLocks noChangeArrowheads="1"/>
          </p:cNvSpPr>
          <p:nvPr>
            <p:custDataLst>
              <p:tags r:id="rId5"/>
            </p:custDataLst>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fr-FR"/>
          </a:p>
        </p:txBody>
      </p:sp>
      <p:sp>
        <p:nvSpPr>
          <p:cNvPr id="5" name="Rectangle 13"/>
          <p:cNvSpPr>
            <a:spLocks noChangeArrowheads="1"/>
          </p:cNvSpPr>
          <p:nvPr>
            <p:custDataLst>
              <p:tags r:id="rId6"/>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3" name="Rectangle 14"/>
          <p:cNvSpPr>
            <a:spLocks noChangeArrowheads="1"/>
          </p:cNvSpPr>
          <p:nvPr>
            <p:custDataLst>
              <p:tags r:id="rId7"/>
            </p:custDataLst>
          </p:nvPr>
        </p:nvSpPr>
        <p:spPr bwMode="auto">
          <a:xfrm>
            <a:off x="282745" y="1124744"/>
            <a:ext cx="85617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Il s’agit d’un composant électronique, une diode, dans laquelle la circulation d’électrons (courant) provoque une émission de photons (lumière). </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14" name="Rectangle 15"/>
          <p:cNvSpPr>
            <a:spLocks noChangeArrowheads="1"/>
          </p:cNvSpPr>
          <p:nvPr>
            <p:custDataLst>
              <p:tags r:id="rId8"/>
            </p:custDataLst>
          </p:nvPr>
        </p:nvSpPr>
        <p:spPr bwMode="auto">
          <a:xfrm>
            <a:off x="0" y="3638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Arial" pitchFamily="34" charset="0"/>
                <a:cs typeface="Arial" pitchFamily="34" charset="0"/>
              </a:rPr>
              <a:t/>
            </a:r>
            <a:br>
              <a:rPr kumimoji="0" lang="fr-FR" sz="1800" b="0" i="0" u="none" strike="noStrike" cap="none" normalizeH="0" baseline="0" smtClean="0">
                <a:ln>
                  <a:noFill/>
                </a:ln>
                <a:solidFill>
                  <a:schemeClr val="tx1"/>
                </a:solidFill>
                <a:effectLst/>
                <a:latin typeface="Arial" pitchFamily="34" charset="0"/>
                <a:cs typeface="Arial" pitchFamily="34" charset="0"/>
              </a:rPr>
            </a:br>
            <a:endParaRPr kumimoji="0" lang="fr-FR"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Symbole :</a:t>
            </a:r>
            <a:endParaRPr kumimoji="0" lang="fr-F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6"/>
          <p:cNvSpPr>
            <a:spLocks noChangeArrowheads="1"/>
          </p:cNvSpPr>
          <p:nvPr>
            <p:custDataLst>
              <p:tags r:id="rId9"/>
            </p:custDataLst>
          </p:nvPr>
        </p:nvSpPr>
        <p:spPr bwMode="auto">
          <a:xfrm>
            <a:off x="0" y="3638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6" name="Rectangle 17"/>
          <p:cNvSpPr>
            <a:spLocks noChangeArrowheads="1"/>
          </p:cNvSpPr>
          <p:nvPr>
            <p:custDataLst>
              <p:tags r:id="rId10"/>
            </p:custDataLst>
          </p:nvPr>
        </p:nvSpPr>
        <p:spPr bwMode="auto">
          <a:xfrm>
            <a:off x="327636" y="1822322"/>
            <a:ext cx="470961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Suivant les différentes technologies,  on obtient des couleurs et des puissances qui aujourd’hui leur permettent de  s’imposer </a:t>
            </a:r>
            <a:r>
              <a:rPr lang="fr-FR" sz="1600" b="1" dirty="0">
                <a:solidFill>
                  <a:schemeClr val="bg1"/>
                </a:solidFill>
                <a:latin typeface="Arial" pitchFamily="34" charset="0"/>
                <a:ea typeface="Times New Roman" pitchFamily="18" charset="0"/>
                <a:cs typeface="Arial" pitchFamily="34" charset="0"/>
              </a:rPr>
              <a:t>dans </a:t>
            </a:r>
            <a:r>
              <a:rPr lang="fr-FR" sz="1600" b="1" dirty="0" smtClean="0">
                <a:solidFill>
                  <a:schemeClr val="bg1"/>
                </a:solidFill>
                <a:latin typeface="Arial" pitchFamily="34" charset="0"/>
                <a:ea typeface="Times New Roman" pitchFamily="18" charset="0"/>
                <a:cs typeface="Arial" pitchFamily="34" charset="0"/>
              </a:rPr>
              <a:t>le secteur </a:t>
            </a:r>
            <a:r>
              <a:rPr lang="fr-FR" sz="1600" b="1" dirty="0">
                <a:solidFill>
                  <a:schemeClr val="bg1"/>
                </a:solidFill>
                <a:latin typeface="Arial" pitchFamily="34" charset="0"/>
                <a:ea typeface="Times New Roman" pitchFamily="18" charset="0"/>
                <a:cs typeface="Arial" pitchFamily="34" charset="0"/>
              </a:rPr>
              <a:t>de l’éclairage courant, mais aussi dans des domaines plus professionnels (éclairage </a:t>
            </a:r>
            <a:r>
              <a:rPr lang="fr-FR" sz="1600" b="1" dirty="0" smtClean="0">
                <a:solidFill>
                  <a:schemeClr val="bg1"/>
                </a:solidFill>
                <a:latin typeface="Arial" pitchFamily="34" charset="0"/>
                <a:ea typeface="Times New Roman" pitchFamily="18" charset="0"/>
                <a:cs typeface="Arial" pitchFamily="34" charset="0"/>
              </a:rPr>
              <a:t>scénique…).</a:t>
            </a:r>
            <a:endParaRPr lang="fr-FR" sz="1600" b="1" dirty="0">
              <a:solidFill>
                <a:schemeClr val="bg1"/>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18" name="Rectangle 21"/>
          <p:cNvSpPr>
            <a:spLocks noChangeArrowheads="1"/>
          </p:cNvSpPr>
          <p:nvPr>
            <p:custDataLst>
              <p:tags r:id="rId11"/>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20" name="Rectangle 22"/>
          <p:cNvSpPr>
            <a:spLocks noChangeArrowheads="1"/>
          </p:cNvSpPr>
          <p:nvPr>
            <p:custDataLst>
              <p:tags r:id="rId12"/>
            </p:custDataLst>
          </p:nvPr>
        </p:nvSpPr>
        <p:spPr bwMode="auto">
          <a:xfrm>
            <a:off x="4106150" y="4063712"/>
            <a:ext cx="507436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Ces différentes technologies sont réalisées avec des composants minéraux ou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quelquefois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organiques (OLED) associés à des semis conducteurs réalisant les LED. On peut même trouver des systèmes dans lesquels plusieurs technologies interviennent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permettant des modulations de commandes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(cout </a:t>
            </a: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plus élevé).</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La maitrise de ces différents paramètres peut même dans certains cas permettre l’adaptation à des contraintes qui vont évoluer avec le temps.</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2" name="Rectangle 1"/>
          <p:cNvSpPr/>
          <p:nvPr>
            <p:custDataLst>
              <p:tags r:id="rId13"/>
            </p:custDataLst>
          </p:nvPr>
        </p:nvSpPr>
        <p:spPr>
          <a:xfrm>
            <a:off x="54292" y="236210"/>
            <a:ext cx="5741844" cy="707886"/>
          </a:xfrm>
          <a:prstGeom prst="rect">
            <a:avLst/>
          </a:prstGeom>
        </p:spPr>
        <p:txBody>
          <a:bodyPr wrap="square">
            <a:spAutoFit/>
          </a:bodyPr>
          <a:lstStyle/>
          <a:p>
            <a:pPr marL="0" lvl="1" fontAlgn="base">
              <a:spcBef>
                <a:spcPct val="0"/>
              </a:spcBef>
              <a:spcAft>
                <a:spcPct val="0"/>
              </a:spcAft>
            </a:pPr>
            <a:r>
              <a:rPr lang="fr-FR" sz="2000" b="1" u="sng" dirty="0">
                <a:solidFill>
                  <a:schemeClr val="bg1"/>
                </a:solidFill>
                <a:latin typeface="Arial" pitchFamily="34" charset="0"/>
                <a:cs typeface="Arial" pitchFamily="34" charset="0"/>
              </a:rPr>
              <a:t>Les LED ou : Light </a:t>
            </a:r>
            <a:r>
              <a:rPr lang="fr-FR" sz="2000" b="1" u="sng" dirty="0" err="1">
                <a:solidFill>
                  <a:schemeClr val="bg1"/>
                </a:solidFill>
                <a:latin typeface="Arial" pitchFamily="34" charset="0"/>
                <a:cs typeface="Arial" pitchFamily="34" charset="0"/>
              </a:rPr>
              <a:t>Emitting</a:t>
            </a:r>
            <a:r>
              <a:rPr lang="fr-FR" sz="2000" b="1" u="sng" dirty="0">
                <a:solidFill>
                  <a:schemeClr val="bg1"/>
                </a:solidFill>
                <a:latin typeface="Arial" pitchFamily="34" charset="0"/>
                <a:cs typeface="Arial" pitchFamily="34" charset="0"/>
              </a:rPr>
              <a:t> Diodes ou en Français Diodes Electro Luminescentes DEL.</a:t>
            </a:r>
            <a:endParaRPr lang="fr-FR" sz="2000" b="1" u="sng" dirty="0">
              <a:solidFill>
                <a:schemeClr val="bg1"/>
              </a:solidFill>
              <a:latin typeface="Times New Roman" pitchFamily="18" charset="0"/>
              <a:cs typeface="Times New Roman" pitchFamily="18" charset="0"/>
            </a:endParaRPr>
          </a:p>
        </p:txBody>
      </p:sp>
      <p:sp>
        <p:nvSpPr>
          <p:cNvPr id="17" name="ZoneTexte 16"/>
          <p:cNvSpPr txBox="1"/>
          <p:nvPr>
            <p:custDataLst>
              <p:tags r:id="rId14"/>
            </p:custDataLst>
          </p:nvPr>
        </p:nvSpPr>
        <p:spPr>
          <a:xfrm>
            <a:off x="3943749" y="3286934"/>
            <a:ext cx="1146468"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Symbole</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25423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39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7150"/>
                            </p:stCondLst>
                            <p:childTnLst>
                              <p:par>
                                <p:cTn id="17" presetID="53" presetClass="entr" presetSubtype="16" fill="hold" nodeType="afterEffect">
                                  <p:stCondLst>
                                    <p:cond delay="0"/>
                                  </p:stCondLst>
                                  <p:childTnLst>
                                    <p:set>
                                      <p:cBhvr>
                                        <p:cTn id="18" dur="1" fill="hold">
                                          <p:stCondLst>
                                            <p:cond delay="0"/>
                                          </p:stCondLst>
                                        </p:cTn>
                                        <p:tgtEl>
                                          <p:spTgt spid="11266"/>
                                        </p:tgtEl>
                                        <p:attrNameLst>
                                          <p:attrName>style.visibility</p:attrName>
                                        </p:attrNameLst>
                                      </p:cBhvr>
                                      <p:to>
                                        <p:strVal val="visible"/>
                                      </p:to>
                                    </p:set>
                                    <p:anim calcmode="lin" valueType="num">
                                      <p:cBhvr>
                                        <p:cTn id="19" dur="500" fill="hold"/>
                                        <p:tgtEl>
                                          <p:spTgt spid="11266"/>
                                        </p:tgtEl>
                                        <p:attrNameLst>
                                          <p:attrName>ppt_w</p:attrName>
                                        </p:attrNameLst>
                                      </p:cBhvr>
                                      <p:tavLst>
                                        <p:tav tm="0">
                                          <p:val>
                                            <p:fltVal val="0"/>
                                          </p:val>
                                        </p:tav>
                                        <p:tav tm="100000">
                                          <p:val>
                                            <p:strVal val="#ppt_w"/>
                                          </p:val>
                                        </p:tav>
                                      </p:tavLst>
                                    </p:anim>
                                    <p:anim calcmode="lin" valueType="num">
                                      <p:cBhvr>
                                        <p:cTn id="20" dur="500" fill="hold"/>
                                        <p:tgtEl>
                                          <p:spTgt spid="11266"/>
                                        </p:tgtEl>
                                        <p:attrNameLst>
                                          <p:attrName>ppt_h</p:attrName>
                                        </p:attrNameLst>
                                      </p:cBhvr>
                                      <p:tavLst>
                                        <p:tav tm="0">
                                          <p:val>
                                            <p:fltVal val="0"/>
                                          </p:val>
                                        </p:tav>
                                        <p:tav tm="100000">
                                          <p:val>
                                            <p:strVal val="#ppt_h"/>
                                          </p:val>
                                        </p:tav>
                                      </p:tavLst>
                                    </p:anim>
                                    <p:animEffect transition="in" filter="fade">
                                      <p:cBhvr>
                                        <p:cTn id="21" dur="500"/>
                                        <p:tgtEl>
                                          <p:spTgt spid="11266"/>
                                        </p:tgtEl>
                                      </p:cBhvr>
                                    </p:animEffect>
                                  </p:childTnLst>
                                </p:cTn>
                              </p:par>
                            </p:childTnLst>
                          </p:cTn>
                        </p:par>
                        <p:par>
                          <p:cTn id="22" fill="hold">
                            <p:stCondLst>
                              <p:cond delay="7650"/>
                            </p:stCondLst>
                            <p:childTnLst>
                              <p:par>
                                <p:cTn id="23" presetID="53" presetClass="entr" presetSubtype="16"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par>
                          <p:cTn id="28" fill="hold">
                            <p:stCondLst>
                              <p:cond delay="8150"/>
                            </p:stCondLst>
                            <p:childTnLst>
                              <p:par>
                                <p:cTn id="29" presetID="53" presetClass="entr" presetSubtype="16"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par>
                          <p:cTn id="34" fill="hold">
                            <p:stCondLst>
                              <p:cond delay="8650"/>
                            </p:stCondLst>
                            <p:childTnLst>
                              <p:par>
                                <p:cTn id="35" presetID="10" presetClass="entr" presetSubtype="0" fill="hold" grpId="0" nodeType="afterEffect">
                                  <p:stCondLst>
                                    <p:cond delay="1000"/>
                                  </p:stCondLst>
                                  <p:iterate type="wd">
                                    <p:tmPct val="10000"/>
                                  </p:iterate>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par>
                          <p:cTn id="38" fill="hold">
                            <p:stCondLst>
                              <p:cond delay="13550"/>
                            </p:stCondLst>
                            <p:childTnLst>
                              <p:par>
                                <p:cTn id="39" presetID="53" presetClass="entr" presetSubtype="16" fill="hold" nodeType="afterEffect">
                                  <p:stCondLst>
                                    <p:cond delay="0"/>
                                  </p:stCondLst>
                                  <p:childTnLst>
                                    <p:set>
                                      <p:cBhvr>
                                        <p:cTn id="40" dur="1" fill="hold">
                                          <p:stCondLst>
                                            <p:cond delay="0"/>
                                          </p:stCondLst>
                                        </p:cTn>
                                        <p:tgtEl>
                                          <p:spTgt spid="11275"/>
                                        </p:tgtEl>
                                        <p:attrNameLst>
                                          <p:attrName>style.visibility</p:attrName>
                                        </p:attrNameLst>
                                      </p:cBhvr>
                                      <p:to>
                                        <p:strVal val="visible"/>
                                      </p:to>
                                    </p:set>
                                    <p:anim calcmode="lin" valueType="num">
                                      <p:cBhvr>
                                        <p:cTn id="41" dur="500" fill="hold"/>
                                        <p:tgtEl>
                                          <p:spTgt spid="11275"/>
                                        </p:tgtEl>
                                        <p:attrNameLst>
                                          <p:attrName>ppt_w</p:attrName>
                                        </p:attrNameLst>
                                      </p:cBhvr>
                                      <p:tavLst>
                                        <p:tav tm="0">
                                          <p:val>
                                            <p:fltVal val="0"/>
                                          </p:val>
                                        </p:tav>
                                        <p:tav tm="100000">
                                          <p:val>
                                            <p:strVal val="#ppt_w"/>
                                          </p:val>
                                        </p:tav>
                                      </p:tavLst>
                                    </p:anim>
                                    <p:anim calcmode="lin" valueType="num">
                                      <p:cBhvr>
                                        <p:cTn id="42" dur="500" fill="hold"/>
                                        <p:tgtEl>
                                          <p:spTgt spid="11275"/>
                                        </p:tgtEl>
                                        <p:attrNameLst>
                                          <p:attrName>ppt_h</p:attrName>
                                        </p:attrNameLst>
                                      </p:cBhvr>
                                      <p:tavLst>
                                        <p:tav tm="0">
                                          <p:val>
                                            <p:fltVal val="0"/>
                                          </p:val>
                                        </p:tav>
                                        <p:tav tm="100000">
                                          <p:val>
                                            <p:strVal val="#ppt_h"/>
                                          </p:val>
                                        </p:tav>
                                      </p:tavLst>
                                    </p:anim>
                                    <p:animEffect transition="in" filter="fade">
                                      <p:cBhvr>
                                        <p:cTn id="43" dur="500"/>
                                        <p:tgtEl>
                                          <p:spTgt spid="1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20" grpId="0"/>
      <p:bldP spid="2"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47"/>
          <p:cNvSpPr txBox="1"/>
          <p:nvPr>
            <p:custDataLst>
              <p:tags r:id="rId1"/>
            </p:custDataLst>
          </p:nvPr>
        </p:nvSpPr>
        <p:spPr>
          <a:xfrm>
            <a:off x="763270" y="6461760"/>
            <a:ext cx="5606415" cy="24123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a:spcAft>
                <a:spcPts val="0"/>
              </a:spcAft>
            </a:pPr>
            <a:endParaRPr lang="fr-FR" sz="1200">
              <a:effectLst/>
              <a:latin typeface="Times New Roman"/>
              <a:ea typeface="Times New Roman"/>
            </a:endParaRPr>
          </a:p>
        </p:txBody>
      </p:sp>
      <p:sp>
        <p:nvSpPr>
          <p:cNvPr id="3" name="Rectangle 3"/>
          <p:cNvSpPr>
            <a:spLocks noChangeArrowheads="1"/>
          </p:cNvSpPr>
          <p:nvPr>
            <p:custDataLst>
              <p:tags r:id="rId2"/>
            </p:custDataLst>
          </p:nvPr>
        </p:nvSpPr>
        <p:spPr bwMode="auto">
          <a:xfrm>
            <a:off x="55362" y="961964"/>
            <a:ext cx="6479851"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fr-FR" sz="2000" b="1" i="0" u="sng" strike="noStrike" cap="none" normalizeH="0" baseline="0" dirty="0" smtClean="0">
                <a:ln>
                  <a:noFill/>
                </a:ln>
                <a:solidFill>
                  <a:schemeClr val="bg1"/>
                </a:solidFill>
                <a:effectLst/>
                <a:latin typeface="Arial" pitchFamily="34" charset="0"/>
                <a:cs typeface="Arial" pitchFamily="34" charset="0"/>
              </a:rPr>
              <a:t>Tableau comparatif des technologie d’éclairage.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4"/>
          <p:cNvSpPr>
            <a:spLocks noChangeArrowheads="1"/>
          </p:cNvSpPr>
          <p:nvPr>
            <p:custDataLst>
              <p:tags r:id="rId3"/>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5" name="Rectangle 5"/>
          <p:cNvSpPr>
            <a:spLocks noChangeArrowheads="1"/>
          </p:cNvSpPr>
          <p:nvPr>
            <p:custDataLst>
              <p:tags r:id="rId4"/>
            </p:custDataLst>
          </p:nvPr>
        </p:nvSpPr>
        <p:spPr bwMode="auto">
          <a:xfrm>
            <a:off x="0" y="2771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e 6"/>
          <p:cNvGrpSpPr/>
          <p:nvPr>
            <p:custDataLst>
              <p:tags r:id="rId5"/>
            </p:custDataLst>
          </p:nvPr>
        </p:nvGrpSpPr>
        <p:grpSpPr>
          <a:xfrm>
            <a:off x="-79474" y="1988840"/>
            <a:ext cx="9223474" cy="3698522"/>
            <a:chOff x="-79474" y="1628801"/>
            <a:chExt cx="9223474" cy="3698522"/>
          </a:xfrm>
        </p:grpSpPr>
        <p:pic>
          <p:nvPicPr>
            <p:cNvPr id="12290" name="Image 1"/>
            <p:cNvPicPr>
              <a:picLocks noChangeAspect="1" noChangeArrowheads="1"/>
            </p:cNvPicPr>
            <p:nvPr/>
          </p:nvPicPr>
          <p:blipFill>
            <a:blip r:embed="rId8">
              <a:extLst>
                <a:ext uri="{28A0092B-C50C-407E-A947-70E740481C1C}">
                  <a14:useLocalDpi xmlns:a14="http://schemas.microsoft.com/office/drawing/2010/main" val="0"/>
                </a:ext>
              </a:extLst>
            </a:blip>
            <a:srcRect l="17271" t="22356" r="18636" b="31363"/>
            <a:stretch>
              <a:fillRect/>
            </a:stretch>
          </p:blipFill>
          <p:spPr bwMode="auto">
            <a:xfrm>
              <a:off x="-79474" y="1628801"/>
              <a:ext cx="9223474" cy="3698522"/>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4644008" y="4118882"/>
              <a:ext cx="936104" cy="230832"/>
            </a:xfrm>
            <a:prstGeom prst="rect">
              <a:avLst/>
            </a:prstGeom>
            <a:solidFill>
              <a:schemeClr val="bg1"/>
            </a:solidFill>
          </p:spPr>
          <p:txBody>
            <a:bodyPr wrap="square" lIns="0" tIns="0" rIns="0" bIns="0" rtlCol="0">
              <a:spAutoFit/>
            </a:bodyPr>
            <a:lstStyle/>
            <a:p>
              <a:r>
                <a:rPr lang="fr-FR" sz="1500" b="1" dirty="0" smtClean="0">
                  <a:latin typeface="Arial" pitchFamily="34" charset="0"/>
                  <a:cs typeface="Arial" pitchFamily="34" charset="0"/>
                </a:rPr>
                <a:t> 5 - 25</a:t>
              </a:r>
              <a:endParaRPr lang="fr-FR" sz="1500" b="1" dirty="0">
                <a:latin typeface="Arial" pitchFamily="34" charset="0"/>
                <a:cs typeface="Arial" pitchFamily="34" charset="0"/>
              </a:endParaRPr>
            </a:p>
          </p:txBody>
        </p:sp>
      </p:grpSp>
    </p:spTree>
    <p:extLst>
      <p:ext uri="{BB962C8B-B14F-4D97-AF65-F5344CB8AC3E}">
        <p14:creationId xmlns:p14="http://schemas.microsoft.com/office/powerpoint/2010/main" val="149073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75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custDataLst>
              <p:tags r:id="rId1"/>
            </p:custDataLst>
          </p:nvPr>
        </p:nvSpPr>
        <p:spPr>
          <a:xfrm>
            <a:off x="611560" y="548680"/>
            <a:ext cx="2441694" cy="461665"/>
          </a:xfrm>
          <a:prstGeom prst="rect">
            <a:avLst/>
          </a:prstGeom>
        </p:spPr>
        <p:txBody>
          <a:bodyPr wrap="none">
            <a:spAutoFit/>
          </a:bodyPr>
          <a:lstStyle/>
          <a:p>
            <a:pPr lvl="0" fontAlgn="base">
              <a:spcBef>
                <a:spcPct val="0"/>
              </a:spcBef>
              <a:spcAft>
                <a:spcPct val="0"/>
              </a:spcAft>
              <a:tabLst>
                <a:tab pos="228600" algn="l"/>
              </a:tabLst>
            </a:pPr>
            <a:r>
              <a:rPr lang="fr-FR" sz="2400" b="1" u="sng" dirty="0">
                <a:solidFill>
                  <a:schemeClr val="bg1"/>
                </a:solidFill>
                <a:latin typeface="Arial" pitchFamily="34" charset="0"/>
                <a:ea typeface="Times New Roman" pitchFamily="18" charset="0"/>
                <a:cs typeface="Arial" pitchFamily="34" charset="0"/>
              </a:rPr>
              <a:t>Les </a:t>
            </a:r>
            <a:r>
              <a:rPr lang="fr-FR" sz="2400" b="1" u="sng" dirty="0" smtClean="0">
                <a:solidFill>
                  <a:schemeClr val="bg1"/>
                </a:solidFill>
                <a:latin typeface="Arial" pitchFamily="34" charset="0"/>
                <a:ea typeface="Times New Roman" pitchFamily="18" charset="0"/>
                <a:cs typeface="Arial" pitchFamily="34" charset="0"/>
              </a:rPr>
              <a:t>Luminaires</a:t>
            </a:r>
            <a:endParaRPr lang="fr-FR" sz="2400" dirty="0">
              <a:solidFill>
                <a:schemeClr val="bg1"/>
              </a:solidFill>
              <a:latin typeface="Arial" pitchFamily="34" charset="0"/>
              <a:cs typeface="Arial" pitchFamily="34" charset="0"/>
            </a:endParaRPr>
          </a:p>
        </p:txBody>
      </p:sp>
      <p:sp>
        <p:nvSpPr>
          <p:cNvPr id="37" name="Secteurs 36"/>
          <p:cNvSpPr/>
          <p:nvPr>
            <p:custDataLst>
              <p:tags r:id="rId2"/>
            </p:custDataLst>
          </p:nvPr>
        </p:nvSpPr>
        <p:spPr>
          <a:xfrm>
            <a:off x="3913849" y="1624341"/>
            <a:ext cx="5040000" cy="5040000"/>
          </a:xfrm>
          <a:prstGeom prst="pie">
            <a:avLst>
              <a:gd name="adj1" fmla="val 5345705"/>
              <a:gd name="adj2" fmla="val 5333898"/>
            </a:avLst>
          </a:prstGeom>
          <a:gradFill flip="none" rotWithShape="1">
            <a:gsLst>
              <a:gs pos="63000">
                <a:schemeClr val="accent4">
                  <a:shade val="30000"/>
                  <a:satMod val="115000"/>
                </a:schemeClr>
              </a:gs>
              <a:gs pos="5000">
                <a:schemeClr val="accent4">
                  <a:shade val="67500"/>
                  <a:satMod val="115000"/>
                </a:schemeClr>
              </a:gs>
              <a:gs pos="100000">
                <a:schemeClr val="accent4">
                  <a:shade val="100000"/>
                  <a:satMod val="115000"/>
                </a:schemeClr>
              </a:gs>
            </a:gsLst>
            <a:lin ang="0" scaled="0"/>
            <a:tileRect/>
          </a:gradFill>
          <a:scene3d>
            <a:camera prst="orthographicFront"/>
            <a:lightRig rig="threePt" dir="t"/>
          </a:scene3d>
          <a:sp3d>
            <a:bevelT w="133350" h="1270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chemeClr val="tx1"/>
              </a:solidFill>
            </a:endParaRPr>
          </a:p>
        </p:txBody>
      </p:sp>
      <p:sp>
        <p:nvSpPr>
          <p:cNvPr id="36" name="Secteurs 35"/>
          <p:cNvSpPr/>
          <p:nvPr>
            <p:custDataLst>
              <p:tags r:id="rId3"/>
            </p:custDataLst>
          </p:nvPr>
        </p:nvSpPr>
        <p:spPr>
          <a:xfrm>
            <a:off x="3913849" y="1624341"/>
            <a:ext cx="5040000" cy="5040000"/>
          </a:xfrm>
          <a:prstGeom prst="pie">
            <a:avLst>
              <a:gd name="adj1" fmla="val 21552460"/>
              <a:gd name="adj2" fmla="val 10818135"/>
            </a:avLst>
          </a:prstGeom>
          <a:gradFill flip="none" rotWithShape="1">
            <a:gsLst>
              <a:gs pos="52000">
                <a:schemeClr val="bg2">
                  <a:lumMod val="50000"/>
                </a:schemeClr>
              </a:gs>
              <a:gs pos="5000">
                <a:srgbClr val="92D050"/>
              </a:gs>
              <a:gs pos="100000">
                <a:srgbClr val="92D050"/>
              </a:gs>
            </a:gsLst>
            <a:lin ang="0" scaled="0"/>
            <a:tileRect/>
          </a:gradFill>
          <a:scene3d>
            <a:camera prst="orthographicFront"/>
            <a:lightRig rig="threePt" dir="t"/>
          </a:scene3d>
          <a:sp3d>
            <a:bevelT h="1270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35" name="Secteurs 34"/>
          <p:cNvSpPr/>
          <p:nvPr>
            <p:custDataLst>
              <p:tags r:id="rId4"/>
            </p:custDataLst>
          </p:nvPr>
        </p:nvSpPr>
        <p:spPr>
          <a:xfrm>
            <a:off x="3913849" y="1624341"/>
            <a:ext cx="5040000" cy="5040000"/>
          </a:xfrm>
          <a:prstGeom prst="pie">
            <a:avLst>
              <a:gd name="adj1" fmla="val 1338796"/>
              <a:gd name="adj2" fmla="val 9400547"/>
            </a:avLst>
          </a:prstGeom>
          <a:gradFill flip="none" rotWithShape="1">
            <a:gsLst>
              <a:gs pos="48000">
                <a:schemeClr val="accent6">
                  <a:lumMod val="50000"/>
                </a:schemeClr>
              </a:gs>
              <a:gs pos="5000">
                <a:srgbClr val="FFC000"/>
              </a:gs>
              <a:gs pos="100000">
                <a:srgbClr val="FFC000"/>
              </a:gs>
            </a:gsLst>
            <a:lin ang="0" scaled="0"/>
            <a:tileRect/>
          </a:gradFill>
          <a:scene3d>
            <a:camera prst="orthographicFront"/>
            <a:lightRig rig="threePt" dir="t"/>
          </a:scene3d>
          <a:sp3d>
            <a:bevelT h="1270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solidFill>
                <a:schemeClr val="tx1"/>
              </a:solidFill>
            </a:endParaRPr>
          </a:p>
        </p:txBody>
      </p:sp>
      <p:sp>
        <p:nvSpPr>
          <p:cNvPr id="27" name="Secteurs 26"/>
          <p:cNvSpPr/>
          <p:nvPr>
            <p:custDataLst>
              <p:tags r:id="rId5"/>
            </p:custDataLst>
          </p:nvPr>
        </p:nvSpPr>
        <p:spPr>
          <a:xfrm>
            <a:off x="3913849" y="1624341"/>
            <a:ext cx="5040000" cy="5040000"/>
          </a:xfrm>
          <a:prstGeom prst="pie">
            <a:avLst>
              <a:gd name="adj1" fmla="val 2622718"/>
              <a:gd name="adj2" fmla="val 8123345"/>
            </a:avLst>
          </a:prstGeom>
          <a:gradFill>
            <a:gsLst>
              <a:gs pos="47000">
                <a:schemeClr val="accent6">
                  <a:lumMod val="75000"/>
                </a:schemeClr>
              </a:gs>
              <a:gs pos="5000">
                <a:schemeClr val="accent2">
                  <a:lumMod val="40000"/>
                  <a:lumOff val="60000"/>
                </a:schemeClr>
              </a:gs>
              <a:gs pos="100000">
                <a:schemeClr val="accent2">
                  <a:lumMod val="60000"/>
                  <a:lumOff val="40000"/>
                </a:schemeClr>
              </a:gs>
            </a:gsLst>
            <a:lin ang="0" scaled="0"/>
          </a:gradFill>
          <a:scene3d>
            <a:camera prst="orthographicFront"/>
            <a:lightRig rig="threePt" dir="t"/>
          </a:scene3d>
          <a:sp3d>
            <a:bevelT h="1270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4" name="Secteurs 3"/>
          <p:cNvSpPr/>
          <p:nvPr>
            <p:custDataLst>
              <p:tags r:id="rId6"/>
            </p:custDataLst>
          </p:nvPr>
        </p:nvSpPr>
        <p:spPr>
          <a:xfrm>
            <a:off x="3913849" y="1624341"/>
            <a:ext cx="5040000" cy="5040000"/>
          </a:xfrm>
          <a:prstGeom prst="pie">
            <a:avLst>
              <a:gd name="adj1" fmla="val 4046612"/>
              <a:gd name="adj2" fmla="val 6667600"/>
            </a:avLst>
          </a:prstGeom>
          <a:gradFill>
            <a:gsLst>
              <a:gs pos="47000">
                <a:schemeClr val="bg2">
                  <a:lumMod val="50000"/>
                </a:schemeClr>
              </a:gs>
              <a:gs pos="5000">
                <a:schemeClr val="bg2">
                  <a:lumMod val="90000"/>
                </a:schemeClr>
              </a:gs>
              <a:gs pos="100000">
                <a:schemeClr val="bg2">
                  <a:lumMod val="90000"/>
                </a:schemeClr>
              </a:gs>
            </a:gsLst>
            <a:lin ang="0" scaled="0"/>
          </a:gradFill>
          <a:scene3d>
            <a:camera prst="orthographicFront"/>
            <a:lightRig rig="threePt" dir="t"/>
          </a:scene3d>
          <a:sp3d>
            <a:bevelT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nvGrpSpPr>
          <p:cNvPr id="34" name="Groupe 33"/>
          <p:cNvGrpSpPr/>
          <p:nvPr>
            <p:custDataLst>
              <p:tags r:id="rId7"/>
            </p:custDataLst>
          </p:nvPr>
        </p:nvGrpSpPr>
        <p:grpSpPr>
          <a:xfrm>
            <a:off x="3707904" y="3720974"/>
            <a:ext cx="5472608" cy="3137026"/>
            <a:chOff x="2278392" y="2744183"/>
            <a:chExt cx="5472608" cy="3137026"/>
          </a:xfrm>
        </p:grpSpPr>
        <p:grpSp>
          <p:nvGrpSpPr>
            <p:cNvPr id="26" name="Groupe 25"/>
            <p:cNvGrpSpPr/>
            <p:nvPr/>
          </p:nvGrpSpPr>
          <p:grpSpPr>
            <a:xfrm>
              <a:off x="2278392" y="2744183"/>
              <a:ext cx="5472608" cy="3137026"/>
              <a:chOff x="2051721" y="2643445"/>
              <a:chExt cx="5472608" cy="3137026"/>
            </a:xfrm>
          </p:grpSpPr>
          <p:grpSp>
            <p:nvGrpSpPr>
              <p:cNvPr id="18" name="Groupe 17"/>
              <p:cNvGrpSpPr/>
              <p:nvPr/>
            </p:nvGrpSpPr>
            <p:grpSpPr>
              <a:xfrm>
                <a:off x="4788025" y="2643445"/>
                <a:ext cx="2736304" cy="3137026"/>
                <a:chOff x="2051721" y="3028278"/>
                <a:chExt cx="2736304" cy="3137026"/>
              </a:xfrm>
            </p:grpSpPr>
            <p:cxnSp>
              <p:nvCxnSpPr>
                <p:cNvPr id="10" name="Connecteur droit 9"/>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1320000">
                  <a:off x="2564240" y="3329377"/>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2700000">
                  <a:off x="3019151" y="302827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5400000">
                  <a:off x="3419873" y="206084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oupe 19"/>
              <p:cNvGrpSpPr/>
              <p:nvPr/>
            </p:nvGrpSpPr>
            <p:grpSpPr>
              <a:xfrm flipH="1">
                <a:off x="2051721" y="2643445"/>
                <a:ext cx="2736304" cy="3137026"/>
                <a:chOff x="2051721" y="3028278"/>
                <a:chExt cx="2736304" cy="3137026"/>
              </a:xfrm>
            </p:grpSpPr>
            <p:cxnSp>
              <p:nvCxnSpPr>
                <p:cNvPr id="21" name="Connecteur droit 20"/>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rot="-1320000">
                  <a:off x="2564240" y="3329377"/>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rot="-2700000">
                  <a:off x="3019151" y="302827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rot="-5400000">
                  <a:off x="3419873" y="206084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3" name="Groupe 32"/>
            <p:cNvGrpSpPr/>
            <p:nvPr/>
          </p:nvGrpSpPr>
          <p:grpSpPr>
            <a:xfrm>
              <a:off x="2375644" y="3717032"/>
              <a:ext cx="5278104" cy="0"/>
              <a:chOff x="2160481" y="3600897"/>
              <a:chExt cx="5278104" cy="0"/>
            </a:xfrm>
          </p:grpSpPr>
          <p:cxnSp>
            <p:nvCxnSpPr>
              <p:cNvPr id="31" name="Connecteur droit 30"/>
              <p:cNvCxnSpPr/>
              <p:nvPr/>
            </p:nvCxnSpPr>
            <p:spPr>
              <a:xfrm rot="4020000" flipH="1">
                <a:off x="3528633" y="2232745"/>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rot="-4020000" flipH="1">
                <a:off x="6070433" y="2232745"/>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8" name="Rectangle 7"/>
          <p:cNvSpPr>
            <a:spLocks noChangeArrowheads="1"/>
          </p:cNvSpPr>
          <p:nvPr>
            <p:custDataLst>
              <p:tags r:id="rId8"/>
            </p:custDataLst>
          </p:nvPr>
        </p:nvSpPr>
        <p:spPr bwMode="auto">
          <a:xfrm>
            <a:off x="425760" y="2402885"/>
            <a:ext cx="8064896"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Des lettres vont </a:t>
            </a:r>
            <a:r>
              <a:rPr lang="fr-FR" b="1" dirty="0" smtClean="0">
                <a:solidFill>
                  <a:schemeClr val="bg1"/>
                </a:solidFill>
                <a:latin typeface="Arial" pitchFamily="34" charset="0"/>
                <a:cs typeface="Arial" pitchFamily="34" charset="0"/>
              </a:rPr>
              <a:t>être </a:t>
            </a:r>
            <a:r>
              <a:rPr lang="fr-FR" b="1" dirty="0" smtClean="0">
                <a:solidFill>
                  <a:schemeClr val="bg1"/>
                </a:solidFill>
                <a:latin typeface="Arial" pitchFamily="34" charset="0"/>
                <a:cs typeface="Arial" pitchFamily="34" charset="0"/>
              </a:rPr>
              <a:t>attribuées à chaque luminaire, représentant  la quantité de flux lumineux émis dans des angles solide (cônes) .</a:t>
            </a:r>
          </a:p>
          <a:p>
            <a:pPr lvl="0"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Ces  cônes sont repérés de F1 à F5 . </a:t>
            </a:r>
          </a:p>
        </p:txBody>
      </p:sp>
      <p:sp>
        <p:nvSpPr>
          <p:cNvPr id="40" name="ZoneTexte 39"/>
          <p:cNvSpPr txBox="1"/>
          <p:nvPr>
            <p:custDataLst>
              <p:tags r:id="rId9"/>
            </p:custDataLst>
          </p:nvPr>
        </p:nvSpPr>
        <p:spPr>
          <a:xfrm>
            <a:off x="5508104" y="5949280"/>
            <a:ext cx="1296144" cy="738664"/>
          </a:xfrm>
          <a:prstGeom prst="rect">
            <a:avLst/>
          </a:prstGeom>
          <a:noFill/>
        </p:spPr>
        <p:txBody>
          <a:bodyPr wrap="square" rtlCol="0">
            <a:spAutoFit/>
          </a:bodyPr>
          <a:lstStyle/>
          <a:p>
            <a:pPr marL="285750" indent="-285750" algn="ctr">
              <a:buFont typeface="Symbol"/>
              <a:buChar char="W"/>
            </a:pPr>
            <a:r>
              <a:rPr lang="fr-FR" b="1" dirty="0" smtClean="0">
                <a:latin typeface="Arial" pitchFamily="34" charset="0"/>
                <a:cs typeface="Arial" pitchFamily="34" charset="0"/>
                <a:sym typeface="Symbol"/>
              </a:rPr>
              <a:t>= </a:t>
            </a:r>
            <a:r>
              <a:rPr lang="fr-FR" sz="2400" b="1" dirty="0" smtClean="0">
                <a:latin typeface="Arial" pitchFamily="34" charset="0"/>
                <a:cs typeface="Arial" pitchFamily="34" charset="0"/>
                <a:sym typeface="Symbol"/>
              </a:rPr>
              <a:t> </a:t>
            </a:r>
            <a:r>
              <a:rPr lang="fr-FR" b="1" dirty="0" smtClean="0">
                <a:latin typeface="Arial" pitchFamily="34" charset="0"/>
                <a:cs typeface="Arial" pitchFamily="34" charset="0"/>
                <a:sym typeface="Symbol"/>
              </a:rPr>
              <a:t>/ 2 </a:t>
            </a:r>
          </a:p>
          <a:p>
            <a:pPr algn="ctr"/>
            <a:r>
              <a:rPr lang="fr-FR" b="1" dirty="0" smtClean="0">
                <a:latin typeface="Arial" pitchFamily="34" charset="0"/>
                <a:cs typeface="Arial" pitchFamily="34" charset="0"/>
                <a:sym typeface="Symbol"/>
              </a:rPr>
              <a:t>F1</a:t>
            </a:r>
            <a:endParaRPr lang="fr-FR" b="1" dirty="0">
              <a:latin typeface="Arial" pitchFamily="34" charset="0"/>
              <a:cs typeface="Arial" pitchFamily="34" charset="0"/>
            </a:endParaRPr>
          </a:p>
        </p:txBody>
      </p:sp>
      <p:sp>
        <p:nvSpPr>
          <p:cNvPr id="41" name="ZoneTexte 40"/>
          <p:cNvSpPr txBox="1"/>
          <p:nvPr>
            <p:custDataLst>
              <p:tags r:id="rId10"/>
            </p:custDataLst>
          </p:nvPr>
        </p:nvSpPr>
        <p:spPr>
          <a:xfrm>
            <a:off x="4842768" y="5507920"/>
            <a:ext cx="1088583" cy="738664"/>
          </a:xfrm>
          <a:prstGeom prst="rect">
            <a:avLst/>
          </a:prstGeom>
          <a:noFill/>
        </p:spPr>
        <p:txBody>
          <a:bodyPr wrap="square" rtlCol="0">
            <a:spAutoFit/>
          </a:bodyPr>
          <a:lstStyle/>
          <a:p>
            <a:pPr marL="285750" indent="-285750" algn="ctr">
              <a:buFont typeface="Symbol"/>
              <a:buChar char="W"/>
            </a:pPr>
            <a:r>
              <a:rPr lang="fr-FR" b="1" dirty="0" smtClean="0">
                <a:latin typeface="Arial" pitchFamily="34" charset="0"/>
                <a:cs typeface="Arial" pitchFamily="34" charset="0"/>
                <a:sym typeface="Symbol"/>
              </a:rPr>
              <a:t>= </a:t>
            </a:r>
            <a:r>
              <a:rPr lang="fr-FR" sz="2400" b="1" dirty="0" smtClean="0">
                <a:latin typeface="Arial" pitchFamily="34" charset="0"/>
                <a:cs typeface="Arial" pitchFamily="34" charset="0"/>
                <a:sym typeface="Symbol"/>
              </a:rPr>
              <a:t></a:t>
            </a:r>
          </a:p>
          <a:p>
            <a:pPr algn="ctr"/>
            <a:r>
              <a:rPr lang="fr-FR" b="1" dirty="0" smtClean="0">
                <a:latin typeface="Arial" pitchFamily="34" charset="0"/>
                <a:cs typeface="Arial" pitchFamily="34" charset="0"/>
                <a:sym typeface="Symbol"/>
              </a:rPr>
              <a:t>F2</a:t>
            </a:r>
            <a:endParaRPr lang="fr-FR" b="1" dirty="0">
              <a:latin typeface="Arial" pitchFamily="34" charset="0"/>
              <a:cs typeface="Arial" pitchFamily="34" charset="0"/>
            </a:endParaRPr>
          </a:p>
        </p:txBody>
      </p:sp>
      <p:sp>
        <p:nvSpPr>
          <p:cNvPr id="42" name="ZoneTexte 41"/>
          <p:cNvSpPr txBox="1"/>
          <p:nvPr>
            <p:custDataLst>
              <p:tags r:id="rId11"/>
            </p:custDataLst>
          </p:nvPr>
        </p:nvSpPr>
        <p:spPr>
          <a:xfrm>
            <a:off x="4171724" y="5014917"/>
            <a:ext cx="1247446" cy="646331"/>
          </a:xfrm>
          <a:prstGeom prst="rect">
            <a:avLst/>
          </a:prstGeom>
          <a:noFill/>
        </p:spPr>
        <p:txBody>
          <a:bodyPr wrap="square" rtlCol="0">
            <a:spAutoFit/>
          </a:bodyPr>
          <a:lstStyle/>
          <a:p>
            <a:pPr marL="285750" indent="-285750" algn="ctr">
              <a:buFont typeface="Symbol"/>
              <a:buChar char="W"/>
            </a:pPr>
            <a:r>
              <a:rPr lang="fr-FR" b="1" dirty="0" smtClean="0">
                <a:latin typeface="Arial" pitchFamily="34" charset="0"/>
                <a:cs typeface="Arial" pitchFamily="34" charset="0"/>
                <a:sym typeface="Symbol"/>
              </a:rPr>
              <a:t>= 3/ 2 </a:t>
            </a:r>
          </a:p>
          <a:p>
            <a:pPr algn="ctr"/>
            <a:r>
              <a:rPr lang="fr-FR" b="1" dirty="0" smtClean="0">
                <a:latin typeface="Arial" pitchFamily="34" charset="0"/>
                <a:cs typeface="Arial" pitchFamily="34" charset="0"/>
                <a:sym typeface="Symbol"/>
              </a:rPr>
              <a:t>F3</a:t>
            </a:r>
            <a:endParaRPr lang="fr-FR" b="1" dirty="0">
              <a:latin typeface="Arial" pitchFamily="34" charset="0"/>
              <a:cs typeface="Arial" pitchFamily="34" charset="0"/>
            </a:endParaRPr>
          </a:p>
        </p:txBody>
      </p:sp>
      <p:sp>
        <p:nvSpPr>
          <p:cNvPr id="43" name="ZoneTexte 42"/>
          <p:cNvSpPr txBox="1"/>
          <p:nvPr>
            <p:custDataLst>
              <p:tags r:id="rId12"/>
            </p:custDataLst>
          </p:nvPr>
        </p:nvSpPr>
        <p:spPr>
          <a:xfrm>
            <a:off x="3913917" y="4159243"/>
            <a:ext cx="1088583" cy="646331"/>
          </a:xfrm>
          <a:prstGeom prst="rect">
            <a:avLst/>
          </a:prstGeom>
          <a:noFill/>
        </p:spPr>
        <p:txBody>
          <a:bodyPr wrap="square" rtlCol="0">
            <a:spAutoFit/>
          </a:bodyPr>
          <a:lstStyle/>
          <a:p>
            <a:pPr marL="285750" indent="-285750" algn="ctr">
              <a:buFont typeface="Symbol"/>
              <a:buChar char="W"/>
            </a:pPr>
            <a:r>
              <a:rPr lang="fr-FR" b="1" dirty="0" smtClean="0">
                <a:latin typeface="Arial" pitchFamily="34" charset="0"/>
                <a:cs typeface="Arial" pitchFamily="34" charset="0"/>
                <a:sym typeface="Symbol"/>
              </a:rPr>
              <a:t>= 2</a:t>
            </a:r>
          </a:p>
          <a:p>
            <a:pPr algn="ctr"/>
            <a:r>
              <a:rPr lang="fr-FR" b="1" dirty="0" smtClean="0">
                <a:latin typeface="Arial" pitchFamily="34" charset="0"/>
                <a:cs typeface="Arial" pitchFamily="34" charset="0"/>
                <a:sym typeface="Symbol"/>
              </a:rPr>
              <a:t>F4</a:t>
            </a:r>
            <a:endParaRPr lang="fr-FR" b="1" dirty="0">
              <a:latin typeface="Arial" pitchFamily="34" charset="0"/>
              <a:cs typeface="Arial" pitchFamily="34" charset="0"/>
            </a:endParaRPr>
          </a:p>
        </p:txBody>
      </p:sp>
      <p:sp>
        <p:nvSpPr>
          <p:cNvPr id="44" name="ZoneTexte 43"/>
          <p:cNvSpPr txBox="1"/>
          <p:nvPr>
            <p:custDataLst>
              <p:tags r:id="rId13"/>
            </p:custDataLst>
          </p:nvPr>
        </p:nvSpPr>
        <p:spPr>
          <a:xfrm>
            <a:off x="4006042" y="3671220"/>
            <a:ext cx="904332" cy="369332"/>
          </a:xfrm>
          <a:prstGeom prst="rect">
            <a:avLst/>
          </a:prstGeom>
          <a:noFill/>
        </p:spPr>
        <p:txBody>
          <a:bodyPr wrap="square" rtlCol="0">
            <a:spAutoFit/>
          </a:bodyPr>
          <a:lstStyle/>
          <a:p>
            <a:pPr algn="ctr"/>
            <a:r>
              <a:rPr lang="fr-FR" b="1" dirty="0" smtClean="0">
                <a:latin typeface="Arial" pitchFamily="34" charset="0"/>
                <a:cs typeface="Arial" pitchFamily="34" charset="0"/>
                <a:sym typeface="Symbol"/>
              </a:rPr>
              <a:t>F5</a:t>
            </a:r>
            <a:endParaRPr lang="fr-FR" b="1" dirty="0">
              <a:latin typeface="Arial" pitchFamily="34" charset="0"/>
              <a:cs typeface="Arial" pitchFamily="34" charset="0"/>
            </a:endParaRPr>
          </a:p>
        </p:txBody>
      </p:sp>
      <p:pic>
        <p:nvPicPr>
          <p:cNvPr id="10243" name="Picture 3" descr="C:\Users\Philippe\AppData\Local\Microsoft\Windows\Temporary Internet Files\Content.IE5\GAXKLK0Q\MC900412626[1].wmf"/>
          <p:cNvPicPr>
            <a:picLocks noChangeAspect="1" noChangeArrowheads="1"/>
          </p:cNvPicPr>
          <p:nvPr>
            <p:custDataLst>
              <p:tags r:id="rId14"/>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a:off x="6156176" y="3284984"/>
            <a:ext cx="1158155" cy="1269764"/>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p:cNvSpPr>
            <a:spLocks noChangeArrowheads="1"/>
          </p:cNvSpPr>
          <p:nvPr>
            <p:custDataLst>
              <p:tags r:id="rId15"/>
            </p:custDataLst>
          </p:nvPr>
        </p:nvSpPr>
        <p:spPr bwMode="auto">
          <a:xfrm>
            <a:off x="616205" y="3801567"/>
            <a:ext cx="3267487"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En considérant le luminaire au milieu de cette sphère, la norme affecte des lettres de A à J  pour la quantité de flux lumineux émis dans les cônes F1;F2;F3 , et la lettre T pour la quantité émise dans le cône F5.</a:t>
            </a:r>
          </a:p>
        </p:txBody>
      </p:sp>
      <p:sp>
        <p:nvSpPr>
          <p:cNvPr id="7" name="Rectangle 6"/>
          <p:cNvSpPr>
            <a:spLocks noChangeArrowheads="1"/>
          </p:cNvSpPr>
          <p:nvPr>
            <p:custDataLst>
              <p:tags r:id="rId16"/>
            </p:custDataLst>
          </p:nvPr>
        </p:nvSpPr>
        <p:spPr bwMode="auto">
          <a:xfrm>
            <a:off x="395536" y="1185759"/>
            <a:ext cx="8064896"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tab pos="228600" algn="l"/>
              </a:tabLst>
            </a:pPr>
            <a:r>
              <a:rPr lang="fr-FR" b="1" dirty="0" smtClean="0">
                <a:solidFill>
                  <a:schemeClr val="bg1"/>
                </a:solidFill>
                <a:latin typeface="Arial" pitchFamily="34" charset="0"/>
                <a:cs typeface="Arial" pitchFamily="34" charset="0"/>
              </a:rPr>
              <a:t>Classe du luminaire et  indice photométrique: </a:t>
            </a:r>
            <a:endParaRPr lang="fr-FR" b="1" dirty="0">
              <a:solidFill>
                <a:schemeClr val="bg1"/>
              </a:solidFill>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tab pos="228600" algn="l"/>
              </a:tabLst>
            </a:pPr>
            <a:r>
              <a:rPr lang="fr-FR" b="1" dirty="0" smtClean="0">
                <a:solidFill>
                  <a:schemeClr val="bg1"/>
                </a:solidFill>
                <a:latin typeface="Arial" pitchFamily="34" charset="0"/>
                <a:cs typeface="Arial" pitchFamily="34" charset="0"/>
              </a:rPr>
              <a:t>On désigne par ce terme la façon dont le luminaire va diffuser la lumière produite par les points lumineux qu’il va accueillir.</a:t>
            </a:r>
          </a:p>
        </p:txBody>
      </p:sp>
    </p:spTree>
    <p:extLst>
      <p:ext uri="{BB962C8B-B14F-4D97-AF65-F5344CB8AC3E}">
        <p14:creationId xmlns:p14="http://schemas.microsoft.com/office/powerpoint/2010/main" val="178743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32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61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childTnLst>
                          </p:cTn>
                        </p:par>
                        <p:par>
                          <p:cTn id="20" fill="hold">
                            <p:stCondLst>
                              <p:cond delay="9500"/>
                            </p:stCondLst>
                            <p:childTnLst>
                              <p:par>
                                <p:cTn id="21" presetID="53" presetClass="entr" presetSubtype="16" fill="hold" nodeType="afterEffect">
                                  <p:stCondLst>
                                    <p:cond delay="0"/>
                                  </p:stCondLst>
                                  <p:childTnLst>
                                    <p:set>
                                      <p:cBhvr>
                                        <p:cTn id="22" dur="1" fill="hold">
                                          <p:stCondLst>
                                            <p:cond delay="0"/>
                                          </p:stCondLst>
                                        </p:cTn>
                                        <p:tgtEl>
                                          <p:spTgt spid="10243"/>
                                        </p:tgtEl>
                                        <p:attrNameLst>
                                          <p:attrName>style.visibility</p:attrName>
                                        </p:attrNameLst>
                                      </p:cBhvr>
                                      <p:to>
                                        <p:strVal val="visible"/>
                                      </p:to>
                                    </p:set>
                                    <p:anim calcmode="lin" valueType="num">
                                      <p:cBhvr>
                                        <p:cTn id="23" dur="500" fill="hold"/>
                                        <p:tgtEl>
                                          <p:spTgt spid="10243"/>
                                        </p:tgtEl>
                                        <p:attrNameLst>
                                          <p:attrName>ppt_w</p:attrName>
                                        </p:attrNameLst>
                                      </p:cBhvr>
                                      <p:tavLst>
                                        <p:tav tm="0">
                                          <p:val>
                                            <p:fltVal val="0"/>
                                          </p:val>
                                        </p:tav>
                                        <p:tav tm="100000">
                                          <p:val>
                                            <p:strVal val="#ppt_w"/>
                                          </p:val>
                                        </p:tav>
                                      </p:tavLst>
                                    </p:anim>
                                    <p:anim calcmode="lin" valueType="num">
                                      <p:cBhvr>
                                        <p:cTn id="24" dur="500" fill="hold"/>
                                        <p:tgtEl>
                                          <p:spTgt spid="10243"/>
                                        </p:tgtEl>
                                        <p:attrNameLst>
                                          <p:attrName>ppt_h</p:attrName>
                                        </p:attrNameLst>
                                      </p:cBhvr>
                                      <p:tavLst>
                                        <p:tav tm="0">
                                          <p:val>
                                            <p:fltVal val="0"/>
                                          </p:val>
                                        </p:tav>
                                        <p:tav tm="100000">
                                          <p:val>
                                            <p:strVal val="#ppt_h"/>
                                          </p:val>
                                        </p:tav>
                                      </p:tavLst>
                                    </p:anim>
                                    <p:animEffect transition="in" filter="fade">
                                      <p:cBhvr>
                                        <p:cTn id="25" dur="500"/>
                                        <p:tgtEl>
                                          <p:spTgt spid="10243"/>
                                        </p:tgtEl>
                                      </p:cBhvr>
                                    </p:animEffect>
                                  </p:childTnLst>
                                </p:cTn>
                              </p:par>
                            </p:childTnLst>
                          </p:cTn>
                        </p:par>
                        <p:par>
                          <p:cTn id="26" fill="hold">
                            <p:stCondLst>
                              <p:cond delay="10000"/>
                            </p:stCondLst>
                            <p:childTnLst>
                              <p:par>
                                <p:cTn id="27" presetID="22" presetClass="entr" presetSubtype="1" fill="hold"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up)">
                                      <p:cBhvr>
                                        <p:cTn id="29" dur="500"/>
                                        <p:tgtEl>
                                          <p:spTgt spid="34"/>
                                        </p:tgtEl>
                                      </p:cBhvr>
                                    </p:animEffect>
                                  </p:childTnLst>
                                </p:cTn>
                              </p:par>
                            </p:childTnLst>
                          </p:cTn>
                        </p:par>
                        <p:par>
                          <p:cTn id="30" fill="hold">
                            <p:stCondLst>
                              <p:cond delay="10500"/>
                            </p:stCondLst>
                            <p:childTnLst>
                              <p:par>
                                <p:cTn id="31" presetID="22" presetClass="entr" presetSubtype="1" fill="hold" grpId="0" nodeType="afterEffect">
                                  <p:stCondLst>
                                    <p:cond delay="500"/>
                                  </p:stCondLst>
                                  <p:childTnLst>
                                    <p:set>
                                      <p:cBhvr>
                                        <p:cTn id="32" dur="1" fill="hold">
                                          <p:stCondLst>
                                            <p:cond delay="0"/>
                                          </p:stCondLst>
                                        </p:cTn>
                                        <p:tgtEl>
                                          <p:spTgt spid="4"/>
                                        </p:tgtEl>
                                        <p:attrNameLst>
                                          <p:attrName>style.visibility</p:attrName>
                                        </p:attrNameLst>
                                      </p:cBhvr>
                                      <p:to>
                                        <p:strVal val="visible"/>
                                      </p:to>
                                    </p:set>
                                    <p:animEffect transition="in" filter="wipe(up)">
                                      <p:cBhvr>
                                        <p:cTn id="33" dur="500"/>
                                        <p:tgtEl>
                                          <p:spTgt spid="4"/>
                                        </p:tgtEl>
                                      </p:cBhvr>
                                    </p:animEffect>
                                  </p:childTnLst>
                                </p:cTn>
                              </p:par>
                            </p:childTnLst>
                          </p:cTn>
                        </p:par>
                        <p:par>
                          <p:cTn id="34" fill="hold">
                            <p:stCondLst>
                              <p:cond delay="11500"/>
                            </p:stCondLst>
                            <p:childTnLst>
                              <p:par>
                                <p:cTn id="35" presetID="53" presetClass="entr" presetSubtype="16" fill="hold" grpId="0" nodeType="afterEffect">
                                  <p:stCondLst>
                                    <p:cond delay="5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500" fill="hold"/>
                                        <p:tgtEl>
                                          <p:spTgt spid="40"/>
                                        </p:tgtEl>
                                        <p:attrNameLst>
                                          <p:attrName>ppt_w</p:attrName>
                                        </p:attrNameLst>
                                      </p:cBhvr>
                                      <p:tavLst>
                                        <p:tav tm="0">
                                          <p:val>
                                            <p:fltVal val="0"/>
                                          </p:val>
                                        </p:tav>
                                        <p:tav tm="100000">
                                          <p:val>
                                            <p:strVal val="#ppt_w"/>
                                          </p:val>
                                        </p:tav>
                                      </p:tavLst>
                                    </p:anim>
                                    <p:anim calcmode="lin" valueType="num">
                                      <p:cBhvr>
                                        <p:cTn id="38" dur="500" fill="hold"/>
                                        <p:tgtEl>
                                          <p:spTgt spid="40"/>
                                        </p:tgtEl>
                                        <p:attrNameLst>
                                          <p:attrName>ppt_h</p:attrName>
                                        </p:attrNameLst>
                                      </p:cBhvr>
                                      <p:tavLst>
                                        <p:tav tm="0">
                                          <p:val>
                                            <p:fltVal val="0"/>
                                          </p:val>
                                        </p:tav>
                                        <p:tav tm="100000">
                                          <p:val>
                                            <p:strVal val="#ppt_h"/>
                                          </p:val>
                                        </p:tav>
                                      </p:tavLst>
                                    </p:anim>
                                    <p:animEffect transition="in" filter="fade">
                                      <p:cBhvr>
                                        <p:cTn id="39" dur="500"/>
                                        <p:tgtEl>
                                          <p:spTgt spid="40"/>
                                        </p:tgtEl>
                                      </p:cBhvr>
                                    </p:animEffect>
                                  </p:childTnLst>
                                </p:cTn>
                              </p:par>
                            </p:childTnLst>
                          </p:cTn>
                        </p:par>
                        <p:par>
                          <p:cTn id="40" fill="hold">
                            <p:stCondLst>
                              <p:cond delay="12500"/>
                            </p:stCondLst>
                            <p:childTnLst>
                              <p:par>
                                <p:cTn id="41" presetID="22" presetClass="entr" presetSubtype="1" fill="hold" grpId="0" nodeType="afterEffect">
                                  <p:stCondLst>
                                    <p:cond delay="500"/>
                                  </p:stCondLst>
                                  <p:childTnLst>
                                    <p:set>
                                      <p:cBhvr>
                                        <p:cTn id="42" dur="1" fill="hold">
                                          <p:stCondLst>
                                            <p:cond delay="0"/>
                                          </p:stCondLst>
                                        </p:cTn>
                                        <p:tgtEl>
                                          <p:spTgt spid="27"/>
                                        </p:tgtEl>
                                        <p:attrNameLst>
                                          <p:attrName>style.visibility</p:attrName>
                                        </p:attrNameLst>
                                      </p:cBhvr>
                                      <p:to>
                                        <p:strVal val="visible"/>
                                      </p:to>
                                    </p:set>
                                    <p:animEffect transition="in" filter="wipe(up)">
                                      <p:cBhvr>
                                        <p:cTn id="43" dur="500"/>
                                        <p:tgtEl>
                                          <p:spTgt spid="27"/>
                                        </p:tgtEl>
                                      </p:cBhvr>
                                    </p:animEffect>
                                  </p:childTnLst>
                                </p:cTn>
                              </p:par>
                            </p:childTnLst>
                          </p:cTn>
                        </p:par>
                        <p:par>
                          <p:cTn id="44" fill="hold">
                            <p:stCondLst>
                              <p:cond delay="13500"/>
                            </p:stCondLst>
                            <p:childTnLst>
                              <p:par>
                                <p:cTn id="45" presetID="53" presetClass="entr" presetSubtype="16" fill="hold" grpId="0" nodeType="afterEffect">
                                  <p:stCondLst>
                                    <p:cond delay="50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animEffect transition="in" filter="fade">
                                      <p:cBhvr>
                                        <p:cTn id="49" dur="500"/>
                                        <p:tgtEl>
                                          <p:spTgt spid="41"/>
                                        </p:tgtEl>
                                      </p:cBhvr>
                                    </p:animEffect>
                                  </p:childTnLst>
                                </p:cTn>
                              </p:par>
                            </p:childTnLst>
                          </p:cTn>
                        </p:par>
                        <p:par>
                          <p:cTn id="50" fill="hold">
                            <p:stCondLst>
                              <p:cond delay="14500"/>
                            </p:stCondLst>
                            <p:childTnLst>
                              <p:par>
                                <p:cTn id="51" presetID="22" presetClass="entr" presetSubtype="1" fill="hold" grpId="0" nodeType="afterEffect">
                                  <p:stCondLst>
                                    <p:cond delay="500"/>
                                  </p:stCondLst>
                                  <p:childTnLst>
                                    <p:set>
                                      <p:cBhvr>
                                        <p:cTn id="52" dur="1" fill="hold">
                                          <p:stCondLst>
                                            <p:cond delay="0"/>
                                          </p:stCondLst>
                                        </p:cTn>
                                        <p:tgtEl>
                                          <p:spTgt spid="35"/>
                                        </p:tgtEl>
                                        <p:attrNameLst>
                                          <p:attrName>style.visibility</p:attrName>
                                        </p:attrNameLst>
                                      </p:cBhvr>
                                      <p:to>
                                        <p:strVal val="visible"/>
                                      </p:to>
                                    </p:set>
                                    <p:animEffect transition="in" filter="wipe(up)">
                                      <p:cBhvr>
                                        <p:cTn id="53" dur="500"/>
                                        <p:tgtEl>
                                          <p:spTgt spid="35"/>
                                        </p:tgtEl>
                                      </p:cBhvr>
                                    </p:animEffect>
                                  </p:childTnLst>
                                </p:cTn>
                              </p:par>
                            </p:childTnLst>
                          </p:cTn>
                        </p:par>
                        <p:par>
                          <p:cTn id="54" fill="hold">
                            <p:stCondLst>
                              <p:cond delay="15500"/>
                            </p:stCondLst>
                            <p:childTnLst>
                              <p:par>
                                <p:cTn id="55" presetID="53" presetClass="entr" presetSubtype="16" fill="hold" grpId="0" nodeType="afterEffect">
                                  <p:stCondLst>
                                    <p:cond delay="500"/>
                                  </p:stCondLst>
                                  <p:childTnLst>
                                    <p:set>
                                      <p:cBhvr>
                                        <p:cTn id="56" dur="1" fill="hold">
                                          <p:stCondLst>
                                            <p:cond delay="0"/>
                                          </p:stCondLst>
                                        </p:cTn>
                                        <p:tgtEl>
                                          <p:spTgt spid="42"/>
                                        </p:tgtEl>
                                        <p:attrNameLst>
                                          <p:attrName>style.visibility</p:attrName>
                                        </p:attrNameLst>
                                      </p:cBhvr>
                                      <p:to>
                                        <p:strVal val="visible"/>
                                      </p:to>
                                    </p:set>
                                    <p:anim calcmode="lin" valueType="num">
                                      <p:cBhvr>
                                        <p:cTn id="57" dur="500" fill="hold"/>
                                        <p:tgtEl>
                                          <p:spTgt spid="42"/>
                                        </p:tgtEl>
                                        <p:attrNameLst>
                                          <p:attrName>ppt_w</p:attrName>
                                        </p:attrNameLst>
                                      </p:cBhvr>
                                      <p:tavLst>
                                        <p:tav tm="0">
                                          <p:val>
                                            <p:fltVal val="0"/>
                                          </p:val>
                                        </p:tav>
                                        <p:tav tm="100000">
                                          <p:val>
                                            <p:strVal val="#ppt_w"/>
                                          </p:val>
                                        </p:tav>
                                      </p:tavLst>
                                    </p:anim>
                                    <p:anim calcmode="lin" valueType="num">
                                      <p:cBhvr>
                                        <p:cTn id="58" dur="500" fill="hold"/>
                                        <p:tgtEl>
                                          <p:spTgt spid="42"/>
                                        </p:tgtEl>
                                        <p:attrNameLst>
                                          <p:attrName>ppt_h</p:attrName>
                                        </p:attrNameLst>
                                      </p:cBhvr>
                                      <p:tavLst>
                                        <p:tav tm="0">
                                          <p:val>
                                            <p:fltVal val="0"/>
                                          </p:val>
                                        </p:tav>
                                        <p:tav tm="100000">
                                          <p:val>
                                            <p:strVal val="#ppt_h"/>
                                          </p:val>
                                        </p:tav>
                                      </p:tavLst>
                                    </p:anim>
                                    <p:animEffect transition="in" filter="fade">
                                      <p:cBhvr>
                                        <p:cTn id="59" dur="500"/>
                                        <p:tgtEl>
                                          <p:spTgt spid="42"/>
                                        </p:tgtEl>
                                      </p:cBhvr>
                                    </p:animEffect>
                                  </p:childTnLst>
                                </p:cTn>
                              </p:par>
                            </p:childTnLst>
                          </p:cTn>
                        </p:par>
                        <p:par>
                          <p:cTn id="60" fill="hold">
                            <p:stCondLst>
                              <p:cond delay="16500"/>
                            </p:stCondLst>
                            <p:childTnLst>
                              <p:par>
                                <p:cTn id="61" presetID="22" presetClass="entr" presetSubtype="1" fill="hold" grpId="0" nodeType="afterEffect">
                                  <p:stCondLst>
                                    <p:cond delay="500"/>
                                  </p:stCondLst>
                                  <p:childTnLst>
                                    <p:set>
                                      <p:cBhvr>
                                        <p:cTn id="62" dur="1" fill="hold">
                                          <p:stCondLst>
                                            <p:cond delay="0"/>
                                          </p:stCondLst>
                                        </p:cTn>
                                        <p:tgtEl>
                                          <p:spTgt spid="36"/>
                                        </p:tgtEl>
                                        <p:attrNameLst>
                                          <p:attrName>style.visibility</p:attrName>
                                        </p:attrNameLst>
                                      </p:cBhvr>
                                      <p:to>
                                        <p:strVal val="visible"/>
                                      </p:to>
                                    </p:set>
                                    <p:animEffect transition="in" filter="wipe(up)">
                                      <p:cBhvr>
                                        <p:cTn id="63" dur="500"/>
                                        <p:tgtEl>
                                          <p:spTgt spid="36"/>
                                        </p:tgtEl>
                                      </p:cBhvr>
                                    </p:animEffect>
                                  </p:childTnLst>
                                </p:cTn>
                              </p:par>
                            </p:childTnLst>
                          </p:cTn>
                        </p:par>
                        <p:par>
                          <p:cTn id="64" fill="hold">
                            <p:stCondLst>
                              <p:cond delay="17500"/>
                            </p:stCondLst>
                            <p:childTnLst>
                              <p:par>
                                <p:cTn id="65" presetID="53" presetClass="entr" presetSubtype="16" fill="hold" grpId="0" nodeType="afterEffect">
                                  <p:stCondLst>
                                    <p:cond delay="500"/>
                                  </p:stCondLst>
                                  <p:childTnLst>
                                    <p:set>
                                      <p:cBhvr>
                                        <p:cTn id="66" dur="1" fill="hold">
                                          <p:stCondLst>
                                            <p:cond delay="0"/>
                                          </p:stCondLst>
                                        </p:cTn>
                                        <p:tgtEl>
                                          <p:spTgt spid="43"/>
                                        </p:tgtEl>
                                        <p:attrNameLst>
                                          <p:attrName>style.visibility</p:attrName>
                                        </p:attrNameLst>
                                      </p:cBhvr>
                                      <p:to>
                                        <p:strVal val="visible"/>
                                      </p:to>
                                    </p:set>
                                    <p:anim calcmode="lin" valueType="num">
                                      <p:cBhvr>
                                        <p:cTn id="67" dur="500" fill="hold"/>
                                        <p:tgtEl>
                                          <p:spTgt spid="43"/>
                                        </p:tgtEl>
                                        <p:attrNameLst>
                                          <p:attrName>ppt_w</p:attrName>
                                        </p:attrNameLst>
                                      </p:cBhvr>
                                      <p:tavLst>
                                        <p:tav tm="0">
                                          <p:val>
                                            <p:fltVal val="0"/>
                                          </p:val>
                                        </p:tav>
                                        <p:tav tm="100000">
                                          <p:val>
                                            <p:strVal val="#ppt_w"/>
                                          </p:val>
                                        </p:tav>
                                      </p:tavLst>
                                    </p:anim>
                                    <p:anim calcmode="lin" valueType="num">
                                      <p:cBhvr>
                                        <p:cTn id="68" dur="500" fill="hold"/>
                                        <p:tgtEl>
                                          <p:spTgt spid="43"/>
                                        </p:tgtEl>
                                        <p:attrNameLst>
                                          <p:attrName>ppt_h</p:attrName>
                                        </p:attrNameLst>
                                      </p:cBhvr>
                                      <p:tavLst>
                                        <p:tav tm="0">
                                          <p:val>
                                            <p:fltVal val="0"/>
                                          </p:val>
                                        </p:tav>
                                        <p:tav tm="100000">
                                          <p:val>
                                            <p:strVal val="#ppt_h"/>
                                          </p:val>
                                        </p:tav>
                                      </p:tavLst>
                                    </p:anim>
                                    <p:animEffect transition="in" filter="fade">
                                      <p:cBhvr>
                                        <p:cTn id="69" dur="500"/>
                                        <p:tgtEl>
                                          <p:spTgt spid="43"/>
                                        </p:tgtEl>
                                      </p:cBhvr>
                                    </p:animEffect>
                                  </p:childTnLst>
                                </p:cTn>
                              </p:par>
                            </p:childTnLst>
                          </p:cTn>
                        </p:par>
                        <p:par>
                          <p:cTn id="70" fill="hold">
                            <p:stCondLst>
                              <p:cond delay="18500"/>
                            </p:stCondLst>
                            <p:childTnLst>
                              <p:par>
                                <p:cTn id="71" presetID="22" presetClass="entr" presetSubtype="4" fill="hold" grpId="0" nodeType="afterEffect">
                                  <p:stCondLst>
                                    <p:cond delay="500"/>
                                  </p:stCondLst>
                                  <p:childTnLst>
                                    <p:set>
                                      <p:cBhvr>
                                        <p:cTn id="72" dur="1" fill="hold">
                                          <p:stCondLst>
                                            <p:cond delay="0"/>
                                          </p:stCondLst>
                                        </p:cTn>
                                        <p:tgtEl>
                                          <p:spTgt spid="37"/>
                                        </p:tgtEl>
                                        <p:attrNameLst>
                                          <p:attrName>style.visibility</p:attrName>
                                        </p:attrNameLst>
                                      </p:cBhvr>
                                      <p:to>
                                        <p:strVal val="visible"/>
                                      </p:to>
                                    </p:set>
                                    <p:animEffect transition="in" filter="wipe(down)">
                                      <p:cBhvr>
                                        <p:cTn id="73" dur="500"/>
                                        <p:tgtEl>
                                          <p:spTgt spid="37"/>
                                        </p:tgtEl>
                                      </p:cBhvr>
                                    </p:animEffect>
                                  </p:childTnLst>
                                </p:cTn>
                              </p:par>
                            </p:childTnLst>
                          </p:cTn>
                        </p:par>
                        <p:par>
                          <p:cTn id="74" fill="hold">
                            <p:stCondLst>
                              <p:cond delay="19500"/>
                            </p:stCondLst>
                            <p:childTnLst>
                              <p:par>
                                <p:cTn id="75" presetID="53" presetClass="entr" presetSubtype="16" fill="hold" grpId="0" nodeType="afterEffect">
                                  <p:stCondLst>
                                    <p:cond delay="500"/>
                                  </p:stCondLst>
                                  <p:childTnLst>
                                    <p:set>
                                      <p:cBhvr>
                                        <p:cTn id="76" dur="1" fill="hold">
                                          <p:stCondLst>
                                            <p:cond delay="0"/>
                                          </p:stCondLst>
                                        </p:cTn>
                                        <p:tgtEl>
                                          <p:spTgt spid="44"/>
                                        </p:tgtEl>
                                        <p:attrNameLst>
                                          <p:attrName>style.visibility</p:attrName>
                                        </p:attrNameLst>
                                      </p:cBhvr>
                                      <p:to>
                                        <p:strVal val="visible"/>
                                      </p:to>
                                    </p:set>
                                    <p:anim calcmode="lin" valueType="num">
                                      <p:cBhvr>
                                        <p:cTn id="77" dur="500" fill="hold"/>
                                        <p:tgtEl>
                                          <p:spTgt spid="44"/>
                                        </p:tgtEl>
                                        <p:attrNameLst>
                                          <p:attrName>ppt_w</p:attrName>
                                        </p:attrNameLst>
                                      </p:cBhvr>
                                      <p:tavLst>
                                        <p:tav tm="0">
                                          <p:val>
                                            <p:fltVal val="0"/>
                                          </p:val>
                                        </p:tav>
                                        <p:tav tm="100000">
                                          <p:val>
                                            <p:strVal val="#ppt_w"/>
                                          </p:val>
                                        </p:tav>
                                      </p:tavLst>
                                    </p:anim>
                                    <p:anim calcmode="lin" valueType="num">
                                      <p:cBhvr>
                                        <p:cTn id="78" dur="500" fill="hold"/>
                                        <p:tgtEl>
                                          <p:spTgt spid="44"/>
                                        </p:tgtEl>
                                        <p:attrNameLst>
                                          <p:attrName>ppt_h</p:attrName>
                                        </p:attrNameLst>
                                      </p:cBhvr>
                                      <p:tavLst>
                                        <p:tav tm="0">
                                          <p:val>
                                            <p:fltVal val="0"/>
                                          </p:val>
                                        </p:tav>
                                        <p:tav tm="100000">
                                          <p:val>
                                            <p:strVal val="#ppt_h"/>
                                          </p:val>
                                        </p:tav>
                                      </p:tavLst>
                                    </p:anim>
                                    <p:animEffect transition="in" filter="fade">
                                      <p:cBhvr>
                                        <p:cTn id="7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7" grpId="0" animBg="1"/>
      <p:bldP spid="36" grpId="0" animBg="1"/>
      <p:bldP spid="35" grpId="0" animBg="1"/>
      <p:bldP spid="27" grpId="0" animBg="1"/>
      <p:bldP spid="4" grpId="0" animBg="1"/>
      <p:bldP spid="8" grpId="0"/>
      <p:bldP spid="40" grpId="0"/>
      <p:bldP spid="41" grpId="0"/>
      <p:bldP spid="42" grpId="0"/>
      <p:bldP spid="43" grpId="0"/>
      <p:bldP spid="44" grpId="0"/>
      <p:bldP spid="47"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custDataLst>
              <p:tags r:id="rId1"/>
            </p:custDataLst>
          </p:nvPr>
        </p:nvSpPr>
        <p:spPr>
          <a:xfrm>
            <a:off x="611560" y="548680"/>
            <a:ext cx="2441694" cy="461665"/>
          </a:xfrm>
          <a:prstGeom prst="rect">
            <a:avLst/>
          </a:prstGeom>
        </p:spPr>
        <p:txBody>
          <a:bodyPr wrap="none">
            <a:spAutoFit/>
          </a:bodyPr>
          <a:lstStyle/>
          <a:p>
            <a:pPr lvl="0" fontAlgn="base">
              <a:spcBef>
                <a:spcPct val="0"/>
              </a:spcBef>
              <a:spcAft>
                <a:spcPct val="0"/>
              </a:spcAft>
              <a:tabLst>
                <a:tab pos="228600" algn="l"/>
              </a:tabLst>
            </a:pPr>
            <a:r>
              <a:rPr lang="fr-FR" sz="2400" b="1" u="sng" dirty="0">
                <a:solidFill>
                  <a:schemeClr val="bg1"/>
                </a:solidFill>
                <a:latin typeface="Arial" pitchFamily="34" charset="0"/>
                <a:ea typeface="Times New Roman" pitchFamily="18" charset="0"/>
                <a:cs typeface="Arial" pitchFamily="34" charset="0"/>
              </a:rPr>
              <a:t>Les </a:t>
            </a:r>
            <a:r>
              <a:rPr lang="fr-FR" sz="2400" b="1" u="sng" dirty="0" smtClean="0">
                <a:solidFill>
                  <a:schemeClr val="bg1"/>
                </a:solidFill>
                <a:latin typeface="Arial" pitchFamily="34" charset="0"/>
                <a:ea typeface="Times New Roman" pitchFamily="18" charset="0"/>
                <a:cs typeface="Arial" pitchFamily="34" charset="0"/>
              </a:rPr>
              <a:t>Luminaires</a:t>
            </a:r>
            <a:endParaRPr lang="fr-FR" sz="2400" dirty="0">
              <a:solidFill>
                <a:schemeClr val="bg1"/>
              </a:solidFill>
              <a:latin typeface="Arial" pitchFamily="34" charset="0"/>
              <a:cs typeface="Arial" pitchFamily="34" charset="0"/>
            </a:endParaRPr>
          </a:p>
        </p:txBody>
      </p:sp>
      <p:sp>
        <p:nvSpPr>
          <p:cNvPr id="47" name="Rectangle 46"/>
          <p:cNvSpPr>
            <a:spLocks noChangeArrowheads="1"/>
          </p:cNvSpPr>
          <p:nvPr>
            <p:custDataLst>
              <p:tags r:id="rId2"/>
            </p:custDataLst>
          </p:nvPr>
        </p:nvSpPr>
        <p:spPr bwMode="auto">
          <a:xfrm>
            <a:off x="107504" y="2132856"/>
            <a:ext cx="8892480" cy="1431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Les luminaires de classe A  auront la majorité de leur flux émis dans le cône F1,</a:t>
            </a:r>
          </a:p>
          <a:p>
            <a:pPr lvl="0" algn="just"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ceux </a:t>
            </a:r>
            <a:r>
              <a:rPr lang="fr-FR" b="1" dirty="0" smtClean="0">
                <a:solidFill>
                  <a:schemeClr val="bg1"/>
                </a:solidFill>
                <a:latin typeface="Arial" pitchFamily="34" charset="0"/>
                <a:cs typeface="Arial" pitchFamily="34" charset="0"/>
              </a:rPr>
              <a:t>de la classe J auront leur flux répartit entre F1,F2,F3.</a:t>
            </a:r>
          </a:p>
          <a:p>
            <a:pPr lvl="0" algn="just"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Pour un luminaire éclairant en indirect cône F5, ce sera la classe T.</a:t>
            </a:r>
          </a:p>
          <a:p>
            <a:pPr lvl="0" algn="just"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Pour un luminaire comportant une partie  éclairage direct et indirect deux lettres seront mentionnées.</a:t>
            </a:r>
          </a:p>
        </p:txBody>
      </p:sp>
      <p:sp>
        <p:nvSpPr>
          <p:cNvPr id="7" name="Rectangle 6"/>
          <p:cNvSpPr>
            <a:spLocks noChangeArrowheads="1"/>
          </p:cNvSpPr>
          <p:nvPr>
            <p:custDataLst>
              <p:tags r:id="rId3"/>
            </p:custDataLst>
          </p:nvPr>
        </p:nvSpPr>
        <p:spPr bwMode="auto">
          <a:xfrm>
            <a:off x="395536" y="993757"/>
            <a:ext cx="8064896"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tab pos="228600" algn="l"/>
              </a:tabLst>
            </a:pPr>
            <a:r>
              <a:rPr lang="fr-FR" b="1" dirty="0" smtClean="0">
                <a:solidFill>
                  <a:schemeClr val="bg1"/>
                </a:solidFill>
                <a:latin typeface="Arial" pitchFamily="34" charset="0"/>
                <a:cs typeface="Arial" pitchFamily="34" charset="0"/>
              </a:rPr>
              <a:t>Classe du luminaire et  indice photométrique: </a:t>
            </a:r>
            <a:endParaRPr lang="fr-FR" b="1" dirty="0">
              <a:solidFill>
                <a:schemeClr val="bg1"/>
              </a:solidFill>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tab pos="228600" algn="l"/>
              </a:tabLst>
            </a:pPr>
            <a:r>
              <a:rPr lang="fr-FR" b="1" dirty="0" smtClean="0">
                <a:solidFill>
                  <a:schemeClr val="bg1"/>
                </a:solidFill>
                <a:latin typeface="Arial" pitchFamily="34" charset="0"/>
                <a:cs typeface="Arial" pitchFamily="34" charset="0"/>
              </a:rPr>
              <a:t>On désigne par ce terme la façon dont le luminaire va diffuser la lumière produite par les points lumineux qu’il va accueillir.</a:t>
            </a:r>
          </a:p>
        </p:txBody>
      </p:sp>
      <p:grpSp>
        <p:nvGrpSpPr>
          <p:cNvPr id="45" name="Groupe 44"/>
          <p:cNvGrpSpPr/>
          <p:nvPr>
            <p:custDataLst>
              <p:tags r:id="rId4"/>
            </p:custDataLst>
          </p:nvPr>
        </p:nvGrpSpPr>
        <p:grpSpPr>
          <a:xfrm>
            <a:off x="852298" y="4028035"/>
            <a:ext cx="1956472" cy="1884102"/>
            <a:chOff x="2329741" y="1624341"/>
            <a:chExt cx="5472608" cy="5233659"/>
          </a:xfrm>
        </p:grpSpPr>
        <p:grpSp>
          <p:nvGrpSpPr>
            <p:cNvPr id="46" name="Groupe 45"/>
            <p:cNvGrpSpPr/>
            <p:nvPr/>
          </p:nvGrpSpPr>
          <p:grpSpPr>
            <a:xfrm>
              <a:off x="2535686" y="1624341"/>
              <a:ext cx="5040000" cy="5040000"/>
              <a:chOff x="2404723" y="627826"/>
              <a:chExt cx="5040000" cy="5040000"/>
            </a:xfrm>
          </p:grpSpPr>
          <p:sp>
            <p:nvSpPr>
              <p:cNvPr id="65" name="Secteurs 64"/>
              <p:cNvSpPr/>
              <p:nvPr/>
            </p:nvSpPr>
            <p:spPr>
              <a:xfrm>
                <a:off x="2404723" y="627826"/>
                <a:ext cx="5040000" cy="5040000"/>
              </a:xfrm>
              <a:prstGeom prst="pie">
                <a:avLst>
                  <a:gd name="adj1" fmla="val 5345705"/>
                  <a:gd name="adj2" fmla="val 5333898"/>
                </a:avLst>
              </a:prstGeom>
              <a:gradFill flip="none" rotWithShape="1">
                <a:gsLst>
                  <a:gs pos="63000">
                    <a:schemeClr val="accent4">
                      <a:shade val="30000"/>
                      <a:satMod val="115000"/>
                    </a:schemeClr>
                  </a:gs>
                  <a:gs pos="5000">
                    <a:schemeClr val="accent4">
                      <a:shade val="67500"/>
                      <a:satMod val="115000"/>
                    </a:schemeClr>
                  </a:gs>
                  <a:gs pos="100000">
                    <a:schemeClr val="accent4">
                      <a:shade val="100000"/>
                      <a:satMod val="115000"/>
                    </a:schemeClr>
                  </a:gs>
                </a:gsLst>
                <a:lin ang="0" scaled="0"/>
                <a:tileRect/>
              </a:gradFill>
              <a:scene3d>
                <a:camera prst="orthographicFront"/>
                <a:lightRig rig="threePt" dir="t"/>
              </a:scene3d>
              <a:sp3d>
                <a:bevelT w="133350" h="1270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chemeClr val="tx1"/>
                  </a:solidFill>
                </a:endParaRPr>
              </a:p>
            </p:txBody>
          </p:sp>
          <p:sp>
            <p:nvSpPr>
              <p:cNvPr id="66" name="Secteurs 65"/>
              <p:cNvSpPr/>
              <p:nvPr/>
            </p:nvSpPr>
            <p:spPr>
              <a:xfrm>
                <a:off x="2404723" y="627826"/>
                <a:ext cx="5040000" cy="5040000"/>
              </a:xfrm>
              <a:prstGeom prst="pie">
                <a:avLst>
                  <a:gd name="adj1" fmla="val 21552460"/>
                  <a:gd name="adj2" fmla="val 10818135"/>
                </a:avLst>
              </a:prstGeom>
              <a:gradFill flip="none" rotWithShape="1">
                <a:gsLst>
                  <a:gs pos="52000">
                    <a:schemeClr val="bg2">
                      <a:lumMod val="50000"/>
                    </a:schemeClr>
                  </a:gs>
                  <a:gs pos="5000">
                    <a:srgbClr val="92D050"/>
                  </a:gs>
                  <a:gs pos="100000">
                    <a:srgbClr val="92D050"/>
                  </a:gs>
                </a:gsLst>
                <a:lin ang="0" scaled="0"/>
                <a:tileRect/>
              </a:gradFill>
              <a:scene3d>
                <a:camera prst="orthographicFront"/>
                <a:lightRig rig="threePt" dir="t"/>
              </a:scene3d>
              <a:sp3d>
                <a:bevelT h="1270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67" name="Secteurs 66"/>
              <p:cNvSpPr/>
              <p:nvPr/>
            </p:nvSpPr>
            <p:spPr>
              <a:xfrm>
                <a:off x="2404723" y="627826"/>
                <a:ext cx="5040000" cy="5040000"/>
              </a:xfrm>
              <a:prstGeom prst="pie">
                <a:avLst>
                  <a:gd name="adj1" fmla="val 1338796"/>
                  <a:gd name="adj2" fmla="val 9400547"/>
                </a:avLst>
              </a:prstGeom>
              <a:gradFill flip="none" rotWithShape="1">
                <a:gsLst>
                  <a:gs pos="48000">
                    <a:schemeClr val="accent6">
                      <a:lumMod val="50000"/>
                    </a:schemeClr>
                  </a:gs>
                  <a:gs pos="5000">
                    <a:srgbClr val="FFC000"/>
                  </a:gs>
                  <a:gs pos="100000">
                    <a:srgbClr val="FFC000"/>
                  </a:gs>
                </a:gsLst>
                <a:lin ang="0" scaled="0"/>
                <a:tileRect/>
              </a:gradFill>
              <a:scene3d>
                <a:camera prst="orthographicFront"/>
                <a:lightRig rig="threePt" dir="t"/>
              </a:scene3d>
              <a:sp3d>
                <a:bevelT h="1270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solidFill>
                    <a:schemeClr val="tx1"/>
                  </a:solidFill>
                </a:endParaRPr>
              </a:p>
            </p:txBody>
          </p:sp>
          <p:sp>
            <p:nvSpPr>
              <p:cNvPr id="68" name="Secteurs 67"/>
              <p:cNvSpPr/>
              <p:nvPr/>
            </p:nvSpPr>
            <p:spPr>
              <a:xfrm>
                <a:off x="2404723" y="627826"/>
                <a:ext cx="5040000" cy="5040000"/>
              </a:xfrm>
              <a:prstGeom prst="pie">
                <a:avLst>
                  <a:gd name="adj1" fmla="val 2622718"/>
                  <a:gd name="adj2" fmla="val 8123345"/>
                </a:avLst>
              </a:prstGeom>
              <a:gradFill>
                <a:gsLst>
                  <a:gs pos="47000">
                    <a:schemeClr val="accent6">
                      <a:lumMod val="75000"/>
                    </a:schemeClr>
                  </a:gs>
                  <a:gs pos="5000">
                    <a:schemeClr val="accent2">
                      <a:lumMod val="40000"/>
                      <a:lumOff val="60000"/>
                    </a:schemeClr>
                  </a:gs>
                  <a:gs pos="100000">
                    <a:schemeClr val="accent2">
                      <a:lumMod val="60000"/>
                      <a:lumOff val="40000"/>
                    </a:schemeClr>
                  </a:gs>
                </a:gsLst>
                <a:lin ang="0" scaled="0"/>
              </a:gradFill>
              <a:scene3d>
                <a:camera prst="orthographicFront"/>
                <a:lightRig rig="threePt" dir="t"/>
              </a:scene3d>
              <a:sp3d>
                <a:bevelT h="1270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69" name="Secteurs 68"/>
              <p:cNvSpPr/>
              <p:nvPr/>
            </p:nvSpPr>
            <p:spPr>
              <a:xfrm>
                <a:off x="2404723" y="627826"/>
                <a:ext cx="5040000" cy="5040000"/>
              </a:xfrm>
              <a:prstGeom prst="pie">
                <a:avLst>
                  <a:gd name="adj1" fmla="val 4046612"/>
                  <a:gd name="adj2" fmla="val 6667600"/>
                </a:avLst>
              </a:prstGeom>
              <a:gradFill>
                <a:gsLst>
                  <a:gs pos="47000">
                    <a:schemeClr val="bg2">
                      <a:lumMod val="50000"/>
                    </a:schemeClr>
                  </a:gs>
                  <a:gs pos="5000">
                    <a:schemeClr val="bg2">
                      <a:lumMod val="90000"/>
                    </a:schemeClr>
                  </a:gs>
                  <a:gs pos="100000">
                    <a:schemeClr val="bg2">
                      <a:lumMod val="90000"/>
                    </a:schemeClr>
                  </a:gs>
                </a:gsLst>
                <a:lin ang="0" scaled="0"/>
              </a:gradFill>
              <a:scene3d>
                <a:camera prst="orthographicFront"/>
                <a:lightRig rig="threePt" dir="t"/>
              </a:scene3d>
              <a:sp3d>
                <a:bevelT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48" name="Groupe 47"/>
            <p:cNvGrpSpPr/>
            <p:nvPr/>
          </p:nvGrpSpPr>
          <p:grpSpPr>
            <a:xfrm>
              <a:off x="2329741" y="3720974"/>
              <a:ext cx="5472608" cy="3137026"/>
              <a:chOff x="2278392" y="2744183"/>
              <a:chExt cx="5472608" cy="3137026"/>
            </a:xfrm>
          </p:grpSpPr>
          <p:grpSp>
            <p:nvGrpSpPr>
              <p:cNvPr id="49" name="Groupe 48"/>
              <p:cNvGrpSpPr/>
              <p:nvPr/>
            </p:nvGrpSpPr>
            <p:grpSpPr>
              <a:xfrm>
                <a:off x="2278392" y="2744183"/>
                <a:ext cx="5472608" cy="3137026"/>
                <a:chOff x="2051721" y="2643445"/>
                <a:chExt cx="5472608" cy="3137026"/>
              </a:xfrm>
            </p:grpSpPr>
            <p:grpSp>
              <p:nvGrpSpPr>
                <p:cNvPr id="53" name="Groupe 52"/>
                <p:cNvGrpSpPr/>
                <p:nvPr/>
              </p:nvGrpSpPr>
              <p:grpSpPr>
                <a:xfrm>
                  <a:off x="4788025" y="2643445"/>
                  <a:ext cx="2736304" cy="3137026"/>
                  <a:chOff x="2051721" y="3028278"/>
                  <a:chExt cx="2736304" cy="3137026"/>
                </a:xfrm>
              </p:grpSpPr>
              <p:cxnSp>
                <p:nvCxnSpPr>
                  <p:cNvPr id="60" name="Connecteur droit 59"/>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rot="-1320000">
                    <a:off x="2564240" y="3329377"/>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rot="-2700000">
                    <a:off x="3019151" y="302827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rot="-5400000">
                    <a:off x="3419873" y="206084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4" name="Groupe 53"/>
                <p:cNvGrpSpPr/>
                <p:nvPr/>
              </p:nvGrpSpPr>
              <p:grpSpPr>
                <a:xfrm flipH="1">
                  <a:off x="2051721" y="2643445"/>
                  <a:ext cx="2736304" cy="3137026"/>
                  <a:chOff x="2051721" y="3028278"/>
                  <a:chExt cx="2736304" cy="3137026"/>
                </a:xfrm>
              </p:grpSpPr>
              <p:cxnSp>
                <p:nvCxnSpPr>
                  <p:cNvPr id="55" name="Connecteur droit 54"/>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rot="-1320000">
                    <a:off x="2564240" y="3329377"/>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rot="-2700000">
                    <a:off x="3019151" y="302827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rot="-5400000">
                    <a:off x="3419873" y="206084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50" name="Groupe 49"/>
              <p:cNvGrpSpPr/>
              <p:nvPr/>
            </p:nvGrpSpPr>
            <p:grpSpPr>
              <a:xfrm>
                <a:off x="2375644" y="3717032"/>
                <a:ext cx="5278104" cy="0"/>
                <a:chOff x="2160481" y="3600897"/>
                <a:chExt cx="5278104" cy="0"/>
              </a:xfrm>
            </p:grpSpPr>
            <p:cxnSp>
              <p:nvCxnSpPr>
                <p:cNvPr id="51" name="Connecteur droit 50"/>
                <p:cNvCxnSpPr/>
                <p:nvPr/>
              </p:nvCxnSpPr>
              <p:spPr>
                <a:xfrm rot="4020000" flipH="1">
                  <a:off x="3528633" y="2232745"/>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rot="-4020000" flipH="1">
                  <a:off x="6070433" y="2232745"/>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sp>
        <p:nvSpPr>
          <p:cNvPr id="70" name="Secteurs 69"/>
          <p:cNvSpPr/>
          <p:nvPr>
            <p:custDataLst>
              <p:tags r:id="rId5"/>
            </p:custDataLst>
          </p:nvPr>
        </p:nvSpPr>
        <p:spPr>
          <a:xfrm>
            <a:off x="929628" y="4034733"/>
            <a:ext cx="1801813" cy="1814385"/>
          </a:xfrm>
          <a:prstGeom prst="pie">
            <a:avLst>
              <a:gd name="adj1" fmla="val 2484062"/>
              <a:gd name="adj2" fmla="val 8263510"/>
            </a:avLst>
          </a:prstGeom>
          <a:gradFill>
            <a:gsLst>
              <a:gs pos="47000">
                <a:srgbClr val="FFFF00"/>
              </a:gs>
              <a:gs pos="15000">
                <a:schemeClr val="bg2">
                  <a:lumMod val="90000"/>
                  <a:alpha val="63000"/>
                </a:schemeClr>
              </a:gs>
              <a:gs pos="85000">
                <a:schemeClr val="bg2">
                  <a:alpha val="71000"/>
                  <a:lumMod val="91000"/>
                </a:schemeClr>
              </a:gs>
            </a:gsLst>
            <a:lin ang="0" scaled="0"/>
          </a:gradFill>
          <a:scene3d>
            <a:camera prst="orthographicFront"/>
            <a:lightRig rig="threePt" dir="t"/>
          </a:scene3d>
          <a:sp3d>
            <a:bevelT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1266" name="Picture 2" descr="C:\Users\Philippe\AppData\Local\Microsoft\Windows\Temporary Internet Files\Content.IE5\XO8M3X87\MC900296203[1].wmf"/>
          <p:cNvPicPr>
            <a:picLocks noChangeAspect="1" noChangeArrowheads="1"/>
          </p:cNvPicPr>
          <p:nvPr>
            <p:custDataLst>
              <p:tags r:id="rId6"/>
            </p:custDataLst>
          </p:nvPr>
        </p:nvPicPr>
        <p:blipFill>
          <a:blip r:embed="rId21" cstate="print">
            <a:extLst>
              <a:ext uri="{28A0092B-C50C-407E-A947-70E740481C1C}">
                <a14:useLocalDpi xmlns:a14="http://schemas.microsoft.com/office/drawing/2010/main" val="0"/>
              </a:ext>
            </a:extLst>
          </a:blip>
          <a:srcRect/>
          <a:stretch>
            <a:fillRect/>
          </a:stretch>
        </p:blipFill>
        <p:spPr bwMode="auto">
          <a:xfrm>
            <a:off x="1721924" y="4732812"/>
            <a:ext cx="217220" cy="406954"/>
          </a:xfrm>
          <a:prstGeom prst="rect">
            <a:avLst/>
          </a:prstGeom>
          <a:noFill/>
          <a:extLst>
            <a:ext uri="{909E8E84-426E-40DD-AFC4-6F175D3DCCD1}">
              <a14:hiddenFill xmlns:a14="http://schemas.microsoft.com/office/drawing/2010/main">
                <a:solidFill>
                  <a:srgbClr val="FFFFFF"/>
                </a:solidFill>
              </a14:hiddenFill>
            </a:ext>
          </a:extLst>
        </p:spPr>
      </p:pic>
      <p:grpSp>
        <p:nvGrpSpPr>
          <p:cNvPr id="96" name="Groupe 95"/>
          <p:cNvGrpSpPr/>
          <p:nvPr>
            <p:custDataLst>
              <p:tags r:id="rId7"/>
            </p:custDataLst>
          </p:nvPr>
        </p:nvGrpSpPr>
        <p:grpSpPr>
          <a:xfrm>
            <a:off x="6428244" y="4028035"/>
            <a:ext cx="1956472" cy="1884102"/>
            <a:chOff x="2329741" y="1624341"/>
            <a:chExt cx="5472608" cy="5233659"/>
          </a:xfrm>
        </p:grpSpPr>
        <p:grpSp>
          <p:nvGrpSpPr>
            <p:cNvPr id="97" name="Groupe 96"/>
            <p:cNvGrpSpPr/>
            <p:nvPr/>
          </p:nvGrpSpPr>
          <p:grpSpPr>
            <a:xfrm>
              <a:off x="2535686" y="1624341"/>
              <a:ext cx="5040000" cy="5040000"/>
              <a:chOff x="2404723" y="627826"/>
              <a:chExt cx="5040000" cy="5040000"/>
            </a:xfrm>
          </p:grpSpPr>
          <p:sp>
            <p:nvSpPr>
              <p:cNvPr id="115" name="Secteurs 114"/>
              <p:cNvSpPr/>
              <p:nvPr/>
            </p:nvSpPr>
            <p:spPr>
              <a:xfrm>
                <a:off x="2404723" y="627826"/>
                <a:ext cx="5040000" cy="5040000"/>
              </a:xfrm>
              <a:prstGeom prst="pie">
                <a:avLst>
                  <a:gd name="adj1" fmla="val 5345705"/>
                  <a:gd name="adj2" fmla="val 5333898"/>
                </a:avLst>
              </a:prstGeom>
              <a:gradFill flip="none" rotWithShape="1">
                <a:gsLst>
                  <a:gs pos="63000">
                    <a:schemeClr val="accent4">
                      <a:shade val="30000"/>
                      <a:satMod val="115000"/>
                    </a:schemeClr>
                  </a:gs>
                  <a:gs pos="5000">
                    <a:schemeClr val="accent4">
                      <a:shade val="67500"/>
                      <a:satMod val="115000"/>
                    </a:schemeClr>
                  </a:gs>
                  <a:gs pos="100000">
                    <a:schemeClr val="accent4">
                      <a:shade val="100000"/>
                      <a:satMod val="115000"/>
                    </a:schemeClr>
                  </a:gs>
                </a:gsLst>
                <a:lin ang="0" scaled="0"/>
                <a:tileRect/>
              </a:gradFill>
              <a:scene3d>
                <a:camera prst="orthographicFront"/>
                <a:lightRig rig="threePt" dir="t"/>
              </a:scene3d>
              <a:sp3d>
                <a:bevelT w="133350" h="1270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chemeClr val="tx1"/>
                  </a:solidFill>
                </a:endParaRPr>
              </a:p>
            </p:txBody>
          </p:sp>
          <p:sp>
            <p:nvSpPr>
              <p:cNvPr id="116" name="Secteurs 115"/>
              <p:cNvSpPr/>
              <p:nvPr/>
            </p:nvSpPr>
            <p:spPr>
              <a:xfrm>
                <a:off x="2404723" y="627826"/>
                <a:ext cx="5040000" cy="5040000"/>
              </a:xfrm>
              <a:prstGeom prst="pie">
                <a:avLst>
                  <a:gd name="adj1" fmla="val 21552460"/>
                  <a:gd name="adj2" fmla="val 10818135"/>
                </a:avLst>
              </a:prstGeom>
              <a:gradFill flip="none" rotWithShape="1">
                <a:gsLst>
                  <a:gs pos="52000">
                    <a:schemeClr val="bg2">
                      <a:lumMod val="50000"/>
                    </a:schemeClr>
                  </a:gs>
                  <a:gs pos="5000">
                    <a:srgbClr val="92D050"/>
                  </a:gs>
                  <a:gs pos="100000">
                    <a:srgbClr val="92D050"/>
                  </a:gs>
                </a:gsLst>
                <a:lin ang="0" scaled="0"/>
                <a:tileRect/>
              </a:gradFill>
              <a:scene3d>
                <a:camera prst="orthographicFront"/>
                <a:lightRig rig="threePt" dir="t"/>
              </a:scene3d>
              <a:sp3d>
                <a:bevelT h="1270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117" name="Secteurs 116"/>
              <p:cNvSpPr/>
              <p:nvPr/>
            </p:nvSpPr>
            <p:spPr>
              <a:xfrm>
                <a:off x="2404723" y="627826"/>
                <a:ext cx="5040000" cy="5040000"/>
              </a:xfrm>
              <a:prstGeom prst="pie">
                <a:avLst>
                  <a:gd name="adj1" fmla="val 1338796"/>
                  <a:gd name="adj2" fmla="val 9400547"/>
                </a:avLst>
              </a:prstGeom>
              <a:gradFill flip="none" rotWithShape="1">
                <a:gsLst>
                  <a:gs pos="48000">
                    <a:schemeClr val="accent6">
                      <a:lumMod val="50000"/>
                    </a:schemeClr>
                  </a:gs>
                  <a:gs pos="5000">
                    <a:srgbClr val="FFC000"/>
                  </a:gs>
                  <a:gs pos="100000">
                    <a:srgbClr val="FFC000"/>
                  </a:gs>
                </a:gsLst>
                <a:lin ang="0" scaled="0"/>
                <a:tileRect/>
              </a:gradFill>
              <a:scene3d>
                <a:camera prst="orthographicFront"/>
                <a:lightRig rig="threePt" dir="t"/>
              </a:scene3d>
              <a:sp3d>
                <a:bevelT h="1270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solidFill>
                    <a:schemeClr val="tx1"/>
                  </a:solidFill>
                </a:endParaRPr>
              </a:p>
            </p:txBody>
          </p:sp>
          <p:sp>
            <p:nvSpPr>
              <p:cNvPr id="118" name="Secteurs 117"/>
              <p:cNvSpPr/>
              <p:nvPr/>
            </p:nvSpPr>
            <p:spPr>
              <a:xfrm>
                <a:off x="2404723" y="627826"/>
                <a:ext cx="5040000" cy="5040000"/>
              </a:xfrm>
              <a:prstGeom prst="pie">
                <a:avLst>
                  <a:gd name="adj1" fmla="val 2622718"/>
                  <a:gd name="adj2" fmla="val 8123345"/>
                </a:avLst>
              </a:prstGeom>
              <a:gradFill>
                <a:gsLst>
                  <a:gs pos="47000">
                    <a:schemeClr val="accent6">
                      <a:lumMod val="75000"/>
                    </a:schemeClr>
                  </a:gs>
                  <a:gs pos="5000">
                    <a:schemeClr val="accent2">
                      <a:lumMod val="40000"/>
                      <a:lumOff val="60000"/>
                    </a:schemeClr>
                  </a:gs>
                  <a:gs pos="100000">
                    <a:schemeClr val="accent2">
                      <a:lumMod val="60000"/>
                      <a:lumOff val="40000"/>
                    </a:schemeClr>
                  </a:gs>
                </a:gsLst>
                <a:lin ang="0" scaled="0"/>
              </a:gradFill>
              <a:scene3d>
                <a:camera prst="orthographicFront"/>
                <a:lightRig rig="threePt" dir="t"/>
              </a:scene3d>
              <a:sp3d>
                <a:bevelT h="1270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119" name="Secteurs 118"/>
              <p:cNvSpPr/>
              <p:nvPr/>
            </p:nvSpPr>
            <p:spPr>
              <a:xfrm>
                <a:off x="2404723" y="627826"/>
                <a:ext cx="5040000" cy="5040000"/>
              </a:xfrm>
              <a:prstGeom prst="pie">
                <a:avLst>
                  <a:gd name="adj1" fmla="val 4046612"/>
                  <a:gd name="adj2" fmla="val 6667600"/>
                </a:avLst>
              </a:prstGeom>
              <a:gradFill>
                <a:gsLst>
                  <a:gs pos="47000">
                    <a:schemeClr val="bg2">
                      <a:lumMod val="50000"/>
                    </a:schemeClr>
                  </a:gs>
                  <a:gs pos="5000">
                    <a:schemeClr val="bg2">
                      <a:lumMod val="90000"/>
                    </a:schemeClr>
                  </a:gs>
                  <a:gs pos="100000">
                    <a:schemeClr val="bg2">
                      <a:lumMod val="90000"/>
                    </a:schemeClr>
                  </a:gs>
                </a:gsLst>
                <a:lin ang="0" scaled="0"/>
              </a:gradFill>
              <a:scene3d>
                <a:camera prst="orthographicFront"/>
                <a:lightRig rig="threePt" dir="t"/>
              </a:scene3d>
              <a:sp3d>
                <a:bevelT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8" name="Groupe 97"/>
            <p:cNvGrpSpPr/>
            <p:nvPr/>
          </p:nvGrpSpPr>
          <p:grpSpPr>
            <a:xfrm>
              <a:off x="2329741" y="3720974"/>
              <a:ext cx="5472608" cy="3137026"/>
              <a:chOff x="2278392" y="2744183"/>
              <a:chExt cx="5472608" cy="3137026"/>
            </a:xfrm>
          </p:grpSpPr>
          <p:grpSp>
            <p:nvGrpSpPr>
              <p:cNvPr id="99" name="Groupe 98"/>
              <p:cNvGrpSpPr/>
              <p:nvPr/>
            </p:nvGrpSpPr>
            <p:grpSpPr>
              <a:xfrm>
                <a:off x="2278392" y="2744183"/>
                <a:ext cx="5472608" cy="3137026"/>
                <a:chOff x="2051721" y="2643445"/>
                <a:chExt cx="5472608" cy="3137026"/>
              </a:xfrm>
            </p:grpSpPr>
            <p:grpSp>
              <p:nvGrpSpPr>
                <p:cNvPr id="103" name="Groupe 102"/>
                <p:cNvGrpSpPr/>
                <p:nvPr/>
              </p:nvGrpSpPr>
              <p:grpSpPr>
                <a:xfrm>
                  <a:off x="4788025" y="2643445"/>
                  <a:ext cx="2736304" cy="3137026"/>
                  <a:chOff x="2051721" y="3028278"/>
                  <a:chExt cx="2736304" cy="3137026"/>
                </a:xfrm>
              </p:grpSpPr>
              <p:cxnSp>
                <p:nvCxnSpPr>
                  <p:cNvPr id="110" name="Connecteur droit 109"/>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rot="-1320000">
                    <a:off x="2564240" y="3329377"/>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rot="-2700000">
                    <a:off x="3019151" y="302827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rot="-5400000">
                    <a:off x="3419873" y="206084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flipH="1">
                  <a:off x="2051721" y="2643445"/>
                  <a:ext cx="2736304" cy="3137026"/>
                  <a:chOff x="2051721" y="3028278"/>
                  <a:chExt cx="2736304" cy="3137026"/>
                </a:xfrm>
              </p:grpSpPr>
              <p:cxnSp>
                <p:nvCxnSpPr>
                  <p:cNvPr id="105" name="Connecteur droit 104"/>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rot="-1320000">
                    <a:off x="2564240" y="3329377"/>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rot="-2700000">
                    <a:off x="3019151" y="302827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rot="-5400000">
                    <a:off x="3419873" y="206084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00" name="Groupe 99"/>
              <p:cNvGrpSpPr/>
              <p:nvPr/>
            </p:nvGrpSpPr>
            <p:grpSpPr>
              <a:xfrm>
                <a:off x="2375644" y="3717032"/>
                <a:ext cx="5278104" cy="0"/>
                <a:chOff x="2160481" y="3600897"/>
                <a:chExt cx="5278104" cy="0"/>
              </a:xfrm>
            </p:grpSpPr>
            <p:cxnSp>
              <p:nvCxnSpPr>
                <p:cNvPr id="101" name="Connecteur droit 100"/>
                <p:cNvCxnSpPr/>
                <p:nvPr/>
              </p:nvCxnSpPr>
              <p:spPr>
                <a:xfrm rot="4020000" flipH="1">
                  <a:off x="3528633" y="2232745"/>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rot="-4020000" flipH="1">
                  <a:off x="6070433" y="2232745"/>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sp>
        <p:nvSpPr>
          <p:cNvPr id="120" name="Secteurs 119"/>
          <p:cNvSpPr/>
          <p:nvPr>
            <p:custDataLst>
              <p:tags r:id="rId8"/>
            </p:custDataLst>
          </p:nvPr>
        </p:nvSpPr>
        <p:spPr>
          <a:xfrm flipV="1">
            <a:off x="6505574" y="4034733"/>
            <a:ext cx="1801813" cy="1814385"/>
          </a:xfrm>
          <a:prstGeom prst="pie">
            <a:avLst>
              <a:gd name="adj1" fmla="val 643235"/>
              <a:gd name="adj2" fmla="val 10190098"/>
            </a:avLst>
          </a:prstGeom>
          <a:gradFill>
            <a:gsLst>
              <a:gs pos="18000">
                <a:srgbClr val="F2F04D"/>
              </a:gs>
              <a:gs pos="81000">
                <a:srgbClr val="FFFF00"/>
              </a:gs>
              <a:gs pos="1000">
                <a:schemeClr val="bg2">
                  <a:lumMod val="90000"/>
                  <a:alpha val="72000"/>
                </a:schemeClr>
              </a:gs>
              <a:gs pos="100000">
                <a:schemeClr val="bg2">
                  <a:lumMod val="91000"/>
                  <a:alpha val="49000"/>
                </a:schemeClr>
              </a:gs>
            </a:gsLst>
            <a:lin ang="0" scaled="0"/>
          </a:gradFill>
          <a:scene3d>
            <a:camera prst="orthographicFront"/>
            <a:lightRig rig="threePt" dir="t"/>
          </a:scene3d>
          <a:sp3d>
            <a:bevelT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21" name="Picture 2" descr="C:\Users\Philippe\AppData\Local\Microsoft\Windows\Temporary Internet Files\Content.IE5\XO8M3X87\MC900296203[1].wmf"/>
          <p:cNvPicPr>
            <a:picLocks noChangeAspect="1" noChangeArrowheads="1"/>
          </p:cNvPicPr>
          <p:nvPr>
            <p:custDataLst>
              <p:tags r:id="rId9"/>
            </p:custDataLst>
          </p:nvPr>
        </p:nvPicPr>
        <p:blipFill>
          <a:blip r:embed="rId21" cstate="print">
            <a:extLst>
              <a:ext uri="{28A0092B-C50C-407E-A947-70E740481C1C}">
                <a14:useLocalDpi xmlns:a14="http://schemas.microsoft.com/office/drawing/2010/main" val="0"/>
              </a:ext>
            </a:extLst>
          </a:blip>
          <a:srcRect/>
          <a:stretch>
            <a:fillRect/>
          </a:stretch>
        </p:blipFill>
        <p:spPr bwMode="auto">
          <a:xfrm>
            <a:off x="7297870" y="4720027"/>
            <a:ext cx="217220" cy="406954"/>
          </a:xfrm>
          <a:prstGeom prst="rect">
            <a:avLst/>
          </a:prstGeom>
          <a:noFill/>
          <a:extLst>
            <a:ext uri="{909E8E84-426E-40DD-AFC4-6F175D3DCCD1}">
              <a14:hiddenFill xmlns:a14="http://schemas.microsoft.com/office/drawing/2010/main">
                <a:solidFill>
                  <a:srgbClr val="FFFFFF"/>
                </a:solidFill>
              </a14:hiddenFill>
            </a:ext>
          </a:extLst>
        </p:spPr>
      </p:pic>
      <p:grpSp>
        <p:nvGrpSpPr>
          <p:cNvPr id="71" name="Groupe 70"/>
          <p:cNvGrpSpPr/>
          <p:nvPr>
            <p:custDataLst>
              <p:tags r:id="rId10"/>
            </p:custDataLst>
          </p:nvPr>
        </p:nvGrpSpPr>
        <p:grpSpPr>
          <a:xfrm>
            <a:off x="3640271" y="4028035"/>
            <a:ext cx="1956472" cy="1884102"/>
            <a:chOff x="2329741" y="1624341"/>
            <a:chExt cx="5472608" cy="5233659"/>
          </a:xfrm>
        </p:grpSpPr>
        <p:grpSp>
          <p:nvGrpSpPr>
            <p:cNvPr id="72" name="Groupe 71"/>
            <p:cNvGrpSpPr/>
            <p:nvPr/>
          </p:nvGrpSpPr>
          <p:grpSpPr>
            <a:xfrm>
              <a:off x="2535686" y="1624341"/>
              <a:ext cx="5040000" cy="5040000"/>
              <a:chOff x="2404723" y="627826"/>
              <a:chExt cx="5040000" cy="5040000"/>
            </a:xfrm>
          </p:grpSpPr>
          <p:sp>
            <p:nvSpPr>
              <p:cNvPr id="90" name="Secteurs 89"/>
              <p:cNvSpPr/>
              <p:nvPr/>
            </p:nvSpPr>
            <p:spPr>
              <a:xfrm>
                <a:off x="2404723" y="627826"/>
                <a:ext cx="5040000" cy="5040000"/>
              </a:xfrm>
              <a:prstGeom prst="pie">
                <a:avLst>
                  <a:gd name="adj1" fmla="val 5345705"/>
                  <a:gd name="adj2" fmla="val 5333898"/>
                </a:avLst>
              </a:prstGeom>
              <a:gradFill flip="none" rotWithShape="1">
                <a:gsLst>
                  <a:gs pos="63000">
                    <a:schemeClr val="accent4">
                      <a:shade val="30000"/>
                      <a:satMod val="115000"/>
                    </a:schemeClr>
                  </a:gs>
                  <a:gs pos="5000">
                    <a:schemeClr val="accent4">
                      <a:shade val="67500"/>
                      <a:satMod val="115000"/>
                    </a:schemeClr>
                  </a:gs>
                  <a:gs pos="100000">
                    <a:schemeClr val="accent4">
                      <a:shade val="100000"/>
                      <a:satMod val="115000"/>
                    </a:schemeClr>
                  </a:gs>
                </a:gsLst>
                <a:lin ang="0" scaled="0"/>
                <a:tileRect/>
              </a:gradFill>
              <a:scene3d>
                <a:camera prst="orthographicFront"/>
                <a:lightRig rig="threePt" dir="t"/>
              </a:scene3d>
              <a:sp3d>
                <a:bevelT w="133350" h="1270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chemeClr val="tx1"/>
                  </a:solidFill>
                </a:endParaRPr>
              </a:p>
            </p:txBody>
          </p:sp>
          <p:sp>
            <p:nvSpPr>
              <p:cNvPr id="91" name="Secteurs 90"/>
              <p:cNvSpPr/>
              <p:nvPr/>
            </p:nvSpPr>
            <p:spPr>
              <a:xfrm>
                <a:off x="2404723" y="627826"/>
                <a:ext cx="5040000" cy="5040000"/>
              </a:xfrm>
              <a:prstGeom prst="pie">
                <a:avLst>
                  <a:gd name="adj1" fmla="val 21552460"/>
                  <a:gd name="adj2" fmla="val 10818135"/>
                </a:avLst>
              </a:prstGeom>
              <a:gradFill flip="none" rotWithShape="1">
                <a:gsLst>
                  <a:gs pos="52000">
                    <a:schemeClr val="bg2">
                      <a:lumMod val="50000"/>
                    </a:schemeClr>
                  </a:gs>
                  <a:gs pos="5000">
                    <a:srgbClr val="92D050"/>
                  </a:gs>
                  <a:gs pos="100000">
                    <a:srgbClr val="92D050"/>
                  </a:gs>
                </a:gsLst>
                <a:lin ang="0" scaled="0"/>
                <a:tileRect/>
              </a:gradFill>
              <a:scene3d>
                <a:camera prst="orthographicFront"/>
                <a:lightRig rig="threePt" dir="t"/>
              </a:scene3d>
              <a:sp3d>
                <a:bevelT h="1270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92" name="Secteurs 91"/>
              <p:cNvSpPr/>
              <p:nvPr/>
            </p:nvSpPr>
            <p:spPr>
              <a:xfrm>
                <a:off x="2404723" y="627826"/>
                <a:ext cx="5040000" cy="5040000"/>
              </a:xfrm>
              <a:prstGeom prst="pie">
                <a:avLst>
                  <a:gd name="adj1" fmla="val 1338796"/>
                  <a:gd name="adj2" fmla="val 9400547"/>
                </a:avLst>
              </a:prstGeom>
              <a:gradFill flip="none" rotWithShape="1">
                <a:gsLst>
                  <a:gs pos="48000">
                    <a:schemeClr val="accent6">
                      <a:lumMod val="50000"/>
                    </a:schemeClr>
                  </a:gs>
                  <a:gs pos="5000">
                    <a:srgbClr val="FFC000"/>
                  </a:gs>
                  <a:gs pos="100000">
                    <a:srgbClr val="FFC000"/>
                  </a:gs>
                </a:gsLst>
                <a:lin ang="0" scaled="0"/>
                <a:tileRect/>
              </a:gradFill>
              <a:scene3d>
                <a:camera prst="orthographicFront"/>
                <a:lightRig rig="threePt" dir="t"/>
              </a:scene3d>
              <a:sp3d>
                <a:bevelT h="1270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solidFill>
                    <a:schemeClr val="tx1"/>
                  </a:solidFill>
                </a:endParaRPr>
              </a:p>
            </p:txBody>
          </p:sp>
          <p:sp>
            <p:nvSpPr>
              <p:cNvPr id="93" name="Secteurs 92"/>
              <p:cNvSpPr/>
              <p:nvPr/>
            </p:nvSpPr>
            <p:spPr>
              <a:xfrm>
                <a:off x="2404723" y="627826"/>
                <a:ext cx="5040000" cy="5040000"/>
              </a:xfrm>
              <a:prstGeom prst="pie">
                <a:avLst>
                  <a:gd name="adj1" fmla="val 2622718"/>
                  <a:gd name="adj2" fmla="val 8123345"/>
                </a:avLst>
              </a:prstGeom>
              <a:gradFill>
                <a:gsLst>
                  <a:gs pos="47000">
                    <a:schemeClr val="accent6">
                      <a:lumMod val="75000"/>
                    </a:schemeClr>
                  </a:gs>
                  <a:gs pos="5000">
                    <a:schemeClr val="accent2">
                      <a:lumMod val="40000"/>
                      <a:lumOff val="60000"/>
                    </a:schemeClr>
                  </a:gs>
                  <a:gs pos="100000">
                    <a:schemeClr val="accent2">
                      <a:lumMod val="60000"/>
                      <a:lumOff val="40000"/>
                    </a:schemeClr>
                  </a:gs>
                </a:gsLst>
                <a:lin ang="0" scaled="0"/>
              </a:gradFill>
              <a:scene3d>
                <a:camera prst="orthographicFront"/>
                <a:lightRig rig="threePt" dir="t"/>
              </a:scene3d>
              <a:sp3d>
                <a:bevelT h="1270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94" name="Secteurs 93"/>
              <p:cNvSpPr/>
              <p:nvPr/>
            </p:nvSpPr>
            <p:spPr>
              <a:xfrm>
                <a:off x="2404723" y="627826"/>
                <a:ext cx="5040000" cy="5040000"/>
              </a:xfrm>
              <a:prstGeom prst="pie">
                <a:avLst>
                  <a:gd name="adj1" fmla="val 4046612"/>
                  <a:gd name="adj2" fmla="val 6667600"/>
                </a:avLst>
              </a:prstGeom>
              <a:gradFill>
                <a:gsLst>
                  <a:gs pos="47000">
                    <a:schemeClr val="bg2">
                      <a:lumMod val="50000"/>
                    </a:schemeClr>
                  </a:gs>
                  <a:gs pos="5000">
                    <a:schemeClr val="bg2">
                      <a:lumMod val="90000"/>
                    </a:schemeClr>
                  </a:gs>
                  <a:gs pos="100000">
                    <a:schemeClr val="bg2">
                      <a:lumMod val="90000"/>
                    </a:schemeClr>
                  </a:gs>
                </a:gsLst>
                <a:lin ang="0" scaled="0"/>
              </a:gradFill>
              <a:scene3d>
                <a:camera prst="orthographicFront"/>
                <a:lightRig rig="threePt" dir="t"/>
              </a:scene3d>
              <a:sp3d>
                <a:bevelT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73" name="Groupe 72"/>
            <p:cNvGrpSpPr/>
            <p:nvPr/>
          </p:nvGrpSpPr>
          <p:grpSpPr>
            <a:xfrm>
              <a:off x="2329741" y="3720974"/>
              <a:ext cx="5472608" cy="3137026"/>
              <a:chOff x="2278392" y="2744183"/>
              <a:chExt cx="5472608" cy="3137026"/>
            </a:xfrm>
          </p:grpSpPr>
          <p:grpSp>
            <p:nvGrpSpPr>
              <p:cNvPr id="74" name="Groupe 73"/>
              <p:cNvGrpSpPr/>
              <p:nvPr/>
            </p:nvGrpSpPr>
            <p:grpSpPr>
              <a:xfrm>
                <a:off x="2278392" y="2744183"/>
                <a:ext cx="5472608" cy="3137026"/>
                <a:chOff x="2051721" y="2643445"/>
                <a:chExt cx="5472608" cy="3137026"/>
              </a:xfrm>
            </p:grpSpPr>
            <p:grpSp>
              <p:nvGrpSpPr>
                <p:cNvPr id="78" name="Groupe 77"/>
                <p:cNvGrpSpPr/>
                <p:nvPr/>
              </p:nvGrpSpPr>
              <p:grpSpPr>
                <a:xfrm>
                  <a:off x="4788025" y="2643445"/>
                  <a:ext cx="2736304" cy="3137026"/>
                  <a:chOff x="2051721" y="3028278"/>
                  <a:chExt cx="2736304" cy="3137026"/>
                </a:xfrm>
              </p:grpSpPr>
              <p:cxnSp>
                <p:nvCxnSpPr>
                  <p:cNvPr id="85" name="Connecteur droit 84"/>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rot="-1320000">
                    <a:off x="2564240" y="3329377"/>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rot="-2700000">
                    <a:off x="3019151" y="302827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rot="-5400000">
                    <a:off x="3419873" y="206084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9" name="Groupe 78"/>
                <p:cNvGrpSpPr/>
                <p:nvPr/>
              </p:nvGrpSpPr>
              <p:grpSpPr>
                <a:xfrm flipH="1">
                  <a:off x="2051721" y="2643445"/>
                  <a:ext cx="2736304" cy="3137026"/>
                  <a:chOff x="2051721" y="3028278"/>
                  <a:chExt cx="2736304" cy="3137026"/>
                </a:xfrm>
              </p:grpSpPr>
              <p:cxnSp>
                <p:nvCxnSpPr>
                  <p:cNvPr id="80" name="Connecteur droit 79"/>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rot="-1320000">
                    <a:off x="2564240" y="3329377"/>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2051721" y="3429000"/>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rot="-2700000">
                    <a:off x="3019151" y="302827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rot="-5400000">
                    <a:off x="3419873" y="2060848"/>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5" name="Groupe 74"/>
              <p:cNvGrpSpPr/>
              <p:nvPr/>
            </p:nvGrpSpPr>
            <p:grpSpPr>
              <a:xfrm>
                <a:off x="2375644" y="3717032"/>
                <a:ext cx="5278104" cy="0"/>
                <a:chOff x="2160481" y="3600897"/>
                <a:chExt cx="5278104" cy="0"/>
              </a:xfrm>
            </p:grpSpPr>
            <p:cxnSp>
              <p:nvCxnSpPr>
                <p:cNvPr id="76" name="Connecteur droit 75"/>
                <p:cNvCxnSpPr/>
                <p:nvPr/>
              </p:nvCxnSpPr>
              <p:spPr>
                <a:xfrm rot="4020000" flipH="1">
                  <a:off x="3528633" y="2232745"/>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4020000" flipH="1">
                  <a:off x="6070433" y="2232745"/>
                  <a:ext cx="0" cy="273630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sp>
        <p:nvSpPr>
          <p:cNvPr id="95" name="Secteurs 94"/>
          <p:cNvSpPr/>
          <p:nvPr>
            <p:custDataLst>
              <p:tags r:id="rId11"/>
            </p:custDataLst>
          </p:nvPr>
        </p:nvSpPr>
        <p:spPr>
          <a:xfrm>
            <a:off x="3717601" y="4034733"/>
            <a:ext cx="1801813" cy="1814385"/>
          </a:xfrm>
          <a:prstGeom prst="pie">
            <a:avLst>
              <a:gd name="adj1" fmla="val 643235"/>
              <a:gd name="adj2" fmla="val 10190098"/>
            </a:avLst>
          </a:prstGeom>
          <a:gradFill>
            <a:gsLst>
              <a:gs pos="18000">
                <a:srgbClr val="F2F04D"/>
              </a:gs>
              <a:gs pos="81000">
                <a:srgbClr val="FFFF00"/>
              </a:gs>
              <a:gs pos="1000">
                <a:schemeClr val="bg2">
                  <a:lumMod val="90000"/>
                  <a:alpha val="72000"/>
                </a:schemeClr>
              </a:gs>
              <a:gs pos="100000">
                <a:schemeClr val="bg2">
                  <a:lumMod val="91000"/>
                  <a:alpha val="49000"/>
                </a:schemeClr>
              </a:gs>
            </a:gsLst>
            <a:lin ang="0" scaled="0"/>
          </a:gradFill>
          <a:scene3d>
            <a:camera prst="orthographicFront"/>
            <a:lightRig rig="threePt" dir="t"/>
          </a:scene3d>
          <a:sp3d>
            <a:bevelT h="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22" name="Picture 2" descr="C:\Users\Philippe\AppData\Local\Microsoft\Windows\Temporary Internet Files\Content.IE5\XO8M3X87\MC900296203[1].wmf"/>
          <p:cNvPicPr>
            <a:picLocks noChangeAspect="1" noChangeArrowheads="1"/>
          </p:cNvPicPr>
          <p:nvPr>
            <p:custDataLst>
              <p:tags r:id="rId12"/>
            </p:custDataLst>
          </p:nvPr>
        </p:nvPicPr>
        <p:blipFill>
          <a:blip r:embed="rId21" cstate="print">
            <a:extLst>
              <a:ext uri="{28A0092B-C50C-407E-A947-70E740481C1C}">
                <a14:useLocalDpi xmlns:a14="http://schemas.microsoft.com/office/drawing/2010/main" val="0"/>
              </a:ext>
            </a:extLst>
          </a:blip>
          <a:srcRect/>
          <a:stretch>
            <a:fillRect/>
          </a:stretch>
        </p:blipFill>
        <p:spPr bwMode="auto">
          <a:xfrm>
            <a:off x="4509897" y="4726086"/>
            <a:ext cx="217220" cy="406954"/>
          </a:xfrm>
          <a:prstGeom prst="rect">
            <a:avLst/>
          </a:prstGeom>
          <a:noFill/>
          <a:extLst>
            <a:ext uri="{909E8E84-426E-40DD-AFC4-6F175D3DCCD1}">
              <a14:hiddenFill xmlns:a14="http://schemas.microsoft.com/office/drawing/2010/main">
                <a:solidFill>
                  <a:srgbClr val="FFFFFF"/>
                </a:solidFill>
              </a14:hiddenFill>
            </a:ext>
          </a:extLst>
        </p:spPr>
      </p:pic>
      <p:sp>
        <p:nvSpPr>
          <p:cNvPr id="123" name="Rectangle 122"/>
          <p:cNvSpPr>
            <a:spLocks noChangeArrowheads="1"/>
          </p:cNvSpPr>
          <p:nvPr>
            <p:custDataLst>
              <p:tags r:id="rId13"/>
            </p:custDataLst>
          </p:nvPr>
        </p:nvSpPr>
        <p:spPr bwMode="auto">
          <a:xfrm>
            <a:off x="596710" y="3714224"/>
            <a:ext cx="2467649"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Luminaire Classe A</a:t>
            </a:r>
          </a:p>
        </p:txBody>
      </p:sp>
      <p:sp>
        <p:nvSpPr>
          <p:cNvPr id="124" name="Rectangle 123"/>
          <p:cNvSpPr>
            <a:spLocks noChangeArrowheads="1"/>
          </p:cNvSpPr>
          <p:nvPr>
            <p:custDataLst>
              <p:tags r:id="rId14"/>
            </p:custDataLst>
          </p:nvPr>
        </p:nvSpPr>
        <p:spPr bwMode="auto">
          <a:xfrm>
            <a:off x="3384683" y="3714224"/>
            <a:ext cx="2467649"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Luminaire Classe J</a:t>
            </a:r>
          </a:p>
        </p:txBody>
      </p:sp>
      <p:sp>
        <p:nvSpPr>
          <p:cNvPr id="125" name="Rectangle 124"/>
          <p:cNvSpPr>
            <a:spLocks noChangeArrowheads="1"/>
          </p:cNvSpPr>
          <p:nvPr>
            <p:custDataLst>
              <p:tags r:id="rId15"/>
            </p:custDataLst>
          </p:nvPr>
        </p:nvSpPr>
        <p:spPr bwMode="auto">
          <a:xfrm>
            <a:off x="6172656" y="3714224"/>
            <a:ext cx="2467649"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Luminaire Classe T</a:t>
            </a:r>
          </a:p>
        </p:txBody>
      </p:sp>
      <p:sp>
        <p:nvSpPr>
          <p:cNvPr id="127" name="Rectangle 126"/>
          <p:cNvSpPr>
            <a:spLocks noChangeArrowheads="1"/>
          </p:cNvSpPr>
          <p:nvPr>
            <p:custDataLst>
              <p:tags r:id="rId16"/>
            </p:custDataLst>
          </p:nvPr>
        </p:nvSpPr>
        <p:spPr bwMode="auto">
          <a:xfrm>
            <a:off x="938142" y="5954081"/>
            <a:ext cx="1784785"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algn="ctr"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Éclairage direct intensif</a:t>
            </a:r>
          </a:p>
        </p:txBody>
      </p:sp>
      <p:sp>
        <p:nvSpPr>
          <p:cNvPr id="128" name="Rectangle 127"/>
          <p:cNvSpPr>
            <a:spLocks noChangeArrowheads="1"/>
          </p:cNvSpPr>
          <p:nvPr>
            <p:custDataLst>
              <p:tags r:id="rId17"/>
            </p:custDataLst>
          </p:nvPr>
        </p:nvSpPr>
        <p:spPr bwMode="auto">
          <a:xfrm>
            <a:off x="3710492" y="5954081"/>
            <a:ext cx="181603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algn="ctr"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Éclairage direct extensif</a:t>
            </a:r>
          </a:p>
        </p:txBody>
      </p:sp>
      <p:sp>
        <p:nvSpPr>
          <p:cNvPr id="129" name="Rectangle 128"/>
          <p:cNvSpPr>
            <a:spLocks noChangeArrowheads="1"/>
          </p:cNvSpPr>
          <p:nvPr>
            <p:custDataLst>
              <p:tags r:id="rId18"/>
            </p:custDataLst>
          </p:nvPr>
        </p:nvSpPr>
        <p:spPr bwMode="auto">
          <a:xfrm>
            <a:off x="6681054" y="5954081"/>
            <a:ext cx="1450853"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algn="ctr"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Éclairage indirect</a:t>
            </a:r>
          </a:p>
        </p:txBody>
      </p:sp>
    </p:spTree>
    <p:extLst>
      <p:ext uri="{BB962C8B-B14F-4D97-AF65-F5344CB8AC3E}">
        <p14:creationId xmlns:p14="http://schemas.microsoft.com/office/powerpoint/2010/main" val="116882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9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par>
                          <p:cTn id="12" fill="hold">
                            <p:stCondLst>
                              <p:cond delay="61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123"/>
                                        </p:tgtEl>
                                        <p:attrNameLst>
                                          <p:attrName>style.visibility</p:attrName>
                                        </p:attrNameLst>
                                      </p:cBhvr>
                                      <p:to>
                                        <p:strVal val="visible"/>
                                      </p:to>
                                    </p:set>
                                    <p:animEffect transition="in" filter="fade">
                                      <p:cBhvr>
                                        <p:cTn id="15" dur="500"/>
                                        <p:tgtEl>
                                          <p:spTgt spid="123"/>
                                        </p:tgtEl>
                                      </p:cBhvr>
                                    </p:animEffect>
                                  </p:childTnLst>
                                </p:cTn>
                              </p:par>
                            </p:childTnLst>
                          </p:cTn>
                        </p:par>
                        <p:par>
                          <p:cTn id="16" fill="hold">
                            <p:stCondLst>
                              <p:cond delay="7450"/>
                            </p:stCondLst>
                            <p:childTnLst>
                              <p:par>
                                <p:cTn id="17" presetID="53" presetClass="entr" presetSubtype="16" fill="hold" nodeType="after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p:cTn id="19" dur="500" fill="hold"/>
                                        <p:tgtEl>
                                          <p:spTgt spid="45"/>
                                        </p:tgtEl>
                                        <p:attrNameLst>
                                          <p:attrName>ppt_w</p:attrName>
                                        </p:attrNameLst>
                                      </p:cBhvr>
                                      <p:tavLst>
                                        <p:tav tm="0">
                                          <p:val>
                                            <p:fltVal val="0"/>
                                          </p:val>
                                        </p:tav>
                                        <p:tav tm="100000">
                                          <p:val>
                                            <p:strVal val="#ppt_w"/>
                                          </p:val>
                                        </p:tav>
                                      </p:tavLst>
                                    </p:anim>
                                    <p:anim calcmode="lin" valueType="num">
                                      <p:cBhvr>
                                        <p:cTn id="20" dur="500" fill="hold"/>
                                        <p:tgtEl>
                                          <p:spTgt spid="45"/>
                                        </p:tgtEl>
                                        <p:attrNameLst>
                                          <p:attrName>ppt_h</p:attrName>
                                        </p:attrNameLst>
                                      </p:cBhvr>
                                      <p:tavLst>
                                        <p:tav tm="0">
                                          <p:val>
                                            <p:fltVal val="0"/>
                                          </p:val>
                                        </p:tav>
                                        <p:tav tm="100000">
                                          <p:val>
                                            <p:strVal val="#ppt_h"/>
                                          </p:val>
                                        </p:tav>
                                      </p:tavLst>
                                    </p:anim>
                                    <p:animEffect transition="in" filter="fade">
                                      <p:cBhvr>
                                        <p:cTn id="21" dur="500"/>
                                        <p:tgtEl>
                                          <p:spTgt spid="45"/>
                                        </p:tgtEl>
                                      </p:cBhvr>
                                    </p:animEffect>
                                  </p:childTnLst>
                                </p:cTn>
                              </p:par>
                            </p:childTnLst>
                          </p:cTn>
                        </p:par>
                        <p:par>
                          <p:cTn id="22" fill="hold">
                            <p:stCondLst>
                              <p:cond delay="7950"/>
                            </p:stCondLst>
                            <p:childTnLst>
                              <p:par>
                                <p:cTn id="23" presetID="53" presetClass="entr" presetSubtype="16" fill="hold" nodeType="afterEffect">
                                  <p:stCondLst>
                                    <p:cond delay="0"/>
                                  </p:stCondLst>
                                  <p:childTnLst>
                                    <p:set>
                                      <p:cBhvr>
                                        <p:cTn id="24" dur="1" fill="hold">
                                          <p:stCondLst>
                                            <p:cond delay="0"/>
                                          </p:stCondLst>
                                        </p:cTn>
                                        <p:tgtEl>
                                          <p:spTgt spid="11266"/>
                                        </p:tgtEl>
                                        <p:attrNameLst>
                                          <p:attrName>style.visibility</p:attrName>
                                        </p:attrNameLst>
                                      </p:cBhvr>
                                      <p:to>
                                        <p:strVal val="visible"/>
                                      </p:to>
                                    </p:set>
                                    <p:anim calcmode="lin" valueType="num">
                                      <p:cBhvr>
                                        <p:cTn id="25" dur="500" fill="hold"/>
                                        <p:tgtEl>
                                          <p:spTgt spid="11266"/>
                                        </p:tgtEl>
                                        <p:attrNameLst>
                                          <p:attrName>ppt_w</p:attrName>
                                        </p:attrNameLst>
                                      </p:cBhvr>
                                      <p:tavLst>
                                        <p:tav tm="0">
                                          <p:val>
                                            <p:fltVal val="0"/>
                                          </p:val>
                                        </p:tav>
                                        <p:tav tm="100000">
                                          <p:val>
                                            <p:strVal val="#ppt_w"/>
                                          </p:val>
                                        </p:tav>
                                      </p:tavLst>
                                    </p:anim>
                                    <p:anim calcmode="lin" valueType="num">
                                      <p:cBhvr>
                                        <p:cTn id="26" dur="500" fill="hold"/>
                                        <p:tgtEl>
                                          <p:spTgt spid="11266"/>
                                        </p:tgtEl>
                                        <p:attrNameLst>
                                          <p:attrName>ppt_h</p:attrName>
                                        </p:attrNameLst>
                                      </p:cBhvr>
                                      <p:tavLst>
                                        <p:tav tm="0">
                                          <p:val>
                                            <p:fltVal val="0"/>
                                          </p:val>
                                        </p:tav>
                                        <p:tav tm="100000">
                                          <p:val>
                                            <p:strVal val="#ppt_h"/>
                                          </p:val>
                                        </p:tav>
                                      </p:tavLst>
                                    </p:anim>
                                    <p:animEffect transition="in" filter="fade">
                                      <p:cBhvr>
                                        <p:cTn id="27" dur="500"/>
                                        <p:tgtEl>
                                          <p:spTgt spid="11266"/>
                                        </p:tgtEl>
                                      </p:cBhvr>
                                    </p:animEffect>
                                  </p:childTnLst>
                                </p:cTn>
                              </p:par>
                            </p:childTnLst>
                          </p:cTn>
                        </p:par>
                        <p:par>
                          <p:cTn id="28" fill="hold">
                            <p:stCondLst>
                              <p:cond delay="8450"/>
                            </p:stCondLst>
                            <p:childTnLst>
                              <p:par>
                                <p:cTn id="29" presetID="22" presetClass="entr" presetSubtype="1" fill="hold" grpId="0"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up)">
                                      <p:cBhvr>
                                        <p:cTn id="31" dur="500"/>
                                        <p:tgtEl>
                                          <p:spTgt spid="70"/>
                                        </p:tgtEl>
                                      </p:cBhvr>
                                    </p:animEffect>
                                  </p:childTnLst>
                                </p:cTn>
                              </p:par>
                            </p:childTnLst>
                          </p:cTn>
                        </p:par>
                        <p:par>
                          <p:cTn id="32" fill="hold">
                            <p:stCondLst>
                              <p:cond delay="8950"/>
                            </p:stCondLst>
                            <p:childTnLst>
                              <p:par>
                                <p:cTn id="33" presetID="10" presetClass="entr" presetSubtype="0" fill="hold" grpId="0" nodeType="afterEffect">
                                  <p:stCondLst>
                                    <p:cond delay="0"/>
                                  </p:stCondLst>
                                  <p:iterate type="wd">
                                    <p:tmPct val="10000"/>
                                  </p:iterate>
                                  <p:childTnLst>
                                    <p:set>
                                      <p:cBhvr>
                                        <p:cTn id="34" dur="1" fill="hold">
                                          <p:stCondLst>
                                            <p:cond delay="0"/>
                                          </p:stCondLst>
                                        </p:cTn>
                                        <p:tgtEl>
                                          <p:spTgt spid="127"/>
                                        </p:tgtEl>
                                        <p:attrNameLst>
                                          <p:attrName>style.visibility</p:attrName>
                                        </p:attrNameLst>
                                      </p:cBhvr>
                                      <p:to>
                                        <p:strVal val="visible"/>
                                      </p:to>
                                    </p:set>
                                    <p:animEffect transition="in" filter="fade">
                                      <p:cBhvr>
                                        <p:cTn id="35" dur="500"/>
                                        <p:tgtEl>
                                          <p:spTgt spid="127"/>
                                        </p:tgtEl>
                                      </p:cBhvr>
                                    </p:animEffect>
                                  </p:childTnLst>
                                </p:cTn>
                              </p:par>
                            </p:childTnLst>
                          </p:cTn>
                        </p:par>
                        <p:par>
                          <p:cTn id="36" fill="hold">
                            <p:stCondLst>
                              <p:cond delay="9550"/>
                            </p:stCondLst>
                            <p:childTnLst>
                              <p:par>
                                <p:cTn id="37" presetID="10" presetClass="entr" presetSubtype="0" fill="hold" grpId="0" nodeType="afterEffect">
                                  <p:stCondLst>
                                    <p:cond delay="0"/>
                                  </p:stCondLst>
                                  <p:iterate type="wd">
                                    <p:tmPct val="10000"/>
                                  </p:iterate>
                                  <p:childTnLst>
                                    <p:set>
                                      <p:cBhvr>
                                        <p:cTn id="38" dur="1" fill="hold">
                                          <p:stCondLst>
                                            <p:cond delay="0"/>
                                          </p:stCondLst>
                                        </p:cTn>
                                        <p:tgtEl>
                                          <p:spTgt spid="124"/>
                                        </p:tgtEl>
                                        <p:attrNameLst>
                                          <p:attrName>style.visibility</p:attrName>
                                        </p:attrNameLst>
                                      </p:cBhvr>
                                      <p:to>
                                        <p:strVal val="visible"/>
                                      </p:to>
                                    </p:set>
                                    <p:animEffect transition="in" filter="fade">
                                      <p:cBhvr>
                                        <p:cTn id="39" dur="500"/>
                                        <p:tgtEl>
                                          <p:spTgt spid="124"/>
                                        </p:tgtEl>
                                      </p:cBhvr>
                                    </p:animEffect>
                                  </p:childTnLst>
                                </p:cTn>
                              </p:par>
                            </p:childTnLst>
                          </p:cTn>
                        </p:par>
                        <p:par>
                          <p:cTn id="40" fill="hold">
                            <p:stCondLst>
                              <p:cond delay="10150"/>
                            </p:stCondLst>
                            <p:childTnLst>
                              <p:par>
                                <p:cTn id="41" presetID="53" presetClass="entr" presetSubtype="16" fill="hold" nodeType="afterEffect">
                                  <p:stCondLst>
                                    <p:cond delay="0"/>
                                  </p:stCondLst>
                                  <p:childTnLst>
                                    <p:set>
                                      <p:cBhvr>
                                        <p:cTn id="42" dur="1" fill="hold">
                                          <p:stCondLst>
                                            <p:cond delay="0"/>
                                          </p:stCondLst>
                                        </p:cTn>
                                        <p:tgtEl>
                                          <p:spTgt spid="71"/>
                                        </p:tgtEl>
                                        <p:attrNameLst>
                                          <p:attrName>style.visibility</p:attrName>
                                        </p:attrNameLst>
                                      </p:cBhvr>
                                      <p:to>
                                        <p:strVal val="visible"/>
                                      </p:to>
                                    </p:set>
                                    <p:anim calcmode="lin" valueType="num">
                                      <p:cBhvr>
                                        <p:cTn id="43" dur="500" fill="hold"/>
                                        <p:tgtEl>
                                          <p:spTgt spid="71"/>
                                        </p:tgtEl>
                                        <p:attrNameLst>
                                          <p:attrName>ppt_w</p:attrName>
                                        </p:attrNameLst>
                                      </p:cBhvr>
                                      <p:tavLst>
                                        <p:tav tm="0">
                                          <p:val>
                                            <p:fltVal val="0"/>
                                          </p:val>
                                        </p:tav>
                                        <p:tav tm="100000">
                                          <p:val>
                                            <p:strVal val="#ppt_w"/>
                                          </p:val>
                                        </p:tav>
                                      </p:tavLst>
                                    </p:anim>
                                    <p:anim calcmode="lin" valueType="num">
                                      <p:cBhvr>
                                        <p:cTn id="44" dur="500" fill="hold"/>
                                        <p:tgtEl>
                                          <p:spTgt spid="71"/>
                                        </p:tgtEl>
                                        <p:attrNameLst>
                                          <p:attrName>ppt_h</p:attrName>
                                        </p:attrNameLst>
                                      </p:cBhvr>
                                      <p:tavLst>
                                        <p:tav tm="0">
                                          <p:val>
                                            <p:fltVal val="0"/>
                                          </p:val>
                                        </p:tav>
                                        <p:tav tm="100000">
                                          <p:val>
                                            <p:strVal val="#ppt_h"/>
                                          </p:val>
                                        </p:tav>
                                      </p:tavLst>
                                    </p:anim>
                                    <p:animEffect transition="in" filter="fade">
                                      <p:cBhvr>
                                        <p:cTn id="45" dur="500"/>
                                        <p:tgtEl>
                                          <p:spTgt spid="71"/>
                                        </p:tgtEl>
                                      </p:cBhvr>
                                    </p:animEffect>
                                  </p:childTnLst>
                                </p:cTn>
                              </p:par>
                            </p:childTnLst>
                          </p:cTn>
                        </p:par>
                        <p:par>
                          <p:cTn id="46" fill="hold">
                            <p:stCondLst>
                              <p:cond delay="10650"/>
                            </p:stCondLst>
                            <p:childTnLst>
                              <p:par>
                                <p:cTn id="47" presetID="53" presetClass="entr" presetSubtype="16" fill="hold" nodeType="afterEffect">
                                  <p:stCondLst>
                                    <p:cond delay="0"/>
                                  </p:stCondLst>
                                  <p:childTnLst>
                                    <p:set>
                                      <p:cBhvr>
                                        <p:cTn id="48" dur="1" fill="hold">
                                          <p:stCondLst>
                                            <p:cond delay="0"/>
                                          </p:stCondLst>
                                        </p:cTn>
                                        <p:tgtEl>
                                          <p:spTgt spid="122"/>
                                        </p:tgtEl>
                                        <p:attrNameLst>
                                          <p:attrName>style.visibility</p:attrName>
                                        </p:attrNameLst>
                                      </p:cBhvr>
                                      <p:to>
                                        <p:strVal val="visible"/>
                                      </p:to>
                                    </p:set>
                                    <p:anim calcmode="lin" valueType="num">
                                      <p:cBhvr>
                                        <p:cTn id="49" dur="500" fill="hold"/>
                                        <p:tgtEl>
                                          <p:spTgt spid="122"/>
                                        </p:tgtEl>
                                        <p:attrNameLst>
                                          <p:attrName>ppt_w</p:attrName>
                                        </p:attrNameLst>
                                      </p:cBhvr>
                                      <p:tavLst>
                                        <p:tav tm="0">
                                          <p:val>
                                            <p:fltVal val="0"/>
                                          </p:val>
                                        </p:tav>
                                        <p:tav tm="100000">
                                          <p:val>
                                            <p:strVal val="#ppt_w"/>
                                          </p:val>
                                        </p:tav>
                                      </p:tavLst>
                                    </p:anim>
                                    <p:anim calcmode="lin" valueType="num">
                                      <p:cBhvr>
                                        <p:cTn id="50" dur="500" fill="hold"/>
                                        <p:tgtEl>
                                          <p:spTgt spid="122"/>
                                        </p:tgtEl>
                                        <p:attrNameLst>
                                          <p:attrName>ppt_h</p:attrName>
                                        </p:attrNameLst>
                                      </p:cBhvr>
                                      <p:tavLst>
                                        <p:tav tm="0">
                                          <p:val>
                                            <p:fltVal val="0"/>
                                          </p:val>
                                        </p:tav>
                                        <p:tav tm="100000">
                                          <p:val>
                                            <p:strVal val="#ppt_h"/>
                                          </p:val>
                                        </p:tav>
                                      </p:tavLst>
                                    </p:anim>
                                    <p:animEffect transition="in" filter="fade">
                                      <p:cBhvr>
                                        <p:cTn id="51" dur="500"/>
                                        <p:tgtEl>
                                          <p:spTgt spid="122"/>
                                        </p:tgtEl>
                                      </p:cBhvr>
                                    </p:animEffect>
                                  </p:childTnLst>
                                </p:cTn>
                              </p:par>
                            </p:childTnLst>
                          </p:cTn>
                        </p:par>
                        <p:par>
                          <p:cTn id="52" fill="hold">
                            <p:stCondLst>
                              <p:cond delay="11150"/>
                            </p:stCondLst>
                            <p:childTnLst>
                              <p:par>
                                <p:cTn id="53" presetID="22" presetClass="entr" presetSubtype="1" fill="hold" grpId="0" nodeType="after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up)">
                                      <p:cBhvr>
                                        <p:cTn id="55" dur="500"/>
                                        <p:tgtEl>
                                          <p:spTgt spid="95"/>
                                        </p:tgtEl>
                                      </p:cBhvr>
                                    </p:animEffect>
                                  </p:childTnLst>
                                </p:cTn>
                              </p:par>
                            </p:childTnLst>
                          </p:cTn>
                        </p:par>
                        <p:par>
                          <p:cTn id="56" fill="hold">
                            <p:stCondLst>
                              <p:cond delay="11650"/>
                            </p:stCondLst>
                            <p:childTnLst>
                              <p:par>
                                <p:cTn id="57" presetID="10" presetClass="entr" presetSubtype="0" fill="hold" grpId="0" nodeType="afterEffect">
                                  <p:stCondLst>
                                    <p:cond delay="0"/>
                                  </p:stCondLst>
                                  <p:iterate type="wd">
                                    <p:tmPct val="10000"/>
                                  </p:iterate>
                                  <p:childTnLst>
                                    <p:set>
                                      <p:cBhvr>
                                        <p:cTn id="58" dur="1" fill="hold">
                                          <p:stCondLst>
                                            <p:cond delay="0"/>
                                          </p:stCondLst>
                                        </p:cTn>
                                        <p:tgtEl>
                                          <p:spTgt spid="128"/>
                                        </p:tgtEl>
                                        <p:attrNameLst>
                                          <p:attrName>style.visibility</p:attrName>
                                        </p:attrNameLst>
                                      </p:cBhvr>
                                      <p:to>
                                        <p:strVal val="visible"/>
                                      </p:to>
                                    </p:set>
                                    <p:animEffect transition="in" filter="fade">
                                      <p:cBhvr>
                                        <p:cTn id="59" dur="500"/>
                                        <p:tgtEl>
                                          <p:spTgt spid="128"/>
                                        </p:tgtEl>
                                      </p:cBhvr>
                                    </p:animEffect>
                                  </p:childTnLst>
                                </p:cTn>
                              </p:par>
                            </p:childTnLst>
                          </p:cTn>
                        </p:par>
                        <p:par>
                          <p:cTn id="60" fill="hold">
                            <p:stCondLst>
                              <p:cond delay="12250"/>
                            </p:stCondLst>
                            <p:childTnLst>
                              <p:par>
                                <p:cTn id="61" presetID="10" presetClass="entr" presetSubtype="0" fill="hold" grpId="0" nodeType="afterEffect">
                                  <p:stCondLst>
                                    <p:cond delay="0"/>
                                  </p:stCondLst>
                                  <p:iterate type="wd">
                                    <p:tmPct val="10000"/>
                                  </p:iterate>
                                  <p:childTnLst>
                                    <p:set>
                                      <p:cBhvr>
                                        <p:cTn id="62" dur="1" fill="hold">
                                          <p:stCondLst>
                                            <p:cond delay="0"/>
                                          </p:stCondLst>
                                        </p:cTn>
                                        <p:tgtEl>
                                          <p:spTgt spid="125"/>
                                        </p:tgtEl>
                                        <p:attrNameLst>
                                          <p:attrName>style.visibility</p:attrName>
                                        </p:attrNameLst>
                                      </p:cBhvr>
                                      <p:to>
                                        <p:strVal val="visible"/>
                                      </p:to>
                                    </p:set>
                                    <p:animEffect transition="in" filter="fade">
                                      <p:cBhvr>
                                        <p:cTn id="63" dur="500"/>
                                        <p:tgtEl>
                                          <p:spTgt spid="125"/>
                                        </p:tgtEl>
                                      </p:cBhvr>
                                    </p:animEffect>
                                  </p:childTnLst>
                                </p:cTn>
                              </p:par>
                            </p:childTnLst>
                          </p:cTn>
                        </p:par>
                        <p:par>
                          <p:cTn id="64" fill="hold">
                            <p:stCondLst>
                              <p:cond delay="12850"/>
                            </p:stCondLst>
                            <p:childTnLst>
                              <p:par>
                                <p:cTn id="65" presetID="53" presetClass="entr" presetSubtype="16" fill="hold" nodeType="afterEffect">
                                  <p:stCondLst>
                                    <p:cond delay="0"/>
                                  </p:stCondLst>
                                  <p:childTnLst>
                                    <p:set>
                                      <p:cBhvr>
                                        <p:cTn id="66" dur="1" fill="hold">
                                          <p:stCondLst>
                                            <p:cond delay="0"/>
                                          </p:stCondLst>
                                        </p:cTn>
                                        <p:tgtEl>
                                          <p:spTgt spid="96"/>
                                        </p:tgtEl>
                                        <p:attrNameLst>
                                          <p:attrName>style.visibility</p:attrName>
                                        </p:attrNameLst>
                                      </p:cBhvr>
                                      <p:to>
                                        <p:strVal val="visible"/>
                                      </p:to>
                                    </p:set>
                                    <p:anim calcmode="lin" valueType="num">
                                      <p:cBhvr>
                                        <p:cTn id="67" dur="500" fill="hold"/>
                                        <p:tgtEl>
                                          <p:spTgt spid="96"/>
                                        </p:tgtEl>
                                        <p:attrNameLst>
                                          <p:attrName>ppt_w</p:attrName>
                                        </p:attrNameLst>
                                      </p:cBhvr>
                                      <p:tavLst>
                                        <p:tav tm="0">
                                          <p:val>
                                            <p:fltVal val="0"/>
                                          </p:val>
                                        </p:tav>
                                        <p:tav tm="100000">
                                          <p:val>
                                            <p:strVal val="#ppt_w"/>
                                          </p:val>
                                        </p:tav>
                                      </p:tavLst>
                                    </p:anim>
                                    <p:anim calcmode="lin" valueType="num">
                                      <p:cBhvr>
                                        <p:cTn id="68" dur="500" fill="hold"/>
                                        <p:tgtEl>
                                          <p:spTgt spid="96"/>
                                        </p:tgtEl>
                                        <p:attrNameLst>
                                          <p:attrName>ppt_h</p:attrName>
                                        </p:attrNameLst>
                                      </p:cBhvr>
                                      <p:tavLst>
                                        <p:tav tm="0">
                                          <p:val>
                                            <p:fltVal val="0"/>
                                          </p:val>
                                        </p:tav>
                                        <p:tav tm="100000">
                                          <p:val>
                                            <p:strVal val="#ppt_h"/>
                                          </p:val>
                                        </p:tav>
                                      </p:tavLst>
                                    </p:anim>
                                    <p:animEffect transition="in" filter="fade">
                                      <p:cBhvr>
                                        <p:cTn id="69" dur="500"/>
                                        <p:tgtEl>
                                          <p:spTgt spid="96"/>
                                        </p:tgtEl>
                                      </p:cBhvr>
                                    </p:animEffect>
                                  </p:childTnLst>
                                </p:cTn>
                              </p:par>
                            </p:childTnLst>
                          </p:cTn>
                        </p:par>
                        <p:par>
                          <p:cTn id="70" fill="hold">
                            <p:stCondLst>
                              <p:cond delay="13350"/>
                            </p:stCondLst>
                            <p:childTnLst>
                              <p:par>
                                <p:cTn id="71" presetID="53" presetClass="entr" presetSubtype="16" fill="hold" nodeType="afterEffect">
                                  <p:stCondLst>
                                    <p:cond delay="0"/>
                                  </p:stCondLst>
                                  <p:childTnLst>
                                    <p:set>
                                      <p:cBhvr>
                                        <p:cTn id="72" dur="1" fill="hold">
                                          <p:stCondLst>
                                            <p:cond delay="0"/>
                                          </p:stCondLst>
                                        </p:cTn>
                                        <p:tgtEl>
                                          <p:spTgt spid="121"/>
                                        </p:tgtEl>
                                        <p:attrNameLst>
                                          <p:attrName>style.visibility</p:attrName>
                                        </p:attrNameLst>
                                      </p:cBhvr>
                                      <p:to>
                                        <p:strVal val="visible"/>
                                      </p:to>
                                    </p:set>
                                    <p:anim calcmode="lin" valueType="num">
                                      <p:cBhvr>
                                        <p:cTn id="73" dur="500" fill="hold"/>
                                        <p:tgtEl>
                                          <p:spTgt spid="121"/>
                                        </p:tgtEl>
                                        <p:attrNameLst>
                                          <p:attrName>ppt_w</p:attrName>
                                        </p:attrNameLst>
                                      </p:cBhvr>
                                      <p:tavLst>
                                        <p:tav tm="0">
                                          <p:val>
                                            <p:fltVal val="0"/>
                                          </p:val>
                                        </p:tav>
                                        <p:tav tm="100000">
                                          <p:val>
                                            <p:strVal val="#ppt_w"/>
                                          </p:val>
                                        </p:tav>
                                      </p:tavLst>
                                    </p:anim>
                                    <p:anim calcmode="lin" valueType="num">
                                      <p:cBhvr>
                                        <p:cTn id="74" dur="500" fill="hold"/>
                                        <p:tgtEl>
                                          <p:spTgt spid="121"/>
                                        </p:tgtEl>
                                        <p:attrNameLst>
                                          <p:attrName>ppt_h</p:attrName>
                                        </p:attrNameLst>
                                      </p:cBhvr>
                                      <p:tavLst>
                                        <p:tav tm="0">
                                          <p:val>
                                            <p:fltVal val="0"/>
                                          </p:val>
                                        </p:tav>
                                        <p:tav tm="100000">
                                          <p:val>
                                            <p:strVal val="#ppt_h"/>
                                          </p:val>
                                        </p:tav>
                                      </p:tavLst>
                                    </p:anim>
                                    <p:animEffect transition="in" filter="fade">
                                      <p:cBhvr>
                                        <p:cTn id="75" dur="500"/>
                                        <p:tgtEl>
                                          <p:spTgt spid="121"/>
                                        </p:tgtEl>
                                      </p:cBhvr>
                                    </p:animEffect>
                                  </p:childTnLst>
                                </p:cTn>
                              </p:par>
                            </p:childTnLst>
                          </p:cTn>
                        </p:par>
                        <p:par>
                          <p:cTn id="76" fill="hold">
                            <p:stCondLst>
                              <p:cond delay="13850"/>
                            </p:stCondLst>
                            <p:childTnLst>
                              <p:par>
                                <p:cTn id="77" presetID="22" presetClass="entr" presetSubtype="4" fill="hold" grpId="0" nodeType="afterEffect">
                                  <p:stCondLst>
                                    <p:cond delay="0"/>
                                  </p:stCondLst>
                                  <p:childTnLst>
                                    <p:set>
                                      <p:cBhvr>
                                        <p:cTn id="78" dur="1" fill="hold">
                                          <p:stCondLst>
                                            <p:cond delay="0"/>
                                          </p:stCondLst>
                                        </p:cTn>
                                        <p:tgtEl>
                                          <p:spTgt spid="120"/>
                                        </p:tgtEl>
                                        <p:attrNameLst>
                                          <p:attrName>style.visibility</p:attrName>
                                        </p:attrNameLst>
                                      </p:cBhvr>
                                      <p:to>
                                        <p:strVal val="visible"/>
                                      </p:to>
                                    </p:set>
                                    <p:animEffect transition="in" filter="wipe(down)">
                                      <p:cBhvr>
                                        <p:cTn id="79" dur="500"/>
                                        <p:tgtEl>
                                          <p:spTgt spid="120"/>
                                        </p:tgtEl>
                                      </p:cBhvr>
                                    </p:animEffect>
                                  </p:childTnLst>
                                </p:cTn>
                              </p:par>
                            </p:childTnLst>
                          </p:cTn>
                        </p:par>
                        <p:par>
                          <p:cTn id="80" fill="hold">
                            <p:stCondLst>
                              <p:cond delay="14350"/>
                            </p:stCondLst>
                            <p:childTnLst>
                              <p:par>
                                <p:cTn id="81" presetID="10" presetClass="entr" presetSubtype="0" fill="hold" grpId="0" nodeType="afterEffect">
                                  <p:stCondLst>
                                    <p:cond delay="750"/>
                                  </p:stCondLst>
                                  <p:iterate type="wd">
                                    <p:tmPct val="10000"/>
                                  </p:iterate>
                                  <p:childTnLst>
                                    <p:set>
                                      <p:cBhvr>
                                        <p:cTn id="82" dur="1" fill="hold">
                                          <p:stCondLst>
                                            <p:cond delay="0"/>
                                          </p:stCondLst>
                                        </p:cTn>
                                        <p:tgtEl>
                                          <p:spTgt spid="129"/>
                                        </p:tgtEl>
                                        <p:attrNameLst>
                                          <p:attrName>style.visibility</p:attrName>
                                        </p:attrNameLst>
                                      </p:cBhvr>
                                      <p:to>
                                        <p:strVal val="visible"/>
                                      </p:to>
                                    </p:set>
                                    <p:animEffect transition="in" filter="fade">
                                      <p:cBhvr>
                                        <p:cTn id="83"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7" grpId="0"/>
      <p:bldP spid="70" grpId="0" animBg="1"/>
      <p:bldP spid="120" grpId="0" animBg="1"/>
      <p:bldP spid="95" grpId="0" animBg="1"/>
      <p:bldP spid="123" grpId="0"/>
      <p:bldP spid="124" grpId="0"/>
      <p:bldP spid="125" grpId="0"/>
      <p:bldP spid="127" grpId="0"/>
      <p:bldP spid="128" grpId="0"/>
      <p:bldP spid="1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custDataLst>
              <p:tags r:id="rId1"/>
            </p:custDataLst>
          </p:nvPr>
        </p:nvPicPr>
        <p:blipFill rotWithShape="1">
          <a:blip r:embed="rId7">
            <a:extLst>
              <a:ext uri="{BEBA8EAE-BF5A-486C-A8C5-ECC9F3942E4B}">
                <a14:imgProps xmlns:a14="http://schemas.microsoft.com/office/drawing/2010/main">
                  <a14:imgLayer r:embed="rId8">
                    <a14:imgEffect>
                      <a14:sharpenSoften amount="50000"/>
                    </a14:imgEffect>
                  </a14:imgLayer>
                </a14:imgProps>
              </a:ext>
            </a:extLst>
          </a:blip>
          <a:srcRect l="32537" t="43530" r="16505" b="17867"/>
          <a:stretch/>
        </p:blipFill>
        <p:spPr bwMode="auto">
          <a:xfrm>
            <a:off x="323528" y="1340768"/>
            <a:ext cx="8568952" cy="3724470"/>
          </a:xfrm>
          <a:prstGeom prst="rect">
            <a:avLst/>
          </a:prstGeom>
          <a:ln>
            <a:noFill/>
          </a:ln>
          <a:extLst>
            <a:ext uri="{53640926-AAD7-44D8-BBD7-CCE9431645EC}">
              <a14:shadowObscured xmlns:a14="http://schemas.microsoft.com/office/drawing/2010/main"/>
            </a:ext>
          </a:extLst>
        </p:spPr>
      </p:pic>
      <p:sp>
        <p:nvSpPr>
          <p:cNvPr id="3" name="ZoneTexte 2"/>
          <p:cNvSpPr txBox="1"/>
          <p:nvPr>
            <p:custDataLst>
              <p:tags r:id="rId2"/>
            </p:custDataLst>
          </p:nvPr>
        </p:nvSpPr>
        <p:spPr>
          <a:xfrm>
            <a:off x="55273" y="447055"/>
            <a:ext cx="5668855" cy="923330"/>
          </a:xfrm>
          <a:prstGeom prst="rect">
            <a:avLst/>
          </a:prstGeom>
          <a:noFill/>
        </p:spPr>
        <p:txBody>
          <a:bodyPr wrap="square" rtlCol="0">
            <a:spAutoFit/>
          </a:bodyPr>
          <a:lstStyle/>
          <a:p>
            <a:pPr algn="ctr"/>
            <a:r>
              <a:rPr lang="fr-FR" b="1" dirty="0" smtClean="0">
                <a:solidFill>
                  <a:schemeClr val="bg1"/>
                </a:solidFill>
                <a:latin typeface="Arial" pitchFamily="34" charset="0"/>
                <a:cs typeface="Arial" pitchFamily="34" charset="0"/>
              </a:rPr>
              <a:t>Classe des luminaires en fonction de la répartition du flux lumineux dans les différents cônes </a:t>
            </a:r>
            <a:br>
              <a:rPr lang="fr-FR" b="1" dirty="0" smtClean="0">
                <a:solidFill>
                  <a:schemeClr val="bg1"/>
                </a:solidFill>
                <a:latin typeface="Arial" pitchFamily="34" charset="0"/>
                <a:cs typeface="Arial" pitchFamily="34" charset="0"/>
              </a:rPr>
            </a:br>
            <a:r>
              <a:rPr lang="fr-FR" b="1" dirty="0" smtClean="0">
                <a:solidFill>
                  <a:schemeClr val="bg1"/>
                </a:solidFill>
                <a:latin typeface="Arial" pitchFamily="34" charset="0"/>
                <a:cs typeface="Arial" pitchFamily="34" charset="0"/>
              </a:rPr>
              <a:t>selon NFC 71-121.</a:t>
            </a:r>
            <a:endParaRPr lang="fr-FR" b="1" dirty="0">
              <a:solidFill>
                <a:schemeClr val="bg1"/>
              </a:solidFill>
              <a:latin typeface="Arial" pitchFamily="34" charset="0"/>
              <a:cs typeface="Arial" pitchFamily="34" charset="0"/>
            </a:endParaRPr>
          </a:p>
        </p:txBody>
      </p:sp>
      <p:sp>
        <p:nvSpPr>
          <p:cNvPr id="4" name="ZoneTexte 3"/>
          <p:cNvSpPr txBox="1"/>
          <p:nvPr>
            <p:custDataLst>
              <p:tags r:id="rId3"/>
            </p:custDataLst>
          </p:nvPr>
        </p:nvSpPr>
        <p:spPr>
          <a:xfrm>
            <a:off x="46078" y="5085184"/>
            <a:ext cx="8986734" cy="584775"/>
          </a:xfrm>
          <a:prstGeom prst="rect">
            <a:avLst/>
          </a:prstGeom>
          <a:noFill/>
        </p:spPr>
        <p:txBody>
          <a:bodyPr wrap="square" rtlCol="0">
            <a:spAutoFit/>
          </a:bodyPr>
          <a:lstStyle/>
          <a:p>
            <a:pPr algn="ctr"/>
            <a:r>
              <a:rPr lang="fr-FR" sz="1600" b="1" dirty="0" smtClean="0">
                <a:solidFill>
                  <a:schemeClr val="bg1"/>
                </a:solidFill>
                <a:latin typeface="Arial" pitchFamily="34" charset="0"/>
                <a:cs typeface="Arial" pitchFamily="34" charset="0"/>
              </a:rPr>
              <a:t>Pour la classe T  (éclairage indirect) il n’est pas tenu compte de la répartition des flux sur la partie supérieure.</a:t>
            </a:r>
            <a:endParaRPr lang="fr-FR" sz="1600" b="1" dirty="0">
              <a:solidFill>
                <a:schemeClr val="bg1"/>
              </a:solidFill>
              <a:latin typeface="Arial" pitchFamily="34" charset="0"/>
              <a:cs typeface="Arial" pitchFamily="34" charset="0"/>
            </a:endParaRPr>
          </a:p>
        </p:txBody>
      </p:sp>
      <p:sp>
        <p:nvSpPr>
          <p:cNvPr id="5" name="ZoneTexte 4"/>
          <p:cNvSpPr txBox="1"/>
          <p:nvPr>
            <p:custDataLst>
              <p:tags r:id="rId4"/>
            </p:custDataLst>
          </p:nvPr>
        </p:nvSpPr>
        <p:spPr>
          <a:xfrm>
            <a:off x="157266" y="5661248"/>
            <a:ext cx="8986734" cy="1169551"/>
          </a:xfrm>
          <a:prstGeom prst="rect">
            <a:avLst/>
          </a:prstGeom>
          <a:noFill/>
        </p:spPr>
        <p:txBody>
          <a:bodyPr wrap="square" rtlCol="0">
            <a:spAutoFit/>
          </a:bodyPr>
          <a:lstStyle/>
          <a:p>
            <a:pPr algn="ctr"/>
            <a:r>
              <a:rPr lang="fr-FR" sz="1600" b="1" dirty="0" smtClean="0">
                <a:solidFill>
                  <a:schemeClr val="bg1"/>
                </a:solidFill>
                <a:latin typeface="Arial" pitchFamily="34" charset="0"/>
                <a:cs typeface="Arial" pitchFamily="34" charset="0"/>
              </a:rPr>
              <a:t>L’indice photométrique du luminaire indiquera en plus le rendement pour la classe donnée, exemple : </a:t>
            </a:r>
          </a:p>
          <a:p>
            <a:pPr algn="ctr"/>
            <a:r>
              <a:rPr lang="fr-FR" sz="2000" b="1" dirty="0" smtClean="0">
                <a:ln>
                  <a:solidFill>
                    <a:srgbClr val="FFFF00"/>
                  </a:solidFill>
                </a:ln>
                <a:solidFill>
                  <a:schemeClr val="bg1"/>
                </a:solidFill>
                <a:latin typeface="Arial" pitchFamily="34" charset="0"/>
                <a:cs typeface="Arial" pitchFamily="34" charset="0"/>
              </a:rPr>
              <a:t>Ph = 0.60 D + 0.20 T  </a:t>
            </a:r>
            <a:r>
              <a:rPr lang="fr-FR" sz="1600" b="1" dirty="0" smtClean="0">
                <a:solidFill>
                  <a:schemeClr val="bg1"/>
                </a:solidFill>
                <a:latin typeface="Arial" pitchFamily="34" charset="0"/>
                <a:cs typeface="Arial" pitchFamily="34" charset="0"/>
              </a:rPr>
              <a:t>signifie 60% rendement en classe </a:t>
            </a:r>
            <a:r>
              <a:rPr lang="fr-FR" sz="1600" b="1" dirty="0" smtClean="0">
                <a:solidFill>
                  <a:schemeClr val="bg1"/>
                </a:solidFill>
                <a:latin typeface="Arial" pitchFamily="34" charset="0"/>
                <a:cs typeface="Arial" pitchFamily="34" charset="0"/>
              </a:rPr>
              <a:t>d’éclairage </a:t>
            </a:r>
            <a:r>
              <a:rPr lang="fr-FR" sz="1600" b="1" dirty="0" smtClean="0">
                <a:solidFill>
                  <a:schemeClr val="bg1"/>
                </a:solidFill>
                <a:latin typeface="Arial" pitchFamily="34" charset="0"/>
                <a:cs typeface="Arial" pitchFamily="34" charset="0"/>
              </a:rPr>
              <a:t>direct </a:t>
            </a:r>
            <a:br>
              <a:rPr lang="fr-FR" sz="1600" b="1" dirty="0" smtClean="0">
                <a:solidFill>
                  <a:schemeClr val="bg1"/>
                </a:solidFill>
                <a:latin typeface="Arial" pitchFamily="34" charset="0"/>
                <a:cs typeface="Arial" pitchFamily="34" charset="0"/>
              </a:rPr>
            </a:br>
            <a:r>
              <a:rPr lang="fr-FR" sz="1600" b="1" dirty="0" smtClean="0">
                <a:solidFill>
                  <a:schemeClr val="bg1"/>
                </a:solidFill>
                <a:latin typeface="Arial" pitchFamily="34" charset="0"/>
                <a:cs typeface="Arial" pitchFamily="34" charset="0"/>
              </a:rPr>
              <a:t>et 20% éclairage indirect</a:t>
            </a:r>
            <a:endParaRPr lang="fr-FR" sz="16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26956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4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900"/>
                            </p:stCondLst>
                            <p:childTnLst>
                              <p:par>
                                <p:cTn id="15" presetID="10" presetClass="entr" presetSubtype="0" fill="hold" grpId="0" nodeType="afterEffect">
                                  <p:stCondLst>
                                    <p:cond delay="0"/>
                                  </p:stCondLst>
                                  <p:iterate type="wd">
                                    <p:tmPct val="10000"/>
                                  </p:iterate>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3500"/>
                            </p:stCondLst>
                            <p:childTnLst>
                              <p:par>
                                <p:cTn id="19" presetID="10" presetClass="entr" presetSubtype="0" fill="hold" grpId="0" nodeType="afterEffect">
                                  <p:stCondLst>
                                    <p:cond delay="0"/>
                                  </p:stCondLst>
                                  <p:iterate type="wd">
                                    <p:tmPct val="10000"/>
                                  </p:iterate>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custDataLst>
              <p:tags r:id="rId1"/>
            </p:custDataLst>
          </p:nvPr>
        </p:nvSpPr>
        <p:spPr>
          <a:xfrm>
            <a:off x="611560" y="548680"/>
            <a:ext cx="2064989" cy="400110"/>
          </a:xfrm>
          <a:prstGeom prst="rect">
            <a:avLst/>
          </a:prstGeom>
        </p:spPr>
        <p:txBody>
          <a:bodyPr wrap="none">
            <a:spAutoFit/>
          </a:bodyPr>
          <a:lstStyle/>
          <a:p>
            <a:pPr lvl="0" fontAlgn="base">
              <a:spcBef>
                <a:spcPct val="0"/>
              </a:spcBef>
              <a:spcAft>
                <a:spcPct val="0"/>
              </a:spcAft>
              <a:tabLst>
                <a:tab pos="228600" algn="l"/>
              </a:tabLst>
            </a:pPr>
            <a:r>
              <a:rPr lang="fr-FR" sz="2000" b="1" u="sng" dirty="0">
                <a:solidFill>
                  <a:schemeClr val="bg1"/>
                </a:solidFill>
                <a:latin typeface="Arial" pitchFamily="34" charset="0"/>
                <a:ea typeface="Times New Roman" pitchFamily="18" charset="0"/>
                <a:cs typeface="Arial" pitchFamily="34" charset="0"/>
              </a:rPr>
              <a:t>Les </a:t>
            </a:r>
            <a:r>
              <a:rPr lang="fr-FR" sz="2000" b="1" u="sng" dirty="0" smtClean="0">
                <a:solidFill>
                  <a:schemeClr val="bg1"/>
                </a:solidFill>
                <a:latin typeface="Arial" pitchFamily="34" charset="0"/>
                <a:ea typeface="Times New Roman" pitchFamily="18" charset="0"/>
                <a:cs typeface="Arial" pitchFamily="34" charset="0"/>
              </a:rPr>
              <a:t>Luminaires</a:t>
            </a:r>
            <a:endParaRPr lang="fr-FR" sz="2000" dirty="0">
              <a:solidFill>
                <a:schemeClr val="bg1"/>
              </a:solidFill>
              <a:latin typeface="Arial" pitchFamily="34" charset="0"/>
              <a:cs typeface="Arial" pitchFamily="34" charset="0"/>
            </a:endParaRPr>
          </a:p>
        </p:txBody>
      </p:sp>
      <p:sp>
        <p:nvSpPr>
          <p:cNvPr id="7" name="Rectangle 6"/>
          <p:cNvSpPr>
            <a:spLocks noChangeArrowheads="1"/>
          </p:cNvSpPr>
          <p:nvPr>
            <p:custDataLst>
              <p:tags r:id="rId2"/>
            </p:custDataLst>
          </p:nvPr>
        </p:nvSpPr>
        <p:spPr bwMode="auto">
          <a:xfrm>
            <a:off x="467544" y="1058253"/>
            <a:ext cx="8568952"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lvl="0"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Le facteur UGR </a:t>
            </a:r>
            <a:r>
              <a:rPr lang="fr-FR" b="1" dirty="0">
                <a:solidFill>
                  <a:schemeClr val="bg1"/>
                </a:solidFill>
                <a:latin typeface="Arial" pitchFamily="34" charset="0"/>
                <a:cs typeface="Arial" pitchFamily="34" charset="0"/>
              </a:rPr>
              <a:t>garantira la qualité de </a:t>
            </a:r>
            <a:r>
              <a:rPr lang="fr-FR" b="1" dirty="0" smtClean="0">
                <a:solidFill>
                  <a:schemeClr val="bg1"/>
                </a:solidFill>
                <a:latin typeface="Arial" pitchFamily="34" charset="0"/>
                <a:cs typeface="Arial" pitchFamily="34" charset="0"/>
              </a:rPr>
              <a:t>non-éblouissement</a:t>
            </a:r>
            <a:r>
              <a:rPr lang="fr-FR" b="1" dirty="0" smtClean="0">
                <a:solidFill>
                  <a:schemeClr val="bg1"/>
                </a:solidFill>
                <a:latin typeface="Arial" pitchFamily="34" charset="0"/>
                <a:cs typeface="Arial" pitchFamily="34" charset="0"/>
              </a:rPr>
              <a:t>.</a:t>
            </a:r>
          </a:p>
          <a:p>
            <a:pPr lvl="0" eaLnBrk="0" fontAlgn="base" hangingPunct="0">
              <a:spcBef>
                <a:spcPct val="0"/>
              </a:spcBef>
              <a:spcAft>
                <a:spcPct val="0"/>
              </a:spcAft>
              <a:tabLst>
                <a:tab pos="228600" algn="l"/>
              </a:tabLst>
            </a:pPr>
            <a:r>
              <a:rPr lang="fr-FR" b="1" dirty="0" smtClean="0">
                <a:solidFill>
                  <a:schemeClr val="bg1"/>
                </a:solidFill>
                <a:latin typeface="Arial" pitchFamily="34" charset="0"/>
                <a:cs typeface="Arial" pitchFamily="34" charset="0"/>
              </a:rPr>
              <a:t> Il est </a:t>
            </a:r>
            <a:r>
              <a:rPr lang="fr-FR" b="1" dirty="0" smtClean="0">
                <a:solidFill>
                  <a:schemeClr val="bg1"/>
                </a:solidFill>
                <a:latin typeface="Arial" pitchFamily="34" charset="0"/>
                <a:cs typeface="Arial" pitchFamily="34" charset="0"/>
              </a:rPr>
              <a:t>défini </a:t>
            </a:r>
            <a:r>
              <a:rPr lang="fr-FR" b="1" dirty="0" smtClean="0">
                <a:solidFill>
                  <a:schemeClr val="bg1"/>
                </a:solidFill>
                <a:latin typeface="Arial" pitchFamily="34" charset="0"/>
                <a:cs typeface="Arial" pitchFamily="34" charset="0"/>
              </a:rPr>
              <a:t>dans la pratique par des valeurs maximales à ne pas dépasser dans des tableaux  reliant les activités aux seuils d’éclairement nécessaires</a:t>
            </a:r>
            <a:r>
              <a:rPr lang="fr-FR" b="1" dirty="0">
                <a:solidFill>
                  <a:schemeClr val="bg1"/>
                </a:solidFill>
                <a:latin typeface="Arial" pitchFamily="34" charset="0"/>
                <a:cs typeface="Arial" pitchFamily="34" charset="0"/>
              </a:rPr>
              <a:t>.</a:t>
            </a:r>
            <a:r>
              <a:rPr lang="fr-FR" b="1" dirty="0" smtClean="0">
                <a:solidFill>
                  <a:schemeClr val="bg1"/>
                </a:solidFill>
                <a:latin typeface="Arial" pitchFamily="34" charset="0"/>
                <a:cs typeface="Arial" pitchFamily="34" charset="0"/>
              </a:rPr>
              <a:t> </a:t>
            </a:r>
            <a:endParaRPr lang="fr-FR" b="1" dirty="0">
              <a:solidFill>
                <a:schemeClr val="bg1"/>
              </a:solidFill>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tab pos="228600" algn="l"/>
              </a:tabLst>
            </a:pPr>
            <a:r>
              <a:rPr lang="fr-FR" b="1" dirty="0" smtClean="0">
                <a:solidFill>
                  <a:schemeClr val="bg1"/>
                </a:solidFill>
                <a:latin typeface="Arial" pitchFamily="34" charset="0"/>
                <a:cs typeface="Arial" pitchFamily="34" charset="0"/>
              </a:rPr>
              <a:t>Ce paramètre sera </a:t>
            </a:r>
            <a:r>
              <a:rPr lang="fr-FR" b="1" dirty="0" smtClean="0">
                <a:solidFill>
                  <a:schemeClr val="bg1"/>
                </a:solidFill>
                <a:latin typeface="Arial" pitchFamily="34" charset="0"/>
                <a:cs typeface="Arial" pitchFamily="34" charset="0"/>
              </a:rPr>
              <a:t>fourni </a:t>
            </a:r>
            <a:r>
              <a:rPr lang="fr-FR" b="1" dirty="0" smtClean="0">
                <a:solidFill>
                  <a:schemeClr val="bg1"/>
                </a:solidFill>
                <a:latin typeface="Arial" pitchFamily="34" charset="0"/>
                <a:cs typeface="Arial" pitchFamily="34" charset="0"/>
              </a:rPr>
              <a:t>par le constructeur du luminaire.</a:t>
            </a:r>
          </a:p>
        </p:txBody>
      </p:sp>
      <p:pic>
        <p:nvPicPr>
          <p:cNvPr id="8" name="Image 7"/>
          <p:cNvPicPr/>
          <p:nvPr>
            <p:custDataLst>
              <p:tags r:id="rId3"/>
            </p:custDataLst>
          </p:nvPr>
        </p:nvPicPr>
        <p:blipFill rotWithShape="1">
          <a:blip r:embed="rId9">
            <a:extLst>
              <a:ext uri="{BEBA8EAE-BF5A-486C-A8C5-ECC9F3942E4B}">
                <a14:imgProps xmlns:a14="http://schemas.microsoft.com/office/drawing/2010/main">
                  <a14:imgLayer r:embed="rId10">
                    <a14:imgEffect>
                      <a14:sharpenSoften amount="50000"/>
                    </a14:imgEffect>
                  </a14:imgLayer>
                </a14:imgProps>
              </a:ext>
            </a:extLst>
          </a:blip>
          <a:srcRect l="38681" t="2608" r="21643" b="68165"/>
          <a:stretch/>
        </p:blipFill>
        <p:spPr>
          <a:xfrm>
            <a:off x="107504" y="2326974"/>
            <a:ext cx="6350225" cy="4054354"/>
          </a:xfrm>
          <a:prstGeom prst="rect">
            <a:avLst/>
          </a:prstGeom>
        </p:spPr>
      </p:pic>
      <p:sp>
        <p:nvSpPr>
          <p:cNvPr id="9" name="Rectangle 8"/>
          <p:cNvSpPr>
            <a:spLocks noChangeArrowheads="1"/>
          </p:cNvSpPr>
          <p:nvPr>
            <p:custDataLst>
              <p:tags r:id="rId4"/>
            </p:custDataLst>
          </p:nvPr>
        </p:nvSpPr>
        <p:spPr bwMode="auto">
          <a:xfrm>
            <a:off x="6457728" y="2348880"/>
            <a:ext cx="268627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tab pos="228600" algn="l"/>
              </a:tabLst>
            </a:pPr>
            <a:r>
              <a:rPr lang="fr-FR" sz="1600" b="1" dirty="0" smtClean="0">
                <a:solidFill>
                  <a:schemeClr val="bg1"/>
                </a:solidFill>
                <a:latin typeface="Arial" pitchFamily="34" charset="0"/>
                <a:cs typeface="Arial" pitchFamily="34" charset="0"/>
              </a:rPr>
              <a:t>Exemple  UGR &lt; 19 dans une salle de classe.</a:t>
            </a:r>
          </a:p>
        </p:txBody>
      </p:sp>
      <p:sp>
        <p:nvSpPr>
          <p:cNvPr id="10" name="Rectangle 9"/>
          <p:cNvSpPr>
            <a:spLocks noChangeArrowheads="1"/>
          </p:cNvSpPr>
          <p:nvPr>
            <p:custDataLst>
              <p:tags r:id="rId5"/>
            </p:custDataLst>
          </p:nvPr>
        </p:nvSpPr>
        <p:spPr bwMode="auto">
          <a:xfrm>
            <a:off x="6470914" y="3144148"/>
            <a:ext cx="2686271"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tab pos="228600" algn="l"/>
              </a:tabLst>
            </a:pPr>
            <a:r>
              <a:rPr lang="fr-FR" sz="1600" b="1" dirty="0" smtClean="0">
                <a:solidFill>
                  <a:schemeClr val="bg1"/>
                </a:solidFill>
                <a:latin typeface="Arial" pitchFamily="34" charset="0"/>
                <a:cs typeface="Arial" pitchFamily="34" charset="0"/>
              </a:rPr>
              <a:t>Le paramètre  U</a:t>
            </a:r>
            <a:r>
              <a:rPr lang="fr-FR" sz="1600" b="1" baseline="-25000" dirty="0" smtClean="0">
                <a:solidFill>
                  <a:schemeClr val="bg1"/>
                </a:solidFill>
                <a:latin typeface="Arial" pitchFamily="34" charset="0"/>
                <a:cs typeface="Arial" pitchFamily="34" charset="0"/>
              </a:rPr>
              <a:t>0 </a:t>
            </a:r>
            <a:r>
              <a:rPr lang="fr-FR" sz="1600" b="1" dirty="0" smtClean="0">
                <a:solidFill>
                  <a:schemeClr val="bg1"/>
                </a:solidFill>
                <a:latin typeface="Arial" pitchFamily="34" charset="0"/>
                <a:cs typeface="Arial" pitchFamily="34" charset="0"/>
              </a:rPr>
              <a:t>indique le pourcentage  minimum d’éclairement moyen autour d’une zone de travail.</a:t>
            </a:r>
          </a:p>
        </p:txBody>
      </p:sp>
      <p:sp>
        <p:nvSpPr>
          <p:cNvPr id="11" name="Rectangle 10"/>
          <p:cNvSpPr>
            <a:spLocks noChangeArrowheads="1"/>
          </p:cNvSpPr>
          <p:nvPr>
            <p:custDataLst>
              <p:tags r:id="rId6"/>
            </p:custDataLst>
          </p:nvPr>
        </p:nvSpPr>
        <p:spPr bwMode="auto">
          <a:xfrm>
            <a:off x="6470914" y="4632232"/>
            <a:ext cx="2673085" cy="1031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tab pos="228600" algn="l"/>
              </a:tabLst>
            </a:pPr>
            <a:r>
              <a:rPr lang="fr-FR" sz="1600" b="1" dirty="0" smtClean="0">
                <a:solidFill>
                  <a:schemeClr val="bg1"/>
                </a:solidFill>
                <a:latin typeface="Arial" pitchFamily="34" charset="0"/>
                <a:cs typeface="Arial" pitchFamily="34" charset="0"/>
              </a:rPr>
              <a:t>Le paramètre  R</a:t>
            </a:r>
            <a:r>
              <a:rPr lang="fr-FR" sz="1600" b="1" baseline="-25000" dirty="0" smtClean="0">
                <a:solidFill>
                  <a:schemeClr val="bg1"/>
                </a:solidFill>
                <a:latin typeface="Arial" pitchFamily="34" charset="0"/>
                <a:cs typeface="Arial" pitchFamily="34" charset="0"/>
              </a:rPr>
              <a:t>a </a:t>
            </a:r>
            <a:r>
              <a:rPr lang="fr-FR" sz="1600" b="1" dirty="0" smtClean="0">
                <a:solidFill>
                  <a:schemeClr val="bg1"/>
                </a:solidFill>
                <a:latin typeface="Arial" pitchFamily="34" charset="0"/>
                <a:cs typeface="Arial" pitchFamily="34" charset="0"/>
              </a:rPr>
              <a:t>indique rendu des </a:t>
            </a:r>
            <a:r>
              <a:rPr lang="fr-FR" sz="1600" b="1" dirty="0" smtClean="0">
                <a:solidFill>
                  <a:schemeClr val="bg1"/>
                </a:solidFill>
                <a:latin typeface="Arial" pitchFamily="34" charset="0"/>
                <a:cs typeface="Arial" pitchFamily="34" charset="0"/>
              </a:rPr>
              <a:t>couleurs minimales pour </a:t>
            </a:r>
            <a:r>
              <a:rPr lang="fr-FR" sz="1600" b="1" dirty="0" smtClean="0">
                <a:solidFill>
                  <a:schemeClr val="bg1"/>
                </a:solidFill>
                <a:latin typeface="Arial" pitchFamily="34" charset="0"/>
                <a:cs typeface="Arial" pitchFamily="34" charset="0"/>
              </a:rPr>
              <a:t>l’activité donnée</a:t>
            </a:r>
          </a:p>
        </p:txBody>
      </p:sp>
    </p:spTree>
    <p:extLst>
      <p:ext uri="{BB962C8B-B14F-4D97-AF65-F5344CB8AC3E}">
        <p14:creationId xmlns:p14="http://schemas.microsoft.com/office/powerpoint/2010/main" val="306147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46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63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custDataLst>
              <p:tags r:id="rId1"/>
            </p:custDataLst>
          </p:nvPr>
        </p:nvSpPr>
        <p:spPr bwMode="auto">
          <a:xfrm>
            <a:off x="0" y="4394"/>
            <a:ext cx="4211960"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Les sources lumineuses.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5"/>
          <p:cNvSpPr/>
          <p:nvPr>
            <p:custDataLst>
              <p:tags r:id="rId2"/>
            </p:custDataLst>
          </p:nvPr>
        </p:nvSpPr>
        <p:spPr>
          <a:xfrm>
            <a:off x="379782" y="2289060"/>
            <a:ext cx="3438128" cy="369332"/>
          </a:xfrm>
          <a:prstGeom prst="rect">
            <a:avLst/>
          </a:prstGeom>
        </p:spPr>
        <p:txBody>
          <a:bodyPr wrap="square">
            <a:spAutoFit/>
          </a:bodyPr>
          <a:lstStyle/>
          <a:p>
            <a:pPr lvl="0" fontAlgn="base">
              <a:spcBef>
                <a:spcPct val="0"/>
              </a:spcBef>
              <a:spcAft>
                <a:spcPct val="0"/>
              </a:spcAft>
              <a:tabLst>
                <a:tab pos="-90488" algn="l"/>
                <a:tab pos="90488" algn="l"/>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Caractéristiques générales</a:t>
            </a:r>
            <a:endParaRPr kumimoji="0" lang="fr-FR" sz="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6"/>
          <p:cNvSpPr/>
          <p:nvPr>
            <p:custDataLst>
              <p:tags r:id="rId3"/>
            </p:custDataLst>
          </p:nvPr>
        </p:nvSpPr>
        <p:spPr>
          <a:xfrm>
            <a:off x="683568" y="2843058"/>
            <a:ext cx="6912768" cy="3970318"/>
          </a:xfrm>
          <a:prstGeom prst="rect">
            <a:avLst/>
          </a:prstGeom>
        </p:spPr>
        <p:txBody>
          <a:bodyPr wrap="square">
            <a:spAutoFit/>
          </a:bodyPr>
          <a:lstStyle/>
          <a:p>
            <a:r>
              <a:rPr lang="fr-FR" b="1" dirty="0">
                <a:solidFill>
                  <a:schemeClr val="bg1"/>
                </a:solidFill>
              </a:rPr>
              <a:t>Désignation d’une lampe </a:t>
            </a:r>
            <a:r>
              <a:rPr lang="fr-FR" b="1" dirty="0" smtClean="0">
                <a:solidFill>
                  <a:schemeClr val="bg1"/>
                </a:solidFill>
              </a:rPr>
              <a:t>:</a:t>
            </a:r>
          </a:p>
          <a:p>
            <a:r>
              <a:rPr lang="fr-FR" b="1" dirty="0" smtClean="0">
                <a:solidFill>
                  <a:schemeClr val="bg1"/>
                </a:solidFill>
              </a:rPr>
              <a:t>La technologie</a:t>
            </a:r>
            <a:endParaRPr lang="fr-FR" b="1" dirty="0">
              <a:solidFill>
                <a:schemeClr val="bg1"/>
              </a:solidFill>
            </a:endParaRPr>
          </a:p>
          <a:p>
            <a:r>
              <a:rPr lang="fr-FR" b="1" dirty="0">
                <a:solidFill>
                  <a:schemeClr val="bg1"/>
                </a:solidFill>
              </a:rPr>
              <a:t>La puissance </a:t>
            </a:r>
            <a:r>
              <a:rPr lang="fr-FR" b="1" dirty="0" smtClean="0">
                <a:solidFill>
                  <a:schemeClr val="bg1"/>
                </a:solidFill>
              </a:rPr>
              <a:t>consommée (en </a:t>
            </a:r>
            <a:r>
              <a:rPr lang="fr-FR" b="1" dirty="0">
                <a:solidFill>
                  <a:schemeClr val="bg1"/>
                </a:solidFill>
              </a:rPr>
              <a:t>Watts)</a:t>
            </a:r>
          </a:p>
          <a:p>
            <a:r>
              <a:rPr lang="fr-FR" b="1" dirty="0">
                <a:solidFill>
                  <a:schemeClr val="bg1"/>
                </a:solidFill>
              </a:rPr>
              <a:t>La tension (en Volts)</a:t>
            </a:r>
          </a:p>
          <a:p>
            <a:r>
              <a:rPr lang="fr-FR" b="1" dirty="0">
                <a:solidFill>
                  <a:schemeClr val="bg1"/>
                </a:solidFill>
              </a:rPr>
              <a:t>Le type de culot</a:t>
            </a:r>
          </a:p>
          <a:p>
            <a:r>
              <a:rPr lang="fr-FR" b="1" dirty="0">
                <a:solidFill>
                  <a:schemeClr val="bg1"/>
                </a:solidFill>
              </a:rPr>
              <a:t>La forme de l’ampoule</a:t>
            </a:r>
          </a:p>
          <a:p>
            <a:r>
              <a:rPr lang="fr-FR" b="1" dirty="0">
                <a:solidFill>
                  <a:schemeClr val="bg1"/>
                </a:solidFill>
              </a:rPr>
              <a:t>L’atmosphère (</a:t>
            </a:r>
            <a:r>
              <a:rPr lang="fr-FR" b="1" dirty="0" smtClean="0">
                <a:solidFill>
                  <a:schemeClr val="bg1"/>
                </a:solidFill>
              </a:rPr>
              <a:t>Krypton, </a:t>
            </a:r>
            <a:r>
              <a:rPr lang="fr-FR" b="1" dirty="0">
                <a:solidFill>
                  <a:schemeClr val="bg1"/>
                </a:solidFill>
              </a:rPr>
              <a:t>Halogène</a:t>
            </a:r>
            <a:r>
              <a:rPr lang="fr-FR" b="1" dirty="0" smtClean="0">
                <a:solidFill>
                  <a:schemeClr val="bg1"/>
                </a:solidFill>
              </a:rPr>
              <a:t>)</a:t>
            </a:r>
          </a:p>
          <a:p>
            <a:r>
              <a:rPr lang="fr-FR" b="1" dirty="0" smtClean="0">
                <a:solidFill>
                  <a:schemeClr val="bg1"/>
                </a:solidFill>
              </a:rPr>
              <a:t>La température de couleur en ° Kelvin</a:t>
            </a:r>
            <a:endParaRPr lang="fr-FR" b="1" dirty="0">
              <a:solidFill>
                <a:schemeClr val="bg1"/>
              </a:solidFill>
            </a:endParaRPr>
          </a:p>
          <a:p>
            <a:r>
              <a:rPr lang="fr-FR" b="1" dirty="0" smtClean="0">
                <a:solidFill>
                  <a:schemeClr val="bg1"/>
                </a:solidFill>
              </a:rPr>
              <a:t>Nombre </a:t>
            </a:r>
            <a:r>
              <a:rPr lang="fr-FR" b="1" dirty="0">
                <a:solidFill>
                  <a:schemeClr val="bg1"/>
                </a:solidFill>
              </a:rPr>
              <a:t>de lumens (ou </a:t>
            </a:r>
            <a:r>
              <a:rPr lang="fr-FR" b="1" dirty="0" smtClean="0">
                <a:solidFill>
                  <a:schemeClr val="bg1"/>
                </a:solidFill>
              </a:rPr>
              <a:t>quelquefois </a:t>
            </a:r>
            <a:r>
              <a:rPr lang="fr-FR" b="1" dirty="0">
                <a:solidFill>
                  <a:schemeClr val="bg1"/>
                </a:solidFill>
              </a:rPr>
              <a:t>de candelas), ce sont les seules vraies indications de ce que la lampe produit comme lumière, les Watts ne sont que la consommation……</a:t>
            </a:r>
          </a:p>
          <a:p>
            <a:r>
              <a:rPr lang="fr-FR" b="1" dirty="0">
                <a:solidFill>
                  <a:schemeClr val="bg1"/>
                </a:solidFill>
              </a:rPr>
              <a:t> </a:t>
            </a:r>
          </a:p>
          <a:p>
            <a:r>
              <a:rPr lang="fr-FR" b="1" dirty="0">
                <a:solidFill>
                  <a:schemeClr val="bg1"/>
                </a:solidFill>
              </a:rPr>
              <a:t> </a:t>
            </a:r>
            <a:r>
              <a:rPr lang="fr-FR" b="1" dirty="0" smtClean="0">
                <a:solidFill>
                  <a:schemeClr val="bg1"/>
                </a:solidFill>
              </a:rPr>
              <a:t>Exemple </a:t>
            </a:r>
            <a:r>
              <a:rPr lang="fr-FR" b="1" dirty="0">
                <a:solidFill>
                  <a:schemeClr val="bg1"/>
                </a:solidFill>
              </a:rPr>
              <a:t>de désignation : </a:t>
            </a:r>
          </a:p>
          <a:p>
            <a:r>
              <a:rPr lang="fr-FR" b="1" dirty="0" smtClean="0">
                <a:solidFill>
                  <a:schemeClr val="bg1"/>
                </a:solidFill>
              </a:rPr>
              <a:t>120 </a:t>
            </a:r>
            <a:r>
              <a:rPr lang="fr-FR" b="1" dirty="0">
                <a:solidFill>
                  <a:schemeClr val="bg1"/>
                </a:solidFill>
              </a:rPr>
              <a:t>W - </a:t>
            </a:r>
            <a:r>
              <a:rPr lang="fr-FR" b="1" dirty="0" smtClean="0">
                <a:solidFill>
                  <a:schemeClr val="bg1"/>
                </a:solidFill>
              </a:rPr>
              <a:t>240 </a:t>
            </a:r>
            <a:r>
              <a:rPr lang="fr-FR" b="1" dirty="0">
                <a:solidFill>
                  <a:schemeClr val="bg1"/>
                </a:solidFill>
              </a:rPr>
              <a:t>V </a:t>
            </a:r>
            <a:r>
              <a:rPr lang="fr-FR" b="1" dirty="0" smtClean="0">
                <a:solidFill>
                  <a:schemeClr val="bg1"/>
                </a:solidFill>
              </a:rPr>
              <a:t>– E27 – 2750°K </a:t>
            </a:r>
            <a:r>
              <a:rPr lang="fr-FR" b="1" dirty="0">
                <a:solidFill>
                  <a:schemeClr val="bg1"/>
                </a:solidFill>
              </a:rPr>
              <a:t>– </a:t>
            </a:r>
            <a:r>
              <a:rPr lang="fr-FR" b="1" dirty="0" smtClean="0">
                <a:solidFill>
                  <a:schemeClr val="bg1"/>
                </a:solidFill>
              </a:rPr>
              <a:t>halogène- 2220 </a:t>
            </a:r>
            <a:r>
              <a:rPr lang="fr-FR" b="1" dirty="0">
                <a:solidFill>
                  <a:schemeClr val="bg1"/>
                </a:solidFill>
              </a:rPr>
              <a:t>lm</a:t>
            </a:r>
          </a:p>
        </p:txBody>
      </p:sp>
      <p:pic>
        <p:nvPicPr>
          <p:cNvPr id="8" name="Image 7"/>
          <p:cNvPicPr>
            <a:picLocks noChangeAspect="1"/>
          </p:cNvPicPr>
          <p:nvPr>
            <p:custDataLst>
              <p:tags r:id="rId4"/>
            </p:custDataLst>
          </p:nvPr>
        </p:nvPicPr>
        <p:blipFill rotWithShape="1">
          <a:blip r:embed="rId8" cstate="print">
            <a:extLst>
              <a:ext uri="{BEBA8EAE-BF5A-486C-A8C5-ECC9F3942E4B}">
                <a14:imgProps xmlns:a14="http://schemas.microsoft.com/office/drawing/2010/main">
                  <a14:imgLayer r:embed="rId9">
                    <a14:imgEffect>
                      <a14:backgroundRemoval t="182" b="97879" l="4182" r="90000">
                        <a14:foregroundMark x1="30409" y1="18364" x2="29636" y2="18364"/>
                        <a14:foregroundMark x1="13136" y1="27455" x2="15364" y2="27030"/>
                        <a14:foregroundMark x1="77727" y1="85030" x2="83591" y2="85455"/>
                        <a14:foregroundMark x1="78274" y1="44347" x2="80176" y2="36452"/>
                        <a14:backgroundMark x1="87227" y1="47818" x2="88682" y2="85030"/>
                        <a14:backgroundMark x1="38500" y1="8242" x2="49455" y2="8000"/>
                      </a14:backgroundRemoval>
                    </a14:imgEffect>
                    <a14:imgEffect>
                      <a14:sharpenSoften amount="50000"/>
                    </a14:imgEffect>
                  </a14:imgLayer>
                </a14:imgProps>
              </a:ext>
              <a:ext uri="{28A0092B-C50C-407E-A947-70E740481C1C}">
                <a14:useLocalDpi xmlns:a14="http://schemas.microsoft.com/office/drawing/2010/main" val="0"/>
              </a:ext>
            </a:extLst>
          </a:blip>
          <a:srcRect l="4544" r="10477"/>
          <a:stretch/>
        </p:blipFill>
        <p:spPr>
          <a:xfrm>
            <a:off x="4470400" y="764704"/>
            <a:ext cx="4833257" cy="4265712"/>
          </a:xfrm>
          <a:prstGeom prst="rect">
            <a:avLst/>
          </a:prstGeom>
        </p:spPr>
      </p:pic>
      <p:sp>
        <p:nvSpPr>
          <p:cNvPr id="5" name="Rectangle 13"/>
          <p:cNvSpPr>
            <a:spLocks noChangeArrowheads="1"/>
          </p:cNvSpPr>
          <p:nvPr>
            <p:custDataLst>
              <p:tags r:id="rId5"/>
            </p:custDataLst>
          </p:nvPr>
        </p:nvSpPr>
        <p:spPr bwMode="auto">
          <a:xfrm>
            <a:off x="379782" y="908720"/>
            <a:ext cx="578587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La fonction </a:t>
            </a:r>
            <a:r>
              <a:rPr kumimoji="0" lang="fr-FR"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d’éclairage</a:t>
            </a:r>
            <a:r>
              <a:rPr kumimoji="0" lang="fr-FR"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deux éléments :</a:t>
            </a:r>
          </a:p>
          <a:p>
            <a:pPr lvl="0" fontAlgn="base">
              <a:spcBef>
                <a:spcPct val="0"/>
              </a:spcBef>
              <a:spcAft>
                <a:spcPct val="0"/>
              </a:spcAft>
              <a:tabLst>
                <a:tab pos="-90488" algn="l"/>
                <a:tab pos="90488" algn="l"/>
              </a:tabLst>
            </a:pPr>
            <a:r>
              <a:rPr kumimoji="0" lang="fr-FR"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 Les sources lumineuses.</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lvl="0" eaLnBrk="0" fontAlgn="base" hangingPunct="0">
              <a:spcBef>
                <a:spcPct val="0"/>
              </a:spcBef>
              <a:spcAft>
                <a:spcPct val="0"/>
              </a:spcAft>
              <a:tabLst>
                <a:tab pos="-90488" algn="l"/>
                <a:tab pos="90488" algn="l"/>
              </a:tabLst>
            </a:pPr>
            <a:r>
              <a:rPr kumimoji="0" lang="fr-FR"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 Les Luminaires</a:t>
            </a:r>
            <a:r>
              <a:rPr lang="fr-FR" sz="2000" b="1" dirty="0" smtClean="0">
                <a:solidFill>
                  <a:schemeClr val="bg1"/>
                </a:solidFill>
                <a:latin typeface="Arial" pitchFamily="34" charset="0"/>
                <a:ea typeface="Times New Roman" pitchFamily="18" charset="0"/>
                <a:cs typeface="Arial" pitchFamily="34" charset="0"/>
              </a:rPr>
              <a:t>, </a:t>
            </a:r>
            <a:r>
              <a:rPr kumimoji="0" lang="fr-FR"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supports et mode de  pose.</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27512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2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750"/>
                            </p:stCondLst>
                            <p:childTnLst>
                              <p:par>
                                <p:cTn id="17" presetID="5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3250"/>
                            </p:stCondLst>
                            <p:childTnLst>
                              <p:par>
                                <p:cTn id="23" presetID="10" presetClass="entr" presetSubtype="0" fill="hold" grpId="0" nodeType="afterEffect">
                                  <p:stCondLst>
                                    <p:cond delay="0"/>
                                  </p:stCondLst>
                                  <p:iterate type="wd">
                                    <p:tmPct val="10000"/>
                                  </p:iterate>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custDataLst>
              <p:tags r:id="rId1"/>
            </p:custDataLst>
          </p:nvPr>
        </p:nvSpPr>
        <p:spPr bwMode="auto">
          <a:xfrm>
            <a:off x="3995936" y="3140968"/>
            <a:ext cx="936104"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FIN</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4095836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descr="http://www.lampesdirect.fr/media/wysiwyg/lampesdirect/Blog/Cultos.jpg"/>
          <p:cNvPicPr>
            <a:picLocks noChangeAspect="1" noChangeArrowheads="1"/>
          </p:cNvPicPr>
          <p:nvPr>
            <p:custDataLst>
              <p:tags r:id="rId1"/>
            </p:custDataLst>
          </p:nvPr>
        </p:nvPicPr>
        <p:blipFill>
          <a:blip r:embed="rId16">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rcRect r="71217"/>
          <a:stretch>
            <a:fillRect/>
          </a:stretch>
        </p:blipFill>
        <p:spPr bwMode="auto">
          <a:xfrm>
            <a:off x="539551" y="1628800"/>
            <a:ext cx="3557183" cy="2597474"/>
          </a:xfrm>
          <a:prstGeom prst="rect">
            <a:avLst/>
          </a:prstGeom>
          <a:noFill/>
          <a:extLst>
            <a:ext uri="{909E8E84-426E-40DD-AFC4-6F175D3DCCD1}">
              <a14:hiddenFill xmlns:a14="http://schemas.microsoft.com/office/drawing/2010/main">
                <a:solidFill>
                  <a:srgbClr val="FFFFFF"/>
                </a:solidFill>
              </a14:hiddenFill>
            </a:ext>
          </a:extLst>
        </p:spPr>
      </p:pic>
      <p:pic>
        <p:nvPicPr>
          <p:cNvPr id="4102" name="Image 153"/>
          <p:cNvPicPr>
            <a:picLocks noChangeAspect="1" noChangeArrowheads="1"/>
          </p:cNvPicPr>
          <p:nvPr>
            <p:custDataLst>
              <p:tags r:id="rId2"/>
            </p:custDataLst>
          </p:nvPr>
        </p:nvPicPr>
        <p:blipFill>
          <a:blip r:embed="rId18" cstate="print">
            <a:lum bright="20000" contrast="40000"/>
            <a:extLst>
              <a:ext uri="{28A0092B-C50C-407E-A947-70E740481C1C}">
                <a14:useLocalDpi xmlns:a14="http://schemas.microsoft.com/office/drawing/2010/main" val="0"/>
              </a:ext>
            </a:extLst>
          </a:blip>
          <a:srcRect l="6596" t="4289" r="8717"/>
          <a:stretch>
            <a:fillRect/>
          </a:stretch>
        </p:blipFill>
        <p:spPr bwMode="auto">
          <a:xfrm>
            <a:off x="4716016" y="2564904"/>
            <a:ext cx="1390494" cy="1607046"/>
          </a:xfrm>
          <a:prstGeom prst="rect">
            <a:avLst/>
          </a:prstGeom>
          <a:noFill/>
          <a:extLst>
            <a:ext uri="{909E8E84-426E-40DD-AFC4-6F175D3DCCD1}">
              <a14:hiddenFill xmlns:a14="http://schemas.microsoft.com/office/drawing/2010/main">
                <a:solidFill>
                  <a:srgbClr val="FFFFFF"/>
                </a:solidFill>
              </a14:hiddenFill>
            </a:ext>
          </a:extLst>
        </p:spPr>
      </p:pic>
      <p:pic>
        <p:nvPicPr>
          <p:cNvPr id="4101" name="il_fi" descr="http://www.lampesdirect.fr/media/wysiwyg/lampesdirect/Blog/Cultos.jpg"/>
          <p:cNvPicPr>
            <a:picLocks noChangeAspect="1" noChangeArrowheads="1"/>
          </p:cNvPicPr>
          <p:nvPr>
            <p:custDataLst>
              <p:tags r:id="rId3"/>
            </p:custDataLst>
          </p:nvPr>
        </p:nvPicPr>
        <p:blipFill>
          <a:blip r:embed="rId16">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rcRect l="28284"/>
          <a:stretch>
            <a:fillRect/>
          </a:stretch>
        </p:blipFill>
        <p:spPr bwMode="auto">
          <a:xfrm>
            <a:off x="1688358" y="4293096"/>
            <a:ext cx="7442931" cy="2184226"/>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87"/>
          <p:cNvSpPr txBox="1">
            <a:spLocks noChangeArrowheads="1"/>
          </p:cNvSpPr>
          <p:nvPr>
            <p:custDataLst>
              <p:tags r:id="rId4"/>
            </p:custDataLst>
          </p:nvPr>
        </p:nvSpPr>
        <p:spPr bwMode="auto">
          <a:xfrm>
            <a:off x="4096734" y="1873854"/>
            <a:ext cx="5044971" cy="369332"/>
          </a:xfrm>
          <a:prstGeom prst="rect">
            <a:avLst/>
          </a:prstGeom>
          <a:noFill/>
          <a:ln w="9525" cap="flat" cmpd="sng" algn="ctr">
            <a:noFill/>
            <a:prstDash val="solid"/>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none" lIns="91440" tIns="45720" rIns="91440" bIns="45720" anchor="t" anchorCtr="0" upright="1">
            <a:spAutoFit/>
          </a:bodyPr>
          <a:lstStyle/>
          <a:p>
            <a:pPr>
              <a:spcAft>
                <a:spcPts val="0"/>
              </a:spcAft>
            </a:pPr>
            <a:r>
              <a:rPr lang="fr-FR" b="1" dirty="0">
                <a:solidFill>
                  <a:schemeClr val="bg1"/>
                </a:solidFill>
                <a:effectLst/>
                <a:latin typeface="Arial" pitchFamily="34" charset="0"/>
                <a:ea typeface="Times New Roman"/>
                <a:cs typeface="Arial" pitchFamily="34" charset="0"/>
              </a:rPr>
              <a:t>Les culots </a:t>
            </a:r>
            <a:r>
              <a:rPr lang="fr-FR" b="1" dirty="0" smtClean="0">
                <a:solidFill>
                  <a:schemeClr val="bg1"/>
                </a:solidFill>
                <a:effectLst/>
                <a:latin typeface="Arial" pitchFamily="34" charset="0"/>
                <a:ea typeface="Times New Roman"/>
                <a:cs typeface="Arial" pitchFamily="34" charset="0"/>
              </a:rPr>
              <a:t>vissés E avec le diamètre en </a:t>
            </a:r>
            <a:r>
              <a:rPr lang="fr-FR" b="1" dirty="0" err="1" smtClean="0">
                <a:solidFill>
                  <a:schemeClr val="bg1"/>
                </a:solidFill>
                <a:effectLst/>
                <a:latin typeface="Arial" pitchFamily="34" charset="0"/>
                <a:ea typeface="Times New Roman"/>
                <a:cs typeface="Arial" pitchFamily="34" charset="0"/>
              </a:rPr>
              <a:t>mm.</a:t>
            </a:r>
            <a:endParaRPr lang="fr-FR" b="1" dirty="0">
              <a:solidFill>
                <a:schemeClr val="bg1"/>
              </a:solidFill>
              <a:effectLst/>
              <a:latin typeface="Arial" pitchFamily="34" charset="0"/>
              <a:ea typeface="Times New Roman"/>
              <a:cs typeface="Arial" pitchFamily="34" charset="0"/>
            </a:endParaRPr>
          </a:p>
        </p:txBody>
      </p:sp>
      <p:sp>
        <p:nvSpPr>
          <p:cNvPr id="7" name="Text Box 488"/>
          <p:cNvSpPr txBox="1">
            <a:spLocks noChangeArrowheads="1"/>
          </p:cNvSpPr>
          <p:nvPr>
            <p:custDataLst>
              <p:tags r:id="rId5"/>
            </p:custDataLst>
          </p:nvPr>
        </p:nvSpPr>
        <p:spPr bwMode="auto">
          <a:xfrm>
            <a:off x="6084168" y="2692952"/>
            <a:ext cx="3082895" cy="646331"/>
          </a:xfrm>
          <a:prstGeom prst="rect">
            <a:avLst/>
          </a:prstGeom>
          <a:noFill/>
          <a:ln w="9525" cap="flat" cmpd="sng" algn="ctr">
            <a:noFill/>
            <a:prstDash val="solid"/>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none" lIns="91440" tIns="45720" rIns="91440" bIns="45720" anchor="t" anchorCtr="0" upright="1">
            <a:spAutoFit/>
          </a:bodyPr>
          <a:lstStyle/>
          <a:p>
            <a:pPr>
              <a:spcAft>
                <a:spcPts val="0"/>
              </a:spcAft>
            </a:pPr>
            <a:r>
              <a:rPr lang="fr-FR" b="1" dirty="0">
                <a:solidFill>
                  <a:schemeClr val="bg1"/>
                </a:solidFill>
                <a:effectLst/>
                <a:latin typeface="Arial" pitchFamily="34" charset="0"/>
                <a:ea typeface="Times New Roman"/>
                <a:cs typeface="Arial" pitchFamily="34" charset="0"/>
              </a:rPr>
              <a:t>Les culots à baïonnettes</a:t>
            </a:r>
          </a:p>
          <a:p>
            <a:pPr>
              <a:spcAft>
                <a:spcPts val="0"/>
              </a:spcAft>
            </a:pPr>
            <a:r>
              <a:rPr lang="fr-FR" b="1" dirty="0" smtClean="0">
                <a:solidFill>
                  <a:schemeClr val="bg1"/>
                </a:solidFill>
                <a:effectLst/>
                <a:latin typeface="Arial" pitchFamily="34" charset="0"/>
                <a:ea typeface="Times New Roman"/>
                <a:cs typeface="Arial" pitchFamily="34" charset="0"/>
              </a:rPr>
              <a:t>B avec le diamètre en </a:t>
            </a:r>
            <a:r>
              <a:rPr lang="fr-FR" b="1" dirty="0" err="1" smtClean="0">
                <a:solidFill>
                  <a:schemeClr val="bg1"/>
                </a:solidFill>
                <a:effectLst/>
                <a:latin typeface="Arial" pitchFamily="34" charset="0"/>
                <a:ea typeface="Times New Roman"/>
                <a:cs typeface="Arial" pitchFamily="34" charset="0"/>
              </a:rPr>
              <a:t>mm.</a:t>
            </a:r>
            <a:endParaRPr lang="fr-FR" b="1" dirty="0">
              <a:solidFill>
                <a:schemeClr val="bg1"/>
              </a:solidFill>
              <a:effectLst/>
              <a:latin typeface="Arial" pitchFamily="34" charset="0"/>
              <a:ea typeface="Times New Roman"/>
              <a:cs typeface="Arial" pitchFamily="34" charset="0"/>
            </a:endParaRPr>
          </a:p>
        </p:txBody>
      </p:sp>
      <p:sp>
        <p:nvSpPr>
          <p:cNvPr id="8" name="Text Box 489"/>
          <p:cNvSpPr txBox="1">
            <a:spLocks noChangeArrowheads="1"/>
          </p:cNvSpPr>
          <p:nvPr>
            <p:custDataLst>
              <p:tags r:id="rId6"/>
            </p:custDataLst>
          </p:nvPr>
        </p:nvSpPr>
        <p:spPr bwMode="auto">
          <a:xfrm>
            <a:off x="683568" y="6477322"/>
            <a:ext cx="8622873" cy="369332"/>
          </a:xfrm>
          <a:prstGeom prst="rect">
            <a:avLst/>
          </a:prstGeom>
          <a:noFill/>
          <a:ln w="9525" cap="flat" cmpd="sng" algn="ctr">
            <a:noFill/>
            <a:prstDash val="solid"/>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none" lIns="91440" tIns="45720" rIns="91440" bIns="45720" anchor="t" anchorCtr="0" upright="1">
            <a:spAutoFit/>
          </a:bodyPr>
          <a:lstStyle/>
          <a:p>
            <a:pPr>
              <a:spcAft>
                <a:spcPts val="0"/>
              </a:spcAft>
            </a:pPr>
            <a:r>
              <a:rPr lang="fr-FR" b="1" dirty="0">
                <a:solidFill>
                  <a:schemeClr val="bg1"/>
                </a:solidFill>
                <a:effectLst/>
                <a:latin typeface="Arial" pitchFamily="34" charset="0"/>
                <a:ea typeface="Times New Roman"/>
                <a:cs typeface="Arial" pitchFamily="34" charset="0"/>
              </a:rPr>
              <a:t>Les culots à </a:t>
            </a:r>
            <a:r>
              <a:rPr lang="fr-FR" b="1" dirty="0" smtClean="0">
                <a:solidFill>
                  <a:schemeClr val="bg1"/>
                </a:solidFill>
                <a:effectLst/>
                <a:latin typeface="Arial" pitchFamily="34" charset="0"/>
                <a:ea typeface="Times New Roman"/>
                <a:cs typeface="Arial" pitchFamily="34" charset="0"/>
              </a:rPr>
              <a:t>broches </a:t>
            </a:r>
            <a:r>
              <a:rPr lang="fr-FR" b="1" dirty="0" smtClean="0">
                <a:solidFill>
                  <a:schemeClr val="bg1"/>
                </a:solidFill>
                <a:effectLst/>
                <a:latin typeface="Arial" pitchFamily="34" charset="0"/>
                <a:ea typeface="Times New Roman"/>
                <a:cs typeface="Arial" pitchFamily="34" charset="0"/>
              </a:rPr>
              <a:t>simples G</a:t>
            </a:r>
            <a:r>
              <a:rPr lang="fr-FR" b="1" dirty="0" smtClean="0">
                <a:solidFill>
                  <a:schemeClr val="bg1"/>
                </a:solidFill>
                <a:effectLst/>
                <a:latin typeface="Arial" pitchFamily="34" charset="0"/>
                <a:ea typeface="Times New Roman"/>
                <a:cs typeface="Arial" pitchFamily="34" charset="0"/>
              </a:rPr>
              <a:t>, à ergots </a:t>
            </a:r>
            <a:r>
              <a:rPr lang="fr-FR" b="1" dirty="0" err="1" smtClean="0">
                <a:solidFill>
                  <a:schemeClr val="bg1"/>
                </a:solidFill>
                <a:effectLst/>
                <a:latin typeface="Arial" pitchFamily="34" charset="0"/>
                <a:ea typeface="Times New Roman"/>
                <a:cs typeface="Arial" pitchFamily="34" charset="0"/>
              </a:rPr>
              <a:t>Gu</a:t>
            </a:r>
            <a:r>
              <a:rPr lang="fr-FR" b="1" dirty="0" smtClean="0">
                <a:solidFill>
                  <a:schemeClr val="bg1"/>
                </a:solidFill>
                <a:effectLst/>
                <a:latin typeface="Arial" pitchFamily="34" charset="0"/>
                <a:ea typeface="Times New Roman"/>
                <a:cs typeface="Arial" pitchFamily="34" charset="0"/>
              </a:rPr>
              <a:t>,  plus valeur de l’entraxe en mm</a:t>
            </a:r>
            <a:endParaRPr lang="fr-FR" b="1" dirty="0">
              <a:solidFill>
                <a:schemeClr val="bg1"/>
              </a:solidFill>
              <a:effectLst/>
              <a:latin typeface="Arial" pitchFamily="34" charset="0"/>
              <a:ea typeface="Times New Roman"/>
              <a:cs typeface="Arial" pitchFamily="34" charset="0"/>
            </a:endParaRPr>
          </a:p>
        </p:txBody>
      </p:sp>
      <p:sp>
        <p:nvSpPr>
          <p:cNvPr id="3" name="Rectangle 8"/>
          <p:cNvSpPr>
            <a:spLocks noChangeArrowheads="1"/>
          </p:cNvSpPr>
          <p:nvPr>
            <p:custDataLst>
              <p:tags r:id="rId7"/>
            </p:custDataLst>
          </p:nvPr>
        </p:nvSpPr>
        <p:spPr bwMode="auto">
          <a:xfrm>
            <a:off x="467544" y="620688"/>
            <a:ext cx="7704856" cy="969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sng" strike="noStrike" cap="none" normalizeH="0" baseline="0" dirty="0" smtClean="0">
                <a:ln>
                  <a:noFill/>
                </a:ln>
                <a:solidFill>
                  <a:schemeClr val="bg1"/>
                </a:solidFill>
                <a:effectLst/>
                <a:latin typeface="Arial" pitchFamily="34" charset="0"/>
                <a:cs typeface="Arial" pitchFamily="34" charset="0"/>
              </a:rPr>
              <a:t>Le culot</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Il permet d’assurer la liaison électrique avec l’alimentation et de fixer la lampe dans le luminaire.</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9"/>
          <p:cNvSpPr>
            <a:spLocks noChangeArrowheads="1"/>
          </p:cNvSpPr>
          <p:nvPr>
            <p:custDataLst>
              <p:tags r:id="rId8"/>
            </p:custDataLst>
          </p:nvPr>
        </p:nvSpPr>
        <p:spPr bwMode="auto">
          <a:xfrm>
            <a:off x="2970213"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5" name="Rectangle 10"/>
          <p:cNvSpPr>
            <a:spLocks noChangeArrowheads="1"/>
          </p:cNvSpPr>
          <p:nvPr>
            <p:custDataLst>
              <p:tags r:id="rId9"/>
            </p:custDataLst>
          </p:nvPr>
        </p:nvSpPr>
        <p:spPr bwMode="auto">
          <a:xfrm>
            <a:off x="0" y="2828925"/>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1"/>
          <p:cNvSpPr>
            <a:spLocks noChangeArrowheads="1"/>
          </p:cNvSpPr>
          <p:nvPr>
            <p:custDataLst>
              <p:tags r:id="rId10"/>
            </p:custDataLst>
          </p:nvPr>
        </p:nvSpPr>
        <p:spPr bwMode="auto">
          <a:xfrm>
            <a:off x="0" y="4171950"/>
            <a:ext cx="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4"/>
          <p:cNvSpPr>
            <a:spLocks noChangeArrowheads="1"/>
          </p:cNvSpPr>
          <p:nvPr>
            <p:custDataLst>
              <p:tags r:id="rId11"/>
            </p:custDataLst>
          </p:nvPr>
        </p:nvSpPr>
        <p:spPr bwMode="auto">
          <a:xfrm>
            <a:off x="2970213" y="6638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 </a:t>
            </a:r>
            <a:endParaRPr kumimoji="0" lang="fr-F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6"/>
          <p:cNvSpPr>
            <a:spLocks noChangeArrowheads="1"/>
          </p:cNvSpPr>
          <p:nvPr>
            <p:custDataLst>
              <p:tags r:id="rId12"/>
            </p:custDataLst>
          </p:nvPr>
        </p:nvSpPr>
        <p:spPr bwMode="auto">
          <a:xfrm>
            <a:off x="0" y="5445224"/>
            <a:ext cx="178766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Autres culots, </a:t>
            </a:r>
            <a:b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b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céramiques, </a:t>
            </a: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r>
            <a:b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b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spéciaux….</a:t>
            </a:r>
            <a:r>
              <a:rPr kumimoji="0" lang="fr-FR" b="1" i="0" u="none" strike="noStrike" cap="none" normalizeH="0" baseline="0" dirty="0" smtClean="0">
                <a:ln>
                  <a:noFill/>
                </a:ln>
                <a:solidFill>
                  <a:schemeClr val="bg1"/>
                </a:solidFill>
                <a:effectLst/>
                <a:latin typeface="Arial" pitchFamily="34" charset="0"/>
                <a:cs typeface="Arial" pitchFamily="34" charset="0"/>
              </a:rPr>
              <a:t> </a:t>
            </a:r>
          </a:p>
        </p:txBody>
      </p:sp>
      <p:sp>
        <p:nvSpPr>
          <p:cNvPr id="15" name="Rectangle 7"/>
          <p:cNvSpPr>
            <a:spLocks noChangeArrowheads="1"/>
          </p:cNvSpPr>
          <p:nvPr>
            <p:custDataLst>
              <p:tags r:id="rId13"/>
            </p:custDataLst>
          </p:nvPr>
        </p:nvSpPr>
        <p:spPr bwMode="auto">
          <a:xfrm>
            <a:off x="0" y="0"/>
            <a:ext cx="4211960"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Les sources lumineuses.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343806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050"/>
                            </p:stCondLst>
                            <p:childTnLst>
                              <p:par>
                                <p:cTn id="13" presetID="53" presetClass="entr" presetSubtype="16" fill="hold" nodeType="afterEffect">
                                  <p:stCondLst>
                                    <p:cond delay="0"/>
                                  </p:stCondLst>
                                  <p:childTnLst>
                                    <p:set>
                                      <p:cBhvr>
                                        <p:cTn id="14" dur="1" fill="hold">
                                          <p:stCondLst>
                                            <p:cond delay="0"/>
                                          </p:stCondLst>
                                        </p:cTn>
                                        <p:tgtEl>
                                          <p:spTgt spid="4103"/>
                                        </p:tgtEl>
                                        <p:attrNameLst>
                                          <p:attrName>style.visibility</p:attrName>
                                        </p:attrNameLst>
                                      </p:cBhvr>
                                      <p:to>
                                        <p:strVal val="visible"/>
                                      </p:to>
                                    </p:set>
                                    <p:anim calcmode="lin" valueType="num">
                                      <p:cBhvr>
                                        <p:cTn id="15" dur="500" fill="hold"/>
                                        <p:tgtEl>
                                          <p:spTgt spid="4103"/>
                                        </p:tgtEl>
                                        <p:attrNameLst>
                                          <p:attrName>ppt_w</p:attrName>
                                        </p:attrNameLst>
                                      </p:cBhvr>
                                      <p:tavLst>
                                        <p:tav tm="0">
                                          <p:val>
                                            <p:fltVal val="0"/>
                                          </p:val>
                                        </p:tav>
                                        <p:tav tm="100000">
                                          <p:val>
                                            <p:strVal val="#ppt_w"/>
                                          </p:val>
                                        </p:tav>
                                      </p:tavLst>
                                    </p:anim>
                                    <p:anim calcmode="lin" valueType="num">
                                      <p:cBhvr>
                                        <p:cTn id="16" dur="500" fill="hold"/>
                                        <p:tgtEl>
                                          <p:spTgt spid="4103"/>
                                        </p:tgtEl>
                                        <p:attrNameLst>
                                          <p:attrName>ppt_h</p:attrName>
                                        </p:attrNameLst>
                                      </p:cBhvr>
                                      <p:tavLst>
                                        <p:tav tm="0">
                                          <p:val>
                                            <p:fltVal val="0"/>
                                          </p:val>
                                        </p:tav>
                                        <p:tav tm="100000">
                                          <p:val>
                                            <p:strVal val="#ppt_h"/>
                                          </p:val>
                                        </p:tav>
                                      </p:tavLst>
                                    </p:anim>
                                    <p:animEffect transition="in" filter="fade">
                                      <p:cBhvr>
                                        <p:cTn id="17" dur="500"/>
                                        <p:tgtEl>
                                          <p:spTgt spid="4103"/>
                                        </p:tgtEl>
                                      </p:cBhvr>
                                    </p:animEffect>
                                  </p:childTnLst>
                                </p:cTn>
                              </p:par>
                            </p:childTnLst>
                          </p:cTn>
                        </p:par>
                        <p:par>
                          <p:cTn id="18" fill="hold">
                            <p:stCondLst>
                              <p:cond delay="2550"/>
                            </p:stCondLst>
                            <p:childTnLst>
                              <p:par>
                                <p:cTn id="19" presetID="10" presetClass="entr" presetSubtype="0" fill="hold" grpId="0" nodeType="afterEffect">
                                  <p:stCondLst>
                                    <p:cond delay="0"/>
                                  </p:stCondLst>
                                  <p:iterate type="wd">
                                    <p:tmPct val="10000"/>
                                  </p:iterate>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500"/>
                            </p:stCondLst>
                            <p:childTnLst>
                              <p:par>
                                <p:cTn id="23" presetID="53" presetClass="entr" presetSubtype="16" fill="hold" nodeType="afterEffect">
                                  <p:stCondLst>
                                    <p:cond delay="0"/>
                                  </p:stCondLst>
                                  <p:childTnLst>
                                    <p:set>
                                      <p:cBhvr>
                                        <p:cTn id="24" dur="1" fill="hold">
                                          <p:stCondLst>
                                            <p:cond delay="0"/>
                                          </p:stCondLst>
                                        </p:cTn>
                                        <p:tgtEl>
                                          <p:spTgt spid="4102"/>
                                        </p:tgtEl>
                                        <p:attrNameLst>
                                          <p:attrName>style.visibility</p:attrName>
                                        </p:attrNameLst>
                                      </p:cBhvr>
                                      <p:to>
                                        <p:strVal val="visible"/>
                                      </p:to>
                                    </p:set>
                                    <p:anim calcmode="lin" valueType="num">
                                      <p:cBhvr>
                                        <p:cTn id="25" dur="500" fill="hold"/>
                                        <p:tgtEl>
                                          <p:spTgt spid="4102"/>
                                        </p:tgtEl>
                                        <p:attrNameLst>
                                          <p:attrName>ppt_w</p:attrName>
                                        </p:attrNameLst>
                                      </p:cBhvr>
                                      <p:tavLst>
                                        <p:tav tm="0">
                                          <p:val>
                                            <p:fltVal val="0"/>
                                          </p:val>
                                        </p:tav>
                                        <p:tav tm="100000">
                                          <p:val>
                                            <p:strVal val="#ppt_w"/>
                                          </p:val>
                                        </p:tav>
                                      </p:tavLst>
                                    </p:anim>
                                    <p:anim calcmode="lin" valueType="num">
                                      <p:cBhvr>
                                        <p:cTn id="26" dur="500" fill="hold"/>
                                        <p:tgtEl>
                                          <p:spTgt spid="4102"/>
                                        </p:tgtEl>
                                        <p:attrNameLst>
                                          <p:attrName>ppt_h</p:attrName>
                                        </p:attrNameLst>
                                      </p:cBhvr>
                                      <p:tavLst>
                                        <p:tav tm="0">
                                          <p:val>
                                            <p:fltVal val="0"/>
                                          </p:val>
                                        </p:tav>
                                        <p:tav tm="100000">
                                          <p:val>
                                            <p:strVal val="#ppt_h"/>
                                          </p:val>
                                        </p:tav>
                                      </p:tavLst>
                                    </p:anim>
                                    <p:animEffect transition="in" filter="fade">
                                      <p:cBhvr>
                                        <p:cTn id="27" dur="500"/>
                                        <p:tgtEl>
                                          <p:spTgt spid="4102"/>
                                        </p:tgtEl>
                                      </p:cBhvr>
                                    </p:animEffect>
                                  </p:childTnLst>
                                </p:cTn>
                              </p:par>
                            </p:childTnLst>
                          </p:cTn>
                        </p:par>
                        <p:par>
                          <p:cTn id="28" fill="hold">
                            <p:stCondLst>
                              <p:cond delay="40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5000"/>
                            </p:stCondLst>
                            <p:childTnLst>
                              <p:par>
                                <p:cTn id="33" presetID="10" presetClass="entr" presetSubtype="0" fill="hold" grpId="0" nodeType="afterEffect">
                                  <p:stCondLst>
                                    <p:cond delay="0"/>
                                  </p:stCondLst>
                                  <p:iterate type="wd">
                                    <p:tmPct val="10000"/>
                                  </p:iterate>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6300"/>
                            </p:stCondLst>
                            <p:childTnLst>
                              <p:par>
                                <p:cTn id="37" presetID="53" presetClass="entr" presetSubtype="16" fill="hold" nodeType="afterEffect">
                                  <p:stCondLst>
                                    <p:cond delay="0"/>
                                  </p:stCondLst>
                                  <p:childTnLst>
                                    <p:set>
                                      <p:cBhvr>
                                        <p:cTn id="38" dur="1" fill="hold">
                                          <p:stCondLst>
                                            <p:cond delay="0"/>
                                          </p:stCondLst>
                                        </p:cTn>
                                        <p:tgtEl>
                                          <p:spTgt spid="4101"/>
                                        </p:tgtEl>
                                        <p:attrNameLst>
                                          <p:attrName>style.visibility</p:attrName>
                                        </p:attrNameLst>
                                      </p:cBhvr>
                                      <p:to>
                                        <p:strVal val="visible"/>
                                      </p:to>
                                    </p:set>
                                    <p:anim calcmode="lin" valueType="num">
                                      <p:cBhvr>
                                        <p:cTn id="39" dur="500" fill="hold"/>
                                        <p:tgtEl>
                                          <p:spTgt spid="4101"/>
                                        </p:tgtEl>
                                        <p:attrNameLst>
                                          <p:attrName>ppt_w</p:attrName>
                                        </p:attrNameLst>
                                      </p:cBhvr>
                                      <p:tavLst>
                                        <p:tav tm="0">
                                          <p:val>
                                            <p:fltVal val="0"/>
                                          </p:val>
                                        </p:tav>
                                        <p:tav tm="100000">
                                          <p:val>
                                            <p:strVal val="#ppt_w"/>
                                          </p:val>
                                        </p:tav>
                                      </p:tavLst>
                                    </p:anim>
                                    <p:anim calcmode="lin" valueType="num">
                                      <p:cBhvr>
                                        <p:cTn id="40" dur="500" fill="hold"/>
                                        <p:tgtEl>
                                          <p:spTgt spid="4101"/>
                                        </p:tgtEl>
                                        <p:attrNameLst>
                                          <p:attrName>ppt_h</p:attrName>
                                        </p:attrNameLst>
                                      </p:cBhvr>
                                      <p:tavLst>
                                        <p:tav tm="0">
                                          <p:val>
                                            <p:fltVal val="0"/>
                                          </p:val>
                                        </p:tav>
                                        <p:tav tm="100000">
                                          <p:val>
                                            <p:strVal val="#ppt_h"/>
                                          </p:val>
                                        </p:tav>
                                      </p:tavLst>
                                    </p:anim>
                                    <p:animEffect transition="in" filter="fade">
                                      <p:cBhvr>
                                        <p:cTn id="41" dur="500"/>
                                        <p:tgtEl>
                                          <p:spTgt spid="4101"/>
                                        </p:tgtEl>
                                      </p:cBhvr>
                                    </p:animEffect>
                                  </p:childTnLst>
                                </p:cTn>
                              </p:par>
                            </p:childTnLst>
                          </p:cTn>
                        </p:par>
                        <p:par>
                          <p:cTn id="42" fill="hold">
                            <p:stCondLst>
                              <p:cond delay="6800"/>
                            </p:stCondLst>
                            <p:childTnLst>
                              <p:par>
                                <p:cTn id="43" presetID="10" presetClass="entr" presetSubtype="0" fill="hold" grpId="0" nodeType="afterEffect">
                                  <p:stCondLst>
                                    <p:cond delay="0"/>
                                  </p:stCondLst>
                                  <p:iterate type="wd">
                                    <p:tmPct val="10000"/>
                                  </p:iterate>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par>
                          <p:cTn id="46" fill="hold">
                            <p:stCondLst>
                              <p:cond delay="8100"/>
                            </p:stCondLst>
                            <p:childTnLst>
                              <p:par>
                                <p:cTn id="47" presetID="10" presetClass="entr" presetSubtype="0" fill="hold" grpId="0" nodeType="afterEffect">
                                  <p:stCondLst>
                                    <p:cond delay="0"/>
                                  </p:stCondLst>
                                  <p:iterate type="wd">
                                    <p:tmPct val="10000"/>
                                  </p:iterate>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3" grpId="0"/>
      <p:bldP spid="10" grpId="0"/>
      <p:bldP spid="11"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Étoile à 24 branches 1"/>
          <p:cNvSpPr/>
          <p:nvPr>
            <p:custDataLst>
              <p:tags r:id="rId1"/>
            </p:custDataLst>
          </p:nvPr>
        </p:nvSpPr>
        <p:spPr>
          <a:xfrm rot="778562">
            <a:off x="301014" y="2462138"/>
            <a:ext cx="5184576" cy="2880320"/>
          </a:xfrm>
          <a:prstGeom prst="star24">
            <a:avLst/>
          </a:prstGeom>
          <a:gradFill flip="none" rotWithShape="1">
            <a:gsLst>
              <a:gs pos="90410">
                <a:srgbClr val="FFC000">
                  <a:alpha val="96000"/>
                </a:srgbClr>
              </a:gs>
              <a:gs pos="96000">
                <a:schemeClr val="bg1"/>
              </a:gs>
              <a:gs pos="47000">
                <a:schemeClr val="bg1"/>
              </a:gs>
              <a:gs pos="70000">
                <a:srgbClr val="FFFF00"/>
              </a:gs>
            </a:gsLst>
            <a:path path="shape">
              <a:fillToRect l="50000" t="50000" r="50000" b="50000"/>
            </a:path>
            <a:tileRect/>
          </a:gradFill>
          <a:ln>
            <a:noFill/>
          </a:ln>
          <a:effectLst>
            <a:glow rad="228600">
              <a:schemeClr val="accent3">
                <a:satMod val="175000"/>
                <a:alpha val="40000"/>
              </a:schemeClr>
            </a:glow>
            <a:softEdge rad="177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8" name="Groupe 77"/>
          <p:cNvGrpSpPr/>
          <p:nvPr>
            <p:custDataLst>
              <p:tags r:id="rId2"/>
            </p:custDataLst>
          </p:nvPr>
        </p:nvGrpSpPr>
        <p:grpSpPr>
          <a:xfrm>
            <a:off x="1241924" y="3106839"/>
            <a:ext cx="3311265" cy="2003635"/>
            <a:chOff x="1244203" y="3480825"/>
            <a:chExt cx="3311265" cy="2003635"/>
          </a:xfrm>
          <a:effectLst>
            <a:glow rad="444500">
              <a:schemeClr val="accent5">
                <a:satMod val="175000"/>
                <a:alpha val="40000"/>
              </a:schemeClr>
            </a:glow>
          </a:effectLst>
        </p:grpSpPr>
        <p:sp>
          <p:nvSpPr>
            <p:cNvPr id="79" name="Forme libre 78"/>
            <p:cNvSpPr/>
            <p:nvPr/>
          </p:nvSpPr>
          <p:spPr>
            <a:xfrm flipV="1">
              <a:off x="1244203" y="3480825"/>
              <a:ext cx="635135" cy="1368429"/>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768" h="440914">
                  <a:moveTo>
                    <a:pt x="1917" y="0"/>
                  </a:moveTo>
                  <a:cubicBezTo>
                    <a:pt x="-266" y="98028"/>
                    <a:pt x="-2448" y="196056"/>
                    <a:pt x="6680" y="259556"/>
                  </a:cubicBezTo>
                  <a:cubicBezTo>
                    <a:pt x="15808" y="323056"/>
                    <a:pt x="23349" y="350838"/>
                    <a:pt x="56686" y="381000"/>
                  </a:cubicBezTo>
                  <a:cubicBezTo>
                    <a:pt x="90023" y="411162"/>
                    <a:pt x="163446" y="444897"/>
                    <a:pt x="206705" y="440531"/>
                  </a:cubicBezTo>
                  <a:cubicBezTo>
                    <a:pt x="249964" y="436165"/>
                    <a:pt x="294414" y="392906"/>
                    <a:pt x="316242" y="354806"/>
                  </a:cubicBezTo>
                  <a:cubicBezTo>
                    <a:pt x="338070" y="316706"/>
                    <a:pt x="347992" y="249634"/>
                    <a:pt x="337673" y="211931"/>
                  </a:cubicBezTo>
                  <a:cubicBezTo>
                    <a:pt x="327354" y="174228"/>
                    <a:pt x="282905" y="141684"/>
                    <a:pt x="254330" y="128587"/>
                  </a:cubicBezTo>
                  <a:cubicBezTo>
                    <a:pt x="225755" y="115490"/>
                    <a:pt x="189639" y="120253"/>
                    <a:pt x="166223" y="133350"/>
                  </a:cubicBezTo>
                  <a:cubicBezTo>
                    <a:pt x="142807" y="146447"/>
                    <a:pt x="118599" y="171053"/>
                    <a:pt x="113836" y="207169"/>
                  </a:cubicBezTo>
                  <a:cubicBezTo>
                    <a:pt x="109073" y="243285"/>
                    <a:pt x="115026" y="316310"/>
                    <a:pt x="137648" y="350044"/>
                  </a:cubicBezTo>
                  <a:cubicBezTo>
                    <a:pt x="160270" y="383778"/>
                    <a:pt x="216626" y="397669"/>
                    <a:pt x="249567" y="409575"/>
                  </a:cubicBezTo>
                  <a:cubicBezTo>
                    <a:pt x="282508" y="421481"/>
                    <a:pt x="296001" y="423862"/>
                    <a:pt x="335292" y="421481"/>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Forme libre 79"/>
            <p:cNvSpPr/>
            <p:nvPr/>
          </p:nvSpPr>
          <p:spPr>
            <a:xfrm flipV="1">
              <a:off x="1686637" y="3540908"/>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Forme libre 80"/>
            <p:cNvSpPr/>
            <p:nvPr/>
          </p:nvSpPr>
          <p:spPr>
            <a:xfrm flipV="1">
              <a:off x="1905457" y="3606072"/>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Forme libre 81"/>
            <p:cNvSpPr/>
            <p:nvPr/>
          </p:nvSpPr>
          <p:spPr>
            <a:xfrm flipV="1">
              <a:off x="2132401" y="3668920"/>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Forme libre 82"/>
            <p:cNvSpPr/>
            <p:nvPr/>
          </p:nvSpPr>
          <p:spPr>
            <a:xfrm flipV="1">
              <a:off x="2354969" y="3717306"/>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flipV="1">
              <a:off x="2577706" y="3782382"/>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V="1">
              <a:off x="2790917" y="3835572"/>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flipV="1">
              <a:off x="3004129" y="3886043"/>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Forme libre 86"/>
            <p:cNvSpPr/>
            <p:nvPr/>
          </p:nvSpPr>
          <p:spPr>
            <a:xfrm flipV="1">
              <a:off x="3216542" y="3937777"/>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flipV="1">
              <a:off x="3440534" y="3997041"/>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Forme libre 88"/>
            <p:cNvSpPr/>
            <p:nvPr/>
          </p:nvSpPr>
          <p:spPr>
            <a:xfrm flipV="1">
              <a:off x="3670648" y="4063554"/>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rot="749178" flipH="1" flipV="1">
              <a:off x="3920333" y="4116031"/>
              <a:ext cx="635135" cy="1368429"/>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768" h="440914">
                  <a:moveTo>
                    <a:pt x="1917" y="0"/>
                  </a:moveTo>
                  <a:cubicBezTo>
                    <a:pt x="-266" y="98028"/>
                    <a:pt x="-2448" y="196056"/>
                    <a:pt x="6680" y="259556"/>
                  </a:cubicBezTo>
                  <a:cubicBezTo>
                    <a:pt x="15808" y="323056"/>
                    <a:pt x="23349" y="350838"/>
                    <a:pt x="56686" y="381000"/>
                  </a:cubicBezTo>
                  <a:cubicBezTo>
                    <a:pt x="90023" y="411162"/>
                    <a:pt x="163446" y="444897"/>
                    <a:pt x="206705" y="440531"/>
                  </a:cubicBezTo>
                  <a:cubicBezTo>
                    <a:pt x="249964" y="436165"/>
                    <a:pt x="294414" y="392906"/>
                    <a:pt x="316242" y="354806"/>
                  </a:cubicBezTo>
                  <a:cubicBezTo>
                    <a:pt x="338070" y="316706"/>
                    <a:pt x="347992" y="249634"/>
                    <a:pt x="337673" y="211931"/>
                  </a:cubicBezTo>
                  <a:cubicBezTo>
                    <a:pt x="327354" y="174228"/>
                    <a:pt x="282905" y="141684"/>
                    <a:pt x="254330" y="128587"/>
                  </a:cubicBezTo>
                  <a:cubicBezTo>
                    <a:pt x="225755" y="115490"/>
                    <a:pt x="189639" y="120253"/>
                    <a:pt x="166223" y="133350"/>
                  </a:cubicBezTo>
                  <a:cubicBezTo>
                    <a:pt x="142807" y="146447"/>
                    <a:pt x="118599" y="171053"/>
                    <a:pt x="113836" y="207169"/>
                  </a:cubicBezTo>
                  <a:cubicBezTo>
                    <a:pt x="109073" y="243285"/>
                    <a:pt x="115026" y="316310"/>
                    <a:pt x="137648" y="350044"/>
                  </a:cubicBezTo>
                  <a:cubicBezTo>
                    <a:pt x="160270" y="383778"/>
                    <a:pt x="216626" y="397669"/>
                    <a:pt x="249567" y="409575"/>
                  </a:cubicBezTo>
                  <a:cubicBezTo>
                    <a:pt x="282508" y="421481"/>
                    <a:pt x="296001" y="423862"/>
                    <a:pt x="335292" y="421481"/>
                  </a:cubicBezTo>
                </a:path>
              </a:pathLst>
            </a:custGeom>
            <a:noFill/>
            <a:ln w="101600">
              <a:gradFill>
                <a:gsLst>
                  <a:gs pos="0">
                    <a:srgbClr val="FF0000"/>
                  </a:gs>
                  <a:gs pos="50000">
                    <a:srgbClr val="FFC000"/>
                  </a:gs>
                  <a:gs pos="100000">
                    <a:srgbClr val="FF0000"/>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Text Box 435"/>
          <p:cNvSpPr txBox="1">
            <a:spLocks noChangeArrowheads="1"/>
          </p:cNvSpPr>
          <p:nvPr>
            <p:custDataLst>
              <p:tags r:id="rId3"/>
            </p:custDataLst>
          </p:nvPr>
        </p:nvSpPr>
        <p:spPr bwMode="auto">
          <a:xfrm>
            <a:off x="3362960" y="7437120"/>
            <a:ext cx="2481580" cy="248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8" name="Text Box 474"/>
          <p:cNvSpPr txBox="1">
            <a:spLocks noChangeArrowheads="1"/>
          </p:cNvSpPr>
          <p:nvPr>
            <p:custDataLst>
              <p:tags r:id="rId4"/>
            </p:custDataLst>
          </p:nvPr>
        </p:nvSpPr>
        <p:spPr bwMode="auto">
          <a:xfrm>
            <a:off x="686435" y="8881110"/>
            <a:ext cx="3240405" cy="1116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6" name="Rectangle 7"/>
          <p:cNvSpPr>
            <a:spLocks noChangeArrowheads="1"/>
          </p:cNvSpPr>
          <p:nvPr>
            <p:custDataLst>
              <p:tags r:id="rId5"/>
            </p:custDataLst>
          </p:nvPr>
        </p:nvSpPr>
        <p:spPr bwMode="auto">
          <a:xfrm>
            <a:off x="304674" y="476671"/>
            <a:ext cx="8659814"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457200" marR="0" lvl="1" indent="0" algn="l" defTabSz="914400" rtl="0" eaLnBrk="0" fontAlgn="base" latinLnBrk="0" hangingPunct="0">
              <a:lnSpc>
                <a:spcPct val="100000"/>
              </a:lnSpc>
              <a:spcBef>
                <a:spcPct val="0"/>
              </a:spcBef>
              <a:spcAft>
                <a:spcPct val="0"/>
              </a:spcAft>
              <a:buClrTx/>
              <a:buSzTx/>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cs typeface="Arial" pitchFamily="34" charset="0"/>
              </a:rPr>
              <a:t>Lampes à incandescence. </a:t>
            </a:r>
            <a:endParaRPr kumimoji="0" lang="fr-FR" b="1" i="0" u="sng" strike="noStrike" cap="none" normalizeH="0" baseline="0" dirty="0" smtClean="0">
              <a:ln>
                <a:noFill/>
              </a:ln>
              <a:solidFill>
                <a:schemeClr val="bg1"/>
              </a:solidFill>
              <a:effectLst/>
              <a:latin typeface="Arial" pitchFamily="34" charset="0"/>
              <a:cs typeface="Arial" pitchFamily="34" charset="0"/>
            </a:endParaRPr>
          </a:p>
        </p:txBody>
      </p:sp>
      <p:sp>
        <p:nvSpPr>
          <p:cNvPr id="9" name="Rectangle 8"/>
          <p:cNvSpPr>
            <a:spLocks noChangeArrowheads="1"/>
          </p:cNvSpPr>
          <p:nvPr>
            <p:custDataLst>
              <p:tags r:id="rId6"/>
            </p:custDataLst>
          </p:nvPr>
        </p:nvSpPr>
        <p:spPr bwMode="auto">
          <a:xfrm>
            <a:off x="-448584" y="618728"/>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a:spLocks noChangeArrowheads="1"/>
          </p:cNvSpPr>
          <p:nvPr>
            <p:custDataLst>
              <p:tags r:id="rId7"/>
            </p:custDataLst>
          </p:nvPr>
        </p:nvSpPr>
        <p:spPr bwMode="auto">
          <a:xfrm>
            <a:off x="66600" y="1480059"/>
            <a:ext cx="90774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Un filament métallique (tungstène) formant une résistance est parcouru par un courant électrique, l’énergie électrique est transformée en énergie thermique, la température étant relativement importante il y a production d’énergie lumineuse.</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11" name="Rectangle 10"/>
          <p:cNvSpPr>
            <a:spLocks noChangeArrowheads="1"/>
          </p:cNvSpPr>
          <p:nvPr>
            <p:custDataLst>
              <p:tags r:id="rId8"/>
            </p:custDataLst>
          </p:nvPr>
        </p:nvSpPr>
        <p:spPr bwMode="auto">
          <a:xfrm>
            <a:off x="0" y="2898417"/>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5" name="Rectangle 7"/>
          <p:cNvSpPr>
            <a:spLocks noChangeArrowheads="1"/>
          </p:cNvSpPr>
          <p:nvPr>
            <p:custDataLst>
              <p:tags r:id="rId9"/>
            </p:custDataLst>
          </p:nvPr>
        </p:nvSpPr>
        <p:spPr bwMode="auto">
          <a:xfrm>
            <a:off x="0" y="0"/>
            <a:ext cx="4211960"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Les sources lumineuses.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 name="Rectangle 2"/>
          <p:cNvSpPr/>
          <p:nvPr>
            <p:custDataLst>
              <p:tags r:id="rId10"/>
            </p:custDataLst>
          </p:nvPr>
        </p:nvSpPr>
        <p:spPr>
          <a:xfrm>
            <a:off x="1010808" y="1052736"/>
            <a:ext cx="1095172" cy="369332"/>
          </a:xfrm>
          <a:prstGeom prst="rect">
            <a:avLst/>
          </a:prstGeom>
        </p:spPr>
        <p:txBody>
          <a:bodyPr wrap="none">
            <a:spAutoFit/>
          </a:bodyPr>
          <a:lstStyle/>
          <a:p>
            <a:pPr lvl="0" eaLnBrk="0" fontAlgn="base" hangingPunct="0">
              <a:spcBef>
                <a:spcPct val="0"/>
              </a:spcBef>
              <a:spcAft>
                <a:spcPct val="0"/>
              </a:spcAft>
              <a:tabLst>
                <a:tab pos="-90488" algn="l"/>
                <a:tab pos="90488" algn="l"/>
              </a:tabLst>
            </a:pPr>
            <a:r>
              <a:rPr lang="fr-FR" b="1" u="sng" dirty="0">
                <a:solidFill>
                  <a:schemeClr val="bg1"/>
                </a:solidFill>
                <a:latin typeface="Arial" pitchFamily="34" charset="0"/>
                <a:cs typeface="Arial" pitchFamily="34" charset="0"/>
              </a:rPr>
              <a:t>Principe</a:t>
            </a:r>
          </a:p>
        </p:txBody>
      </p:sp>
      <p:pic>
        <p:nvPicPr>
          <p:cNvPr id="5" name="Image 4"/>
          <p:cNvPicPr>
            <a:picLocks noChangeAspect="1"/>
          </p:cNvPicPr>
          <p:nvPr>
            <p:custDataLst>
              <p:tags r:id="rId11"/>
            </p:custDataLst>
          </p:nvPr>
        </p:nvPicPr>
        <p:blipFill>
          <a:blip r:embed="rId57">
            <a:extLst>
              <a:ext uri="{BEBA8EAE-BF5A-486C-A8C5-ECC9F3942E4B}">
                <a14:imgProps xmlns:a14="http://schemas.microsoft.com/office/drawing/2010/main">
                  <a14:imgLayer r:embed="rId58">
                    <a14:imgEffect>
                      <a14:backgroundRemoval t="1152" b="95969" l="4841" r="97663"/>
                    </a14:imgEffect>
                  </a14:imgLayer>
                </a14:imgProps>
              </a:ext>
              <a:ext uri="{28A0092B-C50C-407E-A947-70E740481C1C}">
                <a14:useLocalDpi xmlns:a14="http://schemas.microsoft.com/office/drawing/2010/main" val="0"/>
              </a:ext>
            </a:extLst>
          </a:blip>
          <a:stretch>
            <a:fillRect/>
          </a:stretch>
        </p:blipFill>
        <p:spPr>
          <a:xfrm>
            <a:off x="5111064" y="2276872"/>
            <a:ext cx="3651504" cy="3176016"/>
          </a:xfrm>
          <a:prstGeom prst="rect">
            <a:avLst/>
          </a:prstGeom>
        </p:spPr>
      </p:pic>
      <p:grpSp>
        <p:nvGrpSpPr>
          <p:cNvPr id="36" name="Groupe 35"/>
          <p:cNvGrpSpPr/>
          <p:nvPr>
            <p:custDataLst>
              <p:tags r:id="rId12"/>
            </p:custDataLst>
          </p:nvPr>
        </p:nvGrpSpPr>
        <p:grpSpPr>
          <a:xfrm>
            <a:off x="1244203" y="3074067"/>
            <a:ext cx="3311265" cy="2003635"/>
            <a:chOff x="1244203" y="3480825"/>
            <a:chExt cx="3311265" cy="2003635"/>
          </a:xfrm>
        </p:grpSpPr>
        <p:sp>
          <p:nvSpPr>
            <p:cNvPr id="21" name="Forme libre 20"/>
            <p:cNvSpPr/>
            <p:nvPr/>
          </p:nvSpPr>
          <p:spPr>
            <a:xfrm flipV="1">
              <a:off x="1244203" y="3480825"/>
              <a:ext cx="635135" cy="1368429"/>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768" h="440914">
                  <a:moveTo>
                    <a:pt x="1917" y="0"/>
                  </a:moveTo>
                  <a:cubicBezTo>
                    <a:pt x="-266" y="98028"/>
                    <a:pt x="-2448" y="196056"/>
                    <a:pt x="6680" y="259556"/>
                  </a:cubicBezTo>
                  <a:cubicBezTo>
                    <a:pt x="15808" y="323056"/>
                    <a:pt x="23349" y="350838"/>
                    <a:pt x="56686" y="381000"/>
                  </a:cubicBezTo>
                  <a:cubicBezTo>
                    <a:pt x="90023" y="411162"/>
                    <a:pt x="163446" y="444897"/>
                    <a:pt x="206705" y="440531"/>
                  </a:cubicBezTo>
                  <a:cubicBezTo>
                    <a:pt x="249964" y="436165"/>
                    <a:pt x="294414" y="392906"/>
                    <a:pt x="316242" y="354806"/>
                  </a:cubicBezTo>
                  <a:cubicBezTo>
                    <a:pt x="338070" y="316706"/>
                    <a:pt x="347992" y="249634"/>
                    <a:pt x="337673" y="211931"/>
                  </a:cubicBezTo>
                  <a:cubicBezTo>
                    <a:pt x="327354" y="174228"/>
                    <a:pt x="282905" y="141684"/>
                    <a:pt x="254330" y="128587"/>
                  </a:cubicBezTo>
                  <a:cubicBezTo>
                    <a:pt x="225755" y="115490"/>
                    <a:pt x="189639" y="120253"/>
                    <a:pt x="166223" y="133350"/>
                  </a:cubicBezTo>
                  <a:cubicBezTo>
                    <a:pt x="142807" y="146447"/>
                    <a:pt x="118599" y="171053"/>
                    <a:pt x="113836" y="207169"/>
                  </a:cubicBezTo>
                  <a:cubicBezTo>
                    <a:pt x="109073" y="243285"/>
                    <a:pt x="115026" y="316310"/>
                    <a:pt x="137648" y="350044"/>
                  </a:cubicBezTo>
                  <a:cubicBezTo>
                    <a:pt x="160270" y="383778"/>
                    <a:pt x="216626" y="397669"/>
                    <a:pt x="249567" y="409575"/>
                  </a:cubicBezTo>
                  <a:cubicBezTo>
                    <a:pt x="282508" y="421481"/>
                    <a:pt x="296001" y="423862"/>
                    <a:pt x="335292" y="421481"/>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orme libre 23"/>
            <p:cNvSpPr/>
            <p:nvPr/>
          </p:nvSpPr>
          <p:spPr>
            <a:xfrm flipV="1">
              <a:off x="1686637" y="3540908"/>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24"/>
            <p:cNvSpPr/>
            <p:nvPr/>
          </p:nvSpPr>
          <p:spPr>
            <a:xfrm flipV="1">
              <a:off x="1905457" y="3606072"/>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orme libre 25"/>
            <p:cNvSpPr/>
            <p:nvPr/>
          </p:nvSpPr>
          <p:spPr>
            <a:xfrm flipV="1">
              <a:off x="2132401" y="3668920"/>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orme libre 26"/>
            <p:cNvSpPr/>
            <p:nvPr/>
          </p:nvSpPr>
          <p:spPr>
            <a:xfrm flipV="1">
              <a:off x="2354969" y="3717306"/>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orme libre 27"/>
            <p:cNvSpPr/>
            <p:nvPr/>
          </p:nvSpPr>
          <p:spPr>
            <a:xfrm flipV="1">
              <a:off x="2577706" y="3782382"/>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orme libre 28"/>
            <p:cNvSpPr/>
            <p:nvPr/>
          </p:nvSpPr>
          <p:spPr>
            <a:xfrm flipV="1">
              <a:off x="2790917" y="3835572"/>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orme libre 29"/>
            <p:cNvSpPr/>
            <p:nvPr/>
          </p:nvSpPr>
          <p:spPr>
            <a:xfrm flipV="1">
              <a:off x="3004129" y="3886043"/>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orme libre 30"/>
            <p:cNvSpPr/>
            <p:nvPr/>
          </p:nvSpPr>
          <p:spPr>
            <a:xfrm flipV="1">
              <a:off x="3216542" y="3937777"/>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orme libre 31"/>
            <p:cNvSpPr/>
            <p:nvPr/>
          </p:nvSpPr>
          <p:spPr>
            <a:xfrm flipV="1">
              <a:off x="3440534" y="3997041"/>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orme libre 32"/>
            <p:cNvSpPr/>
            <p:nvPr/>
          </p:nvSpPr>
          <p:spPr>
            <a:xfrm flipV="1">
              <a:off x="3670648" y="4063554"/>
              <a:ext cx="426424" cy="992240"/>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 name="connsiteX0" fmla="*/ 0 w 335088"/>
                <a:gd name="connsiteY0" fmla="*/ 138729 h 320087"/>
                <a:gd name="connsiteX1" fmla="*/ 50006 w 335088"/>
                <a:gd name="connsiteY1" fmla="*/ 260173 h 320087"/>
                <a:gd name="connsiteX2" fmla="*/ 200025 w 335088"/>
                <a:gd name="connsiteY2" fmla="*/ 319704 h 320087"/>
                <a:gd name="connsiteX3" fmla="*/ 309562 w 335088"/>
                <a:gd name="connsiteY3" fmla="*/ 233979 h 320087"/>
                <a:gd name="connsiteX4" fmla="*/ 330993 w 335088"/>
                <a:gd name="connsiteY4" fmla="*/ 91104 h 320087"/>
                <a:gd name="connsiteX5" fmla="*/ 247650 w 335088"/>
                <a:gd name="connsiteY5" fmla="*/ 7760 h 320087"/>
                <a:gd name="connsiteX6" fmla="*/ 159543 w 335088"/>
                <a:gd name="connsiteY6" fmla="*/ 12523 h 320087"/>
                <a:gd name="connsiteX7" fmla="*/ 107156 w 335088"/>
                <a:gd name="connsiteY7" fmla="*/ 86342 h 320087"/>
                <a:gd name="connsiteX8" fmla="*/ 130968 w 335088"/>
                <a:gd name="connsiteY8" fmla="*/ 229217 h 320087"/>
                <a:gd name="connsiteX9" fmla="*/ 242887 w 335088"/>
                <a:gd name="connsiteY9" fmla="*/ 288748 h 320087"/>
                <a:gd name="connsiteX10" fmla="*/ 328612 w 335088"/>
                <a:gd name="connsiteY10" fmla="*/ 300654 h 320087"/>
                <a:gd name="connsiteX0" fmla="*/ 0 w 285082"/>
                <a:gd name="connsiteY0" fmla="*/ 260173 h 320087"/>
                <a:gd name="connsiteX1" fmla="*/ 150019 w 285082"/>
                <a:gd name="connsiteY1" fmla="*/ 319704 h 320087"/>
                <a:gd name="connsiteX2" fmla="*/ 259556 w 285082"/>
                <a:gd name="connsiteY2" fmla="*/ 233979 h 320087"/>
                <a:gd name="connsiteX3" fmla="*/ 280987 w 285082"/>
                <a:gd name="connsiteY3" fmla="*/ 91104 h 320087"/>
                <a:gd name="connsiteX4" fmla="*/ 197644 w 285082"/>
                <a:gd name="connsiteY4" fmla="*/ 7760 h 320087"/>
                <a:gd name="connsiteX5" fmla="*/ 109537 w 285082"/>
                <a:gd name="connsiteY5" fmla="*/ 12523 h 320087"/>
                <a:gd name="connsiteX6" fmla="*/ 57150 w 285082"/>
                <a:gd name="connsiteY6" fmla="*/ 86342 h 320087"/>
                <a:gd name="connsiteX7" fmla="*/ 80962 w 285082"/>
                <a:gd name="connsiteY7" fmla="*/ 229217 h 320087"/>
                <a:gd name="connsiteX8" fmla="*/ 192881 w 285082"/>
                <a:gd name="connsiteY8" fmla="*/ 288748 h 320087"/>
                <a:gd name="connsiteX9" fmla="*/ 278606 w 285082"/>
                <a:gd name="connsiteY9" fmla="*/ 300654 h 320087"/>
                <a:gd name="connsiteX0" fmla="*/ 94397 w 229460"/>
                <a:gd name="connsiteY0" fmla="*/ 319704 h 319704"/>
                <a:gd name="connsiteX1" fmla="*/ 203934 w 229460"/>
                <a:gd name="connsiteY1" fmla="*/ 233979 h 319704"/>
                <a:gd name="connsiteX2" fmla="*/ 225365 w 229460"/>
                <a:gd name="connsiteY2" fmla="*/ 91104 h 319704"/>
                <a:gd name="connsiteX3" fmla="*/ 142022 w 229460"/>
                <a:gd name="connsiteY3" fmla="*/ 7760 h 319704"/>
                <a:gd name="connsiteX4" fmla="*/ 53915 w 229460"/>
                <a:gd name="connsiteY4" fmla="*/ 12523 h 319704"/>
                <a:gd name="connsiteX5" fmla="*/ 1528 w 229460"/>
                <a:gd name="connsiteY5" fmla="*/ 86342 h 319704"/>
                <a:gd name="connsiteX6" fmla="*/ 25340 w 229460"/>
                <a:gd name="connsiteY6" fmla="*/ 229217 h 319704"/>
                <a:gd name="connsiteX7" fmla="*/ 137259 w 229460"/>
                <a:gd name="connsiteY7" fmla="*/ 288748 h 319704"/>
                <a:gd name="connsiteX8" fmla="*/ 222984 w 229460"/>
                <a:gd name="connsiteY8" fmla="*/ 300654 h 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60" h="319704">
                  <a:moveTo>
                    <a:pt x="94397" y="319704"/>
                  </a:moveTo>
                  <a:cubicBezTo>
                    <a:pt x="137656" y="315338"/>
                    <a:pt x="182106" y="272079"/>
                    <a:pt x="203934" y="233979"/>
                  </a:cubicBezTo>
                  <a:cubicBezTo>
                    <a:pt x="225762" y="195879"/>
                    <a:pt x="235684" y="128807"/>
                    <a:pt x="225365" y="91104"/>
                  </a:cubicBezTo>
                  <a:cubicBezTo>
                    <a:pt x="215046" y="53401"/>
                    <a:pt x="170597" y="20857"/>
                    <a:pt x="142022" y="7760"/>
                  </a:cubicBezTo>
                  <a:cubicBezTo>
                    <a:pt x="113447" y="-5337"/>
                    <a:pt x="77331" y="-574"/>
                    <a:pt x="53915" y="12523"/>
                  </a:cubicBezTo>
                  <a:cubicBezTo>
                    <a:pt x="30499" y="25620"/>
                    <a:pt x="6291" y="50226"/>
                    <a:pt x="1528" y="86342"/>
                  </a:cubicBezTo>
                  <a:cubicBezTo>
                    <a:pt x="-3235" y="122458"/>
                    <a:pt x="2718" y="195483"/>
                    <a:pt x="25340" y="229217"/>
                  </a:cubicBezTo>
                  <a:cubicBezTo>
                    <a:pt x="47962" y="262951"/>
                    <a:pt x="104318" y="276842"/>
                    <a:pt x="137259" y="288748"/>
                  </a:cubicBezTo>
                  <a:cubicBezTo>
                    <a:pt x="170200" y="300654"/>
                    <a:pt x="183693" y="303035"/>
                    <a:pt x="222984" y="300654"/>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orme libre 33"/>
            <p:cNvSpPr/>
            <p:nvPr/>
          </p:nvSpPr>
          <p:spPr>
            <a:xfrm rot="749178" flipH="1" flipV="1">
              <a:off x="3920333" y="4116031"/>
              <a:ext cx="635135" cy="1368429"/>
            </a:xfrm>
            <a:custGeom>
              <a:avLst/>
              <a:gdLst>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40055 w 485311"/>
                <a:gd name="connsiteY11" fmla="*/ 409575 h 440914"/>
                <a:gd name="connsiteX12" fmla="*/ 335292 w 485311"/>
                <a:gd name="connsiteY12" fmla="*/ 421481 h 440914"/>
                <a:gd name="connsiteX13" fmla="*/ 485311 w 485311"/>
                <a:gd name="connsiteY13" fmla="*/ 395287 h 440914"/>
                <a:gd name="connsiteX0" fmla="*/ 1917 w 485311"/>
                <a:gd name="connsiteY0" fmla="*/ 0 h 440914"/>
                <a:gd name="connsiteX1" fmla="*/ 6680 w 485311"/>
                <a:gd name="connsiteY1" fmla="*/ 259556 h 440914"/>
                <a:gd name="connsiteX2" fmla="*/ 56686 w 485311"/>
                <a:gd name="connsiteY2" fmla="*/ 381000 h 440914"/>
                <a:gd name="connsiteX3" fmla="*/ 206705 w 485311"/>
                <a:gd name="connsiteY3" fmla="*/ 440531 h 440914"/>
                <a:gd name="connsiteX4" fmla="*/ 316242 w 485311"/>
                <a:gd name="connsiteY4" fmla="*/ 354806 h 440914"/>
                <a:gd name="connsiteX5" fmla="*/ 337673 w 485311"/>
                <a:gd name="connsiteY5" fmla="*/ 211931 h 440914"/>
                <a:gd name="connsiteX6" fmla="*/ 254330 w 485311"/>
                <a:gd name="connsiteY6" fmla="*/ 128587 h 440914"/>
                <a:gd name="connsiteX7" fmla="*/ 166223 w 485311"/>
                <a:gd name="connsiteY7" fmla="*/ 133350 h 440914"/>
                <a:gd name="connsiteX8" fmla="*/ 113836 w 485311"/>
                <a:gd name="connsiteY8" fmla="*/ 207169 h 440914"/>
                <a:gd name="connsiteX9" fmla="*/ 137648 w 485311"/>
                <a:gd name="connsiteY9" fmla="*/ 350044 h 440914"/>
                <a:gd name="connsiteX10" fmla="*/ 249567 w 485311"/>
                <a:gd name="connsiteY10" fmla="*/ 409575 h 440914"/>
                <a:gd name="connsiteX11" fmla="*/ 335292 w 485311"/>
                <a:gd name="connsiteY11" fmla="*/ 421481 h 440914"/>
                <a:gd name="connsiteX12" fmla="*/ 485311 w 485311"/>
                <a:gd name="connsiteY12" fmla="*/ 395287 h 440914"/>
                <a:gd name="connsiteX0" fmla="*/ 1917 w 341768"/>
                <a:gd name="connsiteY0" fmla="*/ 0 h 440914"/>
                <a:gd name="connsiteX1" fmla="*/ 6680 w 341768"/>
                <a:gd name="connsiteY1" fmla="*/ 259556 h 440914"/>
                <a:gd name="connsiteX2" fmla="*/ 56686 w 341768"/>
                <a:gd name="connsiteY2" fmla="*/ 381000 h 440914"/>
                <a:gd name="connsiteX3" fmla="*/ 206705 w 341768"/>
                <a:gd name="connsiteY3" fmla="*/ 440531 h 440914"/>
                <a:gd name="connsiteX4" fmla="*/ 316242 w 341768"/>
                <a:gd name="connsiteY4" fmla="*/ 354806 h 440914"/>
                <a:gd name="connsiteX5" fmla="*/ 337673 w 341768"/>
                <a:gd name="connsiteY5" fmla="*/ 211931 h 440914"/>
                <a:gd name="connsiteX6" fmla="*/ 254330 w 341768"/>
                <a:gd name="connsiteY6" fmla="*/ 128587 h 440914"/>
                <a:gd name="connsiteX7" fmla="*/ 166223 w 341768"/>
                <a:gd name="connsiteY7" fmla="*/ 133350 h 440914"/>
                <a:gd name="connsiteX8" fmla="*/ 113836 w 341768"/>
                <a:gd name="connsiteY8" fmla="*/ 207169 h 440914"/>
                <a:gd name="connsiteX9" fmla="*/ 137648 w 341768"/>
                <a:gd name="connsiteY9" fmla="*/ 350044 h 440914"/>
                <a:gd name="connsiteX10" fmla="*/ 249567 w 341768"/>
                <a:gd name="connsiteY10" fmla="*/ 409575 h 440914"/>
                <a:gd name="connsiteX11" fmla="*/ 335292 w 341768"/>
                <a:gd name="connsiteY11" fmla="*/ 421481 h 44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768" h="440914">
                  <a:moveTo>
                    <a:pt x="1917" y="0"/>
                  </a:moveTo>
                  <a:cubicBezTo>
                    <a:pt x="-266" y="98028"/>
                    <a:pt x="-2448" y="196056"/>
                    <a:pt x="6680" y="259556"/>
                  </a:cubicBezTo>
                  <a:cubicBezTo>
                    <a:pt x="15808" y="323056"/>
                    <a:pt x="23349" y="350838"/>
                    <a:pt x="56686" y="381000"/>
                  </a:cubicBezTo>
                  <a:cubicBezTo>
                    <a:pt x="90023" y="411162"/>
                    <a:pt x="163446" y="444897"/>
                    <a:pt x="206705" y="440531"/>
                  </a:cubicBezTo>
                  <a:cubicBezTo>
                    <a:pt x="249964" y="436165"/>
                    <a:pt x="294414" y="392906"/>
                    <a:pt x="316242" y="354806"/>
                  </a:cubicBezTo>
                  <a:cubicBezTo>
                    <a:pt x="338070" y="316706"/>
                    <a:pt x="347992" y="249634"/>
                    <a:pt x="337673" y="211931"/>
                  </a:cubicBezTo>
                  <a:cubicBezTo>
                    <a:pt x="327354" y="174228"/>
                    <a:pt x="282905" y="141684"/>
                    <a:pt x="254330" y="128587"/>
                  </a:cubicBezTo>
                  <a:cubicBezTo>
                    <a:pt x="225755" y="115490"/>
                    <a:pt x="189639" y="120253"/>
                    <a:pt x="166223" y="133350"/>
                  </a:cubicBezTo>
                  <a:cubicBezTo>
                    <a:pt x="142807" y="146447"/>
                    <a:pt x="118599" y="171053"/>
                    <a:pt x="113836" y="207169"/>
                  </a:cubicBezTo>
                  <a:cubicBezTo>
                    <a:pt x="109073" y="243285"/>
                    <a:pt x="115026" y="316310"/>
                    <a:pt x="137648" y="350044"/>
                  </a:cubicBezTo>
                  <a:cubicBezTo>
                    <a:pt x="160270" y="383778"/>
                    <a:pt x="216626" y="397669"/>
                    <a:pt x="249567" y="409575"/>
                  </a:cubicBezTo>
                  <a:cubicBezTo>
                    <a:pt x="282508" y="421481"/>
                    <a:pt x="296001" y="423862"/>
                    <a:pt x="335292" y="421481"/>
                  </a:cubicBez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5" name="Ellipse 34"/>
          <p:cNvSpPr/>
          <p:nvPr>
            <p:custDataLst>
              <p:tags r:id="rId13"/>
            </p:custDataLst>
          </p:nvPr>
        </p:nvSpPr>
        <p:spPr>
          <a:xfrm>
            <a:off x="1213913" y="4291259"/>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custDataLst>
              <p:tags r:id="rId14"/>
            </p:custDataLst>
          </p:nvPr>
        </p:nvSpPr>
        <p:spPr>
          <a:xfrm>
            <a:off x="1221343" y="4306708"/>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custDataLst>
              <p:tags r:id="rId15"/>
            </p:custDataLst>
          </p:nvPr>
        </p:nvSpPr>
        <p:spPr>
          <a:xfrm>
            <a:off x="1213913" y="4318386"/>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16"/>
            </p:custDataLst>
          </p:nvPr>
        </p:nvSpPr>
        <p:spPr>
          <a:xfrm>
            <a:off x="1213913" y="4318386"/>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p:cNvSpPr/>
          <p:nvPr>
            <p:custDataLst>
              <p:tags r:id="rId17"/>
            </p:custDataLst>
          </p:nvPr>
        </p:nvSpPr>
        <p:spPr>
          <a:xfrm>
            <a:off x="1213913" y="4318386"/>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p:cNvSpPr/>
          <p:nvPr>
            <p:custDataLst>
              <p:tags r:id="rId18"/>
            </p:custDataLst>
          </p:nvPr>
        </p:nvSpPr>
        <p:spPr>
          <a:xfrm>
            <a:off x="1206483" y="4318386"/>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custDataLst>
              <p:tags r:id="rId19"/>
            </p:custDataLst>
          </p:nvPr>
        </p:nvSpPr>
        <p:spPr>
          <a:xfrm>
            <a:off x="1213913" y="433383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custDataLst>
              <p:tags r:id="rId20"/>
            </p:custDataLst>
          </p:nvPr>
        </p:nvSpPr>
        <p:spPr>
          <a:xfrm>
            <a:off x="1206483" y="4345513"/>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custDataLst>
              <p:tags r:id="rId21"/>
            </p:custDataLst>
          </p:nvPr>
        </p:nvSpPr>
        <p:spPr>
          <a:xfrm>
            <a:off x="1206483" y="4345513"/>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custDataLst>
              <p:tags r:id="rId22"/>
            </p:custDataLst>
          </p:nvPr>
        </p:nvSpPr>
        <p:spPr>
          <a:xfrm>
            <a:off x="1206483" y="4345513"/>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custDataLst>
              <p:tags r:id="rId23"/>
            </p:custDataLst>
          </p:nvPr>
        </p:nvSpPr>
        <p:spPr>
          <a:xfrm>
            <a:off x="1195054" y="4246378"/>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custDataLst>
              <p:tags r:id="rId24"/>
            </p:custDataLst>
          </p:nvPr>
        </p:nvSpPr>
        <p:spPr>
          <a:xfrm>
            <a:off x="1202484" y="4261827"/>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custDataLst>
              <p:tags r:id="rId25"/>
            </p:custDataLst>
          </p:nvPr>
        </p:nvSpPr>
        <p:spPr>
          <a:xfrm>
            <a:off x="1195054" y="427350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p:cNvSpPr/>
          <p:nvPr>
            <p:custDataLst>
              <p:tags r:id="rId26"/>
            </p:custDataLst>
          </p:nvPr>
        </p:nvSpPr>
        <p:spPr>
          <a:xfrm>
            <a:off x="1195054" y="427350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custDataLst>
              <p:tags r:id="rId27"/>
            </p:custDataLst>
          </p:nvPr>
        </p:nvSpPr>
        <p:spPr>
          <a:xfrm>
            <a:off x="1195054" y="427350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28"/>
            </p:custDataLst>
          </p:nvPr>
        </p:nvSpPr>
        <p:spPr>
          <a:xfrm>
            <a:off x="1187624" y="427350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p:cNvSpPr/>
          <p:nvPr>
            <p:custDataLst>
              <p:tags r:id="rId29"/>
            </p:custDataLst>
          </p:nvPr>
        </p:nvSpPr>
        <p:spPr>
          <a:xfrm>
            <a:off x="1195054" y="4288954"/>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custDataLst>
              <p:tags r:id="rId30"/>
            </p:custDataLst>
          </p:nvPr>
        </p:nvSpPr>
        <p:spPr>
          <a:xfrm>
            <a:off x="1187624" y="4300632"/>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p:cNvSpPr/>
          <p:nvPr>
            <p:custDataLst>
              <p:tags r:id="rId31"/>
            </p:custDataLst>
          </p:nvPr>
        </p:nvSpPr>
        <p:spPr>
          <a:xfrm>
            <a:off x="1187624" y="4300632"/>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custDataLst>
              <p:tags r:id="rId32"/>
            </p:custDataLst>
          </p:nvPr>
        </p:nvSpPr>
        <p:spPr>
          <a:xfrm>
            <a:off x="1187624" y="4300632"/>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custDataLst>
              <p:tags r:id="rId33"/>
            </p:custDataLst>
          </p:nvPr>
        </p:nvSpPr>
        <p:spPr>
          <a:xfrm>
            <a:off x="1213913" y="4291259"/>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34"/>
            </p:custDataLst>
          </p:nvPr>
        </p:nvSpPr>
        <p:spPr>
          <a:xfrm>
            <a:off x="1221343" y="4306708"/>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custDataLst>
              <p:tags r:id="rId35"/>
            </p:custDataLst>
          </p:nvPr>
        </p:nvSpPr>
        <p:spPr>
          <a:xfrm>
            <a:off x="1213913" y="4318386"/>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custDataLst>
              <p:tags r:id="rId36"/>
            </p:custDataLst>
          </p:nvPr>
        </p:nvSpPr>
        <p:spPr>
          <a:xfrm>
            <a:off x="1213913" y="4318386"/>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llipse 61"/>
          <p:cNvSpPr/>
          <p:nvPr>
            <p:custDataLst>
              <p:tags r:id="rId37"/>
            </p:custDataLst>
          </p:nvPr>
        </p:nvSpPr>
        <p:spPr>
          <a:xfrm>
            <a:off x="1213913" y="4318386"/>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custDataLst>
              <p:tags r:id="rId38"/>
            </p:custDataLst>
          </p:nvPr>
        </p:nvSpPr>
        <p:spPr>
          <a:xfrm>
            <a:off x="1206483" y="4318386"/>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p:cNvSpPr/>
          <p:nvPr>
            <p:custDataLst>
              <p:tags r:id="rId39"/>
            </p:custDataLst>
          </p:nvPr>
        </p:nvSpPr>
        <p:spPr>
          <a:xfrm>
            <a:off x="1213913" y="433383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custDataLst>
              <p:tags r:id="rId40"/>
            </p:custDataLst>
          </p:nvPr>
        </p:nvSpPr>
        <p:spPr>
          <a:xfrm>
            <a:off x="1206483" y="4345513"/>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p:cNvSpPr/>
          <p:nvPr>
            <p:custDataLst>
              <p:tags r:id="rId41"/>
            </p:custDataLst>
          </p:nvPr>
        </p:nvSpPr>
        <p:spPr>
          <a:xfrm>
            <a:off x="1206483" y="4345513"/>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Ellipse 66"/>
          <p:cNvSpPr/>
          <p:nvPr>
            <p:custDataLst>
              <p:tags r:id="rId42"/>
            </p:custDataLst>
          </p:nvPr>
        </p:nvSpPr>
        <p:spPr>
          <a:xfrm>
            <a:off x="1206483" y="4345513"/>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Ellipse 67"/>
          <p:cNvSpPr/>
          <p:nvPr>
            <p:custDataLst>
              <p:tags r:id="rId43"/>
            </p:custDataLst>
          </p:nvPr>
        </p:nvSpPr>
        <p:spPr>
          <a:xfrm>
            <a:off x="1195054" y="4246378"/>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Ellipse 68"/>
          <p:cNvSpPr/>
          <p:nvPr>
            <p:custDataLst>
              <p:tags r:id="rId44"/>
            </p:custDataLst>
          </p:nvPr>
        </p:nvSpPr>
        <p:spPr>
          <a:xfrm>
            <a:off x="1202484" y="4261827"/>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custDataLst>
              <p:tags r:id="rId45"/>
            </p:custDataLst>
          </p:nvPr>
        </p:nvSpPr>
        <p:spPr>
          <a:xfrm>
            <a:off x="1195054" y="427350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custDataLst>
              <p:tags r:id="rId46"/>
            </p:custDataLst>
          </p:nvPr>
        </p:nvSpPr>
        <p:spPr>
          <a:xfrm>
            <a:off x="1195054" y="427350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Ellipse 71"/>
          <p:cNvSpPr/>
          <p:nvPr>
            <p:custDataLst>
              <p:tags r:id="rId47"/>
            </p:custDataLst>
          </p:nvPr>
        </p:nvSpPr>
        <p:spPr>
          <a:xfrm>
            <a:off x="1195054" y="427350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Ellipse 72"/>
          <p:cNvSpPr/>
          <p:nvPr>
            <p:custDataLst>
              <p:tags r:id="rId48"/>
            </p:custDataLst>
          </p:nvPr>
        </p:nvSpPr>
        <p:spPr>
          <a:xfrm>
            <a:off x="1187624" y="4273505"/>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Ellipse 73"/>
          <p:cNvSpPr/>
          <p:nvPr>
            <p:custDataLst>
              <p:tags r:id="rId49"/>
            </p:custDataLst>
          </p:nvPr>
        </p:nvSpPr>
        <p:spPr>
          <a:xfrm>
            <a:off x="1195054" y="4288954"/>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Ellipse 74"/>
          <p:cNvSpPr/>
          <p:nvPr>
            <p:custDataLst>
              <p:tags r:id="rId50"/>
            </p:custDataLst>
          </p:nvPr>
        </p:nvSpPr>
        <p:spPr>
          <a:xfrm>
            <a:off x="1187624" y="4300632"/>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p:cNvSpPr/>
          <p:nvPr>
            <p:custDataLst>
              <p:tags r:id="rId51"/>
            </p:custDataLst>
          </p:nvPr>
        </p:nvSpPr>
        <p:spPr>
          <a:xfrm>
            <a:off x="1187624" y="4300632"/>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llipse 76"/>
          <p:cNvSpPr/>
          <p:nvPr>
            <p:custDataLst>
              <p:tags r:id="rId52"/>
            </p:custDataLst>
          </p:nvPr>
        </p:nvSpPr>
        <p:spPr>
          <a:xfrm>
            <a:off x="1187624" y="4300632"/>
            <a:ext cx="45719" cy="611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Rectangle 90"/>
          <p:cNvSpPr>
            <a:spLocks noChangeArrowheads="1"/>
          </p:cNvSpPr>
          <p:nvPr>
            <p:custDataLst>
              <p:tags r:id="rId53"/>
            </p:custDataLst>
          </p:nvPr>
        </p:nvSpPr>
        <p:spPr bwMode="auto">
          <a:xfrm>
            <a:off x="66600" y="5154619"/>
            <a:ext cx="90774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C’est l’effet  résistif qui produit l’incandescence du filament, mais si on mesure la résistance « à froid »  du filament , avec un ohmmètre, on est loin de la valeur de la résistance calculée avec  R = U</a:t>
            </a:r>
            <a:r>
              <a:rPr kumimoji="0" lang="fr-FR" b="1" i="0" u="none" strike="noStrike" cap="none" normalizeH="0" baseline="30000" dirty="0" smtClean="0">
                <a:ln>
                  <a:noFill/>
                </a:ln>
                <a:solidFill>
                  <a:schemeClr val="bg1"/>
                </a:solidFill>
                <a:effectLst/>
                <a:latin typeface="Arial" pitchFamily="34" charset="0"/>
                <a:ea typeface="Times New Roman" pitchFamily="18" charset="0"/>
                <a:cs typeface="Arial" pitchFamily="34" charset="0"/>
              </a:rPr>
              <a:t>2</a:t>
            </a: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 P</a:t>
            </a:r>
            <a:r>
              <a:rPr kumimoji="0" lang="fr-FR" b="1" i="0" u="none" strike="noStrike" cap="none" normalizeH="0" dirty="0" smtClean="0">
                <a:ln>
                  <a:noFill/>
                </a:ln>
                <a:solidFill>
                  <a:schemeClr val="bg1"/>
                </a:solidFill>
                <a:effectLst/>
                <a:latin typeface="Arial" pitchFamily="34" charset="0"/>
                <a:ea typeface="Times New Roman" pitchFamily="18" charset="0"/>
                <a:cs typeface="Arial" pitchFamily="34" charset="0"/>
              </a:rPr>
              <a:t>   (P et U étant pris sur les caract</a:t>
            </a:r>
            <a:r>
              <a:rPr lang="fr-FR" b="1" dirty="0" smtClean="0">
                <a:solidFill>
                  <a:schemeClr val="bg1"/>
                </a:solidFill>
                <a:latin typeface="Arial" pitchFamily="34" charset="0"/>
                <a:ea typeface="Times New Roman" pitchFamily="18" charset="0"/>
                <a:cs typeface="Arial" pitchFamily="34" charset="0"/>
              </a:rPr>
              <a:t>éristiques de la lampe).</a:t>
            </a:r>
          </a:p>
          <a:p>
            <a:pPr lvl="0" algn="ctr" fontAlgn="base">
              <a:spcBef>
                <a:spcPct val="0"/>
              </a:spcBef>
              <a:spcAft>
                <a:spcPct val="0"/>
              </a:spcAft>
            </a:pPr>
            <a:r>
              <a:rPr kumimoji="0" lang="fr-FR" b="1" i="0" u="none" strike="noStrike" cap="none" normalizeH="0" baseline="0" dirty="0" smtClean="0">
                <a:ln>
                  <a:noFill/>
                </a:ln>
                <a:solidFill>
                  <a:schemeClr val="bg1"/>
                </a:solidFill>
                <a:effectLst/>
                <a:latin typeface="Arial" pitchFamily="34" charset="0"/>
                <a:cs typeface="Arial" pitchFamily="34" charset="0"/>
              </a:rPr>
              <a:t>Il</a:t>
            </a:r>
            <a:r>
              <a:rPr kumimoji="0" lang="fr-FR" b="1" i="0" u="none" strike="noStrike" cap="none" normalizeH="0" dirty="0" smtClean="0">
                <a:ln>
                  <a:noFill/>
                </a:ln>
                <a:solidFill>
                  <a:schemeClr val="bg1"/>
                </a:solidFill>
                <a:effectLst/>
                <a:latin typeface="Arial" pitchFamily="34" charset="0"/>
                <a:cs typeface="Arial" pitchFamily="34" charset="0"/>
              </a:rPr>
              <a:t> faut se souvenir que la température fait évoluer la résistance d’un matériau en fonction d’un coefficient propre </a:t>
            </a:r>
            <a:r>
              <a:rPr kumimoji="0" lang="fr-FR" b="1" i="0" u="none" strike="noStrike" cap="none" normalizeH="0" dirty="0" smtClean="0">
                <a:ln>
                  <a:noFill/>
                </a:ln>
                <a:solidFill>
                  <a:schemeClr val="bg1"/>
                </a:solidFill>
                <a:effectLst/>
                <a:latin typeface="Arial" pitchFamily="34" charset="0"/>
                <a:cs typeface="Arial" pitchFamily="34" charset="0"/>
                <a:sym typeface="Symbol"/>
              </a:rPr>
              <a:t> et d’une formule R = R0 (1 </a:t>
            </a:r>
            <a:r>
              <a:rPr lang="fr-FR" b="1" dirty="0">
                <a:solidFill>
                  <a:schemeClr val="bg1"/>
                </a:solidFill>
                <a:latin typeface="Arial" pitchFamily="34" charset="0"/>
                <a:cs typeface="Arial" pitchFamily="34" charset="0"/>
                <a:sym typeface="Symbol"/>
              </a:rPr>
              <a:t>+ </a:t>
            </a:r>
            <a:r>
              <a:rPr lang="fr-FR" b="1" dirty="0" smtClean="0">
                <a:solidFill>
                  <a:schemeClr val="bg1"/>
                </a:solidFill>
                <a:latin typeface="Arial" pitchFamily="34" charset="0"/>
                <a:cs typeface="Arial" pitchFamily="34" charset="0"/>
                <a:sym typeface="Symbol"/>
              </a:rPr>
              <a:t></a:t>
            </a:r>
            <a:r>
              <a:rPr lang="fr-FR" b="1" dirty="0">
                <a:solidFill>
                  <a:schemeClr val="bg1"/>
                </a:solidFill>
                <a:latin typeface="Arial" pitchFamily="34" charset="0"/>
                <a:cs typeface="Arial" pitchFamily="34" charset="0"/>
                <a:sym typeface="Symbol"/>
              </a:rPr>
              <a:t> </a:t>
            </a:r>
            <a:r>
              <a:rPr lang="fr-FR" b="1" dirty="0" smtClean="0">
                <a:solidFill>
                  <a:schemeClr val="bg1"/>
                </a:solidFill>
                <a:latin typeface="Arial" pitchFamily="34" charset="0"/>
                <a:cs typeface="Arial" pitchFamily="34" charset="0"/>
                <a:sym typeface="Symbol"/>
              </a:rPr>
              <a:t>).</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4" name="Rectangle 3"/>
          <p:cNvSpPr/>
          <p:nvPr>
            <p:custDataLst>
              <p:tags r:id="rId54"/>
            </p:custDataLst>
          </p:nvPr>
        </p:nvSpPr>
        <p:spPr>
          <a:xfrm>
            <a:off x="4211960" y="811113"/>
            <a:ext cx="4932040" cy="646331"/>
          </a:xfrm>
          <a:prstGeom prst="rect">
            <a:avLst/>
          </a:prstGeom>
        </p:spPr>
        <p:txBody>
          <a:bodyPr wrap="square">
            <a:spAutoFit/>
          </a:bodyPr>
          <a:lstStyle/>
          <a:p>
            <a:pPr lvl="1" algn="ctr" eaLnBrk="0" fontAlgn="base" hangingPunct="0">
              <a:spcBef>
                <a:spcPct val="0"/>
              </a:spcBef>
              <a:spcAft>
                <a:spcPct val="0"/>
              </a:spcAft>
              <a:tabLst>
                <a:tab pos="-90488" algn="l"/>
                <a:tab pos="90488" algn="l"/>
              </a:tabLst>
            </a:pPr>
            <a:r>
              <a:rPr lang="fr-FR" b="1" u="sng" dirty="0" smtClean="0">
                <a:solidFill>
                  <a:schemeClr val="bg1"/>
                </a:solidFill>
                <a:latin typeface="Arial" pitchFamily="34" charset="0"/>
                <a:cs typeface="Arial" pitchFamily="34" charset="0"/>
              </a:rPr>
              <a:t> 12 / 2012 Fin </a:t>
            </a:r>
            <a:r>
              <a:rPr lang="fr-FR" b="1" u="sng" dirty="0">
                <a:solidFill>
                  <a:schemeClr val="bg1"/>
                </a:solidFill>
                <a:latin typeface="Arial" pitchFamily="34" charset="0"/>
                <a:cs typeface="Arial" pitchFamily="34" charset="0"/>
              </a:rPr>
              <a:t>de commercialisation de puissances supérieures à 25 Watts</a:t>
            </a:r>
          </a:p>
        </p:txBody>
      </p:sp>
    </p:spTree>
    <p:extLst>
      <p:ext uri="{BB962C8B-B14F-4D97-AF65-F5344CB8AC3E}">
        <p14:creationId xmlns:p14="http://schemas.microsoft.com/office/powerpoint/2010/main" val="346112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6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23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380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5900"/>
                            </p:stCondLst>
                            <p:childTnLst>
                              <p:par>
                                <p:cTn id="21" presetID="10" presetClass="entr" presetSubtype="0" fill="hold" grpId="0" nodeType="afterEffect">
                                  <p:stCondLst>
                                    <p:cond delay="1000"/>
                                  </p:stCondLst>
                                  <p:iterate type="wd">
                                    <p:tmPct val="10000"/>
                                  </p:iterate>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9150"/>
                            </p:stCondLst>
                            <p:childTnLst>
                              <p:par>
                                <p:cTn id="25" presetID="53"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0" presetClass="path" presetSubtype="0" repeatCount="10000" fill="hold" grpId="0" nodeType="withEffect">
                                  <p:stCondLst>
                                    <p:cond delay="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31" dur="6500" fill="hold"/>
                                        <p:tgtEl>
                                          <p:spTgt spid="35"/>
                                        </p:tgtEl>
                                        <p:attrNameLst>
                                          <p:attrName>ppt_x</p:attrName>
                                          <p:attrName>ppt_y</p:attrName>
                                        </p:attrNameLst>
                                      </p:cBhvr>
                                      <p:rCtr x="18333" y="-3519"/>
                                    </p:animMotion>
                                  </p:childTnLst>
                                </p:cTn>
                              </p:par>
                              <p:par>
                                <p:cTn id="32" presetID="0" presetClass="path" presetSubtype="0" repeatCount="10000" fill="hold" grpId="0" nodeType="withEffect">
                                  <p:stCondLst>
                                    <p:cond delay="2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33" dur="6500" fill="hold"/>
                                        <p:tgtEl>
                                          <p:spTgt spid="39"/>
                                        </p:tgtEl>
                                        <p:attrNameLst>
                                          <p:attrName>ppt_x</p:attrName>
                                          <p:attrName>ppt_y</p:attrName>
                                        </p:attrNameLst>
                                      </p:cBhvr>
                                      <p:rCtr x="18333" y="-3519"/>
                                    </p:animMotion>
                                  </p:childTnLst>
                                </p:cTn>
                              </p:par>
                              <p:par>
                                <p:cTn id="34" presetID="0" presetClass="path" presetSubtype="0" repeatCount="10000" fill="hold" grpId="0" nodeType="withEffect">
                                  <p:stCondLst>
                                    <p:cond delay="3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35" dur="6500" fill="hold"/>
                                        <p:tgtEl>
                                          <p:spTgt spid="40"/>
                                        </p:tgtEl>
                                        <p:attrNameLst>
                                          <p:attrName>ppt_x</p:attrName>
                                          <p:attrName>ppt_y</p:attrName>
                                        </p:attrNameLst>
                                      </p:cBhvr>
                                      <p:rCtr x="18333" y="-3519"/>
                                    </p:animMotion>
                                  </p:childTnLst>
                                </p:cTn>
                              </p:par>
                              <p:par>
                                <p:cTn id="36" presetID="0" presetClass="path" presetSubtype="0" repeatCount="10000" fill="hold" grpId="0" nodeType="withEffect">
                                  <p:stCondLst>
                                    <p:cond delay="2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37" dur="6500" fill="hold"/>
                                        <p:tgtEl>
                                          <p:spTgt spid="41"/>
                                        </p:tgtEl>
                                        <p:attrNameLst>
                                          <p:attrName>ppt_x</p:attrName>
                                          <p:attrName>ppt_y</p:attrName>
                                        </p:attrNameLst>
                                      </p:cBhvr>
                                      <p:rCtr x="18333" y="-3519"/>
                                    </p:animMotion>
                                  </p:childTnLst>
                                </p:cTn>
                              </p:par>
                              <p:par>
                                <p:cTn id="38" presetID="0" presetClass="path" presetSubtype="0" repeatCount="10000" fill="hold" grpId="0" nodeType="withEffect">
                                  <p:stCondLst>
                                    <p:cond delay="6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39" dur="6500" fill="hold"/>
                                        <p:tgtEl>
                                          <p:spTgt spid="42"/>
                                        </p:tgtEl>
                                        <p:attrNameLst>
                                          <p:attrName>ppt_x</p:attrName>
                                          <p:attrName>ppt_y</p:attrName>
                                        </p:attrNameLst>
                                      </p:cBhvr>
                                      <p:rCtr x="18333" y="-3519"/>
                                    </p:animMotion>
                                  </p:childTnLst>
                                </p:cTn>
                              </p:par>
                              <p:par>
                                <p:cTn id="40" presetID="0" presetClass="path" presetSubtype="0" repeatCount="10000" fill="hold" grpId="0" nodeType="withEffect">
                                  <p:stCondLst>
                                    <p:cond delay="7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41" dur="6500" fill="hold"/>
                                        <p:tgtEl>
                                          <p:spTgt spid="43"/>
                                        </p:tgtEl>
                                        <p:attrNameLst>
                                          <p:attrName>ppt_x</p:attrName>
                                          <p:attrName>ppt_y</p:attrName>
                                        </p:attrNameLst>
                                      </p:cBhvr>
                                      <p:rCtr x="18333" y="-3519"/>
                                    </p:animMotion>
                                  </p:childTnLst>
                                </p:cTn>
                              </p:par>
                              <p:par>
                                <p:cTn id="42" presetID="0" presetClass="path" presetSubtype="0" repeatCount="10000" fill="hold" grpId="0" nodeType="withEffect">
                                  <p:stCondLst>
                                    <p:cond delay="9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43" dur="6500" fill="hold"/>
                                        <p:tgtEl>
                                          <p:spTgt spid="44"/>
                                        </p:tgtEl>
                                        <p:attrNameLst>
                                          <p:attrName>ppt_x</p:attrName>
                                          <p:attrName>ppt_y</p:attrName>
                                        </p:attrNameLst>
                                      </p:cBhvr>
                                      <p:rCtr x="18333" y="-3519"/>
                                    </p:animMotion>
                                  </p:childTnLst>
                                </p:cTn>
                              </p:par>
                              <p:par>
                                <p:cTn id="44" presetID="0" presetClass="path" presetSubtype="0" repeatCount="10000" fill="hold" grpId="0" nodeType="withEffect">
                                  <p:stCondLst>
                                    <p:cond delay="10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45" dur="6500" fill="hold"/>
                                        <p:tgtEl>
                                          <p:spTgt spid="45"/>
                                        </p:tgtEl>
                                        <p:attrNameLst>
                                          <p:attrName>ppt_x</p:attrName>
                                          <p:attrName>ppt_y</p:attrName>
                                        </p:attrNameLst>
                                      </p:cBhvr>
                                      <p:rCtr x="18333" y="-3519"/>
                                    </p:animMotion>
                                  </p:childTnLst>
                                </p:cTn>
                              </p:par>
                              <p:par>
                                <p:cTn id="46" presetID="0" presetClass="path" presetSubtype="0" repeatCount="10000" fill="hold" grpId="0" nodeType="withEffect">
                                  <p:stCondLst>
                                    <p:cond delay="12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47" dur="6500" fill="hold"/>
                                        <p:tgtEl>
                                          <p:spTgt spid="46"/>
                                        </p:tgtEl>
                                        <p:attrNameLst>
                                          <p:attrName>ppt_x</p:attrName>
                                          <p:attrName>ppt_y</p:attrName>
                                        </p:attrNameLst>
                                      </p:cBhvr>
                                      <p:rCtr x="18333" y="-3519"/>
                                    </p:animMotion>
                                  </p:childTnLst>
                                </p:cTn>
                              </p:par>
                              <p:par>
                                <p:cTn id="48" presetID="0" presetClass="path" presetSubtype="0" repeatCount="10000" fill="hold" grpId="0" nodeType="withEffect">
                                  <p:stCondLst>
                                    <p:cond delay="15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49" dur="6500" fill="hold"/>
                                        <p:tgtEl>
                                          <p:spTgt spid="47"/>
                                        </p:tgtEl>
                                        <p:attrNameLst>
                                          <p:attrName>ppt_x</p:attrName>
                                          <p:attrName>ppt_y</p:attrName>
                                        </p:attrNameLst>
                                      </p:cBhvr>
                                      <p:rCtr x="18333" y="-3519"/>
                                    </p:animMotion>
                                  </p:childTnLst>
                                </p:cTn>
                              </p:par>
                              <p:par>
                                <p:cTn id="50" presetID="0" presetClass="path" presetSubtype="0" repeatCount="10000" fill="hold" grpId="0" nodeType="withEffect">
                                  <p:stCondLst>
                                    <p:cond delay="16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51" dur="6500" fill="hold"/>
                                        <p:tgtEl>
                                          <p:spTgt spid="48"/>
                                        </p:tgtEl>
                                        <p:attrNameLst>
                                          <p:attrName>ppt_x</p:attrName>
                                          <p:attrName>ppt_y</p:attrName>
                                        </p:attrNameLst>
                                      </p:cBhvr>
                                      <p:rCtr x="18333" y="-3519"/>
                                    </p:animMotion>
                                  </p:childTnLst>
                                </p:cTn>
                              </p:par>
                              <p:par>
                                <p:cTn id="52" presetID="0" presetClass="path" presetSubtype="0" repeatCount="10000" fill="hold" grpId="0" nodeType="withEffect">
                                  <p:stCondLst>
                                    <p:cond delay="17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53" dur="6500" fill="hold"/>
                                        <p:tgtEl>
                                          <p:spTgt spid="49"/>
                                        </p:tgtEl>
                                        <p:attrNameLst>
                                          <p:attrName>ppt_x</p:attrName>
                                          <p:attrName>ppt_y</p:attrName>
                                        </p:attrNameLst>
                                      </p:cBhvr>
                                      <p:rCtr x="18333" y="-3519"/>
                                    </p:animMotion>
                                  </p:childTnLst>
                                </p:cTn>
                              </p:par>
                              <p:par>
                                <p:cTn id="54" presetID="0" presetClass="path" presetSubtype="0" repeatCount="10000" fill="hold" grpId="0" nodeType="withEffect">
                                  <p:stCondLst>
                                    <p:cond delay="18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55" dur="6500" fill="hold"/>
                                        <p:tgtEl>
                                          <p:spTgt spid="50"/>
                                        </p:tgtEl>
                                        <p:attrNameLst>
                                          <p:attrName>ppt_x</p:attrName>
                                          <p:attrName>ppt_y</p:attrName>
                                        </p:attrNameLst>
                                      </p:cBhvr>
                                      <p:rCtr x="18333" y="-3519"/>
                                    </p:animMotion>
                                  </p:childTnLst>
                                </p:cTn>
                              </p:par>
                              <p:par>
                                <p:cTn id="56" presetID="0" presetClass="path" presetSubtype="0" repeatCount="10000" fill="hold" grpId="0" nodeType="withEffect">
                                  <p:stCondLst>
                                    <p:cond delay="20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57" dur="6500" fill="hold"/>
                                        <p:tgtEl>
                                          <p:spTgt spid="51"/>
                                        </p:tgtEl>
                                        <p:attrNameLst>
                                          <p:attrName>ppt_x</p:attrName>
                                          <p:attrName>ppt_y</p:attrName>
                                        </p:attrNameLst>
                                      </p:cBhvr>
                                      <p:rCtr x="18333" y="-3519"/>
                                    </p:animMotion>
                                  </p:childTnLst>
                                </p:cTn>
                              </p:par>
                              <p:par>
                                <p:cTn id="58" presetID="0" presetClass="path" presetSubtype="0" repeatCount="10000" fill="hold" grpId="0" nodeType="withEffect">
                                  <p:stCondLst>
                                    <p:cond delay="22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59" dur="6500" fill="hold"/>
                                        <p:tgtEl>
                                          <p:spTgt spid="52"/>
                                        </p:tgtEl>
                                        <p:attrNameLst>
                                          <p:attrName>ppt_x</p:attrName>
                                          <p:attrName>ppt_y</p:attrName>
                                        </p:attrNameLst>
                                      </p:cBhvr>
                                      <p:rCtr x="18333" y="-3519"/>
                                    </p:animMotion>
                                  </p:childTnLst>
                                </p:cTn>
                              </p:par>
                              <p:par>
                                <p:cTn id="60" presetID="0" presetClass="path" presetSubtype="0" repeatCount="10000" fill="hold" grpId="0" nodeType="withEffect">
                                  <p:stCondLst>
                                    <p:cond delay="24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61" dur="6500" fill="hold"/>
                                        <p:tgtEl>
                                          <p:spTgt spid="53"/>
                                        </p:tgtEl>
                                        <p:attrNameLst>
                                          <p:attrName>ppt_x</p:attrName>
                                          <p:attrName>ppt_y</p:attrName>
                                        </p:attrNameLst>
                                      </p:cBhvr>
                                      <p:rCtr x="18333" y="-3519"/>
                                    </p:animMotion>
                                  </p:childTnLst>
                                </p:cTn>
                              </p:par>
                              <p:par>
                                <p:cTn id="62" presetID="0" presetClass="path" presetSubtype="0" repeatCount="10000" fill="hold" grpId="0" nodeType="withEffect">
                                  <p:stCondLst>
                                    <p:cond delay="27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63" dur="6320" fill="hold"/>
                                        <p:tgtEl>
                                          <p:spTgt spid="54"/>
                                        </p:tgtEl>
                                        <p:attrNameLst>
                                          <p:attrName>ppt_x</p:attrName>
                                          <p:attrName>ppt_y</p:attrName>
                                        </p:attrNameLst>
                                      </p:cBhvr>
                                      <p:rCtr x="18333" y="-3519"/>
                                    </p:animMotion>
                                  </p:childTnLst>
                                </p:cTn>
                              </p:par>
                              <p:par>
                                <p:cTn id="64" presetID="0" presetClass="path" presetSubtype="0" repeatCount="10000" fill="hold" grpId="0" nodeType="withEffect">
                                  <p:stCondLst>
                                    <p:cond delay="30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65" dur="6300" fill="hold"/>
                                        <p:tgtEl>
                                          <p:spTgt spid="55"/>
                                        </p:tgtEl>
                                        <p:attrNameLst>
                                          <p:attrName>ppt_x</p:attrName>
                                          <p:attrName>ppt_y</p:attrName>
                                        </p:attrNameLst>
                                      </p:cBhvr>
                                      <p:rCtr x="18333" y="-3519"/>
                                    </p:animMotion>
                                  </p:childTnLst>
                                </p:cTn>
                              </p:par>
                              <p:par>
                                <p:cTn id="66" presetID="0" presetClass="path" presetSubtype="0" repeatCount="10000" fill="hold" grpId="0" nodeType="withEffect">
                                  <p:stCondLst>
                                    <p:cond delay="34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67" dur="6280" fill="hold"/>
                                        <p:tgtEl>
                                          <p:spTgt spid="56"/>
                                        </p:tgtEl>
                                        <p:attrNameLst>
                                          <p:attrName>ppt_x</p:attrName>
                                          <p:attrName>ppt_y</p:attrName>
                                        </p:attrNameLst>
                                      </p:cBhvr>
                                      <p:rCtr x="18333" y="-3519"/>
                                    </p:animMotion>
                                  </p:childTnLst>
                                </p:cTn>
                              </p:par>
                              <p:par>
                                <p:cTn id="68" presetID="0" presetClass="path" presetSubtype="0" repeatCount="10000" fill="hold" grpId="0" nodeType="withEffect">
                                  <p:stCondLst>
                                    <p:cond delay="36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69" dur="6290" fill="hold"/>
                                        <p:tgtEl>
                                          <p:spTgt spid="57"/>
                                        </p:tgtEl>
                                        <p:attrNameLst>
                                          <p:attrName>ppt_x</p:attrName>
                                          <p:attrName>ppt_y</p:attrName>
                                        </p:attrNameLst>
                                      </p:cBhvr>
                                      <p:rCtr x="18333" y="-3519"/>
                                    </p:animMotion>
                                  </p:childTnLst>
                                </p:cTn>
                              </p:par>
                              <p:par>
                                <p:cTn id="70" presetID="0" presetClass="path" presetSubtype="0" repeatCount="10000" fill="hold" grpId="0" nodeType="withEffect">
                                  <p:stCondLst>
                                    <p:cond delay="38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71" dur="6120" fill="hold"/>
                                        <p:tgtEl>
                                          <p:spTgt spid="58"/>
                                        </p:tgtEl>
                                        <p:attrNameLst>
                                          <p:attrName>ppt_x</p:attrName>
                                          <p:attrName>ppt_y</p:attrName>
                                        </p:attrNameLst>
                                      </p:cBhvr>
                                      <p:rCtr x="18333" y="-3519"/>
                                    </p:animMotion>
                                  </p:childTnLst>
                                </p:cTn>
                              </p:par>
                              <p:par>
                                <p:cTn id="72" presetID="0" presetClass="path" presetSubtype="0" repeatCount="10000" fill="hold" grpId="0" nodeType="withEffect">
                                  <p:stCondLst>
                                    <p:cond delay="40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73" dur="6120" fill="hold"/>
                                        <p:tgtEl>
                                          <p:spTgt spid="59"/>
                                        </p:tgtEl>
                                        <p:attrNameLst>
                                          <p:attrName>ppt_x</p:attrName>
                                          <p:attrName>ppt_y</p:attrName>
                                        </p:attrNameLst>
                                      </p:cBhvr>
                                      <p:rCtr x="18333" y="-3519"/>
                                    </p:animMotion>
                                  </p:childTnLst>
                                </p:cTn>
                              </p:par>
                              <p:par>
                                <p:cTn id="74" presetID="0" presetClass="path" presetSubtype="0" repeatCount="10000" fill="hold" grpId="0" nodeType="withEffect">
                                  <p:stCondLst>
                                    <p:cond delay="44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75" dur="6090" fill="hold"/>
                                        <p:tgtEl>
                                          <p:spTgt spid="60"/>
                                        </p:tgtEl>
                                        <p:attrNameLst>
                                          <p:attrName>ppt_x</p:attrName>
                                          <p:attrName>ppt_y</p:attrName>
                                        </p:attrNameLst>
                                      </p:cBhvr>
                                      <p:rCtr x="18333" y="-3519"/>
                                    </p:animMotion>
                                  </p:childTnLst>
                                </p:cTn>
                              </p:par>
                              <p:par>
                                <p:cTn id="76" presetID="0" presetClass="path" presetSubtype="0" repeatCount="10000" fill="hold" grpId="0" nodeType="withEffect">
                                  <p:stCondLst>
                                    <p:cond delay="45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77" dur="6070" fill="hold"/>
                                        <p:tgtEl>
                                          <p:spTgt spid="61"/>
                                        </p:tgtEl>
                                        <p:attrNameLst>
                                          <p:attrName>ppt_x</p:attrName>
                                          <p:attrName>ppt_y</p:attrName>
                                        </p:attrNameLst>
                                      </p:cBhvr>
                                      <p:rCtr x="18333" y="-3519"/>
                                    </p:animMotion>
                                  </p:childTnLst>
                                </p:cTn>
                              </p:par>
                              <p:par>
                                <p:cTn id="78" presetID="0" presetClass="path" presetSubtype="0" repeatCount="10000" fill="hold" grpId="0" nodeType="withEffect">
                                  <p:stCondLst>
                                    <p:cond delay="48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79" dur="6080" fill="hold"/>
                                        <p:tgtEl>
                                          <p:spTgt spid="62"/>
                                        </p:tgtEl>
                                        <p:attrNameLst>
                                          <p:attrName>ppt_x</p:attrName>
                                          <p:attrName>ppt_y</p:attrName>
                                        </p:attrNameLst>
                                      </p:cBhvr>
                                      <p:rCtr x="18333" y="-3519"/>
                                    </p:animMotion>
                                  </p:childTnLst>
                                </p:cTn>
                              </p:par>
                              <p:par>
                                <p:cTn id="80" presetID="0" presetClass="path" presetSubtype="0" repeatCount="10000" fill="hold" grpId="0" nodeType="withEffect">
                                  <p:stCondLst>
                                    <p:cond delay="50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81" dur="6070" fill="hold"/>
                                        <p:tgtEl>
                                          <p:spTgt spid="63"/>
                                        </p:tgtEl>
                                        <p:attrNameLst>
                                          <p:attrName>ppt_x</p:attrName>
                                          <p:attrName>ppt_y</p:attrName>
                                        </p:attrNameLst>
                                      </p:cBhvr>
                                      <p:rCtr x="18333" y="-3519"/>
                                    </p:animMotion>
                                  </p:childTnLst>
                                </p:cTn>
                              </p:par>
                              <p:par>
                                <p:cTn id="82" presetID="0" presetClass="path" presetSubtype="0" repeatCount="10000" fill="hold" grpId="0" nodeType="withEffect">
                                  <p:stCondLst>
                                    <p:cond delay="59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83" dur="6000" fill="hold"/>
                                        <p:tgtEl>
                                          <p:spTgt spid="64"/>
                                        </p:tgtEl>
                                        <p:attrNameLst>
                                          <p:attrName>ppt_x</p:attrName>
                                          <p:attrName>ppt_y</p:attrName>
                                        </p:attrNameLst>
                                      </p:cBhvr>
                                      <p:rCtr x="18333" y="-3519"/>
                                    </p:animMotion>
                                  </p:childTnLst>
                                </p:cTn>
                              </p:par>
                              <p:par>
                                <p:cTn id="84" presetID="0" presetClass="path" presetSubtype="0" repeatCount="10000" fill="hold" grpId="0" nodeType="withEffect">
                                  <p:stCondLst>
                                    <p:cond delay="65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85" dur="5950" fill="hold"/>
                                        <p:tgtEl>
                                          <p:spTgt spid="65"/>
                                        </p:tgtEl>
                                        <p:attrNameLst>
                                          <p:attrName>ppt_x</p:attrName>
                                          <p:attrName>ppt_y</p:attrName>
                                        </p:attrNameLst>
                                      </p:cBhvr>
                                      <p:rCtr x="18333" y="-3519"/>
                                    </p:animMotion>
                                  </p:childTnLst>
                                </p:cTn>
                              </p:par>
                              <p:par>
                                <p:cTn id="86" presetID="0" presetClass="path" presetSubtype="0" repeatCount="10000" fill="hold" grpId="0" nodeType="withEffect">
                                  <p:stCondLst>
                                    <p:cond delay="685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87" dur="5940" fill="hold"/>
                                        <p:tgtEl>
                                          <p:spTgt spid="66"/>
                                        </p:tgtEl>
                                        <p:attrNameLst>
                                          <p:attrName>ppt_x</p:attrName>
                                          <p:attrName>ppt_y</p:attrName>
                                        </p:attrNameLst>
                                      </p:cBhvr>
                                      <p:rCtr x="18333" y="-3519"/>
                                    </p:animMotion>
                                  </p:childTnLst>
                                </p:cTn>
                              </p:par>
                              <p:par>
                                <p:cTn id="88" presetID="0" presetClass="path" presetSubtype="0" repeatCount="10000" fill="hold" grpId="0" nodeType="withEffect">
                                  <p:stCondLst>
                                    <p:cond delay="7100"/>
                                  </p:stCondLst>
                                  <p:childTnLst>
                                    <p:animMotion origin="layout" path="M -0.00086 0.00093 L 0.00018 -0.03866 L 0.00122 -0.07685 L 0.00174 -0.11296 L 0.00539 -0.13935 L 0.01476 -0.15879 L 0.02309 -0.16991 L 0.03455 -0.18102 L 0.04393 -0.18102 L 0.05278 -0.17477 L 0.06164 -0.15463 L 0.06528 -0.14282 L 0.06945 -0.11366 L 0.07101 -0.09213 L 0.06893 -0.07199 L 0.06111 -0.05116 L 0.05174 -0.04074 L 0.04497 -0.03588 L 0.03039 -0.0456 L 0.02466 -0.06574 L 0.02257 -0.08241 L 0.02361 -0.1081 L 0.02726 -0.13935 L 0.03664 -0.15532 L 0.04653 -0.16366 L 0.06007 -0.17199 L 0.06893 -0.17268 L 0.07674 -0.16643 L 0.08559 -0.14907 L 0.09289 -0.12546 L 0.09549 -0.09907 L 0.09653 -0.07963 L 0.09445 -0.06296 L 0.08611 -0.04282 L 0.07414 -0.02893 L 0.06476 -0.02824 L 0.05539 -0.03866 L 0.04966 -0.06018 L 0.04861 -0.08171 L 0.05018 -0.11296 L 0.05434 -0.13449 L 0.06216 -0.14629 L 0.06684 -0.15324 L 0.08351 -0.16296 L 0.09184 -0.16504 L 0.10382 -0.15324 L 0.11164 -0.13657 L 0.11684 -0.11643 L 0.11893 -0.08935 L 0.11997 -0.07616 L 0.11736 -0.05324 L 0.11164 -0.03796 L 0.10539 -0.02546 L 0.09705 -0.01782 L 0.08924 -0.01921 L 0.07882 -0.0331 L 0.07361 -0.05116 L 0.07205 -0.08032 L 0.07414 -0.1081 L 0.07778 -0.12268 L 0.08611 -0.13588 L 0.09861 -0.14768 L 0.11111 -0.15463 L 0.11997 -0.15463 L 0.12934 -0.14213 L 0.13455 -0.12893 L 0.1408 -0.10671 L 0.14341 -0.09282 L 0.14497 -0.06921 L 0.14393 -0.05046 L 0.14028 -0.03518 L 0.13351 -0.01991 L 0.12414 -0.01088 L 0.11945 -0.00879 L 0.10799 -0.01574 L 0.10018 -0.03518 L 0.09705 -0.0581 L 0.09861 -0.08449 L 0.1007 -0.10532 L 0.10539 -0.12199 L 0.11841 -0.13518 L 0.13091 -0.1456 L 0.1408 -0.14629 L 0.14966 -0.13796 L 0.15643 -0.12754 L 0.16216 -0.11366 L 0.16736 -0.09629 L 0.16945 -0.07824 L 0.16997 -0.05949 L 0.16841 -0.03796 L 0.16268 -0.01852 L 0.15643 -0.0081 L 0.14757 0.00023 L 0.14132 0.00023 L 0.13455 -0.00463 L 0.12726 -0.01852 L 0.12309 -0.03935 L 0.12257 -0.05671 L 0.12361 -0.0831 L 0.12778 -0.10324 L 0.13195 -0.11435 L 0.14549 -0.12546 L 0.15643 -0.13449 L 0.16528 -0.13657 L 0.17309 -0.13171 L 0.17934 -0.12268 L 0.18611 -0.10671 L 0.18872 -0.09143 L 0.19236 -0.07199 L 0.19236 -0.04977 L 0.19184 -0.03032 L 0.18716 -0.01435 L 0.17882 -0.00046 L 0.17101 0.00718 L 0.1632 0.00718 L 0.15643 0.00162 L 0.14966 -0.01435 L 0.14601 -0.03241 L 0.14601 -0.05671 L 0.14705 -0.07477 L 0.14914 -0.09004 L 0.15382 -0.10463 L 0.16424 -0.11782 L 0.18039 -0.12754 L 0.18976 -0.12963 L 0.19549 -0.12685 L 0.20295 -0.11435 L 0.21111 -0.09213 L 0.21354 -0.07407 L 0.2158 -0.06296 L 0.2158 -0.04699 L 0.2158 -0.02824 L 0.21354 -0.01296 L 0.20643 -0.00046 L 0.19914 0.01065 C 0.19323 0.0125 0.18976 0.01482 0.18403 0.01273 C 0.18334 0.0125 0.17813 0.00857 0.18039 0.00857 L 0.17205 -0.00949 L 0.16945 -0.03171 L 0.17049 -0.06018 L 0.17153 -0.07754 L 0.1757 -0.09213 L 0.18247 -0.10254 L 0.19132 -0.11227 L 0.20295 -0.1206 L 0.21007 -0.12129 L 0.21997 -0.11643 L 0.23091 -0.09838 L 0.23299 -0.08796 L 0.23716 -0.06574 L 0.23976 -0.04491 L 0.23976 -0.0331 L 0.23768 -0.01227 L 0.23299 0.00301 L 0.22361 0.01621 L 0.21841 0.02176 L 0.20903 0.02107 L 0.20278 0.01343 L 0.19584 -0.00185 L 0.19236 -0.01921 L 0.19341 -0.04143 L 0.19393 -0.06088 L 0.19584 -0.07616 L 0.20278 -0.09213 L 0.21007 -0.10116 L 0.22361 -0.11157 L 0.23559 -0.11435 L 0.24132 -0.11157 L 0.25174 -0.09421 L 0.25851 -0.07407 L 0.26216 -0.04977 L 0.2632 -0.02546 L 0.26059 -0.00463 L 0.25434 0.01273 L 0.24653 0.02593 L 0.23716 0.0294 L 0.23091 0.02801 L 0.22309 0.01829 L 0.21789 0.00301 L 0.21632 -0.01574 L 0.21684 -0.04977 L 0.21893 -0.06574 L 0.22361 -0.08032 L 0.22882 -0.08796 L 0.23768 -0.09629 L 0.24601 -0.10185 L 0.25539 -0.10671 L 0.2632 -0.10463 C 0.2691 -0.09977 0.26893 -0.10185 0.27205 -0.09421 C 0.27309 -0.09166 0.2757 -0.09004 0.2757 -0.08727 L 0.28247 -0.06574 L 0.28664 -0.04213 L 0.28716 -0.01782 L 0.28664 0.00162 L 0.27674 0.02593 L 0.26841 0.03565 L 0.26268 0.03773 L 0.25434 0.03565 L 0.24757 0.02454 L 0.24184 0.00857 L 0.24028 -0.01574 L 0.2408 -0.0331 L 0.24236 -0.05463 L 0.24757 -0.07199 L 0.25434 -0.07893 C 0.25729 -0.08194 0.26025 -0.08495 0.2632 -0.08796 C 0.26476 -0.08935 0.26632 -0.09074 0.26789 -0.09213 C 0.26893 -0.09305 0.27101 -0.09491 0.27101 -0.09467 C 0.27309 -0.09398 0.27622 -0.09398 0.27726 -0.09699 L 0.28403 -0.09838 L 0.29028 -0.09352 L 0.29705 -0.08449 L 0.30486 -0.06435 L 0.31059 -0.04213 L 0.31164 -0.01852 L 0.31268 -0.00463 L 0.31111 0.01482 L 0.3033 0.03357 L 0.29393 0.04537 L 0.28768 0.04815 L 0.2783 0.04537 L 0.26841 0.02593 L 0.26528 0.00023 L 0.2658 -0.02824 L 0.26945 -0.04768 L 0.27361 -0.06296 L 0.28195 -0.07616 L 0.29653 -0.08379 L 0.30591 -0.08935 L 0.31372 -0.08866 L 0.32674 -0.07824 L 0.33664 -0.06435 L 0.34393 -0.04768 L 0.34184 0.00579 L 0.33299 0.03704 L 0.32101 0.05232 L 0.31007 0.05232 L 0.29861 0.03704 L 0.29549 0.01898 L 0.29497 -0.00532 L 0.30018 -0.03032 L 0.30539 -0.04768 L 0.31424 -0.06713 L 0.32361 -0.07824 L 0.33351 -0.08796 L 0.34393 -0.08588 L 0.35591 -0.06852 L 0.36372 -0.05046 L 0.3658 -0.03032 L 0.36528 -0.01643 L 0.3632 0.01204 L 0.34653 0.11273 " pathEditMode="relative" rAng="0" ptsTypes="AAAAAAAAAAAAAAAAAAAAAAAAAAAAAAAAAAAAAAAAAAAAAAAAAAAAAAAAAAAAAAAAAAAAAAAAAAAAAAAAAAAAAAAAAAAAAAAAAAAAAAAAAAAAAAAAAAAAAAAAAAAAAAAAAAAAAAffAAAAAAAAAAAAAAAAAAAAAAAAAAAAAAAAAAAAAAAAAAAAAAAAAAAffAAAAAAAAAAAAAAAffffAAAAAAAAAAAAAAAAAAAAAAAAAAAAAAAAAAAAAAAAAAAA">
                                      <p:cBhvr>
                                        <p:cTn id="89" dur="5940" fill="hold"/>
                                        <p:tgtEl>
                                          <p:spTgt spid="67"/>
                                        </p:tgtEl>
                                        <p:attrNameLst>
                                          <p:attrName>ppt_x</p:attrName>
                                          <p:attrName>ppt_y</p:attrName>
                                        </p:attrNameLst>
                                      </p:cBhvr>
                                      <p:rCtr x="18333" y="-3519"/>
                                    </p:animMotion>
                                  </p:childTnLst>
                                </p:cTn>
                              </p:par>
                              <p:par>
                                <p:cTn id="90" presetID="10" presetClass="entr" presetSubtype="0" fill="hold" nodeType="withEffect">
                                  <p:stCondLst>
                                    <p:cond delay="4000"/>
                                  </p:stCondLst>
                                  <p:childTnLst>
                                    <p:set>
                                      <p:cBhvr>
                                        <p:cTn id="91" dur="1" fill="hold">
                                          <p:stCondLst>
                                            <p:cond delay="0"/>
                                          </p:stCondLst>
                                        </p:cTn>
                                        <p:tgtEl>
                                          <p:spTgt spid="78"/>
                                        </p:tgtEl>
                                        <p:attrNameLst>
                                          <p:attrName>style.visibility</p:attrName>
                                        </p:attrNameLst>
                                      </p:cBhvr>
                                      <p:to>
                                        <p:strVal val="visible"/>
                                      </p:to>
                                    </p:set>
                                    <p:animEffect transition="in" filter="fade">
                                      <p:cBhvr>
                                        <p:cTn id="92" dur="5750"/>
                                        <p:tgtEl>
                                          <p:spTgt spid="78"/>
                                        </p:tgtEl>
                                      </p:cBhvr>
                                    </p:animEffect>
                                  </p:childTnLst>
                                </p:cTn>
                              </p:par>
                              <p:par>
                                <p:cTn id="93" presetID="10" presetClass="entr" presetSubtype="0" fill="hold" grpId="0" nodeType="withEffect">
                                  <p:stCondLst>
                                    <p:cond delay="4250"/>
                                  </p:stCondLst>
                                  <p:childTnLst>
                                    <p:set>
                                      <p:cBhvr>
                                        <p:cTn id="94" dur="1" fill="hold">
                                          <p:stCondLst>
                                            <p:cond delay="0"/>
                                          </p:stCondLst>
                                        </p:cTn>
                                        <p:tgtEl>
                                          <p:spTgt spid="2"/>
                                        </p:tgtEl>
                                        <p:attrNameLst>
                                          <p:attrName>style.visibility</p:attrName>
                                        </p:attrNameLst>
                                      </p:cBhvr>
                                      <p:to>
                                        <p:strVal val="visible"/>
                                      </p:to>
                                    </p:set>
                                    <p:animEffect transition="in" filter="fade">
                                      <p:cBhvr>
                                        <p:cTn id="95" dur="3500"/>
                                        <p:tgtEl>
                                          <p:spTgt spid="2"/>
                                        </p:tgtEl>
                                      </p:cBhvr>
                                    </p:animEffect>
                                  </p:childTnLst>
                                </p:cTn>
                              </p:par>
                              <p:par>
                                <p:cTn id="96" presetID="10" presetClass="entr" presetSubtype="0" fill="hold" grpId="0" nodeType="withEffect">
                                  <p:stCondLst>
                                    <p:cond delay="4250"/>
                                  </p:stCondLst>
                                  <p:iterate type="wd">
                                    <p:tmPct val="10000"/>
                                  </p:iterate>
                                  <p:childTnLst>
                                    <p:set>
                                      <p:cBhvr>
                                        <p:cTn id="97" dur="1" fill="hold">
                                          <p:stCondLst>
                                            <p:cond delay="0"/>
                                          </p:stCondLst>
                                        </p:cTn>
                                        <p:tgtEl>
                                          <p:spTgt spid="91"/>
                                        </p:tgtEl>
                                        <p:attrNameLst>
                                          <p:attrName>style.visibility</p:attrName>
                                        </p:attrNameLst>
                                      </p:cBhvr>
                                      <p:to>
                                        <p:strVal val="visible"/>
                                      </p:to>
                                    </p:set>
                                    <p:animEffect transition="in" filter="fade">
                                      <p:cBhvr>
                                        <p:cTn id="98"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10" grpId="0"/>
      <p:bldP spid="15" grpId="0"/>
      <p:bldP spid="3" grpId="0"/>
      <p:bldP spid="35"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91"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Image 8"/>
          <p:cNvPicPr>
            <a:picLocks noChangeAspect="1" noChangeArrowheads="1"/>
          </p:cNvPicPr>
          <p:nvPr>
            <p:custDataLst>
              <p:tags r:id="rId1"/>
            </p:custDataLst>
          </p:nvPr>
        </p:nvPicPr>
        <p:blipFill>
          <a:blip r:embed="rId13" cstate="print">
            <a:grayscl/>
            <a:biLevel thresh="50000"/>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val="0"/>
              </a:ext>
            </a:extLst>
          </a:blip>
          <a:srcRect l="29033" t="3906" b="33594"/>
          <a:stretch>
            <a:fillRect/>
          </a:stretch>
        </p:blipFill>
        <p:spPr bwMode="auto">
          <a:xfrm>
            <a:off x="6156176" y="3947289"/>
            <a:ext cx="2732513" cy="2845896"/>
          </a:xfrm>
          <a:prstGeom prst="rect">
            <a:avLst/>
          </a:prstGeom>
          <a:noFill/>
          <a:extLst>
            <a:ext uri="{909E8E84-426E-40DD-AFC4-6F175D3DCCD1}">
              <a14:hiddenFill xmlns:a14="http://schemas.microsoft.com/office/drawing/2010/main">
                <a:solidFill>
                  <a:srgbClr val="FFFFFF"/>
                </a:solidFill>
              </a14:hiddenFill>
            </a:ext>
          </a:extLst>
        </p:spPr>
      </p:pic>
      <p:pic>
        <p:nvPicPr>
          <p:cNvPr id="3074" name="Image 2"/>
          <p:cNvPicPr>
            <a:picLocks noChangeAspect="1" noChangeArrowheads="1"/>
          </p:cNvPicPr>
          <p:nvPr>
            <p:custDataLst>
              <p:tags r:id="rId2"/>
            </p:custDataLst>
          </p:nvPr>
        </p:nvPicPr>
        <p:blipFill>
          <a:blip r:embed="rId15">
            <a:grayscl/>
            <a:biLevel thresh="50000"/>
            <a:extLst>
              <a:ext uri="{BEBA8EAE-BF5A-486C-A8C5-ECC9F3942E4B}">
                <a14:imgProps xmlns:a14="http://schemas.microsoft.com/office/drawing/2010/main">
                  <a14:imgLayer r:embed="rId16">
                    <a14:imgEffect>
                      <a14:brightnessContrast bright="-40000" contrast="-40000"/>
                    </a14:imgEffect>
                  </a14:imgLayer>
                </a14:imgProps>
              </a:ext>
              <a:ext uri="{28A0092B-C50C-407E-A947-70E740481C1C}">
                <a14:useLocalDpi xmlns:a14="http://schemas.microsoft.com/office/drawing/2010/main" val="0"/>
              </a:ext>
            </a:extLst>
          </a:blip>
          <a:srcRect l="2248" t="73334" r="7864"/>
          <a:stretch>
            <a:fillRect/>
          </a:stretch>
        </p:blipFill>
        <p:spPr bwMode="auto">
          <a:xfrm>
            <a:off x="60633" y="4971687"/>
            <a:ext cx="5447471" cy="1821498"/>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435"/>
          <p:cNvSpPr txBox="1">
            <a:spLocks noChangeArrowheads="1"/>
          </p:cNvSpPr>
          <p:nvPr>
            <p:custDataLst>
              <p:tags r:id="rId3"/>
            </p:custDataLst>
          </p:nvPr>
        </p:nvSpPr>
        <p:spPr bwMode="auto">
          <a:xfrm>
            <a:off x="3362960" y="7437120"/>
            <a:ext cx="2481580" cy="248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8" name="Text Box 474"/>
          <p:cNvSpPr txBox="1">
            <a:spLocks noChangeArrowheads="1"/>
          </p:cNvSpPr>
          <p:nvPr>
            <p:custDataLst>
              <p:tags r:id="rId4"/>
            </p:custDataLst>
          </p:nvPr>
        </p:nvSpPr>
        <p:spPr bwMode="auto">
          <a:xfrm>
            <a:off x="686435" y="8881110"/>
            <a:ext cx="3240405" cy="1116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6" name="Rectangle 7"/>
          <p:cNvSpPr>
            <a:spLocks noChangeArrowheads="1"/>
          </p:cNvSpPr>
          <p:nvPr>
            <p:custDataLst>
              <p:tags r:id="rId5"/>
            </p:custDataLst>
          </p:nvPr>
        </p:nvSpPr>
        <p:spPr bwMode="auto">
          <a:xfrm>
            <a:off x="304674" y="491104"/>
            <a:ext cx="4572000"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457200" marR="0" lvl="1" indent="0" algn="l" defTabSz="914400" rtl="0" eaLnBrk="0" fontAlgn="base" latinLnBrk="0" hangingPunct="0">
              <a:lnSpc>
                <a:spcPct val="100000"/>
              </a:lnSpc>
              <a:spcBef>
                <a:spcPct val="0"/>
              </a:spcBef>
              <a:spcAft>
                <a:spcPct val="0"/>
              </a:spcAft>
              <a:buClrTx/>
              <a:buSzTx/>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cs typeface="Arial" pitchFamily="34" charset="0"/>
              </a:rPr>
              <a:t>Lampes à incandescence.</a:t>
            </a:r>
          </a:p>
        </p:txBody>
      </p:sp>
      <p:sp>
        <p:nvSpPr>
          <p:cNvPr id="9" name="Rectangle 8"/>
          <p:cNvSpPr>
            <a:spLocks noChangeArrowheads="1"/>
          </p:cNvSpPr>
          <p:nvPr>
            <p:custDataLst>
              <p:tags r:id="rId6"/>
            </p:custDataLst>
          </p:nvPr>
        </p:nvSpPr>
        <p:spPr bwMode="auto">
          <a:xfrm>
            <a:off x="-448584" y="618728"/>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1" name="Rectangle 10"/>
          <p:cNvSpPr>
            <a:spLocks noChangeArrowheads="1"/>
          </p:cNvSpPr>
          <p:nvPr>
            <p:custDataLst>
              <p:tags r:id="rId7"/>
            </p:custDataLst>
          </p:nvPr>
        </p:nvSpPr>
        <p:spPr bwMode="auto">
          <a:xfrm>
            <a:off x="0" y="33051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2" name="Rectangle 11"/>
          <p:cNvSpPr>
            <a:spLocks noChangeArrowheads="1"/>
          </p:cNvSpPr>
          <p:nvPr>
            <p:custDataLst>
              <p:tags r:id="rId8"/>
            </p:custDataLst>
          </p:nvPr>
        </p:nvSpPr>
        <p:spPr bwMode="auto">
          <a:xfrm>
            <a:off x="997702" y="1200213"/>
            <a:ext cx="15440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9263" algn="r"/>
              </a:tabLst>
            </a:pPr>
            <a:r>
              <a:rPr kumimoji="0" lang="fr-FR"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Constitution</a:t>
            </a:r>
            <a:endParaRPr kumimoji="0" lang="fr-FR" b="0" i="0" u="sng" strike="noStrike" cap="none" normalizeH="0" baseline="0" dirty="0" smtClean="0">
              <a:ln>
                <a:noFill/>
              </a:ln>
              <a:solidFill>
                <a:schemeClr val="bg1"/>
              </a:solidFill>
              <a:effectLst/>
              <a:latin typeface="Arial" pitchFamily="34" charset="0"/>
              <a:cs typeface="Arial" pitchFamily="34" charset="0"/>
            </a:endParaRPr>
          </a:p>
        </p:txBody>
      </p:sp>
      <p:sp>
        <p:nvSpPr>
          <p:cNvPr id="2" name="Rectangle 1"/>
          <p:cNvSpPr/>
          <p:nvPr>
            <p:custDataLst>
              <p:tags r:id="rId9"/>
            </p:custDataLst>
          </p:nvPr>
        </p:nvSpPr>
        <p:spPr>
          <a:xfrm>
            <a:off x="201237" y="1580201"/>
            <a:ext cx="8856984" cy="3416320"/>
          </a:xfrm>
          <a:prstGeom prst="rect">
            <a:avLst/>
          </a:prstGeom>
        </p:spPr>
        <p:txBody>
          <a:bodyPr wrap="square">
            <a:spAutoFit/>
          </a:bodyPr>
          <a:lstStyle/>
          <a:p>
            <a:pPr algn="just"/>
            <a:r>
              <a:rPr lang="fr-FR" b="1" u="sng" dirty="0" smtClean="0">
                <a:solidFill>
                  <a:schemeClr val="bg1"/>
                </a:solidFill>
                <a:latin typeface="Arial" pitchFamily="34" charset="0"/>
                <a:cs typeface="Arial" pitchFamily="34" charset="0"/>
              </a:rPr>
              <a:t> 1) L’ampoule</a:t>
            </a:r>
            <a:r>
              <a:rPr lang="fr-FR" b="1" dirty="0" smtClean="0">
                <a:solidFill>
                  <a:schemeClr val="bg1"/>
                </a:solidFill>
                <a:latin typeface="Arial" pitchFamily="34" charset="0"/>
                <a:cs typeface="Arial" pitchFamily="34" charset="0"/>
              </a:rPr>
              <a:t> est </a:t>
            </a:r>
            <a:r>
              <a:rPr lang="fr-FR" b="1" dirty="0">
                <a:solidFill>
                  <a:schemeClr val="bg1"/>
                </a:solidFill>
                <a:latin typeface="Arial" pitchFamily="34" charset="0"/>
                <a:cs typeface="Arial" pitchFamily="34" charset="0"/>
              </a:rPr>
              <a:t>en verre, son rôle est de contenir l’atmosphère gazeuse de la lampe et d’apporter une forme décorative</a:t>
            </a:r>
            <a:r>
              <a:rPr lang="fr-FR" b="1" dirty="0" smtClean="0">
                <a:solidFill>
                  <a:schemeClr val="bg1"/>
                </a:solidFill>
                <a:latin typeface="Arial" pitchFamily="34" charset="0"/>
                <a:cs typeface="Arial" pitchFamily="34" charset="0"/>
              </a:rPr>
              <a:t>.</a:t>
            </a:r>
          </a:p>
          <a:p>
            <a:pPr algn="just"/>
            <a:endParaRPr lang="fr-FR" sz="1000" b="1" dirty="0">
              <a:solidFill>
                <a:schemeClr val="bg1"/>
              </a:solidFill>
              <a:latin typeface="Arial" pitchFamily="34" charset="0"/>
              <a:cs typeface="Arial" pitchFamily="34" charset="0"/>
            </a:endParaRPr>
          </a:p>
          <a:p>
            <a:pPr algn="just"/>
            <a:r>
              <a:rPr lang="fr-FR" b="1" dirty="0" smtClean="0">
                <a:solidFill>
                  <a:schemeClr val="bg1"/>
                </a:solidFill>
                <a:latin typeface="Arial" pitchFamily="34" charset="0"/>
                <a:cs typeface="Arial" pitchFamily="34" charset="0"/>
              </a:rPr>
              <a:t>2) </a:t>
            </a:r>
            <a:r>
              <a:rPr lang="fr-FR" b="1" u="sng" dirty="0" smtClean="0">
                <a:solidFill>
                  <a:schemeClr val="bg1"/>
                </a:solidFill>
                <a:latin typeface="Arial" pitchFamily="34" charset="0"/>
                <a:cs typeface="Arial" pitchFamily="34" charset="0"/>
              </a:rPr>
              <a:t>L’atmosphère</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est constituée d’un mélange d’azote et d’argon qui permet de porter le filament à une plus haute température. L’azote est ajouté en petite quantité pour éviter la formation d’arc entre les extrémités du filament. Le krypton remplace l’argon et permet d’avoir une lumière plus blanche et un flux lumineux plus </a:t>
            </a:r>
            <a:r>
              <a:rPr lang="fr-FR" b="1" dirty="0" smtClean="0">
                <a:solidFill>
                  <a:schemeClr val="bg1"/>
                </a:solidFill>
                <a:latin typeface="Arial" pitchFamily="34" charset="0"/>
                <a:cs typeface="Arial" pitchFamily="34" charset="0"/>
              </a:rPr>
              <a:t>élevé. Les </a:t>
            </a:r>
            <a:r>
              <a:rPr lang="fr-FR" b="1" dirty="0">
                <a:solidFill>
                  <a:schemeClr val="bg1"/>
                </a:solidFill>
                <a:latin typeface="Arial" pitchFamily="34" charset="0"/>
                <a:cs typeface="Arial" pitchFamily="34" charset="0"/>
              </a:rPr>
              <a:t>gaz choisis diminuent les pertes de chaleur vers l’ampoule et prévient la volatilisation du </a:t>
            </a:r>
            <a:r>
              <a:rPr lang="fr-FR" b="1" dirty="0" smtClean="0">
                <a:solidFill>
                  <a:schemeClr val="bg1"/>
                </a:solidFill>
                <a:latin typeface="Arial" pitchFamily="34" charset="0"/>
                <a:cs typeface="Arial" pitchFamily="34" charset="0"/>
              </a:rPr>
              <a:t>filament. Par </a:t>
            </a:r>
            <a:r>
              <a:rPr lang="fr-FR" b="1" dirty="0">
                <a:solidFill>
                  <a:schemeClr val="bg1"/>
                </a:solidFill>
                <a:latin typeface="Arial" pitchFamily="34" charset="0"/>
                <a:cs typeface="Arial" pitchFamily="34" charset="0"/>
              </a:rPr>
              <a:t>suite de l’évaporation des molécules de tungstène, le filament </a:t>
            </a:r>
            <a:r>
              <a:rPr lang="fr-FR" b="1" dirty="0" smtClean="0">
                <a:solidFill>
                  <a:schemeClr val="bg1"/>
                </a:solidFill>
                <a:latin typeface="Arial" pitchFamily="34" charset="0"/>
                <a:cs typeface="Arial" pitchFamily="34" charset="0"/>
              </a:rPr>
              <a:t>s’affaiblit, </a:t>
            </a:r>
          </a:p>
          <a:p>
            <a:pPr algn="just"/>
            <a:r>
              <a:rPr lang="fr-FR" b="1" dirty="0" smtClean="0">
                <a:solidFill>
                  <a:schemeClr val="bg1"/>
                </a:solidFill>
                <a:latin typeface="Arial" pitchFamily="34" charset="0"/>
                <a:cs typeface="Arial" pitchFamily="34" charset="0"/>
              </a:rPr>
              <a:t>d’autre </a:t>
            </a:r>
            <a:r>
              <a:rPr lang="fr-FR" b="1" dirty="0">
                <a:solidFill>
                  <a:schemeClr val="bg1"/>
                </a:solidFill>
                <a:latin typeface="Arial" pitchFamily="34" charset="0"/>
                <a:cs typeface="Arial" pitchFamily="34" charset="0"/>
              </a:rPr>
              <a:t>part les molécules de tungstène se </a:t>
            </a:r>
            <a:endParaRPr lang="fr-FR" b="1" dirty="0" smtClean="0">
              <a:solidFill>
                <a:schemeClr val="bg1"/>
              </a:solidFill>
              <a:latin typeface="Arial" pitchFamily="34" charset="0"/>
              <a:cs typeface="Arial" pitchFamily="34" charset="0"/>
            </a:endParaRPr>
          </a:p>
          <a:p>
            <a:pPr algn="just"/>
            <a:r>
              <a:rPr lang="fr-FR" b="1" dirty="0" smtClean="0">
                <a:solidFill>
                  <a:schemeClr val="bg1"/>
                </a:solidFill>
                <a:latin typeface="Arial" pitchFamily="34" charset="0"/>
                <a:cs typeface="Arial" pitchFamily="34" charset="0"/>
              </a:rPr>
              <a:t>déposent </a:t>
            </a:r>
            <a:r>
              <a:rPr lang="fr-FR" b="1" dirty="0">
                <a:solidFill>
                  <a:schemeClr val="bg1"/>
                </a:solidFill>
                <a:latin typeface="Arial" pitchFamily="34" charset="0"/>
                <a:cs typeface="Arial" pitchFamily="34" charset="0"/>
              </a:rPr>
              <a:t>sur l’ampoule qui noircie ( ~1000 heures).</a:t>
            </a:r>
          </a:p>
        </p:txBody>
      </p:sp>
      <p:sp>
        <p:nvSpPr>
          <p:cNvPr id="15" name="Rectangle 7"/>
          <p:cNvSpPr>
            <a:spLocks noChangeArrowheads="1"/>
          </p:cNvSpPr>
          <p:nvPr>
            <p:custDataLst>
              <p:tags r:id="rId10"/>
            </p:custDataLst>
          </p:nvPr>
        </p:nvSpPr>
        <p:spPr bwMode="auto">
          <a:xfrm>
            <a:off x="0" y="0"/>
            <a:ext cx="4211960"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Les sources lumineuses.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87862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3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800"/>
                            </p:stCondLst>
                            <p:childTnLst>
                              <p:par>
                                <p:cTn id="17" presetID="10" presetClass="entr" presetSubtype="0" fill="hold" grpId="0" nodeType="afterEffect">
                                  <p:stCondLst>
                                    <p:cond delay="0"/>
                                  </p:stCondLst>
                                  <p:iterate type="wd">
                                    <p:tmPct val="19000"/>
                                  </p:iterate>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14365"/>
                            </p:stCondLst>
                            <p:childTnLst>
                              <p:par>
                                <p:cTn id="21" presetID="53" presetClass="entr" presetSubtype="16" fill="hold" nodeType="afterEffect">
                                  <p:stCondLst>
                                    <p:cond delay="0"/>
                                  </p:stCondLst>
                                  <p:childTnLst>
                                    <p:set>
                                      <p:cBhvr>
                                        <p:cTn id="22" dur="1" fill="hold">
                                          <p:stCondLst>
                                            <p:cond delay="0"/>
                                          </p:stCondLst>
                                        </p:cTn>
                                        <p:tgtEl>
                                          <p:spTgt spid="3076"/>
                                        </p:tgtEl>
                                        <p:attrNameLst>
                                          <p:attrName>style.visibility</p:attrName>
                                        </p:attrNameLst>
                                      </p:cBhvr>
                                      <p:to>
                                        <p:strVal val="visible"/>
                                      </p:to>
                                    </p:set>
                                    <p:anim calcmode="lin" valueType="num">
                                      <p:cBhvr>
                                        <p:cTn id="23" dur="500" fill="hold"/>
                                        <p:tgtEl>
                                          <p:spTgt spid="3076"/>
                                        </p:tgtEl>
                                        <p:attrNameLst>
                                          <p:attrName>ppt_w</p:attrName>
                                        </p:attrNameLst>
                                      </p:cBhvr>
                                      <p:tavLst>
                                        <p:tav tm="0">
                                          <p:val>
                                            <p:fltVal val="0"/>
                                          </p:val>
                                        </p:tav>
                                        <p:tav tm="100000">
                                          <p:val>
                                            <p:strVal val="#ppt_w"/>
                                          </p:val>
                                        </p:tav>
                                      </p:tavLst>
                                    </p:anim>
                                    <p:anim calcmode="lin" valueType="num">
                                      <p:cBhvr>
                                        <p:cTn id="24" dur="500" fill="hold"/>
                                        <p:tgtEl>
                                          <p:spTgt spid="3076"/>
                                        </p:tgtEl>
                                        <p:attrNameLst>
                                          <p:attrName>ppt_h</p:attrName>
                                        </p:attrNameLst>
                                      </p:cBhvr>
                                      <p:tavLst>
                                        <p:tav tm="0">
                                          <p:val>
                                            <p:fltVal val="0"/>
                                          </p:val>
                                        </p:tav>
                                        <p:tav tm="100000">
                                          <p:val>
                                            <p:strVal val="#ppt_h"/>
                                          </p:val>
                                        </p:tav>
                                      </p:tavLst>
                                    </p:anim>
                                    <p:animEffect transition="in" filter="fade">
                                      <p:cBhvr>
                                        <p:cTn id="25" dur="500"/>
                                        <p:tgtEl>
                                          <p:spTgt spid="3076"/>
                                        </p:tgtEl>
                                      </p:cBhvr>
                                    </p:animEffect>
                                  </p:childTnLst>
                                </p:cTn>
                              </p:par>
                            </p:childTnLst>
                          </p:cTn>
                        </p:par>
                        <p:par>
                          <p:cTn id="26" fill="hold">
                            <p:stCondLst>
                              <p:cond delay="14865"/>
                            </p:stCondLst>
                            <p:childTnLst>
                              <p:par>
                                <p:cTn id="27" presetID="53" presetClass="entr" presetSubtype="16" fill="hold" nodeType="afterEffect">
                                  <p:stCondLst>
                                    <p:cond delay="0"/>
                                  </p:stCondLst>
                                  <p:childTnLst>
                                    <p:set>
                                      <p:cBhvr>
                                        <p:cTn id="28" dur="1" fill="hold">
                                          <p:stCondLst>
                                            <p:cond delay="0"/>
                                          </p:stCondLst>
                                        </p:cTn>
                                        <p:tgtEl>
                                          <p:spTgt spid="3074"/>
                                        </p:tgtEl>
                                        <p:attrNameLst>
                                          <p:attrName>style.visibility</p:attrName>
                                        </p:attrNameLst>
                                      </p:cBhvr>
                                      <p:to>
                                        <p:strVal val="visible"/>
                                      </p:to>
                                    </p:set>
                                    <p:anim calcmode="lin" valueType="num">
                                      <p:cBhvr>
                                        <p:cTn id="29" dur="500" fill="hold"/>
                                        <p:tgtEl>
                                          <p:spTgt spid="3074"/>
                                        </p:tgtEl>
                                        <p:attrNameLst>
                                          <p:attrName>ppt_w</p:attrName>
                                        </p:attrNameLst>
                                      </p:cBhvr>
                                      <p:tavLst>
                                        <p:tav tm="0">
                                          <p:val>
                                            <p:fltVal val="0"/>
                                          </p:val>
                                        </p:tav>
                                        <p:tav tm="100000">
                                          <p:val>
                                            <p:strVal val="#ppt_w"/>
                                          </p:val>
                                        </p:tav>
                                      </p:tavLst>
                                    </p:anim>
                                    <p:anim calcmode="lin" valueType="num">
                                      <p:cBhvr>
                                        <p:cTn id="30" dur="500" fill="hold"/>
                                        <p:tgtEl>
                                          <p:spTgt spid="3074"/>
                                        </p:tgtEl>
                                        <p:attrNameLst>
                                          <p:attrName>ppt_h</p:attrName>
                                        </p:attrNameLst>
                                      </p:cBhvr>
                                      <p:tavLst>
                                        <p:tav tm="0">
                                          <p:val>
                                            <p:fltVal val="0"/>
                                          </p:val>
                                        </p:tav>
                                        <p:tav tm="100000">
                                          <p:val>
                                            <p:strVal val="#ppt_h"/>
                                          </p:val>
                                        </p:tav>
                                      </p:tavLst>
                                    </p:anim>
                                    <p:animEffect transition="in" filter="fade">
                                      <p:cBhvr>
                                        <p:cTn id="3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2"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Image 438"/>
          <p:cNvPicPr>
            <a:picLocks noChangeAspect="1" noChangeArrowheads="1"/>
          </p:cNvPicPr>
          <p:nvPr>
            <p:custDataLst>
              <p:tags r:id="rId1"/>
            </p:custDataLst>
          </p:nvPr>
        </p:nvPicPr>
        <p:blipFill>
          <a:blip r:embed="rId13">
            <a:extLst>
              <a:ext uri="{28A0092B-C50C-407E-A947-70E740481C1C}">
                <a14:useLocalDpi xmlns:a14="http://schemas.microsoft.com/office/drawing/2010/main" val="0"/>
              </a:ext>
            </a:extLst>
          </a:blip>
          <a:srcRect/>
          <a:stretch>
            <a:fillRect/>
          </a:stretch>
        </p:blipFill>
        <p:spPr bwMode="auto">
          <a:xfrm>
            <a:off x="3433815" y="3489957"/>
            <a:ext cx="2520950" cy="1997075"/>
          </a:xfrm>
          <a:prstGeom prst="rect">
            <a:avLst/>
          </a:prstGeom>
          <a:noFill/>
          <a:effectLst>
            <a:softEdge rad="76200"/>
          </a:effectLst>
          <a:extLst>
            <a:ext uri="{909E8E84-426E-40DD-AFC4-6F175D3DCCD1}">
              <a14:hiddenFill xmlns:a14="http://schemas.microsoft.com/office/drawing/2010/main">
                <a:solidFill>
                  <a:srgbClr val="FFFFFF"/>
                </a:solidFill>
              </a14:hiddenFill>
            </a:ext>
          </a:extLst>
        </p:spPr>
      </p:pic>
      <p:pic>
        <p:nvPicPr>
          <p:cNvPr id="4098" name="il_fi" descr="http://www.hellopro.fr/images/produit-2/7/5/4/spot-halogene-dichroique-culot-2-broches-12v-50w-419457.jpg"/>
          <p:cNvPicPr>
            <a:picLocks noChangeAspect="1" noChangeArrowheads="1"/>
          </p:cNvPicPr>
          <p:nvPr>
            <p:custDataLst>
              <p:tags r:id="rId2"/>
            </p:custDataLst>
          </p:nvPr>
        </p:nvPicPr>
        <p:blipFill>
          <a:blip r:embed="rId14">
            <a:extLst>
              <a:ext uri="{28A0092B-C50C-407E-A947-70E740481C1C}">
                <a14:useLocalDpi xmlns:a14="http://schemas.microsoft.com/office/drawing/2010/main" val="0"/>
              </a:ext>
            </a:extLst>
          </a:blip>
          <a:srcRect l="8318" t="9340" r="9340" b="9778"/>
          <a:stretch>
            <a:fillRect/>
          </a:stretch>
        </p:blipFill>
        <p:spPr bwMode="auto">
          <a:xfrm>
            <a:off x="179512" y="3375121"/>
            <a:ext cx="2226749" cy="2226749"/>
          </a:xfrm>
          <a:prstGeom prst="rect">
            <a:avLst/>
          </a:prstGeom>
          <a:noFill/>
          <a:ln>
            <a:noFill/>
          </a:ln>
          <a:effectLst>
            <a:softEdge rad="177800"/>
          </a:effectLst>
          <a:extLst>
            <a:ext uri="{909E8E84-426E-40DD-AFC4-6F175D3DCCD1}">
              <a14:hiddenFill xmlns:a14="http://schemas.microsoft.com/office/drawing/2010/main">
                <a:solidFill>
                  <a:srgbClr val="FFFFFF"/>
                </a:solidFill>
              </a14:hiddenFill>
            </a:ext>
          </a:extLst>
        </p:spPr>
      </p:pic>
      <p:sp>
        <p:nvSpPr>
          <p:cNvPr id="4" name="Rectangle 4"/>
          <p:cNvSpPr>
            <a:spLocks noChangeArrowheads="1"/>
          </p:cNvSpPr>
          <p:nvPr>
            <p:custDataLst>
              <p:tags r:id="rId3"/>
            </p:custDataLst>
          </p:nvPr>
        </p:nvSpPr>
        <p:spPr bwMode="auto">
          <a:xfrm>
            <a:off x="304569" y="1083678"/>
            <a:ext cx="1694695" cy="500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Arial" pitchFamily="34" charset="0"/>
                <a:cs typeface="Arial" pitchFamily="34" charset="0"/>
              </a:rPr>
              <a:t>Constitution</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5"/>
          <p:cNvSpPr>
            <a:spLocks noChangeArrowheads="1"/>
          </p:cNvSpPr>
          <p:nvPr>
            <p:custDataLst>
              <p:tags r:id="rId4"/>
            </p:custDataLst>
          </p:nvPr>
        </p:nvSpPr>
        <p:spPr bwMode="auto">
          <a:xfrm>
            <a:off x="2816" y="1634317"/>
            <a:ext cx="914118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49263" algn="r"/>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Ce sont des lampes à incandescence  dans l’atmosphère desquelles on introduit une faible quantité de gaz halogène (iode, brome, chlore ou composé 0.1 mg / cm</a:t>
            </a:r>
            <a:r>
              <a:rPr kumimoji="0" lang="fr-FR" b="1" i="0" u="none" strike="noStrike" cap="none" normalizeH="0" baseline="30000" dirty="0" smtClean="0">
                <a:ln>
                  <a:noFill/>
                </a:ln>
                <a:solidFill>
                  <a:schemeClr val="bg1"/>
                </a:solidFill>
                <a:effectLst/>
                <a:latin typeface="Arial" pitchFamily="34" charset="0"/>
                <a:ea typeface="Times New Roman" pitchFamily="18" charset="0"/>
                <a:cs typeface="Arial" pitchFamily="34" charset="0"/>
              </a:rPr>
              <a:t>3</a:t>
            </a: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La température du filament est plus élevée que pour une lampe à incandescence classique. La lumière est plus blanche, meilleure efficacité. Elles ont un meilleur rendu des couleurs. Toutes ces raisons font que ce type de lampes à incandescence sont toujours commercialisées .</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6"/>
          <p:cNvSpPr>
            <a:spLocks noChangeArrowheads="1"/>
          </p:cNvSpPr>
          <p:nvPr>
            <p:custDataLst>
              <p:tags r:id="rId5"/>
            </p:custDataLst>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7"/>
          <p:cNvSpPr>
            <a:spLocks noChangeArrowheads="1"/>
          </p:cNvSpPr>
          <p:nvPr>
            <p:custDataLst>
              <p:tags r:id="rId6"/>
            </p:custDataLst>
          </p:nvPr>
        </p:nvSpPr>
        <p:spPr bwMode="auto">
          <a:xfrm>
            <a:off x="179512" y="5574722"/>
            <a:ext cx="877944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Lst>
            </a:pPr>
            <a:r>
              <a:rPr lang="fr-FR" b="1" dirty="0" smtClean="0">
                <a:solidFill>
                  <a:schemeClr val="bg1"/>
                </a:solidFill>
                <a:latin typeface="Arial" pitchFamily="34" charset="0"/>
                <a:cs typeface="Arial" pitchFamily="34" charset="0"/>
              </a:rPr>
              <a:t>Une première enveloppe en quartz (</a:t>
            </a:r>
            <a:r>
              <a:rPr lang="fr-FR" b="1" dirty="0" smtClean="0">
                <a:solidFill>
                  <a:schemeClr val="bg1"/>
                </a:solidFill>
                <a:latin typeface="Arial" pitchFamily="34" charset="0"/>
                <a:cs typeface="Arial" pitchFamily="34" charset="0"/>
              </a:rPr>
              <a:t>quelquefois </a:t>
            </a:r>
            <a:r>
              <a:rPr lang="fr-FR" b="1" dirty="0" smtClean="0">
                <a:solidFill>
                  <a:schemeClr val="bg1"/>
                </a:solidFill>
                <a:latin typeface="Arial" pitchFamily="34" charset="0"/>
                <a:cs typeface="Arial" pitchFamily="34" charset="0"/>
              </a:rPr>
              <a:t>seule) autour du filament , et une deuxième en verre sur les lampes d’utilisation générales, pour faciliter les manipulations.</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9" name="Rectangle 7"/>
          <p:cNvSpPr>
            <a:spLocks noChangeArrowheads="1"/>
          </p:cNvSpPr>
          <p:nvPr>
            <p:custDataLst>
              <p:tags r:id="rId7"/>
            </p:custDataLst>
          </p:nvPr>
        </p:nvSpPr>
        <p:spPr bwMode="auto">
          <a:xfrm>
            <a:off x="0" y="0"/>
            <a:ext cx="4211960"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Les sources lumineuses.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 name="Rectangle 1"/>
          <p:cNvSpPr/>
          <p:nvPr>
            <p:custDataLst>
              <p:tags r:id="rId8"/>
            </p:custDataLst>
          </p:nvPr>
        </p:nvSpPr>
        <p:spPr>
          <a:xfrm>
            <a:off x="528710" y="683567"/>
            <a:ext cx="4044697" cy="461665"/>
          </a:xfrm>
          <a:prstGeom prst="rect">
            <a:avLst/>
          </a:prstGeom>
        </p:spPr>
        <p:txBody>
          <a:bodyPr wrap="none">
            <a:spAutoFit/>
          </a:bodyPr>
          <a:lstStyle/>
          <a:p>
            <a:r>
              <a:rPr lang="fr-FR" sz="2400" b="1" u="sng" dirty="0">
                <a:solidFill>
                  <a:schemeClr val="bg1"/>
                </a:solidFill>
                <a:latin typeface="Arial" pitchFamily="34" charset="0"/>
                <a:cs typeface="Arial" pitchFamily="34" charset="0"/>
              </a:rPr>
              <a:t>Lampe à iode ou halogène</a:t>
            </a:r>
            <a:endParaRPr lang="fr-FR" sz="2400" dirty="0"/>
          </a:p>
        </p:txBody>
      </p:sp>
      <p:pic>
        <p:nvPicPr>
          <p:cNvPr id="10" name="Image 9"/>
          <p:cNvPicPr>
            <a:picLocks noChangeAspect="1"/>
          </p:cNvPicPr>
          <p:nvPr>
            <p:custDataLst>
              <p:tags r:id="rId9"/>
            </p:custDataLst>
          </p:nvPr>
        </p:nvPicPr>
        <p:blipFill rotWithShape="1">
          <a:blip r:embed="rId15" cstate="print">
            <a:extLst>
              <a:ext uri="{BEBA8EAE-BF5A-486C-A8C5-ECC9F3942E4B}">
                <a14:imgProps xmlns:a14="http://schemas.microsoft.com/office/drawing/2010/main">
                  <a14:imgLayer r:embed="rId16">
                    <a14:imgEffect>
                      <a14:sharpenSoften amount="50000"/>
                    </a14:imgEffect>
                  </a14:imgLayer>
                </a14:imgProps>
              </a:ext>
              <a:ext uri="{28A0092B-C50C-407E-A947-70E740481C1C}">
                <a14:useLocalDpi xmlns:a14="http://schemas.microsoft.com/office/drawing/2010/main" val="0"/>
              </a:ext>
            </a:extLst>
          </a:blip>
          <a:srcRect l="4720" t="8041" b="57"/>
          <a:stretch/>
        </p:blipFill>
        <p:spPr>
          <a:xfrm rot="5400000">
            <a:off x="6704979" y="3603792"/>
            <a:ext cx="2287240" cy="1654628"/>
          </a:xfrm>
          <a:prstGeom prst="rect">
            <a:avLst/>
          </a:prstGeom>
          <a:effectLst>
            <a:softEdge rad="63500"/>
          </a:effectLst>
        </p:spPr>
      </p:pic>
      <p:sp>
        <p:nvSpPr>
          <p:cNvPr id="3" name="Rectangle 2"/>
          <p:cNvSpPr/>
          <p:nvPr>
            <p:custDataLst>
              <p:tags r:id="rId10"/>
            </p:custDataLst>
          </p:nvPr>
        </p:nvSpPr>
        <p:spPr>
          <a:xfrm>
            <a:off x="5113053" y="807813"/>
            <a:ext cx="4030946" cy="646331"/>
          </a:xfrm>
          <a:prstGeom prst="rect">
            <a:avLst/>
          </a:prstGeom>
        </p:spPr>
        <p:txBody>
          <a:bodyPr wrap="square">
            <a:spAutoFit/>
          </a:bodyPr>
          <a:lstStyle/>
          <a:p>
            <a:r>
              <a:rPr lang="fr-FR" b="1" u="sng" dirty="0" smtClean="0">
                <a:solidFill>
                  <a:schemeClr val="bg1"/>
                </a:solidFill>
                <a:latin typeface="Arial" pitchFamily="34" charset="0"/>
                <a:cs typeface="Arial" pitchFamily="34" charset="0"/>
              </a:rPr>
              <a:t>2016 Fin </a:t>
            </a:r>
            <a:r>
              <a:rPr lang="fr-FR" b="1" u="sng" dirty="0">
                <a:solidFill>
                  <a:schemeClr val="bg1"/>
                </a:solidFill>
                <a:latin typeface="Arial" pitchFamily="34" charset="0"/>
                <a:cs typeface="Arial" pitchFamily="34" charset="0"/>
              </a:rPr>
              <a:t>de commercialisation </a:t>
            </a:r>
            <a:r>
              <a:rPr lang="fr-FR" b="1" u="sng" dirty="0" smtClean="0">
                <a:solidFill>
                  <a:schemeClr val="bg1"/>
                </a:solidFill>
                <a:latin typeface="Arial" pitchFamily="34" charset="0"/>
                <a:cs typeface="Arial" pitchFamily="34" charset="0"/>
              </a:rPr>
              <a:t>pour les moins </a:t>
            </a:r>
            <a:r>
              <a:rPr lang="fr-FR" b="1" u="sng" dirty="0" smtClean="0">
                <a:solidFill>
                  <a:schemeClr val="bg1"/>
                </a:solidFill>
                <a:latin typeface="Arial" pitchFamily="34" charset="0"/>
                <a:cs typeface="Arial" pitchFamily="34" charset="0"/>
              </a:rPr>
              <a:t>bons rendements</a:t>
            </a:r>
            <a:endParaRPr lang="fr-FR" dirty="0"/>
          </a:p>
        </p:txBody>
      </p:sp>
    </p:spTree>
    <p:extLst>
      <p:ext uri="{BB962C8B-B14F-4D97-AF65-F5344CB8AC3E}">
        <p14:creationId xmlns:p14="http://schemas.microsoft.com/office/powerpoint/2010/main" val="305934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6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23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425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5750"/>
                            </p:stCondLst>
                            <p:childTnLst>
                              <p:par>
                                <p:cTn id="21" presetID="10" presetClass="entr" presetSubtype="0" fill="hold" grpId="0" nodeType="afterEffect">
                                  <p:stCondLst>
                                    <p:cond delay="1000"/>
                                  </p:stCondLst>
                                  <p:iterate type="wd">
                                    <p:tmPct val="1000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11050"/>
                            </p:stCondLst>
                            <p:childTnLst>
                              <p:par>
                                <p:cTn id="25" presetID="53" presetClass="entr" presetSubtype="16" fill="hold" nodeType="afterEffect">
                                  <p:stCondLst>
                                    <p:cond delay="0"/>
                                  </p:stCondLst>
                                  <p:childTnLst>
                                    <p:set>
                                      <p:cBhvr>
                                        <p:cTn id="26" dur="1" fill="hold">
                                          <p:stCondLst>
                                            <p:cond delay="0"/>
                                          </p:stCondLst>
                                        </p:cTn>
                                        <p:tgtEl>
                                          <p:spTgt spid="4098"/>
                                        </p:tgtEl>
                                        <p:attrNameLst>
                                          <p:attrName>style.visibility</p:attrName>
                                        </p:attrNameLst>
                                      </p:cBhvr>
                                      <p:to>
                                        <p:strVal val="visible"/>
                                      </p:to>
                                    </p:set>
                                    <p:anim calcmode="lin" valueType="num">
                                      <p:cBhvr>
                                        <p:cTn id="27" dur="500" fill="hold"/>
                                        <p:tgtEl>
                                          <p:spTgt spid="4098"/>
                                        </p:tgtEl>
                                        <p:attrNameLst>
                                          <p:attrName>ppt_w</p:attrName>
                                        </p:attrNameLst>
                                      </p:cBhvr>
                                      <p:tavLst>
                                        <p:tav tm="0">
                                          <p:val>
                                            <p:fltVal val="0"/>
                                          </p:val>
                                        </p:tav>
                                        <p:tav tm="100000">
                                          <p:val>
                                            <p:strVal val="#ppt_w"/>
                                          </p:val>
                                        </p:tav>
                                      </p:tavLst>
                                    </p:anim>
                                    <p:anim calcmode="lin" valueType="num">
                                      <p:cBhvr>
                                        <p:cTn id="28" dur="500" fill="hold"/>
                                        <p:tgtEl>
                                          <p:spTgt spid="4098"/>
                                        </p:tgtEl>
                                        <p:attrNameLst>
                                          <p:attrName>ppt_h</p:attrName>
                                        </p:attrNameLst>
                                      </p:cBhvr>
                                      <p:tavLst>
                                        <p:tav tm="0">
                                          <p:val>
                                            <p:fltVal val="0"/>
                                          </p:val>
                                        </p:tav>
                                        <p:tav tm="100000">
                                          <p:val>
                                            <p:strVal val="#ppt_h"/>
                                          </p:val>
                                        </p:tav>
                                      </p:tavLst>
                                    </p:anim>
                                    <p:animEffect transition="in" filter="fade">
                                      <p:cBhvr>
                                        <p:cTn id="29" dur="500"/>
                                        <p:tgtEl>
                                          <p:spTgt spid="4098"/>
                                        </p:tgtEl>
                                      </p:cBhvr>
                                    </p:animEffect>
                                  </p:childTnLst>
                                </p:cTn>
                              </p:par>
                            </p:childTnLst>
                          </p:cTn>
                        </p:par>
                        <p:par>
                          <p:cTn id="30" fill="hold">
                            <p:stCondLst>
                              <p:cond delay="11550"/>
                            </p:stCondLst>
                            <p:childTnLst>
                              <p:par>
                                <p:cTn id="31" presetID="53" presetClass="entr" presetSubtype="16" fill="hold" nodeType="afterEffect">
                                  <p:stCondLst>
                                    <p:cond delay="0"/>
                                  </p:stCondLst>
                                  <p:childTnLst>
                                    <p:set>
                                      <p:cBhvr>
                                        <p:cTn id="32" dur="1" fill="hold">
                                          <p:stCondLst>
                                            <p:cond delay="0"/>
                                          </p:stCondLst>
                                        </p:cTn>
                                        <p:tgtEl>
                                          <p:spTgt spid="4099"/>
                                        </p:tgtEl>
                                        <p:attrNameLst>
                                          <p:attrName>style.visibility</p:attrName>
                                        </p:attrNameLst>
                                      </p:cBhvr>
                                      <p:to>
                                        <p:strVal val="visible"/>
                                      </p:to>
                                    </p:set>
                                    <p:anim calcmode="lin" valueType="num">
                                      <p:cBhvr>
                                        <p:cTn id="33" dur="500" fill="hold"/>
                                        <p:tgtEl>
                                          <p:spTgt spid="4099"/>
                                        </p:tgtEl>
                                        <p:attrNameLst>
                                          <p:attrName>ppt_w</p:attrName>
                                        </p:attrNameLst>
                                      </p:cBhvr>
                                      <p:tavLst>
                                        <p:tav tm="0">
                                          <p:val>
                                            <p:fltVal val="0"/>
                                          </p:val>
                                        </p:tav>
                                        <p:tav tm="100000">
                                          <p:val>
                                            <p:strVal val="#ppt_w"/>
                                          </p:val>
                                        </p:tav>
                                      </p:tavLst>
                                    </p:anim>
                                    <p:anim calcmode="lin" valueType="num">
                                      <p:cBhvr>
                                        <p:cTn id="34" dur="500" fill="hold"/>
                                        <p:tgtEl>
                                          <p:spTgt spid="4099"/>
                                        </p:tgtEl>
                                        <p:attrNameLst>
                                          <p:attrName>ppt_h</p:attrName>
                                        </p:attrNameLst>
                                      </p:cBhvr>
                                      <p:tavLst>
                                        <p:tav tm="0">
                                          <p:val>
                                            <p:fltVal val="0"/>
                                          </p:val>
                                        </p:tav>
                                        <p:tav tm="100000">
                                          <p:val>
                                            <p:strVal val="#ppt_h"/>
                                          </p:val>
                                        </p:tav>
                                      </p:tavLst>
                                    </p:anim>
                                    <p:animEffect transition="in" filter="fade">
                                      <p:cBhvr>
                                        <p:cTn id="35" dur="500"/>
                                        <p:tgtEl>
                                          <p:spTgt spid="4099"/>
                                        </p:tgtEl>
                                      </p:cBhvr>
                                    </p:animEffect>
                                  </p:childTnLst>
                                </p:cTn>
                              </p:par>
                            </p:childTnLst>
                          </p:cTn>
                        </p:par>
                        <p:par>
                          <p:cTn id="36" fill="hold">
                            <p:stCondLst>
                              <p:cond delay="12050"/>
                            </p:stCondLst>
                            <p:childTnLst>
                              <p:par>
                                <p:cTn id="37" presetID="53" presetClass="entr" presetSubtype="16"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par>
                          <p:cTn id="42" fill="hold">
                            <p:stCondLst>
                              <p:cond delay="12550"/>
                            </p:stCondLst>
                            <p:childTnLst>
                              <p:par>
                                <p:cTn id="43" presetID="10" presetClass="entr" presetSubtype="0" fill="hold" grpId="0" nodeType="afterEffect">
                                  <p:stCondLst>
                                    <p:cond delay="1000"/>
                                  </p:stCondLst>
                                  <p:iterate type="wd">
                                    <p:tmPct val="10000"/>
                                  </p:iterate>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49"/>
          <p:cNvSpPr txBox="1"/>
          <p:nvPr>
            <p:custDataLst>
              <p:tags r:id="rId1"/>
            </p:custDataLst>
          </p:nvPr>
        </p:nvSpPr>
        <p:spPr>
          <a:xfrm>
            <a:off x="875030" y="8122920"/>
            <a:ext cx="3133725" cy="18383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endParaRPr lang="fr-FR" sz="1200">
              <a:effectLst/>
              <a:latin typeface="Arial"/>
              <a:ea typeface="Times New Roman"/>
            </a:endParaRPr>
          </a:p>
        </p:txBody>
      </p:sp>
      <p:pic>
        <p:nvPicPr>
          <p:cNvPr id="5122" name="il_fi" descr="http://www.neonlight-29.com/images/pic.png"/>
          <p:cNvPicPr>
            <a:picLocks noChangeAspect="1" noChangeArrowheads="1"/>
          </p:cNvPicPr>
          <p:nvPr>
            <p:custDataLst>
              <p:tags r:id="rId2"/>
            </p:custDataLst>
          </p:nvPr>
        </p:nvPicPr>
        <p:blipFill>
          <a:blip r:embed="rId12">
            <a:extLst>
              <a:ext uri="{28A0092B-C50C-407E-A947-70E740481C1C}">
                <a14:useLocalDpi xmlns:a14="http://schemas.microsoft.com/office/drawing/2010/main" val="0"/>
              </a:ext>
            </a:extLst>
          </a:blip>
          <a:srcRect/>
          <a:stretch>
            <a:fillRect/>
          </a:stretch>
        </p:blipFill>
        <p:spPr bwMode="auto">
          <a:xfrm>
            <a:off x="4960672" y="3499270"/>
            <a:ext cx="4092036" cy="24500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1"/>
          <p:cNvSpPr>
            <a:spLocks noChangeArrowheads="1"/>
          </p:cNvSpPr>
          <p:nvPr>
            <p:custDataLst>
              <p:tags r:id="rId3"/>
            </p:custDataLst>
          </p:nvPr>
        </p:nvSpPr>
        <p:spPr bwMode="auto">
          <a:xfrm>
            <a:off x="179511" y="1890166"/>
            <a:ext cx="9144000" cy="153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918" tIns="152352"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fr-FR" b="1" u="sng" strike="noStrike" cap="none" normalizeH="0" baseline="0" dirty="0" smtClean="0">
                <a:ln>
                  <a:noFill/>
                </a:ln>
                <a:solidFill>
                  <a:schemeClr val="bg1"/>
                </a:solidFill>
                <a:effectLst/>
                <a:latin typeface="Arial" pitchFamily="34" charset="0"/>
                <a:cs typeface="Arial" pitchFamily="34" charset="0"/>
              </a:rPr>
              <a:t>Les tubes luminescents</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fr-FR" b="1" i="0" u="none" strike="noStrike" cap="none" normalizeH="0" baseline="0" dirty="0" smtClean="0">
                <a:ln>
                  <a:noFill/>
                </a:ln>
                <a:solidFill>
                  <a:schemeClr val="bg1"/>
                </a:solidFill>
                <a:effectLst/>
                <a:latin typeface="Arial" pitchFamily="34" charset="0"/>
                <a:cs typeface="Arial" pitchFamily="34" charset="0"/>
              </a:rPr>
              <a:t>Principe</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Dans un tube comportant un gaz à faible pression, on dispose deux électrodes. En appliquant entre les deux électrodes une forte différence de potentiel, on constate l’apparition d’une lueur à l’intérieur du tube.</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22" name="Rectangle 28"/>
          <p:cNvSpPr>
            <a:spLocks noChangeArrowheads="1"/>
          </p:cNvSpPr>
          <p:nvPr>
            <p:custDataLst>
              <p:tags r:id="rId4"/>
            </p:custDataLst>
          </p:nvPr>
        </p:nvSpPr>
        <p:spPr bwMode="auto">
          <a:xfrm>
            <a:off x="179511" y="3499271"/>
            <a:ext cx="5112407" cy="2539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9263" algn="r"/>
              </a:tabLst>
            </a:pPr>
            <a:r>
              <a:rPr kumimoji="0" lang="fr-FR" b="1" i="0" u="none" strike="noStrike" cap="none" normalizeH="0" baseline="0" dirty="0" smtClean="0">
                <a:ln>
                  <a:noFill/>
                </a:ln>
                <a:solidFill>
                  <a:schemeClr val="bg1"/>
                </a:solidFill>
                <a:effectLst/>
                <a:latin typeface="Arial" pitchFamily="34" charset="0"/>
                <a:cs typeface="Arial" pitchFamily="34" charset="0"/>
              </a:rPr>
              <a:t>Utilisation</a:t>
            </a:r>
          </a:p>
          <a:p>
            <a:pPr marL="0" marR="0" lvl="0" indent="0" algn="l" defTabSz="914400" rtl="0" eaLnBrk="0" fontAlgn="base" latinLnBrk="0" hangingPunct="0">
              <a:lnSpc>
                <a:spcPct val="100000"/>
              </a:lnSpc>
              <a:spcBef>
                <a:spcPct val="0"/>
              </a:spcBef>
              <a:spcAft>
                <a:spcPct val="0"/>
              </a:spcAft>
              <a:buClrTx/>
              <a:buSzTx/>
              <a:buFontTx/>
              <a:buNone/>
              <a:tabLst>
                <a:tab pos="449263" algn="r"/>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surtout </a:t>
            </a: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employés dans la réalisation d’enseignes lumineuses leur couleur dépendra du gaz utilisé pour la réalisation </a:t>
            </a:r>
            <a:b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b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de l’atmosphère.</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Néon : rouge</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Hélium : jaune</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Oxyde d’uranium : verte</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Mercure : blanc.</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23" name="Rectangle 29"/>
          <p:cNvSpPr>
            <a:spLocks noChangeArrowheads="1"/>
          </p:cNvSpPr>
          <p:nvPr>
            <p:custDataLst>
              <p:tags r:id="rId5"/>
            </p:custDataLst>
          </p:nvPr>
        </p:nvSpPr>
        <p:spPr bwMode="auto">
          <a:xfrm>
            <a:off x="2970213"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24" name="Rectangle 30"/>
          <p:cNvSpPr>
            <a:spLocks noChangeArrowheads="1"/>
          </p:cNvSpPr>
          <p:nvPr>
            <p:custDataLst>
              <p:tags r:id="rId6"/>
            </p:custDataLst>
          </p:nvPr>
        </p:nvSpPr>
        <p:spPr bwMode="auto">
          <a:xfrm>
            <a:off x="1835696" y="6106070"/>
            <a:ext cx="666079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La tension d’alimentation est de l’ordre de 1 000V à 3 000V </a:t>
            </a:r>
            <a:b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b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selon le gaz utilisé et le diamètre du tube.</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27" name="Rectangle 7"/>
          <p:cNvSpPr>
            <a:spLocks noChangeArrowheads="1"/>
          </p:cNvSpPr>
          <p:nvPr>
            <p:custDataLst>
              <p:tags r:id="rId7"/>
            </p:custDataLst>
          </p:nvPr>
        </p:nvSpPr>
        <p:spPr bwMode="auto">
          <a:xfrm>
            <a:off x="0" y="0"/>
            <a:ext cx="4211960"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Les sources lumineuses.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8" name="Rectangle 27"/>
          <p:cNvSpPr/>
          <p:nvPr>
            <p:custDataLst>
              <p:tags r:id="rId8"/>
            </p:custDataLst>
          </p:nvPr>
        </p:nvSpPr>
        <p:spPr>
          <a:xfrm>
            <a:off x="982346" y="641084"/>
            <a:ext cx="3571812" cy="461665"/>
          </a:xfrm>
          <a:prstGeom prst="rect">
            <a:avLst/>
          </a:prstGeom>
        </p:spPr>
        <p:txBody>
          <a:bodyPr wrap="none">
            <a:spAutoFit/>
          </a:bodyPr>
          <a:lstStyle/>
          <a:p>
            <a:r>
              <a:rPr lang="fr-FR" sz="2400" b="1" u="sng" dirty="0">
                <a:solidFill>
                  <a:schemeClr val="bg1"/>
                </a:solidFill>
                <a:latin typeface="Arial" pitchFamily="34" charset="0"/>
                <a:cs typeface="Arial" pitchFamily="34" charset="0"/>
              </a:rPr>
              <a:t>Les lampes à décharge</a:t>
            </a:r>
            <a:endParaRPr lang="fr-FR" sz="2400" dirty="0"/>
          </a:p>
        </p:txBody>
      </p:sp>
      <p:sp>
        <p:nvSpPr>
          <p:cNvPr id="29" name="Rectangle 28"/>
          <p:cNvSpPr/>
          <p:nvPr>
            <p:custDataLst>
              <p:tags r:id="rId9"/>
            </p:custDataLst>
          </p:nvPr>
        </p:nvSpPr>
        <p:spPr>
          <a:xfrm>
            <a:off x="823640" y="1065510"/>
            <a:ext cx="8320360" cy="923330"/>
          </a:xfrm>
          <a:prstGeom prst="rect">
            <a:avLst/>
          </a:prstGeom>
        </p:spPr>
        <p:txBody>
          <a:bodyPr wrap="square">
            <a:spAutoFit/>
          </a:bodyPr>
          <a:lstStyle/>
          <a:p>
            <a:pPr lvl="0" eaLnBrk="0" fontAlgn="base" hangingPunct="0">
              <a:spcBef>
                <a:spcPct val="0"/>
              </a:spcBef>
              <a:spcAft>
                <a:spcPct val="0"/>
              </a:spcAft>
              <a:tabLst>
                <a:tab pos="228600" algn="l"/>
              </a:tabLst>
            </a:pPr>
            <a:r>
              <a:rPr lang="fr-FR" b="1" dirty="0">
                <a:solidFill>
                  <a:schemeClr val="bg1"/>
                </a:solidFill>
                <a:latin typeface="Arial" pitchFamily="34" charset="0"/>
                <a:ea typeface="Times New Roman" pitchFamily="18" charset="0"/>
                <a:cs typeface="Arial" pitchFamily="34" charset="0"/>
              </a:rPr>
              <a:t>Il existe deux modes de fonctionnement des lampes à décharge :</a:t>
            </a:r>
            <a:endParaRPr lang="fr-FR" b="1" dirty="0">
              <a:solidFill>
                <a:schemeClr val="bg1"/>
              </a:solidFill>
              <a:latin typeface="Arial" pitchFamily="34" charset="0"/>
              <a:cs typeface="Arial" pitchFamily="34" charset="0"/>
            </a:endParaRPr>
          </a:p>
          <a:p>
            <a:pPr lvl="0" eaLnBrk="0" fontAlgn="base" hangingPunct="0">
              <a:spcBef>
                <a:spcPct val="0"/>
              </a:spcBef>
              <a:spcAft>
                <a:spcPct val="0"/>
              </a:spcAft>
              <a:buFontTx/>
              <a:buChar char="•"/>
              <a:tabLst>
                <a:tab pos="228600" algn="l"/>
              </a:tabLst>
            </a:pPr>
            <a:r>
              <a:rPr lang="fr-FR" b="1" dirty="0" smtClean="0">
                <a:solidFill>
                  <a:schemeClr val="bg1"/>
                </a:solidFill>
                <a:latin typeface="Arial" pitchFamily="34" charset="0"/>
                <a:ea typeface="Times New Roman" pitchFamily="18" charset="0"/>
                <a:cs typeface="Arial" pitchFamily="34" charset="0"/>
              </a:rPr>
              <a:t> à </a:t>
            </a:r>
            <a:r>
              <a:rPr lang="fr-FR" b="1" dirty="0">
                <a:solidFill>
                  <a:schemeClr val="bg1"/>
                </a:solidFill>
                <a:latin typeface="Arial" pitchFamily="34" charset="0"/>
                <a:ea typeface="Times New Roman" pitchFamily="18" charset="0"/>
                <a:cs typeface="Arial" pitchFamily="34" charset="0"/>
              </a:rPr>
              <a:t>cathode froide : tubes luminescents, lampes néon,</a:t>
            </a:r>
            <a:endParaRPr lang="fr-FR" b="1" dirty="0">
              <a:solidFill>
                <a:schemeClr val="bg1"/>
              </a:solidFill>
              <a:latin typeface="Arial" pitchFamily="34" charset="0"/>
              <a:cs typeface="Arial" pitchFamily="34" charset="0"/>
            </a:endParaRPr>
          </a:p>
          <a:p>
            <a:pPr lvl="0" eaLnBrk="0" fontAlgn="base" hangingPunct="0">
              <a:spcBef>
                <a:spcPct val="0"/>
              </a:spcBef>
              <a:spcAft>
                <a:spcPct val="0"/>
              </a:spcAft>
              <a:buFontTx/>
              <a:buChar char="•"/>
              <a:tabLst>
                <a:tab pos="228600" algn="l"/>
              </a:tabLst>
            </a:pPr>
            <a:r>
              <a:rPr lang="fr-FR" b="1" dirty="0" smtClean="0">
                <a:solidFill>
                  <a:schemeClr val="bg1"/>
                </a:solidFill>
                <a:latin typeface="Arial" pitchFamily="34" charset="0"/>
                <a:ea typeface="Times New Roman" pitchFamily="18" charset="0"/>
                <a:cs typeface="Arial" pitchFamily="34" charset="0"/>
              </a:rPr>
              <a:t> à </a:t>
            </a:r>
            <a:r>
              <a:rPr lang="fr-FR" b="1" dirty="0">
                <a:solidFill>
                  <a:schemeClr val="bg1"/>
                </a:solidFill>
                <a:latin typeface="Arial" pitchFamily="34" charset="0"/>
                <a:ea typeface="Times New Roman" pitchFamily="18" charset="0"/>
                <a:cs typeface="Arial" pitchFamily="34" charset="0"/>
              </a:rPr>
              <a:t>cathode chaude : tubes fluorescents, lampes à vapeur métallique.</a:t>
            </a:r>
            <a:endParaRPr lang="fr-FR" b="1"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08877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6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par>
                          <p:cTn id="12" fill="hold">
                            <p:stCondLst>
                              <p:cond delay="23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550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9000"/>
                            </p:stCondLst>
                            <p:childTnLst>
                              <p:par>
                                <p:cTn id="21" presetID="10" presetClass="entr" presetSubtype="0" fill="hold" grpId="0" nodeType="afterEffect">
                                  <p:stCondLst>
                                    <p:cond delay="1000"/>
                                  </p:stCondLst>
                                  <p:iterate type="wd">
                                    <p:tmPct val="10000"/>
                                  </p:iterate>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2150"/>
                            </p:stCondLst>
                            <p:childTnLst>
                              <p:par>
                                <p:cTn id="25" presetID="53" presetClass="entr" presetSubtype="16" fill="hold" nodeType="afterEffect">
                                  <p:stCondLst>
                                    <p:cond delay="0"/>
                                  </p:stCondLst>
                                  <p:childTnLst>
                                    <p:set>
                                      <p:cBhvr>
                                        <p:cTn id="26" dur="1" fill="hold">
                                          <p:stCondLst>
                                            <p:cond delay="0"/>
                                          </p:stCondLst>
                                        </p:cTn>
                                        <p:tgtEl>
                                          <p:spTgt spid="5122"/>
                                        </p:tgtEl>
                                        <p:attrNameLst>
                                          <p:attrName>style.visibility</p:attrName>
                                        </p:attrNameLst>
                                      </p:cBhvr>
                                      <p:to>
                                        <p:strVal val="visible"/>
                                      </p:to>
                                    </p:set>
                                    <p:anim calcmode="lin" valueType="num">
                                      <p:cBhvr>
                                        <p:cTn id="27" dur="500" fill="hold"/>
                                        <p:tgtEl>
                                          <p:spTgt spid="5122"/>
                                        </p:tgtEl>
                                        <p:attrNameLst>
                                          <p:attrName>ppt_w</p:attrName>
                                        </p:attrNameLst>
                                      </p:cBhvr>
                                      <p:tavLst>
                                        <p:tav tm="0">
                                          <p:val>
                                            <p:fltVal val="0"/>
                                          </p:val>
                                        </p:tav>
                                        <p:tav tm="100000">
                                          <p:val>
                                            <p:strVal val="#ppt_w"/>
                                          </p:val>
                                        </p:tav>
                                      </p:tavLst>
                                    </p:anim>
                                    <p:anim calcmode="lin" valueType="num">
                                      <p:cBhvr>
                                        <p:cTn id="28" dur="500" fill="hold"/>
                                        <p:tgtEl>
                                          <p:spTgt spid="5122"/>
                                        </p:tgtEl>
                                        <p:attrNameLst>
                                          <p:attrName>ppt_h</p:attrName>
                                        </p:attrNameLst>
                                      </p:cBhvr>
                                      <p:tavLst>
                                        <p:tav tm="0">
                                          <p:val>
                                            <p:fltVal val="0"/>
                                          </p:val>
                                        </p:tav>
                                        <p:tav tm="100000">
                                          <p:val>
                                            <p:strVal val="#ppt_h"/>
                                          </p:val>
                                        </p:tav>
                                      </p:tavLst>
                                    </p:anim>
                                    <p:animEffect transition="in" filter="fade">
                                      <p:cBhvr>
                                        <p:cTn id="29" dur="500"/>
                                        <p:tgtEl>
                                          <p:spTgt spid="5122"/>
                                        </p:tgtEl>
                                      </p:cBhvr>
                                    </p:animEffect>
                                  </p:childTnLst>
                                </p:cTn>
                              </p:par>
                            </p:childTnLst>
                          </p:cTn>
                        </p:par>
                        <p:par>
                          <p:cTn id="30" fill="hold">
                            <p:stCondLst>
                              <p:cond delay="12650"/>
                            </p:stCondLst>
                            <p:childTnLst>
                              <p:par>
                                <p:cTn id="31" presetID="10" presetClass="entr" presetSubtype="0" fill="hold" grpId="0" nodeType="afterEffect">
                                  <p:stCondLst>
                                    <p:cond delay="1000"/>
                                  </p:stCondLst>
                                  <p:iterate type="wd">
                                    <p:tmPct val="10000"/>
                                  </p:iterate>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4" grpId="0"/>
      <p:bldP spid="2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Image 288" descr="HPIM0190"/>
          <p:cNvPicPr>
            <a:picLocks noChangeAspect="1" noChangeArrowheads="1"/>
          </p:cNvPicPr>
          <p:nvPr>
            <p:custDataLst>
              <p:tags r:id="rId2"/>
            </p:custDataLst>
          </p:nvPr>
        </p:nvPicPr>
        <p:blipFill>
          <a:blip r:embed="rId13" cstate="print">
            <a:extLst>
              <a:ext uri="{28A0092B-C50C-407E-A947-70E740481C1C}">
                <a14:useLocalDpi xmlns:a14="http://schemas.microsoft.com/office/drawing/2010/main" val="0"/>
              </a:ext>
            </a:extLst>
          </a:blip>
          <a:srcRect l="43289" t="14418" b="40932"/>
          <a:stretch>
            <a:fillRect/>
          </a:stretch>
        </p:blipFill>
        <p:spPr bwMode="auto">
          <a:xfrm>
            <a:off x="6662936" y="2089530"/>
            <a:ext cx="2328999" cy="1266649"/>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491"/>
          <p:cNvSpPr txBox="1">
            <a:spLocks noChangeArrowheads="1"/>
          </p:cNvSpPr>
          <p:nvPr>
            <p:custDataLst>
              <p:tags r:id="rId3"/>
            </p:custDataLst>
          </p:nvPr>
        </p:nvSpPr>
        <p:spPr bwMode="auto">
          <a:xfrm>
            <a:off x="487680" y="8490585"/>
            <a:ext cx="2906395" cy="1576705"/>
          </a:xfrm>
          <a:prstGeom prst="rect">
            <a:avLst/>
          </a:prstGeom>
          <a:noFill/>
          <a:ln w="9525" cap="flat" cmpd="sng" algn="ctr">
            <a:noFill/>
            <a:prstDash val="solid"/>
            <a:miter lim="800000"/>
            <a:headEnd/>
            <a:tailEnd/>
          </a:ln>
          <a:effectLst/>
        </p:spPr>
        <p:txBody>
          <a:bodyPr rot="0" vert="horz" wrap="none" lIns="91440" tIns="45720" rIns="91440" bIns="45720" anchor="t" anchorCtr="0" upright="1">
            <a:spAutoFit/>
          </a:bodyPr>
          <a:lstStyle/>
          <a:p>
            <a:pPr>
              <a:spcAft>
                <a:spcPts val="0"/>
              </a:spcAft>
            </a:pPr>
            <a:endParaRPr lang="fr-FR" sz="1200">
              <a:effectLst/>
              <a:latin typeface="Times New Roman"/>
              <a:ea typeface="Times New Roman"/>
            </a:endParaRPr>
          </a:p>
        </p:txBody>
      </p:sp>
      <p:sp>
        <p:nvSpPr>
          <p:cNvPr id="16" name="Rectangle 16"/>
          <p:cNvSpPr>
            <a:spLocks noChangeArrowheads="1"/>
          </p:cNvSpPr>
          <p:nvPr>
            <p:custDataLst>
              <p:tags r:id="rId4"/>
            </p:custDataLst>
          </p:nvPr>
        </p:nvSpPr>
        <p:spPr bwMode="auto">
          <a:xfrm>
            <a:off x="0" y="782619"/>
            <a:ext cx="9144000" cy="1854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918" tIns="152352" rIns="91440" bIns="3808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cs typeface="Arial" pitchFamily="34" charset="0"/>
              </a:rPr>
              <a:t>Principe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On provoque une décharge électrique dans un tube contenant de l’argon et une très faible quantité de mercure. Cette décharge entraîne l’ionisation du gaz qui vaporise alors le mercure. C’est la phase d’amorçage du tube et elle nécessite une tension assez élevée.</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17" name="Rectangle 19"/>
          <p:cNvSpPr>
            <a:spLocks noChangeArrowheads="1"/>
          </p:cNvSpPr>
          <p:nvPr>
            <p:custDataLst>
              <p:tags r:id="rId5"/>
            </p:custDataLst>
          </p:nvPr>
        </p:nvSpPr>
        <p:spPr bwMode="auto">
          <a:xfrm>
            <a:off x="36004" y="3194304"/>
            <a:ext cx="9000492" cy="3547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fr-FR"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Après </a:t>
            </a:r>
            <a:r>
              <a:rPr kumimoji="0" lang="fr-FR"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l’amorçage, une </a:t>
            </a:r>
            <a:r>
              <a:rPr kumimoji="0" lang="fr-FR"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tension plus faible suffit pour entretenir le déplacement de la cathode vers l’anode des électrons. Sur leur parcours, les électrons entrent en collision avec des atomes de mercure, ce qui provoque des émissions de rayons ultraviolets invisibles. Ces rayons vont ensuite exciter les poudres fluorescentes tapissées sur la paroi intérieure du tube donnant la lumière.</a:t>
            </a:r>
            <a:endParaRPr lang="fr-FR" dirty="0">
              <a:solidFill>
                <a:schemeClr val="bg1"/>
              </a:solidFill>
              <a:latin typeface="Arial" pitchFamily="34" charset="0"/>
              <a:cs typeface="Arial" pitchFamily="34" charset="0"/>
            </a:endParaRPr>
          </a:p>
          <a:p>
            <a:pPr marL="0" marR="0" lvl="0" indent="252000" algn="l" defTabSz="914400" rtl="0" eaLnBrk="0" fontAlgn="base" latinLnBrk="0" hangingPunct="0">
              <a:lnSpc>
                <a:spcPct val="100000"/>
              </a:lnSpc>
              <a:spcBef>
                <a:spcPct val="0"/>
              </a:spcBef>
              <a:spcAft>
                <a:spcPct val="0"/>
              </a:spcAft>
              <a:buClrTx/>
              <a:buSzTx/>
              <a:buFontTx/>
              <a:buNone/>
              <a:tabLst/>
            </a:pPr>
            <a:endParaRPr kumimoji="0" lang="fr-FR" sz="1400" b="1" i="0" u="none" strike="noStrike" cap="none" normalizeH="0" baseline="0" dirty="0" smtClean="0">
              <a:ln>
                <a:noFill/>
              </a:ln>
              <a:solidFill>
                <a:schemeClr val="bg1"/>
              </a:solidFill>
              <a:effectLst/>
              <a:latin typeface="Arial" pitchFamily="34" charset="0"/>
              <a:cs typeface="Arial" pitchFamily="34" charset="0"/>
            </a:endParaRPr>
          </a:p>
          <a:p>
            <a:pPr marL="0" marR="0" lvl="0" indent="25200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bg1"/>
                </a:solidFill>
                <a:effectLst/>
                <a:latin typeface="Arial" pitchFamily="34" charset="0"/>
                <a:cs typeface="Arial" pitchFamily="34" charset="0"/>
              </a:rPr>
              <a:t>Constitution</a:t>
            </a:r>
          </a:p>
          <a:p>
            <a:pPr marL="0" marR="0" lvl="0" indent="25200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1 : anode	            7 : anneau</a:t>
            </a:r>
            <a:endParaRPr kumimoji="0" lang="fr-FR" sz="1400" b="0" i="0" u="none" strike="noStrike" cap="none" normalizeH="0" baseline="0" dirty="0" smtClean="0">
              <a:ln>
                <a:noFill/>
              </a:ln>
              <a:solidFill>
                <a:schemeClr val="bg1"/>
              </a:solidFill>
              <a:effectLst/>
              <a:latin typeface="Arial" pitchFamily="34" charset="0"/>
              <a:cs typeface="Arial" pitchFamily="34" charset="0"/>
            </a:endParaRPr>
          </a:p>
          <a:p>
            <a:pPr marL="0" marR="0" lvl="0" indent="25200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2 : revêtement fluorescent  8 : tube</a:t>
            </a:r>
            <a:endParaRPr kumimoji="0" lang="fr-FR" sz="1400" b="0" i="0" u="none" strike="noStrike" cap="none" normalizeH="0" baseline="0" dirty="0" smtClean="0">
              <a:ln>
                <a:noFill/>
              </a:ln>
              <a:solidFill>
                <a:schemeClr val="bg1"/>
              </a:solidFill>
              <a:effectLst/>
              <a:latin typeface="Arial" pitchFamily="34" charset="0"/>
              <a:cs typeface="Arial" pitchFamily="34" charset="0"/>
            </a:endParaRPr>
          </a:p>
          <a:p>
            <a:pPr marL="0" marR="0" lvl="0" indent="25200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3 : cathode	           9 : mercure</a:t>
            </a:r>
            <a:endParaRPr kumimoji="0" lang="fr-FR" sz="1400" b="0" i="0" u="none" strike="noStrike" cap="none" normalizeH="0" baseline="0" dirty="0" smtClean="0">
              <a:ln>
                <a:noFill/>
              </a:ln>
              <a:solidFill>
                <a:schemeClr val="bg1"/>
              </a:solidFill>
              <a:effectLst/>
              <a:latin typeface="Arial" pitchFamily="34" charset="0"/>
              <a:cs typeface="Arial" pitchFamily="34" charset="0"/>
            </a:endParaRPr>
          </a:p>
          <a:p>
            <a:pPr marL="0" marR="0" lvl="0" indent="25200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4 : arrivée de courant       10 : gaz de remplissage</a:t>
            </a:r>
            <a:endParaRPr kumimoji="0" lang="fr-FR" sz="1400" b="0" i="0" u="none" strike="noStrike" cap="none" normalizeH="0" baseline="0" dirty="0" smtClean="0">
              <a:ln>
                <a:noFill/>
              </a:ln>
              <a:solidFill>
                <a:schemeClr val="bg1"/>
              </a:solidFill>
              <a:effectLst/>
              <a:latin typeface="Arial" pitchFamily="34" charset="0"/>
              <a:cs typeface="Arial" pitchFamily="34" charset="0"/>
            </a:endParaRPr>
          </a:p>
          <a:p>
            <a:pPr marL="0" marR="0" lvl="0" indent="25200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5 : pied	                            11 : culot</a:t>
            </a:r>
            <a:endParaRPr kumimoji="0" lang="fr-FR" sz="1400" b="0" i="0" u="none" strike="noStrike" cap="none" normalizeH="0" baseline="0" dirty="0" smtClean="0">
              <a:ln>
                <a:noFill/>
              </a:ln>
              <a:solidFill>
                <a:schemeClr val="bg1"/>
              </a:solidFill>
              <a:effectLst/>
              <a:latin typeface="Arial" pitchFamily="34" charset="0"/>
              <a:cs typeface="Arial" pitchFamily="34" charset="0"/>
            </a:endParaRPr>
          </a:p>
          <a:p>
            <a:pPr marL="0" marR="0" lvl="0" indent="25200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6 : queusot	        </a:t>
            </a:r>
            <a:r>
              <a:rPr kumimoji="0" lang="fr-FR" sz="1400" b="0" i="0" u="none" strike="noStrike" cap="none" normalizeH="0" dirty="0" smtClean="0">
                <a:ln>
                  <a:noFill/>
                </a:ln>
                <a:solidFill>
                  <a:schemeClr val="bg1"/>
                </a:solidFill>
                <a:effectLst/>
                <a:latin typeface="Arial" pitchFamily="34" charset="0"/>
                <a:ea typeface="Times New Roman" pitchFamily="18" charset="0"/>
                <a:cs typeface="Arial" pitchFamily="34" charset="0"/>
              </a:rPr>
              <a:t> </a:t>
            </a:r>
            <a:r>
              <a:rPr kumimoji="0" lang="fr-FR" sz="1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12 : broches de contact</a:t>
            </a:r>
            <a:endParaRPr kumimoji="0" lang="fr-FR" sz="1400" b="0" i="0" u="none" strike="noStrike" cap="none" normalizeH="0" baseline="0" dirty="0" smtClean="0">
              <a:ln>
                <a:noFill/>
              </a:ln>
              <a:solidFill>
                <a:schemeClr val="bg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Rectangle 20"/>
          <p:cNvSpPr>
            <a:spLocks noChangeArrowheads="1"/>
          </p:cNvSpPr>
          <p:nvPr>
            <p:custDataLst>
              <p:tags r:id="rId6"/>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9" name="Rectangle 21"/>
          <p:cNvSpPr>
            <a:spLocks noChangeArrowheads="1"/>
          </p:cNvSpPr>
          <p:nvPr>
            <p:custDataLst>
              <p:tags r:id="rId7"/>
            </p:custDataLst>
          </p:nvPr>
        </p:nvSpPr>
        <p:spPr bwMode="auto">
          <a:xfrm>
            <a:off x="1545085" y="2314992"/>
            <a:ext cx="52373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Pour alimenter un tube </a:t>
            </a: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fluorescent, il </a:t>
            </a: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faudra  :</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Créer une surtension amorçage)</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r>
              <a:rPr lang="fr-FR" b="1" dirty="0" smtClean="0">
                <a:solidFill>
                  <a:schemeClr val="bg1"/>
                </a:solidFill>
                <a:latin typeface="Arial" pitchFamily="34" charset="0"/>
                <a:ea typeface="Times New Roman" pitchFamily="18" charset="0"/>
                <a:cs typeface="Arial" pitchFamily="34" charset="0"/>
              </a:rPr>
              <a:t>L’a</a:t>
            </a:r>
            <a:r>
              <a:rPr kumimoji="0" lang="fr-FR"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limenter en régime permanent</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22" name="Rectangle 7"/>
          <p:cNvSpPr>
            <a:spLocks noChangeArrowheads="1"/>
          </p:cNvSpPr>
          <p:nvPr>
            <p:custDataLst>
              <p:tags r:id="rId8"/>
            </p:custDataLst>
          </p:nvPr>
        </p:nvSpPr>
        <p:spPr bwMode="auto">
          <a:xfrm>
            <a:off x="0" y="0"/>
            <a:ext cx="4211960" cy="56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90488" algn="l"/>
              </a:tabLst>
            </a:pPr>
            <a:r>
              <a:rPr kumimoji="0" lang="fr-FR" sz="24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Les sources lumineuses.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1" name="Rectangle 20"/>
          <p:cNvSpPr/>
          <p:nvPr>
            <p:custDataLst>
              <p:tags r:id="rId9"/>
            </p:custDataLst>
          </p:nvPr>
        </p:nvSpPr>
        <p:spPr>
          <a:xfrm>
            <a:off x="2095162" y="591071"/>
            <a:ext cx="3536546" cy="461665"/>
          </a:xfrm>
          <a:prstGeom prst="rect">
            <a:avLst/>
          </a:prstGeom>
        </p:spPr>
        <p:txBody>
          <a:bodyPr wrap="none">
            <a:spAutoFit/>
          </a:bodyPr>
          <a:lstStyle/>
          <a:p>
            <a:pPr lvl="0" fontAlgn="base">
              <a:spcBef>
                <a:spcPct val="0"/>
              </a:spcBef>
              <a:spcAft>
                <a:spcPct val="0"/>
              </a:spcAft>
            </a:pPr>
            <a:r>
              <a:rPr lang="fr-FR" sz="2400" b="1" u="sng" dirty="0">
                <a:solidFill>
                  <a:schemeClr val="bg1"/>
                </a:solidFill>
                <a:latin typeface="Arial" pitchFamily="34" charset="0"/>
                <a:cs typeface="Arial" pitchFamily="34" charset="0"/>
              </a:rPr>
              <a:t>Les tubes fluorescents</a:t>
            </a:r>
          </a:p>
        </p:txBody>
      </p:sp>
      <p:grpSp>
        <p:nvGrpSpPr>
          <p:cNvPr id="3" name="Group 3"/>
          <p:cNvGrpSpPr>
            <a:grpSpLocks/>
          </p:cNvGrpSpPr>
          <p:nvPr>
            <p:custDataLst>
              <p:tags r:id="rId10"/>
            </p:custDataLst>
          </p:nvPr>
        </p:nvGrpSpPr>
        <p:grpSpPr bwMode="auto">
          <a:xfrm>
            <a:off x="4746807" y="4711485"/>
            <a:ext cx="4288812" cy="2101891"/>
            <a:chOff x="4036" y="9362"/>
            <a:chExt cx="6244" cy="3163"/>
          </a:xfrm>
        </p:grpSpPr>
        <p:graphicFrame>
          <p:nvGraphicFramePr>
            <p:cNvPr id="4" name="Objet 3"/>
            <p:cNvGraphicFramePr>
              <a:graphicFrameLocks noChangeAspect="1"/>
            </p:cNvGraphicFramePr>
            <p:nvPr>
              <p:extLst>
                <p:ext uri="{D42A27DB-BD31-4B8C-83A1-F6EECF244321}">
                  <p14:modId xmlns:p14="http://schemas.microsoft.com/office/powerpoint/2010/main" val="2513202074"/>
                </p:ext>
              </p:extLst>
            </p:nvPr>
          </p:nvGraphicFramePr>
          <p:xfrm>
            <a:off x="4036" y="9541"/>
            <a:ext cx="6048" cy="2404"/>
          </p:xfrm>
          <a:graphic>
            <a:graphicData uri="http://schemas.openxmlformats.org/presentationml/2006/ole">
              <mc:AlternateContent xmlns:mc="http://schemas.openxmlformats.org/markup-compatibility/2006">
                <mc:Choice xmlns:v="urn:schemas-microsoft-com:vml" Requires="v">
                  <p:oleObj spid="_x0000_s6204" r:id="rId14" imgW="6457950" imgH="1990725" progId="Draw.Document.5">
                    <p:embed/>
                  </p:oleObj>
                </mc:Choice>
                <mc:Fallback>
                  <p:oleObj r:id="rId14" imgW="6457950" imgH="1990725" progId="Draw.Document.5">
                    <p:embed/>
                    <p:pic>
                      <p:nvPicPr>
                        <p:cNvPr id="0" name="Object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36" y="9541"/>
                          <a:ext cx="6048" cy="2404"/>
                        </a:xfrm>
                        <a:prstGeom prst="rect">
                          <a:avLst/>
                        </a:prstGeom>
                        <a:gradFill>
                          <a:gsLst>
                            <a:gs pos="0">
                              <a:schemeClr val="accent1">
                                <a:tint val="66000"/>
                                <a:satMod val="160000"/>
                                <a:alpha val="72000"/>
                              </a:schemeClr>
                            </a:gs>
                            <a:gs pos="50000">
                              <a:schemeClr val="accent1">
                                <a:tint val="44500"/>
                                <a:satMod val="160000"/>
                              </a:schemeClr>
                            </a:gs>
                            <a:gs pos="100000">
                              <a:schemeClr val="accent1">
                                <a:tint val="23500"/>
                                <a:satMod val="160000"/>
                              </a:schemeClr>
                            </a:gs>
                          </a:gsLst>
                          <a:lin ang="5400000" scaled="0"/>
                        </a:gradFill>
                      </p:spPr>
                    </p:pic>
                  </p:oleObj>
                </mc:Fallback>
              </mc:AlternateContent>
            </a:graphicData>
          </a:graphic>
        </p:graphicFrame>
        <p:grpSp>
          <p:nvGrpSpPr>
            <p:cNvPr id="5" name="Group 4"/>
            <p:cNvGrpSpPr>
              <a:grpSpLocks/>
            </p:cNvGrpSpPr>
            <p:nvPr/>
          </p:nvGrpSpPr>
          <p:grpSpPr bwMode="auto">
            <a:xfrm>
              <a:off x="6880" y="9362"/>
              <a:ext cx="3400" cy="3163"/>
              <a:chOff x="6880" y="9582"/>
              <a:chExt cx="3400" cy="3163"/>
            </a:xfrm>
          </p:grpSpPr>
          <p:sp>
            <p:nvSpPr>
              <p:cNvPr id="6" name="AutoShape 14"/>
              <p:cNvSpPr>
                <a:spLocks noChangeArrowheads="1"/>
              </p:cNvSpPr>
              <p:nvPr/>
            </p:nvSpPr>
            <p:spPr bwMode="auto">
              <a:xfrm>
                <a:off x="7560" y="10522"/>
                <a:ext cx="440" cy="240"/>
              </a:xfrm>
              <a:prstGeom prst="irregularSeal1">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endParaRPr>
              </a:p>
            </p:txBody>
          </p:sp>
          <p:sp>
            <p:nvSpPr>
              <p:cNvPr id="7" name="Line 13"/>
              <p:cNvSpPr>
                <a:spLocks noChangeShapeType="1"/>
              </p:cNvSpPr>
              <p:nvPr/>
            </p:nvSpPr>
            <p:spPr bwMode="auto">
              <a:xfrm flipH="1" flipV="1">
                <a:off x="7780" y="10262"/>
                <a:ext cx="2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endParaRPr>
              </a:p>
            </p:txBody>
          </p:sp>
          <p:sp>
            <p:nvSpPr>
              <p:cNvPr id="8" name="Line 12"/>
              <p:cNvSpPr>
                <a:spLocks noChangeShapeType="1"/>
              </p:cNvSpPr>
              <p:nvPr/>
            </p:nvSpPr>
            <p:spPr bwMode="auto">
              <a:xfrm flipH="1" flipV="1">
                <a:off x="7160" y="10382"/>
                <a:ext cx="44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endParaRPr>
              </a:p>
            </p:txBody>
          </p:sp>
          <p:sp>
            <p:nvSpPr>
              <p:cNvPr id="9" name="Line 11"/>
              <p:cNvSpPr>
                <a:spLocks noChangeShapeType="1"/>
              </p:cNvSpPr>
              <p:nvPr/>
            </p:nvSpPr>
            <p:spPr bwMode="auto">
              <a:xfrm flipH="1">
                <a:off x="7380" y="10722"/>
                <a:ext cx="160" cy="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endParaRPr>
              </a:p>
            </p:txBody>
          </p:sp>
          <p:sp>
            <p:nvSpPr>
              <p:cNvPr id="10" name="Line 10"/>
              <p:cNvSpPr>
                <a:spLocks noChangeShapeType="1"/>
              </p:cNvSpPr>
              <p:nvPr/>
            </p:nvSpPr>
            <p:spPr bwMode="auto">
              <a:xfrm flipH="1">
                <a:off x="7640" y="10761"/>
                <a:ext cx="60" cy="5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endParaRPr>
              </a:p>
            </p:txBody>
          </p:sp>
          <p:sp>
            <p:nvSpPr>
              <p:cNvPr id="11" name="Line 9"/>
              <p:cNvSpPr>
                <a:spLocks noChangeShapeType="1"/>
              </p:cNvSpPr>
              <p:nvPr/>
            </p:nvSpPr>
            <p:spPr bwMode="auto">
              <a:xfrm>
                <a:off x="7880" y="10722"/>
                <a:ext cx="580" cy="5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endParaRPr>
              </a:p>
            </p:txBody>
          </p:sp>
          <p:sp>
            <p:nvSpPr>
              <p:cNvPr id="12" name="Line 8"/>
              <p:cNvSpPr>
                <a:spLocks noChangeShapeType="1"/>
              </p:cNvSpPr>
              <p:nvPr/>
            </p:nvSpPr>
            <p:spPr bwMode="auto">
              <a:xfrm flipH="1" flipV="1">
                <a:off x="6880" y="9642"/>
                <a:ext cx="160" cy="660"/>
              </a:xfrm>
              <a:prstGeom prst="line">
                <a:avLst/>
              </a:prstGeom>
              <a:noFill/>
              <a:ln w="57150">
                <a:solidFill>
                  <a:srgbClr val="FFFF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endParaRPr>
              </a:p>
            </p:txBody>
          </p:sp>
          <p:sp>
            <p:nvSpPr>
              <p:cNvPr id="13" name="Line 7"/>
              <p:cNvSpPr>
                <a:spLocks noChangeShapeType="1"/>
              </p:cNvSpPr>
              <p:nvPr/>
            </p:nvSpPr>
            <p:spPr bwMode="auto">
              <a:xfrm flipV="1">
                <a:off x="7280" y="9582"/>
                <a:ext cx="220" cy="720"/>
              </a:xfrm>
              <a:prstGeom prst="line">
                <a:avLst/>
              </a:prstGeom>
              <a:noFill/>
              <a:ln w="57150">
                <a:solidFill>
                  <a:srgbClr val="FFFF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endParaRPr>
              </a:p>
            </p:txBody>
          </p:sp>
          <p:sp>
            <p:nvSpPr>
              <p:cNvPr id="14" name="AutoShape 6"/>
              <p:cNvSpPr>
                <a:spLocks/>
              </p:cNvSpPr>
              <p:nvPr/>
            </p:nvSpPr>
            <p:spPr bwMode="auto">
              <a:xfrm>
                <a:off x="7560" y="9770"/>
                <a:ext cx="1149" cy="639"/>
              </a:xfrm>
              <a:prstGeom prst="borderCallout1">
                <a:avLst>
                  <a:gd name="adj1" fmla="val 86278"/>
                  <a:gd name="adj2" fmla="val -6537"/>
                  <a:gd name="adj3" fmla="val 35818"/>
                  <a:gd name="adj4" fmla="val -13694"/>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vert="horz" wrap="square" lIns="36000" tIns="45720" rIns="3600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Rayons lumineux</a:t>
                </a:r>
                <a:endParaRPr kumimoji="0" lang="fr-FR" sz="1800" b="1" i="0" u="none" strike="noStrike" cap="none" normalizeH="0" baseline="0" dirty="0" smtClean="0">
                  <a:ln>
                    <a:noFill/>
                  </a:ln>
                  <a:solidFill>
                    <a:srgbClr val="FFFF00"/>
                  </a:solidFill>
                  <a:effectLst/>
                  <a:latin typeface="Arial" pitchFamily="34" charset="0"/>
                  <a:cs typeface="Arial" pitchFamily="34" charset="0"/>
                </a:endParaRPr>
              </a:p>
            </p:txBody>
          </p:sp>
          <p:sp>
            <p:nvSpPr>
              <p:cNvPr id="15" name="AutoShape 5"/>
              <p:cNvSpPr>
                <a:spLocks/>
              </p:cNvSpPr>
              <p:nvPr/>
            </p:nvSpPr>
            <p:spPr bwMode="auto">
              <a:xfrm>
                <a:off x="7817" y="12145"/>
                <a:ext cx="2463" cy="600"/>
              </a:xfrm>
              <a:prstGeom prst="borderCallout1">
                <a:avLst>
                  <a:gd name="adj1" fmla="val 9594"/>
                  <a:gd name="adj2" fmla="val 9569"/>
                  <a:gd name="adj3" fmla="val -235271"/>
                  <a:gd name="adj4" fmla="val -878"/>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Collision  électrons  atome de mercure</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spTree>
    <p:extLst>
      <p:ext uri="{BB962C8B-B14F-4D97-AF65-F5344CB8AC3E}">
        <p14:creationId xmlns:p14="http://schemas.microsoft.com/office/powerpoint/2010/main" val="716418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2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40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5450"/>
                            </p:stCondLst>
                            <p:childTnLst>
                              <p:par>
                                <p:cTn id="21" presetID="53" presetClass="entr" presetSubtype="16" fill="hold" nodeType="afterEffect">
                                  <p:stCondLst>
                                    <p:cond delay="0"/>
                                  </p:stCondLst>
                                  <p:childTnLst>
                                    <p:set>
                                      <p:cBhvr>
                                        <p:cTn id="22" dur="1" fill="hold">
                                          <p:stCondLst>
                                            <p:cond delay="0"/>
                                          </p:stCondLst>
                                        </p:cTn>
                                        <p:tgtEl>
                                          <p:spTgt spid="6146"/>
                                        </p:tgtEl>
                                        <p:attrNameLst>
                                          <p:attrName>style.visibility</p:attrName>
                                        </p:attrNameLst>
                                      </p:cBhvr>
                                      <p:to>
                                        <p:strVal val="visible"/>
                                      </p:to>
                                    </p:set>
                                    <p:anim calcmode="lin" valueType="num">
                                      <p:cBhvr>
                                        <p:cTn id="23" dur="500" fill="hold"/>
                                        <p:tgtEl>
                                          <p:spTgt spid="6146"/>
                                        </p:tgtEl>
                                        <p:attrNameLst>
                                          <p:attrName>ppt_w</p:attrName>
                                        </p:attrNameLst>
                                      </p:cBhvr>
                                      <p:tavLst>
                                        <p:tav tm="0">
                                          <p:val>
                                            <p:fltVal val="0"/>
                                          </p:val>
                                        </p:tav>
                                        <p:tav tm="100000">
                                          <p:val>
                                            <p:strVal val="#ppt_w"/>
                                          </p:val>
                                        </p:tav>
                                      </p:tavLst>
                                    </p:anim>
                                    <p:anim calcmode="lin" valueType="num">
                                      <p:cBhvr>
                                        <p:cTn id="24" dur="500" fill="hold"/>
                                        <p:tgtEl>
                                          <p:spTgt spid="6146"/>
                                        </p:tgtEl>
                                        <p:attrNameLst>
                                          <p:attrName>ppt_h</p:attrName>
                                        </p:attrNameLst>
                                      </p:cBhvr>
                                      <p:tavLst>
                                        <p:tav tm="0">
                                          <p:val>
                                            <p:fltVal val="0"/>
                                          </p:val>
                                        </p:tav>
                                        <p:tav tm="100000">
                                          <p:val>
                                            <p:strVal val="#ppt_h"/>
                                          </p:val>
                                        </p:tav>
                                      </p:tavLst>
                                    </p:anim>
                                    <p:animEffect transition="in" filter="fade">
                                      <p:cBhvr>
                                        <p:cTn id="25" dur="500"/>
                                        <p:tgtEl>
                                          <p:spTgt spid="6146"/>
                                        </p:tgtEl>
                                      </p:cBhvr>
                                    </p:animEffect>
                                  </p:childTnLst>
                                </p:cTn>
                              </p:par>
                            </p:childTnLst>
                          </p:cTn>
                        </p:par>
                        <p:par>
                          <p:cTn id="26" fill="hold">
                            <p:stCondLst>
                              <p:cond delay="5950"/>
                            </p:stCondLst>
                            <p:childTnLst>
                              <p:par>
                                <p:cTn id="27" presetID="10" presetClass="entr" presetSubtype="0" fill="hold" grpId="0" nodeType="afterEffect">
                                  <p:stCondLst>
                                    <p:cond delay="0"/>
                                  </p:stCondLst>
                                  <p:iterate type="wd">
                                    <p:tmPct val="10000"/>
                                  </p:iterate>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12000"/>
                            </p:stCondLst>
                            <p:childTnLst>
                              <p:par>
                                <p:cTn id="31" presetID="53" presetClass="entr" presetSubtype="16" fill="hold" nodeType="afterEffect">
                                  <p:stCondLst>
                                    <p:cond delay="75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2"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e 7169"/>
          <p:cNvGrpSpPr/>
          <p:nvPr>
            <p:custDataLst>
              <p:tags r:id="rId1"/>
            </p:custDataLst>
          </p:nvPr>
        </p:nvGrpSpPr>
        <p:grpSpPr>
          <a:xfrm>
            <a:off x="659165" y="-118443"/>
            <a:ext cx="7148998" cy="2323307"/>
            <a:chOff x="659165" y="-118443"/>
            <a:chExt cx="7148998" cy="2323307"/>
          </a:xfrm>
        </p:grpSpPr>
        <p:grpSp>
          <p:nvGrpSpPr>
            <p:cNvPr id="39" name="Groupe 38"/>
            <p:cNvGrpSpPr/>
            <p:nvPr/>
          </p:nvGrpSpPr>
          <p:grpSpPr>
            <a:xfrm>
              <a:off x="659165" y="-118443"/>
              <a:ext cx="7148998" cy="2323307"/>
              <a:chOff x="659165" y="-99392"/>
              <a:chExt cx="7148998" cy="2323307"/>
            </a:xfrm>
          </p:grpSpPr>
          <p:grpSp>
            <p:nvGrpSpPr>
              <p:cNvPr id="36" name="Groupe 35"/>
              <p:cNvGrpSpPr/>
              <p:nvPr/>
            </p:nvGrpSpPr>
            <p:grpSpPr>
              <a:xfrm>
                <a:off x="659165" y="-99392"/>
                <a:ext cx="7148998" cy="2323307"/>
                <a:chOff x="659165" y="-99392"/>
                <a:chExt cx="7148998" cy="2323307"/>
              </a:xfrm>
            </p:grpSpPr>
            <p:sp>
              <p:nvSpPr>
                <p:cNvPr id="6" name="Rectangle 5"/>
                <p:cNvSpPr/>
                <p:nvPr/>
              </p:nvSpPr>
              <p:spPr>
                <a:xfrm>
                  <a:off x="777280" y="-99392"/>
                  <a:ext cx="6912768" cy="2016224"/>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2195736" y="980728"/>
                  <a:ext cx="3672408" cy="603684"/>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nvSpPr>
              <p:spPr>
                <a:xfrm rot="5400000">
                  <a:off x="3759221" y="150643"/>
                  <a:ext cx="572077" cy="3240360"/>
                </a:xfrm>
                <a:prstGeom prst="can">
                  <a:avLst/>
                </a:prstGeom>
                <a:gradFill flip="none" rotWithShape="1">
                  <a:gsLst>
                    <a:gs pos="5000">
                      <a:schemeClr val="bg2">
                        <a:lumMod val="25000"/>
                      </a:schemeClr>
                    </a:gs>
                    <a:gs pos="96000">
                      <a:schemeClr val="bg2">
                        <a:lumMod val="25000"/>
                      </a:schemeClr>
                    </a:gs>
                    <a:gs pos="47000">
                      <a:schemeClr val="bg2">
                        <a:lumMod val="75000"/>
                      </a:schemeClr>
                    </a:gs>
                  </a:gsLst>
                  <a:lin ang="0" scaled="0"/>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851920" y="404664"/>
                  <a:ext cx="299609" cy="576064"/>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 name="Rectangle 10"/>
                <p:cNvSpPr/>
                <p:nvPr/>
              </p:nvSpPr>
              <p:spPr>
                <a:xfrm>
                  <a:off x="3892858" y="332656"/>
                  <a:ext cx="236230" cy="720080"/>
                </a:xfrm>
                <a:prstGeom prst="rect">
                  <a:avLst/>
                </a:prstGeom>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Cylindre 6"/>
                <p:cNvSpPr/>
                <p:nvPr/>
              </p:nvSpPr>
              <p:spPr>
                <a:xfrm>
                  <a:off x="3677688" y="95063"/>
                  <a:ext cx="648072" cy="792088"/>
                </a:xfrm>
                <a:prstGeom prst="can">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Arc 11"/>
                <p:cNvSpPr/>
                <p:nvPr/>
              </p:nvSpPr>
              <p:spPr>
                <a:xfrm>
                  <a:off x="2281063" y="1585007"/>
                  <a:ext cx="288032" cy="332420"/>
                </a:xfrm>
                <a:prstGeom prst="arc">
                  <a:avLst>
                    <a:gd name="adj1" fmla="val 15537977"/>
                    <a:gd name="adj2" fmla="val 5583216"/>
                  </a:avLst>
                </a:prstGeom>
                <a:ln w="50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Arc 13"/>
                <p:cNvSpPr/>
                <p:nvPr/>
              </p:nvSpPr>
              <p:spPr>
                <a:xfrm flipH="1">
                  <a:off x="5330229" y="1574897"/>
                  <a:ext cx="347880" cy="337768"/>
                </a:xfrm>
                <a:custGeom>
                  <a:avLst/>
                  <a:gdLst>
                    <a:gd name="connsiteX0" fmla="*/ 112397 w 288032"/>
                    <a:gd name="connsiteY0" fmla="*/ 4055 h 332420"/>
                    <a:gd name="connsiteX1" fmla="*/ 265461 w 288032"/>
                    <a:gd name="connsiteY1" fmla="*/ 76875 h 332420"/>
                    <a:gd name="connsiteX2" fmla="*/ 274470 w 288032"/>
                    <a:gd name="connsiteY2" fmla="*/ 236622 h 332420"/>
                    <a:gd name="connsiteX3" fmla="*/ 135166 w 288032"/>
                    <a:gd name="connsiteY3" fmla="*/ 332105 h 332420"/>
                    <a:gd name="connsiteX4" fmla="*/ 144016 w 288032"/>
                    <a:gd name="connsiteY4" fmla="*/ 166210 h 332420"/>
                    <a:gd name="connsiteX5" fmla="*/ 112397 w 288032"/>
                    <a:gd name="connsiteY5" fmla="*/ 4055 h 332420"/>
                    <a:gd name="connsiteX0" fmla="*/ 112397 w 288032"/>
                    <a:gd name="connsiteY0" fmla="*/ 4055 h 332420"/>
                    <a:gd name="connsiteX1" fmla="*/ 265461 w 288032"/>
                    <a:gd name="connsiteY1" fmla="*/ 76875 h 332420"/>
                    <a:gd name="connsiteX2" fmla="*/ 274470 w 288032"/>
                    <a:gd name="connsiteY2" fmla="*/ 236622 h 332420"/>
                    <a:gd name="connsiteX3" fmla="*/ 135166 w 288032"/>
                    <a:gd name="connsiteY3" fmla="*/ 332105 h 332420"/>
                    <a:gd name="connsiteX0" fmla="*/ 147637 w 332594"/>
                    <a:gd name="connsiteY0" fmla="*/ 4065 h 332430"/>
                    <a:gd name="connsiteX1" fmla="*/ 300701 w 332594"/>
                    <a:gd name="connsiteY1" fmla="*/ 76885 h 332430"/>
                    <a:gd name="connsiteX2" fmla="*/ 309710 w 332594"/>
                    <a:gd name="connsiteY2" fmla="*/ 236632 h 332430"/>
                    <a:gd name="connsiteX3" fmla="*/ 170406 w 332594"/>
                    <a:gd name="connsiteY3" fmla="*/ 332115 h 332430"/>
                    <a:gd name="connsiteX4" fmla="*/ 179256 w 332594"/>
                    <a:gd name="connsiteY4" fmla="*/ 166220 h 332430"/>
                    <a:gd name="connsiteX5" fmla="*/ 147637 w 332594"/>
                    <a:gd name="connsiteY5" fmla="*/ 4065 h 332430"/>
                    <a:gd name="connsiteX0" fmla="*/ 0 w 332594"/>
                    <a:gd name="connsiteY0" fmla="*/ 4065 h 332430"/>
                    <a:gd name="connsiteX1" fmla="*/ 300701 w 332594"/>
                    <a:gd name="connsiteY1" fmla="*/ 76885 h 332430"/>
                    <a:gd name="connsiteX2" fmla="*/ 309710 w 332594"/>
                    <a:gd name="connsiteY2" fmla="*/ 236632 h 332430"/>
                    <a:gd name="connsiteX3" fmla="*/ 170406 w 332594"/>
                    <a:gd name="connsiteY3" fmla="*/ 332115 h 332430"/>
                    <a:gd name="connsiteX0" fmla="*/ 176212 w 332594"/>
                    <a:gd name="connsiteY0" fmla="*/ 7642 h 331244"/>
                    <a:gd name="connsiteX1" fmla="*/ 300701 w 332594"/>
                    <a:gd name="connsiteY1" fmla="*/ 75699 h 331244"/>
                    <a:gd name="connsiteX2" fmla="*/ 309710 w 332594"/>
                    <a:gd name="connsiteY2" fmla="*/ 235446 h 331244"/>
                    <a:gd name="connsiteX3" fmla="*/ 170406 w 332594"/>
                    <a:gd name="connsiteY3" fmla="*/ 330929 h 331244"/>
                    <a:gd name="connsiteX4" fmla="*/ 179256 w 332594"/>
                    <a:gd name="connsiteY4" fmla="*/ 165034 h 331244"/>
                    <a:gd name="connsiteX5" fmla="*/ 176212 w 332594"/>
                    <a:gd name="connsiteY5" fmla="*/ 7642 h 331244"/>
                    <a:gd name="connsiteX0" fmla="*/ 0 w 332594"/>
                    <a:gd name="connsiteY0" fmla="*/ 2879 h 331244"/>
                    <a:gd name="connsiteX1" fmla="*/ 300701 w 332594"/>
                    <a:gd name="connsiteY1" fmla="*/ 75699 h 331244"/>
                    <a:gd name="connsiteX2" fmla="*/ 309710 w 332594"/>
                    <a:gd name="connsiteY2" fmla="*/ 235446 h 331244"/>
                    <a:gd name="connsiteX3" fmla="*/ 170406 w 332594"/>
                    <a:gd name="connsiteY3" fmla="*/ 330929 h 331244"/>
                    <a:gd name="connsiteX0" fmla="*/ 176212 w 321968"/>
                    <a:gd name="connsiteY0" fmla="*/ 4763 h 328365"/>
                    <a:gd name="connsiteX1" fmla="*/ 300701 w 321968"/>
                    <a:gd name="connsiteY1" fmla="*/ 72820 h 328365"/>
                    <a:gd name="connsiteX2" fmla="*/ 309710 w 321968"/>
                    <a:gd name="connsiteY2" fmla="*/ 232567 h 328365"/>
                    <a:gd name="connsiteX3" fmla="*/ 170406 w 321968"/>
                    <a:gd name="connsiteY3" fmla="*/ 328050 h 328365"/>
                    <a:gd name="connsiteX4" fmla="*/ 179256 w 321968"/>
                    <a:gd name="connsiteY4" fmla="*/ 162155 h 328365"/>
                    <a:gd name="connsiteX5" fmla="*/ 176212 w 321968"/>
                    <a:gd name="connsiteY5" fmla="*/ 4763 h 328365"/>
                    <a:gd name="connsiteX0" fmla="*/ 0 w 321968"/>
                    <a:gd name="connsiteY0" fmla="*/ 0 h 328365"/>
                    <a:gd name="connsiteX1" fmla="*/ 233528 w 321968"/>
                    <a:gd name="connsiteY1" fmla="*/ 16496 h 328365"/>
                    <a:gd name="connsiteX2" fmla="*/ 300701 w 321968"/>
                    <a:gd name="connsiteY2" fmla="*/ 72820 h 328365"/>
                    <a:gd name="connsiteX3" fmla="*/ 309710 w 321968"/>
                    <a:gd name="connsiteY3" fmla="*/ 232567 h 328365"/>
                    <a:gd name="connsiteX4" fmla="*/ 170406 w 321968"/>
                    <a:gd name="connsiteY4" fmla="*/ 328050 h 328365"/>
                    <a:gd name="connsiteX0" fmla="*/ 176212 w 321968"/>
                    <a:gd name="connsiteY0" fmla="*/ 4763 h 328365"/>
                    <a:gd name="connsiteX1" fmla="*/ 300701 w 321968"/>
                    <a:gd name="connsiteY1" fmla="*/ 72820 h 328365"/>
                    <a:gd name="connsiteX2" fmla="*/ 309710 w 321968"/>
                    <a:gd name="connsiteY2" fmla="*/ 232567 h 328365"/>
                    <a:gd name="connsiteX3" fmla="*/ 170406 w 321968"/>
                    <a:gd name="connsiteY3" fmla="*/ 328050 h 328365"/>
                    <a:gd name="connsiteX4" fmla="*/ 179256 w 321968"/>
                    <a:gd name="connsiteY4" fmla="*/ 162155 h 328365"/>
                    <a:gd name="connsiteX5" fmla="*/ 176212 w 321968"/>
                    <a:gd name="connsiteY5" fmla="*/ 4763 h 328365"/>
                    <a:gd name="connsiteX0" fmla="*/ 0 w 321968"/>
                    <a:gd name="connsiteY0" fmla="*/ 0 h 328365"/>
                    <a:gd name="connsiteX1" fmla="*/ 233528 w 321968"/>
                    <a:gd name="connsiteY1" fmla="*/ 26021 h 328365"/>
                    <a:gd name="connsiteX2" fmla="*/ 300701 w 321968"/>
                    <a:gd name="connsiteY2" fmla="*/ 72820 h 328365"/>
                    <a:gd name="connsiteX3" fmla="*/ 309710 w 321968"/>
                    <a:gd name="connsiteY3" fmla="*/ 232567 h 328365"/>
                    <a:gd name="connsiteX4" fmla="*/ 170406 w 321968"/>
                    <a:gd name="connsiteY4" fmla="*/ 328050 h 328365"/>
                    <a:gd name="connsiteX0" fmla="*/ 176212 w 321968"/>
                    <a:gd name="connsiteY0" fmla="*/ 4763 h 328365"/>
                    <a:gd name="connsiteX1" fmla="*/ 300701 w 321968"/>
                    <a:gd name="connsiteY1" fmla="*/ 72820 h 328365"/>
                    <a:gd name="connsiteX2" fmla="*/ 309710 w 321968"/>
                    <a:gd name="connsiteY2" fmla="*/ 232567 h 328365"/>
                    <a:gd name="connsiteX3" fmla="*/ 170406 w 321968"/>
                    <a:gd name="connsiteY3" fmla="*/ 328050 h 328365"/>
                    <a:gd name="connsiteX4" fmla="*/ 179256 w 321968"/>
                    <a:gd name="connsiteY4" fmla="*/ 162155 h 328365"/>
                    <a:gd name="connsiteX5" fmla="*/ 176212 w 321968"/>
                    <a:gd name="connsiteY5" fmla="*/ 4763 h 328365"/>
                    <a:gd name="connsiteX0" fmla="*/ 0 w 321968"/>
                    <a:gd name="connsiteY0" fmla="*/ 0 h 328365"/>
                    <a:gd name="connsiteX1" fmla="*/ 233528 w 321968"/>
                    <a:gd name="connsiteY1" fmla="*/ 26021 h 328365"/>
                    <a:gd name="connsiteX2" fmla="*/ 300701 w 321968"/>
                    <a:gd name="connsiteY2" fmla="*/ 72820 h 328365"/>
                    <a:gd name="connsiteX3" fmla="*/ 309710 w 321968"/>
                    <a:gd name="connsiteY3" fmla="*/ 232567 h 328365"/>
                    <a:gd name="connsiteX4" fmla="*/ 170406 w 321968"/>
                    <a:gd name="connsiteY4" fmla="*/ 328050 h 328365"/>
                    <a:gd name="connsiteX0" fmla="*/ 176212 w 321968"/>
                    <a:gd name="connsiteY0" fmla="*/ 4763 h 328365"/>
                    <a:gd name="connsiteX1" fmla="*/ 300701 w 321968"/>
                    <a:gd name="connsiteY1" fmla="*/ 72820 h 328365"/>
                    <a:gd name="connsiteX2" fmla="*/ 309710 w 321968"/>
                    <a:gd name="connsiteY2" fmla="*/ 232567 h 328365"/>
                    <a:gd name="connsiteX3" fmla="*/ 170406 w 321968"/>
                    <a:gd name="connsiteY3" fmla="*/ 328050 h 328365"/>
                    <a:gd name="connsiteX4" fmla="*/ 217356 w 321968"/>
                    <a:gd name="connsiteY4" fmla="*/ 171680 h 328365"/>
                    <a:gd name="connsiteX5" fmla="*/ 176212 w 321968"/>
                    <a:gd name="connsiteY5" fmla="*/ 4763 h 328365"/>
                    <a:gd name="connsiteX0" fmla="*/ 0 w 321968"/>
                    <a:gd name="connsiteY0" fmla="*/ 0 h 328365"/>
                    <a:gd name="connsiteX1" fmla="*/ 233528 w 321968"/>
                    <a:gd name="connsiteY1" fmla="*/ 26021 h 328365"/>
                    <a:gd name="connsiteX2" fmla="*/ 300701 w 321968"/>
                    <a:gd name="connsiteY2" fmla="*/ 72820 h 328365"/>
                    <a:gd name="connsiteX3" fmla="*/ 309710 w 321968"/>
                    <a:gd name="connsiteY3" fmla="*/ 232567 h 328365"/>
                    <a:gd name="connsiteX4" fmla="*/ 170406 w 321968"/>
                    <a:gd name="connsiteY4" fmla="*/ 328050 h 328365"/>
                    <a:gd name="connsiteX0" fmla="*/ 186781 w 332537"/>
                    <a:gd name="connsiteY0" fmla="*/ 4763 h 337833"/>
                    <a:gd name="connsiteX1" fmla="*/ 311270 w 332537"/>
                    <a:gd name="connsiteY1" fmla="*/ 72820 h 337833"/>
                    <a:gd name="connsiteX2" fmla="*/ 320279 w 332537"/>
                    <a:gd name="connsiteY2" fmla="*/ 232567 h 337833"/>
                    <a:gd name="connsiteX3" fmla="*/ 180975 w 332537"/>
                    <a:gd name="connsiteY3" fmla="*/ 328050 h 337833"/>
                    <a:gd name="connsiteX4" fmla="*/ 227925 w 332537"/>
                    <a:gd name="connsiteY4" fmla="*/ 171680 h 337833"/>
                    <a:gd name="connsiteX5" fmla="*/ 186781 w 332537"/>
                    <a:gd name="connsiteY5" fmla="*/ 4763 h 337833"/>
                    <a:gd name="connsiteX0" fmla="*/ 10569 w 332537"/>
                    <a:gd name="connsiteY0" fmla="*/ 0 h 337833"/>
                    <a:gd name="connsiteX1" fmla="*/ 244097 w 332537"/>
                    <a:gd name="connsiteY1" fmla="*/ 26021 h 337833"/>
                    <a:gd name="connsiteX2" fmla="*/ 311270 w 332537"/>
                    <a:gd name="connsiteY2" fmla="*/ 72820 h 337833"/>
                    <a:gd name="connsiteX3" fmla="*/ 320279 w 332537"/>
                    <a:gd name="connsiteY3" fmla="*/ 232567 h 337833"/>
                    <a:gd name="connsiteX4" fmla="*/ 0 w 332537"/>
                    <a:gd name="connsiteY4" fmla="*/ 337575 h 337833"/>
                    <a:gd name="connsiteX0" fmla="*/ 186781 w 345757"/>
                    <a:gd name="connsiteY0" fmla="*/ 4763 h 337833"/>
                    <a:gd name="connsiteX1" fmla="*/ 311270 w 345757"/>
                    <a:gd name="connsiteY1" fmla="*/ 72820 h 337833"/>
                    <a:gd name="connsiteX2" fmla="*/ 320279 w 345757"/>
                    <a:gd name="connsiteY2" fmla="*/ 232567 h 337833"/>
                    <a:gd name="connsiteX3" fmla="*/ 4762 w 345757"/>
                    <a:gd name="connsiteY3" fmla="*/ 337575 h 337833"/>
                    <a:gd name="connsiteX4" fmla="*/ 227925 w 345757"/>
                    <a:gd name="connsiteY4" fmla="*/ 171680 h 337833"/>
                    <a:gd name="connsiteX5" fmla="*/ 186781 w 345757"/>
                    <a:gd name="connsiteY5" fmla="*/ 4763 h 337833"/>
                    <a:gd name="connsiteX0" fmla="*/ 10569 w 345757"/>
                    <a:gd name="connsiteY0" fmla="*/ 0 h 337833"/>
                    <a:gd name="connsiteX1" fmla="*/ 244097 w 345757"/>
                    <a:gd name="connsiteY1" fmla="*/ 26021 h 337833"/>
                    <a:gd name="connsiteX2" fmla="*/ 311270 w 345757"/>
                    <a:gd name="connsiteY2" fmla="*/ 72820 h 337833"/>
                    <a:gd name="connsiteX3" fmla="*/ 320279 w 345757"/>
                    <a:gd name="connsiteY3" fmla="*/ 232567 h 337833"/>
                    <a:gd name="connsiteX4" fmla="*/ 0 w 345757"/>
                    <a:gd name="connsiteY4" fmla="*/ 337575 h 337833"/>
                    <a:gd name="connsiteX0" fmla="*/ 186781 w 345757"/>
                    <a:gd name="connsiteY0" fmla="*/ 4763 h 337768"/>
                    <a:gd name="connsiteX1" fmla="*/ 311270 w 345757"/>
                    <a:gd name="connsiteY1" fmla="*/ 72820 h 337768"/>
                    <a:gd name="connsiteX2" fmla="*/ 320279 w 345757"/>
                    <a:gd name="connsiteY2" fmla="*/ 232567 h 337768"/>
                    <a:gd name="connsiteX3" fmla="*/ 4762 w 345757"/>
                    <a:gd name="connsiteY3" fmla="*/ 337575 h 337768"/>
                    <a:gd name="connsiteX4" fmla="*/ 227925 w 345757"/>
                    <a:gd name="connsiteY4" fmla="*/ 171680 h 337768"/>
                    <a:gd name="connsiteX5" fmla="*/ 186781 w 345757"/>
                    <a:gd name="connsiteY5" fmla="*/ 4763 h 337768"/>
                    <a:gd name="connsiteX0" fmla="*/ 10569 w 345757"/>
                    <a:gd name="connsiteY0" fmla="*/ 0 h 337768"/>
                    <a:gd name="connsiteX1" fmla="*/ 244097 w 345757"/>
                    <a:gd name="connsiteY1" fmla="*/ 26021 h 337768"/>
                    <a:gd name="connsiteX2" fmla="*/ 311270 w 345757"/>
                    <a:gd name="connsiteY2" fmla="*/ 72820 h 337768"/>
                    <a:gd name="connsiteX3" fmla="*/ 320279 w 345757"/>
                    <a:gd name="connsiteY3" fmla="*/ 232567 h 337768"/>
                    <a:gd name="connsiteX4" fmla="*/ 239334 w 345757"/>
                    <a:gd name="connsiteY4" fmla="*/ 316533 h 337768"/>
                    <a:gd name="connsiteX5" fmla="*/ 0 w 345757"/>
                    <a:gd name="connsiteY5" fmla="*/ 337575 h 337768"/>
                    <a:gd name="connsiteX0" fmla="*/ 186781 w 345757"/>
                    <a:gd name="connsiteY0" fmla="*/ 4763 h 337768"/>
                    <a:gd name="connsiteX1" fmla="*/ 311270 w 345757"/>
                    <a:gd name="connsiteY1" fmla="*/ 72820 h 337768"/>
                    <a:gd name="connsiteX2" fmla="*/ 320279 w 345757"/>
                    <a:gd name="connsiteY2" fmla="*/ 232567 h 337768"/>
                    <a:gd name="connsiteX3" fmla="*/ 4762 w 345757"/>
                    <a:gd name="connsiteY3" fmla="*/ 337575 h 337768"/>
                    <a:gd name="connsiteX4" fmla="*/ 227925 w 345757"/>
                    <a:gd name="connsiteY4" fmla="*/ 171680 h 337768"/>
                    <a:gd name="connsiteX5" fmla="*/ 186781 w 345757"/>
                    <a:gd name="connsiteY5" fmla="*/ 4763 h 337768"/>
                    <a:gd name="connsiteX0" fmla="*/ 10569 w 345757"/>
                    <a:gd name="connsiteY0" fmla="*/ 0 h 337768"/>
                    <a:gd name="connsiteX1" fmla="*/ 267909 w 345757"/>
                    <a:gd name="connsiteY1" fmla="*/ 26021 h 337768"/>
                    <a:gd name="connsiteX2" fmla="*/ 311270 w 345757"/>
                    <a:gd name="connsiteY2" fmla="*/ 72820 h 337768"/>
                    <a:gd name="connsiteX3" fmla="*/ 320279 w 345757"/>
                    <a:gd name="connsiteY3" fmla="*/ 232567 h 337768"/>
                    <a:gd name="connsiteX4" fmla="*/ 239334 w 345757"/>
                    <a:gd name="connsiteY4" fmla="*/ 316533 h 337768"/>
                    <a:gd name="connsiteX5" fmla="*/ 0 w 345757"/>
                    <a:gd name="connsiteY5" fmla="*/ 337575 h 337768"/>
                    <a:gd name="connsiteX0" fmla="*/ 182019 w 345960"/>
                    <a:gd name="connsiteY0" fmla="*/ 2298 h 359116"/>
                    <a:gd name="connsiteX1" fmla="*/ 311270 w 345960"/>
                    <a:gd name="connsiteY1" fmla="*/ 94168 h 359116"/>
                    <a:gd name="connsiteX2" fmla="*/ 320279 w 345960"/>
                    <a:gd name="connsiteY2" fmla="*/ 253915 h 359116"/>
                    <a:gd name="connsiteX3" fmla="*/ 4762 w 345960"/>
                    <a:gd name="connsiteY3" fmla="*/ 358923 h 359116"/>
                    <a:gd name="connsiteX4" fmla="*/ 227925 w 345960"/>
                    <a:gd name="connsiteY4" fmla="*/ 193028 h 359116"/>
                    <a:gd name="connsiteX5" fmla="*/ 182019 w 345960"/>
                    <a:gd name="connsiteY5" fmla="*/ 2298 h 359116"/>
                    <a:gd name="connsiteX0" fmla="*/ 10569 w 345960"/>
                    <a:gd name="connsiteY0" fmla="*/ 21348 h 359116"/>
                    <a:gd name="connsiteX1" fmla="*/ 267909 w 345960"/>
                    <a:gd name="connsiteY1" fmla="*/ 47369 h 359116"/>
                    <a:gd name="connsiteX2" fmla="*/ 311270 w 345960"/>
                    <a:gd name="connsiteY2" fmla="*/ 94168 h 359116"/>
                    <a:gd name="connsiteX3" fmla="*/ 320279 w 345960"/>
                    <a:gd name="connsiteY3" fmla="*/ 253915 h 359116"/>
                    <a:gd name="connsiteX4" fmla="*/ 239334 w 345960"/>
                    <a:gd name="connsiteY4" fmla="*/ 337881 h 359116"/>
                    <a:gd name="connsiteX5" fmla="*/ 0 w 345960"/>
                    <a:gd name="connsiteY5" fmla="*/ 358923 h 359116"/>
                    <a:gd name="connsiteX0" fmla="*/ 139156 w 347880"/>
                    <a:gd name="connsiteY0" fmla="*/ 4763 h 337768"/>
                    <a:gd name="connsiteX1" fmla="*/ 311270 w 347880"/>
                    <a:gd name="connsiteY1" fmla="*/ 72820 h 337768"/>
                    <a:gd name="connsiteX2" fmla="*/ 320279 w 347880"/>
                    <a:gd name="connsiteY2" fmla="*/ 232567 h 337768"/>
                    <a:gd name="connsiteX3" fmla="*/ 4762 w 347880"/>
                    <a:gd name="connsiteY3" fmla="*/ 337575 h 337768"/>
                    <a:gd name="connsiteX4" fmla="*/ 227925 w 347880"/>
                    <a:gd name="connsiteY4" fmla="*/ 171680 h 337768"/>
                    <a:gd name="connsiteX5" fmla="*/ 139156 w 347880"/>
                    <a:gd name="connsiteY5" fmla="*/ 4763 h 337768"/>
                    <a:gd name="connsiteX0" fmla="*/ 10569 w 347880"/>
                    <a:gd name="connsiteY0" fmla="*/ 0 h 337768"/>
                    <a:gd name="connsiteX1" fmla="*/ 267909 w 347880"/>
                    <a:gd name="connsiteY1" fmla="*/ 26021 h 337768"/>
                    <a:gd name="connsiteX2" fmla="*/ 311270 w 347880"/>
                    <a:gd name="connsiteY2" fmla="*/ 72820 h 337768"/>
                    <a:gd name="connsiteX3" fmla="*/ 320279 w 347880"/>
                    <a:gd name="connsiteY3" fmla="*/ 232567 h 337768"/>
                    <a:gd name="connsiteX4" fmla="*/ 239334 w 347880"/>
                    <a:gd name="connsiteY4" fmla="*/ 316533 h 337768"/>
                    <a:gd name="connsiteX5" fmla="*/ 0 w 347880"/>
                    <a:gd name="connsiteY5" fmla="*/ 337575 h 337768"/>
                    <a:gd name="connsiteX0" fmla="*/ 139156 w 347880"/>
                    <a:gd name="connsiteY0" fmla="*/ 4763 h 337768"/>
                    <a:gd name="connsiteX1" fmla="*/ 311270 w 347880"/>
                    <a:gd name="connsiteY1" fmla="*/ 72820 h 337768"/>
                    <a:gd name="connsiteX2" fmla="*/ 320279 w 347880"/>
                    <a:gd name="connsiteY2" fmla="*/ 232567 h 337768"/>
                    <a:gd name="connsiteX3" fmla="*/ 4762 w 347880"/>
                    <a:gd name="connsiteY3" fmla="*/ 337575 h 337768"/>
                    <a:gd name="connsiteX4" fmla="*/ 227925 w 347880"/>
                    <a:gd name="connsiteY4" fmla="*/ 171680 h 337768"/>
                    <a:gd name="connsiteX5" fmla="*/ 139156 w 347880"/>
                    <a:gd name="connsiteY5" fmla="*/ 4763 h 337768"/>
                    <a:gd name="connsiteX0" fmla="*/ 10569 w 347880"/>
                    <a:gd name="connsiteY0" fmla="*/ 0 h 337768"/>
                    <a:gd name="connsiteX1" fmla="*/ 234571 w 347880"/>
                    <a:gd name="connsiteY1" fmla="*/ 11733 h 337768"/>
                    <a:gd name="connsiteX2" fmla="*/ 311270 w 347880"/>
                    <a:gd name="connsiteY2" fmla="*/ 72820 h 337768"/>
                    <a:gd name="connsiteX3" fmla="*/ 320279 w 347880"/>
                    <a:gd name="connsiteY3" fmla="*/ 232567 h 337768"/>
                    <a:gd name="connsiteX4" fmla="*/ 239334 w 347880"/>
                    <a:gd name="connsiteY4" fmla="*/ 316533 h 337768"/>
                    <a:gd name="connsiteX5" fmla="*/ 0 w 347880"/>
                    <a:gd name="connsiteY5" fmla="*/ 337575 h 33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880" h="337768" stroke="0" extrusionOk="0">
                      <a:moveTo>
                        <a:pt x="139156" y="4763"/>
                      </a:moveTo>
                      <a:cubicBezTo>
                        <a:pt x="198376" y="-10618"/>
                        <a:pt x="281083" y="34853"/>
                        <a:pt x="311270" y="72820"/>
                      </a:cubicBezTo>
                      <a:cubicBezTo>
                        <a:pt x="341457" y="110787"/>
                        <a:pt x="371364" y="188441"/>
                        <a:pt x="320279" y="232567"/>
                      </a:cubicBezTo>
                      <a:cubicBezTo>
                        <a:pt x="269194" y="276693"/>
                        <a:pt x="63777" y="341769"/>
                        <a:pt x="4762" y="337575"/>
                      </a:cubicBezTo>
                      <a:lnTo>
                        <a:pt x="227925" y="171680"/>
                      </a:lnTo>
                      <a:cubicBezTo>
                        <a:pt x="226910" y="119216"/>
                        <a:pt x="140171" y="57227"/>
                        <a:pt x="139156" y="4763"/>
                      </a:cubicBezTo>
                      <a:close/>
                    </a:path>
                    <a:path w="347880" h="337768" fill="none">
                      <a:moveTo>
                        <a:pt x="10569" y="0"/>
                      </a:moveTo>
                      <a:cubicBezTo>
                        <a:pt x="48696" y="6718"/>
                        <a:pt x="184454" y="-404"/>
                        <a:pt x="234571" y="11733"/>
                      </a:cubicBezTo>
                      <a:cubicBezTo>
                        <a:pt x="270400" y="33395"/>
                        <a:pt x="296985" y="36014"/>
                        <a:pt x="311270" y="72820"/>
                      </a:cubicBezTo>
                      <a:cubicBezTo>
                        <a:pt x="325555" y="109626"/>
                        <a:pt x="337825" y="194329"/>
                        <a:pt x="320279" y="232567"/>
                      </a:cubicBezTo>
                      <a:cubicBezTo>
                        <a:pt x="302734" y="270805"/>
                        <a:pt x="292714" y="299032"/>
                        <a:pt x="239334" y="316533"/>
                      </a:cubicBezTo>
                      <a:cubicBezTo>
                        <a:pt x="185954" y="334034"/>
                        <a:pt x="34333" y="331687"/>
                        <a:pt x="0" y="337575"/>
                      </a:cubicBezTo>
                    </a:path>
                  </a:pathLst>
                </a:custGeom>
                <a:ln w="50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useBgFill="1">
              <p:nvSpPr>
                <p:cNvPr id="15" name="Rectangle 14"/>
                <p:cNvSpPr/>
                <p:nvPr/>
              </p:nvSpPr>
              <p:spPr>
                <a:xfrm>
                  <a:off x="659165" y="-27731"/>
                  <a:ext cx="236230" cy="720080"/>
                </a:xfrm>
                <a:prstGeom prst="rect">
                  <a:avLst/>
                </a:prstGeom>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6" name="Rectangle 15"/>
                <p:cNvSpPr/>
                <p:nvPr/>
              </p:nvSpPr>
              <p:spPr>
                <a:xfrm>
                  <a:off x="7571933" y="21190"/>
                  <a:ext cx="236230" cy="720080"/>
                </a:xfrm>
                <a:prstGeom prst="rect">
                  <a:avLst/>
                </a:prstGeom>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7" name="Rectangle 36"/>
                <p:cNvSpPr/>
                <p:nvPr/>
              </p:nvSpPr>
              <p:spPr>
                <a:xfrm>
                  <a:off x="6138863" y="1786100"/>
                  <a:ext cx="1092517" cy="273750"/>
                </a:xfrm>
                <a:prstGeom prst="rect">
                  <a:avLst/>
                </a:prstGeom>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4" name="Groupe 33"/>
                <p:cNvGrpSpPr/>
                <p:nvPr/>
              </p:nvGrpSpPr>
              <p:grpSpPr>
                <a:xfrm>
                  <a:off x="6076622" y="1719858"/>
                  <a:ext cx="1230156" cy="504057"/>
                  <a:chOff x="6266284" y="2348879"/>
                  <a:chExt cx="1230156" cy="504057"/>
                </a:xfrm>
              </p:grpSpPr>
              <p:grpSp>
                <p:nvGrpSpPr>
                  <p:cNvPr id="28" name="Groupe 27"/>
                  <p:cNvGrpSpPr/>
                  <p:nvPr/>
                </p:nvGrpSpPr>
                <p:grpSpPr>
                  <a:xfrm>
                    <a:off x="6294173" y="2348879"/>
                    <a:ext cx="1158148" cy="360041"/>
                    <a:chOff x="5925007" y="2348879"/>
                    <a:chExt cx="1502204" cy="360041"/>
                  </a:xfrm>
                </p:grpSpPr>
                <p:sp>
                  <p:nvSpPr>
                    <p:cNvPr id="27" name="Ellipse 26"/>
                    <p:cNvSpPr/>
                    <p:nvPr/>
                  </p:nvSpPr>
                  <p:spPr>
                    <a:xfrm>
                      <a:off x="5925007" y="2348879"/>
                      <a:ext cx="261257" cy="360041"/>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6173196" y="2348879"/>
                      <a:ext cx="261257" cy="360041"/>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6421385" y="2348879"/>
                      <a:ext cx="261257" cy="360041"/>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p:cNvSpPr/>
                    <p:nvPr/>
                  </p:nvSpPr>
                  <p:spPr>
                    <a:xfrm>
                      <a:off x="6669574" y="2348879"/>
                      <a:ext cx="261257" cy="360041"/>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p:cNvSpPr/>
                    <p:nvPr/>
                  </p:nvSpPr>
                  <p:spPr>
                    <a:xfrm>
                      <a:off x="6917763" y="2348879"/>
                      <a:ext cx="261257" cy="360041"/>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7165954" y="2348879"/>
                      <a:ext cx="261257" cy="360041"/>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useBgFill="1">
                <p:nvSpPr>
                  <p:cNvPr id="35" name="Rectangle 34"/>
                  <p:cNvSpPr/>
                  <p:nvPr/>
                </p:nvSpPr>
                <p:spPr>
                  <a:xfrm>
                    <a:off x="6266284" y="2579186"/>
                    <a:ext cx="1230156" cy="273750"/>
                  </a:xfrm>
                  <a:prstGeom prst="rect">
                    <a:avLst/>
                  </a:prstGeom>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0" name="Triangle isocèle 9"/>
              <p:cNvSpPr/>
              <p:nvPr/>
            </p:nvSpPr>
            <p:spPr>
              <a:xfrm rot="16200000" flipH="1">
                <a:off x="4031940" y="357796"/>
                <a:ext cx="97148" cy="14401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0" name="Groupe 49"/>
            <p:cNvGrpSpPr/>
            <p:nvPr/>
          </p:nvGrpSpPr>
          <p:grpSpPr>
            <a:xfrm>
              <a:off x="3737476" y="980729"/>
              <a:ext cx="546492" cy="304317"/>
              <a:chOff x="3737476" y="980729"/>
              <a:chExt cx="546492" cy="304317"/>
            </a:xfrm>
          </p:grpSpPr>
          <p:grpSp>
            <p:nvGrpSpPr>
              <p:cNvPr id="25" name="Groupe 24"/>
              <p:cNvGrpSpPr/>
              <p:nvPr/>
            </p:nvGrpSpPr>
            <p:grpSpPr>
              <a:xfrm>
                <a:off x="3737476" y="1052736"/>
                <a:ext cx="546492" cy="232310"/>
                <a:chOff x="8092008" y="2163491"/>
                <a:chExt cx="584448" cy="457200"/>
              </a:xfrm>
            </p:grpSpPr>
            <p:cxnSp>
              <p:nvCxnSpPr>
                <p:cNvPr id="73" name="Connecteur droit 72"/>
                <p:cNvCxnSpPr/>
                <p:nvPr/>
              </p:nvCxnSpPr>
              <p:spPr>
                <a:xfrm>
                  <a:off x="8460432" y="2388381"/>
                  <a:ext cx="216024" cy="74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8092008" y="2388381"/>
                  <a:ext cx="216024" cy="74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8308032" y="2163491"/>
                  <a:ext cx="0" cy="4572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8460432" y="2163491"/>
                  <a:ext cx="0" cy="4572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38" name="Connecteur droit 37"/>
              <p:cNvCxnSpPr/>
              <p:nvPr/>
            </p:nvCxnSpPr>
            <p:spPr>
              <a:xfrm flipV="1">
                <a:off x="3737476" y="980729"/>
                <a:ext cx="0" cy="21602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283968" y="980729"/>
                <a:ext cx="0" cy="21602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65" name="Cylindre 64"/>
          <p:cNvSpPr/>
          <p:nvPr>
            <p:custDataLst>
              <p:tags r:id="rId2"/>
            </p:custDataLst>
          </p:nvPr>
        </p:nvSpPr>
        <p:spPr>
          <a:xfrm rot="5400000">
            <a:off x="3693710" y="95503"/>
            <a:ext cx="646081" cy="3322716"/>
          </a:xfrm>
          <a:prstGeom prst="can">
            <a:avLst/>
          </a:prstGeom>
          <a:solidFill>
            <a:srgbClr val="C00000">
              <a:alpha val="23000"/>
            </a:srgbClr>
          </a:solidFill>
          <a:ln>
            <a:noFill/>
          </a:ln>
          <a:effectLst>
            <a:glow rad="139700">
              <a:schemeClr val="accent2">
                <a:satMod val="175000"/>
                <a:alpha val="40000"/>
              </a:schemeClr>
            </a:glo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3"/>
          <p:cNvSpPr>
            <a:spLocks noChangeArrowheads="1"/>
          </p:cNvSpPr>
          <p:nvPr>
            <p:custDataLst>
              <p:tags r:id="rId3"/>
            </p:custDataLst>
          </p:nvPr>
        </p:nvSpPr>
        <p:spPr bwMode="auto">
          <a:xfrm>
            <a:off x="21248" y="4149080"/>
            <a:ext cx="9091023" cy="1177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 starter</a:t>
            </a:r>
            <a:r>
              <a:rPr kumimoji="0" lang="fr-FR" sz="1600" b="0"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endParaRPr kumimoji="0" lang="fr-FR" sz="1600" b="0" i="0" u="sng"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Le starter  a pour but, en fermant le circuit des filaments, d’assurer le chauffage des cathodes du tube pour les rendre très émissives pendant un court instant. Puis de créer l’ouverture du circuit qui provoquera la surtension (ballast ou self)..</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5"/>
          <p:cNvSpPr>
            <a:spLocks noChangeArrowheads="1"/>
          </p:cNvSpPr>
          <p:nvPr>
            <p:custDataLst>
              <p:tags r:id="rId4"/>
            </p:custDataLst>
          </p:nvPr>
        </p:nvSpPr>
        <p:spPr bwMode="auto">
          <a:xfrm>
            <a:off x="21247" y="5301208"/>
            <a:ext cx="909016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Le Ballast</a:t>
            </a:r>
            <a:endParaRPr kumimoji="0" lang="fr-FR" sz="1600" b="0" i="0" u="sng"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Il permet l’allumage du tube, par la création d’une surtension, il sert aussi à la stabilisation du courant en marche normale. La surtension est obtenue par une coupure brusque de l’alimentation du ballast. Réalisée avec une inductance (bobine, self…) </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1" u="sng" strike="noStrike" cap="none" normalizeH="0" baseline="0" dirty="0" smtClean="0">
                <a:ln>
                  <a:noFill/>
                </a:ln>
                <a:solidFill>
                  <a:schemeClr val="bg1"/>
                </a:solidFill>
                <a:effectLst/>
                <a:latin typeface="Arial" pitchFamily="34" charset="0"/>
                <a:ea typeface="Times New Roman" pitchFamily="18" charset="0"/>
                <a:cs typeface="Arial" pitchFamily="34" charset="0"/>
              </a:rPr>
              <a:t>Remarque</a:t>
            </a:r>
            <a:r>
              <a:rPr kumimoji="0" lang="fr-FR" sz="1600" b="0"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endParaRPr kumimoji="0" lang="fr-FR" sz="1600" b="0" i="0" u="sng"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Il existe aussi des systèmes d’allumage électroniques. </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sp>
        <p:nvSpPr>
          <p:cNvPr id="4" name="Étoile à 32 branches 3"/>
          <p:cNvSpPr/>
          <p:nvPr>
            <p:custDataLst>
              <p:tags r:id="rId5"/>
            </p:custDataLst>
          </p:nvPr>
        </p:nvSpPr>
        <p:spPr>
          <a:xfrm>
            <a:off x="2411760" y="1488770"/>
            <a:ext cx="346721" cy="533990"/>
          </a:xfrm>
          <a:prstGeom prst="star32">
            <a:avLst/>
          </a:prstGeom>
          <a:gradFill flip="none" rotWithShape="1">
            <a:gsLst>
              <a:gs pos="9000">
                <a:srgbClr val="FFC000">
                  <a:alpha val="69000"/>
                </a:srgbClr>
              </a:gs>
              <a:gs pos="100000">
                <a:srgbClr val="FF0000">
                  <a:alpha val="51000"/>
                </a:srgbClr>
              </a:gs>
            </a:gsLst>
            <a:path path="shape">
              <a:fillToRect l="50000" t="50000" r="50000" b="50000"/>
            </a:path>
            <a:tileRect/>
          </a:gradFill>
          <a:ln>
            <a:noFill/>
          </a:ln>
          <a:effectLst>
            <a:glow rad="228600">
              <a:schemeClr val="accent6">
                <a:satMod val="175000"/>
                <a:alpha val="40000"/>
              </a:schemeClr>
            </a:glow>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Étoile à 32 branches 65"/>
          <p:cNvSpPr/>
          <p:nvPr>
            <p:custDataLst>
              <p:tags r:id="rId6"/>
            </p:custDataLst>
          </p:nvPr>
        </p:nvSpPr>
        <p:spPr>
          <a:xfrm>
            <a:off x="5157448" y="1503827"/>
            <a:ext cx="346721" cy="533990"/>
          </a:xfrm>
          <a:prstGeom prst="star32">
            <a:avLst/>
          </a:prstGeom>
          <a:gradFill flip="none" rotWithShape="1">
            <a:gsLst>
              <a:gs pos="9000">
                <a:srgbClr val="FFC000">
                  <a:alpha val="69000"/>
                </a:srgbClr>
              </a:gs>
              <a:gs pos="100000">
                <a:srgbClr val="FF0000">
                  <a:alpha val="51000"/>
                </a:srgbClr>
              </a:gs>
            </a:gsLst>
            <a:path path="shape">
              <a:fillToRect l="50000" t="50000" r="50000" b="50000"/>
            </a:path>
            <a:tileRect/>
          </a:gradFill>
          <a:ln>
            <a:noFill/>
          </a:ln>
          <a:effectLst>
            <a:glow rad="228600">
              <a:schemeClr val="accent6">
                <a:satMod val="175000"/>
                <a:alpha val="40000"/>
              </a:schemeClr>
            </a:glow>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p:cNvGrpSpPr/>
          <p:nvPr>
            <p:custDataLst>
              <p:tags r:id="rId7"/>
            </p:custDataLst>
          </p:nvPr>
        </p:nvGrpSpPr>
        <p:grpSpPr>
          <a:xfrm>
            <a:off x="1115616" y="1770822"/>
            <a:ext cx="720080" cy="578057"/>
            <a:chOff x="1115616" y="1770822"/>
            <a:chExt cx="720080" cy="578057"/>
          </a:xfrm>
        </p:grpSpPr>
        <p:sp useBgFill="1">
          <p:nvSpPr>
            <p:cNvPr id="17" name="Rectangle 16"/>
            <p:cNvSpPr/>
            <p:nvPr/>
          </p:nvSpPr>
          <p:spPr>
            <a:xfrm>
              <a:off x="1115616" y="1770822"/>
              <a:ext cx="720080" cy="578057"/>
            </a:xfrm>
            <a:prstGeom prst="rect">
              <a:avLst/>
            </a:prstGeom>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17"/>
            <p:cNvCxnSpPr/>
            <p:nvPr/>
          </p:nvCxnSpPr>
          <p:spPr>
            <a:xfrm flipH="1">
              <a:off x="1115616" y="1912665"/>
              <a:ext cx="720080" cy="22019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8" name="Groupe 47"/>
          <p:cNvGrpSpPr/>
          <p:nvPr>
            <p:custDataLst>
              <p:tags r:id="rId8"/>
            </p:custDataLst>
          </p:nvPr>
        </p:nvGrpSpPr>
        <p:grpSpPr>
          <a:xfrm>
            <a:off x="3792862" y="260648"/>
            <a:ext cx="478156" cy="720080"/>
            <a:chOff x="4355976" y="2357713"/>
            <a:chExt cx="478156" cy="720080"/>
          </a:xfrm>
        </p:grpSpPr>
        <p:sp useBgFill="1">
          <p:nvSpPr>
            <p:cNvPr id="42" name="Rectangle 41"/>
            <p:cNvSpPr/>
            <p:nvPr/>
          </p:nvSpPr>
          <p:spPr>
            <a:xfrm>
              <a:off x="4355976" y="2357713"/>
              <a:ext cx="478156" cy="576064"/>
            </a:xfrm>
            <a:prstGeom prst="rect">
              <a:avLst/>
            </a:prstGeom>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Triangle isocèle 42"/>
            <p:cNvSpPr/>
            <p:nvPr/>
          </p:nvSpPr>
          <p:spPr>
            <a:xfrm rot="16200000" flipH="1">
              <a:off x="4538727" y="2382853"/>
              <a:ext cx="97148" cy="14401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43"/>
            <p:cNvCxnSpPr/>
            <p:nvPr/>
          </p:nvCxnSpPr>
          <p:spPr>
            <a:xfrm>
              <a:off x="4633799" y="2430574"/>
              <a:ext cx="74464" cy="64721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4450301" y="2420888"/>
              <a:ext cx="64992" cy="65690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1" name="Éclair 50"/>
          <p:cNvSpPr/>
          <p:nvPr>
            <p:custDataLst>
              <p:tags r:id="rId9"/>
            </p:custDataLst>
          </p:nvPr>
        </p:nvSpPr>
        <p:spPr>
          <a:xfrm rot="5400000">
            <a:off x="3935002" y="360899"/>
            <a:ext cx="81142" cy="209881"/>
          </a:xfrm>
          <a:prstGeom prst="lightningBolt">
            <a:avLst/>
          </a:prstGeom>
          <a:solidFill>
            <a:srgbClr val="FFFF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Éclair 52"/>
          <p:cNvSpPr/>
          <p:nvPr>
            <p:custDataLst>
              <p:tags r:id="rId10"/>
            </p:custDataLst>
          </p:nvPr>
        </p:nvSpPr>
        <p:spPr>
          <a:xfrm rot="5400000">
            <a:off x="3920103" y="307583"/>
            <a:ext cx="81142" cy="209881"/>
          </a:xfrm>
          <a:prstGeom prst="lightningBolt">
            <a:avLst/>
          </a:prstGeom>
          <a:solidFill>
            <a:srgbClr val="FFFF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custDataLst>
              <p:tags r:id="rId11"/>
            </p:custDataLst>
          </p:nvPr>
        </p:nvSpPr>
        <p:spPr>
          <a:xfrm>
            <a:off x="755576" y="713396"/>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p:cNvSpPr/>
          <p:nvPr>
            <p:custDataLst>
              <p:tags r:id="rId12"/>
            </p:custDataLst>
          </p:nvPr>
        </p:nvSpPr>
        <p:spPr>
          <a:xfrm>
            <a:off x="755576" y="692696"/>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p:cNvSpPr/>
          <p:nvPr>
            <p:custDataLst>
              <p:tags r:id="rId13"/>
            </p:custDataLst>
          </p:nvPr>
        </p:nvSpPr>
        <p:spPr>
          <a:xfrm>
            <a:off x="755576" y="692696"/>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p:cNvSpPr/>
          <p:nvPr>
            <p:custDataLst>
              <p:tags r:id="rId14"/>
            </p:custDataLst>
          </p:nvPr>
        </p:nvSpPr>
        <p:spPr>
          <a:xfrm>
            <a:off x="755576" y="692696"/>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custDataLst>
              <p:tags r:id="rId15"/>
            </p:custDataLst>
          </p:nvPr>
        </p:nvSpPr>
        <p:spPr>
          <a:xfrm>
            <a:off x="768527" y="692696"/>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16"/>
            </p:custDataLst>
          </p:nvPr>
        </p:nvSpPr>
        <p:spPr>
          <a:xfrm flipH="1" flipV="1">
            <a:off x="777279" y="764704"/>
            <a:ext cx="71823" cy="4635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custDataLst>
              <p:tags r:id="rId17"/>
            </p:custDataLst>
          </p:nvPr>
        </p:nvSpPr>
        <p:spPr>
          <a:xfrm>
            <a:off x="755576" y="713396"/>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custDataLst>
              <p:tags r:id="rId18"/>
            </p:custDataLst>
          </p:nvPr>
        </p:nvSpPr>
        <p:spPr>
          <a:xfrm>
            <a:off x="755576" y="764704"/>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llipse 61"/>
          <p:cNvSpPr/>
          <p:nvPr>
            <p:custDataLst>
              <p:tags r:id="rId19"/>
            </p:custDataLst>
          </p:nvPr>
        </p:nvSpPr>
        <p:spPr>
          <a:xfrm>
            <a:off x="755576" y="692696"/>
            <a:ext cx="59057" cy="7287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custDataLst>
              <p:tags r:id="rId20"/>
            </p:custDataLst>
          </p:nvPr>
        </p:nvSpPr>
        <p:spPr>
          <a:xfrm>
            <a:off x="755576" y="785404"/>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p:cNvSpPr/>
          <p:nvPr>
            <p:custDataLst>
              <p:tags r:id="rId21"/>
            </p:custDataLst>
          </p:nvPr>
        </p:nvSpPr>
        <p:spPr>
          <a:xfrm>
            <a:off x="768527" y="713396"/>
            <a:ext cx="59057" cy="513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Éclair 53"/>
          <p:cNvSpPr/>
          <p:nvPr>
            <p:custDataLst>
              <p:tags r:id="rId22"/>
            </p:custDataLst>
          </p:nvPr>
        </p:nvSpPr>
        <p:spPr>
          <a:xfrm>
            <a:off x="2771800" y="1719858"/>
            <a:ext cx="2520280" cy="124966"/>
          </a:xfrm>
          <a:prstGeom prst="lightningBol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Cylindre 66"/>
          <p:cNvSpPr/>
          <p:nvPr>
            <p:custDataLst>
              <p:tags r:id="rId23"/>
            </p:custDataLst>
          </p:nvPr>
        </p:nvSpPr>
        <p:spPr>
          <a:xfrm rot="5400000">
            <a:off x="3759221" y="154629"/>
            <a:ext cx="572077" cy="3240360"/>
          </a:xfrm>
          <a:prstGeom prst="can">
            <a:avLst/>
          </a:prstGeom>
          <a:gradFill flip="none" rotWithShape="1">
            <a:gsLst>
              <a:gs pos="5000">
                <a:schemeClr val="bg1">
                  <a:lumMod val="85000"/>
                </a:schemeClr>
              </a:gs>
              <a:gs pos="100000">
                <a:schemeClr val="bg2">
                  <a:lumMod val="75000"/>
                </a:schemeClr>
              </a:gs>
              <a:gs pos="47000">
                <a:schemeClr val="bg1"/>
              </a:gs>
            </a:gsLst>
            <a:lin ang="0" scaled="0"/>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Cylindre 67"/>
          <p:cNvSpPr/>
          <p:nvPr>
            <p:custDataLst>
              <p:tags r:id="rId24"/>
            </p:custDataLst>
          </p:nvPr>
        </p:nvSpPr>
        <p:spPr>
          <a:xfrm rot="5400000">
            <a:off x="3750078" y="148457"/>
            <a:ext cx="646081" cy="3322716"/>
          </a:xfrm>
          <a:prstGeom prst="can">
            <a:avLst/>
          </a:prstGeom>
          <a:solidFill>
            <a:srgbClr val="FFFF00">
              <a:alpha val="23000"/>
            </a:srgbClr>
          </a:solidFill>
          <a:ln>
            <a:noFill/>
          </a:ln>
          <a:effectLst>
            <a:glow rad="1016000">
              <a:schemeClr val="bg1">
                <a:alpha val="40000"/>
              </a:schemeClr>
            </a:glo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68" name="Rectangle 7167"/>
          <p:cNvSpPr/>
          <p:nvPr>
            <p:custDataLst>
              <p:tags r:id="rId25"/>
            </p:custDataLst>
          </p:nvPr>
        </p:nvSpPr>
        <p:spPr>
          <a:xfrm>
            <a:off x="1099350" y="3927889"/>
            <a:ext cx="8012059" cy="369332"/>
          </a:xfrm>
          <a:prstGeom prst="rect">
            <a:avLst/>
          </a:prstGeom>
        </p:spPr>
        <p:txBody>
          <a:bodyPr wrap="square">
            <a:spAutoFit/>
          </a:bodyPr>
          <a:lstStyle/>
          <a:p>
            <a:pPr lvl="0" eaLnBrk="0" fontAlgn="base" hangingPunct="0">
              <a:spcBef>
                <a:spcPct val="0"/>
              </a:spcBef>
              <a:spcAft>
                <a:spcPct val="0"/>
              </a:spcAft>
            </a:pPr>
            <a:r>
              <a:rPr lang="fr-FR" dirty="0" smtClean="0">
                <a:solidFill>
                  <a:schemeClr val="bg1"/>
                </a:solidFill>
                <a:latin typeface="Arial" pitchFamily="34" charset="0"/>
                <a:ea typeface="Times New Roman" pitchFamily="18" charset="0"/>
                <a:cs typeface="Arial" pitchFamily="34" charset="0"/>
              </a:rPr>
              <a:t>Phase </a:t>
            </a:r>
            <a:r>
              <a:rPr lang="fr-FR" dirty="0">
                <a:solidFill>
                  <a:schemeClr val="bg1"/>
                </a:solidFill>
                <a:latin typeface="Arial" pitchFamily="34" charset="0"/>
                <a:ea typeface="Times New Roman" pitchFamily="18" charset="0"/>
                <a:cs typeface="Arial" pitchFamily="34" charset="0"/>
              </a:rPr>
              <a:t>D : Ouverture des </a:t>
            </a:r>
            <a:r>
              <a:rPr lang="fr-FR" dirty="0" smtClean="0">
                <a:solidFill>
                  <a:schemeClr val="bg1"/>
                </a:solidFill>
                <a:latin typeface="Arial" pitchFamily="34" charset="0"/>
                <a:ea typeface="Times New Roman" pitchFamily="18" charset="0"/>
                <a:cs typeface="Arial" pitchFamily="34" charset="0"/>
              </a:rPr>
              <a:t>électrodes du starter </a:t>
            </a:r>
            <a:r>
              <a:rPr lang="fr-FR" dirty="0">
                <a:solidFill>
                  <a:schemeClr val="bg1"/>
                </a:solidFill>
                <a:latin typeface="Arial" pitchFamily="34" charset="0"/>
                <a:ea typeface="Times New Roman" pitchFamily="18" charset="0"/>
                <a:cs typeface="Arial" pitchFamily="34" charset="0"/>
              </a:rPr>
              <a:t>et amorçage </a:t>
            </a:r>
            <a:r>
              <a:rPr lang="fr-FR" dirty="0" smtClean="0">
                <a:solidFill>
                  <a:schemeClr val="bg1"/>
                </a:solidFill>
                <a:latin typeface="Arial" pitchFamily="34" charset="0"/>
                <a:ea typeface="Times New Roman" pitchFamily="18" charset="0"/>
                <a:cs typeface="Arial" pitchFamily="34" charset="0"/>
              </a:rPr>
              <a:t>du tube.</a:t>
            </a:r>
            <a:endParaRPr lang="fr-FR" dirty="0"/>
          </a:p>
        </p:txBody>
      </p:sp>
      <p:sp>
        <p:nvSpPr>
          <p:cNvPr id="7169" name="Rectangle 7168"/>
          <p:cNvSpPr/>
          <p:nvPr>
            <p:custDataLst>
              <p:tags r:id="rId26"/>
            </p:custDataLst>
          </p:nvPr>
        </p:nvSpPr>
        <p:spPr>
          <a:xfrm>
            <a:off x="238155" y="2276872"/>
            <a:ext cx="4352474" cy="646331"/>
          </a:xfrm>
          <a:prstGeom prst="rect">
            <a:avLst/>
          </a:prstGeom>
        </p:spPr>
        <p:txBody>
          <a:bodyPr wrap="none">
            <a:spAutoFit/>
          </a:bodyPr>
          <a:lstStyle/>
          <a:p>
            <a:pPr lvl="0" eaLnBrk="0" fontAlgn="base" hangingPunct="0">
              <a:spcBef>
                <a:spcPct val="0"/>
              </a:spcBef>
              <a:spcAft>
                <a:spcPct val="0"/>
              </a:spcAft>
            </a:pPr>
            <a:r>
              <a:rPr lang="fr-FR" b="1" dirty="0">
                <a:solidFill>
                  <a:schemeClr val="bg1"/>
                </a:solidFill>
                <a:latin typeface="Arial" pitchFamily="34" charset="0"/>
                <a:ea typeface="Times New Roman" pitchFamily="18" charset="0"/>
                <a:cs typeface="Arial" pitchFamily="34" charset="0"/>
              </a:rPr>
              <a:t>Phases d’amorçage du </a:t>
            </a:r>
            <a:r>
              <a:rPr lang="fr-FR" b="1" dirty="0" smtClean="0">
                <a:solidFill>
                  <a:schemeClr val="bg1"/>
                </a:solidFill>
                <a:latin typeface="Arial" pitchFamily="34" charset="0"/>
                <a:ea typeface="Times New Roman" pitchFamily="18" charset="0"/>
                <a:cs typeface="Arial" pitchFamily="34" charset="0"/>
              </a:rPr>
              <a:t>tube</a:t>
            </a:r>
            <a:br>
              <a:rPr lang="fr-FR" b="1" dirty="0" smtClean="0">
                <a:solidFill>
                  <a:schemeClr val="bg1"/>
                </a:solidFill>
                <a:latin typeface="Arial" pitchFamily="34" charset="0"/>
                <a:ea typeface="Times New Roman" pitchFamily="18" charset="0"/>
                <a:cs typeface="Arial" pitchFamily="34" charset="0"/>
              </a:rPr>
            </a:br>
            <a:r>
              <a:rPr lang="fr-FR" b="1" dirty="0" smtClean="0">
                <a:solidFill>
                  <a:schemeClr val="bg1"/>
                </a:solidFill>
                <a:latin typeface="Arial" pitchFamily="34" charset="0"/>
                <a:ea typeface="Times New Roman" pitchFamily="18" charset="0"/>
                <a:cs typeface="Arial" pitchFamily="34" charset="0"/>
              </a:rPr>
              <a:t> (cliquez ici pour démarrer ou arrêter) </a:t>
            </a:r>
            <a:endParaRPr lang="fr-FR" sz="800" b="1" dirty="0">
              <a:solidFill>
                <a:schemeClr val="bg1"/>
              </a:solidFill>
              <a:latin typeface="Arial" pitchFamily="34" charset="0"/>
              <a:cs typeface="Arial" pitchFamily="34" charset="0"/>
            </a:endParaRPr>
          </a:p>
        </p:txBody>
      </p:sp>
      <p:sp>
        <p:nvSpPr>
          <p:cNvPr id="7171" name="Rectangle 7170"/>
          <p:cNvSpPr/>
          <p:nvPr>
            <p:custDataLst>
              <p:tags r:id="rId27"/>
            </p:custDataLst>
          </p:nvPr>
        </p:nvSpPr>
        <p:spPr>
          <a:xfrm>
            <a:off x="1099350" y="2937063"/>
            <a:ext cx="7668344" cy="369332"/>
          </a:xfrm>
          <a:prstGeom prst="rect">
            <a:avLst/>
          </a:prstGeom>
        </p:spPr>
        <p:txBody>
          <a:bodyPr wrap="square">
            <a:spAutoFit/>
          </a:bodyPr>
          <a:lstStyle/>
          <a:p>
            <a:pPr lvl="0" eaLnBrk="0" fontAlgn="base" hangingPunct="0">
              <a:spcBef>
                <a:spcPct val="0"/>
              </a:spcBef>
              <a:spcAft>
                <a:spcPct val="0"/>
              </a:spcAft>
            </a:pPr>
            <a:r>
              <a:rPr lang="fr-FR" dirty="0">
                <a:solidFill>
                  <a:schemeClr val="bg1"/>
                </a:solidFill>
                <a:latin typeface="Arial" pitchFamily="34" charset="0"/>
                <a:ea typeface="Times New Roman" pitchFamily="18" charset="0"/>
                <a:cs typeface="Arial" pitchFamily="34" charset="0"/>
              </a:rPr>
              <a:t>Phase A :  Circuit sous tension starter au </a:t>
            </a:r>
            <a:r>
              <a:rPr lang="fr-FR" dirty="0" smtClean="0">
                <a:solidFill>
                  <a:schemeClr val="bg1"/>
                </a:solidFill>
                <a:latin typeface="Arial" pitchFamily="34" charset="0"/>
                <a:ea typeface="Times New Roman" pitchFamily="18" charset="0"/>
                <a:cs typeface="Arial" pitchFamily="34" charset="0"/>
              </a:rPr>
              <a:t>repos tension à ses bornes .</a:t>
            </a:r>
            <a:endParaRPr lang="fr-FR" sz="800" dirty="0">
              <a:solidFill>
                <a:schemeClr val="bg1"/>
              </a:solidFill>
              <a:latin typeface="Arial" pitchFamily="34" charset="0"/>
              <a:cs typeface="Arial" pitchFamily="34" charset="0"/>
            </a:endParaRPr>
          </a:p>
        </p:txBody>
      </p:sp>
      <p:sp>
        <p:nvSpPr>
          <p:cNvPr id="7172" name="Rectangle 7171"/>
          <p:cNvSpPr/>
          <p:nvPr>
            <p:custDataLst>
              <p:tags r:id="rId28"/>
            </p:custDataLst>
          </p:nvPr>
        </p:nvSpPr>
        <p:spPr>
          <a:xfrm>
            <a:off x="1099350" y="3265963"/>
            <a:ext cx="6704131" cy="369332"/>
          </a:xfrm>
          <a:prstGeom prst="rect">
            <a:avLst/>
          </a:prstGeom>
        </p:spPr>
        <p:txBody>
          <a:bodyPr wrap="square">
            <a:spAutoFit/>
          </a:bodyPr>
          <a:lstStyle/>
          <a:p>
            <a:pPr lvl="0" eaLnBrk="0" fontAlgn="base" hangingPunct="0">
              <a:spcBef>
                <a:spcPct val="0"/>
              </a:spcBef>
              <a:spcAft>
                <a:spcPct val="0"/>
              </a:spcAft>
            </a:pPr>
            <a:r>
              <a:rPr lang="fr-FR" dirty="0">
                <a:solidFill>
                  <a:schemeClr val="bg1"/>
                </a:solidFill>
                <a:latin typeface="Arial" pitchFamily="34" charset="0"/>
                <a:ea typeface="Times New Roman" pitchFamily="18" charset="0"/>
                <a:cs typeface="Arial" pitchFamily="34" charset="0"/>
              </a:rPr>
              <a:t>Phase B : Ionisation du gaz dans le starter (devient conducteur</a:t>
            </a:r>
            <a:r>
              <a:rPr lang="fr-FR" dirty="0" smtClean="0">
                <a:solidFill>
                  <a:schemeClr val="bg1"/>
                </a:solidFill>
                <a:latin typeface="Arial" pitchFamily="34" charset="0"/>
                <a:ea typeface="Times New Roman" pitchFamily="18" charset="0"/>
                <a:cs typeface="Arial" pitchFamily="34" charset="0"/>
              </a:rPr>
              <a:t>).</a:t>
            </a:r>
            <a:endParaRPr lang="fr-FR" sz="800" dirty="0">
              <a:solidFill>
                <a:schemeClr val="bg1"/>
              </a:solidFill>
              <a:latin typeface="Arial" pitchFamily="34" charset="0"/>
              <a:cs typeface="Arial" pitchFamily="34" charset="0"/>
            </a:endParaRPr>
          </a:p>
        </p:txBody>
      </p:sp>
      <p:sp>
        <p:nvSpPr>
          <p:cNvPr id="7173" name="Rectangle 7172"/>
          <p:cNvSpPr/>
          <p:nvPr>
            <p:custDataLst>
              <p:tags r:id="rId29"/>
            </p:custDataLst>
          </p:nvPr>
        </p:nvSpPr>
        <p:spPr>
          <a:xfrm>
            <a:off x="1099350" y="3613767"/>
            <a:ext cx="8032852" cy="369332"/>
          </a:xfrm>
          <a:prstGeom prst="rect">
            <a:avLst/>
          </a:prstGeom>
        </p:spPr>
        <p:txBody>
          <a:bodyPr wrap="square">
            <a:spAutoFit/>
          </a:bodyPr>
          <a:lstStyle/>
          <a:p>
            <a:pPr lvl="0" eaLnBrk="0" fontAlgn="base" hangingPunct="0">
              <a:spcBef>
                <a:spcPct val="0"/>
              </a:spcBef>
              <a:spcAft>
                <a:spcPct val="0"/>
              </a:spcAft>
            </a:pPr>
            <a:r>
              <a:rPr lang="fr-FR" dirty="0">
                <a:solidFill>
                  <a:schemeClr val="bg1"/>
                </a:solidFill>
                <a:latin typeface="Arial" pitchFamily="34" charset="0"/>
                <a:ea typeface="Times New Roman" pitchFamily="18" charset="0"/>
                <a:cs typeface="Arial" pitchFamily="34" charset="0"/>
              </a:rPr>
              <a:t>Phase C : Contact des électrodes bimétalliques du </a:t>
            </a:r>
            <a:r>
              <a:rPr lang="fr-FR" dirty="0" smtClean="0">
                <a:solidFill>
                  <a:schemeClr val="bg1"/>
                </a:solidFill>
                <a:latin typeface="Arial" pitchFamily="34" charset="0"/>
                <a:ea typeface="Times New Roman" pitchFamily="18" charset="0"/>
                <a:cs typeface="Arial" pitchFamily="34" charset="0"/>
              </a:rPr>
              <a:t>starter, préchauffage tube.</a:t>
            </a:r>
            <a:endParaRPr lang="fr-FR" sz="800" dirty="0">
              <a:solidFill>
                <a:schemeClr val="bg1"/>
              </a:solidFill>
              <a:latin typeface="Arial" pitchFamily="34" charset="0"/>
              <a:cs typeface="Arial" pitchFamily="34" charset="0"/>
            </a:endParaRPr>
          </a:p>
        </p:txBody>
      </p:sp>
      <p:sp>
        <p:nvSpPr>
          <p:cNvPr id="70" name="Étoile à 32 branches 69"/>
          <p:cNvSpPr/>
          <p:nvPr>
            <p:custDataLst>
              <p:tags r:id="rId30"/>
            </p:custDataLst>
          </p:nvPr>
        </p:nvSpPr>
        <p:spPr>
          <a:xfrm>
            <a:off x="3850826" y="139308"/>
            <a:ext cx="346721" cy="533990"/>
          </a:xfrm>
          <a:prstGeom prst="star32">
            <a:avLst/>
          </a:prstGeom>
          <a:gradFill flip="none" rotWithShape="1">
            <a:gsLst>
              <a:gs pos="9000">
                <a:srgbClr val="FFC000">
                  <a:alpha val="69000"/>
                </a:srgbClr>
              </a:gs>
              <a:gs pos="100000">
                <a:srgbClr val="FF0000">
                  <a:alpha val="51000"/>
                </a:srgbClr>
              </a:gs>
            </a:gsLst>
            <a:path path="shape">
              <a:fillToRect l="50000" t="50000" r="50000" b="50000"/>
            </a:path>
            <a:tileRect/>
          </a:gradFill>
          <a:ln>
            <a:noFill/>
          </a:ln>
          <a:effectLst>
            <a:glow rad="228600">
              <a:schemeClr val="accent6">
                <a:satMod val="175000"/>
                <a:alpha val="40000"/>
              </a:schemeClr>
            </a:glow>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custDataLst>
              <p:tags r:id="rId31"/>
            </p:custDataLst>
          </p:nvPr>
        </p:nvSpPr>
        <p:spPr>
          <a:xfrm>
            <a:off x="4430934" y="304704"/>
            <a:ext cx="838691" cy="369332"/>
          </a:xfrm>
          <a:prstGeom prst="rect">
            <a:avLst/>
          </a:prstGeom>
        </p:spPr>
        <p:txBody>
          <a:bodyPr wrap="none">
            <a:spAutoFit/>
          </a:bodyPr>
          <a:lstStyle/>
          <a:p>
            <a:r>
              <a:rPr lang="fr-FR" dirty="0">
                <a:solidFill>
                  <a:schemeClr val="bg1"/>
                </a:solidFill>
                <a:latin typeface="Arial" pitchFamily="34" charset="0"/>
                <a:ea typeface="Times New Roman" pitchFamily="18" charset="0"/>
                <a:cs typeface="Arial" pitchFamily="34" charset="0"/>
              </a:rPr>
              <a:t>starter</a:t>
            </a:r>
            <a:endParaRPr lang="fr-FR" dirty="0"/>
          </a:p>
        </p:txBody>
      </p:sp>
      <p:sp>
        <p:nvSpPr>
          <p:cNvPr id="21" name="Rectangle 20"/>
          <p:cNvSpPr/>
          <p:nvPr>
            <p:custDataLst>
              <p:tags r:id="rId32"/>
            </p:custDataLst>
          </p:nvPr>
        </p:nvSpPr>
        <p:spPr>
          <a:xfrm>
            <a:off x="2987824" y="1124744"/>
            <a:ext cx="661022" cy="369332"/>
          </a:xfrm>
          <a:prstGeom prst="rect">
            <a:avLst/>
          </a:prstGeom>
        </p:spPr>
        <p:txBody>
          <a:bodyPr wrap="square">
            <a:spAutoFit/>
          </a:bodyPr>
          <a:lstStyle/>
          <a:p>
            <a:r>
              <a:rPr lang="fr-FR" dirty="0">
                <a:solidFill>
                  <a:schemeClr val="bg1"/>
                </a:solidFill>
                <a:latin typeface="Arial" pitchFamily="34" charset="0"/>
                <a:ea typeface="Times New Roman" pitchFamily="18" charset="0"/>
                <a:cs typeface="Arial" pitchFamily="34" charset="0"/>
              </a:rPr>
              <a:t>tube</a:t>
            </a:r>
            <a:endParaRPr lang="fr-FR" dirty="0"/>
          </a:p>
        </p:txBody>
      </p:sp>
      <p:sp>
        <p:nvSpPr>
          <p:cNvPr id="22" name="Rectangle 21"/>
          <p:cNvSpPr/>
          <p:nvPr>
            <p:custDataLst>
              <p:tags r:id="rId33"/>
            </p:custDataLst>
          </p:nvPr>
        </p:nvSpPr>
        <p:spPr>
          <a:xfrm>
            <a:off x="6295856" y="2022760"/>
            <a:ext cx="941283" cy="369332"/>
          </a:xfrm>
          <a:prstGeom prst="rect">
            <a:avLst/>
          </a:prstGeom>
        </p:spPr>
        <p:txBody>
          <a:bodyPr wrap="none">
            <a:spAutoFit/>
          </a:bodyPr>
          <a:lstStyle/>
          <a:p>
            <a:pPr lvl="0" eaLnBrk="0" fontAlgn="base" hangingPunct="0">
              <a:spcBef>
                <a:spcPct val="0"/>
              </a:spcBef>
              <a:spcAft>
                <a:spcPct val="0"/>
              </a:spcAft>
            </a:pPr>
            <a:r>
              <a:rPr lang="fr-FR" b="1" dirty="0">
                <a:solidFill>
                  <a:schemeClr val="bg1"/>
                </a:solidFill>
                <a:latin typeface="Arial" pitchFamily="34" charset="0"/>
                <a:ea typeface="Times New Roman" pitchFamily="18" charset="0"/>
                <a:cs typeface="Arial" pitchFamily="34" charset="0"/>
              </a:rPr>
              <a:t>Ballast</a:t>
            </a:r>
            <a:endParaRPr lang="fr-FR" sz="8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40044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169"/>
                                        </p:tgtEl>
                                        <p:attrNameLst>
                                          <p:attrName>style.visibility</p:attrName>
                                        </p:attrNameLst>
                                      </p:cBhvr>
                                      <p:to>
                                        <p:strVal val="visible"/>
                                      </p:to>
                                    </p:set>
                                    <p:animEffect transition="in" filter="fade">
                                      <p:cBhvr>
                                        <p:cTn id="7" dur="500"/>
                                        <p:tgtEl>
                                          <p:spTgt spid="71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
                                        </p:tgtEl>
                                        <p:attrNameLst>
                                          <p:attrName>style.visibility</p:attrName>
                                        </p:attrNameLst>
                                      </p:cBhvr>
                                      <p:to>
                                        <p:strVal val="visible"/>
                                      </p:to>
                                    </p:set>
                                    <p:animEffect transition="in" filter="fade">
                                      <p:cBhvr>
                                        <p:cTn id="12" dur="1250"/>
                                        <p:tgtEl>
                                          <p:spTgt spid="2"/>
                                        </p:tgtEl>
                                      </p:cBhvr>
                                    </p:animEffect>
                                  </p:childTnLst>
                                </p:cTn>
                              </p:par>
                            </p:childTnLst>
                          </p:cTn>
                        </p:par>
                        <p:par>
                          <p:cTn id="13" fill="hold">
                            <p:stCondLst>
                              <p:cond delay="7125"/>
                            </p:stCondLst>
                            <p:childTnLst>
                              <p:par>
                                <p:cTn id="14" presetID="10" presetClass="entr" presetSubtype="0" fill="hold" grpId="0" nodeType="afterEffect">
                                  <p:stCondLst>
                                    <p:cond delay="125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16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9"/>
                                        </p:tgtEl>
                                        <p:attrNameLst>
                                          <p:attrName>style.visibility</p:attrName>
                                        </p:attrNameLst>
                                      </p:cBhvr>
                                      <p:to>
                                        <p:strVal val="hidden"/>
                                      </p:to>
                                    </p:set>
                                  </p:childTnLst>
                                </p:cTn>
                              </p:par>
                            </p:childTnLst>
                          </p:cTn>
                        </p:par>
                        <p:par>
                          <p:cTn id="22" fill="hold">
                            <p:stCondLst>
                              <p:cond delay="0"/>
                            </p:stCondLst>
                            <p:childTnLst>
                              <p:par>
                                <p:cTn id="23" presetID="10" presetClass="entr" presetSubtype="0" fill="hold" grpId="0" nodeType="afterEffect">
                                  <p:stCondLst>
                                    <p:cond delay="0"/>
                                  </p:stCondLst>
                                  <p:iterate type="wd">
                                    <p:tmPct val="10000"/>
                                  </p:iterate>
                                  <p:childTnLst>
                                    <p:set>
                                      <p:cBhvr>
                                        <p:cTn id="24" dur="1" fill="hold">
                                          <p:stCondLst>
                                            <p:cond delay="0"/>
                                          </p:stCondLst>
                                        </p:cTn>
                                        <p:tgtEl>
                                          <p:spTgt spid="7171"/>
                                        </p:tgtEl>
                                        <p:attrNameLst>
                                          <p:attrName>style.visibility</p:attrName>
                                        </p:attrNameLst>
                                      </p:cBhvr>
                                      <p:to>
                                        <p:strVal val="visible"/>
                                      </p:to>
                                    </p:set>
                                    <p:animEffect transition="in" filter="fade">
                                      <p:cBhvr>
                                        <p:cTn id="25" dur="500"/>
                                        <p:tgtEl>
                                          <p:spTgt spid="7171"/>
                                        </p:tgtEl>
                                      </p:cBhvr>
                                    </p:animEffect>
                                  </p:childTnLst>
                                </p:cTn>
                              </p:par>
                            </p:childTnLst>
                          </p:cTn>
                        </p:par>
                        <p:par>
                          <p:cTn id="26" fill="hold">
                            <p:stCondLst>
                              <p:cond delay="1150"/>
                            </p:stCondLst>
                            <p:childTnLst>
                              <p:par>
                                <p:cTn id="27" presetID="10" presetClass="entr" presetSubtype="0" fill="hold" grpId="0" nodeType="afterEffect">
                                  <p:stCondLst>
                                    <p:cond delay="2000"/>
                                  </p:stCondLst>
                                  <p:childTnLst>
                                    <p:set>
                                      <p:cBhvr>
                                        <p:cTn id="28" dur="1" fill="hold">
                                          <p:stCondLst>
                                            <p:cond delay="0"/>
                                          </p:stCondLst>
                                        </p:cTn>
                                        <p:tgtEl>
                                          <p:spTgt spid="51"/>
                                        </p:tgtEl>
                                        <p:attrNameLst>
                                          <p:attrName>style.visibility</p:attrName>
                                        </p:attrNameLst>
                                      </p:cBhvr>
                                      <p:to>
                                        <p:strVal val="visible"/>
                                      </p:to>
                                    </p:set>
                                    <p:animEffect transition="in" filter="fade">
                                      <p:cBhvr>
                                        <p:cTn id="29" dur="1000"/>
                                        <p:tgtEl>
                                          <p:spTgt spid="51"/>
                                        </p:tgtEl>
                                      </p:cBhvr>
                                    </p:animEffect>
                                  </p:childTnLst>
                                </p:cTn>
                              </p:par>
                              <p:par>
                                <p:cTn id="30" presetID="10" presetClass="entr" presetSubtype="0" fill="hold" grpId="0" nodeType="withEffect">
                                  <p:stCondLst>
                                    <p:cond delay="200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1000"/>
                                        <p:tgtEl>
                                          <p:spTgt spid="53"/>
                                        </p:tgtEl>
                                      </p:cBhvr>
                                    </p:animEffect>
                                  </p:childTnLst>
                                </p:cTn>
                              </p:par>
                            </p:childTnLst>
                          </p:cTn>
                        </p:par>
                        <p:par>
                          <p:cTn id="33" fill="hold">
                            <p:stCondLst>
                              <p:cond delay="4150"/>
                            </p:stCondLst>
                            <p:childTnLst>
                              <p:par>
                                <p:cTn id="34" presetID="26" presetClass="emph" presetSubtype="0" repeatCount="4000" fill="hold" grpId="3" nodeType="afterEffect">
                                  <p:stCondLst>
                                    <p:cond delay="0"/>
                                  </p:stCondLst>
                                  <p:childTnLst>
                                    <p:animEffect transition="out" filter="fade">
                                      <p:cBhvr>
                                        <p:cTn id="35" dur="500" tmFilter="0, 0; .2, .5; .8, .5; 1, 0"/>
                                        <p:tgtEl>
                                          <p:spTgt spid="51"/>
                                        </p:tgtEl>
                                      </p:cBhvr>
                                    </p:animEffect>
                                    <p:animScale>
                                      <p:cBhvr>
                                        <p:cTn id="36" dur="250" autoRev="1" fill="hold"/>
                                        <p:tgtEl>
                                          <p:spTgt spid="51"/>
                                        </p:tgtEl>
                                      </p:cBhvr>
                                      <p:by x="105000" y="105000"/>
                                    </p:animScale>
                                  </p:childTnLst>
                                </p:cTn>
                              </p:par>
                              <p:par>
                                <p:cTn id="37" presetID="26" presetClass="emph" presetSubtype="0" repeatCount="4000" fill="hold" grpId="3" nodeType="withEffect">
                                  <p:stCondLst>
                                    <p:cond delay="500"/>
                                  </p:stCondLst>
                                  <p:childTnLst>
                                    <p:animEffect transition="out" filter="fade">
                                      <p:cBhvr>
                                        <p:cTn id="38" dur="500" tmFilter="0, 0; .2, .5; .8, .5; 1, 0"/>
                                        <p:tgtEl>
                                          <p:spTgt spid="53"/>
                                        </p:tgtEl>
                                      </p:cBhvr>
                                    </p:animEffect>
                                    <p:animScale>
                                      <p:cBhvr>
                                        <p:cTn id="39" dur="250" autoRev="1" fill="hold"/>
                                        <p:tgtEl>
                                          <p:spTgt spid="53"/>
                                        </p:tgtEl>
                                      </p:cBhvr>
                                      <p:by x="105000" y="105000"/>
                                    </p:animScale>
                                  </p:childTnLst>
                                </p:cTn>
                              </p:par>
                              <p:par>
                                <p:cTn id="40" presetID="10" presetClass="entr" presetSubtype="0" fill="hold" grpId="0" nodeType="with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fade">
                                      <p:cBhvr>
                                        <p:cTn id="42" dur="3250"/>
                                        <p:tgtEl>
                                          <p:spTgt spid="70"/>
                                        </p:tgtEl>
                                      </p:cBhvr>
                                    </p:animEffect>
                                  </p:childTnLst>
                                </p:cTn>
                              </p:par>
                              <p:par>
                                <p:cTn id="43" presetID="10" presetClass="entr" presetSubtype="0" fill="hold" grpId="0" nodeType="withEffect">
                                  <p:stCondLst>
                                    <p:cond delay="0"/>
                                  </p:stCondLst>
                                  <p:iterate type="wd">
                                    <p:tmPct val="10000"/>
                                  </p:iterate>
                                  <p:childTnLst>
                                    <p:set>
                                      <p:cBhvr>
                                        <p:cTn id="44" dur="1" fill="hold">
                                          <p:stCondLst>
                                            <p:cond delay="0"/>
                                          </p:stCondLst>
                                        </p:cTn>
                                        <p:tgtEl>
                                          <p:spTgt spid="7172"/>
                                        </p:tgtEl>
                                        <p:attrNameLst>
                                          <p:attrName>style.visibility</p:attrName>
                                        </p:attrNameLst>
                                      </p:cBhvr>
                                      <p:to>
                                        <p:strVal val="visible"/>
                                      </p:to>
                                    </p:set>
                                    <p:animEffect transition="in" filter="fade">
                                      <p:cBhvr>
                                        <p:cTn id="45" dur="1000"/>
                                        <p:tgtEl>
                                          <p:spTgt spid="7172"/>
                                        </p:tgtEl>
                                      </p:cBhvr>
                                    </p:animEffect>
                                  </p:childTnLst>
                                </p:cTn>
                              </p:par>
                              <p:par>
                                <p:cTn id="46" presetID="1" presetClass="entr" presetSubtype="0" fill="hold" grpId="2" nodeType="withEffect">
                                  <p:stCondLst>
                                    <p:cond delay="0"/>
                                  </p:stCondLst>
                                  <p:childTnLst>
                                    <p:set>
                                      <p:cBhvr>
                                        <p:cTn id="47" dur="1" fill="hold">
                                          <p:stCondLst>
                                            <p:cond delay="0"/>
                                          </p:stCondLst>
                                        </p:cTn>
                                        <p:tgtEl>
                                          <p:spTgt spid="52"/>
                                        </p:tgtEl>
                                        <p:attrNameLst>
                                          <p:attrName>style.visibility</p:attrName>
                                        </p:attrNameLst>
                                      </p:cBhvr>
                                      <p:to>
                                        <p:strVal val="visible"/>
                                      </p:to>
                                    </p:set>
                                  </p:childTnLst>
                                </p:cTn>
                              </p:par>
                              <p:par>
                                <p:cTn id="48" presetID="0" presetClass="path" presetSubtype="0" repeatCount="3000" fill="hold" grpId="0" nodeType="withEffect">
                                  <p:stCondLst>
                                    <p:cond delay="0"/>
                                  </p:stCondLst>
                                  <p:childTnLst>
                                    <p:animMotion origin="layout" path="M 8.88889E-6 -3.33333E-6 L 0.00313 0.17084 L 0.03542 0.17084 L 0.0448 0.17778 L 0.11771 0.16945 L 0.18542 0.16806 L 0.19566 0.15417 L 0.19566 0.13472 L 0.19167 0.12639 L 0.1823 0.12084 L 0.15626 0.12084 L 0.1573 0.03334 L 0.33646 0.03334 L 0.33751 -0.04583 L 0.3698 -0.04583 L 0.37188 0.03334 L 0.5573 0.03472 L 0.5573 0.12084 L 0.51042 0.12084 L 0.50313 0.13056 L 0.50209 0.14584 L 0.50209 0.15556 L 0.51355 0.16806 L 0.52379 0.16945 L 0.58334 0.17084 L 0.58542 0.15278 L 0.5948 0.14028 L 0.60209 0.14445 L 0.60521 0.15834 L 0.60938 0.14306 L 0.61771 0.14167 L 0.62605 0.15556 L 0.63021 0.14584 L 0.63959 0.14028 L 0.64376 0.15278 L 0.65105 0.14445 L 0.65938 0.14028 L 0.66667 0.15 L 0.66771 0.15972 L 0.67396 0.14306 L 0.68334 0.14445 L 0.68751 0.15278 L 0.69584 0.14584 L 0.70834 0.14861 L 0.70938 0.16945 L 0.75626 0.16945 L 0.7573 -3.33333E-6 " pathEditMode="relative" ptsTypes="AAAAAAAAAAAAAAAAAAAAAAAAAAAAAAAAAAAAAAAAAAAAAAA">
                                      <p:cBhvr>
                                        <p:cTn id="49" dur="3000" fill="hold"/>
                                        <p:tgtEl>
                                          <p:spTgt spid="52"/>
                                        </p:tgtEl>
                                        <p:attrNameLst>
                                          <p:attrName>ppt_x</p:attrName>
                                          <p:attrName>ppt_y</p:attrName>
                                        </p:attrNameLst>
                                      </p:cBhvr>
                                    </p:animMotion>
                                  </p:childTnLst>
                                </p:cTn>
                              </p:par>
                              <p:par>
                                <p:cTn id="50" presetID="1" presetClass="entr" presetSubtype="0" fill="hold" grpId="2" nodeType="withEffect">
                                  <p:stCondLst>
                                    <p:cond delay="0"/>
                                  </p:stCondLst>
                                  <p:childTnLst>
                                    <p:set>
                                      <p:cBhvr>
                                        <p:cTn id="51" dur="1" fill="hold">
                                          <p:stCondLst>
                                            <p:cond delay="0"/>
                                          </p:stCondLst>
                                        </p:cTn>
                                        <p:tgtEl>
                                          <p:spTgt spid="55"/>
                                        </p:tgtEl>
                                        <p:attrNameLst>
                                          <p:attrName>style.visibility</p:attrName>
                                        </p:attrNameLst>
                                      </p:cBhvr>
                                      <p:to>
                                        <p:strVal val="visible"/>
                                      </p:to>
                                    </p:set>
                                  </p:childTnLst>
                                </p:cTn>
                              </p:par>
                              <p:par>
                                <p:cTn id="52" presetID="0" presetClass="path" presetSubtype="0" repeatCount="3000" fill="hold" grpId="0" nodeType="withEffect">
                                  <p:stCondLst>
                                    <p:cond delay="250"/>
                                  </p:stCondLst>
                                  <p:childTnLst>
                                    <p:animMotion origin="layout" path="M 8.88889E-6 -3.33333E-6 L 0.00313 0.17084 L 0.03542 0.17084 L 0.0448 0.17778 L 0.11771 0.16945 L 0.18542 0.16806 L 0.19566 0.15417 L 0.19566 0.13472 L 0.19167 0.12639 L 0.1823 0.12084 L 0.15626 0.12084 L 0.1573 0.03334 L 0.33646 0.03334 L 0.33751 -0.04583 L 0.3698 -0.04583 L 0.37188 0.03334 L 0.5573 0.03472 L 0.5573 0.12084 L 0.51042 0.12084 L 0.50313 0.13056 L 0.50209 0.14584 L 0.50209 0.15556 L 0.51355 0.16806 L 0.52379 0.16945 L 0.58334 0.17084 L 0.58542 0.15278 L 0.5948 0.14028 L 0.60209 0.14445 L 0.60521 0.15834 L 0.60938 0.14306 L 0.61771 0.14167 L 0.62605 0.15556 L 0.63021 0.14584 L 0.63959 0.14028 L 0.64376 0.15278 L 0.65105 0.14445 L 0.65938 0.14028 L 0.66667 0.15 L 0.66771 0.15972 L 0.67396 0.14306 L 0.68334 0.14445 L 0.68751 0.15278 L 0.69584 0.14584 L 0.70834 0.14861 L 0.70938 0.16945 L 0.75626 0.16945 L 0.7573 -3.33333E-6 " pathEditMode="relative" ptsTypes="AAAAAAAAAAAAAAAAAAAAAAAAAAAAAAAAAAAAAAAAAAAAAAA">
                                      <p:cBhvr>
                                        <p:cTn id="53" dur="3000" fill="hold"/>
                                        <p:tgtEl>
                                          <p:spTgt spid="55"/>
                                        </p:tgtEl>
                                        <p:attrNameLst>
                                          <p:attrName>ppt_x</p:attrName>
                                          <p:attrName>ppt_y</p:attrName>
                                        </p:attrNameLst>
                                      </p:cBhvr>
                                    </p:animMotion>
                                  </p:childTnLst>
                                </p:cTn>
                              </p:par>
                              <p:par>
                                <p:cTn id="54" presetID="1" presetClass="entr" presetSubtype="0" fill="hold" grpId="2" nodeType="withEffect">
                                  <p:stCondLst>
                                    <p:cond delay="250"/>
                                  </p:stCondLst>
                                  <p:childTnLst>
                                    <p:set>
                                      <p:cBhvr>
                                        <p:cTn id="55" dur="1" fill="hold">
                                          <p:stCondLst>
                                            <p:cond delay="0"/>
                                          </p:stCondLst>
                                        </p:cTn>
                                        <p:tgtEl>
                                          <p:spTgt spid="56"/>
                                        </p:tgtEl>
                                        <p:attrNameLst>
                                          <p:attrName>style.visibility</p:attrName>
                                        </p:attrNameLst>
                                      </p:cBhvr>
                                      <p:to>
                                        <p:strVal val="visible"/>
                                      </p:to>
                                    </p:set>
                                  </p:childTnLst>
                                </p:cTn>
                              </p:par>
                              <p:par>
                                <p:cTn id="56" presetID="0" presetClass="path" presetSubtype="0" repeatCount="3000" fill="hold" grpId="0" nodeType="withEffect">
                                  <p:stCondLst>
                                    <p:cond delay="500"/>
                                  </p:stCondLst>
                                  <p:childTnLst>
                                    <p:animMotion origin="layout" path="M 8.88889E-6 -3.33333E-6 L 0.00313 0.17084 L 0.03542 0.17084 L 0.0448 0.17778 L 0.11771 0.16945 L 0.18542 0.16806 L 0.19566 0.15417 L 0.19566 0.13472 L 0.19167 0.12639 L 0.1823 0.12084 L 0.15626 0.12084 L 0.1573 0.03334 L 0.33646 0.03334 L 0.33751 -0.04583 L 0.3698 -0.04583 L 0.37188 0.03334 L 0.5573 0.03472 L 0.5573 0.12084 L 0.51042 0.12084 L 0.50313 0.13056 L 0.50209 0.14584 L 0.50209 0.15556 L 0.51355 0.16806 L 0.52379 0.16945 L 0.58334 0.17084 L 0.58542 0.15278 L 0.5948 0.14028 L 0.60209 0.14445 L 0.60521 0.15834 L 0.60938 0.14306 L 0.61771 0.14167 L 0.62605 0.15556 L 0.63021 0.14584 L 0.63959 0.14028 L 0.64376 0.15278 L 0.65105 0.14445 L 0.65938 0.14028 L 0.66667 0.15 L 0.66771 0.15972 L 0.67396 0.14306 L 0.68334 0.14445 L 0.68751 0.15278 L 0.69584 0.14584 L 0.70834 0.14861 L 0.70938 0.16945 L 0.75626 0.16945 L 0.7573 -3.33333E-6 " pathEditMode="relative" ptsTypes="AAAAAAAAAAAAAAAAAAAAAAAAAAAAAAAAAAAAAAAAAAAAAAA">
                                      <p:cBhvr>
                                        <p:cTn id="57" dur="3000" fill="hold"/>
                                        <p:tgtEl>
                                          <p:spTgt spid="56"/>
                                        </p:tgtEl>
                                        <p:attrNameLst>
                                          <p:attrName>ppt_x</p:attrName>
                                          <p:attrName>ppt_y</p:attrName>
                                        </p:attrNameLst>
                                      </p:cBhvr>
                                    </p:animMotion>
                                  </p:childTnLst>
                                </p:cTn>
                              </p:par>
                              <p:par>
                                <p:cTn id="58" presetID="1" presetClass="entr" presetSubtype="0" fill="hold" grpId="2" nodeType="withEffect">
                                  <p:stCondLst>
                                    <p:cond delay="500"/>
                                  </p:stCondLst>
                                  <p:childTnLst>
                                    <p:set>
                                      <p:cBhvr>
                                        <p:cTn id="59" dur="1" fill="hold">
                                          <p:stCondLst>
                                            <p:cond delay="0"/>
                                          </p:stCondLst>
                                        </p:cTn>
                                        <p:tgtEl>
                                          <p:spTgt spid="57"/>
                                        </p:tgtEl>
                                        <p:attrNameLst>
                                          <p:attrName>style.visibility</p:attrName>
                                        </p:attrNameLst>
                                      </p:cBhvr>
                                      <p:to>
                                        <p:strVal val="visible"/>
                                      </p:to>
                                    </p:set>
                                  </p:childTnLst>
                                </p:cTn>
                              </p:par>
                              <p:par>
                                <p:cTn id="60" presetID="0" presetClass="path" presetSubtype="0" repeatCount="3000" fill="hold" grpId="0" nodeType="withEffect">
                                  <p:stCondLst>
                                    <p:cond delay="750"/>
                                  </p:stCondLst>
                                  <p:childTnLst>
                                    <p:animMotion origin="layout" path="M 8.88889E-6 -3.33333E-6 L 0.00313 0.17084 L 0.03542 0.17084 L 0.0448 0.17778 L 0.11771 0.16945 L 0.18542 0.16806 L 0.19566 0.15417 L 0.19566 0.13472 L 0.19167 0.12639 L 0.1823 0.12084 L 0.15626 0.12084 L 0.1573 0.03334 L 0.33646 0.03334 L 0.33751 -0.04583 L 0.3698 -0.04583 L 0.37188 0.03334 L 0.5573 0.03472 L 0.5573 0.12084 L 0.51042 0.12084 L 0.50313 0.13056 L 0.50209 0.14584 L 0.50209 0.15556 L 0.51355 0.16806 L 0.52379 0.16945 L 0.58334 0.17084 L 0.58542 0.15278 L 0.5948 0.14028 L 0.60209 0.14445 L 0.60521 0.15834 L 0.60938 0.14306 L 0.61771 0.14167 L 0.62605 0.15556 L 0.63021 0.14584 L 0.63959 0.14028 L 0.64376 0.15278 L 0.65105 0.14445 L 0.65938 0.14028 L 0.66667 0.15 L 0.66771 0.15972 L 0.67396 0.14306 L 0.68334 0.14445 L 0.68751 0.15278 L 0.69584 0.14584 L 0.70834 0.14861 L 0.70938 0.16945 L 0.75626 0.16945 L 0.7573 -3.33333E-6 " pathEditMode="relative" ptsTypes="AAAAAAAAAAAAAAAAAAAAAAAAAAAAAAAAAAAAAAAAAAAAAAA">
                                      <p:cBhvr>
                                        <p:cTn id="61" dur="3000" fill="hold"/>
                                        <p:tgtEl>
                                          <p:spTgt spid="57"/>
                                        </p:tgtEl>
                                        <p:attrNameLst>
                                          <p:attrName>ppt_x</p:attrName>
                                          <p:attrName>ppt_y</p:attrName>
                                        </p:attrNameLst>
                                      </p:cBhvr>
                                    </p:animMotion>
                                  </p:childTnLst>
                                </p:cTn>
                              </p:par>
                              <p:par>
                                <p:cTn id="62" presetID="1" presetClass="entr" presetSubtype="0" fill="hold" grpId="2" nodeType="withEffect">
                                  <p:stCondLst>
                                    <p:cond delay="750"/>
                                  </p:stCondLst>
                                  <p:childTnLst>
                                    <p:set>
                                      <p:cBhvr>
                                        <p:cTn id="63" dur="1" fill="hold">
                                          <p:stCondLst>
                                            <p:cond delay="0"/>
                                          </p:stCondLst>
                                        </p:cTn>
                                        <p:tgtEl>
                                          <p:spTgt spid="58"/>
                                        </p:tgtEl>
                                        <p:attrNameLst>
                                          <p:attrName>style.visibility</p:attrName>
                                        </p:attrNameLst>
                                      </p:cBhvr>
                                      <p:to>
                                        <p:strVal val="visible"/>
                                      </p:to>
                                    </p:set>
                                  </p:childTnLst>
                                </p:cTn>
                              </p:par>
                              <p:par>
                                <p:cTn id="64" presetID="0" presetClass="path" presetSubtype="0" repeatCount="3000" fill="hold" grpId="0" nodeType="withEffect">
                                  <p:stCondLst>
                                    <p:cond delay="900"/>
                                  </p:stCondLst>
                                  <p:childTnLst>
                                    <p:animMotion origin="layout" path="M 8.88889E-6 -3.33333E-6 L 0.00313 0.17084 L 0.03542 0.17084 L 0.0448 0.17778 L 0.11771 0.16945 L 0.18542 0.16806 L 0.19566 0.15417 L 0.19566 0.13472 L 0.19167 0.12639 L 0.1823 0.12084 L 0.15626 0.12084 L 0.1573 0.03334 L 0.33646 0.03334 L 0.33751 -0.04583 L 0.3698 -0.04583 L 0.37188 0.03334 L 0.5573 0.03472 L 0.5573 0.12084 L 0.51042 0.12084 L 0.50313 0.13056 L 0.50209 0.14584 L 0.50209 0.15556 L 0.51355 0.16806 L 0.52379 0.16945 L 0.58334 0.17084 L 0.58542 0.15278 L 0.5948 0.14028 L 0.60209 0.14445 L 0.60521 0.15834 L 0.60938 0.14306 L 0.61771 0.14167 L 0.62605 0.15556 L 0.63021 0.14584 L 0.63959 0.14028 L 0.64376 0.15278 L 0.65105 0.14445 L 0.65938 0.14028 L 0.66667 0.15 L 0.66771 0.15972 L 0.67396 0.14306 L 0.68334 0.14445 L 0.68751 0.15278 L 0.69584 0.14584 L 0.70834 0.14861 L 0.70938 0.16945 L 0.75626 0.16945 L 0.7573 -3.33333E-6 " pathEditMode="relative" ptsTypes="AAAAAAAAAAAAAAAAAAAAAAAAAAAAAAAAAAAAAAAAAAAAAAA">
                                      <p:cBhvr>
                                        <p:cTn id="65" dur="3000" fill="hold"/>
                                        <p:tgtEl>
                                          <p:spTgt spid="58"/>
                                        </p:tgtEl>
                                        <p:attrNameLst>
                                          <p:attrName>ppt_x</p:attrName>
                                          <p:attrName>ppt_y</p:attrName>
                                        </p:attrNameLst>
                                      </p:cBhvr>
                                    </p:animMotion>
                                  </p:childTnLst>
                                </p:cTn>
                              </p:par>
                              <p:par>
                                <p:cTn id="66" presetID="10" presetClass="entr" presetSubtype="0" fill="hold" grpId="0" nodeType="withEffect">
                                  <p:stCondLst>
                                    <p:cond delay="0"/>
                                  </p:stCondLst>
                                  <p:childTnLst>
                                    <p:set>
                                      <p:cBhvr>
                                        <p:cTn id="67" dur="1" fill="hold">
                                          <p:stCondLst>
                                            <p:cond delay="0"/>
                                          </p:stCondLst>
                                        </p:cTn>
                                        <p:tgtEl>
                                          <p:spTgt spid="65"/>
                                        </p:tgtEl>
                                        <p:attrNameLst>
                                          <p:attrName>style.visibility</p:attrName>
                                        </p:attrNameLst>
                                      </p:cBhvr>
                                      <p:to>
                                        <p:strVal val="visible"/>
                                      </p:to>
                                    </p:set>
                                    <p:animEffect transition="in" filter="fade">
                                      <p:cBhvr>
                                        <p:cTn id="68" dur="2000"/>
                                        <p:tgtEl>
                                          <p:spTgt spid="65"/>
                                        </p:tgtEl>
                                      </p:cBhvr>
                                    </p:animEffect>
                                  </p:childTnLst>
                                </p:cTn>
                              </p:par>
                            </p:childTnLst>
                          </p:cTn>
                        </p:par>
                        <p:par>
                          <p:cTn id="69" fill="hold">
                            <p:stCondLst>
                              <p:cond delay="14050"/>
                            </p:stCondLst>
                            <p:childTnLst>
                              <p:par>
                                <p:cTn id="70" presetID="1" presetClass="entr" presetSubtype="0" fill="hold" nodeType="afterEffect">
                                  <p:stCondLst>
                                    <p:cond delay="0"/>
                                  </p:stCondLst>
                                  <p:childTnLst>
                                    <p:set>
                                      <p:cBhvr>
                                        <p:cTn id="71" dur="1" fill="hold">
                                          <p:stCondLst>
                                            <p:cond delay="0"/>
                                          </p:stCondLst>
                                        </p:cTn>
                                        <p:tgtEl>
                                          <p:spTgt spid="48"/>
                                        </p:tgtEl>
                                        <p:attrNameLst>
                                          <p:attrName>style.visibility</p:attrName>
                                        </p:attrNameLst>
                                      </p:cBhvr>
                                      <p:to>
                                        <p:strVal val="visible"/>
                                      </p:to>
                                    </p:set>
                                  </p:childTnLst>
                                </p:cTn>
                              </p:par>
                              <p:par>
                                <p:cTn id="72" presetID="1" presetClass="exit" presetSubtype="0" fill="hold" grpId="1" nodeType="withEffect">
                                  <p:stCondLst>
                                    <p:cond delay="0"/>
                                  </p:stCondLst>
                                  <p:childTnLst>
                                    <p:set>
                                      <p:cBhvr>
                                        <p:cTn id="73" dur="1" fill="hold">
                                          <p:stCondLst>
                                            <p:cond delay="0"/>
                                          </p:stCondLst>
                                        </p:cTn>
                                        <p:tgtEl>
                                          <p:spTgt spid="51"/>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53"/>
                                        </p:tgtEl>
                                        <p:attrNameLst>
                                          <p:attrName>style.visibility</p:attrName>
                                        </p:attrNameLst>
                                      </p:cBhvr>
                                      <p:to>
                                        <p:strVal val="hidden"/>
                                      </p:to>
                                    </p:set>
                                  </p:childTnLst>
                                </p:cTn>
                              </p:par>
                              <p:par>
                                <p:cTn id="76" presetID="1" presetClass="exit" presetSubtype="0" fill="hold" grpId="1" nodeType="withEffect">
                                  <p:stCondLst>
                                    <p:cond delay="0"/>
                                  </p:stCondLst>
                                  <p:childTnLst>
                                    <p:set>
                                      <p:cBhvr>
                                        <p:cTn id="77" dur="1" fill="hold">
                                          <p:stCondLst>
                                            <p:cond delay="999"/>
                                          </p:stCondLst>
                                        </p:cTn>
                                        <p:tgtEl>
                                          <p:spTgt spid="70"/>
                                        </p:tgtEl>
                                        <p:attrNameLst>
                                          <p:attrName>style.visibility</p:attrName>
                                        </p:attrNameLst>
                                      </p:cBhvr>
                                      <p:to>
                                        <p:strVal val="hidden"/>
                                      </p:to>
                                    </p:set>
                                  </p:childTnLst>
                                </p:cTn>
                              </p:par>
                            </p:childTnLst>
                          </p:cTn>
                        </p:par>
                        <p:par>
                          <p:cTn id="78" fill="hold">
                            <p:stCondLst>
                              <p:cond delay="15050"/>
                            </p:stCondLst>
                            <p:childTnLst>
                              <p:par>
                                <p:cTn id="79" presetID="10" presetClass="entr" presetSubtype="0" fill="hold" grpId="0" nodeType="afterEffect">
                                  <p:stCondLst>
                                    <p:cond delay="0"/>
                                  </p:stCondLst>
                                  <p:iterate type="wd">
                                    <p:tmPct val="10000"/>
                                  </p:iterate>
                                  <p:childTnLst>
                                    <p:set>
                                      <p:cBhvr>
                                        <p:cTn id="80" dur="1" fill="hold">
                                          <p:stCondLst>
                                            <p:cond delay="0"/>
                                          </p:stCondLst>
                                        </p:cTn>
                                        <p:tgtEl>
                                          <p:spTgt spid="7173"/>
                                        </p:tgtEl>
                                        <p:attrNameLst>
                                          <p:attrName>style.visibility</p:attrName>
                                        </p:attrNameLst>
                                      </p:cBhvr>
                                      <p:to>
                                        <p:strVal val="visible"/>
                                      </p:to>
                                    </p:set>
                                    <p:animEffect transition="in" filter="fade">
                                      <p:cBhvr>
                                        <p:cTn id="81" dur="500"/>
                                        <p:tgtEl>
                                          <p:spTgt spid="7173"/>
                                        </p:tgtEl>
                                      </p:cBhvr>
                                    </p:animEffect>
                                  </p:childTnLst>
                                </p:cTn>
                              </p:par>
                              <p:par>
                                <p:cTn id="82" presetID="1" presetClass="entr" presetSubtype="0" fill="hold" grpId="2" nodeType="withEffect">
                                  <p:stCondLst>
                                    <p:cond delay="0"/>
                                  </p:stCondLst>
                                  <p:childTnLst>
                                    <p:set>
                                      <p:cBhvr>
                                        <p:cTn id="83" dur="1" fill="hold">
                                          <p:stCondLst>
                                            <p:cond delay="0"/>
                                          </p:stCondLst>
                                        </p:cTn>
                                        <p:tgtEl>
                                          <p:spTgt spid="59"/>
                                        </p:tgtEl>
                                        <p:attrNameLst>
                                          <p:attrName>style.visibility</p:attrName>
                                        </p:attrNameLst>
                                      </p:cBhvr>
                                      <p:to>
                                        <p:strVal val="visible"/>
                                      </p:to>
                                    </p:set>
                                  </p:childTnLst>
                                </p:cTn>
                              </p:par>
                              <p:par>
                                <p:cTn id="84" presetID="0" presetClass="path" presetSubtype="0" repeatCount="3000" fill="hold" grpId="0" nodeType="withEffect">
                                  <p:stCondLst>
                                    <p:cond delay="0"/>
                                  </p:stCondLst>
                                  <p:childTnLst>
                                    <p:animMotion origin="layout" path="M -0.00625 -0.00879 L -0.00313 0.16204 L 0.02917 0.16204 L 0.03854 0.16899 L 0.11146 0.16065 L 0.17917 0.15926 L 0.18941 0.14538 L 0.18941 0.12593 L 0.18542 0.1176 L 0.17604 0.11204 L 0.15 0.11204 L 0.15104 0.02454 L 0.33021 0.02454 L 0.34132 -0.05578 L 0.35226 -0.05578 L 0.36562 0.02454 L 0.55104 0.02593 L 0.55104 0.11204 L 0.50417 0.11204 L 0.49687 0.12176 L 0.49583 0.13704 L 0.49583 0.14676 L 0.50729 0.15926 L 0.51753 0.16065 L 0.57708 0.16204 L 0.57917 0.14399 L 0.58854 0.13149 L 0.59583 0.13565 L 0.59896 0.14954 L 0.60312 0.13426 L 0.61146 0.13288 L 0.61979 0.14676 L 0.62378 0.13704 L 0.63333 0.13149 L 0.6375 0.14399 L 0.64479 0.13565 L 0.65312 0.13149 L 0.66042 0.14121 L 0.66146 0.15093 L 0.66771 0.13426 L 0.67708 0.13565 L 0.68125 0.14399 L 0.68958 0.13704 L 0.70208 0.13982 L 0.70312 0.16065 L 0.75 0.16065 L 0.75104 -0.00879 " pathEditMode="relative" rAng="0" ptsTypes="AAAAAAAAAAAAAAAAAAAAAAAAAAAAAAAAAAAAAAAAAAAAAAA">
                                      <p:cBhvr>
                                        <p:cTn id="85" dur="2750" fill="hold"/>
                                        <p:tgtEl>
                                          <p:spTgt spid="59"/>
                                        </p:tgtEl>
                                        <p:attrNameLst>
                                          <p:attrName>ppt_x</p:attrName>
                                          <p:attrName>ppt_y</p:attrName>
                                        </p:attrNameLst>
                                      </p:cBhvr>
                                      <p:rCtr x="37865" y="6528"/>
                                    </p:animMotion>
                                  </p:childTnLst>
                                </p:cTn>
                              </p:par>
                              <p:par>
                                <p:cTn id="86" presetID="1" presetClass="entr" presetSubtype="0" fill="hold" grpId="2" nodeType="withEffect">
                                  <p:stCondLst>
                                    <p:cond delay="0"/>
                                  </p:stCondLst>
                                  <p:childTnLst>
                                    <p:set>
                                      <p:cBhvr>
                                        <p:cTn id="87" dur="1" fill="hold">
                                          <p:stCondLst>
                                            <p:cond delay="0"/>
                                          </p:stCondLst>
                                        </p:cTn>
                                        <p:tgtEl>
                                          <p:spTgt spid="62"/>
                                        </p:tgtEl>
                                        <p:attrNameLst>
                                          <p:attrName>style.visibility</p:attrName>
                                        </p:attrNameLst>
                                      </p:cBhvr>
                                      <p:to>
                                        <p:strVal val="visible"/>
                                      </p:to>
                                    </p:set>
                                  </p:childTnLst>
                                </p:cTn>
                              </p:par>
                              <p:par>
                                <p:cTn id="88" presetID="0" presetClass="path" presetSubtype="0" repeatCount="3000" fill="hold" grpId="0" nodeType="withEffect">
                                  <p:stCondLst>
                                    <p:cond delay="250"/>
                                  </p:stCondLst>
                                  <p:childTnLst>
                                    <p:animMotion origin="layout" path="M -0.00312 0.00069 L -3.88889E-6 0.17153 L 0.0323 0.17153 L 0.04167 0.17847 L 0.11459 0.17014 L 0.1823 0.16875 L 0.19254 0.15486 L 0.19254 0.13542 L 0.18855 0.12708 L 0.17917 0.12153 L 0.15313 0.12153 L 0.15417 0.03403 L 0.33334 0.03403 L 0.3448 -0.04514 L 0.35556 -0.04722 L 0.36875 0.03403 L 0.55417 0.03542 L 0.55417 0.12153 L 0.5073 0.12153 L 0.5 0.13125 L 0.49896 0.14653 L 0.49896 0.15625 L 0.51042 0.16875 L 0.52066 0.17014 L 0.58021 0.17153 L 0.5823 0.15347 L 0.59167 0.14097 L 0.59896 0.14514 L 0.60209 0.15903 L 0.60625 0.14375 L 0.61459 0.14236 L 0.62292 0.15625 L 0.62709 0.14653 L 0.63646 0.14097 L 0.64063 0.15347 L 0.64792 0.14514 L 0.65625 0.14097 L 0.66355 0.15069 L 0.66459 0.16042 L 0.67084 0.14375 L 0.68021 0.14514 L 0.68438 0.15347 L 0.69271 0.14653 L 0.70521 0.14931 L 0.70625 0.17014 L 0.75313 0.17014 L 0.75417 0.00069 " pathEditMode="relative" rAng="0" ptsTypes="AAAAAAAAAAAAAAAAAAAAAAAAAAAAAAAAAAAAAAAAAAAAAAA">
                                      <p:cBhvr>
                                        <p:cTn id="89" dur="2750" fill="hold"/>
                                        <p:tgtEl>
                                          <p:spTgt spid="62"/>
                                        </p:tgtEl>
                                        <p:attrNameLst>
                                          <p:attrName>ppt_x</p:attrName>
                                          <p:attrName>ppt_y</p:attrName>
                                        </p:attrNameLst>
                                      </p:cBhvr>
                                      <p:rCtr x="37865" y="6481"/>
                                    </p:animMotion>
                                  </p:childTnLst>
                                </p:cTn>
                              </p:par>
                              <p:par>
                                <p:cTn id="90" presetID="1" presetClass="entr" presetSubtype="0" fill="hold" grpId="2" nodeType="withEffect">
                                  <p:stCondLst>
                                    <p:cond delay="250"/>
                                  </p:stCondLst>
                                  <p:childTnLst>
                                    <p:set>
                                      <p:cBhvr>
                                        <p:cTn id="91" dur="1" fill="hold">
                                          <p:stCondLst>
                                            <p:cond delay="0"/>
                                          </p:stCondLst>
                                        </p:cTn>
                                        <p:tgtEl>
                                          <p:spTgt spid="63"/>
                                        </p:tgtEl>
                                        <p:attrNameLst>
                                          <p:attrName>style.visibility</p:attrName>
                                        </p:attrNameLst>
                                      </p:cBhvr>
                                      <p:to>
                                        <p:strVal val="visible"/>
                                      </p:to>
                                    </p:set>
                                  </p:childTnLst>
                                </p:cTn>
                              </p:par>
                              <p:par>
                                <p:cTn id="92" presetID="0" presetClass="path" presetSubtype="0" repeatCount="3000" fill="hold" grpId="0" nodeType="withEffect">
                                  <p:stCondLst>
                                    <p:cond delay="500"/>
                                  </p:stCondLst>
                                  <p:childTnLst>
                                    <p:animMotion origin="layout" path="M -3.88889E-6 -0.01366 L 0.00313 0.15717 L 0.03542 0.15717 L 0.0448 0.16412 L 0.11771 0.15578 L 0.18542 0.1544 L 0.19566 0.14051 L 0.19566 0.12106 L 0.19167 0.11273 L 0.1823 0.10694 L 0.15625 0.10694 L 0.1573 0.01967 L 0.33646 0.01967 L 0.34775 -0.05926 L 0.35851 -0.0581 L 0.37188 0.01967 L 0.5573 0.02106 L 0.5573 0.10694 L 0.51042 0.10694 L 0.50313 0.1169 L 0.50209 0.13217 L 0.50209 0.1419 L 0.51355 0.1544 L 0.52379 0.15578 L 0.58334 0.15717 L 0.58542 0.13912 L 0.5948 0.12662 L 0.60209 0.13078 L 0.60521 0.14467 L 0.60938 0.1294 L 0.61771 0.12801 L 0.62605 0.1419 L 0.63021 0.13217 L 0.63959 0.12662 L 0.64375 0.13912 L 0.65105 0.13078 L 0.65938 0.12662 L 0.66667 0.13634 L 0.66771 0.14606 L 0.67396 0.1294 L 0.68334 0.13078 L 0.6875 0.13912 L 0.69584 0.13217 L 0.70834 0.13495 L 0.70938 0.15578 L 0.75625 0.15578 L 0.7573 -0.01366 " pathEditMode="relative" rAng="0" ptsTypes="AAAAAAAAAAAAAAAAAAAAAAAAAAAAAAAAAAAAAAAAAAAAAAA">
                                      <p:cBhvr>
                                        <p:cTn id="93" dur="2750" fill="hold"/>
                                        <p:tgtEl>
                                          <p:spTgt spid="63"/>
                                        </p:tgtEl>
                                        <p:attrNameLst>
                                          <p:attrName>ppt_x</p:attrName>
                                          <p:attrName>ppt_y</p:attrName>
                                        </p:attrNameLst>
                                      </p:cBhvr>
                                      <p:rCtr x="37865" y="6597"/>
                                    </p:animMotion>
                                  </p:childTnLst>
                                </p:cTn>
                              </p:par>
                              <p:par>
                                <p:cTn id="94" presetID="1" presetClass="entr" presetSubtype="0" fill="hold" grpId="2" nodeType="withEffect">
                                  <p:stCondLst>
                                    <p:cond delay="500"/>
                                  </p:stCondLst>
                                  <p:childTnLst>
                                    <p:set>
                                      <p:cBhvr>
                                        <p:cTn id="95" dur="1" fill="hold">
                                          <p:stCondLst>
                                            <p:cond delay="0"/>
                                          </p:stCondLst>
                                        </p:cTn>
                                        <p:tgtEl>
                                          <p:spTgt spid="64"/>
                                        </p:tgtEl>
                                        <p:attrNameLst>
                                          <p:attrName>style.visibility</p:attrName>
                                        </p:attrNameLst>
                                      </p:cBhvr>
                                      <p:to>
                                        <p:strVal val="visible"/>
                                      </p:to>
                                    </p:set>
                                  </p:childTnLst>
                                </p:cTn>
                              </p:par>
                              <p:par>
                                <p:cTn id="96" presetID="0" presetClass="path" presetSubtype="0" repeatCount="3000" fill="hold" grpId="0" nodeType="withEffect">
                                  <p:stCondLst>
                                    <p:cond delay="1000"/>
                                  </p:stCondLst>
                                  <p:childTnLst>
                                    <p:animMotion origin="layout" path="M 1.11111E-6 2.96296E-6 L 0.00312 0.17083 L 0.03542 0.17083 L 0.04479 0.17777 L 0.11771 0.16944 L 0.18542 0.16805 L 0.19566 0.15416 L 0.19566 0.13472 L 0.19167 0.12639 L 0.18229 0.12083 L 0.15625 0.12083 L 0.15729 0.03333 L 0.33646 0.03333 L 0.34861 -0.04584 L 0.35955 -0.04676 L 0.37187 0.03333 L 0.55729 0.03472 L 0.55729 0.12083 L 0.51042 0.12083 L 0.50312 0.13055 L 0.50208 0.14583 L 0.50208 0.15555 L 0.51354 0.16805 L 0.52378 0.16944 L 0.58333 0.17083 L 0.58542 0.15277 L 0.59479 0.14027 L 0.60208 0.14444 L 0.60521 0.15833 L 0.60937 0.14305 L 0.61771 0.14166 L 0.62604 0.15555 L 0.63003 0.14583 L 0.63958 0.14027 L 0.64375 0.15277 L 0.65104 0.14444 L 0.65937 0.14027 L 0.66667 0.15 L 0.66771 0.15972 L 0.67396 0.14305 L 0.68333 0.14444 L 0.6875 0.15277 L 0.69583 0.14583 L 0.70833 0.14861 L 0.70937 0.16944 L 0.75625 0.16944 L 0.75729 2.96296E-6 " pathEditMode="relative" rAng="0" ptsTypes="AAAAAAAAAAAAAAAAAAAAAAAAAAAAAAAAAAAAAAAAAAAAAAA">
                                      <p:cBhvr>
                                        <p:cTn id="97" dur="2750" fill="hold"/>
                                        <p:tgtEl>
                                          <p:spTgt spid="64"/>
                                        </p:tgtEl>
                                        <p:attrNameLst>
                                          <p:attrName>ppt_x</p:attrName>
                                          <p:attrName>ppt_y</p:attrName>
                                        </p:attrNameLst>
                                      </p:cBhvr>
                                      <p:rCtr x="37865" y="6551"/>
                                    </p:animMotion>
                                  </p:childTnLst>
                                </p:cTn>
                              </p:par>
                              <p:par>
                                <p:cTn id="98" presetID="10" presetClass="entr" presetSubtype="0" fill="hold" grpId="0" nodeType="withEffect">
                                  <p:stCondLst>
                                    <p:cond delay="900"/>
                                  </p:stCondLst>
                                  <p:childTnLst>
                                    <p:set>
                                      <p:cBhvr>
                                        <p:cTn id="99" dur="1" fill="hold">
                                          <p:stCondLst>
                                            <p:cond delay="0"/>
                                          </p:stCondLst>
                                        </p:cTn>
                                        <p:tgtEl>
                                          <p:spTgt spid="66"/>
                                        </p:tgtEl>
                                        <p:attrNameLst>
                                          <p:attrName>style.visibility</p:attrName>
                                        </p:attrNameLst>
                                      </p:cBhvr>
                                      <p:to>
                                        <p:strVal val="visible"/>
                                      </p:to>
                                    </p:set>
                                    <p:animEffect transition="in" filter="fade">
                                      <p:cBhvr>
                                        <p:cTn id="100" dur="3250"/>
                                        <p:tgtEl>
                                          <p:spTgt spid="66"/>
                                        </p:tgtEl>
                                      </p:cBhvr>
                                    </p:animEffect>
                                  </p:childTnLst>
                                </p:cTn>
                              </p:par>
                              <p:par>
                                <p:cTn id="101" presetID="10" presetClass="entr" presetSubtype="0" fill="hold" grpId="0" nodeType="withEffect">
                                  <p:stCondLst>
                                    <p:cond delay="1000"/>
                                  </p:stCondLst>
                                  <p:childTnLst>
                                    <p:set>
                                      <p:cBhvr>
                                        <p:cTn id="102" dur="1" fill="hold">
                                          <p:stCondLst>
                                            <p:cond delay="0"/>
                                          </p:stCondLst>
                                        </p:cTn>
                                        <p:tgtEl>
                                          <p:spTgt spid="4"/>
                                        </p:tgtEl>
                                        <p:attrNameLst>
                                          <p:attrName>style.visibility</p:attrName>
                                        </p:attrNameLst>
                                      </p:cBhvr>
                                      <p:to>
                                        <p:strVal val="visible"/>
                                      </p:to>
                                    </p:set>
                                    <p:animEffect transition="in" filter="fade">
                                      <p:cBhvr>
                                        <p:cTn id="103" dur="3250"/>
                                        <p:tgtEl>
                                          <p:spTgt spid="4"/>
                                        </p:tgtEl>
                                      </p:cBhvr>
                                    </p:animEffect>
                                  </p:childTnLst>
                                </p:cTn>
                              </p:par>
                            </p:childTnLst>
                          </p:cTn>
                        </p:par>
                        <p:par>
                          <p:cTn id="104" fill="hold">
                            <p:stCondLst>
                              <p:cond delay="24300"/>
                            </p:stCondLst>
                            <p:childTnLst>
                              <p:par>
                                <p:cTn id="105" presetID="1" presetClass="exit" presetSubtype="0" fill="hold" nodeType="afterEffect">
                                  <p:stCondLst>
                                    <p:cond delay="0"/>
                                  </p:stCondLst>
                                  <p:childTnLst>
                                    <p:set>
                                      <p:cBhvr>
                                        <p:cTn id="106" dur="1" fill="hold">
                                          <p:stCondLst>
                                            <p:cond delay="0"/>
                                          </p:stCondLst>
                                        </p:cTn>
                                        <p:tgtEl>
                                          <p:spTgt spid="48"/>
                                        </p:tgtEl>
                                        <p:attrNameLst>
                                          <p:attrName>style.visibility</p:attrName>
                                        </p:attrNameLst>
                                      </p:cBhvr>
                                      <p:to>
                                        <p:strVal val="hidden"/>
                                      </p:to>
                                    </p:set>
                                  </p:childTnLst>
                                </p:cTn>
                              </p:par>
                            </p:childTnLst>
                          </p:cTn>
                        </p:par>
                        <p:par>
                          <p:cTn id="107" fill="hold">
                            <p:stCondLst>
                              <p:cond delay="24300"/>
                            </p:stCondLst>
                            <p:childTnLst>
                              <p:par>
                                <p:cTn id="108" presetID="22" presetClass="entr" presetSubtype="8" fill="hold" grpId="0" nodeType="afterEffect">
                                  <p:stCondLst>
                                    <p:cond delay="0"/>
                                  </p:stCondLst>
                                  <p:childTnLst>
                                    <p:set>
                                      <p:cBhvr>
                                        <p:cTn id="109" dur="1" fill="hold">
                                          <p:stCondLst>
                                            <p:cond delay="0"/>
                                          </p:stCondLst>
                                        </p:cTn>
                                        <p:tgtEl>
                                          <p:spTgt spid="54"/>
                                        </p:tgtEl>
                                        <p:attrNameLst>
                                          <p:attrName>style.visibility</p:attrName>
                                        </p:attrNameLst>
                                      </p:cBhvr>
                                      <p:to>
                                        <p:strVal val="visible"/>
                                      </p:to>
                                    </p:set>
                                    <p:animEffect transition="in" filter="wipe(left)">
                                      <p:cBhvr>
                                        <p:cTn id="110" dur="250"/>
                                        <p:tgtEl>
                                          <p:spTgt spid="54"/>
                                        </p:tgtEl>
                                      </p:cBhvr>
                                    </p:animEffect>
                                  </p:childTnLst>
                                </p:cTn>
                              </p:par>
                            </p:childTnLst>
                          </p:cTn>
                        </p:par>
                        <p:par>
                          <p:cTn id="111" fill="hold">
                            <p:stCondLst>
                              <p:cond delay="24550"/>
                            </p:stCondLst>
                            <p:childTnLst>
                              <p:par>
                                <p:cTn id="112" presetID="10" presetClass="entr" presetSubtype="0" fill="hold" grpId="0" nodeType="afterEffect">
                                  <p:stCondLst>
                                    <p:cond delay="0"/>
                                  </p:stCondLst>
                                  <p:iterate type="wd">
                                    <p:tmPct val="10000"/>
                                  </p:iterate>
                                  <p:childTnLst>
                                    <p:set>
                                      <p:cBhvr>
                                        <p:cTn id="113" dur="1" fill="hold">
                                          <p:stCondLst>
                                            <p:cond delay="0"/>
                                          </p:stCondLst>
                                        </p:cTn>
                                        <p:tgtEl>
                                          <p:spTgt spid="7168"/>
                                        </p:tgtEl>
                                        <p:attrNameLst>
                                          <p:attrName>style.visibility</p:attrName>
                                        </p:attrNameLst>
                                      </p:cBhvr>
                                      <p:to>
                                        <p:strVal val="visible"/>
                                      </p:to>
                                    </p:set>
                                    <p:animEffect transition="in" filter="fade">
                                      <p:cBhvr>
                                        <p:cTn id="114" dur="500"/>
                                        <p:tgtEl>
                                          <p:spTgt spid="7168"/>
                                        </p:tgtEl>
                                      </p:cBhvr>
                                    </p:animEffect>
                                  </p:childTnLst>
                                </p:cTn>
                              </p:par>
                            </p:childTnLst>
                          </p:cTn>
                        </p:par>
                        <p:par>
                          <p:cTn id="115" fill="hold">
                            <p:stCondLst>
                              <p:cond delay="25650"/>
                            </p:stCondLst>
                            <p:childTnLst>
                              <p:par>
                                <p:cTn id="116" presetID="26" presetClass="emph" presetSubtype="0" repeatCount="4000" fill="hold" grpId="1" nodeType="afterEffect">
                                  <p:stCondLst>
                                    <p:cond delay="0"/>
                                  </p:stCondLst>
                                  <p:childTnLst>
                                    <p:animEffect transition="out" filter="fade">
                                      <p:cBhvr>
                                        <p:cTn id="117" dur="250" tmFilter="0, 0; .2, .5; .8, .5; 1, 0"/>
                                        <p:tgtEl>
                                          <p:spTgt spid="54"/>
                                        </p:tgtEl>
                                      </p:cBhvr>
                                    </p:animEffect>
                                    <p:animScale>
                                      <p:cBhvr>
                                        <p:cTn id="118" dur="125" autoRev="1" fill="hold"/>
                                        <p:tgtEl>
                                          <p:spTgt spid="54"/>
                                        </p:tgtEl>
                                      </p:cBhvr>
                                      <p:by x="105000" y="105000"/>
                                    </p:animScale>
                                  </p:childTnLst>
                                </p:cTn>
                              </p:par>
                              <p:par>
                                <p:cTn id="119" presetID="10" presetClass="entr" presetSubtype="0" fill="hold" grpId="0" nodeType="withEffect">
                                  <p:stCondLst>
                                    <p:cond delay="0"/>
                                  </p:stCondLst>
                                  <p:childTnLst>
                                    <p:set>
                                      <p:cBhvr>
                                        <p:cTn id="120" dur="1" fill="hold">
                                          <p:stCondLst>
                                            <p:cond delay="0"/>
                                          </p:stCondLst>
                                        </p:cTn>
                                        <p:tgtEl>
                                          <p:spTgt spid="68"/>
                                        </p:tgtEl>
                                        <p:attrNameLst>
                                          <p:attrName>style.visibility</p:attrName>
                                        </p:attrNameLst>
                                      </p:cBhvr>
                                      <p:to>
                                        <p:strVal val="visible"/>
                                      </p:to>
                                    </p:set>
                                    <p:animEffect transition="in" filter="fade">
                                      <p:cBhvr>
                                        <p:cTn id="121" dur="2000"/>
                                        <p:tgtEl>
                                          <p:spTgt spid="68"/>
                                        </p:tgtEl>
                                      </p:cBhvr>
                                    </p:animEffect>
                                  </p:childTnLst>
                                </p:cTn>
                              </p:par>
                            </p:childTnLst>
                          </p:cTn>
                        </p:par>
                        <p:par>
                          <p:cTn id="122" fill="hold">
                            <p:stCondLst>
                              <p:cond delay="27650"/>
                            </p:stCondLst>
                            <p:childTnLst>
                              <p:par>
                                <p:cTn id="123" presetID="10" presetClass="entr" presetSubtype="0" fill="hold" grpId="0" nodeType="afterEffect">
                                  <p:stCondLst>
                                    <p:cond delay="0"/>
                                  </p:stCondLst>
                                  <p:childTnLst>
                                    <p:set>
                                      <p:cBhvr>
                                        <p:cTn id="124" dur="1" fill="hold">
                                          <p:stCondLst>
                                            <p:cond delay="0"/>
                                          </p:stCondLst>
                                        </p:cTn>
                                        <p:tgtEl>
                                          <p:spTgt spid="67"/>
                                        </p:tgtEl>
                                        <p:attrNameLst>
                                          <p:attrName>style.visibility</p:attrName>
                                        </p:attrNameLst>
                                      </p:cBhvr>
                                      <p:to>
                                        <p:strVal val="visible"/>
                                      </p:to>
                                    </p:set>
                                    <p:animEffect transition="in" filter="fade">
                                      <p:cBhvr>
                                        <p:cTn id="125" dur="850"/>
                                        <p:tgtEl>
                                          <p:spTgt spid="67"/>
                                        </p:tgtEl>
                                      </p:cBhvr>
                                    </p:animEffect>
                                  </p:childTnLst>
                                </p:cTn>
                              </p:par>
                            </p:childTnLst>
                          </p:cTn>
                        </p:par>
                      </p:childTnLst>
                    </p:cTn>
                  </p:par>
                  <p:par>
                    <p:cTn id="126" fill="hold">
                      <p:stCondLst>
                        <p:cond delay="indefinite"/>
                      </p:stCondLst>
                      <p:childTnLst>
                        <p:par>
                          <p:cTn id="127" fill="hold">
                            <p:stCondLst>
                              <p:cond delay="0"/>
                            </p:stCondLst>
                            <p:childTnLst>
                              <p:par>
                                <p:cTn id="128" presetID="1" presetClass="exit" presetSubtype="0" fill="hold" grpId="1" nodeType="clickEffect">
                                  <p:stCondLst>
                                    <p:cond delay="0"/>
                                  </p:stCondLst>
                                  <p:childTnLst>
                                    <p:set>
                                      <p:cBhvr>
                                        <p:cTn id="129" dur="1" fill="hold">
                                          <p:stCondLst>
                                            <p:cond delay="99"/>
                                          </p:stCondLst>
                                        </p:cTn>
                                        <p:tgtEl>
                                          <p:spTgt spid="68"/>
                                        </p:tgtEl>
                                        <p:attrNameLst>
                                          <p:attrName>style.visibility</p:attrName>
                                        </p:attrNameLst>
                                      </p:cBhvr>
                                      <p:to>
                                        <p:strVal val="hidden"/>
                                      </p:to>
                                    </p:set>
                                  </p:childTnLst>
                                </p:cTn>
                              </p:par>
                              <p:par>
                                <p:cTn id="130" presetID="1" presetClass="exit" presetSubtype="0" fill="hold" grpId="2" nodeType="withEffect">
                                  <p:stCondLst>
                                    <p:cond delay="0"/>
                                  </p:stCondLst>
                                  <p:childTnLst>
                                    <p:set>
                                      <p:cBhvr>
                                        <p:cTn id="131" dur="1" fill="hold">
                                          <p:stCondLst>
                                            <p:cond delay="99"/>
                                          </p:stCondLst>
                                        </p:cTn>
                                        <p:tgtEl>
                                          <p:spTgt spid="67"/>
                                        </p:tgtEl>
                                        <p:attrNameLst>
                                          <p:attrName>style.visibility</p:attrName>
                                        </p:attrNameLst>
                                      </p:cBhvr>
                                      <p:to>
                                        <p:strVal val="hidden"/>
                                      </p:to>
                                    </p:set>
                                  </p:childTnLst>
                                </p:cTn>
                              </p:par>
                              <p:par>
                                <p:cTn id="132" presetID="1" presetClass="exit" presetSubtype="0" fill="hold" grpId="1" nodeType="withEffect">
                                  <p:stCondLst>
                                    <p:cond delay="0"/>
                                  </p:stCondLst>
                                  <p:childTnLst>
                                    <p:set>
                                      <p:cBhvr>
                                        <p:cTn id="133" dur="1" fill="hold">
                                          <p:stCondLst>
                                            <p:cond delay="99"/>
                                          </p:stCondLst>
                                        </p:cTn>
                                        <p:tgtEl>
                                          <p:spTgt spid="66"/>
                                        </p:tgtEl>
                                        <p:attrNameLst>
                                          <p:attrName>style.visibility</p:attrName>
                                        </p:attrNameLst>
                                      </p:cBhvr>
                                      <p:to>
                                        <p:strVal val="hidden"/>
                                      </p:to>
                                    </p:set>
                                  </p:childTnLst>
                                </p:cTn>
                              </p:par>
                              <p:par>
                                <p:cTn id="134" presetID="1" presetClass="exit" presetSubtype="0" fill="hold" grpId="1" nodeType="withEffect">
                                  <p:stCondLst>
                                    <p:cond delay="0"/>
                                  </p:stCondLst>
                                  <p:childTnLst>
                                    <p:set>
                                      <p:cBhvr>
                                        <p:cTn id="135" dur="1" fill="hold">
                                          <p:stCondLst>
                                            <p:cond delay="99"/>
                                          </p:stCondLst>
                                        </p:cTn>
                                        <p:tgtEl>
                                          <p:spTgt spid="4"/>
                                        </p:tgtEl>
                                        <p:attrNameLst>
                                          <p:attrName>style.visibility</p:attrName>
                                        </p:attrNameLst>
                                      </p:cBhvr>
                                      <p:to>
                                        <p:strVal val="hidden"/>
                                      </p:to>
                                    </p:set>
                                  </p:childTnLst>
                                </p:cTn>
                              </p:par>
                              <p:par>
                                <p:cTn id="136" presetID="1" presetClass="exit" presetSubtype="0" fill="hold" grpId="2" nodeType="withEffect">
                                  <p:stCondLst>
                                    <p:cond delay="0"/>
                                  </p:stCondLst>
                                  <p:childTnLst>
                                    <p:set>
                                      <p:cBhvr>
                                        <p:cTn id="137" dur="1" fill="hold">
                                          <p:stCondLst>
                                            <p:cond delay="99"/>
                                          </p:stCondLst>
                                        </p:cTn>
                                        <p:tgtEl>
                                          <p:spTgt spid="54"/>
                                        </p:tgtEl>
                                        <p:attrNameLst>
                                          <p:attrName>style.visibility</p:attrName>
                                        </p:attrNameLst>
                                      </p:cBhvr>
                                      <p:to>
                                        <p:strVal val="hidden"/>
                                      </p:to>
                                    </p:set>
                                  </p:childTnLst>
                                </p:cTn>
                              </p:par>
                              <p:par>
                                <p:cTn id="138" presetID="1" presetClass="exit" presetSubtype="0" fill="hold" grpId="1" nodeType="withEffect">
                                  <p:stCondLst>
                                    <p:cond delay="0"/>
                                  </p:stCondLst>
                                  <p:iterate type="wd">
                                    <p:tmAbs val="0"/>
                                  </p:iterate>
                                  <p:childTnLst>
                                    <p:set>
                                      <p:cBhvr>
                                        <p:cTn id="139" dur="1" fill="hold">
                                          <p:stCondLst>
                                            <p:cond delay="99"/>
                                          </p:stCondLst>
                                        </p:cTn>
                                        <p:tgtEl>
                                          <p:spTgt spid="7171"/>
                                        </p:tgtEl>
                                        <p:attrNameLst>
                                          <p:attrName>style.visibility</p:attrName>
                                        </p:attrNameLst>
                                      </p:cBhvr>
                                      <p:to>
                                        <p:strVal val="hidden"/>
                                      </p:to>
                                    </p:set>
                                  </p:childTnLst>
                                </p:cTn>
                              </p:par>
                              <p:par>
                                <p:cTn id="140" presetID="1" presetClass="exit" presetSubtype="0" fill="hold" grpId="1" nodeType="withEffect">
                                  <p:stCondLst>
                                    <p:cond delay="0"/>
                                  </p:stCondLst>
                                  <p:iterate type="wd">
                                    <p:tmAbs val="0"/>
                                  </p:iterate>
                                  <p:childTnLst>
                                    <p:set>
                                      <p:cBhvr>
                                        <p:cTn id="141" dur="1" fill="hold">
                                          <p:stCondLst>
                                            <p:cond delay="99"/>
                                          </p:stCondLst>
                                        </p:cTn>
                                        <p:tgtEl>
                                          <p:spTgt spid="7172"/>
                                        </p:tgtEl>
                                        <p:attrNameLst>
                                          <p:attrName>style.visibility</p:attrName>
                                        </p:attrNameLst>
                                      </p:cBhvr>
                                      <p:to>
                                        <p:strVal val="hidden"/>
                                      </p:to>
                                    </p:set>
                                  </p:childTnLst>
                                </p:cTn>
                              </p:par>
                              <p:par>
                                <p:cTn id="142" presetID="1" presetClass="exit" presetSubtype="0" fill="hold" grpId="1" nodeType="withEffect">
                                  <p:stCondLst>
                                    <p:cond delay="0"/>
                                  </p:stCondLst>
                                  <p:iterate type="wd">
                                    <p:tmAbs val="0"/>
                                  </p:iterate>
                                  <p:childTnLst>
                                    <p:set>
                                      <p:cBhvr>
                                        <p:cTn id="143" dur="1" fill="hold">
                                          <p:stCondLst>
                                            <p:cond delay="99"/>
                                          </p:stCondLst>
                                        </p:cTn>
                                        <p:tgtEl>
                                          <p:spTgt spid="7173"/>
                                        </p:tgtEl>
                                        <p:attrNameLst>
                                          <p:attrName>style.visibility</p:attrName>
                                        </p:attrNameLst>
                                      </p:cBhvr>
                                      <p:to>
                                        <p:strVal val="hidden"/>
                                      </p:to>
                                    </p:set>
                                  </p:childTnLst>
                                </p:cTn>
                              </p:par>
                              <p:par>
                                <p:cTn id="144" presetID="1" presetClass="exit" presetSubtype="0" fill="hold" grpId="1" nodeType="withEffect">
                                  <p:stCondLst>
                                    <p:cond delay="0"/>
                                  </p:stCondLst>
                                  <p:iterate type="wd">
                                    <p:tmAbs val="0"/>
                                  </p:iterate>
                                  <p:childTnLst>
                                    <p:set>
                                      <p:cBhvr>
                                        <p:cTn id="145" dur="1" fill="hold">
                                          <p:stCondLst>
                                            <p:cond delay="99"/>
                                          </p:stCondLst>
                                        </p:cTn>
                                        <p:tgtEl>
                                          <p:spTgt spid="7168"/>
                                        </p:tgtEl>
                                        <p:attrNameLst>
                                          <p:attrName>style.visibility</p:attrName>
                                        </p:attrNameLst>
                                      </p:cBhvr>
                                      <p:to>
                                        <p:strVal val="hidden"/>
                                      </p:to>
                                    </p:set>
                                  </p:childTnLst>
                                </p:cTn>
                              </p:par>
                              <p:par>
                                <p:cTn id="146" presetID="1" presetClass="exit" presetSubtype="0" fill="hold" grpId="1" nodeType="withEffect">
                                  <p:stCondLst>
                                    <p:cond delay="0"/>
                                  </p:stCondLst>
                                  <p:childTnLst>
                                    <p:set>
                                      <p:cBhvr>
                                        <p:cTn id="147" dur="1" fill="hold">
                                          <p:stCondLst>
                                            <p:cond delay="99"/>
                                          </p:stCondLst>
                                        </p:cTn>
                                        <p:tgtEl>
                                          <p:spTgt spid="65"/>
                                        </p:tgtEl>
                                        <p:attrNameLst>
                                          <p:attrName>style.visibility</p:attrName>
                                        </p:attrNameLst>
                                      </p:cBhvr>
                                      <p:to>
                                        <p:strVal val="hidden"/>
                                      </p:to>
                                    </p:set>
                                  </p:childTnLst>
                                </p:cTn>
                              </p:par>
                              <p:par>
                                <p:cTn id="148" presetID="1" presetClass="exit" presetSubtype="0" fill="hold" grpId="2" nodeType="withEffect">
                                  <p:stCondLst>
                                    <p:cond delay="0"/>
                                  </p:stCondLst>
                                  <p:childTnLst>
                                    <p:set>
                                      <p:cBhvr>
                                        <p:cTn id="149" dur="1" fill="hold">
                                          <p:stCondLst>
                                            <p:cond delay="99"/>
                                          </p:stCondLst>
                                        </p:cTn>
                                        <p:tgtEl>
                                          <p:spTgt spid="51"/>
                                        </p:tgtEl>
                                        <p:attrNameLst>
                                          <p:attrName>style.visibility</p:attrName>
                                        </p:attrNameLst>
                                      </p:cBhvr>
                                      <p:to>
                                        <p:strVal val="hidden"/>
                                      </p:to>
                                    </p:set>
                                  </p:childTnLst>
                                </p:cTn>
                              </p:par>
                              <p:par>
                                <p:cTn id="150" presetID="1" presetClass="exit" presetSubtype="0" fill="hold" grpId="2" nodeType="withEffect">
                                  <p:stCondLst>
                                    <p:cond delay="0"/>
                                  </p:stCondLst>
                                  <p:childTnLst>
                                    <p:set>
                                      <p:cBhvr>
                                        <p:cTn id="151" dur="1" fill="hold">
                                          <p:stCondLst>
                                            <p:cond delay="99"/>
                                          </p:stCondLst>
                                        </p:cTn>
                                        <p:tgtEl>
                                          <p:spTgt spid="53"/>
                                        </p:tgtEl>
                                        <p:attrNameLst>
                                          <p:attrName>style.visibility</p:attrName>
                                        </p:attrNameLst>
                                      </p:cBhvr>
                                      <p:to>
                                        <p:strVal val="hidden"/>
                                      </p:to>
                                    </p:set>
                                  </p:childTnLst>
                                </p:cTn>
                              </p:par>
                              <p:par>
                                <p:cTn id="152" presetID="1" presetClass="exit" presetSubtype="0" fill="hold" nodeType="withEffect">
                                  <p:stCondLst>
                                    <p:cond delay="0"/>
                                  </p:stCondLst>
                                  <p:childTnLst>
                                    <p:set>
                                      <p:cBhvr>
                                        <p:cTn id="153" dur="1" fill="hold">
                                          <p:stCondLst>
                                            <p:cond delay="99"/>
                                          </p:stCondLst>
                                        </p:cTn>
                                        <p:tgtEl>
                                          <p:spTgt spid="48"/>
                                        </p:tgtEl>
                                        <p:attrNameLst>
                                          <p:attrName>style.visibility</p:attrName>
                                        </p:attrNameLst>
                                      </p:cBhvr>
                                      <p:to>
                                        <p:strVal val="hidden"/>
                                      </p:to>
                                    </p:set>
                                  </p:childTnLst>
                                </p:cTn>
                              </p:par>
                              <p:par>
                                <p:cTn id="154" presetID="1" presetClass="exit" presetSubtype="0" fill="hold" grpId="1" nodeType="withEffect">
                                  <p:stCondLst>
                                    <p:cond delay="0"/>
                                  </p:stCondLst>
                                  <p:childTnLst>
                                    <p:set>
                                      <p:cBhvr>
                                        <p:cTn id="155" dur="1" fill="hold">
                                          <p:stCondLst>
                                            <p:cond delay="99"/>
                                          </p:stCondLst>
                                        </p:cTn>
                                        <p:tgtEl>
                                          <p:spTgt spid="52"/>
                                        </p:tgtEl>
                                        <p:attrNameLst>
                                          <p:attrName>style.visibility</p:attrName>
                                        </p:attrNameLst>
                                      </p:cBhvr>
                                      <p:to>
                                        <p:strVal val="hidden"/>
                                      </p:to>
                                    </p:set>
                                  </p:childTnLst>
                                </p:cTn>
                              </p:par>
                              <p:par>
                                <p:cTn id="156" presetID="1" presetClass="exit" presetSubtype="0" fill="hold" grpId="1" nodeType="withEffect">
                                  <p:stCondLst>
                                    <p:cond delay="0"/>
                                  </p:stCondLst>
                                  <p:childTnLst>
                                    <p:set>
                                      <p:cBhvr>
                                        <p:cTn id="157" dur="1" fill="hold">
                                          <p:stCondLst>
                                            <p:cond delay="99"/>
                                          </p:stCondLst>
                                        </p:cTn>
                                        <p:tgtEl>
                                          <p:spTgt spid="55"/>
                                        </p:tgtEl>
                                        <p:attrNameLst>
                                          <p:attrName>style.visibility</p:attrName>
                                        </p:attrNameLst>
                                      </p:cBhvr>
                                      <p:to>
                                        <p:strVal val="hidden"/>
                                      </p:to>
                                    </p:set>
                                  </p:childTnLst>
                                </p:cTn>
                              </p:par>
                              <p:par>
                                <p:cTn id="158" presetID="1" presetClass="exit" presetSubtype="0" fill="hold" grpId="1" nodeType="withEffect">
                                  <p:stCondLst>
                                    <p:cond delay="0"/>
                                  </p:stCondLst>
                                  <p:childTnLst>
                                    <p:set>
                                      <p:cBhvr>
                                        <p:cTn id="159" dur="1" fill="hold">
                                          <p:stCondLst>
                                            <p:cond delay="99"/>
                                          </p:stCondLst>
                                        </p:cTn>
                                        <p:tgtEl>
                                          <p:spTgt spid="56"/>
                                        </p:tgtEl>
                                        <p:attrNameLst>
                                          <p:attrName>style.visibility</p:attrName>
                                        </p:attrNameLst>
                                      </p:cBhvr>
                                      <p:to>
                                        <p:strVal val="hidden"/>
                                      </p:to>
                                    </p:set>
                                  </p:childTnLst>
                                </p:cTn>
                              </p:par>
                              <p:par>
                                <p:cTn id="160" presetID="1" presetClass="exit" presetSubtype="0" fill="hold" grpId="1" nodeType="withEffect">
                                  <p:stCondLst>
                                    <p:cond delay="0"/>
                                  </p:stCondLst>
                                  <p:childTnLst>
                                    <p:set>
                                      <p:cBhvr>
                                        <p:cTn id="161" dur="1" fill="hold">
                                          <p:stCondLst>
                                            <p:cond delay="99"/>
                                          </p:stCondLst>
                                        </p:cTn>
                                        <p:tgtEl>
                                          <p:spTgt spid="57"/>
                                        </p:tgtEl>
                                        <p:attrNameLst>
                                          <p:attrName>style.visibility</p:attrName>
                                        </p:attrNameLst>
                                      </p:cBhvr>
                                      <p:to>
                                        <p:strVal val="hidden"/>
                                      </p:to>
                                    </p:set>
                                  </p:childTnLst>
                                </p:cTn>
                              </p:par>
                              <p:par>
                                <p:cTn id="162" presetID="1" presetClass="exit" presetSubtype="0" fill="hold" grpId="1" nodeType="withEffect">
                                  <p:stCondLst>
                                    <p:cond delay="0"/>
                                  </p:stCondLst>
                                  <p:childTnLst>
                                    <p:set>
                                      <p:cBhvr>
                                        <p:cTn id="163" dur="1" fill="hold">
                                          <p:stCondLst>
                                            <p:cond delay="99"/>
                                          </p:stCondLst>
                                        </p:cTn>
                                        <p:tgtEl>
                                          <p:spTgt spid="58"/>
                                        </p:tgtEl>
                                        <p:attrNameLst>
                                          <p:attrName>style.visibility</p:attrName>
                                        </p:attrNameLst>
                                      </p:cBhvr>
                                      <p:to>
                                        <p:strVal val="hidden"/>
                                      </p:to>
                                    </p:set>
                                  </p:childTnLst>
                                </p:cTn>
                              </p:par>
                              <p:par>
                                <p:cTn id="164" presetID="1" presetClass="exit" presetSubtype="0" fill="hold" grpId="1" nodeType="withEffect">
                                  <p:stCondLst>
                                    <p:cond delay="0"/>
                                  </p:stCondLst>
                                  <p:childTnLst>
                                    <p:set>
                                      <p:cBhvr>
                                        <p:cTn id="165" dur="1" fill="hold">
                                          <p:stCondLst>
                                            <p:cond delay="99"/>
                                          </p:stCondLst>
                                        </p:cTn>
                                        <p:tgtEl>
                                          <p:spTgt spid="59"/>
                                        </p:tgtEl>
                                        <p:attrNameLst>
                                          <p:attrName>style.visibility</p:attrName>
                                        </p:attrNameLst>
                                      </p:cBhvr>
                                      <p:to>
                                        <p:strVal val="hidden"/>
                                      </p:to>
                                    </p:set>
                                  </p:childTnLst>
                                </p:cTn>
                              </p:par>
                              <p:par>
                                <p:cTn id="166" presetID="1" presetClass="exit" presetSubtype="0" fill="hold" grpId="1" nodeType="withEffect">
                                  <p:stCondLst>
                                    <p:cond delay="0"/>
                                  </p:stCondLst>
                                  <p:childTnLst>
                                    <p:set>
                                      <p:cBhvr>
                                        <p:cTn id="167" dur="1" fill="hold">
                                          <p:stCondLst>
                                            <p:cond delay="99"/>
                                          </p:stCondLst>
                                        </p:cTn>
                                        <p:tgtEl>
                                          <p:spTgt spid="62"/>
                                        </p:tgtEl>
                                        <p:attrNameLst>
                                          <p:attrName>style.visibility</p:attrName>
                                        </p:attrNameLst>
                                      </p:cBhvr>
                                      <p:to>
                                        <p:strVal val="hidden"/>
                                      </p:to>
                                    </p:set>
                                  </p:childTnLst>
                                </p:cTn>
                              </p:par>
                              <p:par>
                                <p:cTn id="168" presetID="1" presetClass="exit" presetSubtype="0" fill="hold" grpId="1" nodeType="withEffect">
                                  <p:stCondLst>
                                    <p:cond delay="0"/>
                                  </p:stCondLst>
                                  <p:childTnLst>
                                    <p:set>
                                      <p:cBhvr>
                                        <p:cTn id="169" dur="1" fill="hold">
                                          <p:stCondLst>
                                            <p:cond delay="99"/>
                                          </p:stCondLst>
                                        </p:cTn>
                                        <p:tgtEl>
                                          <p:spTgt spid="63"/>
                                        </p:tgtEl>
                                        <p:attrNameLst>
                                          <p:attrName>style.visibility</p:attrName>
                                        </p:attrNameLst>
                                      </p:cBhvr>
                                      <p:to>
                                        <p:strVal val="hidden"/>
                                      </p:to>
                                    </p:set>
                                  </p:childTnLst>
                                </p:cTn>
                              </p:par>
                              <p:par>
                                <p:cTn id="170" presetID="1" presetClass="exit" presetSubtype="0" fill="hold" grpId="1" nodeType="withEffect">
                                  <p:stCondLst>
                                    <p:cond delay="0"/>
                                  </p:stCondLst>
                                  <p:childTnLst>
                                    <p:set>
                                      <p:cBhvr>
                                        <p:cTn id="171" dur="1" fill="hold">
                                          <p:stCondLst>
                                            <p:cond delay="99"/>
                                          </p:stCondLst>
                                        </p:cTn>
                                        <p:tgtEl>
                                          <p:spTgt spid="64"/>
                                        </p:tgtEl>
                                        <p:attrNameLst>
                                          <p:attrName>style.visibility</p:attrName>
                                        </p:attrNameLst>
                                      </p:cBhvr>
                                      <p:to>
                                        <p:strVal val="hidden"/>
                                      </p:to>
                                    </p:set>
                                  </p:childTnLst>
                                </p:cTn>
                              </p:par>
                              <p:par>
                                <p:cTn id="172" presetID="1" presetClass="exit" presetSubtype="0" fill="hold" grpId="0" nodeType="withEffect">
                                  <p:stCondLst>
                                    <p:cond delay="0"/>
                                  </p:stCondLst>
                                  <p:childTnLst>
                                    <p:set>
                                      <p:cBhvr>
                                        <p:cTn id="173" dur="1" fill="hold">
                                          <p:stCondLst>
                                            <p:cond delay="99"/>
                                          </p:stCondLst>
                                        </p:cTn>
                                        <p:tgtEl>
                                          <p:spTgt spid="60"/>
                                        </p:tgtEl>
                                        <p:attrNameLst>
                                          <p:attrName>style.visibility</p:attrName>
                                        </p:attrNameLst>
                                      </p:cBhvr>
                                      <p:to>
                                        <p:strVal val="hidden"/>
                                      </p:to>
                                    </p:set>
                                  </p:childTnLst>
                                </p:cTn>
                              </p:par>
                              <p:par>
                                <p:cTn id="174" presetID="1" presetClass="exit" presetSubtype="0" fill="hold" grpId="0" nodeType="withEffect">
                                  <p:stCondLst>
                                    <p:cond delay="0"/>
                                  </p:stCondLst>
                                  <p:childTnLst>
                                    <p:set>
                                      <p:cBhvr>
                                        <p:cTn id="175" dur="1" fill="hold">
                                          <p:stCondLst>
                                            <p:cond delay="99"/>
                                          </p:stCondLst>
                                        </p:cTn>
                                        <p:tgtEl>
                                          <p:spTgt spid="61"/>
                                        </p:tgtEl>
                                        <p:attrNameLst>
                                          <p:attrName>style.visibility</p:attrName>
                                        </p:attrNameLst>
                                      </p:cBhvr>
                                      <p:to>
                                        <p:strVal val="hidden"/>
                                      </p:to>
                                    </p:set>
                                  </p:childTnLst>
                                </p:cTn>
                              </p:par>
                              <p:par>
                                <p:cTn id="176" presetID="1" presetClass="entr" presetSubtype="0" fill="hold" nodeType="withEffect">
                                  <p:stCondLst>
                                    <p:cond delay="0"/>
                                  </p:stCondLst>
                                  <p:childTnLst>
                                    <p:set>
                                      <p:cBhvr>
                                        <p:cTn id="177" dur="1" fill="hold">
                                          <p:stCondLst>
                                            <p:cond delay="99"/>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7169"/>
                  </p:tgtEl>
                </p:cond>
              </p:nextCondLst>
            </p:seq>
          </p:childTnLst>
        </p:cTn>
      </p:par>
    </p:tnLst>
    <p:bldLst>
      <p:bldP spid="65" grpId="0" animBg="1"/>
      <p:bldP spid="65" grpId="1" animBg="1"/>
      <p:bldP spid="2" grpId="0"/>
      <p:bldP spid="5" grpId="0"/>
      <p:bldP spid="4" grpId="0" animBg="1"/>
      <p:bldP spid="4" grpId="1" animBg="1"/>
      <p:bldP spid="66" grpId="0" animBg="1"/>
      <p:bldP spid="66" grpId="1" animBg="1"/>
      <p:bldP spid="51" grpId="0" animBg="1"/>
      <p:bldP spid="51" grpId="1" animBg="1"/>
      <p:bldP spid="51" grpId="2" animBg="1"/>
      <p:bldP spid="51" grpId="3" animBg="1"/>
      <p:bldP spid="53" grpId="0" animBg="1"/>
      <p:bldP spid="53" grpId="1" animBg="1"/>
      <p:bldP spid="53" grpId="2" animBg="1"/>
      <p:bldP spid="53" grpId="3" animBg="1"/>
      <p:bldP spid="52" grpId="0" animBg="1"/>
      <p:bldP spid="52" grpId="1" animBg="1"/>
      <p:bldP spid="52" grpId="2" animBg="1"/>
      <p:bldP spid="55" grpId="0" animBg="1"/>
      <p:bldP spid="55" grpId="1" animBg="1"/>
      <p:bldP spid="55" grpId="2" animBg="1"/>
      <p:bldP spid="56" grpId="0" animBg="1"/>
      <p:bldP spid="56" grpId="1" animBg="1"/>
      <p:bldP spid="56" grpId="2" animBg="1"/>
      <p:bldP spid="57" grpId="0" animBg="1"/>
      <p:bldP spid="57" grpId="1" animBg="1"/>
      <p:bldP spid="57" grpId="2" animBg="1"/>
      <p:bldP spid="58" grpId="0" animBg="1"/>
      <p:bldP spid="58" grpId="1" animBg="1"/>
      <p:bldP spid="58" grpId="2" animBg="1"/>
      <p:bldP spid="59" grpId="0" animBg="1"/>
      <p:bldP spid="59" grpId="1" animBg="1"/>
      <p:bldP spid="59" grpId="2" animBg="1"/>
      <p:bldP spid="60" grpId="0" animBg="1"/>
      <p:bldP spid="61" grpId="0" animBg="1"/>
      <p:bldP spid="62" grpId="0" animBg="1"/>
      <p:bldP spid="62" grpId="1" animBg="1"/>
      <p:bldP spid="62" grpId="2" animBg="1"/>
      <p:bldP spid="63" grpId="0" animBg="1"/>
      <p:bldP spid="63" grpId="1" animBg="1"/>
      <p:bldP spid="63" grpId="2" animBg="1"/>
      <p:bldP spid="64" grpId="0" animBg="1"/>
      <p:bldP spid="64" grpId="1" animBg="1"/>
      <p:bldP spid="64" grpId="2" animBg="1"/>
      <p:bldP spid="54" grpId="0" animBg="1"/>
      <p:bldP spid="54" grpId="1" animBg="1"/>
      <p:bldP spid="54" grpId="2" animBg="1"/>
      <p:bldP spid="67" grpId="0" animBg="1"/>
      <p:bldP spid="67" grpId="2" animBg="1"/>
      <p:bldP spid="68" grpId="0" animBg="1"/>
      <p:bldP spid="68" grpId="1" animBg="1"/>
      <p:bldP spid="7168" grpId="0"/>
      <p:bldP spid="7168" grpId="1"/>
      <p:bldP spid="7169" grpId="0"/>
      <p:bldP spid="7171" grpId="0"/>
      <p:bldP spid="7171" grpId="1"/>
      <p:bldP spid="7172" grpId="0"/>
      <p:bldP spid="7172" grpId="1"/>
      <p:bldP spid="7173" grpId="0"/>
      <p:bldP spid="7173" grpId="1"/>
      <p:bldP spid="70" grpId="0" animBg="1"/>
      <p:bldP spid="70"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cb66b57c2555bdc77b9049be524f585fd1848"/>
  <p:tag name="ISPRING_ULTRA_SCORM_COURSE_ID" val="69BD0096-28C9-4F4A-8B4B-C17F8229258C"/>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KsJe0T+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CrCXtEIv+HytUDAADdDwAAJwAAAHVuaXZlcnNhbC9mbGFzaF9wdWJsaXNoaW5nX3NldHRpbmdzLnhtbNVX3W7bNhS+91MQGnpZK+mSJTVkB0EiI0Yd27OUrcUwBLR0bHGhSJWk7LpXe5o92J5kh2Li2LXTySsypMiFo6NzvvP/UQzOPuWczEFpJkXbO2weeAREIlMmZm3vJu6+PvWINlSklEsBbU9Ij5x1GkFRTjjTWQTGoKomCCN0qzBtLzOmaPn+YrFoMl0o+1by0iC+biYy9wsFGoQB5RecLvHHLAvQXqfRICRwomuZlhwISzEEwWx0lHc51ZnnO7UJTe5mSpYivZBcKqJmk7b3w+m5/XvQcVCXLAdhk9MdFFqxadE0ZTYeyiP2GUgGbJZh4CdHHlmw1GRt782RRUFtfxulwnY5UItyITEZYe7hczA0pYa6R+fPwCejHwROlC4FzVkS4xti8297l/Ft1O9dhreDYRxGt1fxdd/FsIdRHL6P9zCKe3E/3Ee/LvzVh1E47vcG727j4bAf90aPVljRjYIE/mbFAqysLFUCq4IFJivziaCM47B9UUYNBseVUzWDWHYZNnFKuQaP/FHA7OeScmaWONUHONV3AMW5LiAxY9u2tmdUCd4jnAPEwLCXq5E4frsaiZPTjdR95/0xrZ1RBtQYmmQ4PCirQgv8ddGD2lSKjdTsM5lInq4SgnwC6YDmsLYS0R0TXdQ89MgUm8Ax1XPFKPcIM5h6sjLW5UQbZqol7K5rEsTCZQdyHW2VIsmo0hsVX1XdDn7S+W0gDejfXSmc6CnVX2XJU7KUJeHsDoiRBNtc5vhfBmR9mchUybyS4robojnD4OYMFpCe1XH0AV3kJVoi0xQcjPPwsWSfyQSmUiEu0DlyEsqZdvjNvYALqvUjKH2I8ZVbkd7gMnz/yiZI0zkVyZ7gOBuQF+Y58CnmLiS64FxiNdcgsDIJLTVU/UlZWqnVSbO274zOq6bbRlag2G6G8ThMfJHgFDNRQl3AhAoiBV8SmiBTaDtCcyZLjRI3LA5a/6cAnSlhogp1hsuGzlQKqg7aweGbH4+Ofzo5fdtq+n//+dfrrxrds+eIU+vN0efFk/Rcz+oLkv4Xo69Q9ZZtV6rcTmi65XT38XNPk9tEEviW4HbzXUXLL5HuovB8fHFFxmF004+jVp1hGEiCBUsynKap/VipYzO8ibEdYR3V0Tj8pVYY2JdamxBGteCGtfJ4V0dr7I6B0doRUOs8oUogiX8XqgM8b2bucMMTh7Oc4QZ9F1Ty1FZ/Owv9L0zyTV9OjoaeiUmAqiTDjj7bFLx4pn7O8r6kirmn1V1n43IT+DuvkfZNzgTLsY72S2R19+wcHx3gdWnnq0YD0Tav5J3GP1BLAwQUAAIACACrCXtE74PBXrYCAABQCgAAIQAAAHVuaXZlcnNhbC9mbGFzaF9za2luX3NldHRpbmdzLnhtbJVWbW/aMBD+vl+B2HfSvdJJKRKlTKrUrdVa9buTHImFY0f2hY5/P9uxGxsIZDkh4bvnyb347iBVW8oXHyaTNBdMyGdApLxURuN1E1rcTLMWUfBZLjgCxxkXsiZsuvj40z5pYpGXWGIHcixnQ3Lo3cztM4bifHybGxki5KJuCN8/iFLMMpJvSylaXlwMrdo3IBnlW428+jFfrQcdMKrwHqGOYlpfGxlHaSQoBSak72sjF1mMZMC8pyv7jOT0rs5nf0DbUUXR0pafjAzRGlJCXOTrpZFhPNdvj29lbuQ8AeEvauiXz0YGoYzsQcYvv/tqZJAhmrb5nx5ppChNQWPO+Ut85zBBCj1+JqorIxcJJiHj6OItuPLYXO8CkPsazn1qxlUK9mTqerAQzKVnDBYoW0gTf+psqhJvjy3q+fD2UNNjnnTMT6RVIarX9bg/8EZ5EYCcoke8CtbWsOrCDYCxvsevVrd2Uyw2hCmHfdcFAUrYOWUQYa/skb91VY+QgbJHPjNawCNn+yP4oaXj+Bu+Je4uzxdfW4ETffT18idvNZ4ezNyqwLVTeEwtClgoE84LrcHcWppYXRdSchRTysmOlgSp4L8MLtvbZFSaHBhco51uqxQpMjjVbTZGvaPD+7LnuBmdNe7G7jehT647T1Cv8JspQSR5VevfJDWdOJ6eEV2YaXKaYZakhoO85xsxklMTuQX5IgQb64ULhBBrMxsCi26yhuBpEpQgTU4XOXUvOVV93tYZyLW+NAq+a2Jdh6toWTH9wVcKb1DEhAFjx8RKv44T+t6UgcJ1ABCZV75lu0NnqVuGlMEO/OAHCpvwUGap0i061G1LfIANhv3mNKMa0u2JvlFCXGw4QXjVcYl444SGET2PJFM2s2js/QYOYomWst9lpvfCNWbPrpWiN2v7cQm10vyT/AdQSwMEFAACAAgAqwl7RE5r2varAwAA7g4AACYAAAB1bml2ZXJzYWwvaHRtbF9wdWJsaXNoaW5nX3NldHRpbmdzLnhtbNVXUXPaOBB+51do3OljcdJLm5QxZDKJM2FKgQPnrp3OTUZYC1YjS64kQ+nT/Zr+sP6SrqyEhJKk5q7tXYcH8Hr3291v159wdPghF2QO2nAl28FucycgIFPFuJy1g/Pk9MlBQIylklGhJLQDqQJy2GlERTkR3GRjsBZdDUEYaVqFbQeZtUUrDBeLRZObQru7SpQW8U0zVXlYaDAgLeiwEHSJX3ZZgAk6jQYhkTe9UqwUQDjDEiR31VFxZnMRhN5rQtPLmValZMdKKE30bNIOHh0cuc+1j0c64TlI15vpoNGZbYsyxl05VIz5RyAZ8FmGde/vBWTBmc3awdM9h4Le4SZKhe1boA7lWGEv0l7B52Apo5b6S5/Pwgdrrg3exJaS5jxN8A5x7beDk+Ri3OuexBf9QRKPL86SVz1fwxZBSfw62SIo6Sa9eBv/uvBnb4bxqNftv7xIBoNe0h3eRCGja4RE4TpjETKrSp3CirDIZmU+kZQL3LWvaDRgcVsF1TNI1CnHIU6pMBCQdwXMfi+p4HaJS72DS30JUByZAlI7cmNrB1aXENzAeUAsDGe5WolnL1YrsX+w1nros9+0dWeVEbWWphkuD9qq0qLwtunabarkWmvumkyUYKuGpsiywF6ONKciINxib+nqrnUM2FMukH8Xu9ucSrvRXJpRbdY4XPHoVjntvO0rC+Yv35w33ef6pyoFI0tVEsEvgVhFcHBljr8yILcfDzLVKq+sghpLjOAMyJzDAthhnURvMEVeYiRKRyHA+gzvS/6RTGCqNOICnaPIoJ0bj9/cCrigxtyA0usaH/ul7/ZP4tePXYOUzalMtwTHaUNe2B+BT7F3qTCFEArZvAWBzKS0NFDNh3FWudVps3bujM6robtBVqA4bo71eEy8keIWcllCXcCUSqKkWBKa4rNv3ArNuSoNWvyyeGjzjwr0oYTLqtQZHiiYTDPQddB2dp/+tvfs+f7Bi1Yz/Pz3pycPBl3p4VBQl80L4vG9glsv6ivZ/UbQA+K7EXuqdO42lG0kvftAuRK+TSGJQic7dytYJbQ/R8DG8dHo+IyM4vF5Lxm36oy3rwhSkGa4H1P3h6JOzOA8QYLjOq7DUfxHrTKQ6Vq7HY9rwQ1q9fGyjtfIC/vwlqjXOiGolijLv4RrH0+QmT+u8AwRPOf4TPwS4nDfc/rvdeWnaMPD/268cnwvbQCq0wxn9MPm+t+r6Xcl7P/Egb9avTOsvSRE4Z2vYw20r7+jdhpfAFBLAwQUAAIACACrCXtE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qwl7RB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KsJe0SUE7MiaQAAAG4AAAAcAAAAdW5pdmVyc2FsL2xvY2FsX3NldHRpbmdzLnhtbA3MMQ6DMAxA0Z1TWN4p7daBwMZWltIDWMRFkRwbkYDg9mT7w9Nv+zMKHLylYOrw9XgisM7mgy4Of9NQvxFSJvUkpuxQDaHvqlZsJvlyzgUmWIUu3iaOJTKPFIscdhGo4VNe/8Aem666AVBLAwQUAAIACAAUbUxEzoIJN+wCAACICAAAFAAAAHVuaXZlcnNhbC9wbGF5ZXIueG1srVVNb9swDD2nwP6DoXutpF3XNJBbdAWKHdahQNZtt0C1GVuLbXmSXDf99aP8bc/pVmAHAzbF90jxkTS7ek5i5wmUFjL1yMKdEwdSXwYiDT3y8PX2eEmuLt8dsSzme1COCDySp8ICeEycALSvRGYQfM9N5JGewUVm4mRKSCXMHrnPkLuLtCTvjmbokmqPRMZkK0qLonCFRkQaahnnlkS7vkxopkBDakDRKg3iNNiV+Tsan0Sm1Owz0D1kZt4euCZpOZ61GJAUp65UIT2Zzxf0x93ntR9Bwo9Fqg1PfSAOVnJWlvKR+7s7GeQxaGubsSrJNRhjkyhtM2ZWYrFMHa18j1QOmwS05iFoN05DQissnQCzbcx1VPPoAa3l1TtR85Z+G/u9adxK5WjnnOWPsdARHvUhnXUSyOgwKkvK65Yd9NB00K1lIo6CX7lQEJSf39oWmS9IFbDtuDJPVxc+HuDbLfeNVPsbhGEX1Qq6rWhuJZpbgloOt42+7ihIc9stcJMraEo1Y08iAPmFK8VtW1walQOjI2ONpUMwo9WVa5E6QVhkkvjsH7SxfiNpfurXlCkB/0OYT0jU1kSkATzfCvQxkGBNDWCxrc01WezamF1OOn9Men09MFU51qLgRRzDVQg4hgE3nHZ2eggKimt08XM1wvYODoIjEUYxPmaSYXx6kCbhajfJ0Ds4CI6lv5uAtua2jHRcx1EztR3E6MQ6YX6ujUzES9megz1jVmUfvjZyzdF1JtqD8/kfoziI0QzmlkysLvvW21fN4b2dU6M7n01WWQbdivMAJs8qr2YW8mzkE8CW57G56efU7MMedJTz1HRMc33HfpfFWryAU4jA/ukWp7YmEdie8ciH5WmPAfXE7TIIX5qmIjJaS1KpeUg5hrV5ElBUmGpWPqLqoZJ5Goy0cbPu56Bj3FXXCrgTwxYzXZxg88nMI+/xpb7LxdlFd5XzxUWDLfO6rwJXubxhVdcJd51B635tL8LqmcfX31BLAwQUAAIACACrCXtE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KsJe0TB4jFcVBEAAIEiAAAXAAAAdW5pdmVyc2FsL3VuaXZlcnNhbC5wbmftWmtcUum6p5qy6X7ZjeaNSWdne3I0bRRvyZSW02myLEvNCxWpowZmigiCNOPMWCk67ZlUQrRySs0LmSkKCjU1oCPKMRVSXFIxQoLgGAJyEc/Szpw97TOfzqfzwQ8s3mfxZ633eZ7/+7z/Z/3WlaOhIWtX2a6CQCBrD34efAwCWUaBQJYqV64Az2R0B0WCX0vSj4XsgzT02o+DxnuJew/vhUAai1abzywH7fcvfB6VDoGsezL/WcJLrT4HgTh9cDB4b3hWnAo4lH8+YivvpYZihuRAqr5eluZEufL68+XL9/892GrT8m073sP8LSw4bVPwrmXXd6zc+P7ly10f2W74IqEv69Y0KjaNdp1xT/mG7gdcT3wcFCEaZWVOxjJma7t913v3Z0nJMG96+5tfZXdK4phTr/Ldl0Igj4IO7D4JPxnSK63vNPdXWAbc1oBTZIUfKUzbTKF36E75O4P2RCXzzXZPCUHTkznvpU+wdizXuAYF2wga68KIhhdYjinW/w/rJhUcQHgbwLBAnl7+AjyeDd4OHj2cNkMgl2yuvQ+BfFbQ+R4E8uGBc+AUNjh7LoFALm9chC/CF+GL8EX4InwRvghfhC/CF+GL8EX4InwR/v8F7mjW0kkAOPrs6//LZWXVnYRZrQgmCDRNyGqqyocDpp5uph4hvNpsf1MXpWIN5zW7s4iEdfqX+Oxw0wrIJUCG7FL7qNnVHA5hziSBv85qktXHc98A8RJrrb5Ck2V60UnQDkbAKgz8xGF48ZNBdh1xWKX8yZTVEZssgUDui7vdOYTrqW6DUwmoaEZP0w25rV11Qz+xZe6oVYhstyCg3/KVPV2XxKD/oFZqMxuImo5J4uQBGEpbc4SYrHl2yL1DZa6YM8up9BxtLYxt6Ello/zkGqrELKsnzlVCZ1/fStJoj2l6+hMwNLLBYpbD4Z+iyjiTWqbK+5+RPJSG+HI14nkbreoGojnUPsbelLScZPWo8ri70cVRo76XSpDaqTIFyeXooZSjIpSRTMt11tiutoTVvnUE30FDSgYeG1mj2gbqMj3aqGjkOWaLcVuqMTnLD+ME2aPpmnRakaaaiEiLMpnnJxR9K2obrCH/DVvfkapc/V5zzGxdfArbox5tvQXthSorL1FlMK499cvsiRCfKkEwxm4EupdcVB/5bCB+UvOTbBKSlaFYft+lgvCAOMLcDrQImPENB2N5Xdb+6wv56qJXGQA7VCHEITLE6XV+O+i5s8YoKxUQ0LTqRzeIglZreMR2S6nolmY0S+Sna7FTH7sqp23Par/eFxuBYcbZ2IiGLg94IABHrr94C0rDKpzM0bPERx1agAOFsSGoJz4dKexhWVp2YMS5uFebN5gIpx5Llvz+esDlEyavNqUfZaqLlg0PYACUySNY5tAHhghN0+9n7OHZQneOwFbtPCY7+pzrTyk5LurCAycKBgVeFuV0VknjvgvBcb8Ml1YViIOWjxgbzs2ylUwg08430wHDRFcxemBn0wPdVWWTw2ubC9HA7vkUhUkGlY61DWGM2SY0JeW4YG/NZOJVvv9tsegg4DeZj84O9Vo3w0pqwld9meNSc/zM7tFPpGamEh0ss43B4Nc2e8qg3PhMjeSDNDHauaoBKTGgTabQPgAquBWtB92wZ2LA2PbeioY9ujMY4kI3ZJfWoqF8MNxhxPMtYkvQlb+4mfZD0skzYf3LZfEYEVBZwFe/ye8cQTDUUQy+b4ayHNN93k5i6MUOG/R99XYvnjUYoMzxDNNp4Sfp9QpO0rju8bZ3wlZla2UGHt4KXNqGKl/FN7rF6GMDemsD3/jlzZppfD8S4aMWvqSrbNAsld6NJyAe9NqVeE0YQ2UN4s4a5XMsO8SBIjEKGd7u7JlXsvWkmSd9Zwbrs8G7rQOYiYAn4PP3XYcY6EuH8BaDXMyrShGq8sCZemW//NZ6ePY+PWQTBWEaFnnDLVNFqebf8+DtvkcrqkQG5Q/TkXdlnyANoYfpY7xxw8XvPDpCi7prc++gNHwOVjZW+NYFXiSP3R/ahxLU6K7wmbHnTfRtH8dw4a2edVZzZSEq+dX6NGAA47HvgVNDQwl+4+n2DbtuN+UU2lBLarop0vqf0XEJazuGUIxrSGEYozvIUhyyhYKwvCmBkcxS6Bw2dW7SR9d4fyFb3mJLsS1guDNvJDjoXxogp0vS5w4NY08w3BMAT1EdelmVOV9uTearb54ruNrpgSDjTxDiWspbUwYI8aLq8Wazzx5E7667ovE0XGr7FDcIew9XbtCjC3CFg//mjOIS0b49tSknPM0G+kMskIn7bYDdUFRZvPE68tS3QOnJScdCzc6VPMynSzP4MATWeaXSbGzb+UKBn+x15zVUuqV/owwkdTf8554TWJKr1scwnEKfnSxnt/nGFhUp83O1TmcP12qwDvffEua4MgrKShT3ui+kTFktv4ZvUMqAiPm8+Y5xdtZItYPm7b1ZyMRq+RW/dQgoTI5L0BI83ZDE3n9gorxQ4qk5N4BdiukeuWspHuYa2qdgwsyBSUbHlRMmeig99bvBMaFB2w5zb/JLQKypIsA1t6/5ls/wHn+Oypit87CKI99IjGvJPEbGhJA1SjnBEilqcfCHfjMQgDQrIjjJ8vGcIwod5hijF1mHlCRVvW6x8uGoLZFc5BmythF7ElpJC9nDzlwirM9u6eUc3lMsSu+y0TycMs0MjQv3KIu3VragCrTLu4MwyhWt3xjd4vStD+ko5DdCAr+jEN/bqrqoMFTdLeIZtY2Z7RSvpeoNgGXem4SCthDhXUrFcVFYvxLXxDWPHHschZwoikWKNNOBhbM5sl+c0oGtTRWW6SpYP3fnJi+hQbjz3B4S8JV0VbQcUSUa167gxI0Dnklva2YBZsJf9TdAB5GLAChvda6XzHrMT8w1ZgH12d4C1jD4f1kFDQ2A9cZW2pYyCsPcTD//ZaZyhQ9DYtExVMhn25L5vN+3lGhw0tLsHMfqD+0rCremRSLZZYNZZ1JzSu4X14cVcTTtJoWua56zyAEdWSO8O1TlzvVsBrQjnk7Z5PFGElbFQg6gKsUurBhXT15v1Hq3X/G5tY3qMu2qKAHCHRtzRmlWTvvtEcLR96XctrhxqR5TR1J6MIm0gXqNDbjwh//BVC3ppbPghVgX5fvpEcFk6w941S5P8WXquFi1cE+0vEJli8Trm/rnq8HupenVEWUp0d2NUKpKuPYC+grpcAsXHxMwGlvXr/SY2zV6wZan8sp0QBRh9bKb9ntZgW6TtWIXMA5iPvK85suSxvqU1PO7ddJSEpAXPyEJpvIVLX2qH2KDZaRQgRJaEgEbwJXjKEbfWn9uqTzyr8LdqkpLtcx8SY6lu2Lneb+GxS0dnZ1YWAMZihfy549cAeaS3vrsAL9wMr6djlR6vmqMy6odl5ayCit4aXo/QWsZms8zSQHBVJa/00RMhdN4cdth8rDQKE42Kb4V9tlWhiXjYQqz4cGBSFGpZCutx8Sg5lxFV0xcbOy0p7tlQOm2UA9besBAJLYX/22dXABjejbcx1gweJpjRGdrQVqQDUyIpjxEI1wwygCun46WeRWdnWmYnSRxDEYRJyc9pHwQ51UfvSKLpbb4cI2lrHvjUuhOm0oqPePfnZqodcxlavz/cGqgxcPSdyONv2dp4wGHdFHVORmvKy3HIVsgw/4jpEwoONVyQLT1D+J4KSYdxbFi33LrkMqBaVtNZrH2lxED8oEXsdy7QHv+X05F5JANW0aHz0i/847D2SDLU9s/Dmz4/kxMmHLJEdWI7VseNXyftlWq92DGP3uXQePhnwlVE85QQ6csH2F+JduJMPwa5EgyT/XkBU7fouKebh9pACnWGGhA7V63NDmj/9DCRnc/pWAcEIQujAMVhtp1a4RYmEiShwYgct3TzUceFh3Mq/bg/NDmmEfnjUh9coihNWnRO8hYnWIKAy7wszobIJAyX664zwv7PFMqJ8TWGtGJZL4kxIFr6UBJHO6h7YDAobGz16JkueThGc+rBHYa2S5G9RSs6jew7HbcaBrSgeuJCYKWhHHx3Gm/jtEX3a3bBmzk5HhZt12Lg+tE7cLOXdRYSKyi3RaXD85vKz28QF0j9fs6q1JUeY5xnIpLHj11l+X6gsM0IfeMDj7XhdEGZ4I/n524W7JQBM6IIuVUUuaCTkDvLkck829FwVnyh8/ArX2kPFvdpvMY3+ClwN2mnmQi1VMBjRblA5ZbYqlkI6DHJVHRFaCYQB9HnueZQ8+Rg5zSCYomGU2KVxWl708AvJnEB937nZvCMQL/1gMRr5wdedV2L8zexqP+HZm/mXW4mtI6TYSzJ2/aLzbiKK3cvRK9EklJG23pdlVeJ1S/S9GT2tAxF7ihy9vV3yv1k/7YD35HALNpAX2DkYiR6EEiqkCdlvN6vhaP1wns/lSah3jtAoWBngMV5AJmkKluL8G+IBlaojtRWZjPSrqTzzf0Fzq3Jw9If8O3d8TpsqyauD5c+EkGHNxzGTUecz0azStbisZ73aB1MykZ8WPfPiRLZH1BsJGCob7W8VBujpTpd0lHGSQFI6C5NOeLUOjMIytv+Mzj9d4ci5belsg2AZOjBNcbKsWVGhbH/jYLXmy4LkXditI3bjymTSc43F4oZ02H9zwu1Gb2M2iIhdTovPJkAUwcC7Ms5mclncPWTBm9t8BYZ+nZyKrwTwcNUt87oam73SP6vHonRwv8gv978pwUAKpN6vIjte/FiKmRzUcU08azqtYyPNtBTp7NTr6wHhNdLQbRaGfPycvvxjtBu944gN0lv+SKqTIPCXIyK0Pp/fA5gyA10DQkaNn4BBB9u2W9Uu2e91pddKf86YHOweqIY8pA74JJckGYnqG++N0Cw2K5LmHMJC+m5u3K2pYsqQNLybwi/cjC4Zuqxdbz2lf/82r3h6azUCdN4euFfdgEMnooD25+ScW6yy7VRWQLd9RoZDiFak7PmZtNpRaZbuV/7CgEEOtAuZuH/yWLUJQgrt7gALUavvMn7atr/s5gA7TP5318KLECBa1oiGJA59XUBCWxPEn/hP2OWG0CO5+JW1musT/+iGHrwfZGRRghxoZP3VdbLl4Gy2Etdo3yF6pB2uSl0Bure9nQWMU8x3zzFlwlnl/Nt31LMlWXS8V5aGXDCcb6+Zvds3gNIeHb/S//WW8nOGloNf9y4i80e4dRUetChGvYoKoGfzrVYX7TrQr0+aaz3fkt49ivWxKFxJgWtunhgYM0mEAqfaCPtj4RUAdy69UmK+s/dRpdf+o0ps0aAUNM2nENF5Jh8quJlhNBTVhn2flPNdRi6DqS8+bk9wPjGPzsE7gWQeG//Hm2b//bVFdPIjP0XT8R2ZqX812c29RzrHWGOFBZ3ObdJb8J9pWb6L+x+2NeXVeCbaWqKTVnKh8xYn+UvhFHXZ/zey41lWQSox5dYMy+KeEQoo9O3S8CZbBqdmyD3FIdHptZXxmt54PN2Jc041ziKEbr8BTNSvQ6wpho9tHNPRmRgb14VfuNtIMlWWNGdlyqSU09QjL2U3lQUju5K7QnujujZLkZQXSX2ltZYyh5BPmT+c6uzLS/JQRVIe1JQd9Mb+/EXTgXZyJPPHPT/qolto+uG4LNv7XQg90N17cJmsN8A2an+2GagfbmL7BREEhAXdxKFnfFc32W5pRddcu4vftFR3vKWMyCn0bQz4wOh6bUj22VJorW47GxbYWshD19h1q0UfjpV+9DLpSmpFwKKoJJxsWky5VOm9UP5GBRlc3Ja+eGz52UDz5Eb4VAPgz6Xw85AmbEEoswFBxeCgpHBM6YJHOjoe/9YYk4lsH/sZ6bE7Ng889BjodHCFuv8G3nZnjw4a3gtU6XKLo8Rq+CZ8xyOCyVbUhgbQCvyL8HrXWeg3tTSct6L8QbXl6h/cf8CxUH94cGN+w7/fV/AVBLAwQUAAIACACrCXtEyEK4nUoAAABqAAAAGwAAAHVuaXZlcnNhbC91bml2ZXJzYWwucG5nLnhtbLOxr8jNUShLLSrOzM+zVTLUM1Cyt+PlsikoSi3LTC1XqACKGekZQICSQiUqtzwzpSTDVsnC0hwhlpGamZ5RYqtkZm4MF9QHGgkAUEsBAgAAFAACAAgAqwl7RP5Vkq/RAwAA+w0AAB0AAAAAAAAAAQAAAAAAAAAAAHVuaXZlcnNhbC9jb21tb25fbWVzc2FnZXMubG5nUEsBAgAAFAACAAgAqwl7RCL/h8rVAwAA3Q8AACcAAAAAAAAAAQAAAAAADAQAAHVuaXZlcnNhbC9mbGFzaF9wdWJsaXNoaW5nX3NldHRpbmdzLnhtbFBLAQIAABQAAgAIAKsJe0Tvg8FetgIAAFAKAAAhAAAAAAAAAAEAAAAAACYIAAB1bml2ZXJzYWwvZmxhc2hfc2tpbl9zZXR0aW5ncy54bWxQSwECAAAUAAIACACrCXtETmva9qsDAADuDgAAJgAAAAAAAAABAAAAAAAbCwAAdW5pdmVyc2FsL2h0bWxfcHVibGlzaGluZ19zZXR0aW5ncy54bWxQSwECAAAUAAIACACrCXtEQq3qOp4BAAAtBgAAHwAAAAAAAAABAAAAAAAKDwAAdW5pdmVyc2FsL2h0bWxfc2tpbl9zZXR0aW5ncy5qc1BLAQIAABQAAgAIAKsJe0Qa2uo7qgAAAB8BAAAaAAAAAAAAAAEAAAAAAOUQAAB1bml2ZXJzYWwvaTE4bl9wcmVzZXRzLnhtbFBLAQIAABQAAgAIAKsJe0SUE7MiaQAAAG4AAAAcAAAAAAAAAAEAAAAAAMcRAAB1bml2ZXJzYWwvbG9jYWxfc2V0dGluZ3MueG1sUEsBAgAAFAACAAgAFG1MRM6CCTfsAgAAiAgAABQAAAAAAAAAAQAAAAAAahIAAHVuaXZlcnNhbC9wbGF5ZXIueG1sUEsBAgAAFAACAAgAqwl7RDXb2a1oAQAA8wIAACkAAAAAAAAAAQAAAAAAiBUAAHVuaXZlcnNhbC9za2luX2N1c3RvbWl6YXRpb25fc2V0dGluZ3MueG1sUEsBAgAAFAACAAgAqwl7RMHiMVxUEQAAgSIAABcAAAAAAAAAAAAAAAAANxcAAHVuaXZlcnNhbC91bml2ZXJzYWwucG5nUEsBAgAAFAACAAgAqwl7RMhCuJ1KAAAAagAAABsAAAAAAAAAAQAAAAAAwCgAAHVuaXZlcnNhbC91bml2ZXJzYWwucG5nLnhtbFBLBQYAAAAACwALAEkDAABDKQAAAAA="/>
  <p:tag name="ISPRING_RESOURCE_PATHS_HASH_PRESENTER" val="86c3b6d68fb3a4ca93ad811175e4f6f841a77630"/>
  <p:tag name="ISPRING_SCORM_USE_CUSTOM_PASSING_SCORE" val="1"/>
  <p:tag name="ISPRING_SCORM_ENDPOINT" val="&lt;endpoint&gt;&lt;enable&gt;0&lt;/enable&gt;&lt;lrs&gt;http://&lt;/lrs&gt;&lt;auth&gt;0&lt;/auth&gt;&lt;login&gt;&lt;/login&gt;&lt;password&gt;&lt;/password&gt;&lt;key&gt;&lt;/key&gt;&lt;name&gt;&lt;/name&gt;&lt;email&gt;&lt;/email&gt;&lt;/endpoint&gt;&#10;"/>
  <p:tag name="ISPRING_ULTRA_SCORM_COURCE_TITLE" val="eclairage5"/>
  <p:tag name="ISPRING_ULTRA_SCORM_LESSON_TITLE" val="eclairage5"/>
  <p:tag name="ISPRING_PRESENTATION_TITLE" val="éclairage5"/>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7"/>
</p:tagLst>
</file>

<file path=ppt/tags/tag102.xml><?xml version="1.0" encoding="utf-8"?>
<p:tagLst xmlns:a="http://schemas.openxmlformats.org/drawingml/2006/main" xmlns:r="http://schemas.openxmlformats.org/officeDocument/2006/relationships" xmlns:p="http://schemas.openxmlformats.org/presentationml/2006/main">
  <p:tag name="NUM" val="8"/>
</p:tagLst>
</file>

<file path=ppt/tags/tag103.xml><?xml version="1.0" encoding="utf-8"?>
<p:tagLst xmlns:a="http://schemas.openxmlformats.org/drawingml/2006/main" xmlns:r="http://schemas.openxmlformats.org/officeDocument/2006/relationships" xmlns:p="http://schemas.openxmlformats.org/presentationml/2006/main">
  <p:tag name="NUM" val="9"/>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7"/>
</p:tagLst>
</file>

<file path=ppt/tags/tag111.xml><?xml version="1.0" encoding="utf-8"?>
<p:tagLst xmlns:a="http://schemas.openxmlformats.org/drawingml/2006/main" xmlns:r="http://schemas.openxmlformats.org/officeDocument/2006/relationships" xmlns:p="http://schemas.openxmlformats.org/presentationml/2006/main">
  <p:tag name="NUM" val="8"/>
</p:tagLst>
</file>

<file path=ppt/tags/tag112.xml><?xml version="1.0" encoding="utf-8"?>
<p:tagLst xmlns:a="http://schemas.openxmlformats.org/drawingml/2006/main" xmlns:r="http://schemas.openxmlformats.org/officeDocument/2006/relationships" xmlns:p="http://schemas.openxmlformats.org/presentationml/2006/main">
  <p:tag name="NUM" val="9"/>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6"/>
</p:tagLst>
</file>

<file path=ppt/tags/tag119.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8"/>
</p:tagLst>
</file>

<file path=ppt/tags/tag121.xml><?xml version="1.0" encoding="utf-8"?>
<p:tagLst xmlns:a="http://schemas.openxmlformats.org/drawingml/2006/main" xmlns:r="http://schemas.openxmlformats.org/officeDocument/2006/relationships" xmlns:p="http://schemas.openxmlformats.org/presentationml/2006/main">
  <p:tag name="NUM" val="9"/>
</p:tagLst>
</file>

<file path=ppt/tags/tag122.xml><?xml version="1.0" encoding="utf-8"?>
<p:tagLst xmlns:a="http://schemas.openxmlformats.org/drawingml/2006/main" xmlns:r="http://schemas.openxmlformats.org/officeDocument/2006/relationships" xmlns:p="http://schemas.openxmlformats.org/presentationml/2006/main">
  <p:tag name="NUM" val="10"/>
</p:tagLst>
</file>

<file path=ppt/tags/tag123.xml><?xml version="1.0" encoding="utf-8"?>
<p:tagLst xmlns:a="http://schemas.openxmlformats.org/drawingml/2006/main" xmlns:r="http://schemas.openxmlformats.org/officeDocument/2006/relationships" xmlns:p="http://schemas.openxmlformats.org/presentationml/2006/main">
  <p:tag name="NUM" val="11"/>
</p:tagLst>
</file>

<file path=ppt/tags/tag124.xml><?xml version="1.0" encoding="utf-8"?>
<p:tagLst xmlns:a="http://schemas.openxmlformats.org/drawingml/2006/main" xmlns:r="http://schemas.openxmlformats.org/officeDocument/2006/relationships" xmlns:p="http://schemas.openxmlformats.org/presentationml/2006/main">
  <p:tag name="NUM" val="12"/>
</p:tagLst>
</file>

<file path=ppt/tags/tag125.xml><?xml version="1.0" encoding="utf-8"?>
<p:tagLst xmlns:a="http://schemas.openxmlformats.org/drawingml/2006/main" xmlns:r="http://schemas.openxmlformats.org/officeDocument/2006/relationships" xmlns:p="http://schemas.openxmlformats.org/presentationml/2006/main">
  <p:tag name="NUM" val="13"/>
</p:tagLst>
</file>

<file path=ppt/tags/tag126.xml><?xml version="1.0" encoding="utf-8"?>
<p:tagLst xmlns:a="http://schemas.openxmlformats.org/drawingml/2006/main" xmlns:r="http://schemas.openxmlformats.org/officeDocument/2006/relationships" xmlns:p="http://schemas.openxmlformats.org/presentationml/2006/main">
  <p:tag name="NUM" val="14"/>
</p:tagLst>
</file>

<file path=ppt/tags/tag127.xml><?xml version="1.0" encoding="utf-8"?>
<p:tagLst xmlns:a="http://schemas.openxmlformats.org/drawingml/2006/main" xmlns:r="http://schemas.openxmlformats.org/officeDocument/2006/relationships" xmlns:p="http://schemas.openxmlformats.org/presentationml/2006/main">
  <p:tag name="NUM" val="15"/>
</p:tagLst>
</file>

<file path=ppt/tags/tag128.xml><?xml version="1.0" encoding="utf-8"?>
<p:tagLst xmlns:a="http://schemas.openxmlformats.org/drawingml/2006/main" xmlns:r="http://schemas.openxmlformats.org/officeDocument/2006/relationships" xmlns:p="http://schemas.openxmlformats.org/presentationml/2006/main">
  <p:tag name="NUM" val="16"/>
</p:tagLst>
</file>

<file path=ppt/tags/tag129.xml><?xml version="1.0" encoding="utf-8"?>
<p:tagLst xmlns:a="http://schemas.openxmlformats.org/drawingml/2006/main" xmlns:r="http://schemas.openxmlformats.org/officeDocument/2006/relationships" xmlns:p="http://schemas.openxmlformats.org/presentationml/2006/main">
  <p:tag name="NUM" val="17"/>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30.xml><?xml version="1.0" encoding="utf-8"?>
<p:tagLst xmlns:a="http://schemas.openxmlformats.org/drawingml/2006/main" xmlns:r="http://schemas.openxmlformats.org/officeDocument/2006/relationships" xmlns:p="http://schemas.openxmlformats.org/presentationml/2006/main">
  <p:tag name="NUM" val="18"/>
</p:tagLst>
</file>

<file path=ppt/tags/tag131.xml><?xml version="1.0" encoding="utf-8"?>
<p:tagLst xmlns:a="http://schemas.openxmlformats.org/drawingml/2006/main" xmlns:r="http://schemas.openxmlformats.org/officeDocument/2006/relationships" xmlns:p="http://schemas.openxmlformats.org/presentationml/2006/main">
  <p:tag name="NUM" val="19"/>
</p:tagLst>
</file>

<file path=ppt/tags/tag132.xml><?xml version="1.0" encoding="utf-8"?>
<p:tagLst xmlns:a="http://schemas.openxmlformats.org/drawingml/2006/main" xmlns:r="http://schemas.openxmlformats.org/officeDocument/2006/relationships" xmlns:p="http://schemas.openxmlformats.org/presentationml/2006/main">
  <p:tag name="NUM" val="20"/>
</p:tagLst>
</file>

<file path=ppt/tags/tag133.xml><?xml version="1.0" encoding="utf-8"?>
<p:tagLst xmlns:a="http://schemas.openxmlformats.org/drawingml/2006/main" xmlns:r="http://schemas.openxmlformats.org/officeDocument/2006/relationships" xmlns:p="http://schemas.openxmlformats.org/presentationml/2006/main">
  <p:tag name="NUM" val="21"/>
</p:tagLst>
</file>

<file path=ppt/tags/tag134.xml><?xml version="1.0" encoding="utf-8"?>
<p:tagLst xmlns:a="http://schemas.openxmlformats.org/drawingml/2006/main" xmlns:r="http://schemas.openxmlformats.org/officeDocument/2006/relationships" xmlns:p="http://schemas.openxmlformats.org/presentationml/2006/main">
  <p:tag name="NUM" val="22"/>
</p:tagLst>
</file>

<file path=ppt/tags/tag135.xml><?xml version="1.0" encoding="utf-8"?>
<p:tagLst xmlns:a="http://schemas.openxmlformats.org/drawingml/2006/main" xmlns:r="http://schemas.openxmlformats.org/officeDocument/2006/relationships" xmlns:p="http://schemas.openxmlformats.org/presentationml/2006/main">
  <p:tag name="NUM" val="23"/>
</p:tagLst>
</file>

<file path=ppt/tags/tag136.xml><?xml version="1.0" encoding="utf-8"?>
<p:tagLst xmlns:a="http://schemas.openxmlformats.org/drawingml/2006/main" xmlns:r="http://schemas.openxmlformats.org/officeDocument/2006/relationships" xmlns:p="http://schemas.openxmlformats.org/presentationml/2006/main">
  <p:tag name="NUM" val="24"/>
</p:tagLst>
</file>

<file path=ppt/tags/tag137.xml><?xml version="1.0" encoding="utf-8"?>
<p:tagLst xmlns:a="http://schemas.openxmlformats.org/drawingml/2006/main" xmlns:r="http://schemas.openxmlformats.org/officeDocument/2006/relationships" xmlns:p="http://schemas.openxmlformats.org/presentationml/2006/main">
  <p:tag name="NUM" val="25"/>
</p:tagLst>
</file>

<file path=ppt/tags/tag138.xml><?xml version="1.0" encoding="utf-8"?>
<p:tagLst xmlns:a="http://schemas.openxmlformats.org/drawingml/2006/main" xmlns:r="http://schemas.openxmlformats.org/officeDocument/2006/relationships" xmlns:p="http://schemas.openxmlformats.org/presentationml/2006/main">
  <p:tag name="NUM" val="26"/>
</p:tagLst>
</file>

<file path=ppt/tags/tag139.xml><?xml version="1.0" encoding="utf-8"?>
<p:tagLst xmlns:a="http://schemas.openxmlformats.org/drawingml/2006/main" xmlns:r="http://schemas.openxmlformats.org/officeDocument/2006/relationships" xmlns:p="http://schemas.openxmlformats.org/presentationml/2006/main">
  <p:tag name="NUM" val="27"/>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40.xml><?xml version="1.0" encoding="utf-8"?>
<p:tagLst xmlns:a="http://schemas.openxmlformats.org/drawingml/2006/main" xmlns:r="http://schemas.openxmlformats.org/officeDocument/2006/relationships" xmlns:p="http://schemas.openxmlformats.org/presentationml/2006/main">
  <p:tag name="NUM" val="28"/>
</p:tagLst>
</file>

<file path=ppt/tags/tag141.xml><?xml version="1.0" encoding="utf-8"?>
<p:tagLst xmlns:a="http://schemas.openxmlformats.org/drawingml/2006/main" xmlns:r="http://schemas.openxmlformats.org/officeDocument/2006/relationships" xmlns:p="http://schemas.openxmlformats.org/presentationml/2006/main">
  <p:tag name="NUM" val="29"/>
</p:tagLst>
</file>

<file path=ppt/tags/tag142.xml><?xml version="1.0" encoding="utf-8"?>
<p:tagLst xmlns:a="http://schemas.openxmlformats.org/drawingml/2006/main" xmlns:r="http://schemas.openxmlformats.org/officeDocument/2006/relationships" xmlns:p="http://schemas.openxmlformats.org/presentationml/2006/main">
  <p:tag name="NUM" val="30"/>
</p:tagLst>
</file>

<file path=ppt/tags/tag143.xml><?xml version="1.0" encoding="utf-8"?>
<p:tagLst xmlns:a="http://schemas.openxmlformats.org/drawingml/2006/main" xmlns:r="http://schemas.openxmlformats.org/officeDocument/2006/relationships" xmlns:p="http://schemas.openxmlformats.org/presentationml/2006/main">
  <p:tag name="NUM" val="31"/>
</p:tagLst>
</file>

<file path=ppt/tags/tag144.xml><?xml version="1.0" encoding="utf-8"?>
<p:tagLst xmlns:a="http://schemas.openxmlformats.org/drawingml/2006/main" xmlns:r="http://schemas.openxmlformats.org/officeDocument/2006/relationships" xmlns:p="http://schemas.openxmlformats.org/presentationml/2006/main">
  <p:tag name="NUM" val="32"/>
</p:tagLst>
</file>

<file path=ppt/tags/tag145.xml><?xml version="1.0" encoding="utf-8"?>
<p:tagLst xmlns:a="http://schemas.openxmlformats.org/drawingml/2006/main" xmlns:r="http://schemas.openxmlformats.org/officeDocument/2006/relationships" xmlns:p="http://schemas.openxmlformats.org/presentationml/2006/main">
  <p:tag name="NUM" val="33"/>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50.xml><?xml version="1.0" encoding="utf-8"?>
<p:tagLst xmlns:a="http://schemas.openxmlformats.org/drawingml/2006/main" xmlns:r="http://schemas.openxmlformats.org/officeDocument/2006/relationships" xmlns:p="http://schemas.openxmlformats.org/presentationml/2006/main">
  <p:tag name="NUM" val="5"/>
</p:tagLst>
</file>

<file path=ppt/tags/tag151.xml><?xml version="1.0" encoding="utf-8"?>
<p:tagLst xmlns:a="http://schemas.openxmlformats.org/drawingml/2006/main" xmlns:r="http://schemas.openxmlformats.org/officeDocument/2006/relationships" xmlns:p="http://schemas.openxmlformats.org/presentationml/2006/main">
  <p:tag name="NUM" val="6"/>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60.xml><?xml version="1.0" encoding="utf-8"?>
<p:tagLst xmlns:a="http://schemas.openxmlformats.org/drawingml/2006/main" xmlns:r="http://schemas.openxmlformats.org/officeDocument/2006/relationships" xmlns:p="http://schemas.openxmlformats.org/presentationml/2006/main">
  <p:tag name="NUM" val="4"/>
</p:tagLst>
</file>

<file path=ppt/tags/tag161.xml><?xml version="1.0" encoding="utf-8"?>
<p:tagLst xmlns:a="http://schemas.openxmlformats.org/drawingml/2006/main" xmlns:r="http://schemas.openxmlformats.org/officeDocument/2006/relationships" xmlns:p="http://schemas.openxmlformats.org/presentationml/2006/main">
  <p:tag name="NUM" val="5"/>
</p:tagLst>
</file>

<file path=ppt/tags/tag162.xml><?xml version="1.0" encoding="utf-8"?>
<p:tagLst xmlns:a="http://schemas.openxmlformats.org/drawingml/2006/main" xmlns:r="http://schemas.openxmlformats.org/officeDocument/2006/relationships" xmlns:p="http://schemas.openxmlformats.org/presentationml/2006/main">
  <p:tag name="NUM" val="6"/>
</p:tagLst>
</file>

<file path=ppt/tags/tag163.xml><?xml version="1.0" encoding="utf-8"?>
<p:tagLst xmlns:a="http://schemas.openxmlformats.org/drawingml/2006/main" xmlns:r="http://schemas.openxmlformats.org/officeDocument/2006/relationships" xmlns:p="http://schemas.openxmlformats.org/presentationml/2006/main">
  <p:tag name="NUM" val="7"/>
</p:tagLst>
</file>

<file path=ppt/tags/tag164.xml><?xml version="1.0" encoding="utf-8"?>
<p:tagLst xmlns:a="http://schemas.openxmlformats.org/drawingml/2006/main" xmlns:r="http://schemas.openxmlformats.org/officeDocument/2006/relationships" xmlns:p="http://schemas.openxmlformats.org/presentationml/2006/main">
  <p:tag name="NUM" val="8"/>
</p:tagLst>
</file>

<file path=ppt/tags/tag165.xml><?xml version="1.0" encoding="utf-8"?>
<p:tagLst xmlns:a="http://schemas.openxmlformats.org/drawingml/2006/main" xmlns:r="http://schemas.openxmlformats.org/officeDocument/2006/relationships" xmlns:p="http://schemas.openxmlformats.org/presentationml/2006/main">
  <p:tag name="NUM" val="9"/>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70.xml><?xml version="1.0" encoding="utf-8"?>
<p:tagLst xmlns:a="http://schemas.openxmlformats.org/drawingml/2006/main" xmlns:r="http://schemas.openxmlformats.org/officeDocument/2006/relationships" xmlns:p="http://schemas.openxmlformats.org/presentationml/2006/main">
  <p:tag name="NUM" val="5"/>
</p:tagLst>
</file>

<file path=ppt/tags/tag171.xml><?xml version="1.0" encoding="utf-8"?>
<p:tagLst xmlns:a="http://schemas.openxmlformats.org/drawingml/2006/main" xmlns:r="http://schemas.openxmlformats.org/officeDocument/2006/relationships" xmlns:p="http://schemas.openxmlformats.org/presentationml/2006/main">
  <p:tag name="NUM" val="6"/>
</p:tagLst>
</file>

<file path=ppt/tags/tag172.xml><?xml version="1.0" encoding="utf-8"?>
<p:tagLst xmlns:a="http://schemas.openxmlformats.org/drawingml/2006/main" xmlns:r="http://schemas.openxmlformats.org/officeDocument/2006/relationships" xmlns:p="http://schemas.openxmlformats.org/presentationml/2006/main">
  <p:tag name="NUM" val="7"/>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5"/>
</p:tagLst>
</file>

<file path=ppt/tags/tag178.xml><?xml version="1.0" encoding="utf-8"?>
<p:tagLst xmlns:a="http://schemas.openxmlformats.org/drawingml/2006/main" xmlns:r="http://schemas.openxmlformats.org/officeDocument/2006/relationships" xmlns:p="http://schemas.openxmlformats.org/presentationml/2006/main">
  <p:tag name="NUM" val="6"/>
</p:tagLst>
</file>

<file path=ppt/tags/tag179.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11"/>
</p:tagLst>
</file>

<file path=ppt/tags/tag180.xml><?xml version="1.0" encoding="utf-8"?>
<p:tagLst xmlns:a="http://schemas.openxmlformats.org/drawingml/2006/main" xmlns:r="http://schemas.openxmlformats.org/officeDocument/2006/relationships" xmlns:p="http://schemas.openxmlformats.org/presentationml/2006/main">
  <p:tag name="NUM" val="8"/>
</p:tagLst>
</file>

<file path=ppt/tags/tag181.xml><?xml version="1.0" encoding="utf-8"?>
<p:tagLst xmlns:a="http://schemas.openxmlformats.org/drawingml/2006/main" xmlns:r="http://schemas.openxmlformats.org/officeDocument/2006/relationships" xmlns:p="http://schemas.openxmlformats.org/presentationml/2006/main">
  <p:tag name="NUM" val="9"/>
</p:tagLst>
</file>

<file path=ppt/tags/tag182.xml><?xml version="1.0" encoding="utf-8"?>
<p:tagLst xmlns:a="http://schemas.openxmlformats.org/drawingml/2006/main" xmlns:r="http://schemas.openxmlformats.org/officeDocument/2006/relationships" xmlns:p="http://schemas.openxmlformats.org/presentationml/2006/main">
  <p:tag name="NUM" val="10"/>
</p:tagLst>
</file>

<file path=ppt/tags/tag183.xml><?xml version="1.0" encoding="utf-8"?>
<p:tagLst xmlns:a="http://schemas.openxmlformats.org/drawingml/2006/main" xmlns:r="http://schemas.openxmlformats.org/officeDocument/2006/relationships" xmlns:p="http://schemas.openxmlformats.org/presentationml/2006/main">
  <p:tag name="NUM" val="11"/>
</p:tagLst>
</file>

<file path=ppt/tags/tag184.xml><?xml version="1.0" encoding="utf-8"?>
<p:tagLst xmlns:a="http://schemas.openxmlformats.org/drawingml/2006/main" xmlns:r="http://schemas.openxmlformats.org/officeDocument/2006/relationships" xmlns:p="http://schemas.openxmlformats.org/presentationml/2006/main">
  <p:tag name="NUM" val="12"/>
</p:tagLst>
</file>

<file path=ppt/tags/tag185.xml><?xml version="1.0" encoding="utf-8"?>
<p:tagLst xmlns:a="http://schemas.openxmlformats.org/drawingml/2006/main" xmlns:r="http://schemas.openxmlformats.org/officeDocument/2006/relationships" xmlns:p="http://schemas.openxmlformats.org/presentationml/2006/main">
  <p:tag name="NUM" val="13"/>
</p:tagLst>
</file>

<file path=ppt/tags/tag186.xml><?xml version="1.0" encoding="utf-8"?>
<p:tagLst xmlns:a="http://schemas.openxmlformats.org/drawingml/2006/main" xmlns:r="http://schemas.openxmlformats.org/officeDocument/2006/relationships" xmlns:p="http://schemas.openxmlformats.org/presentationml/2006/main">
  <p:tag name="NUM" val="14"/>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2"/>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NUM" val="5"/>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4"/>
</p:tagLst>
</file>

<file path=ppt/tags/tag196.xml><?xml version="1.0" encoding="utf-8"?>
<p:tagLst xmlns:a="http://schemas.openxmlformats.org/drawingml/2006/main" xmlns:r="http://schemas.openxmlformats.org/officeDocument/2006/relationships" xmlns:p="http://schemas.openxmlformats.org/presentationml/2006/main">
  <p:tag name="NUM" val="5"/>
</p:tagLst>
</file>

<file path=ppt/tags/tag197.xml><?xml version="1.0" encoding="utf-8"?>
<p:tagLst xmlns:a="http://schemas.openxmlformats.org/drawingml/2006/main" xmlns:r="http://schemas.openxmlformats.org/officeDocument/2006/relationships" xmlns:p="http://schemas.openxmlformats.org/presentationml/2006/main">
  <p:tag name="NUM" val="6"/>
</p:tagLst>
</file>

<file path=ppt/tags/tag198.xml><?xml version="1.0" encoding="utf-8"?>
<p:tagLst xmlns:a="http://schemas.openxmlformats.org/drawingml/2006/main" xmlns:r="http://schemas.openxmlformats.org/officeDocument/2006/relationships" xmlns:p="http://schemas.openxmlformats.org/presentationml/2006/main">
  <p:tag name="NUM" val="7"/>
</p:tagLst>
</file>

<file path=ppt/tags/tag19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3"/>
</p:tagLst>
</file>

<file path=ppt/tags/tag200.xml><?xml version="1.0" encoding="utf-8"?>
<p:tagLst xmlns:a="http://schemas.openxmlformats.org/drawingml/2006/main" xmlns:r="http://schemas.openxmlformats.org/officeDocument/2006/relationships" xmlns:p="http://schemas.openxmlformats.org/presentationml/2006/main">
  <p:tag name="NUM" val="9"/>
</p:tagLst>
</file>

<file path=ppt/tags/tag201.xml><?xml version="1.0" encoding="utf-8"?>
<p:tagLst xmlns:a="http://schemas.openxmlformats.org/drawingml/2006/main" xmlns:r="http://schemas.openxmlformats.org/officeDocument/2006/relationships" xmlns:p="http://schemas.openxmlformats.org/presentationml/2006/main">
  <p:tag name="NUM" val="10"/>
</p:tagLst>
</file>

<file path=ppt/tags/tag202.xml><?xml version="1.0" encoding="utf-8"?>
<p:tagLst xmlns:a="http://schemas.openxmlformats.org/drawingml/2006/main" xmlns:r="http://schemas.openxmlformats.org/officeDocument/2006/relationships" xmlns:p="http://schemas.openxmlformats.org/presentationml/2006/main">
  <p:tag name="NUM" val="11"/>
</p:tagLst>
</file>

<file path=ppt/tags/tag203.xml><?xml version="1.0" encoding="utf-8"?>
<p:tagLst xmlns:a="http://schemas.openxmlformats.org/drawingml/2006/main" xmlns:r="http://schemas.openxmlformats.org/officeDocument/2006/relationships" xmlns:p="http://schemas.openxmlformats.org/presentationml/2006/main">
  <p:tag name="NUM" val="12"/>
</p:tagLst>
</file>

<file path=ppt/tags/tag204.xml><?xml version="1.0" encoding="utf-8"?>
<p:tagLst xmlns:a="http://schemas.openxmlformats.org/drawingml/2006/main" xmlns:r="http://schemas.openxmlformats.org/officeDocument/2006/relationships" xmlns:p="http://schemas.openxmlformats.org/presentationml/2006/main">
  <p:tag name="NUM" val="13"/>
</p:tagLst>
</file>

<file path=ppt/tags/tag205.xml><?xml version="1.0" encoding="utf-8"?>
<p:tagLst xmlns:a="http://schemas.openxmlformats.org/drawingml/2006/main" xmlns:r="http://schemas.openxmlformats.org/officeDocument/2006/relationships" xmlns:p="http://schemas.openxmlformats.org/presentationml/2006/main">
  <p:tag name="NUM" val="14"/>
</p:tagLst>
</file>

<file path=ppt/tags/tag206.xml><?xml version="1.0" encoding="utf-8"?>
<p:tagLst xmlns:a="http://schemas.openxmlformats.org/drawingml/2006/main" xmlns:r="http://schemas.openxmlformats.org/officeDocument/2006/relationships" xmlns:p="http://schemas.openxmlformats.org/presentationml/2006/main">
  <p:tag name="NUM" val="15"/>
</p:tagLst>
</file>

<file path=ppt/tags/tag207.xml><?xml version="1.0" encoding="utf-8"?>
<p:tagLst xmlns:a="http://schemas.openxmlformats.org/drawingml/2006/main" xmlns:r="http://schemas.openxmlformats.org/officeDocument/2006/relationships" xmlns:p="http://schemas.openxmlformats.org/presentationml/2006/main">
  <p:tag name="NUM" val="16"/>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5"/>
</p:tagLst>
</file>

<file path=ppt/tags/tag213.xml><?xml version="1.0" encoding="utf-8"?>
<p:tagLst xmlns:a="http://schemas.openxmlformats.org/drawingml/2006/main" xmlns:r="http://schemas.openxmlformats.org/officeDocument/2006/relationships" xmlns:p="http://schemas.openxmlformats.org/presentationml/2006/main">
  <p:tag name="NUM" val="6"/>
</p:tagLst>
</file>

<file path=ppt/tags/tag214.xml><?xml version="1.0" encoding="utf-8"?>
<p:tagLst xmlns:a="http://schemas.openxmlformats.org/drawingml/2006/main" xmlns:r="http://schemas.openxmlformats.org/officeDocument/2006/relationships" xmlns:p="http://schemas.openxmlformats.org/presentationml/2006/main">
  <p:tag name="NUM" val="7"/>
</p:tagLst>
</file>

<file path=ppt/tags/tag215.xml><?xml version="1.0" encoding="utf-8"?>
<p:tagLst xmlns:a="http://schemas.openxmlformats.org/drawingml/2006/main" xmlns:r="http://schemas.openxmlformats.org/officeDocument/2006/relationships" xmlns:p="http://schemas.openxmlformats.org/presentationml/2006/main">
  <p:tag name="NUM" val="8"/>
</p:tagLst>
</file>

<file path=ppt/tags/tag216.xml><?xml version="1.0" encoding="utf-8"?>
<p:tagLst xmlns:a="http://schemas.openxmlformats.org/drawingml/2006/main" xmlns:r="http://schemas.openxmlformats.org/officeDocument/2006/relationships" xmlns:p="http://schemas.openxmlformats.org/presentationml/2006/main">
  <p:tag name="NUM" val="9"/>
</p:tagLst>
</file>

<file path=ppt/tags/tag217.xml><?xml version="1.0" encoding="utf-8"?>
<p:tagLst xmlns:a="http://schemas.openxmlformats.org/drawingml/2006/main" xmlns:r="http://schemas.openxmlformats.org/officeDocument/2006/relationships" xmlns:p="http://schemas.openxmlformats.org/presentationml/2006/main">
  <p:tag name="NUM" val="10"/>
</p:tagLst>
</file>

<file path=ppt/tags/tag218.xml><?xml version="1.0" encoding="utf-8"?>
<p:tagLst xmlns:a="http://schemas.openxmlformats.org/drawingml/2006/main" xmlns:r="http://schemas.openxmlformats.org/officeDocument/2006/relationships" xmlns:p="http://schemas.openxmlformats.org/presentationml/2006/main">
  <p:tag name="NUM" val="11"/>
</p:tagLst>
</file>

<file path=ppt/tags/tag219.xml><?xml version="1.0" encoding="utf-8"?>
<p:tagLst xmlns:a="http://schemas.openxmlformats.org/drawingml/2006/main" xmlns:r="http://schemas.openxmlformats.org/officeDocument/2006/relationships" xmlns:p="http://schemas.openxmlformats.org/presentationml/2006/main">
  <p:tag name="NUM" val="12"/>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20.xml><?xml version="1.0" encoding="utf-8"?>
<p:tagLst xmlns:a="http://schemas.openxmlformats.org/drawingml/2006/main" xmlns:r="http://schemas.openxmlformats.org/officeDocument/2006/relationships" xmlns:p="http://schemas.openxmlformats.org/presentationml/2006/main">
  <p:tag name="NUM" val="13"/>
</p:tagLst>
</file>

<file path=ppt/tags/tag221.xml><?xml version="1.0" encoding="utf-8"?>
<p:tagLst xmlns:a="http://schemas.openxmlformats.org/drawingml/2006/main" xmlns:r="http://schemas.openxmlformats.org/officeDocument/2006/relationships" xmlns:p="http://schemas.openxmlformats.org/presentationml/2006/main">
  <p:tag name="NUM" val="14"/>
</p:tagLst>
</file>

<file path=ppt/tags/tag222.xml><?xml version="1.0" encoding="utf-8"?>
<p:tagLst xmlns:a="http://schemas.openxmlformats.org/drawingml/2006/main" xmlns:r="http://schemas.openxmlformats.org/officeDocument/2006/relationships" xmlns:p="http://schemas.openxmlformats.org/presentationml/2006/main">
  <p:tag name="NUM" val="15"/>
</p:tagLst>
</file>

<file path=ppt/tags/tag223.xml><?xml version="1.0" encoding="utf-8"?>
<p:tagLst xmlns:a="http://schemas.openxmlformats.org/drawingml/2006/main" xmlns:r="http://schemas.openxmlformats.org/officeDocument/2006/relationships" xmlns:p="http://schemas.openxmlformats.org/presentationml/2006/main">
  <p:tag name="NUM" val="16"/>
</p:tagLst>
</file>

<file path=ppt/tags/tag224.xml><?xml version="1.0" encoding="utf-8"?>
<p:tagLst xmlns:a="http://schemas.openxmlformats.org/drawingml/2006/main" xmlns:r="http://schemas.openxmlformats.org/officeDocument/2006/relationships" xmlns:p="http://schemas.openxmlformats.org/presentationml/2006/main">
  <p:tag name="NUM" val="17"/>
</p:tagLst>
</file>

<file path=ppt/tags/tag225.xml><?xml version="1.0" encoding="utf-8"?>
<p:tagLst xmlns:a="http://schemas.openxmlformats.org/drawingml/2006/main" xmlns:r="http://schemas.openxmlformats.org/officeDocument/2006/relationships" xmlns:p="http://schemas.openxmlformats.org/presentationml/2006/main">
  <p:tag name="NUM" val="18"/>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30.xml><?xml version="1.0" encoding="utf-8"?>
<p:tagLst xmlns:a="http://schemas.openxmlformats.org/drawingml/2006/main" xmlns:r="http://schemas.openxmlformats.org/officeDocument/2006/relationships" xmlns:p="http://schemas.openxmlformats.org/presentationml/2006/main">
  <p:tag name="NUM" val="1"/>
</p:tagLst>
</file>

<file path=ppt/tags/tag231.xml><?xml version="1.0" encoding="utf-8"?>
<p:tagLst xmlns:a="http://schemas.openxmlformats.org/drawingml/2006/main" xmlns:r="http://schemas.openxmlformats.org/officeDocument/2006/relationships" xmlns:p="http://schemas.openxmlformats.org/presentationml/2006/main">
  <p:tag name="NUM" val="2"/>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6"/>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8"/>
</p:tagLst>
</file>

<file path=ppt/tags/tag2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1"/>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13"/>
</p:tagLst>
</file>

<file path=ppt/tags/tag34.xml><?xml version="1.0" encoding="utf-8"?>
<p:tagLst xmlns:a="http://schemas.openxmlformats.org/drawingml/2006/main" xmlns:r="http://schemas.openxmlformats.org/officeDocument/2006/relationships" xmlns:p="http://schemas.openxmlformats.org/presentationml/2006/main">
  <p:tag name="NUM" val="14"/>
</p:tagLst>
</file>

<file path=ppt/tags/tag35.xml><?xml version="1.0" encoding="utf-8"?>
<p:tagLst xmlns:a="http://schemas.openxmlformats.org/drawingml/2006/main" xmlns:r="http://schemas.openxmlformats.org/officeDocument/2006/relationships" xmlns:p="http://schemas.openxmlformats.org/presentationml/2006/main">
  <p:tag name="NUM" val="15"/>
</p:tagLst>
</file>

<file path=ppt/tags/tag36.xml><?xml version="1.0" encoding="utf-8"?>
<p:tagLst xmlns:a="http://schemas.openxmlformats.org/drawingml/2006/main" xmlns:r="http://schemas.openxmlformats.org/officeDocument/2006/relationships" xmlns:p="http://schemas.openxmlformats.org/presentationml/2006/main">
  <p:tag name="NUM" val="16"/>
</p:tagLst>
</file>

<file path=ppt/tags/tag37.xml><?xml version="1.0" encoding="utf-8"?>
<p:tagLst xmlns:a="http://schemas.openxmlformats.org/drawingml/2006/main" xmlns:r="http://schemas.openxmlformats.org/officeDocument/2006/relationships" xmlns:p="http://schemas.openxmlformats.org/presentationml/2006/main">
  <p:tag name="NUM" val="17"/>
</p:tagLst>
</file>

<file path=ppt/tags/tag38.xml><?xml version="1.0" encoding="utf-8"?>
<p:tagLst xmlns:a="http://schemas.openxmlformats.org/drawingml/2006/main" xmlns:r="http://schemas.openxmlformats.org/officeDocument/2006/relationships" xmlns:p="http://schemas.openxmlformats.org/presentationml/2006/main">
  <p:tag name="NUM" val="18"/>
</p:tagLst>
</file>

<file path=ppt/tags/tag39.xml><?xml version="1.0" encoding="utf-8"?>
<p:tagLst xmlns:a="http://schemas.openxmlformats.org/drawingml/2006/main" xmlns:r="http://schemas.openxmlformats.org/officeDocument/2006/relationships" xmlns:p="http://schemas.openxmlformats.org/presentationml/2006/main">
  <p:tag name="NUM" val="19"/>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0"/>
</p:tagLst>
</file>

<file path=ppt/tags/tag41.xml><?xml version="1.0" encoding="utf-8"?>
<p:tagLst xmlns:a="http://schemas.openxmlformats.org/drawingml/2006/main" xmlns:r="http://schemas.openxmlformats.org/officeDocument/2006/relationships" xmlns:p="http://schemas.openxmlformats.org/presentationml/2006/main">
  <p:tag name="NUM" val="21"/>
</p:tagLst>
</file>

<file path=ppt/tags/tag42.xml><?xml version="1.0" encoding="utf-8"?>
<p:tagLst xmlns:a="http://schemas.openxmlformats.org/drawingml/2006/main" xmlns:r="http://schemas.openxmlformats.org/officeDocument/2006/relationships" xmlns:p="http://schemas.openxmlformats.org/presentationml/2006/main">
  <p:tag name="NUM" val="22"/>
</p:tagLst>
</file>

<file path=ppt/tags/tag43.xml><?xml version="1.0" encoding="utf-8"?>
<p:tagLst xmlns:a="http://schemas.openxmlformats.org/drawingml/2006/main" xmlns:r="http://schemas.openxmlformats.org/officeDocument/2006/relationships" xmlns:p="http://schemas.openxmlformats.org/presentationml/2006/main">
  <p:tag name="NUM" val="23"/>
</p:tagLst>
</file>

<file path=ppt/tags/tag44.xml><?xml version="1.0" encoding="utf-8"?>
<p:tagLst xmlns:a="http://schemas.openxmlformats.org/drawingml/2006/main" xmlns:r="http://schemas.openxmlformats.org/officeDocument/2006/relationships" xmlns:p="http://schemas.openxmlformats.org/presentationml/2006/main">
  <p:tag name="NUM" val="24"/>
</p:tagLst>
</file>

<file path=ppt/tags/tag45.xml><?xml version="1.0" encoding="utf-8"?>
<p:tagLst xmlns:a="http://schemas.openxmlformats.org/drawingml/2006/main" xmlns:r="http://schemas.openxmlformats.org/officeDocument/2006/relationships" xmlns:p="http://schemas.openxmlformats.org/presentationml/2006/main">
  <p:tag name="NUM" val="25"/>
</p:tagLst>
</file>

<file path=ppt/tags/tag46.xml><?xml version="1.0" encoding="utf-8"?>
<p:tagLst xmlns:a="http://schemas.openxmlformats.org/drawingml/2006/main" xmlns:r="http://schemas.openxmlformats.org/officeDocument/2006/relationships" xmlns:p="http://schemas.openxmlformats.org/presentationml/2006/main">
  <p:tag name="NUM" val="26"/>
</p:tagLst>
</file>

<file path=ppt/tags/tag47.xml><?xml version="1.0" encoding="utf-8"?>
<p:tagLst xmlns:a="http://schemas.openxmlformats.org/drawingml/2006/main" xmlns:r="http://schemas.openxmlformats.org/officeDocument/2006/relationships" xmlns:p="http://schemas.openxmlformats.org/presentationml/2006/main">
  <p:tag name="NUM" val="27"/>
</p:tagLst>
</file>

<file path=ppt/tags/tag48.xml><?xml version="1.0" encoding="utf-8"?>
<p:tagLst xmlns:a="http://schemas.openxmlformats.org/drawingml/2006/main" xmlns:r="http://schemas.openxmlformats.org/officeDocument/2006/relationships" xmlns:p="http://schemas.openxmlformats.org/presentationml/2006/main">
  <p:tag name="NUM" val="28"/>
</p:tagLst>
</file>

<file path=ppt/tags/tag49.xml><?xml version="1.0" encoding="utf-8"?>
<p:tagLst xmlns:a="http://schemas.openxmlformats.org/drawingml/2006/main" xmlns:r="http://schemas.openxmlformats.org/officeDocument/2006/relationships" xmlns:p="http://schemas.openxmlformats.org/presentationml/2006/main">
  <p:tag name="NUM" val="29"/>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30"/>
</p:tagLst>
</file>

<file path=ppt/tags/tag51.xml><?xml version="1.0" encoding="utf-8"?>
<p:tagLst xmlns:a="http://schemas.openxmlformats.org/drawingml/2006/main" xmlns:r="http://schemas.openxmlformats.org/officeDocument/2006/relationships" xmlns:p="http://schemas.openxmlformats.org/presentationml/2006/main">
  <p:tag name="NUM" val="31"/>
</p:tagLst>
</file>

<file path=ppt/tags/tag52.xml><?xml version="1.0" encoding="utf-8"?>
<p:tagLst xmlns:a="http://schemas.openxmlformats.org/drawingml/2006/main" xmlns:r="http://schemas.openxmlformats.org/officeDocument/2006/relationships" xmlns:p="http://schemas.openxmlformats.org/presentationml/2006/main">
  <p:tag name="NUM" val="32"/>
</p:tagLst>
</file>

<file path=ppt/tags/tag53.xml><?xml version="1.0" encoding="utf-8"?>
<p:tagLst xmlns:a="http://schemas.openxmlformats.org/drawingml/2006/main" xmlns:r="http://schemas.openxmlformats.org/officeDocument/2006/relationships" xmlns:p="http://schemas.openxmlformats.org/presentationml/2006/main">
  <p:tag name="NUM" val="33"/>
</p:tagLst>
</file>

<file path=ppt/tags/tag54.xml><?xml version="1.0" encoding="utf-8"?>
<p:tagLst xmlns:a="http://schemas.openxmlformats.org/drawingml/2006/main" xmlns:r="http://schemas.openxmlformats.org/officeDocument/2006/relationships" xmlns:p="http://schemas.openxmlformats.org/presentationml/2006/main">
  <p:tag name="NUM" val="34"/>
</p:tagLst>
</file>

<file path=ppt/tags/tag55.xml><?xml version="1.0" encoding="utf-8"?>
<p:tagLst xmlns:a="http://schemas.openxmlformats.org/drawingml/2006/main" xmlns:r="http://schemas.openxmlformats.org/officeDocument/2006/relationships" xmlns:p="http://schemas.openxmlformats.org/presentationml/2006/main">
  <p:tag name="NUM" val="35"/>
</p:tagLst>
</file>

<file path=ppt/tags/tag56.xml><?xml version="1.0" encoding="utf-8"?>
<p:tagLst xmlns:a="http://schemas.openxmlformats.org/drawingml/2006/main" xmlns:r="http://schemas.openxmlformats.org/officeDocument/2006/relationships" xmlns:p="http://schemas.openxmlformats.org/presentationml/2006/main">
  <p:tag name="NUM" val="36"/>
</p:tagLst>
</file>

<file path=ppt/tags/tag57.xml><?xml version="1.0" encoding="utf-8"?>
<p:tagLst xmlns:a="http://schemas.openxmlformats.org/drawingml/2006/main" xmlns:r="http://schemas.openxmlformats.org/officeDocument/2006/relationships" xmlns:p="http://schemas.openxmlformats.org/presentationml/2006/main">
  <p:tag name="NUM" val="37"/>
</p:tagLst>
</file>

<file path=ppt/tags/tag58.xml><?xml version="1.0" encoding="utf-8"?>
<p:tagLst xmlns:a="http://schemas.openxmlformats.org/drawingml/2006/main" xmlns:r="http://schemas.openxmlformats.org/officeDocument/2006/relationships" xmlns:p="http://schemas.openxmlformats.org/presentationml/2006/main">
  <p:tag name="NUM" val="38"/>
</p:tagLst>
</file>

<file path=ppt/tags/tag59.xml><?xml version="1.0" encoding="utf-8"?>
<p:tagLst xmlns:a="http://schemas.openxmlformats.org/drawingml/2006/main" xmlns:r="http://schemas.openxmlformats.org/officeDocument/2006/relationships" xmlns:p="http://schemas.openxmlformats.org/presentationml/2006/main">
  <p:tag name="NUM" val="39"/>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40"/>
</p:tagLst>
</file>

<file path=ppt/tags/tag61.xml><?xml version="1.0" encoding="utf-8"?>
<p:tagLst xmlns:a="http://schemas.openxmlformats.org/drawingml/2006/main" xmlns:r="http://schemas.openxmlformats.org/officeDocument/2006/relationships" xmlns:p="http://schemas.openxmlformats.org/presentationml/2006/main">
  <p:tag name="NUM" val="41"/>
</p:tagLst>
</file>

<file path=ppt/tags/tag62.xml><?xml version="1.0" encoding="utf-8"?>
<p:tagLst xmlns:a="http://schemas.openxmlformats.org/drawingml/2006/main" xmlns:r="http://schemas.openxmlformats.org/officeDocument/2006/relationships" xmlns:p="http://schemas.openxmlformats.org/presentationml/2006/main">
  <p:tag name="NUM" val="42"/>
</p:tagLst>
</file>

<file path=ppt/tags/tag63.xml><?xml version="1.0" encoding="utf-8"?>
<p:tagLst xmlns:a="http://schemas.openxmlformats.org/drawingml/2006/main" xmlns:r="http://schemas.openxmlformats.org/officeDocument/2006/relationships" xmlns:p="http://schemas.openxmlformats.org/presentationml/2006/main">
  <p:tag name="NUM" val="43"/>
</p:tagLst>
</file>

<file path=ppt/tags/tag64.xml><?xml version="1.0" encoding="utf-8"?>
<p:tagLst xmlns:a="http://schemas.openxmlformats.org/drawingml/2006/main" xmlns:r="http://schemas.openxmlformats.org/officeDocument/2006/relationships" xmlns:p="http://schemas.openxmlformats.org/presentationml/2006/main">
  <p:tag name="NUM" val="44"/>
</p:tagLst>
</file>

<file path=ppt/tags/tag65.xml><?xml version="1.0" encoding="utf-8"?>
<p:tagLst xmlns:a="http://schemas.openxmlformats.org/drawingml/2006/main" xmlns:r="http://schemas.openxmlformats.org/officeDocument/2006/relationships" xmlns:p="http://schemas.openxmlformats.org/presentationml/2006/main">
  <p:tag name="NUM" val="45"/>
</p:tagLst>
</file>

<file path=ppt/tags/tag66.xml><?xml version="1.0" encoding="utf-8"?>
<p:tagLst xmlns:a="http://schemas.openxmlformats.org/drawingml/2006/main" xmlns:r="http://schemas.openxmlformats.org/officeDocument/2006/relationships" xmlns:p="http://schemas.openxmlformats.org/presentationml/2006/main">
  <p:tag name="NUM" val="46"/>
</p:tagLst>
</file>

<file path=ppt/tags/tag67.xml><?xml version="1.0" encoding="utf-8"?>
<p:tagLst xmlns:a="http://schemas.openxmlformats.org/drawingml/2006/main" xmlns:r="http://schemas.openxmlformats.org/officeDocument/2006/relationships" xmlns:p="http://schemas.openxmlformats.org/presentationml/2006/main">
  <p:tag name="NUM" val="47"/>
</p:tagLst>
</file>

<file path=ppt/tags/tag68.xml><?xml version="1.0" encoding="utf-8"?>
<p:tagLst xmlns:a="http://schemas.openxmlformats.org/drawingml/2006/main" xmlns:r="http://schemas.openxmlformats.org/officeDocument/2006/relationships" xmlns:p="http://schemas.openxmlformats.org/presentationml/2006/main">
  <p:tag name="NUM" val="48"/>
</p:tagLst>
</file>

<file path=ppt/tags/tag69.xml><?xml version="1.0" encoding="utf-8"?>
<p:tagLst xmlns:a="http://schemas.openxmlformats.org/drawingml/2006/main" xmlns:r="http://schemas.openxmlformats.org/officeDocument/2006/relationships" xmlns:p="http://schemas.openxmlformats.org/presentationml/2006/main">
  <p:tag name="NUM" val="49"/>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70.xml><?xml version="1.0" encoding="utf-8"?>
<p:tagLst xmlns:a="http://schemas.openxmlformats.org/drawingml/2006/main" xmlns:r="http://schemas.openxmlformats.org/officeDocument/2006/relationships" xmlns:p="http://schemas.openxmlformats.org/presentationml/2006/main">
  <p:tag name="NUM" val="50"/>
</p:tagLst>
</file>

<file path=ppt/tags/tag71.xml><?xml version="1.0" encoding="utf-8"?>
<p:tagLst xmlns:a="http://schemas.openxmlformats.org/drawingml/2006/main" xmlns:r="http://schemas.openxmlformats.org/officeDocument/2006/relationships" xmlns:p="http://schemas.openxmlformats.org/presentationml/2006/main">
  <p:tag name="NUM" val="51"/>
</p:tagLst>
</file>

<file path=ppt/tags/tag72.xml><?xml version="1.0" encoding="utf-8"?>
<p:tagLst xmlns:a="http://schemas.openxmlformats.org/drawingml/2006/main" xmlns:r="http://schemas.openxmlformats.org/officeDocument/2006/relationships" xmlns:p="http://schemas.openxmlformats.org/presentationml/2006/main">
  <p:tag name="NUM" val="52"/>
</p:tagLst>
</file>

<file path=ppt/tags/tag73.xml><?xml version="1.0" encoding="utf-8"?>
<p:tagLst xmlns:a="http://schemas.openxmlformats.org/drawingml/2006/main" xmlns:r="http://schemas.openxmlformats.org/officeDocument/2006/relationships" xmlns:p="http://schemas.openxmlformats.org/presentationml/2006/main">
  <p:tag name="NUM" val="53"/>
</p:tagLst>
</file>

<file path=ppt/tags/tag74.xml><?xml version="1.0" encoding="utf-8"?>
<p:tagLst xmlns:a="http://schemas.openxmlformats.org/drawingml/2006/main" xmlns:r="http://schemas.openxmlformats.org/officeDocument/2006/relationships" xmlns:p="http://schemas.openxmlformats.org/presentationml/2006/main">
  <p:tag name="NUM" val="54"/>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6"/>
</p:tagLst>
</file>

<file path=ppt/tags/tag81.xml><?xml version="1.0" encoding="utf-8"?>
<p:tagLst xmlns:a="http://schemas.openxmlformats.org/drawingml/2006/main" xmlns:r="http://schemas.openxmlformats.org/officeDocument/2006/relationships" xmlns:p="http://schemas.openxmlformats.org/presentationml/2006/main">
  <p:tag name="NUM" val="7"/>
</p:tagLst>
</file>

<file path=ppt/tags/tag82.xml><?xml version="1.0" encoding="utf-8"?>
<p:tagLst xmlns:a="http://schemas.openxmlformats.org/drawingml/2006/main" xmlns:r="http://schemas.openxmlformats.org/officeDocument/2006/relationships" xmlns:p="http://schemas.openxmlformats.org/presentationml/2006/main">
  <p:tag name="NUM" val="8"/>
</p:tagLst>
</file>

<file path=ppt/tags/tag83.xml><?xml version="1.0" encoding="utf-8"?>
<p:tagLst xmlns:a="http://schemas.openxmlformats.org/drawingml/2006/main" xmlns:r="http://schemas.openxmlformats.org/officeDocument/2006/relationships" xmlns:p="http://schemas.openxmlformats.org/presentationml/2006/main">
  <p:tag name="NUM" val="9"/>
</p:tagLst>
</file>

<file path=ppt/tags/tag84.xml><?xml version="1.0" encoding="utf-8"?>
<p:tagLst xmlns:a="http://schemas.openxmlformats.org/drawingml/2006/main" xmlns:r="http://schemas.openxmlformats.org/officeDocument/2006/relationships" xmlns:p="http://schemas.openxmlformats.org/presentationml/2006/main">
  <p:tag name="NUM" val="10"/>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8"/>
</p:tagLst>
</file>

<file path=ppt/tags/tag93.xml><?xml version="1.0" encoding="utf-8"?>
<p:tagLst xmlns:a="http://schemas.openxmlformats.org/drawingml/2006/main" xmlns:r="http://schemas.openxmlformats.org/officeDocument/2006/relationships" xmlns:p="http://schemas.openxmlformats.org/presentationml/2006/main">
  <p:tag name="NUM" val="9"/>
</p:tagLst>
</file>

<file path=ppt/tags/tag94.xml><?xml version="1.0" encoding="utf-8"?>
<p:tagLst xmlns:a="http://schemas.openxmlformats.org/drawingml/2006/main" xmlns:r="http://schemas.openxmlformats.org/officeDocument/2006/relationships" xmlns:p="http://schemas.openxmlformats.org/presentationml/2006/main">
  <p:tag name="NUM" val="10"/>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3978</TotalTime>
  <Words>1737</Words>
  <Application>Microsoft Office PowerPoint</Application>
  <PresentationFormat>Affichage à l'écran (4:3)</PresentationFormat>
  <Paragraphs>188</Paragraphs>
  <Slides>20</Slides>
  <Notes>20</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20</vt:i4>
      </vt:variant>
    </vt:vector>
  </HeadingPairs>
  <TitlesOfParts>
    <vt:vector size="23" baseType="lpstr">
      <vt:lpstr>Thème Office</vt:lpstr>
      <vt:lpstr>Draw.Document.5</vt:lpstr>
      <vt:lpstr>MSPhotoEd.3</vt:lpstr>
      <vt:lpstr>Les différentes technologies, Le matériel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éclairage5</dc:title>
  <dc:creator>Philippe</dc:creator>
  <cp:lastModifiedBy>Philippe Dutour</cp:lastModifiedBy>
  <cp:revision>39</cp:revision>
  <dcterms:created xsi:type="dcterms:W3CDTF">2012-12-26T22:48:44Z</dcterms:created>
  <dcterms:modified xsi:type="dcterms:W3CDTF">2015-01-20T19:03:20Z</dcterms:modified>
</cp:coreProperties>
</file>