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2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83" r:id="rId4"/>
    <p:sldId id="284" r:id="rId5"/>
    <p:sldId id="285" r:id="rId6"/>
    <p:sldId id="258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6" r:id="rId19"/>
    <p:sldId id="275" r:id="rId20"/>
    <p:sldId id="277" r:id="rId21"/>
    <p:sldId id="279" r:id="rId22"/>
    <p:sldId id="280" r:id="rId23"/>
    <p:sldId id="281" r:id="rId24"/>
    <p:sldId id="282" r:id="rId25"/>
    <p:sldId id="271" r:id="rId26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CF6EEA"/>
    <a:srgbClr val="334000"/>
    <a:srgbClr val="CCFF33"/>
    <a:srgbClr val="817E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48" autoAdjust="0"/>
    <p:restoredTop sz="90929"/>
  </p:normalViewPr>
  <p:slideViewPr>
    <p:cSldViewPr>
      <p:cViewPr>
        <p:scale>
          <a:sx n="75" d="100"/>
          <a:sy n="75" d="100"/>
        </p:scale>
        <p:origin x="-1914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1716" y="-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9.xml"/><Relationship Id="rId1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 altLang="fr-FR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7E92E93-6F8C-497C-A2CD-3DBA40FC53E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50765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BC525-65A6-492A-B655-CF7041C32684}" type="datetimeFigureOut">
              <a:rPr lang="fr-FR" smtClean="0"/>
              <a:t>18/08/2014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77D1F-D6F4-420B-8294-DC0E8E0AB5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379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379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004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040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822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68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528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300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470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516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2410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448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2574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4382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1482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98193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8813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556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580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396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571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9837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499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247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678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7D1F-D6F4-420B-8294-DC0E8E0AB50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634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0" name="Rectangle 38"/>
          <p:cNvSpPr>
            <a:spLocks noGrp="1" noChangeArrowheads="1"/>
          </p:cNvSpPr>
          <p:nvPr>
            <p:ph type="ctrTitle"/>
          </p:nvPr>
        </p:nvSpPr>
        <p:spPr>
          <a:xfrm>
            <a:off x="1219200" y="4572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fr-FR" altLang="fr-FR" noProof="0" smtClean="0"/>
              <a:t>Cliquez pour modifier le style du titre du masque</a:t>
            </a:r>
          </a:p>
        </p:txBody>
      </p:sp>
      <p:sp>
        <p:nvSpPr>
          <p:cNvPr id="8231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9624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232" name="Rectangle 40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233" name="Rectangle 41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234" name="Rectangle 42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7E041FF-E491-498A-8ACF-E3C84295E95B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05587-6FE7-4E53-B463-460ED08E8C7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975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525463"/>
            <a:ext cx="1943100" cy="557053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525463"/>
            <a:ext cx="5676900" cy="557053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BFA3A-47E8-4A13-B27D-8F581498C0B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2496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9605E-1377-4333-B2C9-282BDB94141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7520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685B8-D1E9-4E78-A18E-A978B331DA1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1607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65AEEE-A0F5-4F93-88B2-7B6EB31181C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7644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645AD5-DD6F-499A-9913-DD31C1611E4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4694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BFC19-3863-426D-AD53-3807A29A9F1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7278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1827E-790E-45D4-9ABB-E88A1C38F60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30832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D2194-A787-4510-9D70-6705441F274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652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8ECA18-C2BA-41FC-BDEB-E9578C130AA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340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25463"/>
            <a:ext cx="7772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alt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9F63BCB-7524-4C46-9D2F-0C5EADC7A876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CF6EEA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4"/>
        </a:buBlip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36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9.png"/><Relationship Id="rId5" Type="http://schemas.microsoft.com/office/2007/relationships/hdphoto" Target="../media/hdphoto10.wdp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445224"/>
            <a:ext cx="9144000" cy="1219200"/>
          </a:xfrm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L’électricité, qu’est-ce que c’est ? </a:t>
            </a:r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-685800" y="1893957"/>
            <a:ext cx="7239000" cy="707886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L’ÉLECTRICITÉ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0963" grpId="0" build="p"/>
      <p:bldP spid="4096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8" name="Picture 6" descr="D:\philippe\photo lites\solaire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3" y="174625"/>
            <a:ext cx="6897687" cy="65071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7057"/>
            <a:ext cx="8686800" cy="707886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38600" y="5486400"/>
            <a:ext cx="6400800" cy="9144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Solaire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 descr="D:\philippe\photo lites\transport400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296863"/>
            <a:ext cx="8613775" cy="62642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4081"/>
            <a:ext cx="81534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transport de l’énergie électrique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514600"/>
            <a:ext cx="6400800" cy="11461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Lignes </a:t>
            </a:r>
            <a:r>
              <a:rPr lang="fr-FR" altLang="fr-FR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très » Haute </a:t>
            </a:r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Tension HTB</a:t>
            </a:r>
          </a:p>
          <a:p>
            <a:r>
              <a:rPr lang="fr-FR" altLang="fr-FR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400 kV</a:t>
            </a:r>
            <a:r>
              <a:rPr lang="fr-FR" altLang="fr-FR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fr-FR" altLang="fr-FR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" name="Picture 7" descr="D:\philippe\photo lites\commut400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463550"/>
            <a:ext cx="8448675" cy="59309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115" y="1340768"/>
            <a:ext cx="8424936" cy="12223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Commutation 400 kV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57200" y="24081"/>
            <a:ext cx="8229600" cy="1323439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transport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5" name="Picture 7" descr="D:\philippe\photo lites\transfo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463550"/>
            <a:ext cx="8448675" cy="59309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08520" y="3353544"/>
            <a:ext cx="9361040" cy="13716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 </a:t>
            </a:r>
            <a: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transport, distribution </a:t>
            </a:r>
            <a:b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(poste source) </a:t>
            </a:r>
          </a:p>
          <a:p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alt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alt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transformateurs </a:t>
            </a:r>
            <a:b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400kV </a:t>
            </a: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</a:t>
            </a: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63kV </a:t>
            </a:r>
            <a:r>
              <a:rPr lang="fr-FR" altLang="fr-F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</a:t>
            </a: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20kV </a:t>
            </a:r>
            <a:r>
              <a:rPr lang="fr-FR" altLang="fr-F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</a:t>
            </a:r>
            <a:r>
              <a:rPr lang="fr-FR" altLang="fr-F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230/400V</a:t>
            </a:r>
            <a:endParaRPr lang="fr-FR" altLang="fr-FR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-14019"/>
            <a:ext cx="9525000" cy="1323439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transport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8" name="Picture 6" descr="D:\philippe\photo lites\surveill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"/>
            <a:ext cx="7391400" cy="64230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62181"/>
            <a:ext cx="86868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distribution de l’énergie </a:t>
            </a:r>
            <a:b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électrique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524000"/>
            <a:ext cx="6400800" cy="12985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 de surveillance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54" name="Picture 10" descr="D:\philippe\photo lites\villenuit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5500"/>
            <a:ext cx="6629400" cy="34925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3" name="Picture 9" descr="D:\philippe\photo lites\noel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132013"/>
            <a:ext cx="2514600" cy="472598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8380"/>
            <a:ext cx="87630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électrique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828800"/>
            <a:ext cx="4572000" cy="12223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L’éclairage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6" name="Picture 8" descr="D:\philippe\photo lites\fourindus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398588"/>
            <a:ext cx="5508625" cy="5459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81000" y="2362200"/>
            <a:ext cx="4953000" cy="10699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chauffage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" y="62180"/>
            <a:ext cx="7239000" cy="1323439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9" name="Picture 7" descr="D:\philippe\photo lites\tgv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1390683"/>
            <a:ext cx="7092280" cy="5467318"/>
          </a:xfrm>
          <a:prstGeom prst="ellipse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228600" y="2133600"/>
            <a:ext cx="4876800" cy="10699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motorisation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38200" y="76200"/>
            <a:ext cx="7239000" cy="1371600"/>
          </a:xfrm>
          <a:noFill/>
          <a:ln/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3" name="Picture 13" descr="D:\philippe\photo lites\musiq1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496" y="476672"/>
            <a:ext cx="6421437" cy="3582988"/>
          </a:xfrm>
          <a:prstGeom prst="rect">
            <a:avLst/>
          </a:prstGeom>
          <a:noFill/>
          <a:effectLst>
            <a:softEdge rad="152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4" name="Picture 14" descr="D:\philippe\photo lites\musiq2-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65" y="260648"/>
            <a:ext cx="4135438" cy="4422775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5" name="Picture 15" descr="D:\philippe\photo lites\musiq3-2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50"/>
          <a:stretch/>
        </p:blipFill>
        <p:spPr bwMode="auto">
          <a:xfrm>
            <a:off x="4681538" y="3200400"/>
            <a:ext cx="4462462" cy="3657600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99592" y="-243408"/>
            <a:ext cx="7994595" cy="1938992"/>
          </a:xfrm>
          <a:noFill/>
          <a:ln/>
          <a:effectLst>
            <a:outerShdw dist="80322" dir="4293903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           électrique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04800" y="4495800"/>
            <a:ext cx="6400800" cy="16795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Électro-acoustique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6" name="Picture 10" descr="D:\philippe\photo lites\magnet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50" y="1217613"/>
            <a:ext cx="4692650" cy="564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990600" y="2057400"/>
            <a:ext cx="6400800" cy="1295400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 magnétique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290780"/>
            <a:ext cx="7239000" cy="1323439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L’utilisation de l’énergie électrique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7772400" cy="707886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énergie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02432"/>
            <a:ext cx="84582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l’on sait produire , transporter, et utiliser, à grande échelle.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Énergie intermédiaire, il faut la fabriquer à partir d’énergies primaires. </a:t>
            </a:r>
            <a:endParaRPr lang="fr-FR" alt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fr-FR" altLang="fr-F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fr-FR" alt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recherches  importantes sont  entreprises  pour développer  l’utilisation de cette énergie sous sa forme naturelle (foudre) et le stockage (sous forme chimique).</a:t>
            </a:r>
            <a:endParaRPr lang="fr-FR" alt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332656"/>
            <a:ext cx="7239000" cy="707886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métiers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328936"/>
            <a:ext cx="7848600" cy="1524000"/>
          </a:xfrm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Liés au domaine dans lequel est utilisée ou produite cette énergie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39552" y="3165747"/>
            <a:ext cx="8604448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alt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Électricité tertiaire, bâtiment.</a:t>
            </a:r>
          </a:p>
          <a:p>
            <a:pPr>
              <a:buFont typeface="Wingdings" pitchFamily="2" charset="2"/>
              <a:buChar char="Ø"/>
            </a:pPr>
            <a:endParaRPr lang="fr-FR" altLang="fr-FR" sz="3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alt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Électricité industrielle.</a:t>
            </a:r>
          </a:p>
          <a:p>
            <a:pPr>
              <a:buFont typeface="Wingdings" pitchFamily="2" charset="2"/>
              <a:buChar char="Ø"/>
            </a:pPr>
            <a:endParaRPr lang="fr-FR" altLang="fr-FR" sz="3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alt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Électricité liée à des domaines particuliers, automobile, spectacle…</a:t>
            </a:r>
          </a:p>
          <a:p>
            <a:endParaRPr lang="fr-FR" altLang="fr-FR" sz="3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7" grpId="0" build="p"/>
      <p:bldP spid="624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32" name="Picture 24" descr="D:\philippe\photo lites\bat3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0" y="0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6" name="Picture 28" descr="D:\philippe\photo lites\bat7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038600"/>
            <a:ext cx="2138362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4" name="Picture 26" descr="D:\philippe\photo lites\bat5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3457575"/>
            <a:ext cx="2578100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5" name="Picture 27" descr="D:\philippe\photo lites\bat6-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3468688"/>
            <a:ext cx="2543175" cy="338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3" name="Picture 25" descr="D:\philippe\photo lites\bat4-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2575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0" name="Picture 22" descr="D:\philippe\photo lites\bat1-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1" name="Picture 23" descr="D:\philippe\photo lites\bat2-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0"/>
            <a:ext cx="35623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609600" y="0"/>
            <a:ext cx="7239000" cy="1219200"/>
          </a:xfrm>
          <a:effectLst>
            <a:outerShdw dist="80322" dir="4293903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/>
              <a:t>Les métiers de l’électricité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02096" y="5013176"/>
            <a:ext cx="9354616" cy="19050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RÉALISATION INSTALLATIONS </a:t>
            </a:r>
          </a:p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le tertiaire, le bâtiment</a:t>
            </a:r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611560" y="2895600"/>
            <a:ext cx="7237040" cy="830997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Diplômes: CAP, BEP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8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8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8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8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8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1" grpId="0" build="p"/>
      <p:bldP spid="68620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55" name="Picture 23" descr="D:\philippe\photo lites\indus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8600"/>
            <a:ext cx="60198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51" name="Picture 19" descr="D:\philippe\photo lites\indus1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54" name="Picture 22" descr="D:\philippe\photo lites\chant2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0"/>
            <a:ext cx="30607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53" name="Picture 21" descr="D:\philippe\photo lites\chant1-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3060700" cy="403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56" name="Picture 24" descr="D:\philippe\photo lites\chant3-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975" y="2971800"/>
            <a:ext cx="31210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4" name="AutoShap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-609600" y="100280"/>
            <a:ext cx="72390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métiers de l’électricité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178425"/>
            <a:ext cx="8839200" cy="16795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RÉALISATION INSTALLATIONS </a:t>
            </a:r>
          </a:p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l’industrie, sur des chantiers</a:t>
            </a:r>
          </a:p>
          <a:p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643" name="Text Box 11"/>
          <p:cNvSpPr txBox="1">
            <a:spLocks noChangeArrowheads="1"/>
          </p:cNvSpPr>
          <p:nvPr/>
        </p:nvSpPr>
        <p:spPr bwMode="auto">
          <a:xfrm>
            <a:off x="251520" y="2895600"/>
            <a:ext cx="8892480" cy="830997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Diplômes: BEP, BAC PRO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9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9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9800"/>
                            </p:stCondLst>
                            <p:childTnLst>
                              <p:par>
                                <p:cTn id="38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  <p:bldP spid="6964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73" name="Picture 17" descr="D:\philippe\photo lites\indus4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060700"/>
            <a:ext cx="3352800" cy="37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2" name="Picture 16" descr="D:\philippe\photo lites\indus5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>
            <a:fillRect/>
          </a:stretch>
        </p:blipFill>
        <p:spPr bwMode="auto">
          <a:xfrm>
            <a:off x="5715000" y="0"/>
            <a:ext cx="3263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1" name="Picture 15" descr="D:\philippe\photo lites\indus3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2701925"/>
            <a:ext cx="5622925" cy="415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90780"/>
            <a:ext cx="60198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métiers de </a:t>
            </a:r>
            <a: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l’électricité</a:t>
            </a:r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178425"/>
            <a:ext cx="8604448" cy="16795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Réalisation et vérification INSTALLATIONS</a:t>
            </a:r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179512" y="2895600"/>
            <a:ext cx="8799388" cy="830997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Diplômes: BAC PRO, BTS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700"/>
                            </p:stCondLst>
                            <p:childTnLst>
                              <p:par>
                                <p:cTn id="24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  <p:bldP spid="70664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6" name="Picture 16" descr="D:\philippe\photo lites\wpylone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3" y="3054350"/>
            <a:ext cx="2838450" cy="370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5" name="Picture 15" descr="D:\philippe\photo lites\indus7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3" y="3048000"/>
            <a:ext cx="3087687" cy="37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4" name="Picture 14" descr="D:\philippe\photo lites\indus6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048000"/>
            <a:ext cx="2887663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50912" y="332656"/>
            <a:ext cx="5029200" cy="1323439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métiers de l’électricité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8200" y="1066800"/>
            <a:ext cx="5334000" cy="13747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Maintenance </a:t>
            </a:r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76200" y="2286000"/>
            <a:ext cx="9067800" cy="830997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Diplômes: BAC PRO, BTS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  <p:bldP spid="7168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8" name="Picture 8" descr="D:\philippe\photo lites\tableauabon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219200"/>
            <a:ext cx="5486400" cy="543718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905000"/>
            <a:ext cx="3200400" cy="19812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Tableau d’abonné 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8153400" cy="1371600"/>
          </a:xfrm>
          <a:noFill/>
          <a:ln/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distribution de l’énergie </a:t>
            </a:r>
            <a:b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électrique</a:t>
            </a:r>
          </a:p>
        </p:txBody>
      </p:sp>
      <p:sp>
        <p:nvSpPr>
          <p:cNvPr id="2" name="ISPRING_QUIZ_SHAPE0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3" name="ISPRING_QUIZ_SHAPE1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090" y="1330452"/>
            <a:ext cx="5930900" cy="44450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4" name="ISPRING_QUIZ_SHAPE2"/>
          <p:cNvSpPr txBox="1"/>
          <p:nvPr/>
        </p:nvSpPr>
        <p:spPr>
          <a:xfrm>
            <a:off x="548640" y="480060"/>
            <a:ext cx="8046720" cy="630942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fr-FR" sz="3500" b="1" smtClean="0">
                <a:solidFill>
                  <a:srgbClr val="FF9023"/>
                </a:solidFill>
                <a:effectLst/>
                <a:latin typeface="Tahoma"/>
              </a:rPr>
              <a:t>Quiz</a:t>
            </a:r>
            <a:endParaRPr lang="fr-FR" sz="3500" b="1">
              <a:solidFill>
                <a:srgbClr val="FF9023"/>
              </a:solidFill>
              <a:effectLst/>
              <a:latin typeface="Tahoma"/>
            </a:endParaRPr>
          </a:p>
        </p:txBody>
      </p:sp>
      <p:sp>
        <p:nvSpPr>
          <p:cNvPr id="5" name="ISPRING_QUIZ_SHAPE3"/>
          <p:cNvSpPr txBox="1"/>
          <p:nvPr/>
        </p:nvSpPr>
        <p:spPr>
          <a:xfrm>
            <a:off x="548640" y="5966460"/>
            <a:ext cx="8046720" cy="30777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1400" smtClean="0">
                <a:solidFill>
                  <a:srgbClr val="323232"/>
                </a:solidFill>
                <a:effectLst/>
                <a:latin typeface="Tahoma"/>
              </a:rPr>
              <a:t>Click the      </a:t>
            </a:r>
            <a:r>
              <a:rPr lang="en-US" sz="1400" b="1" smtClean="0">
                <a:solidFill>
                  <a:srgbClr val="323232"/>
                </a:solidFill>
                <a:effectLst/>
                <a:latin typeface="Tahoma"/>
              </a:rPr>
              <a:t>Quiz</a:t>
            </a:r>
            <a:r>
              <a:rPr lang="en-US" sz="1400" smtClean="0">
                <a:solidFill>
                  <a:srgbClr val="323232"/>
                </a:solidFill>
                <a:effectLst/>
                <a:latin typeface="Tahoma"/>
              </a:rPr>
              <a:t> button to edit this quiz</a:t>
            </a:r>
            <a:endParaRPr lang="fr-FR" sz="1400">
              <a:solidFill>
                <a:srgbClr val="323232"/>
              </a:solidFill>
              <a:effectLst/>
              <a:latin typeface="Tahoma"/>
            </a:endParaRPr>
          </a:p>
        </p:txBody>
      </p:sp>
      <p:pic>
        <p:nvPicPr>
          <p:cNvPr id="6" name="ISPRING_QUIZ_SHAPE4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36" y="6012180"/>
            <a:ext cx="213360" cy="21336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80392"/>
            <a:ext cx="9144000" cy="707886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Pourquoi « électricité 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484784"/>
            <a:ext cx="7772400" cy="4114800"/>
          </a:xfrm>
        </p:spPr>
        <p:txBody>
          <a:bodyPr/>
          <a:lstStyle/>
          <a:p>
            <a:pPr algn="just"/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toute première apparence naturelle et visible de l’électricité à sans doute été la foudre,  c’est aussi la plus grande démonstration de cette énergie mise en œuvre.</a:t>
            </a:r>
          </a:p>
          <a:p>
            <a:pPr marL="0" indent="0" algn="just">
              <a:buNone/>
            </a:pPr>
            <a:endParaRPr lang="fr-FR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première manifestation « volontaire » d ’un phénomène électrique provient du frottement d’une résine de pin fossilisée, sur une peau de chat, ce qui provoquait de petites étincelles.</a:t>
            </a:r>
          </a:p>
          <a:p>
            <a:pPr marL="0" indent="0" algn="just">
              <a:buNone/>
            </a:pPr>
            <a:endParaRPr lang="fr-FR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Cette résine de pin « ambre » se dit « </a:t>
            </a:r>
            <a:r>
              <a:rPr lang="fr-FR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Elektron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» en grec, le phénomène « électricité statique »  est le même qui est à l’origine de la foudre. </a:t>
            </a:r>
          </a:p>
          <a:p>
            <a:pPr marL="0" indent="0" algn="just">
              <a:buNone/>
            </a:pPr>
            <a:endParaRPr lang="fr-FR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Beaucoup ont fait une expérience très proche avec une règle en plastique que l’on frotte et de petits morceaux de papiers qui viennent se coller.</a:t>
            </a: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2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9381"/>
            <a:ext cx="7772400" cy="1323439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énergie sous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deux formes.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916832"/>
            <a:ext cx="8780512" cy="1800200"/>
          </a:xfrm>
        </p:spPr>
        <p:txBody>
          <a:bodyPr/>
          <a:lstStyle/>
          <a:p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Deux formes principales: </a:t>
            </a:r>
          </a:p>
          <a:p>
            <a:pPr marL="0" indent="0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L’énergie électrique se caractérise par la circulation d’ électrons (particules externes de l’atome)  dans un matériau plus ou moins bon « conducteur ». </a:t>
            </a:r>
          </a:p>
          <a:p>
            <a:pPr marL="0" indent="0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mouvement se produit sous l’effet d’un champ électrique (Une tension) qui peut être alternative, ou continue.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 bwMode="auto">
          <a:xfrm>
            <a:off x="1187624" y="4005064"/>
            <a:ext cx="7508326" cy="1116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3"/>
              </a:buBlip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fr-FR" sz="24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Courant alternatif : </a:t>
            </a:r>
            <a:r>
              <a:rPr lang="fr-FR" sz="18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courant (mouvement des électrons) circule alternativement dans un sens puis dans l’autre, sous l’effet d’une tension alternative. (clic)</a:t>
            </a:r>
            <a:endParaRPr lang="fr-FR" sz="18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 bwMode="auto">
          <a:xfrm>
            <a:off x="755576" y="5257256"/>
            <a:ext cx="7683355" cy="0"/>
          </a:xfrm>
          <a:prstGeom prst="line">
            <a:avLst/>
          </a:prstGeom>
          <a:solidFill>
            <a:schemeClr val="accent1"/>
          </a:solidFill>
          <a:ln w="603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Ellipse 11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13" name="ZoneTexte 12"/>
          <p:cNvSpPr txBox="1"/>
          <p:nvPr/>
        </p:nvSpPr>
        <p:spPr>
          <a:xfrm>
            <a:off x="225905" y="5014832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14" name="ZoneTexte 13"/>
          <p:cNvSpPr txBox="1"/>
          <p:nvPr/>
        </p:nvSpPr>
        <p:spPr>
          <a:xfrm>
            <a:off x="8532440" y="5004992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Ellipse 15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18" name="ZoneTexte 17"/>
          <p:cNvSpPr txBox="1"/>
          <p:nvPr/>
        </p:nvSpPr>
        <p:spPr>
          <a:xfrm>
            <a:off x="8567706" y="5004992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19" name="ZoneTexte 18"/>
          <p:cNvSpPr txBox="1"/>
          <p:nvPr/>
        </p:nvSpPr>
        <p:spPr>
          <a:xfrm>
            <a:off x="195746" y="5014832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Ellipse 19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Ellipse 20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Ellipse 21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Ellipse 22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4" name="Connecteur droit 23"/>
          <p:cNvCxnSpPr/>
          <p:nvPr/>
        </p:nvCxnSpPr>
        <p:spPr bwMode="auto">
          <a:xfrm>
            <a:off x="761596" y="5257256"/>
            <a:ext cx="7683355" cy="0"/>
          </a:xfrm>
          <a:prstGeom prst="line">
            <a:avLst/>
          </a:prstGeom>
          <a:solidFill>
            <a:schemeClr val="accent1"/>
          </a:solidFill>
          <a:ln w="603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Ellipse 24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26" name="ZoneTexte 25"/>
          <p:cNvSpPr txBox="1"/>
          <p:nvPr/>
        </p:nvSpPr>
        <p:spPr>
          <a:xfrm>
            <a:off x="225905" y="5014832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27" name="ZoneTexte 26"/>
          <p:cNvSpPr txBox="1"/>
          <p:nvPr/>
        </p:nvSpPr>
        <p:spPr>
          <a:xfrm>
            <a:off x="8532440" y="5004992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llipse 27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Ellipse 28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1" name="ZoneTexte 30"/>
          <p:cNvSpPr txBox="1"/>
          <p:nvPr/>
        </p:nvSpPr>
        <p:spPr>
          <a:xfrm>
            <a:off x="8567706" y="5004992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2" name="ZoneTexte 31"/>
          <p:cNvSpPr txBox="1"/>
          <p:nvPr/>
        </p:nvSpPr>
        <p:spPr>
          <a:xfrm>
            <a:off x="195746" y="5014832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Ellipse 32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llipse 33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Ellipse 34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llipse 35"/>
          <p:cNvSpPr/>
          <p:nvPr/>
        </p:nvSpPr>
        <p:spPr bwMode="auto">
          <a:xfrm>
            <a:off x="755576" y="5221252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7" name="Connecteur droit 36"/>
          <p:cNvCxnSpPr/>
          <p:nvPr/>
        </p:nvCxnSpPr>
        <p:spPr bwMode="auto">
          <a:xfrm>
            <a:off x="689588" y="6510535"/>
            <a:ext cx="7683355" cy="0"/>
          </a:xfrm>
          <a:prstGeom prst="line">
            <a:avLst/>
          </a:prstGeom>
          <a:solidFill>
            <a:schemeClr val="accent1"/>
          </a:solidFill>
          <a:ln w="603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Ellipse 37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9" name="ZoneTexte 38"/>
          <p:cNvSpPr txBox="1"/>
          <p:nvPr/>
        </p:nvSpPr>
        <p:spPr>
          <a:xfrm>
            <a:off x="179512" y="6279703"/>
            <a:ext cx="5501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U-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40" name="ZoneTexte 39"/>
          <p:cNvSpPr txBox="1"/>
          <p:nvPr/>
        </p:nvSpPr>
        <p:spPr>
          <a:xfrm>
            <a:off x="8372943" y="6279703"/>
            <a:ext cx="66236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U+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Ellipse 40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Ellipse 41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llipse 42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Ellipse 45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Ellipse 46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Ellipse 47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9" name="Ellipse 48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0" name="Connecteur droit 49"/>
          <p:cNvCxnSpPr/>
          <p:nvPr/>
        </p:nvCxnSpPr>
        <p:spPr bwMode="auto">
          <a:xfrm>
            <a:off x="695608" y="6510535"/>
            <a:ext cx="7683355" cy="0"/>
          </a:xfrm>
          <a:prstGeom prst="line">
            <a:avLst/>
          </a:prstGeom>
          <a:solidFill>
            <a:schemeClr val="accent1"/>
          </a:solidFill>
          <a:ln w="603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Ellipse 50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Ellipse 53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Ellipse 54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Ellipse 55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9" name="Ellipse 58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0" name="Ellipse 59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Ellipse 60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Ellipse 61"/>
          <p:cNvSpPr/>
          <p:nvPr/>
        </p:nvSpPr>
        <p:spPr bwMode="auto">
          <a:xfrm>
            <a:off x="689588" y="6474531"/>
            <a:ext cx="107504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1044800" y="5373216"/>
            <a:ext cx="7847680" cy="1116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3"/>
              </a:buBlip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fr-FR" sz="24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Courant continu: </a:t>
            </a:r>
            <a:r>
              <a:rPr lang="fr-FR" sz="18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courant circule dans un seul sens et de manière constante (toujours de même valeur, même « débit ») sous l’effet d’une tension continue. (clic)</a:t>
            </a:r>
            <a:endParaRPr lang="fr-FR" sz="18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5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73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77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81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85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134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138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142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146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5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5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81892 1.11111E-6 " pathEditMode="relative" rAng="0" ptsTypes="AA">
                                      <p:cBhvr>
                                        <p:cTn id="18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38" y="0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528 4.44444E-6 L 0.8092 -0.00024 " pathEditMode="relative" rAng="0" ptsTypes="AA">
                                      <p:cBhvr>
                                        <p:cTn id="19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528 4.44444E-6 L 0.8092 -0.00024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1528 4.44444E-6 L 0.8085 -0.0007 " pathEditMode="relative" rAng="0" ptsTypes="AA">
                                      <p:cBhvr>
                                        <p:cTn id="20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9000"/>
                            </p:stCondLst>
                            <p:childTnLst>
                              <p:par>
                                <p:cTn id="20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82448 -4.81481E-6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0"/>
                                    </p:animMotion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7.40741E-7 L 0.82448 -0.00023 " pathEditMode="relative" rAng="0" ptsTypes="AA">
                                      <p:cBhvr>
                                        <p:cTn id="21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7.40741E-7 L 0.82378 -0.0007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350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4.44444E-6 L 0.81059 0.00208 " pathEditMode="relative" rAng="0" ptsTypes="AA">
                                      <p:cBhvr>
                                        <p:cTn id="22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38" y="93"/>
                                    </p:animMotion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63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597 4.44444E-6 L 0.80851 -0.00024 " pathEditMode="relative" rAng="0" ptsTypes="AA">
                                      <p:cBhvr>
                                        <p:cTn id="23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597 4.44444E-6 L 0.80851 -0.00024 " pathEditMode="relative" rAng="0" ptsTypes="AA">
                                      <p:cBhvr>
                                        <p:cTn id="23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15" y="-23"/>
                                    </p:animMotion>
                                  </p:childTnLst>
                                </p:cTn>
                              </p:par>
                              <p:par>
                                <p:cTn id="23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1597 4.44444E-6 L 0.80781 -0.0007 " pathEditMode="relative" rAng="0" ptsTypes="AA">
                                      <p:cBhvr>
                                        <p:cTn id="23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8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12" grpId="0" animBg="1"/>
      <p:bldP spid="12" grpId="1" animBg="1"/>
      <p:bldP spid="13" grpId="0" animBg="1"/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5" grpId="0" animBg="1"/>
      <p:bldP spid="25" grpId="1" animBg="1"/>
      <p:bldP spid="26" grpId="0" animBg="1"/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8" grpId="0" animBg="1"/>
      <p:bldP spid="38" grpId="1" animBg="1"/>
      <p:bldP spid="39" grpId="0" animBg="1"/>
      <p:bldP spid="40" grpId="0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1" grpId="0" animBg="1"/>
      <p:bldP spid="51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323439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énergie,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quatre effets produits.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114800"/>
          </a:xfrm>
        </p:spPr>
        <p:txBody>
          <a:bodyPr/>
          <a:lstStyle/>
          <a:p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Toutes les applications sont le résultat de trois effets produits par la circulation d’un courant dans un matériau, plus un effet produit par les différences de potentiels (tensions). </a:t>
            </a:r>
          </a:p>
          <a:p>
            <a:pPr>
              <a:buFontTx/>
              <a:buChar char="-"/>
            </a:pPr>
            <a:endParaRPr lang="fr-FR" sz="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thermique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aussi appelé effet Joule. 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courant en circulant dans un matériau produit de la chaleur. Exemple d’utilisation: le radiateur électrique.</a:t>
            </a:r>
          </a:p>
          <a:p>
            <a:pPr>
              <a:buFontTx/>
              <a:buChar char="-"/>
            </a:pPr>
            <a:endParaRPr lang="fr-FR" sz="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magnétique: 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courant  en  circulant produit un champ magnétique capable d’influencer tout matériau ferreux. Exemple d’utilisation: le moteur électrique</a:t>
            </a:r>
          </a:p>
          <a:p>
            <a:pPr>
              <a:buFontTx/>
              <a:buChar char="-"/>
            </a:pPr>
            <a:endParaRPr lang="fr-FR" sz="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chimique: 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électrons en mouvements modifient les matériaux de départ et d’arrivée.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 d’utilisation: Pile, ou, accumulateur.</a:t>
            </a:r>
          </a:p>
          <a:p>
            <a:pPr>
              <a:buFontTx/>
              <a:buChar char="-"/>
            </a:pPr>
            <a:endParaRPr lang="fr-FR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électrostatique: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Dés lors qu’une différence de potentiel (tension) est appliquée entre deux points, un champ électrique influence ce qui se trouve entre (niveau atomique).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 utilisation: matériel électronique.</a:t>
            </a: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8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6" name="Picture 8" descr="D:\philippe\photo lites\centralegrande chute-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38" y="0"/>
            <a:ext cx="6813550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7557"/>
            <a:ext cx="7696200" cy="707886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1981200"/>
            <a:ext cx="7344816" cy="6858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Centrales </a:t>
            </a:r>
            <a:r>
              <a:rPr lang="fr-FR" alt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hydrauliques</a:t>
            </a:r>
            <a:endParaRPr lang="fr-FR" alt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Picture 6" descr="D:\philippe\photo lites\centtherm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8" y="87313"/>
            <a:ext cx="6523037" cy="668178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-11043"/>
            <a:ext cx="7772400" cy="707886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1143000"/>
            <a:ext cx="6400800" cy="9906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Centrales thermiques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 descr="D:\philippe\photo lites\centnucleair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8" y="87313"/>
            <a:ext cx="6523037" cy="668178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03257"/>
            <a:ext cx="7848600" cy="707886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838200"/>
            <a:ext cx="6400800" cy="1222375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Centrales nucléaires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1030" descr="D:\philippe\photo lites\eoliennnes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3" y="174625"/>
            <a:ext cx="6897687" cy="65071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762000" y="65157"/>
            <a:ext cx="7772400" cy="707886"/>
          </a:xfrm>
          <a:effectLst>
            <a:outerShdw dist="56796" dir="3806097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production d’électricité</a:t>
            </a:r>
          </a:p>
        </p:txBody>
      </p:sp>
      <p:sp>
        <p:nvSpPr>
          <p:cNvPr id="4813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838200" y="914400"/>
            <a:ext cx="6400800" cy="8382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fr-FR" altLang="fr-FR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Éoliennes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CA1729D3-6671-4BA5-87C5-3954C0AEA190"/>
  <p:tag name="ISPRING_SCORM_RATE_SLIDES" val="1"/>
  <p:tag name="ISPRING_SCORM_RATE_QUIZZES" val="0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C8MEUXpbttk5AMAAHQOAAAdAAAAdW5pdmVyc2FsL2NvbW1vbl9tZXNzYWdlcy5sbmetV91u2zYUvi/QdyAEFNgulrYDWhSD44C2GFuILLkSHSdbB4GRGJsIRbr6cZtd7Wn2YHuSHVFyYqcdJMW9sGDS/r7z950jcnD2NZVoy7NcaHVqvT15YyGuYp0ItTq1FvT8lw8WygumEia14qeW0hY6G758MZBMrUq24vD95QuEBinPc1jmw2r1uEYiObXmo2jsz+bYu45cf+JHI2diDcc63TB1j1y90p+yn359/+Hr23fvfx68bpBdiMIZdt1DKmSY3r3pQOTRwHcjYCNu5JErag2rZz+cv6Cu4xFr2Hzph54H5NIaVs9W3CIIiEej0HVsEjlh5PnU5MIllNjW8FqXaM22HBUabQX/goo1h0oWIuMolyIxP8QaNlTJ24zZAV463iSivu+GEfHs3Y41JCpBdsa+gD56sgQ4JAEQZCzn2TOwkSm1gSMsZT+GqTOZuvChlQtTsVpL+BR9/ZgTD6rFVRtqRsIQT0g08q+gTiArvw/CvwA1XfRBXJMQFEDCNoyHL50Jpo7vVQoKSEgDZ/wgn5gppJW8RyyOAYc2Gd8KXeawUymKJ7WQ8n5WQvJxAcJ1sPsdkdaESCgj15XYcnAhS9rrAi0zJnZVmY8L5/foHDsusSMole0vI2p6uTLGQP1KF4hJqasAwC5LtkzFHN3wmJUgpXv4WyIS87cNg7ArTz6X4i/EiqZzXjVN59nk6tXJca451IVhsWSZ6tBBT6gOWv7bYNMyh0iLgqeboi2KvUyc/BAvjo1rjsPwf4PqUpcjI3piv284IUicBPBig24fCd0dQWagDxhrKROyO8rxzsHQPOM5jHieIUfd9rDp+Q2Bp9FzOS4h8wcuXEJFeuCXZBQ6tMoxv8lF0fpKMoWq6/19jcRwBpC84I86ueG3GvpfcraFIsK+yGvhnDzDWC9B7CZrNQL353TD4oFDK1bAiQuBS1KkEH/SgXMxI7sM1uP1IBNLXcrEjDMp7syIhdqUaZ2QTV2n2uhtplOzK1m+66V6wp8d40UdXFAbne8ZbCMNCQ7G02iMvTGpTnNVD8uOINBy5ZNLw8jFowoOok5ZEa/hvXKrS5V0JKoPZDY5x0DWpDTkLIvX//79T0eOJ57Uu6jZ/a0XCXRoNZfIA9kfni54/mcbCcWjQ5xZdEE1B9gdruN51lS9SR6mFI+nMxBGaHSgyyxuPy7sM8xwcAHDwZy2rOGMZXcwWajWsheLCbkSQtHP+uNZviykULwP9rjZXAVMnXmEbdtcbKAJpIjv6ndagpiZbtUNR8INpyvZeIo9GDxP+Hgiip6EZtbv2hwarl4/ttv229H/sMrN/XDweu+6+B9QSwMEFAACAAgALwwRRch5qU/JAwAAQw8AACcAAAB1bml2ZXJzYWwvZmxhc2hfcHVibGlzaGluZ19zZXR0aW5ncy54bWzlV91u2zYUvvdTEBp6WSvpkjUNbAdBIqNGHduzla29Mmjx2OJCkRpJ2XWv9jR7sD3JDsXYkWs3VVZk6DDkwtHhOd/5/yi1Lj5mgixBG65kOzhuHgUEZKIYl4t2cBt3X54FxFgqGRVKQjuQKiAXnUYrL2aCm3QC1qKqIQgjzXlu20FqbX4ehqvVqslNrt2pEoVFfNNMVBbmGgxICzrMBV3jj13nYIJOo0FIy4tuFCsEEM4wBMlddFR0BTVpEHq1GU3uFloVkl0poTTRi1k7+OHs0v1tdDzUNc9AuuRMB4VObM8pY9zFQ8WEfwKSAl+kGPjx0UlAVpzZtB28OnEwqB7uw5TgPgnqYK4UZiPtPX4GljJqqX/0DjXMQWNZwXSsLgBBd2QVTQsf7VbgRWwtacaTGE+IK1U7uI6n46gbjaPBVTS9Hfd9qLUt4l7cj2rZTPq962g6GMbRZPo2vuk/2SiO3sdPMKof2dsPo2jc7w3eTePhsB/3Rg9WZXUrdWyFuy1pYetUoauFt2mRzSTlAsf5s+obsLgQguoFxKrLcUzmVBgIyG85LH4uqOB27UYH9+YOIL80OSR27OaiHbheBw9wHhADw2HZDt3pm+3MvT7bST303h/SOhhli1pLkxSn026GqyrZaM2V3MnMPZOZEmybD2QzYAOaQWXnJndcdlHzOCBz7IHATC81pyIg3GLmydbYFDNjuS23vFvVJIiFbALkZrJXiSSl2uwUfFt0t1hJZ7xplK+FF35J+VdVCEbWqiCC3wGximCfiwz/S4FU15XMtcpKKTKKJUZwDG/JYQXsoo6jD+giK9ASySwXYL2H3wv+icxgrjTiAl0i7aGcG4/ffBJwTo15AKWbGF/4JekNrqP3L1yClC0pEsjTwHE6IMvtc+BTzF0qdCGEwmpWILAyCS0MlP1hnJVqddKs7Tuly7LprpElKLabYzweEw8SnGMu78m3BmBCJVFSrAlNcAKNG6ElV4VBiR8WD23+UYDelHBZhrrAdUNnmoGug3Z0/OrHk9OfXp+9OW+Gf/3x58tHje7pcySo8+b58+rR66C25WdXz1fsvkDxX7F6hOj3bLtKZ2682Z7Xw7fRPcnu81ArdPx4mC5LUv8e2XJ4G2OdojoTNBpHv9TRG2DBas13NKkFN6yjNXxXR2vsyX1UIfZatwTVEqn5P6E6wFtk4a8svEcEzziO9rMRxL+yPN/0ruE373mW5/st2bfwzf+lYv5p+76/84LfCg9+q7mTjEueYR3dZbz9wOucnhzhJ8PBo0YD0XY/fDuNvwFQSwMEFAACAAgALwwRRe96s9i9AgAAVQoAACEAAAB1bml2ZXJzYWwvZmxhc2hfc2tpbl9zZXR0aW5ncy54bWyVVm1v2yAQ/r5fEWXf6+41nUQjtWkmVerWaq3yHdsXGwWDBThd/v0AQ4DETrKgSuHueY7j7uFSJDeEzT9MJqjglItXUIqwShqLt01IeTvNO6U4uyo4U8DUFeOiwXQ6//jTflBmkedYfAviUs4aFxCOmdnPJRR3xreZWWOEgjctZrsnXvGrHBebSvCOlWdTq3ctCErYRiOvf8wWy9EDKJHqUUGT5LS8MesySitASjApfV+adZZFcQ7Un3RtPxdywlGnb39A2xJJlKXdfTJrjNbiCtIi39yZNY5nOnralZlZpwkK/ioN/fLZrFEoxTsQafCHr2aNMnjbtf+jkVbwyhQ05Zxu4p5DOS718zNZXZt1lmAuZA462wVXHnvXhwjkvsbvHpnnKjh9MXU9GAim6TmFuRIdoMzvep+s+ftzp/T78P7YEjAvOucX3MkYFWwB9wfeCSvna0ylQzlLgKw47RpY9PlG4VJ7wC8W93ZUxEH3tihDAVtnjFIMxoD8rct6hIyMAflKSQnPjO6O4IeenuNbfI9dM09XX3uBYb0tndfvvNec9GQeroyOdgaPaXgJc2nSeSMNmLahzNr6lLKjnBDDW1JhRTj7ZXD5zl5GouzA4ZQ2rCukiKIwJDebox7Scb/s/rwa+9+EcLd+P1F6hN9OsVK4qBv9mySnE8fTb0SHmWbDDDMkNRzEI1vziGMTGyM1WGxAvHFO5aUUxhVcDOb92xqDoywqAsqGq4xckKHys67JQSx11wh42aS2HleTqqb6T60IvEPpna5pI96eqmodj2Gyl2VkcBoALIp6r4B+17uajipCYQvUuyOLvfPY5ZDUMh1T3J16grWKNecsB6KM3lHQpBsVQSxxnNQxQFjptIYZvSfVvcOlwlc4l/ZmydP3YzgKnUxmP8+M/OJRZvdOTUlk7T8uoTaafyf/AVBLAwQUAAIACAAvDBFFIzK4nJsDAABUDgAAJgAAAHVuaXZlcnNhbC9odG1sX3B1Ymxpc2hpbmdfc2V0dGluZ3MueG1s3VddcxI9FL7nV2T2HS9lW61aO0Cn0y5TRgRe2L7qFRM2BzY2m6xJFsQrf40/zF/ynmwKBam4ddRRhwvYk3Oe85EnT5bG6ftMkDlow5VsBof1g4CATBTjctYMruL2w+OAGEslo0JJaAZSBeS0VWvkxURwk47AWnQ1BGGkOcltM0itzU/CcLFY1LnJtVtVorCIb+qJysJcgwFpQYe5oEv8ssscTNCq1QhpeNNLxQoBhDMsQXJXHRWXNhNB6L0mNLmeaVVIdq6E0kTPJs3gn+Mz91n5eKQLnoF0vZkWGp3ZnlDGuCuHihH/ACQFPkux7sODo4AsOLNpM3h05GDQPdyFKcF9D9TBnCtsRtob/AwsZdRS/+gTapiCxqmCaVldAIJu2TY8Lby3a4M3saWkGU9iXCFuUs3gIh4Po3Y0jHrn0fhq2PWlVo6IO3E3qhQz6nYuonGvH0ej8WX8snvvoDh6Hd8jqHpll28G0bDb6b0Yx/1+N+4MbqPK6W7MsRFub0kDt04VenPwNi2yiaRcIJu/mL4Bi+dBUD2DWLU50mRKhYGAvM1h9m9BBbdLRx08NtcA+ZnJIbFDx4tm4PY6uIXzgFgYkmVNuifP15x7drzVeuiz37Z1Z5UNai1NUmSnXZFr07Lymiq51Zl7JhMl2LqfKQ5ZYCtnmlMREG6xtWS9at0AbJsLHL+LPaxPpd3pLUmpNlsjXI/RHZWkNVyN3nfnjV9zfqUKwchSFUTwayBWEdy5IsNfKZDNA0imWmWlVVBjiRGcAZlzWAA7rZLoDabICoxEdcoFWJ/hXcE/kAlMlUZcoHPUMbRz4/Hr9wLOqTG3oHRV4wNP+07vInr9wDVI2ZyiJNwPHPcbstz+DHyKvUuFKYRQOM0NCJxMQgsD5f4wzkq3Km1Wzp3SebnpbiNLUNxujvV4TFxIkIdc3shpBcCESqKkWBKaIAONo9Ccq8KgxZPFQ5vvKtCHEi7LUmd4Z2EyzUBXQTs4fPT46MnTZ8fPT+rh54+fHu4NuhHEgaAum1fE870CXznyi8vkG3FfEe1vRO2R7p3YttKZozfbyXr3/XIjm7s61Aidat0tgKVM/xr961/F2HlUhRODYfRfFb8ejqASY6NRJbh+Fa/+iypeQy/Xgw2prqT7VEsU2z/CtYf3wsxfQngzCJ5xJOtPO/K/5Djsfx/wh+UHHYffdwh7NeGvnYF/Wr83b70oN8I7//PU0L79T7BV+x9QSwMEFAACAAgALwwRRbGw4PqOAQAADwYAAB8AAAB1bml2ZXJzYWwvaHRtbF9za2luX3NldHRpbmdzLmpzjZTLTsMwEEX3/YrIbFFVninsKlokpC6QYIdYOOk0jerYlu2Ehqr/TsZ9xY4DeDbx1fG1Z6KZ7SBqFklJ9Bht7bfdv7p7qwFqRpVw6eqsRy9QJ5rlC3jPC2A5B+Ih1fHoSd6diZAx4dY0qd/QVrf8iAjQMqCpgKZRW1Km22IVAL8C2iZ0+NvJ7JDVPqNWmZPSGMGHqeAGuBlyoQpqGXLxbFc7QQ8WFag/0CVNwTGN7eojz453MUabS0UhKa/nIhPDhKbrTImSL/ruX9USVPPD13tg9BA/zRw7lmvzYqDwL56NMfpJqUBrONx7P8MIwowmwFq+I7t+QR3jbkIeXeU6N0d6coXRpiXNoFOl8QTDxXjj1almjNHlDGzMnri5xnAIRmtQHavpLYYDClnKf/xAqUSGFemg3ZqfUCboIufZ4eoRRpDDx6JtX/XOidrnT4nTQsJroVWo+4qQyP/b+CbYu9q7eB462juyPE2EDsveKWRF5zXGnyS4/4gINYamq6IZEM17P/2X9Y64vfdg9wNQSwMEFAACAAgALwwR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C8MEUWk392acAAAAHgAAAAcAAAAdW5pdmVyc2FsL2xvY2FsX3NldHRpbmdzLnhtbA2Muw7CMAwA936F5b08NoamlUBiowvlA6zGoEiOjZKAyt/j7Ya7G6YtC3y51GQa8Lg7ILCuFpO+Aj6Wa39CqI00kphyQDWEaewGsZXkzq25WOEt9OOycHZoPFN281y84ggX+5TK0MPNr8/EEfdj9wdQSwMEFAACAAgAQJt0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LwwRRXWTheFxAQAA/QIAACkAAAB1bml2ZXJzYWwvc2tpbl9jdXN0b21pemF0aW9uX3NldHRpbmdzLnhtbI1S207cMBB95yssfmBtj2+R0pV8C9qXUnERj1XYuFVUcKrYCIT88XWA1bJlq+J5mjlnzmjGp02/xmgfUp7ux+c+j1O8DDmP8WdanyDUbqe7af42hxRyWu0rN2McpsdN/DEttVpNuY9DPw92QdMao+7lISW1cqpmzDCKJPPUK+Q8txVrwDVgK+Yose3qL4lX3TlsQ8zHVdvVAfqxYRNTmPMmDuFpDYfs99DhBmdzP4yVl9aCLVF2U4tjSyBGuOS+UA0AAlnuiMNFykZqgjxmHEMxigIFRDgnjShEUg416xpRVZhvBGKSMeoK9bR2I62No7ZIaAjRdZpXjS1dZyTGiBACzBUuoDMYVTZUDQ1qOSA4MCCKNpooQJ3tTMeKd15YjhT1AuPCjAGM98fdb/f+XPvqp9fZnfM/gke/4Ci6eGt1xFzt9mGeK/kq3P++63NAt30Km+HLqbnQX5133+359cWlP31z54uTd9zFsnX3fzr8D1BLAwQUAAIACAAvDBFFwmiYrEUSAACwIgAAFwAAAHVuaXZlcnNhbC91bml2ZXJzYWwucG5n7VprVFPXto6lp/RoBR1oqcjD2lOxiCAiSkESX8ix8lARECEJGhEDhBAwUB4htJaCWsAeVJCn2poIgaTII5CQxCoS2wjRhhDD5lUQEDZJxLATSEhyd/T2jNNz7rg/7r87Bj+SrPWNPdaa81vfnGvNnXXxSHDAyuV2yxEIxMpDfz9wDIGwICEQ74DvvwcjR4xWg/DPstRjAfsQzB77KbjzbtzeoL0IRGPxisVTf4H7f03+e2QqAmH10PxZJiTePYNAbPQ/dGDv8S8xisGQyzvS24W/d9A6cjtyE/NcOwvPOJ8Od/noyPF9o/tur3p/+c9tlzbvJdl8HfOh3e0NB/bdzytLvLpnT5MnNbAyVfn5ZJGAniIOTA/RnuGPhSV7+KHD0GiBcqpWfFyrHkhvDXSizD2TWzplJ2uMelVNlnYwfRkC0XZq8Iw0TooH50id0if4WNhKJFqa4FcVMJDvlOPt9j4CcV9xZDDNkWQyagVCsxdt6LphpXrnFwhE7gdSopanHcoaC4TxpNJptp62Dm4NBG+0QiA2FBRYIBDvp1wtyJqupStnRy+7V/MWX4vG7sGP2Cs3r043GbQ1frqXPzgFDHxSvDtF8+qhdU3FdUsEYmRbwOU2xQ02ezhHP3Mr39EHtYWNsYZN+T34Q9KdjcyeJ9LxS+2Wjl+OZMtfj1ywzumI7maosobUYpRptiOuhqIZAw9XzYIZkIEziLQ5UQq6jtiE7CbxAwlsJgNQKHrJPOUt7Up4JlrVC8XVO0PHIk/Nda0nVrqHftxcfS3KgjVBtpeu6+DwltefZLtpU7yIhSwM0610KA3NLABjwTSfXh3y/FPp+H5llPsKBCK5pMiORJ5g7KvtXdd8qbrc1J/AotijGkobFtZ+sRYNeNddqRvvA6f1yzs52WGdUMqdPmAovCHrJQXmaH5HJWzE2vPknQwBK6Ml8NHT8G6WZ2xLcF7o1ojSLQjZ5gSIwkoP62wAkwTE/CG2QmFm+ZsSyibmRqY4G5IzvXKmU1gSrJ6DLIlwKc+sOsaWyxQ2JHJ4UtYm5oQM2GzdTuS5wgwG+UR2QpNyXdNZqLXT63Hf3bptJy0YqPw+9rOaQ4yP6mOzosjrHeL9VLcLGMDdhZZoKhaoFeUPsI2OMFubHD4ddSnzKQond9WhSsPV4Ey0f2Tkw7sTYfZQh9ddndPfpjIS9pDbpFBLDoE1KVMQcYzbTCL9ukqf/cbVNnzARW+zWL59I46No3D76wIYyd3wL5r5X+EBrQ5k1cDavbK3E/5+dzUchIi9B+wRiD2rVsPiWXVgCV6Cl+AleAlegpfgJXgJXoKX4CV4CV6C///DSvOrGzHcerzh/1A9268hqTrUPfIV7h3JmjlJSI2fcX4sDmuYjpDvL4wsRBeeKhzf0UW/8qqNchJngXiFjyqW0sZ+XEM2icRUo5pXNBkvP0mX1ST5+g+aQh3FSgcSkQf1yXfxZwtne+4J7ER2Enx98WezJG5t4zLEfDNvYaIi/fWLvzuIpfwgfUddrPI0rhfHERlVCaqCLGX7ZJfv49/jA+mNSFqvUHEcp15Ui2sqJgjmF0NxxI7ZLmcmdWG8VFydOV2bKkbqZ5wnUn1YPE2/EGcavew+5EmkRMe3k4fqHJswSgV7mB+HwQrAscxnqS8+Atri252rvxz9zdDBhFgPhN5t3nOJekK7E4J+hNqM7EoACNAPToZzA6qwrZ4NWba9uKwZG5usgAG064uQqMKpHX3Cq7q2qtOJ0zHzRr0KhdpWPUH0W3z1sKaN+c5PTFbMZmvk/MiCTJFSebCQ8iiqcOGT4t2vSY/DNkO4o46ZL2+tsOjoY7BakrbK1NMZR08dV+tec5RnMovscetLt0boT7Kx4vFyATPdlY68gGXzRO4tQAoKEXzLeGXuRUlIESsk/ZdmFQNfxf3RcQxnfJasKqhQrpHtKoQ8goBAD4X41vRNthUNTHBYEyKqd0HQLGZ81PccvWUERUpWNLZQb3eA/GHdgwY34n761zxHBif698HiyIAY9whxPtIz6mhztVfWyFeWXasSbf0CrAYPKvZj+Ynt/ZM5yBqX0aTRD4xucQBRZEB452UG3J/jnJcF6vnlfe0J043VGsOqjcrrZV26MhqBVqaZPGJobUL/wNgY47dKUOBJ2kV3LFHgIhpDsWwSulTvGpkXHnD80RH3UN3Cka+a/Rjhw1jNc8yc/efn15Pbq+kRW2UebEx6In23Xhq/XtIawR7PQdhHUcLjM4M4l2kGbBA44AVxJ07UFNuQ2J3wuuwgeD5qRsmklr2SjrCqqRPibwJd7HWJ1vRdfmkOJOBmrQhY5cLLBoHK6wKXf7hlFkWnr+e6pUsN3KKpydk1NAKLRg4+1b/zfm1vFKh8PTnSSvM4Ac/iD7X+ijdpPx1NugjLGN9/9hKeymRY36VnMBR75+qsBhL4udxICU6LPzhwXu/fqUjq18SfnLw9RUcZptoW3WgEi8pf0cb83ZskH9XTyMo6HXENzeN5fgH3UxoscXzFZzRDOxN5s3qiJfPygL/o+H1p3Pc08T7SSej6Y69KmbhTChmu/3IvZ1NSmEgLrD5MxTQwQSC+lLJJeW/yMZndCKZsVKIk5HeYgcB73nkRmIzYbAeOiEYyWx/L4uumva24uuMblZao+Z/lrByIkSpYHHcXW38jWyAbNKUkVqjoOoZ6TJ1g4HcMBYML5HaiSogyzuaJ6odD+iArjzfq2t2Z1k8eIgfqU9HcA9F+7m46OrDlA53T1XPAhYTgH7raT9OcKjJdfXpd/jFNqn2sfKq8y2A5+II+ZN8E+zDvBjBxfzxZmvriCqFXnVKjTwE2Km/LHoowNm+Ybw19AG7b8zkkaMuKCsI1wpoSTX+eXEVdt3DwE2XWsH5IPmzUsE2ma1mq49/3iaRzpbAP1WTQ9nxQS3R7Yt1CSw4WQ6RDi5wBttacl6qd6sg3ID1+OtbK69/tJ+8ZsBTayvnXGiBgM5vJ8Suid3GGmCd8+jMxeaFiRhOWQvlLBOqgw5e8Ad1zcrIUgqB7e+qEFA7fnlPI6bZ6iFaKYj/OQEvEY/7TLan68nbOS912QpZXQ1PVNMTNEQaKlPGwlBrRkwKblyWWDOhvB2rKzpHv/ViUymYVg9sZPqeesY+WyshfDIZ3c1/O67ZLTsDiYB7T3tGQeEwVThFAoUoPldkJOB1+N0LZUTKZik2uatjfdRs9qSbtsiMZVvD5fbl9wTJZeV9uXe31SFnD3jq87xEKhYJmqQjoHT+BPx/cKpE4GV/lk25M6XHlbyLT8bSvwkflQzMsCybqMip7E87xvtU294AqPXjGrFs6PbNbidfnt1GCYDHRdK69c7omxmWa1Q2oLM2XZ9SBEUPBTlRtgk7j1RLSdX6DAmdXLG3uCcs8Waxldz8VqiTH1VuSE05S848/lfaOkeTNhCsUB91C2/rLbYqY+hx1xXClGBxl4bkDQf7RQYAl5eTk87eBkP88mNvDLcJTcyUVOY5ArCStHfpvq2jGqmfUD+prrbZZrWzHAwjhazi68NkKeUAQ6JHyCMhEO0mYwkdro03zQlQPSzVfh+dVNRgt5JnXGX0NtZg4WWy6V+EvcFy6+EmNEBk4+3x8nierNTCHP3ZoBE4oZnmJM1ZHxYX4QLdU3Or0o4nXFDZMmmIk0emKAgIAhWUidzEtB61UaG1aayoBS55gOBjQZxa8SQkTH7dKmGomrt9pZI5WI0yT96rprBI8AOdpq7Zw6qEGLGf8KTssGGb0Om4x4aoXodhXP3MCPeQYykae+k34yAudttgfR++LAWMG+EZlvF2JmdK+Wm0G8AEwtnB5zlvzGvBw9eMLvTVYaSrOrkRU0GbidSQJiKzqu+B20Acih6E+4j259T8zGSqu4Qe/ibNN5Kekc/evmSnczlPOMGiXCn3StjrEQZb15cPCZnJ2v7AFiNWl0fB+1cqmdAOn//vUunTfQDD6Dq1fxiG2UMkT9cXj3GXxxh1SCCSQ2/qaq+VRDWO+3YKit+TJIH7ORD0UdYozk9Bv1aNZJscIkFNfoGKAcbYaTEFtoKw3HHjpDDb3NAbhKIGSndaNVWlV6Q4SY/SEOXLl1tT5h2qnF2HoCDWNnBtS/mcP0sJQeglU8ocH4O1a09EiJE2BYNQW4UF1MgiewmKFrQzINUqIpTSQE8qLxv5Yey+pQWlgGjo2j/YZXIGSbSCwOcHow4LS3MqpDpKy6ImujUynxfI+wdW+XMimQcSnk9tzGDjUBsWa1bJh7Y6G1ETJCSdJc/f+RDp6Ei1sRpUsb86spkwdxvroe9L5qRqDimpyLPbTPJfb8l/lqWM77aMJuozE0iA/qs7nRiuvvE/ubxi6i30MNKUCKqCZkIvLWJwVCmXVlN7m6ouA42RSMV7vnbHe1Qu9diPlbB0mQH/miQabPCDcsQnWE6O3V/+s4SdCLrp4eAsiYdotEmX9PDObZcelvNXFwInOa2668vjJw7Yq3Ytp5+iVp90jQrdyh4Y4iajIKFZoyBy/8DdgaoGcof/G3XDgbi0LJPcBCbYOa2bi7UBceWtGgaIZ7ADLNHEg7Ixebs606iMM27LLu9VPPCdFvfdaes5H3Tfd+HOMTroYOBiJXQpE1qGPwZueveiwO28HXzPzA81HWTlxbaqsdTiy1SD7zJ1b1Vr9jCGSbOeWd53xaki9Vp6J6vPEeylsSAbmfSSNhTcMPgteS4IGyrpebIdz3Z26NIeRctpvCm+wtjoXxI+EX8BYtFcbt65NIBvCA6LFLBGEkI5DO6cvPgXnyLaDZ+XIx/p/S3jyOk8CVt8v60qu+BcPnAEZSMZQh7HO8BlD4sN9if3VS6qq0vGppkBRiDkF0mtyMrMN8rAg8sDn3VtCOxtU34I/1dZirNnCJgBQeiZ7QR5zt2iz8G4LxwiElHlgQoCCKG2jdDarMKTQf6rvpYFpfAm40QvaMoMDx0jX1hd7n/03GTF0xUUg4R/AEe6vk0htexN2cdQ2jro45vRXdVONYWaR0BRdn+MRhHLXl+U4uh8TPHdb8eNlpvtbm0/uT6qixdJhyiW+8FF+VphvdXQ2OTIwyHnTF/6H0MOkiFL3e8yIoxJZiHOoxqNQaF4ssqB17KiKxgD174rCnE/FB06/1vx4bDjYwVND9uPLVvaHi/PemLt2dfrhwD/Haf20k2ut+D7hk4aczVQ9MFzNEAEL5v1ZzF/oJhZ9f1+xK2+FtjwHo/Ew7MbQhn/e1s2d8TplVkmcE6QWVNHGzQIBPIyCtgNvNj4lJwJLIdtfRhe0RZ1+o8Ibp/trpLaC+UfqJkTCTSk2tNXSQB7kBFbxjTNxKP3F8cfb/P85R/WDZgWcMZnTLBrl2+S3ZFQ+gCuabXyrwViJt3mGe5PVWUn2+eiLf5rhoTUqO6Ty2tRNQWKp/kkc0tNNqNj1HwO7uS1vK6eNm0f9tSQE+Tn/w8GwP05zss3WlPWxfzqEblmtHcZf+lDpZeiYwekydue92QpCy1pXJruYa6MWpFPpWbsL8MBoaKKCWIT7yfqfJIcG6pvKh4Ija76SO84RUbaTiqty2rnfMRKxCJk0OnK71YOQRY5SWt5vlMbdpsl+5J7rN5kHmvt1C+s7vcD9TwPVmVxidPlBOQYQS82+jy2F86/TzlpTfMxKi5TAZw94tJpSSq8eotf8gusf91xmPmNXPgjq6Bp8T8KHU62yHGdkyn1HjRXB+qGrFfMrkqfHWkXPF5XpAl9UzODB/jCkaUFcY3jhjFpn8RWg0ApMBuev87Io41uw66gYDWmareslyHbCeTvJXDRcA40mEhtNeS+x/219FWGvM/2MPqMq0BMXEn4O4lwUIOjIJG5Rt0xghJqEjlmJ37Uc2hoFBrL/shjAI5rWWNqSK/TZm0ZaB6xzQ9vAmmJg/Eul266uz4wn2tI7ByFneRC3VoBwRibpv+vGmnQytbiLAkYN2/3Q4PcvyQuB2NVgvHnetrgx3a+ayyg8qj9/CfUhXLmOH6euNhBTJdRlwZkDVusqLt3TZUfzCuv5SRZK7rBBuQA8ia/OtUAkVXDTvuOpZgeoeqNq7GbBBWDmTinGJ2v0onOPCfzq7dYFF9p5/1F/v70e8cEf1yPgavECaRPcYx+GAIr5Roa3DfwYcEen4DeZqioLzX+RD9YB8T7FbeVGiEUtXPEOAvFqqg4DTo0VMKZg/e7OMhm0wmvmixiR5psbphs9PUbLd9p/QRLEwtcwjDjkH3yAuS/m6/8CUEsDBBQAAgAIAC8MEUWDnfSvTQAAAGoAAAAbAAAAdW5pdmVyc2FsL3VuaXZlcnNhbC5wbmcueG1ss7GvyM1RKEstKs7Mz7NVMtQzULK34+WyKShKLctMLVeoAIoZ6RlAgJJCpa2SCRK3PDOlJMNWycLUHCGWkZqZnlFiq2RmYgwX1AcaCQBQSwECAAAUAAIACAAvDBFF6W7bZOQDAAB0DgAAHQAAAAAAAAABAAAAAAAAAAAAdW5pdmVyc2FsL2NvbW1vbl9tZXNzYWdlcy5sbmdQSwECAAAUAAIACAAvDBFFyHmpT8kDAABDDwAAJwAAAAAAAAABAAAAAAAfBAAAdW5pdmVyc2FsL2ZsYXNoX3B1Ymxpc2hpbmdfc2V0dGluZ3MueG1sUEsBAgAAFAACAAgALwwRRe96s9i9AgAAVQoAACEAAAAAAAAAAQAAAAAALQgAAHVuaXZlcnNhbC9mbGFzaF9za2luX3NldHRpbmdzLnhtbFBLAQIAABQAAgAIAC8MEUUjMricmwMAAFQOAAAmAAAAAAAAAAEAAAAAACkLAAB1bml2ZXJzYWwvaHRtbF9wdWJsaXNoaW5nX3NldHRpbmdzLnhtbFBLAQIAABQAAgAIAC8MEUWxsOD6jgEAAA8GAAAfAAAAAAAAAAEAAAAAAAgPAAB1bml2ZXJzYWwvaHRtbF9za2luX3NldHRpbmdzLmpzUEsBAgAAFAACAAgALwwRRRra6juqAAAAHwEAABoAAAAAAAAAAQAAAAAA0xAAAHVuaXZlcnNhbC9pMThuX3ByZXNldHMueG1sUEsBAgAAFAACAAgALwwRRaTf3ZpwAAAAeAAAABwAAAAAAAAAAQAAAAAAtREAAHVuaXZlcnNhbC9sb2NhbF9zZXR0aW5ncy54bWxQSwECAAAUAAIACABAm3REzoIJN+wCAACICAAAFAAAAAAAAAABAAAAAABfEgAAdW5pdmVyc2FsL3BsYXllci54bWxQSwECAAAUAAIACAAvDBFFdZOF4XEBAAD9AgAAKQAAAAAAAAABAAAAAAB9FQAAdW5pdmVyc2FsL3NraW5fY3VzdG9taXphdGlvbl9zZXR0aW5ncy54bWxQSwECAAAUAAIACAAvDBFFwmiYrEUSAACwIgAAFwAAAAAAAAAAAAAAAAA1FwAAdW5pdmVyc2FsL3VuaXZlcnNhbC5wbmdQSwECAAAUAAIACAAvDBFFg530r00AAABqAAAAGwAAAAAAAAABAAAAAACvKQAAdW5pdmVyc2FsL3VuaXZlcnNhbC5wbmcueG1sUEsFBgAAAAALAAsASQMAADUqAAAAAA=="/>
  <p:tag name="ISPRING_ULTRA_SCORM_COURCE_TITLE" val="ELECTRICITE-5"/>
  <p:tag name="ISPRING_ULTRA_SCORM_LESSON_TITLE" val="ELECTRICITE-5"/>
  <p:tag name="ISPRING_PRESENTATION_TITLE" val="ELECTRICITE- 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UUID" val="{89BEFC55-854B-4DC0-918C-F6AAA421CBA4}"/>
  <p:tag name="ISPRING_PROJECT_FOLDER_UPDATED" val="1"/>
  <p:tag name="ISPRING_RESOURCE_PATHS_HASH_PRESENTER" val="cf18a9978b169c59eae95c8182abb572f7bac"/>
  <p:tag name="ISPRING_RESOURCE_FOLDER" val="C:\Users\Philippe\Documents\ELECTRICITE 3"/>
  <p:tag name="ISPRING_PRESENTATION_PATH" val="C:\Users\Philippe\Documents\ELECTRICITE 3.ppt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RESOURCE_QUIZ" val="quiz1.quiz"/>
  <p:tag name="ISPRING_QUIZ_FULL_PATH" val="C:\Users\Philippe\Documents\ELECTRICITE 2\quiz\quiz1.quiz"/>
  <p:tag name="ISPRING_QUIZ_RELATIVE_PATH" val="ELECTRICITE 2\quiz\quiz1.quiz"/>
</p:tagLst>
</file>

<file path=ppt/theme/theme1.xml><?xml version="1.0" encoding="utf-8"?>
<a:theme xmlns:a="http://schemas.openxmlformats.org/drawingml/2006/main" name="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Designs\Angles droits.pot</Template>
  <TotalTime>2823</TotalTime>
  <Words>456</Words>
  <Application>Microsoft Office PowerPoint</Application>
  <PresentationFormat>Affichage à l'écran (4:3)</PresentationFormat>
  <Paragraphs>126</Paragraphs>
  <Slides>25</Slides>
  <Notes>25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Réseau</vt:lpstr>
      <vt:lpstr>L’ÉLECTRICITÉ</vt:lpstr>
      <vt:lpstr>Une énergie</vt:lpstr>
      <vt:lpstr>Pourquoi « électricité »</vt:lpstr>
      <vt:lpstr>Une énergie sous  deux formes.</vt:lpstr>
      <vt:lpstr>Une énergie, quatre effets produits.</vt:lpstr>
      <vt:lpstr>La production d’électricité</vt:lpstr>
      <vt:lpstr>La production d’électricité</vt:lpstr>
      <vt:lpstr>La production d’électricité</vt:lpstr>
      <vt:lpstr>La production d’électricité</vt:lpstr>
      <vt:lpstr>La production d’électricité</vt:lpstr>
      <vt:lpstr>Le transport de l’énergie électrique</vt:lpstr>
      <vt:lpstr>Le transport de l’énergie électrique</vt:lpstr>
      <vt:lpstr>Le transport de l’énergie électrique</vt:lpstr>
      <vt:lpstr>La distribution de l’énergie  électrique</vt:lpstr>
      <vt:lpstr>L’utilisation de l’énergie électrique</vt:lpstr>
      <vt:lpstr>L’utilisation de l’énergie électrique</vt:lpstr>
      <vt:lpstr>L’utilisation de l’énergie électrique</vt:lpstr>
      <vt:lpstr>L’utilisation de l’énergie            électrique</vt:lpstr>
      <vt:lpstr>L’utilisation de l’énergie électrique</vt:lpstr>
      <vt:lpstr>Des métiers</vt:lpstr>
      <vt:lpstr>Les métiers de l’électricité</vt:lpstr>
      <vt:lpstr>Les métiers de l’électricité</vt:lpstr>
      <vt:lpstr>Les métiers de l’électricité</vt:lpstr>
      <vt:lpstr>Les métiers de l’électricité</vt:lpstr>
      <vt:lpstr>La distribution de l’énergie  électrique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ELECTRICITE- 5</dc:title>
  <dc:creator>ph dutour</dc:creator>
  <cp:lastModifiedBy>Philippe Dutour</cp:lastModifiedBy>
  <cp:revision>92</cp:revision>
  <cp:lastPrinted>1601-01-01T00:00:00Z</cp:lastPrinted>
  <dcterms:created xsi:type="dcterms:W3CDTF">2003-03-18T07:21:20Z</dcterms:created>
  <dcterms:modified xsi:type="dcterms:W3CDTF">2014-08-18T18:34:34Z</dcterms:modified>
</cp:coreProperties>
</file>