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53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CC"/>
    <a:srgbClr val="CC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697" autoAdjust="0"/>
    <p:restoredTop sz="90929"/>
  </p:normalViewPr>
  <p:slideViewPr>
    <p:cSldViewPr>
      <p:cViewPr varScale="1">
        <p:scale>
          <a:sx n="88" d="100"/>
          <a:sy n="88" d="100"/>
        </p:scale>
        <p:origin x="-42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4" d="100"/>
          <a:sy n="74" d="100"/>
        </p:scale>
        <p:origin x="-315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ct val="2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ct val="2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5088A3A5-CA84-4C8A-936D-E54F939C799C}" type="datetimeFigureOut">
              <a:rPr lang="fr-FR"/>
              <a:pPr>
                <a:defRPr/>
              </a:pPr>
              <a:t>03/05/2013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smtClean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ct val="2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ct val="20000"/>
              </a:spcBef>
              <a:defRPr sz="1200">
                <a:cs typeface="+mn-cs"/>
              </a:defRPr>
            </a:lvl1pPr>
          </a:lstStyle>
          <a:p>
            <a:pPr>
              <a:defRPr/>
            </a:pPr>
            <a:fld id="{1FB4D084-3949-4D1C-A6F3-C0CF52DC448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48686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638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A6698A64-95C7-43D1-BB50-C1DE57EB3E5A}" type="slidenum">
              <a:rPr lang="fr-FR" sz="1200" smtClean="0"/>
              <a:pPr eaLnBrk="1" hangingPunct="1"/>
              <a:t>1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560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6EABD368-B1A3-4B5B-A2BD-CB46CDC12BE5}" type="slidenum">
              <a:rPr lang="fr-FR" sz="1200" smtClean="0"/>
              <a:pPr eaLnBrk="1" hangingPunct="1"/>
              <a:t>10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662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291F6FC1-3363-4CBB-901D-7BCD2F340B9C}" type="slidenum">
              <a:rPr lang="fr-FR" sz="1200" smtClean="0"/>
              <a:pPr eaLnBrk="1" hangingPunct="1"/>
              <a:t>11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765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0CE05D69-C7BA-4046-9015-F2E4D2EE77A2}" type="slidenum">
              <a:rPr lang="fr-FR" sz="1200" smtClean="0"/>
              <a:pPr eaLnBrk="1" hangingPunct="1"/>
              <a:t>12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741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94082497-7F72-447F-A5CD-9769EE8A6DAC}" type="slidenum">
              <a:rPr lang="fr-FR" sz="1200" smtClean="0"/>
              <a:pPr eaLnBrk="1" hangingPunct="1"/>
              <a:t>2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843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CEA6EE1-2A7B-40DD-B239-6ADFD53B9D91}" type="slidenum">
              <a:rPr lang="fr-FR" sz="1200" smtClean="0"/>
              <a:pPr eaLnBrk="1" hangingPunct="1"/>
              <a:t>3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1946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43EDD8A3-8F11-40FF-B60A-CDDADB5C6E10}" type="slidenum">
              <a:rPr lang="fr-FR" sz="1200" smtClean="0"/>
              <a:pPr eaLnBrk="1" hangingPunct="1"/>
              <a:t>4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048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D001E95B-89A7-40AF-9583-11E68202E40B}" type="slidenum">
              <a:rPr lang="fr-FR" sz="1200" smtClean="0"/>
              <a:pPr eaLnBrk="1" hangingPunct="1"/>
              <a:t>5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1508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CDC319A4-FF9C-4D66-8752-AFC77BA8750A}" type="slidenum">
              <a:rPr lang="fr-FR" sz="1200" smtClean="0"/>
              <a:pPr eaLnBrk="1" hangingPunct="1"/>
              <a:t>6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2532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E481AED-9300-4FCF-8A6F-9782AF600790}" type="slidenum">
              <a:rPr lang="fr-FR" sz="1200" smtClean="0"/>
              <a:pPr eaLnBrk="1" hangingPunct="1"/>
              <a:t>7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355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0F4A8CC-12F7-4738-BDBD-78DCF7F65F50}" type="slidenum">
              <a:rPr lang="fr-FR" sz="1200" smtClean="0"/>
              <a:pPr eaLnBrk="1" hangingPunct="1"/>
              <a:t>8</a:t>
            </a:fld>
            <a:endParaRPr lang="fr-FR" sz="120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  <p:sp>
        <p:nvSpPr>
          <p:cNvPr id="2458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3171A85C-02E8-4904-84B3-8DBB56DAF14A}" type="slidenum">
              <a:rPr lang="fr-FR" sz="1200" smtClean="0"/>
              <a:pPr eaLnBrk="1" hangingPunct="1"/>
              <a:t>9</a:t>
            </a:fld>
            <a:endParaRPr lang="fr-FR" sz="120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0" y="0"/>
            <a:ext cx="6362700" cy="6858000"/>
            <a:chOff x="0" y="0"/>
            <a:chExt cx="4008" cy="4320"/>
          </a:xfrm>
        </p:grpSpPr>
        <p:pic>
          <p:nvPicPr>
            <p:cNvPr id="5" name="Picture 8" descr="C:\My Documents\bits\Expbanna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invGray">
            <a:xfrm>
              <a:off x="0" y="0"/>
              <a:ext cx="432" cy="43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Picture 9" descr="D:\FRONTPAGE THEMES\EXPEDITN\EXPHORSA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08" y="3600"/>
              <a:ext cx="1800" cy="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Picture 11" descr="logore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1876425" cy="99060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0" descr="P:\!Themes\Expedition\EXPHORSA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657600"/>
            <a:ext cx="5715000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3633788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fr-FR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52600" y="990600"/>
            <a:ext cx="6400800" cy="2514600"/>
          </a:xfrm>
          <a:ln w="76200" cmpd="tri"/>
        </p:spPr>
        <p:txBody>
          <a:bodyPr/>
          <a:lstStyle>
            <a:lvl1pPr algn="ctr">
              <a:defRPr/>
            </a:lvl1pPr>
          </a:lstStyle>
          <a:p>
            <a:r>
              <a:rPr lang="fr-FR"/>
              <a:t>Cliquez pour modifier le style du titre du masque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1752600"/>
          </a:xfrm>
          <a:ln w="6350"/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11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505200" y="6400800"/>
            <a:ext cx="2895600" cy="457200"/>
          </a:xfrm>
        </p:spPr>
        <p:txBody>
          <a:bodyPr anchorCtr="0"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 anchorCtr="0"/>
          <a:lstStyle>
            <a:lvl1pPr>
              <a:defRPr/>
            </a:lvl1pPr>
          </a:lstStyle>
          <a:p>
            <a:pPr>
              <a:defRPr/>
            </a:pPr>
            <a:fld id="{147E17C8-9106-4C4C-A8E5-87D6849802B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4" name="Rectangle 4"/>
          <p:cNvSpPr txBox="1">
            <a:spLocks noChangeArrowheads="1"/>
          </p:cNvSpPr>
          <p:nvPr userDrawn="1"/>
        </p:nvSpPr>
        <p:spPr bwMode="auto">
          <a:xfrm>
            <a:off x="966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8399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DF59C8-B9D2-4963-9DFC-873E69862C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6973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896100" y="381000"/>
            <a:ext cx="1943100" cy="5499100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062038" y="381000"/>
            <a:ext cx="5681662" cy="5499100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445552-F0A3-49A2-8D79-D6ADE677986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01139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re et graphique ou organigramme hiérarchiq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7772400" cy="1143000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graphique SmartArt 2"/>
          <p:cNvSpPr>
            <a:spLocks noGrp="1"/>
          </p:cNvSpPr>
          <p:nvPr>
            <p:ph type="dgm" idx="1"/>
          </p:nvPr>
        </p:nvSpPr>
        <p:spPr>
          <a:xfrm>
            <a:off x="1062038" y="1766888"/>
            <a:ext cx="7769225" cy="4113212"/>
          </a:xfrm>
        </p:spPr>
        <p:txBody>
          <a:bodyPr/>
          <a:lstStyle/>
          <a:p>
            <a:pPr lvl="0"/>
            <a:endParaRPr lang="fr-FR" noProof="0" smtClean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0E1CDB-AC09-414C-B030-D403A09459E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6005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7C6692-C5E7-4C9C-9AED-63B6706290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966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400" b="1" kern="120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2400" kern="1200">
                <a:solidFill>
                  <a:schemeClr val="tx1"/>
                </a:solidFill>
                <a:latin typeface="Times New Roman" pitchFamily="18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1117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E9231-D333-4883-B3A6-E7FFF0904B5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58807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62038" y="1766888"/>
            <a:ext cx="3808412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022850" y="1766888"/>
            <a:ext cx="3808413" cy="41132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6EA8F-B8C8-4051-8506-D8DC323A155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9243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CF3349-456A-46D2-9D94-BEFD1F53A1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843087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95630-3AFE-4390-AFC0-DF540030DA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82659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0A21C6-915D-4ED4-91C4-C88CE8B5B91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735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FB940A-E200-49E9-A860-B79DD6C65C2E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13176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20FAF3-159F-470B-9FE4-9CFB34B29A9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3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smtClean="0"/>
              <a:t>Ph. Dutour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21980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My Documents\bits\Expbanna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invGray">
          <a:xfrm>
            <a:off x="0" y="0"/>
            <a:ext cx="6858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810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 du masque</a:t>
            </a:r>
          </a:p>
        </p:txBody>
      </p:sp>
      <p:sp>
        <p:nvSpPr>
          <p:cNvPr id="675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defRPr sz="14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75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400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>
                <a:solidFill>
                  <a:schemeClr val="tx2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33CC91AD-929C-4FA1-971A-01BF6919D25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  <p:pic>
        <p:nvPicPr>
          <p:cNvPr id="1031" name="Picture 7" descr="P:\!Themes\Expedition\EXPHORSA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574800"/>
            <a:ext cx="7772400" cy="13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2038" y="1766888"/>
            <a:ext cx="7769225" cy="4113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1033" name="Rectangle 10"/>
          <p:cNvSpPr>
            <a:spLocks noChangeArrowheads="1"/>
          </p:cNvSpPr>
          <p:nvPr/>
        </p:nvSpPr>
        <p:spPr bwMode="auto">
          <a:xfrm>
            <a:off x="3633788" y="293370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</a:pPr>
            <a:endParaRPr lang="fr-FR"/>
          </a:p>
        </p:txBody>
      </p:sp>
      <p:pic>
        <p:nvPicPr>
          <p:cNvPr id="1034" name="Picture 9" descr="logoreg"/>
          <p:cNvPicPr>
            <a:picLocks noChangeAspect="1" noChangeArrowheads="1"/>
          </p:cNvPicPr>
          <p:nvPr/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67400"/>
            <a:ext cx="187642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0" y="637242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 b="1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+mn-cs"/>
              </a:defRPr>
            </a:lvl1pPr>
          </a:lstStyle>
          <a:p>
            <a:pPr>
              <a:defRPr/>
            </a:pPr>
            <a:r>
              <a:rPr lang="fr-FR" dirty="0" smtClean="0"/>
              <a:t>Ph. </a:t>
            </a:r>
            <a:r>
              <a:rPr lang="fr-FR" dirty="0" err="1" smtClean="0"/>
              <a:t>Dutour</a:t>
            </a:r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  <p:sldLayoutId id="2147483729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8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Blip>
          <a:blip r:embed="rId19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s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7.wdp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microsoft.com/office/2007/relationships/hdphoto" Target="../media/hdphoto1.wdp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5" Type="http://schemas.openxmlformats.org/officeDocument/2006/relationships/image" Target="../media/image17.png"/><Relationship Id="rId4" Type="http://schemas.openxmlformats.org/officeDocument/2006/relationships/image" Target="../media/image1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ctrTitle"/>
          </p:nvPr>
        </p:nvSpPr>
        <p:spPr>
          <a:effectLst>
            <a:outerShdw blurRad="50800" dist="38100" dir="2700000" algn="tl" rotWithShape="0">
              <a:schemeClr val="bg1">
                <a:alpha val="82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Régulation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2600" y="3886200"/>
            <a:ext cx="6400800" cy="694928"/>
          </a:xfrm>
          <a:effectLst>
            <a:outerShdw blurRad="50800" dist="38100" dir="2700000" algn="tl" rotWithShape="0">
              <a:schemeClr val="bg1">
                <a:alpha val="82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b="1" dirty="0" smtClean="0">
                <a:latin typeface="Arial" pitchFamily="34" charset="0"/>
                <a:cs typeface="Arial" pitchFamily="34" charset="0"/>
              </a:rPr>
              <a:t>Réglages </a:t>
            </a:r>
            <a:r>
              <a:rPr lang="fr-FR" b="1" dirty="0" smtClean="0">
                <a:latin typeface="Arial" pitchFamily="34" charset="0"/>
                <a:cs typeface="Arial" pitchFamily="34" charset="0"/>
              </a:rPr>
              <a:t>des paramètres PID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4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514" grpId="0"/>
      <p:bldP spid="64515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20692" y="0"/>
            <a:ext cx="7772400" cy="692696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fr-FR" sz="3600" b="1" dirty="0" smtClean="0">
                <a:latin typeface="Arial" charset="0"/>
                <a:cs typeface="Arial" charset="0"/>
              </a:rPr>
              <a:t>La méthode du régleur</a:t>
            </a: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1763689" y="1098029"/>
            <a:ext cx="6834980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1°) En  régulation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proportionnelle: </a:t>
            </a:r>
          </a:p>
          <a:p>
            <a:pPr lvl="0"/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Annulation des paramètres I et D, et </a:t>
            </a:r>
            <a:b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</a:b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Recherche de la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bande proportionnelle correcte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observant la réponse du système à un échelon de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consigne.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52" name="Picture 16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717701"/>
            <a:ext cx="6640192" cy="4096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8403880" y="6433183"/>
            <a:ext cx="194789" cy="5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9"/>
          <p:cNvSpPr>
            <a:spLocks noChangeArrowheads="1"/>
          </p:cNvSpPr>
          <p:nvPr/>
        </p:nvSpPr>
        <p:spPr bwMode="auto">
          <a:xfrm>
            <a:off x="9110663" y="4935538"/>
            <a:ext cx="1587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1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9177338" y="2667000"/>
            <a:ext cx="952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23" name="Rectangle 26"/>
          <p:cNvSpPr>
            <a:spLocks noChangeArrowheads="1"/>
          </p:cNvSpPr>
          <p:nvPr/>
        </p:nvSpPr>
        <p:spPr bwMode="auto">
          <a:xfrm>
            <a:off x="9177338" y="2667000"/>
            <a:ext cx="9525" cy="1111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1" name="Rectangle 34"/>
          <p:cNvSpPr>
            <a:spLocks noChangeArrowheads="1"/>
          </p:cNvSpPr>
          <p:nvPr/>
        </p:nvSpPr>
        <p:spPr bwMode="auto">
          <a:xfrm>
            <a:off x="9177338" y="2678113"/>
            <a:ext cx="9525" cy="2493963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2" name="Rectangle 35"/>
          <p:cNvSpPr>
            <a:spLocks noChangeArrowheads="1"/>
          </p:cNvSpPr>
          <p:nvPr/>
        </p:nvSpPr>
        <p:spPr bwMode="auto">
          <a:xfrm>
            <a:off x="9177338" y="5172075"/>
            <a:ext cx="9525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33" name="Rectangle 36"/>
          <p:cNvSpPr>
            <a:spLocks noChangeArrowheads="1"/>
          </p:cNvSpPr>
          <p:nvPr/>
        </p:nvSpPr>
        <p:spPr bwMode="auto">
          <a:xfrm>
            <a:off x="9177338" y="5172075"/>
            <a:ext cx="9525" cy="9525"/>
          </a:xfrm>
          <a:prstGeom prst="rect">
            <a:avLst/>
          </a:pr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3"/>
          <p:cNvSpPr>
            <a:spLocks noChangeAspect="1" noChangeArrowheads="1" noTextEdit="1"/>
          </p:cNvSpPr>
          <p:nvPr/>
        </p:nvSpPr>
        <p:spPr bwMode="auto">
          <a:xfrm>
            <a:off x="-228600" y="2590800"/>
            <a:ext cx="9601200" cy="274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40006" y="1124744"/>
            <a:ext cx="8052473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2°) En régulation proportionnelle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intégrale</a:t>
            </a:r>
          </a:p>
          <a:p>
            <a:endParaRPr lang="fr-FR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Le réglage précédent de proportionnelle est conservé, 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Le paramètre D est annulé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Recherche du temps intég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ral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correct en observant la réponse du système à un échelon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de consigne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717550" y="2895600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624013" y="2900363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717550" y="31956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192213" y="31956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717550" y="349408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717550" y="3789363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78025" y="3789363"/>
            <a:ext cx="165100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74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382" y="2999627"/>
            <a:ext cx="7620431" cy="3739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" name="Rectangle 15"/>
          <p:cNvSpPr>
            <a:spLocks noChangeArrowheads="1"/>
          </p:cNvSpPr>
          <p:nvPr/>
        </p:nvSpPr>
        <p:spPr bwMode="auto">
          <a:xfrm>
            <a:off x="9164638" y="4760913"/>
            <a:ext cx="1619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0692" y="0"/>
            <a:ext cx="7772400" cy="692696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fr-FR" sz="3600" b="1" dirty="0" smtClean="0">
                <a:latin typeface="Arial" charset="0"/>
                <a:cs typeface="Arial" charset="0"/>
              </a:rPr>
              <a:t>La méthode du régleur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9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797818" y="1196752"/>
            <a:ext cx="7720062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En régulation </a:t>
            </a:r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proportionnelle 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intégrale dérivée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Les réglages précédents proportionnelle et intégral sont conservés 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 Recherche du temps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dérivé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correct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en observant la réponse </a:t>
            </a:r>
            <a:endParaRPr lang="fr-FR" sz="20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système à un échelon de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consigne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3"/>
          <p:cNvSpPr>
            <a:spLocks noChangeArrowheads="1"/>
          </p:cNvSpPr>
          <p:nvPr/>
        </p:nvSpPr>
        <p:spPr bwMode="auto">
          <a:xfrm>
            <a:off x="2697163" y="3905250"/>
            <a:ext cx="155575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83" y="2901181"/>
            <a:ext cx="7735430" cy="384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ectangle 15"/>
          <p:cNvSpPr>
            <a:spLocks noChangeArrowheads="1"/>
          </p:cNvSpPr>
          <p:nvPr/>
        </p:nvSpPr>
        <p:spPr bwMode="auto">
          <a:xfrm>
            <a:off x="9053513" y="4827588"/>
            <a:ext cx="15398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2"/>
          <p:cNvSpPr>
            <a:spLocks noGrp="1" noChangeArrowheads="1"/>
          </p:cNvSpPr>
          <p:nvPr>
            <p:ph type="title"/>
          </p:nvPr>
        </p:nvSpPr>
        <p:spPr>
          <a:xfrm>
            <a:off x="820692" y="0"/>
            <a:ext cx="7772400" cy="692696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eaLnBrk="1" hangingPunct="1"/>
            <a:r>
              <a:rPr lang="fr-FR" sz="3600" b="1" dirty="0" smtClean="0">
                <a:latin typeface="Arial" charset="0"/>
                <a:cs typeface="Arial" charset="0"/>
              </a:rPr>
              <a:t>La méthode du régleur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500"/>
                                        <p:tgtEl>
                                          <p:spTgt spid="16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schemeClr val="bg1">
                <a:alpha val="82000"/>
              </a:schemeClr>
            </a:outerShdw>
          </a:effectLst>
        </p:spPr>
        <p:txBody>
          <a:bodyPr/>
          <a:lstStyle/>
          <a:p>
            <a:pPr eaLnBrk="1" hangingPunct="1">
              <a:defRPr/>
            </a:pPr>
            <a:r>
              <a:rPr lang="fr-FR" b="1" dirty="0" smtClean="0"/>
              <a:t>Influence des paramètre PID</a:t>
            </a:r>
          </a:p>
        </p:txBody>
      </p:sp>
      <p:sp>
        <p:nvSpPr>
          <p:cNvPr id="4181" name="Rectangle 30"/>
          <p:cNvSpPr>
            <a:spLocks noChangeArrowheads="1"/>
          </p:cNvSpPr>
          <p:nvPr/>
        </p:nvSpPr>
        <p:spPr bwMode="auto">
          <a:xfrm>
            <a:off x="692315" y="2289124"/>
            <a:ext cx="1969599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83" name="Rectangle 4"/>
          <p:cNvSpPr>
            <a:spLocks noChangeArrowheads="1"/>
          </p:cNvSpPr>
          <p:nvPr/>
        </p:nvSpPr>
        <p:spPr bwMode="auto">
          <a:xfrm>
            <a:off x="753118" y="2289124"/>
            <a:ext cx="1847992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en-US" sz="1400" b="1" dirty="0">
                <a:latin typeface="Arial" charset="0"/>
                <a:cs typeface="Times New Roman" pitchFamily="18" charset="0"/>
              </a:rPr>
              <a:t>Si on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augmente</a:t>
            </a:r>
            <a:endParaRPr lang="en-US" sz="1400" b="1" dirty="0">
              <a:latin typeface="Arial" charset="0"/>
              <a:cs typeface="Times New Roman" pitchFamily="18" charset="0"/>
            </a:endParaRPr>
          </a:p>
          <a:p>
            <a:pPr algn="ctr"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4184" name="Rectangle 28"/>
          <p:cNvSpPr>
            <a:spLocks noChangeArrowheads="1"/>
          </p:cNvSpPr>
          <p:nvPr/>
        </p:nvSpPr>
        <p:spPr bwMode="auto">
          <a:xfrm>
            <a:off x="692315" y="2289124"/>
            <a:ext cx="1969599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77" name="Rectangle 34"/>
          <p:cNvSpPr>
            <a:spLocks noChangeArrowheads="1"/>
          </p:cNvSpPr>
          <p:nvPr/>
        </p:nvSpPr>
        <p:spPr bwMode="auto">
          <a:xfrm>
            <a:off x="2661914" y="2289124"/>
            <a:ext cx="1051032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79" name="Rectangle 5"/>
          <p:cNvSpPr>
            <a:spLocks noChangeArrowheads="1"/>
          </p:cNvSpPr>
          <p:nvPr/>
        </p:nvSpPr>
        <p:spPr bwMode="auto">
          <a:xfrm>
            <a:off x="2722718" y="2289124"/>
            <a:ext cx="929425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Stabilité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80" name="Rectangle 32"/>
          <p:cNvSpPr>
            <a:spLocks noChangeArrowheads="1"/>
          </p:cNvSpPr>
          <p:nvPr/>
        </p:nvSpPr>
        <p:spPr bwMode="auto">
          <a:xfrm>
            <a:off x="2661914" y="2289124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73" name="Rectangle 38"/>
          <p:cNvSpPr>
            <a:spLocks noChangeArrowheads="1"/>
          </p:cNvSpPr>
          <p:nvPr/>
        </p:nvSpPr>
        <p:spPr bwMode="auto">
          <a:xfrm>
            <a:off x="3712946" y="2289124"/>
            <a:ext cx="1051032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75" name="Rectangle 6"/>
          <p:cNvSpPr>
            <a:spLocks noChangeArrowheads="1"/>
          </p:cNvSpPr>
          <p:nvPr/>
        </p:nvSpPr>
        <p:spPr bwMode="auto">
          <a:xfrm>
            <a:off x="3773750" y="2289124"/>
            <a:ext cx="929425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Rapidité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76" name="Rectangle 36"/>
          <p:cNvSpPr>
            <a:spLocks noChangeArrowheads="1"/>
          </p:cNvSpPr>
          <p:nvPr/>
        </p:nvSpPr>
        <p:spPr bwMode="auto">
          <a:xfrm>
            <a:off x="3712946" y="2289124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69" name="Rectangle 42"/>
          <p:cNvSpPr>
            <a:spLocks noChangeArrowheads="1"/>
          </p:cNvSpPr>
          <p:nvPr/>
        </p:nvSpPr>
        <p:spPr bwMode="auto">
          <a:xfrm>
            <a:off x="4763978" y="2289124"/>
            <a:ext cx="1051032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71" name="Rectangle 7"/>
          <p:cNvSpPr>
            <a:spLocks noChangeArrowheads="1"/>
          </p:cNvSpPr>
          <p:nvPr/>
        </p:nvSpPr>
        <p:spPr bwMode="auto">
          <a:xfrm>
            <a:off x="4824782" y="2289124"/>
            <a:ext cx="929425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Précision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72" name="Rectangle 40"/>
          <p:cNvSpPr>
            <a:spLocks noChangeArrowheads="1"/>
          </p:cNvSpPr>
          <p:nvPr/>
        </p:nvSpPr>
        <p:spPr bwMode="auto">
          <a:xfrm>
            <a:off x="4763978" y="2289124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65" name="Rectangle 46"/>
          <p:cNvSpPr>
            <a:spLocks noChangeArrowheads="1"/>
          </p:cNvSpPr>
          <p:nvPr/>
        </p:nvSpPr>
        <p:spPr bwMode="auto">
          <a:xfrm>
            <a:off x="5815009" y="2289124"/>
            <a:ext cx="3322477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67" name="Rectangle 8"/>
          <p:cNvSpPr>
            <a:spLocks noChangeArrowheads="1"/>
          </p:cNvSpPr>
          <p:nvPr/>
        </p:nvSpPr>
        <p:spPr bwMode="auto">
          <a:xfrm>
            <a:off x="5875813" y="2289124"/>
            <a:ext cx="3200870" cy="539487"/>
          </a:xfrm>
          <a:prstGeom prst="rect">
            <a:avLst/>
          </a:prstGeom>
          <a:solidFill>
            <a:srgbClr val="CCCCCC"/>
          </a:solidFill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anchor="ctr"/>
          <a:lstStyle/>
          <a:p>
            <a:pPr algn="ctr"/>
            <a:r>
              <a:rPr lang="en-US" sz="1400" b="1" dirty="0">
                <a:latin typeface="Arial" charset="0"/>
                <a:cs typeface="Times New Roman" pitchFamily="18" charset="0"/>
              </a:rPr>
              <a:t>Annulation</a:t>
            </a:r>
          </a:p>
          <a:p>
            <a:pPr algn="ctr"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4168" name="Rectangle 44"/>
          <p:cNvSpPr>
            <a:spLocks noChangeArrowheads="1"/>
          </p:cNvSpPr>
          <p:nvPr/>
        </p:nvSpPr>
        <p:spPr bwMode="auto">
          <a:xfrm>
            <a:off x="5815009" y="2289124"/>
            <a:ext cx="3322477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63" name="Rectangle 9"/>
          <p:cNvSpPr>
            <a:spLocks noChangeArrowheads="1"/>
          </p:cNvSpPr>
          <p:nvPr/>
        </p:nvSpPr>
        <p:spPr bwMode="auto">
          <a:xfrm>
            <a:off x="753118" y="2828611"/>
            <a:ext cx="1847992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nl-NL" sz="1400" b="1" dirty="0" err="1">
                <a:latin typeface="Arial" charset="0"/>
                <a:cs typeface="Times New Roman" pitchFamily="18" charset="0"/>
              </a:rPr>
              <a:t>Xp</a:t>
            </a:r>
            <a:r>
              <a:rPr lang="nl-NL" sz="1400" b="1" dirty="0">
                <a:latin typeface="Arial" charset="0"/>
                <a:cs typeface="Times New Roman" pitchFamily="18" charset="0"/>
              </a:rPr>
              <a:t> (= 100/G) = </a:t>
            </a:r>
            <a:r>
              <a:rPr lang="nl-NL" sz="1400" b="1" dirty="0" err="1">
                <a:latin typeface="Arial" charset="0"/>
                <a:cs typeface="Times New Roman" pitchFamily="18" charset="0"/>
              </a:rPr>
              <a:t>Bp</a:t>
            </a:r>
            <a:endParaRPr lang="en-US" sz="1400" b="1" dirty="0">
              <a:latin typeface="Arial" charset="0"/>
              <a:cs typeface="Times New Roman" pitchFamily="18" charset="0"/>
            </a:endParaRPr>
          </a:p>
          <a:p>
            <a:pPr algn="ctr"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4164" name="Rectangle 48"/>
          <p:cNvSpPr>
            <a:spLocks noChangeArrowheads="1"/>
          </p:cNvSpPr>
          <p:nvPr/>
        </p:nvSpPr>
        <p:spPr bwMode="auto">
          <a:xfrm>
            <a:off x="692315" y="2828611"/>
            <a:ext cx="1969599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61" name="Rectangle 10"/>
          <p:cNvSpPr>
            <a:spLocks noChangeArrowheads="1"/>
          </p:cNvSpPr>
          <p:nvPr/>
        </p:nvSpPr>
        <p:spPr bwMode="auto">
          <a:xfrm>
            <a:off x="2722718" y="2828611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augmente</a:t>
            </a:r>
          </a:p>
          <a:p>
            <a:pPr algn="ctr" eaLnBrk="0" hangingPunct="0"/>
            <a:endParaRPr lang="en-US" sz="1200" b="1">
              <a:latin typeface="Arial" charset="0"/>
            </a:endParaRPr>
          </a:p>
        </p:txBody>
      </p:sp>
      <p:sp>
        <p:nvSpPr>
          <p:cNvPr id="4162" name="Rectangle 50"/>
          <p:cNvSpPr>
            <a:spLocks noChangeArrowheads="1"/>
          </p:cNvSpPr>
          <p:nvPr/>
        </p:nvSpPr>
        <p:spPr bwMode="auto">
          <a:xfrm>
            <a:off x="2661914" y="2828611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59" name="Rectangle 11"/>
          <p:cNvSpPr>
            <a:spLocks noChangeArrowheads="1"/>
          </p:cNvSpPr>
          <p:nvPr/>
        </p:nvSpPr>
        <p:spPr bwMode="auto">
          <a:xfrm>
            <a:off x="3773750" y="2828611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diminue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60" name="Rectangle 52"/>
          <p:cNvSpPr>
            <a:spLocks noChangeArrowheads="1"/>
          </p:cNvSpPr>
          <p:nvPr/>
        </p:nvSpPr>
        <p:spPr bwMode="auto">
          <a:xfrm>
            <a:off x="3712946" y="2828611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57" name="Rectangle 12"/>
          <p:cNvSpPr>
            <a:spLocks noChangeArrowheads="1"/>
          </p:cNvSpPr>
          <p:nvPr/>
        </p:nvSpPr>
        <p:spPr bwMode="auto">
          <a:xfrm>
            <a:off x="4824782" y="2828611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diminue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58" name="Rectangle 54"/>
          <p:cNvSpPr>
            <a:spLocks noChangeArrowheads="1"/>
          </p:cNvSpPr>
          <p:nvPr/>
        </p:nvSpPr>
        <p:spPr bwMode="auto">
          <a:xfrm>
            <a:off x="4763978" y="2828611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55" name="Rectangle 13"/>
          <p:cNvSpPr>
            <a:spLocks noChangeArrowheads="1"/>
          </p:cNvSpPr>
          <p:nvPr/>
        </p:nvSpPr>
        <p:spPr bwMode="auto">
          <a:xfrm>
            <a:off x="5875813" y="2828611"/>
            <a:ext cx="3200870" cy="131851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 dirty="0" err="1">
                <a:latin typeface="Arial" charset="0"/>
                <a:cs typeface="Times New Roman" pitchFamily="18" charset="0"/>
              </a:rPr>
              <a:t>Bande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proportionelle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sur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« 0 »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ou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l’infini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pour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annuler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l’effet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1400" b="1" dirty="0" err="1">
                <a:latin typeface="Arial" charset="0"/>
                <a:cs typeface="Times New Roman" pitchFamily="18" charset="0"/>
              </a:rPr>
              <a:t>Ce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qui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correspondra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à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mettre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le gain à 1.</a:t>
            </a:r>
          </a:p>
          <a:p>
            <a:pPr algn="ctr"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4156" name="Rectangle 56"/>
          <p:cNvSpPr>
            <a:spLocks noChangeArrowheads="1"/>
          </p:cNvSpPr>
          <p:nvPr/>
        </p:nvSpPr>
        <p:spPr bwMode="auto">
          <a:xfrm>
            <a:off x="5815009" y="2828611"/>
            <a:ext cx="3322477" cy="1318515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53" name="Rectangle 14"/>
          <p:cNvSpPr>
            <a:spLocks noChangeArrowheads="1"/>
          </p:cNvSpPr>
          <p:nvPr/>
        </p:nvSpPr>
        <p:spPr bwMode="auto">
          <a:xfrm>
            <a:off x="753118" y="3368098"/>
            <a:ext cx="1847992" cy="77902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G(= 100/Xp)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54" name="Rectangle 58"/>
          <p:cNvSpPr>
            <a:spLocks noChangeArrowheads="1"/>
          </p:cNvSpPr>
          <p:nvPr/>
        </p:nvSpPr>
        <p:spPr bwMode="auto">
          <a:xfrm>
            <a:off x="692315" y="3368098"/>
            <a:ext cx="1969599" cy="779028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51" name="Rectangle 15"/>
          <p:cNvSpPr>
            <a:spLocks noChangeArrowheads="1"/>
          </p:cNvSpPr>
          <p:nvPr/>
        </p:nvSpPr>
        <p:spPr bwMode="auto">
          <a:xfrm>
            <a:off x="2722718" y="3368098"/>
            <a:ext cx="929425" cy="77902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diminue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52" name="Rectangle 60"/>
          <p:cNvSpPr>
            <a:spLocks noChangeArrowheads="1"/>
          </p:cNvSpPr>
          <p:nvPr/>
        </p:nvSpPr>
        <p:spPr bwMode="auto">
          <a:xfrm>
            <a:off x="2661914" y="3368098"/>
            <a:ext cx="1051032" cy="779028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49" name="Rectangle 16"/>
          <p:cNvSpPr>
            <a:spLocks noChangeArrowheads="1"/>
          </p:cNvSpPr>
          <p:nvPr/>
        </p:nvSpPr>
        <p:spPr bwMode="auto">
          <a:xfrm>
            <a:off x="3773750" y="3368098"/>
            <a:ext cx="929425" cy="77902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augmente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50" name="Rectangle 62"/>
          <p:cNvSpPr>
            <a:spLocks noChangeArrowheads="1"/>
          </p:cNvSpPr>
          <p:nvPr/>
        </p:nvSpPr>
        <p:spPr bwMode="auto">
          <a:xfrm>
            <a:off x="3712946" y="3368098"/>
            <a:ext cx="1051032" cy="779028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47" name="Rectangle 17"/>
          <p:cNvSpPr>
            <a:spLocks noChangeArrowheads="1"/>
          </p:cNvSpPr>
          <p:nvPr/>
        </p:nvSpPr>
        <p:spPr bwMode="auto">
          <a:xfrm>
            <a:off x="4824782" y="3368098"/>
            <a:ext cx="929425" cy="779028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augmente (50% pe)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48" name="Rectangle 64"/>
          <p:cNvSpPr>
            <a:spLocks noChangeArrowheads="1"/>
          </p:cNvSpPr>
          <p:nvPr/>
        </p:nvSpPr>
        <p:spPr bwMode="auto">
          <a:xfrm>
            <a:off x="4763978" y="3368098"/>
            <a:ext cx="1051032" cy="779028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45" name="Rectangle 18"/>
          <p:cNvSpPr>
            <a:spLocks noChangeArrowheads="1"/>
          </p:cNvSpPr>
          <p:nvPr/>
        </p:nvSpPr>
        <p:spPr bwMode="auto">
          <a:xfrm>
            <a:off x="753118" y="4147126"/>
            <a:ext cx="1847992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Ti (temps intégrale)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46" name="Rectangle 66"/>
          <p:cNvSpPr>
            <a:spLocks noChangeArrowheads="1"/>
          </p:cNvSpPr>
          <p:nvPr/>
        </p:nvSpPr>
        <p:spPr bwMode="auto">
          <a:xfrm>
            <a:off x="692315" y="4147126"/>
            <a:ext cx="1969599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43" name="Rectangle 19"/>
          <p:cNvSpPr>
            <a:spLocks noChangeArrowheads="1"/>
          </p:cNvSpPr>
          <p:nvPr/>
        </p:nvSpPr>
        <p:spPr bwMode="auto">
          <a:xfrm>
            <a:off x="2722718" y="4147126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augmente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44" name="Rectangle 68"/>
          <p:cNvSpPr>
            <a:spLocks noChangeArrowheads="1"/>
          </p:cNvSpPr>
          <p:nvPr/>
        </p:nvSpPr>
        <p:spPr bwMode="auto">
          <a:xfrm>
            <a:off x="2661914" y="4147126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41" name="Rectangle 20"/>
          <p:cNvSpPr>
            <a:spLocks noChangeArrowheads="1"/>
          </p:cNvSpPr>
          <p:nvPr/>
        </p:nvSpPr>
        <p:spPr bwMode="auto">
          <a:xfrm>
            <a:off x="3773750" y="4147126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diminue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42" name="Rectangle 70"/>
          <p:cNvSpPr>
            <a:spLocks noChangeArrowheads="1"/>
          </p:cNvSpPr>
          <p:nvPr/>
        </p:nvSpPr>
        <p:spPr bwMode="auto">
          <a:xfrm>
            <a:off x="3712946" y="4147126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39" name="Rectangle 21"/>
          <p:cNvSpPr>
            <a:spLocks noChangeArrowheads="1"/>
          </p:cNvSpPr>
          <p:nvPr/>
        </p:nvSpPr>
        <p:spPr bwMode="auto">
          <a:xfrm>
            <a:off x="4824782" y="4147126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inchangé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40" name="Rectangle 72"/>
          <p:cNvSpPr>
            <a:spLocks noChangeArrowheads="1"/>
          </p:cNvSpPr>
          <p:nvPr/>
        </p:nvSpPr>
        <p:spPr bwMode="auto">
          <a:xfrm>
            <a:off x="4763978" y="4147126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37" name="Rectangle 22"/>
          <p:cNvSpPr>
            <a:spLocks noChangeArrowheads="1"/>
          </p:cNvSpPr>
          <p:nvPr/>
        </p:nvSpPr>
        <p:spPr bwMode="auto">
          <a:xfrm>
            <a:off x="5875813" y="4147126"/>
            <a:ext cx="3200870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Ti sur « 0 » (annul) ou sur l’infini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38" name="Rectangle 74"/>
          <p:cNvSpPr>
            <a:spLocks noChangeArrowheads="1"/>
          </p:cNvSpPr>
          <p:nvPr/>
        </p:nvSpPr>
        <p:spPr bwMode="auto">
          <a:xfrm>
            <a:off x="5815009" y="4147126"/>
            <a:ext cx="3322477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35" name="Rectangle 23"/>
          <p:cNvSpPr>
            <a:spLocks noChangeArrowheads="1"/>
          </p:cNvSpPr>
          <p:nvPr/>
        </p:nvSpPr>
        <p:spPr bwMode="auto">
          <a:xfrm>
            <a:off x="753118" y="4686613"/>
            <a:ext cx="1847992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Td ( temps dérivée)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36" name="Rectangle 76"/>
          <p:cNvSpPr>
            <a:spLocks noChangeArrowheads="1"/>
          </p:cNvSpPr>
          <p:nvPr/>
        </p:nvSpPr>
        <p:spPr bwMode="auto">
          <a:xfrm>
            <a:off x="692315" y="4686613"/>
            <a:ext cx="1969599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33" name="Rectangle 24"/>
          <p:cNvSpPr>
            <a:spLocks noChangeArrowheads="1"/>
          </p:cNvSpPr>
          <p:nvPr/>
        </p:nvSpPr>
        <p:spPr bwMode="auto">
          <a:xfrm>
            <a:off x="2722718" y="4686613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diminue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34" name="Rectangle 78"/>
          <p:cNvSpPr>
            <a:spLocks noChangeArrowheads="1"/>
          </p:cNvSpPr>
          <p:nvPr/>
        </p:nvSpPr>
        <p:spPr bwMode="auto">
          <a:xfrm>
            <a:off x="2661914" y="4686613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31" name="Rectangle 25"/>
          <p:cNvSpPr>
            <a:spLocks noChangeArrowheads="1"/>
          </p:cNvSpPr>
          <p:nvPr/>
        </p:nvSpPr>
        <p:spPr bwMode="auto">
          <a:xfrm>
            <a:off x="3773750" y="4686613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Augmente    </a:t>
            </a:r>
            <a:r>
              <a:rPr lang="en-US" sz="1400" b="1">
                <a:latin typeface="Arial" charset="0"/>
                <a:cs typeface="Times New Roman" pitchFamily="18" charset="0"/>
              </a:rPr>
              <a:t>          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32" name="Rectangle 80"/>
          <p:cNvSpPr>
            <a:spLocks noChangeArrowheads="1"/>
          </p:cNvSpPr>
          <p:nvPr/>
        </p:nvSpPr>
        <p:spPr bwMode="auto">
          <a:xfrm>
            <a:off x="3712946" y="4686613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29" name="Rectangle 26"/>
          <p:cNvSpPr>
            <a:spLocks noChangeArrowheads="1"/>
          </p:cNvSpPr>
          <p:nvPr/>
        </p:nvSpPr>
        <p:spPr bwMode="auto">
          <a:xfrm>
            <a:off x="4824782" y="4686613"/>
            <a:ext cx="929425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200" b="1">
                <a:latin typeface="Arial" charset="0"/>
                <a:cs typeface="Times New Roman" pitchFamily="18" charset="0"/>
              </a:rPr>
              <a:t>inchangé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30" name="Rectangle 82"/>
          <p:cNvSpPr>
            <a:spLocks noChangeArrowheads="1"/>
          </p:cNvSpPr>
          <p:nvPr/>
        </p:nvSpPr>
        <p:spPr bwMode="auto">
          <a:xfrm>
            <a:off x="4763978" y="4686613"/>
            <a:ext cx="1051032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27" name="Rectangle 27"/>
          <p:cNvSpPr>
            <a:spLocks noChangeArrowheads="1"/>
          </p:cNvSpPr>
          <p:nvPr/>
        </p:nvSpPr>
        <p:spPr bwMode="auto">
          <a:xfrm>
            <a:off x="5875813" y="4686613"/>
            <a:ext cx="3200870" cy="539487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r>
              <a:rPr lang="en-US" sz="1400" b="1">
                <a:latin typeface="Arial" charset="0"/>
                <a:cs typeface="Times New Roman" pitchFamily="18" charset="0"/>
              </a:rPr>
              <a:t>Td sur 0</a:t>
            </a:r>
          </a:p>
          <a:p>
            <a:pPr algn="ctr" eaLnBrk="0" hangingPunct="0"/>
            <a:endParaRPr lang="en-US" sz="1400" b="1">
              <a:latin typeface="Arial" charset="0"/>
            </a:endParaRPr>
          </a:p>
        </p:txBody>
      </p:sp>
      <p:sp>
        <p:nvSpPr>
          <p:cNvPr id="4128" name="Rectangle 84"/>
          <p:cNvSpPr>
            <a:spLocks noChangeArrowheads="1"/>
          </p:cNvSpPr>
          <p:nvPr/>
        </p:nvSpPr>
        <p:spPr bwMode="auto">
          <a:xfrm>
            <a:off x="5815009" y="4686613"/>
            <a:ext cx="3322477" cy="539487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02" name="Rectangle 87"/>
          <p:cNvSpPr>
            <a:spLocks noChangeArrowheads="1"/>
          </p:cNvSpPr>
          <p:nvPr/>
        </p:nvSpPr>
        <p:spPr bwMode="auto">
          <a:xfrm>
            <a:off x="685800" y="2286000"/>
            <a:ext cx="8458200" cy="2943225"/>
          </a:xfrm>
          <a:prstGeom prst="rect">
            <a:avLst/>
          </a:prstGeom>
          <a:noFill/>
          <a:ln w="28575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</a:pPr>
            <a:endParaRPr lang="fr-FR"/>
          </a:p>
        </p:txBody>
      </p:sp>
      <p:sp>
        <p:nvSpPr>
          <p:cNvPr id="4100" name="ZoneTexte 1"/>
          <p:cNvSpPr txBox="1">
            <a:spLocks noChangeArrowheads="1"/>
          </p:cNvSpPr>
          <p:nvPr/>
        </p:nvSpPr>
        <p:spPr bwMode="auto">
          <a:xfrm>
            <a:off x="666750" y="5414963"/>
            <a:ext cx="8226425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fr-FR" sz="2000" b="1" dirty="0"/>
              <a:t>La mise en service d’un réglage d’intégrale assure la précision du système</a:t>
            </a:r>
          </a:p>
          <a:p>
            <a:pPr algn="ctr" eaLnBrk="1" hangingPunct="1"/>
            <a:r>
              <a:rPr lang="fr-FR" sz="2000" b="1" dirty="0"/>
              <a:t>Annulation de l’erreur de statisme.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9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"/>
                            </p:stCondLst>
                            <p:childTnLst>
                              <p:par>
                                <p:cTn id="5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4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4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4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4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4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4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700"/>
                            </p:stCondLst>
                            <p:childTnLst>
                              <p:par>
                                <p:cTn id="1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/>
      <p:bldP spid="4181" grpId="0" animBg="1"/>
      <p:bldP spid="4183" grpId="0" animBg="1"/>
      <p:bldP spid="4184" grpId="0" animBg="1"/>
      <p:bldP spid="4177" grpId="0" animBg="1"/>
      <p:bldP spid="4179" grpId="0" animBg="1"/>
      <p:bldP spid="4180" grpId="0" animBg="1"/>
      <p:bldP spid="4173" grpId="0" animBg="1"/>
      <p:bldP spid="4175" grpId="0" animBg="1"/>
      <p:bldP spid="4176" grpId="0" animBg="1"/>
      <p:bldP spid="4169" grpId="0" animBg="1"/>
      <p:bldP spid="4171" grpId="0" animBg="1"/>
      <p:bldP spid="4172" grpId="0" animBg="1"/>
      <p:bldP spid="4165" grpId="0" animBg="1"/>
      <p:bldP spid="4167" grpId="0" animBg="1"/>
      <p:bldP spid="4168" grpId="0" animBg="1"/>
      <p:bldP spid="4163" grpId="0" animBg="1"/>
      <p:bldP spid="4164" grpId="0" animBg="1"/>
      <p:bldP spid="4161" grpId="0" animBg="1"/>
      <p:bldP spid="4162" grpId="0" animBg="1"/>
      <p:bldP spid="4159" grpId="0" animBg="1"/>
      <p:bldP spid="4160" grpId="0" animBg="1"/>
      <p:bldP spid="4157" grpId="0" animBg="1"/>
      <p:bldP spid="4158" grpId="0" animBg="1"/>
      <p:bldP spid="4155" grpId="0" animBg="1"/>
      <p:bldP spid="4156" grpId="0" animBg="1"/>
      <p:bldP spid="4153" grpId="0" animBg="1"/>
      <p:bldP spid="4154" grpId="0" animBg="1"/>
      <p:bldP spid="4151" grpId="0" animBg="1"/>
      <p:bldP spid="4152" grpId="0" animBg="1"/>
      <p:bldP spid="4149" grpId="0" animBg="1"/>
      <p:bldP spid="4150" grpId="0" animBg="1"/>
      <p:bldP spid="4147" grpId="0" animBg="1"/>
      <p:bldP spid="4148" grpId="0" animBg="1"/>
      <p:bldP spid="4145" grpId="0" animBg="1"/>
      <p:bldP spid="4146" grpId="0" animBg="1"/>
      <p:bldP spid="4143" grpId="0" animBg="1"/>
      <p:bldP spid="4144" grpId="0" animBg="1"/>
      <p:bldP spid="4141" grpId="0" animBg="1"/>
      <p:bldP spid="4142" grpId="0" animBg="1"/>
      <p:bldP spid="4139" grpId="0" animBg="1"/>
      <p:bldP spid="4140" grpId="0" animBg="1"/>
      <p:bldP spid="4137" grpId="0" animBg="1"/>
      <p:bldP spid="4138" grpId="0" animBg="1"/>
      <p:bldP spid="4135" grpId="0" animBg="1"/>
      <p:bldP spid="4136" grpId="0" animBg="1"/>
      <p:bldP spid="4133" grpId="0" animBg="1"/>
      <p:bldP spid="4134" grpId="0" animBg="1"/>
      <p:bldP spid="4131" grpId="0" animBg="1"/>
      <p:bldP spid="4132" grpId="0" animBg="1"/>
      <p:bldP spid="4129" grpId="0" animBg="1"/>
      <p:bldP spid="4130" grpId="0" animBg="1"/>
      <p:bldP spid="4127" grpId="0" animBg="1"/>
      <p:bldP spid="4128" grpId="0" animBg="1"/>
      <p:bldP spid="410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026"/>
          <p:cNvSpPr>
            <a:spLocks noGrp="1" noChangeArrowheads="1"/>
          </p:cNvSpPr>
          <p:nvPr>
            <p:ph type="title"/>
          </p:nvPr>
        </p:nvSpPr>
        <p:spPr>
          <a:effectLst>
            <a:outerShdw blurRad="50800" dist="38100" dir="2700000" algn="tl" rotWithShape="0">
              <a:schemeClr val="bg1">
                <a:alpha val="71000"/>
              </a:schemeClr>
            </a:outerShdw>
          </a:effectLst>
        </p:spPr>
        <p:txBody>
          <a:bodyPr/>
          <a:lstStyle/>
          <a:p>
            <a:pPr algn="ctr" eaLnBrk="1" hangingPunct="1"/>
            <a:r>
              <a:rPr lang="fr-FR" b="1" dirty="0" smtClean="0"/>
              <a:t>Détermination structure régulateur</a:t>
            </a:r>
          </a:p>
        </p:txBody>
      </p:sp>
      <p:pic>
        <p:nvPicPr>
          <p:cNvPr id="5123" name="Picture 102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84363"/>
            <a:ext cx="6019800" cy="4919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6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32" b="3305"/>
          <a:stretch>
            <a:fillRect/>
          </a:stretch>
        </p:blipFill>
        <p:spPr bwMode="auto">
          <a:xfrm>
            <a:off x="3602868" y="1676400"/>
            <a:ext cx="4785556" cy="1118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4416" y="2947466"/>
            <a:ext cx="4572000" cy="1466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3454" y="4648795"/>
            <a:ext cx="4804970" cy="17180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72" name="Rectangle 7"/>
          <p:cNvSpPr>
            <a:spLocks noChangeArrowheads="1"/>
          </p:cNvSpPr>
          <p:nvPr/>
        </p:nvSpPr>
        <p:spPr bwMode="auto">
          <a:xfrm>
            <a:off x="841898" y="1603964"/>
            <a:ext cx="2506658" cy="1190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28566" bIns="0"/>
          <a:lstStyle/>
          <a:p>
            <a:r>
              <a:rPr lang="en-US" sz="1400" b="1" dirty="0">
                <a:latin typeface="Arial" charset="0"/>
              </a:rPr>
              <a:t>Retard </a:t>
            </a:r>
            <a:r>
              <a:rPr lang="en-US" sz="1400" b="1" dirty="0" err="1">
                <a:latin typeface="Arial" charset="0"/>
              </a:rPr>
              <a:t>pur</a:t>
            </a:r>
            <a:endParaRPr lang="en-US" sz="1400" b="1" dirty="0">
              <a:latin typeface="Arial" charset="0"/>
            </a:endParaRPr>
          </a:p>
          <a:p>
            <a:pPr eaLnBrk="0" hangingPunct="0"/>
            <a:r>
              <a:rPr lang="en-US" sz="1400" b="1" dirty="0">
                <a:latin typeface="Arial" charset="0"/>
              </a:rPr>
              <a:t>Le signal de sortie </a:t>
            </a:r>
            <a:r>
              <a:rPr lang="en-US" sz="1400" b="1" dirty="0" err="1">
                <a:latin typeface="Arial" charset="0"/>
              </a:rPr>
              <a:t>est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identique</a:t>
            </a:r>
            <a:r>
              <a:rPr lang="en-US" sz="1400" b="1" dirty="0">
                <a:latin typeface="Arial" charset="0"/>
              </a:rPr>
              <a:t> au signal </a:t>
            </a:r>
            <a:r>
              <a:rPr lang="en-US" sz="1400" b="1" dirty="0" err="1" smtClean="0">
                <a:latin typeface="Arial" charset="0"/>
              </a:rPr>
              <a:t>d'entrée</a:t>
            </a:r>
            <a:r>
              <a:rPr lang="en-US" sz="1400" b="1" dirty="0" smtClean="0">
                <a:latin typeface="Arial" charset="0"/>
              </a:rPr>
              <a:t>, </a:t>
            </a:r>
            <a:r>
              <a:rPr lang="en-US" sz="1400" b="1" dirty="0" err="1">
                <a:latin typeface="Arial" charset="0"/>
              </a:rPr>
              <a:t>mais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décalé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dans</a:t>
            </a:r>
            <a:r>
              <a:rPr lang="en-US" sz="1400" b="1" dirty="0">
                <a:latin typeface="Arial" charset="0"/>
              </a:rPr>
              <a:t> le temps du retard R . </a:t>
            </a:r>
          </a:p>
          <a:p>
            <a:pPr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6173" name="Rectangle 18"/>
          <p:cNvSpPr>
            <a:spLocks noChangeArrowheads="1"/>
          </p:cNvSpPr>
          <p:nvPr/>
        </p:nvSpPr>
        <p:spPr bwMode="auto">
          <a:xfrm>
            <a:off x="769241" y="1603964"/>
            <a:ext cx="2579315" cy="1190728"/>
          </a:xfrm>
          <a:prstGeom prst="rect">
            <a:avLst/>
          </a:prstGeom>
          <a:noFill/>
          <a:ln w="7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>
              <a:spcBef>
                <a:spcPct val="20000"/>
              </a:spcBef>
            </a:pPr>
            <a:endParaRPr lang="fr-FR"/>
          </a:p>
        </p:txBody>
      </p:sp>
      <p:grpSp>
        <p:nvGrpSpPr>
          <p:cNvPr id="6155" name="Group 21"/>
          <p:cNvGrpSpPr>
            <a:grpSpLocks/>
          </p:cNvGrpSpPr>
          <p:nvPr/>
        </p:nvGrpSpPr>
        <p:grpSpPr bwMode="auto">
          <a:xfrm>
            <a:off x="3087446" y="1603964"/>
            <a:ext cx="5798917" cy="1190728"/>
            <a:chOff x="1021" y="0"/>
            <a:chExt cx="2554" cy="949"/>
          </a:xfrm>
        </p:grpSpPr>
        <p:sp>
          <p:nvSpPr>
            <p:cNvPr id="6170" name="Rectangle 8"/>
            <p:cNvSpPr>
              <a:spLocks noChangeArrowheads="1"/>
            </p:cNvSpPr>
            <p:nvPr/>
          </p:nvSpPr>
          <p:spPr bwMode="auto">
            <a:xfrm>
              <a:off x="1021" y="0"/>
              <a:ext cx="2554" cy="9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  <p:sp>
          <p:nvSpPr>
            <p:cNvPr id="6171" name="Rectangle 20"/>
            <p:cNvSpPr>
              <a:spLocks noChangeArrowheads="1"/>
            </p:cNvSpPr>
            <p:nvPr/>
          </p:nvSpPr>
          <p:spPr bwMode="auto">
            <a:xfrm>
              <a:off x="1136" y="0"/>
              <a:ext cx="2439" cy="949"/>
            </a:xfrm>
            <a:prstGeom prst="rect">
              <a:avLst/>
            </a:prstGeom>
            <a:noFill/>
            <a:ln w="7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</p:grpSp>
      <p:sp>
        <p:nvSpPr>
          <p:cNvPr id="6168" name="Rectangle 10"/>
          <p:cNvSpPr>
            <a:spLocks noChangeArrowheads="1"/>
          </p:cNvSpPr>
          <p:nvPr/>
        </p:nvSpPr>
        <p:spPr bwMode="auto">
          <a:xfrm>
            <a:off x="769241" y="2792182"/>
            <a:ext cx="2318205" cy="25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28566" bIns="0">
            <a:spAutoFit/>
          </a:bodyPr>
          <a:lstStyle/>
          <a:p>
            <a:endParaRPr lang="fr-FR" sz="1400" b="1">
              <a:latin typeface="Arial" charset="0"/>
            </a:endParaRPr>
          </a:p>
        </p:txBody>
      </p:sp>
      <p:sp>
        <p:nvSpPr>
          <p:cNvPr id="6169" name="Rectangle 11"/>
          <p:cNvSpPr>
            <a:spLocks noChangeArrowheads="1"/>
          </p:cNvSpPr>
          <p:nvPr/>
        </p:nvSpPr>
        <p:spPr bwMode="auto">
          <a:xfrm>
            <a:off x="841898" y="2996952"/>
            <a:ext cx="257931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28566" bIns="0">
            <a:spAutoFit/>
          </a:bodyPr>
          <a:lstStyle/>
          <a:p>
            <a:r>
              <a:rPr lang="en-US" sz="1400" b="1" dirty="0">
                <a:latin typeface="Arial" charset="0"/>
              </a:rPr>
              <a:t>Premier </a:t>
            </a:r>
            <a:r>
              <a:rPr lang="en-US" sz="1400" b="1" dirty="0" err="1">
                <a:latin typeface="Arial" charset="0"/>
              </a:rPr>
              <a:t>ordre</a:t>
            </a:r>
            <a:r>
              <a:rPr lang="en-US" sz="1400" b="1" dirty="0">
                <a:latin typeface="Arial" charset="0"/>
              </a:rPr>
              <a:t> à gain </a:t>
            </a:r>
            <a:r>
              <a:rPr lang="en-US" sz="1400" b="1" dirty="0" err="1">
                <a:latin typeface="Arial" charset="0"/>
              </a:rPr>
              <a:t>unitaire</a:t>
            </a:r>
            <a:endParaRPr lang="en-US" sz="1400" b="1" dirty="0">
              <a:latin typeface="Arial" charset="0"/>
            </a:endParaRPr>
          </a:p>
          <a:p>
            <a:r>
              <a:rPr lang="en-US" sz="1400" b="1" dirty="0">
                <a:latin typeface="Arial" charset="0"/>
              </a:rPr>
              <a:t>avec T </a:t>
            </a:r>
            <a:r>
              <a:rPr lang="en-US" sz="1400" b="1" dirty="0" err="1">
                <a:latin typeface="Arial" charset="0"/>
              </a:rPr>
              <a:t>constante</a:t>
            </a:r>
            <a:r>
              <a:rPr lang="en-US" sz="1400" b="1" dirty="0">
                <a:latin typeface="Arial" charset="0"/>
              </a:rPr>
              <a:t> de temps du </a:t>
            </a:r>
            <a:r>
              <a:rPr lang="en-US" sz="1400" b="1" dirty="0" err="1">
                <a:latin typeface="Arial" charset="0"/>
              </a:rPr>
              <a:t>système</a:t>
            </a:r>
            <a:r>
              <a:rPr lang="en-US" sz="1400" b="1" dirty="0">
                <a:latin typeface="Arial" charset="0"/>
              </a:rPr>
              <a:t> .</a:t>
            </a:r>
          </a:p>
          <a:p>
            <a:r>
              <a:rPr lang="en-US" sz="900" b="1" dirty="0">
                <a:latin typeface="Arial" charset="0"/>
              </a:rPr>
              <a:t/>
            </a:r>
            <a:br>
              <a:rPr lang="en-US" sz="900" b="1" dirty="0">
                <a:latin typeface="Arial" charset="0"/>
              </a:rPr>
            </a:br>
            <a:r>
              <a:rPr lang="en-US" sz="1400" b="1" dirty="0" err="1">
                <a:latin typeface="Arial" charset="0"/>
              </a:rPr>
              <a:t>Réponse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indicielle</a:t>
            </a:r>
            <a:r>
              <a:rPr lang="en-US" sz="1400" b="1" dirty="0">
                <a:latin typeface="Arial" charset="0"/>
              </a:rPr>
              <a:t> du premier </a:t>
            </a:r>
            <a:r>
              <a:rPr lang="en-US" sz="1400" b="1" dirty="0" err="1">
                <a:latin typeface="Arial" charset="0"/>
              </a:rPr>
              <a:t>ordre</a:t>
            </a:r>
            <a:r>
              <a:rPr lang="en-US" sz="1400" b="1" dirty="0">
                <a:latin typeface="Arial" charset="0"/>
              </a:rPr>
              <a:t> à gain </a:t>
            </a:r>
            <a:r>
              <a:rPr lang="en-US" sz="1400" b="1" dirty="0" err="1" smtClean="0">
                <a:latin typeface="Arial" charset="0"/>
              </a:rPr>
              <a:t>unitaire</a:t>
            </a:r>
            <a:endParaRPr lang="en-US" sz="1400" b="1" dirty="0">
              <a:latin typeface="Arial" charset="0"/>
            </a:endParaRPr>
          </a:p>
        </p:txBody>
      </p:sp>
      <p:sp>
        <p:nvSpPr>
          <p:cNvPr id="6167" name="Rectangle 22"/>
          <p:cNvSpPr>
            <a:spLocks noChangeArrowheads="1"/>
          </p:cNvSpPr>
          <p:nvPr/>
        </p:nvSpPr>
        <p:spPr bwMode="auto">
          <a:xfrm>
            <a:off x="769241" y="2794691"/>
            <a:ext cx="2579315" cy="1804285"/>
          </a:xfrm>
          <a:prstGeom prst="rect">
            <a:avLst/>
          </a:prstGeom>
          <a:noFill/>
          <a:ln w="7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>
              <a:spcBef>
                <a:spcPct val="20000"/>
              </a:spcBef>
            </a:pPr>
            <a:endParaRPr lang="fr-FR"/>
          </a:p>
        </p:txBody>
      </p:sp>
      <p:grpSp>
        <p:nvGrpSpPr>
          <p:cNvPr id="6157" name="Group 25"/>
          <p:cNvGrpSpPr>
            <a:grpSpLocks/>
          </p:cNvGrpSpPr>
          <p:nvPr/>
        </p:nvGrpSpPr>
        <p:grpSpPr bwMode="auto">
          <a:xfrm>
            <a:off x="3348556" y="2794692"/>
            <a:ext cx="5537807" cy="1804285"/>
            <a:chOff x="1136" y="949"/>
            <a:chExt cx="2439" cy="1438"/>
          </a:xfrm>
        </p:grpSpPr>
        <p:sp>
          <p:nvSpPr>
            <p:cNvPr id="6164" name="Rectangle 13"/>
            <p:cNvSpPr>
              <a:spLocks noChangeArrowheads="1"/>
            </p:cNvSpPr>
            <p:nvPr/>
          </p:nvSpPr>
          <p:spPr bwMode="auto">
            <a:xfrm>
              <a:off x="1136" y="949"/>
              <a:ext cx="2439" cy="14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  <p:sp>
          <p:nvSpPr>
            <p:cNvPr id="6165" name="Rectangle 24"/>
            <p:cNvSpPr>
              <a:spLocks noChangeArrowheads="1"/>
            </p:cNvSpPr>
            <p:nvPr/>
          </p:nvSpPr>
          <p:spPr bwMode="auto">
            <a:xfrm>
              <a:off x="1136" y="949"/>
              <a:ext cx="2439" cy="1438"/>
            </a:xfrm>
            <a:prstGeom prst="rect">
              <a:avLst/>
            </a:prstGeom>
            <a:noFill/>
            <a:ln w="7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</p:grpSp>
      <p:sp>
        <p:nvSpPr>
          <p:cNvPr id="6162" name="Rectangle 15"/>
          <p:cNvSpPr>
            <a:spLocks noChangeArrowheads="1"/>
          </p:cNvSpPr>
          <p:nvPr/>
        </p:nvSpPr>
        <p:spPr bwMode="auto">
          <a:xfrm>
            <a:off x="396875" y="4598976"/>
            <a:ext cx="2951681" cy="17678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457056" bIns="0"/>
          <a:lstStyle/>
          <a:p>
            <a:pPr defTabSz="179388"/>
            <a:r>
              <a:rPr lang="en-US" sz="1400" b="1" dirty="0" err="1">
                <a:latin typeface="Arial" charset="0"/>
              </a:rPr>
              <a:t>Intégrateur</a:t>
            </a:r>
            <a:endParaRPr lang="en-US" sz="1400" b="1" dirty="0">
              <a:latin typeface="Arial" charset="0"/>
            </a:endParaRPr>
          </a:p>
          <a:p>
            <a:pPr defTabSz="179388" eaLnBrk="0" hangingPunct="0"/>
            <a:r>
              <a:rPr lang="en-US" sz="1400" b="1" dirty="0">
                <a:latin typeface="Arial" charset="0"/>
              </a:rPr>
              <a:t>Le </a:t>
            </a:r>
            <a:r>
              <a:rPr lang="en-US" sz="1400" b="1" dirty="0" err="1">
                <a:latin typeface="Arial" charset="0"/>
              </a:rPr>
              <a:t>système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peut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être</a:t>
            </a:r>
            <a:r>
              <a:rPr lang="en-US" sz="1400" b="1" dirty="0">
                <a:latin typeface="Arial" charset="0"/>
              </a:rPr>
              <a:t> </a:t>
            </a:r>
            <a:r>
              <a:rPr lang="en-US" sz="1400" b="1" dirty="0" err="1">
                <a:latin typeface="Arial" charset="0"/>
              </a:rPr>
              <a:t>défini</a:t>
            </a:r>
            <a:r>
              <a:rPr lang="en-US" sz="1400" b="1" dirty="0">
                <a:latin typeface="Arial" charset="0"/>
              </a:rPr>
              <a:t> par son temps </a:t>
            </a:r>
            <a:r>
              <a:rPr lang="en-US" sz="1400" b="1" dirty="0" err="1">
                <a:latin typeface="Arial" charset="0"/>
              </a:rPr>
              <a:t>intégrale</a:t>
            </a:r>
            <a:r>
              <a:rPr lang="en-US" sz="1400" b="1" dirty="0">
                <a:latin typeface="Arial" charset="0"/>
              </a:rPr>
              <a:t> T  </a:t>
            </a:r>
          </a:p>
          <a:p>
            <a:pPr defTabSz="179388" eaLnBrk="0" hangingPunct="0"/>
            <a:endParaRPr lang="en-US" sz="900" b="1" dirty="0">
              <a:latin typeface="Arial" charset="0"/>
            </a:endParaRPr>
          </a:p>
          <a:p>
            <a:pPr defTabSz="179388" eaLnBrk="0" hangingPunct="0"/>
            <a:r>
              <a:rPr lang="en-US" sz="1400" b="1" dirty="0" err="1">
                <a:latin typeface="Arial" charset="0"/>
                <a:cs typeface="Times New Roman" pitchFamily="18" charset="0"/>
              </a:rPr>
              <a:t>Réponse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indicielle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d'un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système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</a:t>
            </a:r>
            <a:r>
              <a:rPr lang="en-US" sz="1400" b="1" dirty="0" err="1">
                <a:latin typeface="Arial" charset="0"/>
                <a:cs typeface="Times New Roman" pitchFamily="18" charset="0"/>
              </a:rPr>
              <a:t>intégrateur</a:t>
            </a:r>
            <a:r>
              <a:rPr lang="en-US" sz="1400" b="1" dirty="0">
                <a:latin typeface="Arial" charset="0"/>
                <a:cs typeface="Times New Roman" pitchFamily="18" charset="0"/>
              </a:rPr>
              <a:t>  </a:t>
            </a:r>
          </a:p>
          <a:p>
            <a:pPr defTabSz="179388" eaLnBrk="0" hangingPunct="0"/>
            <a:endParaRPr lang="en-US" sz="1400" b="1" dirty="0">
              <a:latin typeface="Arial" charset="0"/>
            </a:endParaRPr>
          </a:p>
        </p:txBody>
      </p:sp>
      <p:sp>
        <p:nvSpPr>
          <p:cNvPr id="6163" name="Rectangle 26"/>
          <p:cNvSpPr>
            <a:spLocks noChangeArrowheads="1"/>
          </p:cNvSpPr>
          <p:nvPr/>
        </p:nvSpPr>
        <p:spPr bwMode="auto">
          <a:xfrm>
            <a:off x="769241" y="4598976"/>
            <a:ext cx="2579315" cy="1767898"/>
          </a:xfrm>
          <a:prstGeom prst="rect">
            <a:avLst/>
          </a:prstGeom>
          <a:noFill/>
          <a:ln w="7">
            <a:solidFill>
              <a:srgbClr val="A0A0A0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>
              <a:spcBef>
                <a:spcPct val="20000"/>
              </a:spcBef>
            </a:pPr>
            <a:endParaRPr lang="fr-FR"/>
          </a:p>
        </p:txBody>
      </p:sp>
      <p:grpSp>
        <p:nvGrpSpPr>
          <p:cNvPr id="6159" name="Group 29"/>
          <p:cNvGrpSpPr>
            <a:grpSpLocks/>
          </p:cNvGrpSpPr>
          <p:nvPr/>
        </p:nvGrpSpPr>
        <p:grpSpPr bwMode="auto">
          <a:xfrm>
            <a:off x="3087446" y="4598976"/>
            <a:ext cx="5798917" cy="1767898"/>
            <a:chOff x="1021" y="2387"/>
            <a:chExt cx="2554" cy="1409"/>
          </a:xfrm>
        </p:grpSpPr>
        <p:sp>
          <p:nvSpPr>
            <p:cNvPr id="6160" name="Rectangle 16"/>
            <p:cNvSpPr>
              <a:spLocks noChangeArrowheads="1"/>
            </p:cNvSpPr>
            <p:nvPr/>
          </p:nvSpPr>
          <p:spPr bwMode="auto">
            <a:xfrm>
              <a:off x="1021" y="2387"/>
              <a:ext cx="2554" cy="1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  <p:sp>
          <p:nvSpPr>
            <p:cNvPr id="6161" name="Rectangle 28"/>
            <p:cNvSpPr>
              <a:spLocks noChangeArrowheads="1"/>
            </p:cNvSpPr>
            <p:nvPr/>
          </p:nvSpPr>
          <p:spPr bwMode="auto">
            <a:xfrm>
              <a:off x="1136" y="2387"/>
              <a:ext cx="2439" cy="1409"/>
            </a:xfrm>
            <a:prstGeom prst="rect">
              <a:avLst/>
            </a:prstGeom>
            <a:noFill/>
            <a:ln w="7">
              <a:solidFill>
                <a:srgbClr val="A0A0A0"/>
              </a:solidFill>
              <a:miter lim="800000"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>
                <a:spcBef>
                  <a:spcPct val="20000"/>
                </a:spcBef>
              </a:pPr>
              <a:endParaRPr lang="fr-FR"/>
            </a:p>
          </p:txBody>
        </p:sp>
      </p:grpSp>
      <p:sp>
        <p:nvSpPr>
          <p:cNvPr id="6150" name="Rectangle 3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en-US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r>
              <a:rPr lang="en-US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/>
            </a:r>
            <a:br>
              <a:rPr lang="en-US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</a:br>
            <a:endParaRPr lang="en-US" sz="2400" dirty="0" smtClean="0">
              <a:solidFill>
                <a:schemeClr val="tx1"/>
              </a:solidFill>
              <a:latin typeface="Arial" charset="0"/>
            </a:endParaRPr>
          </a:p>
        </p:txBody>
      </p:sp>
      <p:sp>
        <p:nvSpPr>
          <p:cNvPr id="71714" name="Text Box 34"/>
          <p:cNvSpPr txBox="1">
            <a:spLocks noChangeArrowheads="1"/>
          </p:cNvSpPr>
          <p:nvPr/>
        </p:nvSpPr>
        <p:spPr bwMode="auto">
          <a:xfrm>
            <a:off x="1371600" y="533399"/>
            <a:ext cx="6991350" cy="7016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>
            <a:outerShdw blurRad="50800" dist="50800" dir="2700000" algn="tl" rotWithShape="0">
              <a:schemeClr val="bg1">
                <a:alpha val="75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fr-FR" sz="4000" b="1" dirty="0">
                <a:cs typeface="+mn-cs"/>
              </a:rPr>
              <a:t>Les modèles de base (Systèmes)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1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3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2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2" grpId="0"/>
      <p:bldP spid="6173" grpId="0" animBg="1"/>
      <p:bldP spid="6168" grpId="0"/>
      <p:bldP spid="6169" grpId="0"/>
      <p:bldP spid="6167" grpId="0" animBg="1"/>
      <p:bldP spid="6162" grpId="0"/>
      <p:bldP spid="6163" grpId="0" animBg="1"/>
      <p:bldP spid="6150" grpId="0"/>
      <p:bldP spid="717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607220" y="0"/>
            <a:ext cx="8079580" cy="1124744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fr-FR" sz="3600" b="1" dirty="0" smtClean="0"/>
              <a:t>Réglages PID  Méthode </a:t>
            </a:r>
            <a:r>
              <a:rPr lang="fr-FR" sz="3600" b="1" dirty="0" smtClean="0"/>
              <a:t>simple en BO</a:t>
            </a:r>
          </a:p>
        </p:txBody>
      </p:sp>
      <p:grpSp>
        <p:nvGrpSpPr>
          <p:cNvPr id="7185" name="Group 87"/>
          <p:cNvGrpSpPr>
            <a:grpSpLocks/>
          </p:cNvGrpSpPr>
          <p:nvPr/>
        </p:nvGrpSpPr>
        <p:grpSpPr bwMode="auto">
          <a:xfrm>
            <a:off x="3419872" y="2676102"/>
            <a:ext cx="5794749" cy="2945392"/>
            <a:chOff x="2516" y="1919"/>
            <a:chExt cx="3294" cy="1443"/>
          </a:xfrm>
        </p:grpSpPr>
        <p:pic>
          <p:nvPicPr>
            <p:cNvPr id="11349" name="Picture 8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6" y="1919"/>
              <a:ext cx="3254" cy="14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220" name="Rectangle 86"/>
            <p:cNvSpPr>
              <a:spLocks noChangeArrowheads="1"/>
            </p:cNvSpPr>
            <p:nvPr/>
          </p:nvSpPr>
          <p:spPr bwMode="auto">
            <a:xfrm>
              <a:off x="5770" y="3206"/>
              <a:ext cx="40" cy="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191" name="Rectangle 93"/>
          <p:cNvSpPr>
            <a:spLocks noChangeArrowheads="1"/>
          </p:cNvSpPr>
          <p:nvPr/>
        </p:nvSpPr>
        <p:spPr bwMode="auto">
          <a:xfrm>
            <a:off x="5838826" y="1772816"/>
            <a:ext cx="169863" cy="39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1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2" name="Rectangle 94"/>
          <p:cNvSpPr>
            <a:spLocks noChangeArrowheads="1"/>
          </p:cNvSpPr>
          <p:nvPr/>
        </p:nvSpPr>
        <p:spPr bwMode="auto">
          <a:xfrm>
            <a:off x="1187624" y="2204616"/>
            <a:ext cx="763284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Procédé stable :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À partir des constructions fournies, on calcule : 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93" name="Rectangle 95"/>
          <p:cNvSpPr>
            <a:spLocks noChangeArrowheads="1"/>
          </p:cNvSpPr>
          <p:nvPr/>
        </p:nvSpPr>
        <p:spPr bwMode="auto">
          <a:xfrm>
            <a:off x="2597151" y="4209629"/>
            <a:ext cx="14128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5" name="Rectangle 97"/>
          <p:cNvSpPr>
            <a:spLocks noChangeArrowheads="1"/>
          </p:cNvSpPr>
          <p:nvPr/>
        </p:nvSpPr>
        <p:spPr bwMode="auto">
          <a:xfrm>
            <a:off x="7023101" y="2163341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7" name="Rectangle 99"/>
          <p:cNvSpPr>
            <a:spLocks noChangeArrowheads="1"/>
          </p:cNvSpPr>
          <p:nvPr/>
        </p:nvSpPr>
        <p:spPr bwMode="auto">
          <a:xfrm>
            <a:off x="546101" y="2537991"/>
            <a:ext cx="27622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98" name="Rectangle 100"/>
          <p:cNvSpPr>
            <a:spLocks noChangeArrowheads="1"/>
          </p:cNvSpPr>
          <p:nvPr/>
        </p:nvSpPr>
        <p:spPr bwMode="auto">
          <a:xfrm>
            <a:off x="747714" y="2812629"/>
            <a:ext cx="2405063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gain statique : </a:t>
            </a:r>
          </a:p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	G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DX / D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0" name="Rectangle 102"/>
          <p:cNvSpPr>
            <a:spLocks noChangeArrowheads="1"/>
          </p:cNvSpPr>
          <p:nvPr/>
        </p:nvSpPr>
        <p:spPr bwMode="auto">
          <a:xfrm>
            <a:off x="2851151" y="3871491"/>
            <a:ext cx="128905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fr-FR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201" name="Rectangle 103"/>
          <p:cNvSpPr>
            <a:spLocks noChangeArrowheads="1"/>
          </p:cNvSpPr>
          <p:nvPr/>
        </p:nvSpPr>
        <p:spPr bwMode="auto">
          <a:xfrm>
            <a:off x="3495676" y="2477666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03" name="Rectangle 105"/>
          <p:cNvSpPr>
            <a:spLocks noChangeArrowheads="1"/>
          </p:cNvSpPr>
          <p:nvPr/>
        </p:nvSpPr>
        <p:spPr bwMode="auto">
          <a:xfrm>
            <a:off x="3690939" y="2506241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05" name="Rectangle 107"/>
          <p:cNvSpPr>
            <a:spLocks noChangeArrowheads="1"/>
          </p:cNvSpPr>
          <p:nvPr/>
        </p:nvSpPr>
        <p:spPr bwMode="auto">
          <a:xfrm>
            <a:off x="546101" y="2852316"/>
            <a:ext cx="27622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06" name="Rectangle 108"/>
          <p:cNvSpPr>
            <a:spLocks noChangeArrowheads="1"/>
          </p:cNvSpPr>
          <p:nvPr/>
        </p:nvSpPr>
        <p:spPr bwMode="auto">
          <a:xfrm>
            <a:off x="747714" y="3533354"/>
            <a:ext cx="1981200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retard : </a:t>
            </a:r>
          </a:p>
          <a:p>
            <a:pPr lvl="0"/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R =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t1-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t0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07" name="Rectangle 109"/>
          <p:cNvSpPr>
            <a:spLocks noChangeArrowheads="1"/>
          </p:cNvSpPr>
          <p:nvPr/>
        </p:nvSpPr>
        <p:spPr bwMode="auto">
          <a:xfrm>
            <a:off x="2630489" y="3641304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1" name="Rectangle 113"/>
          <p:cNvSpPr>
            <a:spLocks noChangeArrowheads="1"/>
          </p:cNvSpPr>
          <p:nvPr/>
        </p:nvSpPr>
        <p:spPr bwMode="auto">
          <a:xfrm>
            <a:off x="546101" y="3166641"/>
            <a:ext cx="276225" cy="38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ourier New" pitchFamily="49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2" name="Rectangle 114"/>
          <p:cNvSpPr>
            <a:spLocks noChangeArrowheads="1"/>
          </p:cNvSpPr>
          <p:nvPr/>
        </p:nvSpPr>
        <p:spPr bwMode="auto">
          <a:xfrm>
            <a:off x="747714" y="4252491"/>
            <a:ext cx="3017838" cy="61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La constante de temps : 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T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t2 -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t1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4" name="Rectangle 116"/>
          <p:cNvSpPr>
            <a:spLocks noChangeArrowheads="1"/>
          </p:cNvSpPr>
          <p:nvPr/>
        </p:nvSpPr>
        <p:spPr bwMode="auto">
          <a:xfrm>
            <a:off x="3606801" y="3133304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6" name="Rectangle 118"/>
          <p:cNvSpPr>
            <a:spLocks noChangeArrowheads="1"/>
          </p:cNvSpPr>
          <p:nvPr/>
        </p:nvSpPr>
        <p:spPr bwMode="auto">
          <a:xfrm>
            <a:off x="1042989" y="3452391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7" name="Rectangle 119"/>
          <p:cNvSpPr>
            <a:spLocks noChangeArrowheads="1"/>
          </p:cNvSpPr>
          <p:nvPr/>
        </p:nvSpPr>
        <p:spPr bwMode="auto">
          <a:xfrm>
            <a:off x="533401" y="3766716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8" name="Rectangle 120"/>
          <p:cNvSpPr>
            <a:spLocks noChangeArrowheads="1"/>
          </p:cNvSpPr>
          <p:nvPr/>
        </p:nvSpPr>
        <p:spPr bwMode="auto">
          <a:xfrm>
            <a:off x="533401" y="4085804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219" name="Rectangle 121"/>
          <p:cNvSpPr>
            <a:spLocks noChangeArrowheads="1"/>
          </p:cNvSpPr>
          <p:nvPr/>
        </p:nvSpPr>
        <p:spPr bwMode="auto">
          <a:xfrm>
            <a:off x="533401" y="4400129"/>
            <a:ext cx="147638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2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5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5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3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6" grpId="0"/>
      <p:bldP spid="7192" grpId="0"/>
      <p:bldP spid="7198" grpId="0"/>
      <p:bldP spid="7206" grpId="0"/>
      <p:bldP spid="72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3019872" y="2933643"/>
            <a:ext cx="6286053" cy="3447685"/>
            <a:chOff x="2312" y="1683"/>
            <a:chExt cx="3550" cy="1456"/>
          </a:xfrm>
        </p:grpSpPr>
        <p:pic>
          <p:nvPicPr>
            <p:cNvPr id="12293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12" y="1683"/>
              <a:ext cx="3456" cy="13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Rectangle 6"/>
            <p:cNvSpPr>
              <a:spLocks noChangeArrowheads="1"/>
            </p:cNvSpPr>
            <p:nvPr/>
          </p:nvSpPr>
          <p:spPr bwMode="auto">
            <a:xfrm>
              <a:off x="5768" y="2919"/>
              <a:ext cx="94" cy="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Times New Roman" pitchFamily="18" charset="0"/>
                  <a:cs typeface="Arial" pitchFamily="34" charset="0"/>
                </a:rPr>
                <a:t> </a:t>
              </a:r>
              <a:endParaRPr kumimoji="0" lang="fr-FR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719138" y="2119313"/>
            <a:ext cx="853281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Procédé intégrateur système instable: </a:t>
            </a:r>
          </a:p>
          <a:p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	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À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partir des constructions fournies, on calcule 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9"/>
          <p:cNvSpPr>
            <a:spLocks noChangeArrowheads="1"/>
          </p:cNvSpPr>
          <p:nvPr/>
        </p:nvSpPr>
        <p:spPr bwMode="auto">
          <a:xfrm>
            <a:off x="4389438" y="1628775"/>
            <a:ext cx="63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623300" y="2286000"/>
            <a:ext cx="1508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13"/>
          <p:cNvSpPr>
            <a:spLocks noChangeArrowheads="1"/>
          </p:cNvSpPr>
          <p:nvPr/>
        </p:nvSpPr>
        <p:spPr bwMode="auto">
          <a:xfrm>
            <a:off x="808038" y="3008437"/>
            <a:ext cx="2178481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temps intégrale: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t2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t1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614488" y="2868613"/>
            <a:ext cx="0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6"/>
          <p:cNvSpPr>
            <a:spLocks noChangeArrowheads="1"/>
          </p:cNvSpPr>
          <p:nvPr/>
        </p:nvSpPr>
        <p:spPr bwMode="auto">
          <a:xfrm>
            <a:off x="1692275" y="2868613"/>
            <a:ext cx="635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7"/>
          <p:cNvSpPr>
            <a:spLocks noChangeArrowheads="1"/>
          </p:cNvSpPr>
          <p:nvPr/>
        </p:nvSpPr>
        <p:spPr bwMode="auto">
          <a:xfrm>
            <a:off x="2112963" y="2868613"/>
            <a:ext cx="150813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Arial" pitchFamily="34" charset="0"/>
              </a:rPr>
              <a:t> </a:t>
            </a:r>
            <a:endParaRPr kumimoji="0" lang="fr-FR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20"/>
          <p:cNvSpPr>
            <a:spLocks noChangeArrowheads="1"/>
          </p:cNvSpPr>
          <p:nvPr/>
        </p:nvSpPr>
        <p:spPr bwMode="auto">
          <a:xfrm>
            <a:off x="839788" y="3749154"/>
            <a:ext cx="218008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retard :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R = t1 – t0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7220" y="0"/>
            <a:ext cx="8079580" cy="1124744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fr-FR" sz="3600" b="1" dirty="0" smtClean="0"/>
              <a:t>Réglages PID  Méthode </a:t>
            </a:r>
            <a:r>
              <a:rPr lang="fr-FR" sz="3600" b="1" dirty="0" smtClean="0"/>
              <a:t>simple en BO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6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3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9"/>
          <p:cNvGrpSpPr>
            <a:grpSpLocks/>
          </p:cNvGrpSpPr>
          <p:nvPr/>
        </p:nvGrpSpPr>
        <p:grpSpPr bwMode="auto">
          <a:xfrm>
            <a:off x="3167637" y="3243263"/>
            <a:ext cx="6156891" cy="3210073"/>
            <a:chOff x="2402" y="1956"/>
            <a:chExt cx="3360" cy="1247"/>
          </a:xfrm>
        </p:grpSpPr>
        <p:sp>
          <p:nvSpPr>
            <p:cNvPr id="41" name="Rectangle 5"/>
            <p:cNvSpPr>
              <a:spLocks noChangeArrowheads="1"/>
            </p:cNvSpPr>
            <p:nvPr/>
          </p:nvSpPr>
          <p:spPr bwMode="auto">
            <a:xfrm>
              <a:off x="2402" y="1956"/>
              <a:ext cx="3360" cy="12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200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3318" name="Picture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" y="1997"/>
              <a:ext cx="3178" cy="1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2" name="Rectangle 7"/>
            <p:cNvSpPr>
              <a:spLocks noChangeArrowheads="1"/>
            </p:cNvSpPr>
            <p:nvPr/>
          </p:nvSpPr>
          <p:spPr bwMode="auto">
            <a:xfrm>
              <a:off x="5666" y="3004"/>
              <a:ext cx="4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Rectangle 8"/>
            <p:cNvSpPr>
              <a:spLocks noChangeArrowheads="1"/>
            </p:cNvSpPr>
            <p:nvPr/>
          </p:nvSpPr>
          <p:spPr bwMode="auto">
            <a:xfrm>
              <a:off x="2402" y="1956"/>
              <a:ext cx="44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fr-FR" sz="2000" b="0" i="0" u="none" strike="noStrike" cap="none" normalizeH="0" baseline="0" smtClean="0">
                  <a:ln>
                    <a:noFill/>
                  </a:ln>
                  <a:solidFill>
                    <a:srgbClr val="000000"/>
                  </a:solidFill>
                  <a:effectLst/>
                  <a:latin typeface="Arial" pitchFamily="34" charset="0"/>
                  <a:cs typeface="Arial" pitchFamily="34" charset="0"/>
                </a:rPr>
                <a:t> </a:t>
              </a:r>
              <a:endParaRPr kumimoji="0" lang="fr-FR" sz="2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7" name="Rectangle 10"/>
          <p:cNvSpPr>
            <a:spLocks noChangeArrowheads="1"/>
          </p:cNvSpPr>
          <p:nvPr/>
        </p:nvSpPr>
        <p:spPr bwMode="auto">
          <a:xfrm>
            <a:off x="899592" y="1949351"/>
            <a:ext cx="7298473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Méthode </a:t>
            </a:r>
            <a:r>
              <a:rPr kumimoji="0" lang="fr-FR" sz="20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Broïda</a:t>
            </a:r>
            <a:r>
              <a:rPr kumimoji="0" lang="fr-F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Procédé stable (plus précis) : </a:t>
            </a:r>
          </a:p>
          <a:p>
            <a:pPr lvl="0"/>
            <a:r>
              <a:rPr lang="fr-FR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	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À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partir des constructions fournies , on calcule :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772972" y="3533527"/>
            <a:ext cx="202138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gain statique : 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DX /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DY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5"/>
          <p:cNvSpPr>
            <a:spLocks noChangeArrowheads="1"/>
          </p:cNvSpPr>
          <p:nvPr/>
        </p:nvSpPr>
        <p:spPr bwMode="auto">
          <a:xfrm>
            <a:off x="772972" y="2639186"/>
            <a:ext cx="3494265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Le retard : </a:t>
            </a:r>
          </a:p>
          <a:p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 </a:t>
            </a:r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2,8(t1- t0 ) – (1.8 (t2 – t0)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7"/>
          <p:cNvSpPr>
            <a:spLocks noChangeArrowheads="1"/>
          </p:cNvSpPr>
          <p:nvPr/>
        </p:nvSpPr>
        <p:spPr bwMode="auto">
          <a:xfrm>
            <a:off x="772972" y="4419730"/>
            <a:ext cx="2802049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La constante de temps : </a:t>
            </a:r>
          </a:p>
          <a:p>
            <a:r>
              <a:rPr lang="fr-FR" sz="20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 = 5,5(t2 –t1</a:t>
            </a:r>
            <a:r>
              <a:rPr lang="fr-FR" sz="2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kumimoji="0" lang="fr-FR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fr-FR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0"/>
            <a:ext cx="8079580" cy="1124744"/>
          </a:xfrm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fr-FR" sz="3600" b="1" dirty="0" smtClean="0"/>
              <a:t>Réglages PID  Méthode </a:t>
            </a:r>
            <a:r>
              <a:rPr lang="fr-FR" sz="3600" b="1" dirty="0" smtClean="0"/>
              <a:t>simple en BO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8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1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8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25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  <p:bldP spid="22" grpId="0"/>
      <p:bldP spid="3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5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2550" y="2895600"/>
            <a:ext cx="7715250" cy="148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3" name="Rectangle 7"/>
          <p:cNvSpPr>
            <a:spLocks noChangeArrowheads="1"/>
          </p:cNvSpPr>
          <p:nvPr/>
        </p:nvSpPr>
        <p:spPr bwMode="auto">
          <a:xfrm>
            <a:off x="0" y="914400"/>
            <a:ext cx="9144000" cy="519113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 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Choix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du type du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correcteur</a:t>
            </a:r>
            <a:endParaRPr lang="en-US" b="1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788" y="1447800"/>
            <a:ext cx="5686425" cy="803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5784" name="Rectangle 8"/>
          <p:cNvSpPr>
            <a:spLocks noChangeArrowheads="1"/>
          </p:cNvSpPr>
          <p:nvPr/>
        </p:nvSpPr>
        <p:spPr bwMode="auto">
          <a:xfrm>
            <a:off x="0" y="2209800"/>
            <a:ext cx="9144000" cy="701675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/>
            </a:r>
            <a:br>
              <a:rPr lang="en-US" sz="12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</a:b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Réglages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de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Dindeleux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pour un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procédé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stable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endParaRPr lang="en-US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+mn-cs"/>
            </a:endParaRPr>
          </a:p>
        </p:txBody>
      </p:sp>
      <p:sp>
        <p:nvSpPr>
          <p:cNvPr id="75785" name="Rectangle 9"/>
          <p:cNvSpPr>
            <a:spLocks noChangeArrowheads="1"/>
          </p:cNvSpPr>
          <p:nvPr/>
        </p:nvSpPr>
        <p:spPr bwMode="auto">
          <a:xfrm>
            <a:off x="0" y="4495800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Réglages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de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Dindeleux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pour un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procédé</a:t>
            </a:r>
            <a:r>
              <a:rPr 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</a:t>
            </a:r>
            <a:r>
              <a:rPr lang="en-US" sz="2800" b="1" dirty="0" err="1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intégrateur</a:t>
            </a:r>
            <a:r>
              <a:rPr lang="en-US" sz="2800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charset="0"/>
                <a:cs typeface="Times New Roman" pitchFamily="18" charset="0"/>
              </a:rPr>
              <a:t> (instable)</a:t>
            </a:r>
            <a:endParaRPr lang="en-US" sz="2800" dirty="0">
              <a:effectLst>
                <a:outerShdw blurRad="38100" dist="38100" dir="2700000" algn="tl">
                  <a:srgbClr val="FFFFFF"/>
                </a:outerShdw>
              </a:effectLst>
              <a:latin typeface="Arial" charset="0"/>
              <a:cs typeface="+mn-cs"/>
            </a:endParaRP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1163" y="5429698"/>
            <a:ext cx="7278023" cy="1383678"/>
          </a:xfrm>
          <a:prstGeom prst="rect">
            <a:avLst/>
          </a:prstGeom>
        </p:spPr>
      </p:pic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607220" y="0"/>
            <a:ext cx="8079580" cy="6926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chemeClr val="bg1">
                <a:alpha val="75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defRPr/>
            </a:pPr>
            <a:r>
              <a:rPr lang="fr-FR" sz="3600" b="1" kern="0" dirty="0" smtClean="0"/>
              <a:t>Réglages PID  Méthode simple en BO</a:t>
            </a:r>
            <a:endParaRPr lang="fr-FR" sz="3600" b="1" kern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5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5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250"/>
                            </p:stCondLst>
                            <p:childTnLst>
                              <p:par>
                                <p:cTn id="1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250"/>
                            </p:stCondLst>
                            <p:childTnLst>
                              <p:par>
                                <p:cTn id="29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83" grpId="0"/>
      <p:bldP spid="75784" grpId="0"/>
      <p:bldP spid="7578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/>
          <p:cNvPicPr>
            <a:picLocks noChangeAspect="1" noChangeArrowheads="1"/>
          </p:cNvPicPr>
          <p:nvPr/>
        </p:nvPicPr>
        <p:blipFill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0" b="6250"/>
          <a:stretch>
            <a:fillRect/>
          </a:stretch>
        </p:blipFill>
        <p:spPr bwMode="auto">
          <a:xfrm>
            <a:off x="1559996" y="1632611"/>
            <a:ext cx="6684412" cy="2444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/>
          <p:cNvPicPr>
            <a:picLocks noChangeAspect="1" noChangeArrowheads="1"/>
          </p:cNvPicPr>
          <p:nvPr/>
        </p:nvPicPr>
        <p:blipFill>
          <a:blip r:embed="rId4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286946"/>
            <a:ext cx="7841463" cy="152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ZoneTexte 5"/>
          <p:cNvSpPr txBox="1">
            <a:spLocks noChangeArrowheads="1"/>
          </p:cNvSpPr>
          <p:nvPr/>
        </p:nvSpPr>
        <p:spPr bwMode="auto">
          <a:xfrm>
            <a:off x="720474" y="4045480"/>
            <a:ext cx="8429625" cy="12557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buFont typeface="Wingdings" pitchFamily="2" charset="2"/>
              <a:buChar char="Ø"/>
            </a:pPr>
            <a:r>
              <a:rPr lang="fr-FR" sz="1800" b="1" dirty="0" smtClean="0">
                <a:latin typeface="Arial" pitchFamily="34" charset="0"/>
                <a:cs typeface="Arial" pitchFamily="34" charset="0"/>
              </a:rPr>
              <a:t>On </a:t>
            </a:r>
            <a:r>
              <a:rPr lang="fr-FR" sz="1800" b="1" dirty="0">
                <a:latin typeface="Arial" pitchFamily="34" charset="0"/>
                <a:cs typeface="Arial" pitchFamily="34" charset="0"/>
              </a:rPr>
              <a:t>vérifie: que la sortie mesure du système X et </a:t>
            </a:r>
            <a:br>
              <a:rPr lang="fr-FR" sz="1800" b="1" dirty="0">
                <a:latin typeface="Arial" pitchFamily="34" charset="0"/>
                <a:cs typeface="Arial" pitchFamily="34" charset="0"/>
              </a:rPr>
            </a:br>
            <a:r>
              <a:rPr lang="fr-FR" sz="1800" b="1" dirty="0">
                <a:latin typeface="Arial" pitchFamily="34" charset="0"/>
                <a:cs typeface="Arial" pitchFamily="34" charset="0"/>
              </a:rPr>
              <a:t>    la sortie du régulateur Y  soient périodiques et non saturés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fr-FR" sz="1800" b="1" dirty="0">
                <a:latin typeface="Arial" pitchFamily="34" charset="0"/>
                <a:cs typeface="Arial" pitchFamily="34" charset="0"/>
              </a:rPr>
              <a:t> On relève alors la valeur de </a:t>
            </a:r>
            <a:r>
              <a:rPr lang="fr-FR" sz="1800" b="1" dirty="0" err="1">
                <a:latin typeface="Arial" pitchFamily="34" charset="0"/>
                <a:cs typeface="Arial" pitchFamily="34" charset="0"/>
              </a:rPr>
              <a:t>Xpc</a:t>
            </a:r>
            <a:r>
              <a:rPr lang="fr-FR" sz="1800" b="1" dirty="0">
                <a:latin typeface="Arial" pitchFamily="34" charset="0"/>
                <a:cs typeface="Arial" pitchFamily="34" charset="0"/>
              </a:rPr>
              <a:t> (bande proportionnelle critique), </a:t>
            </a:r>
            <a:br>
              <a:rPr lang="fr-FR" sz="1800" b="1" dirty="0">
                <a:latin typeface="Arial" pitchFamily="34" charset="0"/>
                <a:cs typeface="Arial" pitchFamily="34" charset="0"/>
              </a:rPr>
            </a:br>
            <a:r>
              <a:rPr lang="fr-FR" sz="1800" b="1" dirty="0">
                <a:latin typeface="Arial" pitchFamily="34" charset="0"/>
                <a:cs typeface="Arial" pitchFamily="34" charset="0"/>
              </a:rPr>
              <a:t>    et la valeur de Tc (période critique)</a:t>
            </a:r>
          </a:p>
        </p:txBody>
      </p:sp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>
          <a:xfrm>
            <a:off x="487325" y="0"/>
            <a:ext cx="8748464" cy="692696"/>
          </a:xfrm>
          <a:noFill/>
          <a:effectLst>
            <a:outerShdw blurRad="50800" dist="38100" dir="2700000" algn="tl" rotWithShape="0">
              <a:schemeClr val="bg1">
                <a:alpha val="80000"/>
              </a:schemeClr>
            </a:outerShdw>
          </a:effectLst>
        </p:spPr>
        <p:txBody>
          <a:bodyPr/>
          <a:lstStyle/>
          <a:p>
            <a:pPr algn="ctr" eaLnBrk="1" hangingPunct="1">
              <a:defRPr/>
            </a:pPr>
            <a:r>
              <a:rPr lang="fr-FR" sz="2800" b="1" dirty="0">
                <a:latin typeface="Arial" pitchFamily="34" charset="0"/>
                <a:cs typeface="Arial" pitchFamily="34" charset="0"/>
              </a:rPr>
              <a:t>Réglages PID </a:t>
            </a:r>
            <a:r>
              <a:rPr lang="fr-FR" sz="2800" b="1" dirty="0" smtClean="0">
                <a:latin typeface="Arial" pitchFamily="34" charset="0"/>
                <a:cs typeface="Arial" pitchFamily="34" charset="0"/>
              </a:rPr>
              <a:t>Méthode </a:t>
            </a:r>
            <a:r>
              <a:rPr lang="fr-FR" sz="2800" b="1" dirty="0" smtClean="0">
                <a:latin typeface="Arial" pitchFamily="34" charset="0"/>
                <a:cs typeface="Arial" pitchFamily="34" charset="0"/>
              </a:rPr>
              <a:t>de Ziegler </a:t>
            </a:r>
            <a:r>
              <a:rPr lang="fr-FR" sz="2800" b="1" dirty="0" err="1" smtClean="0">
                <a:latin typeface="Arial" pitchFamily="34" charset="0"/>
                <a:cs typeface="Arial" pitchFamily="34" charset="0"/>
              </a:rPr>
              <a:t>Nichols</a:t>
            </a:r>
            <a:r>
              <a:rPr lang="fr-FR" sz="2800" b="1" dirty="0" smtClean="0">
                <a:latin typeface="Arial" pitchFamily="34" charset="0"/>
                <a:cs typeface="Arial" pitchFamily="34" charset="0"/>
              </a:rPr>
              <a:t> en </a:t>
            </a:r>
            <a:r>
              <a:rPr lang="fr-FR" sz="2800" b="1" dirty="0" smtClean="0">
                <a:latin typeface="Arial" pitchFamily="34" charset="0"/>
                <a:cs typeface="Arial" pitchFamily="34" charset="0"/>
              </a:rPr>
              <a:t>BF</a:t>
            </a:r>
          </a:p>
        </p:txBody>
      </p:sp>
      <p:sp>
        <p:nvSpPr>
          <p:cNvPr id="2" name="Rectangle 1"/>
          <p:cNvSpPr/>
          <p:nvPr/>
        </p:nvSpPr>
        <p:spPr>
          <a:xfrm>
            <a:off x="710117" y="908720"/>
            <a:ext cx="85064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buFont typeface="Wingdings" pitchFamily="2" charset="2"/>
              <a:buChar char="Ø"/>
            </a:pPr>
            <a:r>
              <a:rPr lang="fr-FR" sz="1800" b="1" dirty="0">
                <a:latin typeface="Arial" pitchFamily="34" charset="0"/>
                <a:cs typeface="Arial" pitchFamily="34" charset="0"/>
              </a:rPr>
              <a:t> On annule les paramètres Ti et Td, et on diminue la bande proportionnelle</a:t>
            </a:r>
            <a:br>
              <a:rPr lang="fr-FR" sz="1800" b="1" dirty="0">
                <a:latin typeface="Arial" pitchFamily="34" charset="0"/>
                <a:cs typeface="Arial" pitchFamily="34" charset="0"/>
              </a:rPr>
            </a:br>
            <a:r>
              <a:rPr lang="fr-FR" sz="1800" b="1" dirty="0">
                <a:latin typeface="Arial" pitchFamily="34" charset="0"/>
                <a:cs typeface="Arial" pitchFamily="34" charset="0"/>
              </a:rPr>
              <a:t>     jusqu’à obtenir le début de l’instabilité  (Système oscillant).</a:t>
            </a:r>
            <a:endParaRPr lang="fr-FR" sz="1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68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6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6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1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8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76802" grpId="0"/>
      <p:bldP spid="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339d9df61b7b75e7f5e6feb384b5aae847d"/>
  <p:tag name="ISPRING_ULTRA_SCORM_COURCE_TITLE" val="Reglages PID 5"/>
  <p:tag name="ISPRING_ULTRA_SCORM_LESSON_TITLE" val="Reglages PID 5"/>
</p:tagLst>
</file>

<file path=ppt/theme/theme1.xml><?xml version="1.0" encoding="utf-8"?>
<a:theme xmlns:a="http://schemas.openxmlformats.org/drawingml/2006/main" name="Terres lointaines">
  <a:themeElements>
    <a:clrScheme name="Terres lointaines 2">
      <a:dk1>
        <a:srgbClr val="000000"/>
      </a:dk1>
      <a:lt1>
        <a:srgbClr val="FFFFFF"/>
      </a:lt1>
      <a:dk2>
        <a:srgbClr val="482400"/>
      </a:dk2>
      <a:lt2>
        <a:srgbClr val="808080"/>
      </a:lt2>
      <a:accent1>
        <a:srgbClr val="DFD6C3"/>
      </a:accent1>
      <a:accent2>
        <a:srgbClr val="D69B80"/>
      </a:accent2>
      <a:accent3>
        <a:srgbClr val="FFFFFF"/>
      </a:accent3>
      <a:accent4>
        <a:srgbClr val="000000"/>
      </a:accent4>
      <a:accent5>
        <a:srgbClr val="ECE8DE"/>
      </a:accent5>
      <a:accent6>
        <a:srgbClr val="C28C73"/>
      </a:accent6>
      <a:hlink>
        <a:srgbClr val="993300"/>
      </a:hlink>
      <a:folHlink>
        <a:srgbClr val="666600"/>
      </a:folHlink>
    </a:clrScheme>
    <a:fontScheme name="Terres lointaines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Terres lointaines 1">
        <a:dk1>
          <a:srgbClr val="000000"/>
        </a:dk1>
        <a:lt1>
          <a:srgbClr val="A7947B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D0C8B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rres lointaines 2">
        <a:dk1>
          <a:srgbClr val="000000"/>
        </a:dk1>
        <a:lt1>
          <a:srgbClr val="FFFFFF"/>
        </a:lt1>
        <a:dk2>
          <a:srgbClr val="482400"/>
        </a:dk2>
        <a:lt2>
          <a:srgbClr val="808080"/>
        </a:lt2>
        <a:accent1>
          <a:srgbClr val="DFD6C3"/>
        </a:accent1>
        <a:accent2>
          <a:srgbClr val="D69B80"/>
        </a:accent2>
        <a:accent3>
          <a:srgbClr val="FFFFFF"/>
        </a:accent3>
        <a:accent4>
          <a:srgbClr val="000000"/>
        </a:accent4>
        <a:accent5>
          <a:srgbClr val="ECE8DE"/>
        </a:accent5>
        <a:accent6>
          <a:srgbClr val="C28C73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rres lointaines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rres lointaines 4">
        <a:dk1>
          <a:srgbClr val="000000"/>
        </a:dk1>
        <a:lt1>
          <a:srgbClr val="9D7643"/>
        </a:lt1>
        <a:dk2>
          <a:srgbClr val="FFFFFF"/>
        </a:dk2>
        <a:lt2>
          <a:srgbClr val="554025"/>
        </a:lt2>
        <a:accent1>
          <a:srgbClr val="CAA966"/>
        </a:accent1>
        <a:accent2>
          <a:srgbClr val="8488AC"/>
        </a:accent2>
        <a:accent3>
          <a:srgbClr val="CCBDB0"/>
        </a:accent3>
        <a:accent4>
          <a:srgbClr val="000000"/>
        </a:accent4>
        <a:accent5>
          <a:srgbClr val="E1D1B8"/>
        </a:accent5>
        <a:accent6>
          <a:srgbClr val="777B9B"/>
        </a:accent6>
        <a:hlink>
          <a:srgbClr val="993300"/>
        </a:hlink>
        <a:folHlink>
          <a:srgbClr val="66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427</Words>
  <Application>Microsoft Office PowerPoint</Application>
  <PresentationFormat>Affichage à l'écran (4:3)</PresentationFormat>
  <Paragraphs>128</Paragraphs>
  <Slides>12</Slides>
  <Notes>12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Terres lointaines</vt:lpstr>
      <vt:lpstr>Régulation</vt:lpstr>
      <vt:lpstr>Influence des paramètre PID</vt:lpstr>
      <vt:lpstr>Détermination structure régulateur</vt:lpstr>
      <vt:lpstr>  </vt:lpstr>
      <vt:lpstr>Réglages PID  Méthode simple en BO</vt:lpstr>
      <vt:lpstr>Réglages PID  Méthode simple en BO</vt:lpstr>
      <vt:lpstr>Réglages PID  Méthode simple en BO</vt:lpstr>
      <vt:lpstr>Présentation PowerPoint</vt:lpstr>
      <vt:lpstr>Réglages PID Méthode de Ziegler Nichols en BF</vt:lpstr>
      <vt:lpstr>La méthode du régleur</vt:lpstr>
      <vt:lpstr>La méthode du régleur</vt:lpstr>
      <vt:lpstr>La méthode du régleur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Reglages PID 5</dc:title>
  <dc:creator/>
  <cp:lastModifiedBy/>
  <cp:revision>12</cp:revision>
  <dcterms:modified xsi:type="dcterms:W3CDTF">2013-05-03T20:59:52Z</dcterms:modified>
</cp:coreProperties>
</file>