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42"/>
  </p:notesMasterIdLst>
  <p:handoutMasterIdLst>
    <p:handoutMasterId r:id="rId43"/>
  </p:handoutMasterIdLst>
  <p:sldIdLst>
    <p:sldId id="256" r:id="rId2"/>
    <p:sldId id="272" r:id="rId3"/>
    <p:sldId id="273" r:id="rId4"/>
    <p:sldId id="257" r:id="rId5"/>
    <p:sldId id="275" r:id="rId6"/>
    <p:sldId id="276" r:id="rId7"/>
    <p:sldId id="258" r:id="rId8"/>
    <p:sldId id="259" r:id="rId9"/>
    <p:sldId id="264" r:id="rId10"/>
    <p:sldId id="263" r:id="rId11"/>
    <p:sldId id="277" r:id="rId12"/>
    <p:sldId id="278" r:id="rId13"/>
    <p:sldId id="279" r:id="rId14"/>
    <p:sldId id="295" r:id="rId15"/>
    <p:sldId id="280" r:id="rId16"/>
    <p:sldId id="298" r:id="rId17"/>
    <p:sldId id="281" r:id="rId18"/>
    <p:sldId id="296" r:id="rId19"/>
    <p:sldId id="283" r:id="rId20"/>
    <p:sldId id="297" r:id="rId21"/>
    <p:sldId id="267" r:id="rId22"/>
    <p:sldId id="299" r:id="rId23"/>
    <p:sldId id="284" r:id="rId24"/>
    <p:sldId id="268" r:id="rId25"/>
    <p:sldId id="285" r:id="rId26"/>
    <p:sldId id="287" r:id="rId27"/>
    <p:sldId id="288" r:id="rId28"/>
    <p:sldId id="301" r:id="rId29"/>
    <p:sldId id="286" r:id="rId30"/>
    <p:sldId id="289" r:id="rId31"/>
    <p:sldId id="290" r:id="rId32"/>
    <p:sldId id="270" r:id="rId33"/>
    <p:sldId id="274" r:id="rId34"/>
    <p:sldId id="291" r:id="rId35"/>
    <p:sldId id="271" r:id="rId36"/>
    <p:sldId id="292" r:id="rId37"/>
    <p:sldId id="293" r:id="rId38"/>
    <p:sldId id="269" r:id="rId39"/>
    <p:sldId id="300" r:id="rId40"/>
    <p:sldId id="294" r:id="rId41"/>
  </p:sldIdLst>
  <p:sldSz cx="9144000" cy="6858000" type="screen4x3"/>
  <p:notesSz cx="6858000" cy="9144000"/>
  <p:custDataLst>
    <p:tags r:id="rId44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AE0D"/>
    <a:srgbClr val="33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0872" autoAdjust="0"/>
  </p:normalViewPr>
  <p:slideViewPr>
    <p:cSldViewPr snapToGrid="0" snapToObjects="1">
      <p:cViewPr>
        <p:scale>
          <a:sx n="100" d="100"/>
          <a:sy n="100" d="100"/>
        </p:scale>
        <p:origin x="-1164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D70DBA75-E7C7-4DBC-9879-D76B8A5CBE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693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A4D1B008-9249-4700-8992-E3A47B8D2C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00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8042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32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316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43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48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353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021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8931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533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77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88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62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628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86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974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061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864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5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99483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1053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946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15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44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91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55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039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1905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0" y="0"/>
            <a:ext cx="7624762" cy="826851"/>
          </a:xfrm>
        </p:spPr>
        <p:txBody>
          <a:bodyPr anchor="t"/>
          <a:lstStyle>
            <a:lvl1pPr algn="r">
              <a:defRPr lang="en-US" b="1" cap="none" spc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1264596" y="2850204"/>
            <a:ext cx="5648502" cy="447208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10" name="Espace réservé de la date 29"/>
          <p:cNvSpPr>
            <a:spLocks noGrp="1"/>
          </p:cNvSpPr>
          <p:nvPr>
            <p:ph type="dt" sz="half" idx="10"/>
          </p:nvPr>
        </p:nvSpPr>
        <p:spPr>
          <a:xfrm>
            <a:off x="1050925" y="64214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996B0-0942-4A0C-A4DC-4CC06EC92D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182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F27BD-F2F6-42A1-B5D8-25FA17830E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4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283F-6815-4B5F-9AC3-1938D9C9CC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25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EC1FC-BD7E-41C8-B696-BEB7C75A41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3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3E44-0896-4615-AAB0-9680E2A4A4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346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83BEF-ADA6-4FA4-9C1A-A2DEF58806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76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AD66B-0528-4697-8EBC-87E161DBC8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0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65544-3A19-49AC-BC32-7EC7C5823D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65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7C8A9-49A5-45CE-A736-A227C7700D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83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51059-2D18-42D7-A6FE-16FB7E70BD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31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CB0D9-54D3-4BA6-B7D4-11E6B499F15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6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8C448C8-3EE7-4FF2-B4CE-DE6139FE36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3" name="Imag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Imag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06" r:id="rId2"/>
    <p:sldLayoutId id="2147483713" r:id="rId3"/>
    <p:sldLayoutId id="2147483707" r:id="rId4"/>
    <p:sldLayoutId id="2147483714" r:id="rId5"/>
    <p:sldLayoutId id="2147483708" r:id="rId6"/>
    <p:sldLayoutId id="2147483709" r:id="rId7"/>
    <p:sldLayoutId id="2147483715" r:id="rId8"/>
    <p:sldLayoutId id="2147483716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2713" y="0"/>
            <a:ext cx="7772400" cy="11430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Contrôle  systèmes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99052" y="3189515"/>
            <a:ext cx="4213225" cy="110920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Asservissement et régulation</a:t>
            </a:r>
          </a:p>
        </p:txBody>
      </p:sp>
      <p:pic>
        <p:nvPicPr>
          <p:cNvPr id="717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681037" y="2841269"/>
            <a:ext cx="2624138" cy="13827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</a:t>
            </a: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3387843" y="2332028"/>
            <a:ext cx="2238375" cy="229235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extrusionH="209550" contourW="12700">
            <a:bevelT w="184150" h="8255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76" name="Forme libre 75"/>
          <p:cNvSpPr/>
          <p:nvPr/>
        </p:nvSpPr>
        <p:spPr>
          <a:xfrm>
            <a:off x="1948259" y="3922547"/>
            <a:ext cx="4675815" cy="1689051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6150" h="918637">
                <a:moveTo>
                  <a:pt x="4072337" y="0"/>
                </a:moveTo>
                <a:cubicBezTo>
                  <a:pt x="4086307" y="217805"/>
                  <a:pt x="4100277" y="435610"/>
                  <a:pt x="4057097" y="579120"/>
                </a:cubicBezTo>
                <a:cubicBezTo>
                  <a:pt x="4013917" y="722630"/>
                  <a:pt x="3941527" y="807720"/>
                  <a:pt x="3813257" y="861060"/>
                </a:cubicBezTo>
                <a:cubicBezTo>
                  <a:pt x="3684987" y="914400"/>
                  <a:pt x="3851357" y="890270"/>
                  <a:pt x="3287477" y="899160"/>
                </a:cubicBezTo>
                <a:cubicBezTo>
                  <a:pt x="2723597" y="908050"/>
                  <a:pt x="964647" y="927100"/>
                  <a:pt x="429977" y="914400"/>
                </a:cubicBezTo>
                <a:cubicBezTo>
                  <a:pt x="-104693" y="901700"/>
                  <a:pt x="-32887" y="469432"/>
                  <a:pt x="79457" y="365760"/>
                </a:cubicBezTo>
                <a:cubicBezTo>
                  <a:pt x="191801" y="262088"/>
                  <a:pt x="781103" y="313491"/>
                  <a:pt x="1104043" y="292367"/>
                </a:cubicBezTo>
              </a:path>
            </a:pathLst>
          </a:custGeom>
          <a:noFill/>
          <a:ln w="381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6254114" y="385012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80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83" name="AutoShape 24"/>
          <p:cNvSpPr>
            <a:spLocks noChangeArrowheads="1"/>
          </p:cNvSpPr>
          <p:nvPr/>
        </p:nvSpPr>
        <p:spPr bwMode="auto">
          <a:xfrm rot="18862461">
            <a:off x="5311657" y="288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84" name="AutoShape 19"/>
          <p:cNvSpPr>
            <a:spLocks noChangeArrowheads="1"/>
          </p:cNvSpPr>
          <p:nvPr/>
        </p:nvSpPr>
        <p:spPr bwMode="auto">
          <a:xfrm rot="3573265">
            <a:off x="1405389" y="-7381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 useBgFill="1">
        <p:nvSpPr>
          <p:cNvPr id="85" name="AutoShape 24"/>
          <p:cNvSpPr>
            <a:spLocks noChangeArrowheads="1"/>
          </p:cNvSpPr>
          <p:nvPr/>
        </p:nvSpPr>
        <p:spPr bwMode="auto">
          <a:xfrm rot="18862461">
            <a:off x="5254679" y="11158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 useBgFill="1">
        <p:nvSpPr>
          <p:cNvPr id="86" name="AutoShape 24"/>
          <p:cNvSpPr>
            <a:spLocks noChangeArrowheads="1"/>
          </p:cNvSpPr>
          <p:nvPr/>
        </p:nvSpPr>
        <p:spPr bwMode="auto">
          <a:xfrm rot="3527392">
            <a:off x="1356485" y="-251334"/>
            <a:ext cx="2725696" cy="2862357"/>
          </a:xfrm>
          <a:prstGeom prst="notchedRightArrow">
            <a:avLst>
              <a:gd name="adj1" fmla="val 47931"/>
              <a:gd name="adj2" fmla="val 27442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7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88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0" name="Text Box 68"/>
          <p:cNvSpPr txBox="1">
            <a:spLocks noChangeArrowheads="1"/>
          </p:cNvSpPr>
          <p:nvPr/>
        </p:nvSpPr>
        <p:spPr bwMode="auto">
          <a:xfrm>
            <a:off x="6254114" y="3847893"/>
            <a:ext cx="651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3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4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452226" y="2543166"/>
            <a:ext cx="2109608" cy="208121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orme libre 97"/>
          <p:cNvSpPr/>
          <p:nvPr/>
        </p:nvSpPr>
        <p:spPr>
          <a:xfrm>
            <a:off x="3452226" y="3099969"/>
            <a:ext cx="2109608" cy="1524409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2000"/>
                </a:srgbClr>
              </a:gs>
              <a:gs pos="100000">
                <a:srgbClr val="FF0B0B">
                  <a:alpha val="69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reeform 106"/>
          <p:cNvSpPr>
            <a:spLocks/>
          </p:cNvSpPr>
          <p:nvPr/>
        </p:nvSpPr>
        <p:spPr bwMode="auto">
          <a:xfrm>
            <a:off x="3523465" y="3186419"/>
            <a:ext cx="1967130" cy="1437959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Freeform 106"/>
          <p:cNvSpPr>
            <a:spLocks/>
          </p:cNvSpPr>
          <p:nvPr/>
        </p:nvSpPr>
        <p:spPr bwMode="auto">
          <a:xfrm>
            <a:off x="3523465" y="2538720"/>
            <a:ext cx="1967130" cy="208565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328227" y="9121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Forme libre 98"/>
          <p:cNvSpPr/>
          <p:nvPr/>
        </p:nvSpPr>
        <p:spPr>
          <a:xfrm>
            <a:off x="3452226" y="3637134"/>
            <a:ext cx="2109608" cy="987244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71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reeform 106"/>
          <p:cNvSpPr>
            <a:spLocks/>
          </p:cNvSpPr>
          <p:nvPr/>
        </p:nvSpPr>
        <p:spPr bwMode="auto">
          <a:xfrm>
            <a:off x="3523465" y="3744110"/>
            <a:ext cx="1967130" cy="88026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Forme libre 99"/>
          <p:cNvSpPr/>
          <p:nvPr/>
        </p:nvSpPr>
        <p:spPr>
          <a:xfrm>
            <a:off x="3452870" y="3975795"/>
            <a:ext cx="2108320" cy="648583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20000">
                <a:srgbClr val="FFFF00">
                  <a:alpha val="70000"/>
                </a:srgbClr>
              </a:gs>
              <a:gs pos="100000">
                <a:srgbClr val="FF0B0B">
                  <a:alpha val="66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Freeform 106"/>
          <p:cNvSpPr>
            <a:spLocks/>
          </p:cNvSpPr>
          <p:nvPr/>
        </p:nvSpPr>
        <p:spPr bwMode="auto">
          <a:xfrm>
            <a:off x="3523465" y="3979060"/>
            <a:ext cx="1967130" cy="64531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1" name="Forme libre 100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us 2"/>
          <p:cNvSpPr/>
          <p:nvPr/>
        </p:nvSpPr>
        <p:spPr>
          <a:xfrm>
            <a:off x="2719333" y="3303101"/>
            <a:ext cx="481067" cy="512134"/>
          </a:xfrm>
          <a:prstGeom prst="mathPl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Moins 3"/>
          <p:cNvSpPr/>
          <p:nvPr/>
        </p:nvSpPr>
        <p:spPr>
          <a:xfrm>
            <a:off x="2808514" y="4285557"/>
            <a:ext cx="348342" cy="361769"/>
          </a:xfrm>
          <a:prstGeom prst="mathMin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2137181" y="581791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informé en permanence du résultat obtenu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165100" y="0"/>
            <a:ext cx="7467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animClr clrSpc="rgb" dir="cw">
                                      <p:cBhvr>
                                        <p:cTn id="30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set>
                                      <p:cBhvr>
                                        <p:cTn id="31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57" dur="2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12000" fill="hold" grpId="3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76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77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5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3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89" dur="2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8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12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11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12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24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98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46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47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3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59" dur="2000" fill="hold"/>
                                        <p:tgtEl>
                                          <p:spTgt spid="13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800"/>
                            </p:stCondLst>
                            <p:childTnLst>
                              <p:par>
                                <p:cTn id="1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181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182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0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500"/>
                            </p:stCondLst>
                            <p:childTnLst>
                              <p:par>
                                <p:cTn id="20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000"/>
                            </p:stCondLst>
                            <p:childTnLst>
                              <p:par>
                                <p:cTn id="2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6" presetClass="emph" presetSubtype="0" repeatCount="18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3000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5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1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4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4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500"/>
                            </p:stCondLst>
                            <p:childTnLst>
                              <p:par>
                                <p:cTn id="25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000"/>
                            </p:stCondLst>
                            <p:childTnLst>
                              <p:par>
                                <p:cTn id="2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67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500"/>
                            </p:stCondLst>
                            <p:childTnLst>
                              <p:par>
                                <p:cTn id="269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6000"/>
                            </p:stCondLst>
                            <p:childTnLst>
                              <p:par>
                                <p:cTn id="2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6500"/>
                            </p:stCondLst>
                            <p:childTnLst>
                              <p:par>
                                <p:cTn id="29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92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00"/>
                            </p:stCondLst>
                            <p:childTnLst>
                              <p:par>
                                <p:cTn id="2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9000"/>
                            </p:stCondLst>
                            <p:childTnLst>
                              <p:par>
                                <p:cTn id="2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0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312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313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 animBg="1"/>
      <p:bldP spid="13326" grpId="0" animBg="1"/>
      <p:bldP spid="13326" grpId="1" animBg="1"/>
      <p:bldP spid="13327" grpId="0" animBg="1"/>
      <p:bldP spid="13328" grpId="0" animBg="1"/>
      <p:bldP spid="13328" grpId="1" animBg="1"/>
      <p:bldP spid="13329" grpId="0" animBg="1"/>
      <p:bldP spid="13329" grpId="1" animBg="1"/>
      <p:bldP spid="13330" grpId="0" animBg="1"/>
      <p:bldP spid="13330" grpId="1" animBg="1"/>
      <p:bldP spid="13330" grpId="3" animBg="1"/>
      <p:bldP spid="13330" grpId="4" animBg="1"/>
      <p:bldP spid="13331" grpId="0" animBg="1"/>
      <p:bldP spid="13331" grpId="1" animBg="1"/>
      <p:bldP spid="13331" grpId="2" animBg="1"/>
      <p:bldP spid="13331" grpId="3" animBg="1"/>
      <p:bldP spid="76" grpId="0" animBg="1"/>
      <p:bldP spid="13334" grpId="0"/>
      <p:bldP spid="13334" grpId="1"/>
      <p:bldP spid="13334" grpId="2"/>
      <p:bldP spid="13349" grpId="0"/>
      <p:bldP spid="13349" grpId="1"/>
      <p:bldP spid="13349" grpId="2"/>
      <p:bldP spid="13364" grpId="0"/>
      <p:bldP spid="13364" grpId="1"/>
      <p:bldP spid="13364" grpId="2"/>
      <p:bldP spid="13380" grpId="0"/>
      <p:bldP spid="13380" grpId="1"/>
      <p:bldP spid="13380" grpId="2"/>
      <p:bldP spid="83" grpId="0" animBg="1" autoUpdateAnimBg="0"/>
      <p:bldP spid="84" grpId="0" animBg="1" autoUpdateAnimBg="0"/>
      <p:bldP spid="85" grpId="0" animBg="1" autoUpdateAnimBg="0"/>
      <p:bldP spid="86" grpId="0" animBg="1" autoUpdateAnimBg="0"/>
      <p:bldP spid="87" grpId="0"/>
      <p:bldP spid="87" grpId="1"/>
      <p:bldP spid="87" grpId="2"/>
      <p:bldP spid="88" grpId="0"/>
      <p:bldP spid="88" grpId="1"/>
      <p:bldP spid="88" grpId="2"/>
      <p:bldP spid="90" grpId="0"/>
      <p:bldP spid="90" grpId="1"/>
      <p:bldP spid="90" grpId="2"/>
      <p:bldP spid="91" grpId="0" animBg="1"/>
      <p:bldP spid="91" grpId="1" animBg="1"/>
      <p:bldP spid="93" grpId="0"/>
      <p:bldP spid="93" grpId="1"/>
      <p:bldP spid="94" grpId="0" animBg="1"/>
      <p:bldP spid="2" grpId="1" animBg="1"/>
      <p:bldP spid="2" grpId="2" animBg="1"/>
      <p:bldP spid="2" grpId="3" animBg="1"/>
      <p:bldP spid="98" grpId="0" animBg="1"/>
      <p:bldP spid="98" grpId="1" animBg="1"/>
      <p:bldP spid="98" grpId="2" animBg="1"/>
      <p:bldP spid="78" grpId="0" animBg="1"/>
      <p:bldP spid="78" grpId="1" animBg="1"/>
      <p:bldP spid="78" grpId="3" animBg="1"/>
      <p:bldP spid="77" grpId="0" animBg="1"/>
      <p:bldP spid="77" grpId="1" animBg="1"/>
      <p:bldP spid="77" grpId="2" animBg="1"/>
      <p:bldP spid="99" grpId="0" animBg="1"/>
      <p:bldP spid="99" grpId="1" animBg="1"/>
      <p:bldP spid="99" grpId="2" animBg="1"/>
      <p:bldP spid="99" grpId="3" animBg="1"/>
      <p:bldP spid="99" grpId="4" animBg="1"/>
      <p:bldP spid="99" grpId="5" animBg="1"/>
      <p:bldP spid="79" grpId="0" animBg="1"/>
      <p:bldP spid="79" grpId="1" animBg="1"/>
      <p:bldP spid="79" grpId="2" animBg="1"/>
      <p:bldP spid="79" grpId="3" animBg="1"/>
      <p:bldP spid="79" grpId="4" animBg="1"/>
      <p:bldP spid="79" grpId="5" animBg="1"/>
      <p:bldP spid="100" grpId="0" animBg="1"/>
      <p:bldP spid="100" grpId="1" animBg="1"/>
      <p:bldP spid="100" grpId="2" animBg="1"/>
      <p:bldP spid="80" grpId="0" animBg="1"/>
      <p:bldP spid="80" grpId="1" animBg="1"/>
      <p:bldP spid="80" grpId="2" animBg="1"/>
      <p:bldP spid="101" grpId="0" animBg="1"/>
      <p:bldP spid="101" grpId="1" animBg="1"/>
      <p:bldP spid="101" grpId="2" animBg="1"/>
      <p:bldP spid="81" grpId="0" animBg="1"/>
      <p:bldP spid="81" grpId="1" animBg="1"/>
      <p:bldP spid="81" grpId="2" animBg="1"/>
      <p:bldP spid="35" grpId="0" animBg="1"/>
      <p:bldP spid="35" grpId="1" animBg="1"/>
      <p:bldP spid="36" grpId="0" animBg="1"/>
      <p:bldP spid="36" grpId="2" animBg="1"/>
      <p:bldP spid="3" grpId="0" animBg="1"/>
      <p:bldP spid="4" grpId="0" animBg="1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5384800" cy="50482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 « système régulé en BO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« Système régulé en BF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ce qu’un système TOR 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qu’un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700" y="1155701"/>
            <a:ext cx="5981700" cy="7620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en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Ouverte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n’y a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 de 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qui « surveille » le résultat de la régulation.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33700" y="2482851"/>
            <a:ext cx="5981700" cy="676274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est en 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y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« surveille » le résultat de la régulation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33700" y="3904457"/>
            <a:ext cx="59817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Ou Rien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n’aura que deux possibilités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fonctionne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plein régime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ne fonctionne pas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33700" y="5659783"/>
            <a:ext cx="51943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aura la possibilité de fonctionner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modulée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besoins.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58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09650"/>
            <a:ext cx="9144000" cy="56959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réponses précédentes q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uel système sera le plus précis?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qu’une régulation 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qu’un asservissement?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600200" y="1466849"/>
            <a:ext cx="7315200" cy="165734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précis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un 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en Boucle Fermée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aura la possibilité d’ajuster sa puissance grâce à des  actionneurs et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préactionneurs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variables, en fonction des informations de résultat  données par le capteur.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600200" y="3815556"/>
            <a:ext cx="73152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régulation à pour objectif d’amener un système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fixe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 de le maintenir quoi qu’il se passe…...</a:t>
            </a: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600200" y="5062142"/>
            <a:ext cx="73152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asservissement  à pour objectif d’amener un système  à suivre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évoluant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dans le temps.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télérupteur: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la main pour 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86100" y="2825750"/>
            <a:ext cx="5476875" cy="2080617"/>
            <a:chOff x="3086100" y="2825750"/>
            <a:chExt cx="5476875" cy="2080617"/>
          </a:xfrm>
        </p:grpSpPr>
        <p:grpSp>
          <p:nvGrpSpPr>
            <p:cNvPr id="5" name="Groupe 4"/>
            <p:cNvGrpSpPr/>
            <p:nvPr/>
          </p:nvGrpSpPr>
          <p:grpSpPr>
            <a:xfrm>
              <a:off x="3086100" y="2825750"/>
              <a:ext cx="5476875" cy="2042517"/>
              <a:chOff x="3086100" y="2825750"/>
              <a:chExt cx="5476875" cy="2042517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/>
                  <p:nvPr/>
                </p:nvCxnSpPr>
                <p:spPr>
                  <a:xfrm>
                    <a:off x="3276600" y="3963442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6" name="Groupe 25"/>
              <p:cNvGrpSpPr/>
              <p:nvPr/>
            </p:nvGrpSpPr>
            <p:grpSpPr>
              <a:xfrm>
                <a:off x="4348162" y="4485034"/>
                <a:ext cx="447675" cy="383233"/>
                <a:chOff x="3571875" y="2421582"/>
                <a:chExt cx="447675" cy="383233"/>
              </a:xfrm>
            </p:grpSpPr>
            <p:sp useBgFill="1">
              <p:nvSpPr>
                <p:cNvPr id="27" name="Ellipse 26"/>
                <p:cNvSpPr/>
                <p:nvPr/>
              </p:nvSpPr>
              <p:spPr>
                <a:xfrm>
                  <a:off x="3571875" y="2421582"/>
                  <a:ext cx="447675" cy="23083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/>
                <p:cNvCxnSpPr/>
                <p:nvPr/>
              </p:nvCxnSpPr>
              <p:spPr>
                <a:xfrm flipH="1">
                  <a:off x="3571875" y="2536998"/>
                  <a:ext cx="447675" cy="267817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Rectangle 28"/>
              <p:cNvSpPr/>
              <p:nvPr/>
            </p:nvSpPr>
            <p:spPr>
              <a:xfrm>
                <a:off x="7258050" y="2825750"/>
                <a:ext cx="561975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1" name="Connecteur en angle 30"/>
              <p:cNvCxnSpPr/>
              <p:nvPr/>
            </p:nvCxnSpPr>
            <p:spPr>
              <a:xfrm flipH="1">
                <a:off x="7411200" y="3084406"/>
                <a:ext cx="249324" cy="193675"/>
              </a:xfrm>
              <a:prstGeom prst="bentConnector3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en angle 32"/>
              <p:cNvCxnSpPr>
                <a:stCxn id="29" idx="2"/>
                <a:endCxn id="27" idx="4"/>
              </p:cNvCxnSpPr>
              <p:nvPr/>
            </p:nvCxnSpPr>
            <p:spPr>
              <a:xfrm rot="5400000">
                <a:off x="5453361" y="2630189"/>
                <a:ext cx="1204317" cy="2967038"/>
              </a:xfrm>
              <a:prstGeom prst="bentConnector3">
                <a:avLst>
                  <a:gd name="adj1" fmla="val 12210"/>
                </a:avLst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upe 40"/>
              <p:cNvGrpSpPr/>
              <p:nvPr/>
            </p:nvGrpSpPr>
            <p:grpSpPr>
              <a:xfrm>
                <a:off x="3571875" y="3056582"/>
                <a:ext cx="447675" cy="502593"/>
                <a:chOff x="3571875" y="2421582"/>
                <a:chExt cx="447675" cy="502593"/>
              </a:xfrm>
            </p:grpSpPr>
            <p:grpSp>
              <p:nvGrpSpPr>
                <p:cNvPr id="25" name="Groupe 24"/>
                <p:cNvGrpSpPr/>
                <p:nvPr/>
              </p:nvGrpSpPr>
              <p:grpSpPr>
                <a:xfrm>
                  <a:off x="3571875" y="2421582"/>
                  <a:ext cx="447675" cy="383233"/>
                  <a:chOff x="3571875" y="2421582"/>
                  <a:chExt cx="447675" cy="383233"/>
                </a:xfrm>
              </p:grpSpPr>
              <p:sp useBgFill="1">
                <p:nvSpPr>
                  <p:cNvPr id="22" name="Ellipse 21"/>
                  <p:cNvSpPr/>
                  <p:nvPr/>
                </p:nvSpPr>
                <p:spPr>
                  <a:xfrm>
                    <a:off x="3571875" y="2421582"/>
                    <a:ext cx="447675" cy="230833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4" name="Connecteur droit 23"/>
                  <p:cNvCxnSpPr/>
                  <p:nvPr/>
                </p:nvCxnSpPr>
                <p:spPr>
                  <a:xfrm flipH="1">
                    <a:off x="3571875" y="2536998"/>
                    <a:ext cx="447675" cy="267817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8" name="Connecteur droit 37"/>
                <p:cNvCxnSpPr/>
                <p:nvPr/>
              </p:nvCxnSpPr>
              <p:spPr>
                <a:xfrm flipH="1">
                  <a:off x="3795712" y="2700636"/>
                  <a:ext cx="1" cy="22353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Forme libre 39"/>
                <p:cNvSpPr/>
                <p:nvPr/>
              </p:nvSpPr>
              <p:spPr>
                <a:xfrm>
                  <a:off x="3648075" y="2828925"/>
                  <a:ext cx="285750" cy="95250"/>
                </a:xfrm>
                <a:custGeom>
                  <a:avLst/>
                  <a:gdLst>
                    <a:gd name="connsiteX0" fmla="*/ 0 w 285750"/>
                    <a:gd name="connsiteY0" fmla="*/ 19050 h 95250"/>
                    <a:gd name="connsiteX1" fmla="*/ 0 w 285750"/>
                    <a:gd name="connsiteY1" fmla="*/ 95250 h 95250"/>
                    <a:gd name="connsiteX2" fmla="*/ 276225 w 285750"/>
                    <a:gd name="connsiteY2" fmla="*/ 95250 h 95250"/>
                    <a:gd name="connsiteX3" fmla="*/ 285750 w 285750"/>
                    <a:gd name="connsiteY3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0" h="95250">
                      <a:moveTo>
                        <a:pt x="0" y="19050"/>
                      </a:moveTo>
                      <a:lnTo>
                        <a:pt x="0" y="95250"/>
                      </a:lnTo>
                      <a:lnTo>
                        <a:pt x="276225" y="95250"/>
                      </a:lnTo>
                      <a:lnTo>
                        <a:pt x="285750" y="0"/>
                      </a:lnTo>
                    </a:path>
                  </a:pathLst>
                </a:cu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4" name="Organigramme : Jonction de sommaire 43"/>
            <p:cNvSpPr/>
            <p:nvPr/>
          </p:nvSpPr>
          <p:spPr>
            <a:xfrm>
              <a:off x="7258049" y="4272246"/>
              <a:ext cx="733427" cy="63412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3001208" y="2182167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212973" y="2205682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02036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48134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0481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01777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3517758" y="3069299"/>
            <a:ext cx="491793" cy="620415"/>
            <a:chOff x="3527761" y="2421582"/>
            <a:chExt cx="491793" cy="620415"/>
          </a:xfrm>
        </p:grpSpPr>
        <p:grpSp>
          <p:nvGrpSpPr>
            <p:cNvPr id="52" name="Groupe 51"/>
            <p:cNvGrpSpPr/>
            <p:nvPr/>
          </p:nvGrpSpPr>
          <p:grpSpPr>
            <a:xfrm>
              <a:off x="3527761" y="2421582"/>
              <a:ext cx="491793" cy="620415"/>
              <a:chOff x="3527761" y="2421582"/>
              <a:chExt cx="491793" cy="620415"/>
            </a:xfrm>
          </p:grpSpPr>
          <p:sp useBgFill="1">
            <p:nvSpPr>
              <p:cNvPr id="55" name="Ellipse 54"/>
              <p:cNvSpPr/>
              <p:nvPr/>
            </p:nvSpPr>
            <p:spPr>
              <a:xfrm>
                <a:off x="3552247" y="2421582"/>
                <a:ext cx="467303" cy="62041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6" name="Connecteur droit 55"/>
              <p:cNvCxnSpPr/>
              <p:nvPr/>
            </p:nvCxnSpPr>
            <p:spPr>
              <a:xfrm flipH="1">
                <a:off x="3527761" y="2536998"/>
                <a:ext cx="491793" cy="30783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Connecteur droit 52"/>
            <p:cNvCxnSpPr/>
            <p:nvPr/>
          </p:nvCxnSpPr>
          <p:spPr>
            <a:xfrm>
              <a:off x="3795713" y="2614315"/>
              <a:ext cx="0" cy="17651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Forme libre 53"/>
            <p:cNvSpPr/>
            <p:nvPr/>
          </p:nvSpPr>
          <p:spPr>
            <a:xfrm>
              <a:off x="3648075" y="2701925"/>
              <a:ext cx="285750" cy="95250"/>
            </a:xfrm>
            <a:custGeom>
              <a:avLst/>
              <a:gdLst>
                <a:gd name="connsiteX0" fmla="*/ 0 w 285750"/>
                <a:gd name="connsiteY0" fmla="*/ 19050 h 95250"/>
                <a:gd name="connsiteX1" fmla="*/ 0 w 285750"/>
                <a:gd name="connsiteY1" fmla="*/ 95250 h 95250"/>
                <a:gd name="connsiteX2" fmla="*/ 276225 w 285750"/>
                <a:gd name="connsiteY2" fmla="*/ 95250 h 95250"/>
                <a:gd name="connsiteX3" fmla="*/ 285750 w 285750"/>
                <a:gd name="connsiteY3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95250">
                  <a:moveTo>
                    <a:pt x="0" y="19050"/>
                  </a:moveTo>
                  <a:lnTo>
                    <a:pt x="0" y="95250"/>
                  </a:lnTo>
                  <a:lnTo>
                    <a:pt x="276225" y="95250"/>
                  </a:lnTo>
                  <a:lnTo>
                    <a:pt x="285750" y="0"/>
                  </a:ln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26" name="Picture 2" descr="C:\Users\Philippe\AppData\Local\Microsoft\Windows\Temporary Internet Files\Content.IE5\EIP2ZCD2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89" y="3599854"/>
            <a:ext cx="411811" cy="72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Ellipse 1024"/>
          <p:cNvSpPr/>
          <p:nvPr/>
        </p:nvSpPr>
        <p:spPr>
          <a:xfrm>
            <a:off x="5736305" y="3146003"/>
            <a:ext cx="3792789" cy="2975223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7" name="Groupe 66"/>
          <p:cNvGrpSpPr/>
          <p:nvPr/>
        </p:nvGrpSpPr>
        <p:grpSpPr>
          <a:xfrm>
            <a:off x="4322761" y="4558616"/>
            <a:ext cx="447676" cy="427683"/>
            <a:chOff x="3571875" y="2498898"/>
            <a:chExt cx="447676" cy="427683"/>
          </a:xfrm>
        </p:grpSpPr>
        <p:sp useBgFill="1">
          <p:nvSpPr>
            <p:cNvPr id="68" name="Ellipse 67"/>
            <p:cNvSpPr/>
            <p:nvPr/>
          </p:nvSpPr>
          <p:spPr>
            <a:xfrm>
              <a:off x="3571875" y="2498898"/>
              <a:ext cx="447675" cy="42768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9" name="Connecteur droit 68"/>
            <p:cNvCxnSpPr/>
            <p:nvPr/>
          </p:nvCxnSpPr>
          <p:spPr>
            <a:xfrm flipH="1">
              <a:off x="3571875" y="2536998"/>
              <a:ext cx="447676" cy="6139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77086" y="5342930"/>
            <a:ext cx="5447414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C:\Users\Philippe\AppData\Local\Microsoft\Windows\Temporary Internet Files\Content.IE5\SGXXYI1Y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63" y="3559175"/>
            <a:ext cx="42386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Multiplier 60"/>
          <p:cNvSpPr/>
          <p:nvPr/>
        </p:nvSpPr>
        <p:spPr>
          <a:xfrm>
            <a:off x="4770437" y="6137720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59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"/>
                            </p:stCondLst>
                            <p:childTnLst>
                              <p:par>
                                <p:cTn id="5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3611 7.40741E-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71979 -0.08958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90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67431 0.029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15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decel="49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00278 -0.02593 " pathEditMode="relative" ptsTypes="AA">
                                      <p:cBhvr>
                                        <p:cTn id="10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ntr" presetSubtype="0" fill="remove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-0.0342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7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5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46" grpId="0" animBg="1"/>
      <p:bldP spid="47" grpId="0" animBg="1"/>
      <p:bldP spid="48" grpId="0" animBg="1"/>
      <p:bldP spid="49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  <p:bldP spid="1025" grpId="0" animBg="1"/>
      <p:bldP spid="1025" grpId="1" animBg="1"/>
      <p:bldP spid="45" grpId="0"/>
      <p:bldP spid="50" grpId="1" animBg="1"/>
      <p:bldP spid="57" grpId="0" animBg="1"/>
      <p:bldP spid="58" grpId="0" animBg="1"/>
      <p:bldP spid="59" grpId="0" animBg="1"/>
      <p:bldP spid="8" grpId="0" animBg="1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304925" y="1285875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1486569" y="1438882"/>
            <a:ext cx="5476875" cy="2080617"/>
            <a:chOff x="3086100" y="2825750"/>
            <a:chExt cx="5476875" cy="2080617"/>
          </a:xfrm>
        </p:grpSpPr>
        <p:grpSp>
          <p:nvGrpSpPr>
            <p:cNvPr id="3" name="Groupe 2"/>
            <p:cNvGrpSpPr/>
            <p:nvPr/>
          </p:nvGrpSpPr>
          <p:grpSpPr>
            <a:xfrm>
              <a:off x="3086100" y="2825750"/>
              <a:ext cx="5476875" cy="2042517"/>
              <a:chOff x="3086100" y="2825750"/>
              <a:chExt cx="5476875" cy="2042517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e 18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20" name="Connecteur droit 19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/>
                  <p:cNvCxnSpPr/>
                  <p:nvPr/>
                </p:nvCxnSpPr>
                <p:spPr>
                  <a:xfrm>
                    <a:off x="3276600" y="3963442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" name="Groupe 5"/>
              <p:cNvGrpSpPr/>
              <p:nvPr/>
            </p:nvGrpSpPr>
            <p:grpSpPr>
              <a:xfrm>
                <a:off x="4348162" y="4485034"/>
                <a:ext cx="447675" cy="383233"/>
                <a:chOff x="3571875" y="2421582"/>
                <a:chExt cx="447675" cy="383233"/>
              </a:xfrm>
            </p:grpSpPr>
            <p:sp useBgFill="1">
              <p:nvSpPr>
                <p:cNvPr id="16" name="Ellipse 15"/>
                <p:cNvSpPr/>
                <p:nvPr/>
              </p:nvSpPr>
              <p:spPr>
                <a:xfrm>
                  <a:off x="3571875" y="2421582"/>
                  <a:ext cx="447675" cy="23083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flipH="1">
                  <a:off x="3571875" y="2536998"/>
                  <a:ext cx="447675" cy="267817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Rectangle 6"/>
              <p:cNvSpPr/>
              <p:nvPr/>
            </p:nvSpPr>
            <p:spPr>
              <a:xfrm>
                <a:off x="7258050" y="2825750"/>
                <a:ext cx="561975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" name="Connecteur en angle 7"/>
              <p:cNvCxnSpPr/>
              <p:nvPr/>
            </p:nvCxnSpPr>
            <p:spPr>
              <a:xfrm flipH="1">
                <a:off x="7411200" y="3084406"/>
                <a:ext cx="249324" cy="193675"/>
              </a:xfrm>
              <a:prstGeom prst="bentConnector3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necteur en angle 8"/>
              <p:cNvCxnSpPr>
                <a:stCxn id="7" idx="2"/>
                <a:endCxn id="16" idx="4"/>
              </p:cNvCxnSpPr>
              <p:nvPr/>
            </p:nvCxnSpPr>
            <p:spPr>
              <a:xfrm rot="5400000">
                <a:off x="5453361" y="2630189"/>
                <a:ext cx="1204317" cy="2967038"/>
              </a:xfrm>
              <a:prstGeom prst="bentConnector3">
                <a:avLst>
                  <a:gd name="adj1" fmla="val 12210"/>
                </a:avLst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Groupe 9"/>
              <p:cNvGrpSpPr/>
              <p:nvPr/>
            </p:nvGrpSpPr>
            <p:grpSpPr>
              <a:xfrm>
                <a:off x="3571875" y="3056582"/>
                <a:ext cx="447675" cy="502593"/>
                <a:chOff x="3571875" y="2421582"/>
                <a:chExt cx="447675" cy="502593"/>
              </a:xfrm>
            </p:grpSpPr>
            <p:grpSp>
              <p:nvGrpSpPr>
                <p:cNvPr id="11" name="Groupe 10"/>
                <p:cNvGrpSpPr/>
                <p:nvPr/>
              </p:nvGrpSpPr>
              <p:grpSpPr>
                <a:xfrm>
                  <a:off x="3571875" y="2421582"/>
                  <a:ext cx="447675" cy="383233"/>
                  <a:chOff x="3571875" y="2421582"/>
                  <a:chExt cx="447675" cy="383233"/>
                </a:xfrm>
              </p:grpSpPr>
              <p:sp useBgFill="1">
                <p:nvSpPr>
                  <p:cNvPr id="14" name="Ellipse 13"/>
                  <p:cNvSpPr/>
                  <p:nvPr/>
                </p:nvSpPr>
                <p:spPr>
                  <a:xfrm>
                    <a:off x="3571875" y="2421582"/>
                    <a:ext cx="447675" cy="230833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5" name="Connecteur droit 14"/>
                  <p:cNvCxnSpPr/>
                  <p:nvPr/>
                </p:nvCxnSpPr>
                <p:spPr>
                  <a:xfrm flipH="1">
                    <a:off x="3571875" y="2536998"/>
                    <a:ext cx="447675" cy="267817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" name="Connecteur droit 11"/>
                <p:cNvCxnSpPr/>
                <p:nvPr/>
              </p:nvCxnSpPr>
              <p:spPr>
                <a:xfrm flipH="1">
                  <a:off x="3795712" y="2700636"/>
                  <a:ext cx="1" cy="22353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Forme libre 12"/>
                <p:cNvSpPr/>
                <p:nvPr/>
              </p:nvSpPr>
              <p:spPr>
                <a:xfrm>
                  <a:off x="3648075" y="2828925"/>
                  <a:ext cx="285750" cy="95250"/>
                </a:xfrm>
                <a:custGeom>
                  <a:avLst/>
                  <a:gdLst>
                    <a:gd name="connsiteX0" fmla="*/ 0 w 285750"/>
                    <a:gd name="connsiteY0" fmla="*/ 19050 h 95250"/>
                    <a:gd name="connsiteX1" fmla="*/ 0 w 285750"/>
                    <a:gd name="connsiteY1" fmla="*/ 95250 h 95250"/>
                    <a:gd name="connsiteX2" fmla="*/ 276225 w 285750"/>
                    <a:gd name="connsiteY2" fmla="*/ 95250 h 95250"/>
                    <a:gd name="connsiteX3" fmla="*/ 285750 w 285750"/>
                    <a:gd name="connsiteY3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0" h="95250">
                      <a:moveTo>
                        <a:pt x="0" y="19050"/>
                      </a:moveTo>
                      <a:lnTo>
                        <a:pt x="0" y="95250"/>
                      </a:lnTo>
                      <a:lnTo>
                        <a:pt x="276225" y="95250"/>
                      </a:lnTo>
                      <a:lnTo>
                        <a:pt x="285750" y="0"/>
                      </a:lnTo>
                    </a:path>
                  </a:pathLst>
                </a:cu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" name="Organigramme : Jonction de sommaire 3"/>
            <p:cNvSpPr/>
            <p:nvPr/>
          </p:nvSpPr>
          <p:spPr>
            <a:xfrm>
              <a:off x="7258049" y="4272246"/>
              <a:ext cx="733427" cy="63412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Ellipse 22"/>
          <p:cNvSpPr/>
          <p:nvPr/>
        </p:nvSpPr>
        <p:spPr>
          <a:xfrm>
            <a:off x="4136774" y="1759135"/>
            <a:ext cx="3792789" cy="2975223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" descr="C:\Users\Philippe\AppData\Local\Microsoft\Windows\Temporary Internet Files\Content.IE5\SGXXYI1Y\MC90029794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532" y="2172307"/>
            <a:ext cx="42386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8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-0.034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9" name="Ellipse 118"/>
          <p:cNvSpPr/>
          <p:nvPr/>
        </p:nvSpPr>
        <p:spPr>
          <a:xfrm>
            <a:off x="1756229" y="145143"/>
            <a:ext cx="10837401" cy="8529569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47953" y="492640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50039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7705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1150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1155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120" name="Groupe 119"/>
          <p:cNvGrpSpPr/>
          <p:nvPr/>
        </p:nvGrpSpPr>
        <p:grpSpPr>
          <a:xfrm>
            <a:off x="3086100" y="2852936"/>
            <a:ext cx="5476875" cy="2053432"/>
            <a:chOff x="3086100" y="2852936"/>
            <a:chExt cx="5476875" cy="2053432"/>
          </a:xfrm>
        </p:grpSpPr>
        <p:grpSp>
          <p:nvGrpSpPr>
            <p:cNvPr id="82" name="Groupe 81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>
                    <a:endCxn id="44" idx="2"/>
                  </p:cNvCxnSpPr>
                  <p:nvPr/>
                </p:nvCxnSpPr>
                <p:spPr>
                  <a:xfrm flipV="1">
                    <a:off x="3276600" y="3954307"/>
                    <a:ext cx="4171949" cy="913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4" name="Organigramme : Jonction de sommaire 43"/>
              <p:cNvSpPr/>
              <p:nvPr/>
            </p:nvSpPr>
            <p:spPr>
              <a:xfrm>
                <a:off x="7258049" y="4272246"/>
                <a:ext cx="733427" cy="634121"/>
              </a:xfrm>
              <a:prstGeom prst="flowChartSummingJuncti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4770437" y="2852936"/>
                <a:ext cx="996173" cy="2053432"/>
                <a:chOff x="4851754" y="2934692"/>
                <a:chExt cx="914856" cy="1971675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4880653" y="2934692"/>
                  <a:ext cx="885957" cy="193357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b"/>
                <a:lstStyle/>
                <a:p>
                  <a:pPr algn="r"/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Gradateur 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4851754" y="4444702"/>
                  <a:ext cx="8851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U / U</a:t>
                  </a:r>
                </a:p>
              </p:txBody>
            </p:sp>
            <p:cxnSp>
              <p:nvCxnSpPr>
                <p:cNvPr id="15" name="Connecteur droit avec flèche 14"/>
                <p:cNvCxnSpPr/>
                <p:nvPr/>
              </p:nvCxnSpPr>
              <p:spPr>
                <a:xfrm flipV="1">
                  <a:off x="5431018" y="4444702"/>
                  <a:ext cx="297349" cy="42356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21" name="Connecteur droit 120"/>
            <p:cNvCxnSpPr>
              <a:stCxn id="44" idx="6"/>
            </p:cNvCxnSpPr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14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0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5434E-6 L 0.40868 0.3025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4" y="15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8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9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8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1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1025" grpId="0" animBg="1"/>
      <p:bldP spid="1025" grpId="4" animBg="1"/>
      <p:bldP spid="1025" grpId="8" animBg="1"/>
      <p:bldP spid="1025" grpId="9" animBg="1"/>
      <p:bldP spid="117" grpId="0" animBg="1"/>
      <p:bldP spid="117" grpId="2" animBg="1"/>
      <p:bldP spid="117" grpId="4" animBg="1"/>
      <p:bldP spid="117" grpId="5" animBg="1"/>
      <p:bldP spid="118" grpId="0" animBg="1"/>
      <p:bldP spid="118" grpId="2" animBg="1"/>
      <p:bldP spid="118" grpId="4" animBg="1"/>
      <p:bldP spid="118" grpId="5" animBg="1"/>
      <p:bldP spid="119" grpId="0" animBg="1"/>
      <p:bldP spid="119" grpId="2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000124" y="1832174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3957636" y="2082064"/>
            <a:ext cx="3667126" cy="3256367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1309442" y="1964742"/>
            <a:ext cx="5476875" cy="2053432"/>
            <a:chOff x="3086100" y="2852936"/>
            <a:chExt cx="5476875" cy="2053432"/>
          </a:xfrm>
        </p:grpSpPr>
        <p:grpSp>
          <p:nvGrpSpPr>
            <p:cNvPr id="24" name="Groupe 23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46" name="Groupe 45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52" name="Connecteur droit 51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3" name="Groupe 52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54" name="Connecteur droit 5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>
                    <a:endCxn id="47" idx="2"/>
                  </p:cNvCxnSpPr>
                  <p:nvPr/>
                </p:nvCxnSpPr>
                <p:spPr>
                  <a:xfrm flipV="1">
                    <a:off x="3276600" y="3954307"/>
                    <a:ext cx="4171949" cy="913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7" name="Organigramme : Jonction de sommaire 46"/>
              <p:cNvSpPr/>
              <p:nvPr/>
            </p:nvSpPr>
            <p:spPr>
              <a:xfrm>
                <a:off x="7258049" y="4272246"/>
                <a:ext cx="733427" cy="634121"/>
              </a:xfrm>
              <a:prstGeom prst="flowChartSummingJuncti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8" name="Groupe 47"/>
              <p:cNvGrpSpPr/>
              <p:nvPr/>
            </p:nvGrpSpPr>
            <p:grpSpPr>
              <a:xfrm>
                <a:off x="4770437" y="2852936"/>
                <a:ext cx="996173" cy="2053432"/>
                <a:chOff x="4851754" y="2934692"/>
                <a:chExt cx="914856" cy="1971675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4880653" y="2934692"/>
                  <a:ext cx="885957" cy="193357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b"/>
                <a:lstStyle/>
                <a:p>
                  <a:pPr algn="r"/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Gradateur </a:t>
                  </a: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4851754" y="4444702"/>
                  <a:ext cx="8851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U / U</a:t>
                  </a:r>
                </a:p>
              </p:txBody>
            </p:sp>
            <p:cxnSp>
              <p:nvCxnSpPr>
                <p:cNvPr id="51" name="Connecteur droit avec flèche 50"/>
                <p:cNvCxnSpPr/>
                <p:nvPr/>
              </p:nvCxnSpPr>
              <p:spPr>
                <a:xfrm flipV="1">
                  <a:off x="5431018" y="4444702"/>
                  <a:ext cx="297349" cy="42356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5" name="Connecteur droit 44"/>
            <p:cNvCxnSpPr>
              <a:stCxn id="47" idx="6"/>
            </p:cNvCxnSpPr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/>
          <p:cNvGrpSpPr/>
          <p:nvPr/>
        </p:nvGrpSpPr>
        <p:grpSpPr>
          <a:xfrm>
            <a:off x="3065557" y="2011988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58" name="Connecteur droit 57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Plaque 59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Plus 60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3065557" y="2509912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3" name="Plaque 62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Moins 63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943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506827" y="3131262"/>
            <a:ext cx="3628043" cy="2956146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chemeClr val="accent2">
                  <a:lumMod val="60000"/>
                  <a:lumOff val="40000"/>
                  <a:alpha val="72000"/>
                </a:schemeClr>
              </a:gs>
              <a:gs pos="71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099"/>
            <a:ext cx="9143999" cy="131172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chauffage électrique domestique: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chiffres dans le thermostat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501791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55823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4766383" y="6128863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805247" y="4930644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145269" y="5898031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87945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973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2872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50504" y="4866688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1" name="Groupe 50"/>
          <p:cNvGrpSpPr/>
          <p:nvPr/>
        </p:nvGrpSpPr>
        <p:grpSpPr>
          <a:xfrm>
            <a:off x="3086100" y="2852935"/>
            <a:ext cx="5476875" cy="3038098"/>
            <a:chOff x="3086100" y="2852935"/>
            <a:chExt cx="5476875" cy="3038098"/>
          </a:xfrm>
        </p:grpSpPr>
        <p:cxnSp>
          <p:nvCxnSpPr>
            <p:cNvPr id="121" name="Connecteur droit 120"/>
            <p:cNvCxnSpPr/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e 42"/>
            <p:cNvGrpSpPr/>
            <p:nvPr/>
          </p:nvGrpSpPr>
          <p:grpSpPr>
            <a:xfrm>
              <a:off x="3086100" y="2852935"/>
              <a:ext cx="5476875" cy="3038098"/>
              <a:chOff x="3086100" y="2852935"/>
              <a:chExt cx="5476875" cy="3038098"/>
            </a:xfrm>
          </p:grpSpPr>
          <p:cxnSp>
            <p:nvCxnSpPr>
              <p:cNvPr id="18" name="Connecteur droit 17"/>
              <p:cNvCxnSpPr/>
              <p:nvPr/>
            </p:nvCxnSpPr>
            <p:spPr>
              <a:xfrm>
                <a:off x="308610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086100" y="3168650"/>
                <a:ext cx="5476875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855345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ectangle 43"/>
              <p:cNvSpPr/>
              <p:nvPr/>
            </p:nvSpPr>
            <p:spPr>
              <a:xfrm>
                <a:off x="6743701" y="4377382"/>
                <a:ext cx="1247776" cy="46390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801903" y="2852935"/>
                <a:ext cx="964705" cy="201375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/>
              <a:lstStyle/>
              <a:p>
                <a:pPr algn="r"/>
                <a:r>
                  <a:rPr lang="fr-FR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Thermostat</a:t>
                </a:r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cxnSp>
            <p:nvCxnSpPr>
              <p:cNvPr id="16" name="Connecteur droit 15"/>
              <p:cNvCxnSpPr>
                <a:endCxn id="44" idx="1"/>
              </p:cNvCxnSpPr>
              <p:nvPr/>
            </p:nvCxnSpPr>
            <p:spPr>
              <a:xfrm>
                <a:off x="3086100" y="4598443"/>
                <a:ext cx="3657601" cy="10892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5935385" y="5489089"/>
                <a:ext cx="495301" cy="40194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sym typeface="Symbol"/>
                  </a:rPr>
                  <a:t>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5" name="Connecteur en angle 34"/>
              <p:cNvCxnSpPr/>
              <p:nvPr/>
            </p:nvCxnSpPr>
            <p:spPr>
              <a:xfrm rot="16200000" flipV="1">
                <a:off x="5256071" y="4633615"/>
                <a:ext cx="914400" cy="914400"/>
              </a:xfrm>
              <a:prstGeom prst="bentConnector3">
                <a:avLst>
                  <a:gd name="adj1" fmla="val 62500"/>
                </a:avLst>
              </a:prstGeom>
              <a:ln w="3810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" name="Groupe 21"/>
              <p:cNvGrpSpPr/>
              <p:nvPr/>
            </p:nvGrpSpPr>
            <p:grpSpPr>
              <a:xfrm>
                <a:off x="4968974" y="4347755"/>
                <a:ext cx="537853" cy="463905"/>
                <a:chOff x="5009617" y="4351982"/>
                <a:chExt cx="537853" cy="463905"/>
              </a:xfrm>
            </p:grpSpPr>
            <p:sp>
              <p:nvSpPr>
                <p:cNvPr id="125" name="Rectangle 124"/>
                <p:cNvSpPr/>
                <p:nvPr/>
              </p:nvSpPr>
              <p:spPr>
                <a:xfrm>
                  <a:off x="5009617" y="4351982"/>
                  <a:ext cx="447676" cy="46390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4" name="Connecteur droit 123"/>
                <p:cNvCxnSpPr/>
                <p:nvPr/>
              </p:nvCxnSpPr>
              <p:spPr>
                <a:xfrm flipH="1">
                  <a:off x="5076056" y="4598442"/>
                  <a:ext cx="471414" cy="19871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6" name="Rectangle 25"/>
          <p:cNvSpPr/>
          <p:nvPr/>
        </p:nvSpPr>
        <p:spPr>
          <a:xfrm>
            <a:off x="4867118" y="291829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4867118" y="320087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67118" y="34834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516817" y="50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4867118" y="37501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4970578" y="4400833"/>
            <a:ext cx="504046" cy="438505"/>
            <a:chOff x="5004048" y="4402782"/>
            <a:chExt cx="504046" cy="438505"/>
          </a:xfrm>
        </p:grpSpPr>
        <p:sp>
          <p:nvSpPr>
            <p:cNvPr id="5" name="Rectangle 4"/>
            <p:cNvSpPr/>
            <p:nvPr/>
          </p:nvSpPr>
          <p:spPr>
            <a:xfrm>
              <a:off x="5060417" y="4402782"/>
              <a:ext cx="447676" cy="438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3" name="Connecteur droit 122"/>
            <p:cNvCxnSpPr/>
            <p:nvPr/>
          </p:nvCxnSpPr>
          <p:spPr>
            <a:xfrm flipH="1">
              <a:off x="5004048" y="4596715"/>
              <a:ext cx="504046" cy="5642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690154" y="4197705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33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6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35139 0.30255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13033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2.96296E-6 L 0.67674 0.14745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3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4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12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3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4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5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14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16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7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196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8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8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6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00"/>
                            </p:stCondLst>
                            <p:childTnLst>
                              <p:par>
                                <p:cTn id="199" presetID="35" presetClass="emph" presetSubtype="0" repeatCount="20000" fill="hold" grpId="6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950"/>
                            </p:stCondLst>
                            <p:childTnLst>
                              <p:par>
                                <p:cTn id="20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1025" grpId="3" animBg="1"/>
      <p:bldP spid="1025" grpId="5" animBg="1"/>
      <p:bldP spid="1025" grpId="6" animBg="1"/>
      <p:bldP spid="1025" grpId="7" animBg="1"/>
      <p:bldP spid="1025" grpId="8" animBg="1"/>
      <p:bldP spid="1025" grpId="9" animBg="1"/>
      <p:bldP spid="1025" grpId="10" animBg="1"/>
      <p:bldP spid="1025" grpId="11" animBg="1"/>
      <p:bldP spid="1025" grpId="12" animBg="1"/>
      <p:bldP spid="1025" grpId="13" animBg="1"/>
      <p:bldP spid="1025" grpId="14" animBg="1"/>
      <p:bldP spid="1025" grpId="15" animBg="1"/>
      <p:bldP spid="1025" grpId="16" animBg="1"/>
      <p:bldP spid="1025" grpId="17" animBg="1"/>
      <p:bldP spid="1025" grpId="18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  <p:bldP spid="81" grpId="0" animBg="1"/>
      <p:bldP spid="81" grpId="1" animBg="1"/>
      <p:bldP spid="26" grpId="0" animBg="1"/>
      <p:bldP spid="126" grpId="0" animBg="1"/>
      <p:bldP spid="127" grpId="0" animBg="1"/>
      <p:bldP spid="128" grpId="0" animBg="1"/>
      <p:bldP spid="129" grpId="0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270091" y="1412418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4245650" y="1890540"/>
            <a:ext cx="3628043" cy="2956146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chemeClr val="accent2">
                  <a:lumMod val="60000"/>
                  <a:lumOff val="40000"/>
                  <a:alpha val="72000"/>
                </a:schemeClr>
              </a:gs>
              <a:gs pos="71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1843973" y="1612213"/>
            <a:ext cx="5476875" cy="3038098"/>
            <a:chOff x="3086100" y="2852935"/>
            <a:chExt cx="5476875" cy="3038098"/>
          </a:xfrm>
        </p:grpSpPr>
        <p:cxnSp>
          <p:nvCxnSpPr>
            <p:cNvPr id="28" name="Connecteur droit 27"/>
            <p:cNvCxnSpPr/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e 28"/>
            <p:cNvGrpSpPr/>
            <p:nvPr/>
          </p:nvGrpSpPr>
          <p:grpSpPr>
            <a:xfrm>
              <a:off x="3086100" y="2852935"/>
              <a:ext cx="5476875" cy="3038098"/>
              <a:chOff x="3086100" y="2852935"/>
              <a:chExt cx="5476875" cy="3038098"/>
            </a:xfrm>
          </p:grpSpPr>
          <p:cxnSp>
            <p:nvCxnSpPr>
              <p:cNvPr id="30" name="Connecteur droit 29"/>
              <p:cNvCxnSpPr/>
              <p:nvPr/>
            </p:nvCxnSpPr>
            <p:spPr>
              <a:xfrm>
                <a:off x="308610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>
                <a:off x="3086100" y="3168650"/>
                <a:ext cx="5476875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855345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/>
              <p:cNvSpPr/>
              <p:nvPr/>
            </p:nvSpPr>
            <p:spPr>
              <a:xfrm>
                <a:off x="6743701" y="4377382"/>
                <a:ext cx="1247776" cy="46390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801903" y="2852935"/>
                <a:ext cx="964705" cy="201375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/>
              <a:lstStyle/>
              <a:p>
                <a:pPr algn="r"/>
                <a:r>
                  <a:rPr lang="fr-FR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Thermostat</a:t>
                </a:r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cxnSp>
            <p:nvCxnSpPr>
              <p:cNvPr id="35" name="Connecteur droit 34"/>
              <p:cNvCxnSpPr>
                <a:endCxn id="33" idx="1"/>
              </p:cNvCxnSpPr>
              <p:nvPr/>
            </p:nvCxnSpPr>
            <p:spPr>
              <a:xfrm>
                <a:off x="3086100" y="4598443"/>
                <a:ext cx="3657601" cy="10892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5935385" y="5489089"/>
                <a:ext cx="495301" cy="40194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sym typeface="Symbol"/>
                  </a:rPr>
                  <a:t>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7" name="Connecteur en angle 36"/>
              <p:cNvCxnSpPr/>
              <p:nvPr/>
            </p:nvCxnSpPr>
            <p:spPr>
              <a:xfrm rot="16200000" flipV="1">
                <a:off x="5256071" y="4633615"/>
                <a:ext cx="914400" cy="914400"/>
              </a:xfrm>
              <a:prstGeom prst="bentConnector3">
                <a:avLst>
                  <a:gd name="adj1" fmla="val 62500"/>
                </a:avLst>
              </a:prstGeom>
              <a:ln w="3810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e 37"/>
              <p:cNvGrpSpPr/>
              <p:nvPr/>
            </p:nvGrpSpPr>
            <p:grpSpPr>
              <a:xfrm>
                <a:off x="4968974" y="4347755"/>
                <a:ext cx="537853" cy="463905"/>
                <a:chOff x="5009617" y="4351982"/>
                <a:chExt cx="537853" cy="463905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5009617" y="4351982"/>
                  <a:ext cx="447676" cy="46390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40" name="Connecteur droit 39"/>
                <p:cNvCxnSpPr/>
                <p:nvPr/>
              </p:nvCxnSpPr>
              <p:spPr>
                <a:xfrm flipH="1">
                  <a:off x="5076056" y="4598442"/>
                  <a:ext cx="471414" cy="19871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Rectangle 40"/>
          <p:cNvSpPr/>
          <p:nvPr/>
        </p:nvSpPr>
        <p:spPr>
          <a:xfrm>
            <a:off x="3647918" y="168957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647918" y="19721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47918" y="225472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647918" y="252142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4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7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8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9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0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1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2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3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4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4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10" presetClass="entr" presetSubtype="0" fill="hold" grpId="1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700"/>
                            </p:stCondLst>
                            <p:childTnLst>
                              <p:par>
                                <p:cTn id="44" presetID="35" presetClass="emph" presetSubtype="0" repeatCount="2000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3950"/>
                            </p:stCondLst>
                            <p:childTnLst>
                              <p:par>
                                <p:cTn id="47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4450"/>
                            </p:stCondLst>
                            <p:childTnLst>
                              <p:par>
                                <p:cTn id="51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  <p:bldP spid="26" grpId="12" animBg="1"/>
      <p:bldP spid="26" grpId="13" animBg="1"/>
      <p:bldP spid="26" grpId="14" animBg="1"/>
      <p:bldP spid="41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0000">
                  <a:alpha val="73000"/>
                </a:srgbClr>
              </a:gs>
              <a:gs pos="36000">
                <a:srgbClr val="FFAE0D">
                  <a:alpha val="44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0000">
                  <a:alpha val="71000"/>
                </a:srgbClr>
              </a:gs>
              <a:gs pos="39000">
                <a:srgbClr val="FFAE0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0000">
                  <a:alpha val="76000"/>
                </a:srgbClr>
              </a:gs>
              <a:gs pos="39000">
                <a:srgbClr val="FFAE0D">
                  <a:alpha val="45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1839348" y="601903"/>
            <a:ext cx="10837401" cy="8529569"/>
          </a:xfrm>
          <a:prstGeom prst="ellipse">
            <a:avLst/>
          </a:prstGeom>
          <a:gradFill>
            <a:gsLst>
              <a:gs pos="0">
                <a:srgbClr val="FF0000">
                  <a:alpha val="78000"/>
                </a:srgbClr>
              </a:gs>
              <a:gs pos="39000">
                <a:srgbClr val="FFAE0D">
                  <a:alpha val="43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chauffage industriel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87572" y="6139828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2571292" y="233501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597047" y="234494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516771" y="577477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160655" y="3913578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794660" y="51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3086100" y="2852936"/>
            <a:ext cx="5476875" cy="2946560"/>
            <a:chOff x="3086100" y="2852936"/>
            <a:chExt cx="5476875" cy="2946560"/>
          </a:xfrm>
        </p:grpSpPr>
        <p:grpSp>
          <p:nvGrpSpPr>
            <p:cNvPr id="120" name="Groupe 119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82" name="Groupe 81"/>
              <p:cNvGrpSpPr/>
              <p:nvPr/>
            </p:nvGrpSpPr>
            <p:grpSpPr>
              <a:xfrm>
                <a:off x="3086100" y="2852936"/>
                <a:ext cx="5476875" cy="2053432"/>
                <a:chOff x="3086100" y="2852936"/>
                <a:chExt cx="5476875" cy="2053432"/>
              </a:xfrm>
            </p:grpSpPr>
            <p:grpSp>
              <p:nvGrpSpPr>
                <p:cNvPr id="21" name="Groupe 20"/>
                <p:cNvGrpSpPr/>
                <p:nvPr/>
              </p:nvGrpSpPr>
              <p:grpSpPr>
                <a:xfrm>
                  <a:off x="3086100" y="2934692"/>
                  <a:ext cx="5476875" cy="1933575"/>
                  <a:chOff x="3086100" y="2299692"/>
                  <a:chExt cx="5476875" cy="1933575"/>
                </a:xfrm>
              </p:grpSpPr>
              <p:cxnSp>
                <p:nvCxnSpPr>
                  <p:cNvPr id="18" name="Connecteur droit 17"/>
                  <p:cNvCxnSpPr/>
                  <p:nvPr/>
                </p:nvCxnSpPr>
                <p:spPr>
                  <a:xfrm>
                    <a:off x="308610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" name="Groupe 19"/>
                  <p:cNvGrpSpPr/>
                  <p:nvPr/>
                </p:nvGrpSpPr>
                <p:grpSpPr>
                  <a:xfrm>
                    <a:off x="3086100" y="2299692"/>
                    <a:ext cx="5476875" cy="1933575"/>
                    <a:chOff x="3276600" y="2299692"/>
                    <a:chExt cx="5476875" cy="1933575"/>
                  </a:xfrm>
                </p:grpSpPr>
                <p:cxnSp>
                  <p:nvCxnSpPr>
                    <p:cNvPr id="14" name="Connecteur droit 13"/>
                    <p:cNvCxnSpPr/>
                    <p:nvPr/>
                  </p:nvCxnSpPr>
                  <p:spPr>
                    <a:xfrm>
                      <a:off x="3276600" y="2533650"/>
                      <a:ext cx="5476875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Connecteur droit 15"/>
                    <p:cNvCxnSpPr>
                      <a:endCxn id="44" idx="1"/>
                    </p:cNvCxnSpPr>
                    <p:nvPr/>
                  </p:nvCxnSpPr>
                  <p:spPr>
                    <a:xfrm>
                      <a:off x="3276600" y="3963443"/>
                      <a:ext cx="3568089" cy="4768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18"/>
                    <p:cNvCxnSpPr/>
                    <p:nvPr/>
                  </p:nvCxnSpPr>
                  <p:spPr>
                    <a:xfrm>
                      <a:off x="8743950" y="2299692"/>
                      <a:ext cx="9525" cy="1933575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4" name="Rectangle 43"/>
                <p:cNvSpPr/>
                <p:nvPr/>
              </p:nvSpPr>
              <p:spPr>
                <a:xfrm>
                  <a:off x="6654189" y="4425560"/>
                  <a:ext cx="1337288" cy="441127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23" name="Groupe 22"/>
                <p:cNvGrpSpPr/>
                <p:nvPr/>
              </p:nvGrpSpPr>
              <p:grpSpPr>
                <a:xfrm>
                  <a:off x="5034843" y="2852936"/>
                  <a:ext cx="996175" cy="2053432"/>
                  <a:chOff x="5094586" y="2934692"/>
                  <a:chExt cx="914858" cy="1971675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5123487" y="2934692"/>
                    <a:ext cx="885957" cy="19335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  <a:ln>
                    <a:solidFill>
                      <a:schemeClr val="bg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vert270" rtlCol="0" anchor="b"/>
                  <a:lstStyle/>
                  <a:p>
                    <a:pPr algn="r"/>
                    <a:r>
                      <a: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Gradateur </a:t>
                    </a: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>
                  <a:xfrm>
                    <a:off x="5094586" y="4444702"/>
                    <a:ext cx="8851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U / U</a:t>
                    </a:r>
                  </a:p>
                </p:txBody>
              </p:sp>
              <p:cxnSp>
                <p:nvCxnSpPr>
                  <p:cNvPr id="15" name="Connecteur droit avec flèche 14"/>
                  <p:cNvCxnSpPr/>
                  <p:nvPr/>
                </p:nvCxnSpPr>
                <p:spPr>
                  <a:xfrm flipV="1">
                    <a:off x="5663723" y="4444702"/>
                    <a:ext cx="297349" cy="423566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21" name="Connecteur droit 120"/>
              <p:cNvCxnSpPr/>
              <p:nvPr/>
            </p:nvCxnSpPr>
            <p:spPr>
              <a:xfrm flipV="1">
                <a:off x="7991476" y="4624344"/>
                <a:ext cx="542795" cy="9031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3477436" y="2852936"/>
              <a:ext cx="1072529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rIns="0" rtlCol="0" anchor="b"/>
            <a:lstStyle/>
            <a:p>
              <a:pPr algn="ctr"/>
              <a:r>
                <a:rPr lang="fr-FR" sz="1600" dirty="0" smtClean="0"/>
                <a:t>Régulateur</a:t>
              </a:r>
              <a:endParaRPr lang="fr-FR" sz="1600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516771" y="5397552"/>
              <a:ext cx="495301" cy="4019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bg1"/>
                  </a:solidFill>
                  <a:sym typeface="Symbol"/>
                </a:rPr>
                <a:t>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cxnSp>
          <p:nvCxnSpPr>
            <p:cNvPr id="122" name="Connecteur en angle 121"/>
            <p:cNvCxnSpPr>
              <a:stCxn id="84" idx="0"/>
              <a:endCxn id="24" idx="2"/>
            </p:cNvCxnSpPr>
            <p:nvPr/>
          </p:nvCxnSpPr>
          <p:spPr>
            <a:xfrm rot="16200000" flipV="1">
              <a:off x="4228822" y="3861951"/>
              <a:ext cx="1320480" cy="1750721"/>
            </a:xfrm>
            <a:prstGeom prst="bentConnector3">
              <a:avLst>
                <a:gd name="adj1" fmla="val 19130"/>
              </a:avLst>
            </a:prstGeom>
            <a:ln w="381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90154" y="4106373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50504" y="4744916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29291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467832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</p:spTree>
    <p:extLst>
      <p:ext uri="{BB962C8B-B14F-4D97-AF65-F5344CB8AC3E}">
        <p14:creationId xmlns:p14="http://schemas.microsoft.com/office/powerpoint/2010/main" val="27826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1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6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6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1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6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8406E-6 L 0.28819 0.0210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" y="10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73745E-6 L 0.64965 -0.0719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3" y="-36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5896E-6 L 0.69792 0.06592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3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5963E-6 L 0.73733 0.158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58" y="79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9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147E-7 L 0.61128 0.15244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56" y="76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1025" grpId="0" animBg="1"/>
      <p:bldP spid="1025" grpId="1" animBg="1"/>
      <p:bldP spid="1025" grpId="2" animBg="1"/>
      <p:bldP spid="1025" grpId="3" animBg="1"/>
      <p:bldP spid="117" grpId="0" animBg="1"/>
      <p:bldP spid="117" grpId="1" animBg="1"/>
      <p:bldP spid="117" grpId="2" animBg="1"/>
      <p:bldP spid="117" grpId="3" animBg="1"/>
      <p:bldP spid="118" grpId="0" animBg="1"/>
      <p:bldP spid="118" grpId="1" animBg="1"/>
      <p:bldP spid="118" grpId="2" animBg="1"/>
      <p:bldP spid="118" grpId="3" animBg="1"/>
      <p:bldP spid="119" grpId="0" animBg="1"/>
      <p:bldP spid="119" grpId="1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83" grpId="0" animBg="1"/>
      <p:bldP spid="11" grpId="0" animBg="1"/>
      <p:bldP spid="11" grpId="1" animBg="1"/>
      <p:bldP spid="81" grpId="0" animBg="1"/>
      <p:bldP spid="81" grpId="1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342900" y="60579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4540250" cy="8604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Asservissement</a:t>
            </a:r>
          </a:p>
        </p:txBody>
      </p:sp>
      <p:sp>
        <p:nvSpPr>
          <p:cNvPr id="22533" name="Freeform 5"/>
          <p:cNvSpPr>
            <a:spLocks/>
          </p:cNvSpPr>
          <p:nvPr/>
        </p:nvSpPr>
        <p:spPr bwMode="auto">
          <a:xfrm>
            <a:off x="1539875" y="590550"/>
            <a:ext cx="6661150" cy="5467350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4" name="Freeform 6"/>
          <p:cNvSpPr>
            <a:spLocks/>
          </p:cNvSpPr>
          <p:nvPr/>
        </p:nvSpPr>
        <p:spPr bwMode="auto">
          <a:xfrm>
            <a:off x="1579563" y="723900"/>
            <a:ext cx="6737350" cy="5281613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969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459288" y="3227388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V="1">
            <a:off x="596900" y="17145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359524" y="60579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-442913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59100" y="4406900"/>
            <a:ext cx="524192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Exemples: </a:t>
            </a:r>
          </a:p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Conduite d’un véhicule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(route = consigne)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- Pilotage d’un avion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(commandes du pilote = consigne)</a:t>
            </a:r>
          </a:p>
        </p:txBody>
      </p:sp>
      <p:sp>
        <p:nvSpPr>
          <p:cNvPr id="8204" name="Rectangle 3"/>
          <p:cNvSpPr>
            <a:spLocks noGrp="1" noChangeArrowheads="1"/>
          </p:cNvSpPr>
          <p:nvPr>
            <p:ph idx="1"/>
          </p:nvPr>
        </p:nvSpPr>
        <p:spPr>
          <a:xfrm>
            <a:off x="1122363" y="1636713"/>
            <a:ext cx="3917723" cy="809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fr-FR" sz="2000" b="1" dirty="0" smtClean="0"/>
              <a:t>Le système suit une consigne qui évolue dans le temps.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30" grpId="0"/>
      <p:bldP spid="22533" grpId="0" animBg="1"/>
      <p:bldP spid="22534" grpId="0" animBg="1"/>
      <p:bldP spid="22535" grpId="0"/>
      <p:bldP spid="22536" grpId="0"/>
      <p:bldP spid="22537" grpId="0" animBg="1"/>
      <p:bldP spid="22539" grpId="0"/>
      <p:bldP spid="22540" grpId="0"/>
      <p:bldP spid="2" grpId="0"/>
      <p:bldP spid="820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304925" y="1285875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3304098" y="1126464"/>
            <a:ext cx="5033074" cy="4328489"/>
          </a:xfrm>
          <a:prstGeom prst="ellipse">
            <a:avLst/>
          </a:prstGeom>
          <a:gradFill>
            <a:gsLst>
              <a:gs pos="0">
                <a:srgbClr val="FF0000">
                  <a:alpha val="78000"/>
                </a:srgbClr>
              </a:gs>
              <a:gs pos="39000">
                <a:srgbClr val="FFAE0D">
                  <a:alpha val="43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1583902" y="1406334"/>
            <a:ext cx="5476875" cy="2946560"/>
            <a:chOff x="3086100" y="2852936"/>
            <a:chExt cx="5476875" cy="2946560"/>
          </a:xfrm>
        </p:grpSpPr>
        <p:grpSp>
          <p:nvGrpSpPr>
            <p:cNvPr id="28" name="Groupe 27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3086100" y="2852936"/>
                <a:ext cx="5476875" cy="2053432"/>
                <a:chOff x="3086100" y="2852936"/>
                <a:chExt cx="5476875" cy="2053432"/>
              </a:xfrm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3086100" y="2934692"/>
                  <a:ext cx="5476875" cy="1933575"/>
                  <a:chOff x="3086100" y="2299692"/>
                  <a:chExt cx="5476875" cy="1933575"/>
                </a:xfrm>
              </p:grpSpPr>
              <p:cxnSp>
                <p:nvCxnSpPr>
                  <p:cNvPr id="40" name="Connecteur droit 39"/>
                  <p:cNvCxnSpPr/>
                  <p:nvPr/>
                </p:nvCxnSpPr>
                <p:spPr>
                  <a:xfrm>
                    <a:off x="308610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1" name="Groupe 40"/>
                  <p:cNvGrpSpPr/>
                  <p:nvPr/>
                </p:nvGrpSpPr>
                <p:grpSpPr>
                  <a:xfrm>
                    <a:off x="3086100" y="2299692"/>
                    <a:ext cx="5476875" cy="1933575"/>
                    <a:chOff x="3276600" y="2299692"/>
                    <a:chExt cx="5476875" cy="1933575"/>
                  </a:xfrm>
                </p:grpSpPr>
                <p:cxnSp>
                  <p:nvCxnSpPr>
                    <p:cNvPr id="42" name="Connecteur droit 41"/>
                    <p:cNvCxnSpPr/>
                    <p:nvPr/>
                  </p:nvCxnSpPr>
                  <p:spPr>
                    <a:xfrm>
                      <a:off x="3276600" y="2533650"/>
                      <a:ext cx="5476875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Connecteur droit 42"/>
                    <p:cNvCxnSpPr>
                      <a:endCxn id="35" idx="1"/>
                    </p:cNvCxnSpPr>
                    <p:nvPr/>
                  </p:nvCxnSpPr>
                  <p:spPr>
                    <a:xfrm>
                      <a:off x="3276600" y="3963443"/>
                      <a:ext cx="3568089" cy="4768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Connecteur droit 43"/>
                    <p:cNvCxnSpPr/>
                    <p:nvPr/>
                  </p:nvCxnSpPr>
                  <p:spPr>
                    <a:xfrm>
                      <a:off x="8743950" y="2299692"/>
                      <a:ext cx="9525" cy="1933575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5" name="Rectangle 34"/>
                <p:cNvSpPr/>
                <p:nvPr/>
              </p:nvSpPr>
              <p:spPr>
                <a:xfrm>
                  <a:off x="6654189" y="4425560"/>
                  <a:ext cx="1337288" cy="441127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36" name="Groupe 35"/>
                <p:cNvGrpSpPr/>
                <p:nvPr/>
              </p:nvGrpSpPr>
              <p:grpSpPr>
                <a:xfrm>
                  <a:off x="5034843" y="2852936"/>
                  <a:ext cx="996175" cy="2053432"/>
                  <a:chOff x="5094586" y="2934692"/>
                  <a:chExt cx="914858" cy="1971675"/>
                </a:xfrm>
              </p:grpSpPr>
              <p:sp>
                <p:nvSpPr>
                  <p:cNvPr id="37" name="Rectangle 36"/>
                  <p:cNvSpPr/>
                  <p:nvPr/>
                </p:nvSpPr>
                <p:spPr>
                  <a:xfrm>
                    <a:off x="5123487" y="2934692"/>
                    <a:ext cx="885957" cy="19335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  <a:ln>
                    <a:solidFill>
                      <a:schemeClr val="bg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vert270" rtlCol="0" anchor="b"/>
                  <a:lstStyle/>
                  <a:p>
                    <a:pPr algn="r"/>
                    <a:r>
                      <a: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Gradateur </a:t>
                    </a: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>
                  <a:xfrm>
                    <a:off x="5094586" y="4444702"/>
                    <a:ext cx="8851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U / U</a:t>
                    </a:r>
                  </a:p>
                </p:txBody>
              </p:sp>
              <p:cxnSp>
                <p:nvCxnSpPr>
                  <p:cNvPr id="39" name="Connecteur droit avec flèche 38"/>
                  <p:cNvCxnSpPr/>
                  <p:nvPr/>
                </p:nvCxnSpPr>
                <p:spPr>
                  <a:xfrm flipV="1">
                    <a:off x="5663723" y="4444702"/>
                    <a:ext cx="297349" cy="423566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3" name="Connecteur droit 32"/>
              <p:cNvCxnSpPr/>
              <p:nvPr/>
            </p:nvCxnSpPr>
            <p:spPr>
              <a:xfrm flipV="1">
                <a:off x="7991476" y="4624344"/>
                <a:ext cx="542795" cy="9031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/>
            <p:cNvSpPr/>
            <p:nvPr/>
          </p:nvSpPr>
          <p:spPr>
            <a:xfrm>
              <a:off x="3477436" y="2852936"/>
              <a:ext cx="1072529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rIns="0" rtlCol="0" anchor="b"/>
            <a:lstStyle/>
            <a:p>
              <a:pPr algn="ctr"/>
              <a:r>
                <a:rPr lang="fr-FR" sz="1600" dirty="0" smtClean="0"/>
                <a:t>Régulateur</a:t>
              </a:r>
              <a:endParaRPr lang="fr-FR" sz="16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516771" y="5397552"/>
              <a:ext cx="495301" cy="4019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bg1"/>
                  </a:solidFill>
                  <a:sym typeface="Symbol"/>
                </a:rPr>
                <a:t>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cxnSp>
          <p:nvCxnSpPr>
            <p:cNvPr id="31" name="Connecteur en angle 30"/>
            <p:cNvCxnSpPr>
              <a:stCxn id="30" idx="0"/>
              <a:endCxn id="29" idx="2"/>
            </p:cNvCxnSpPr>
            <p:nvPr/>
          </p:nvCxnSpPr>
          <p:spPr>
            <a:xfrm rot="16200000" flipV="1">
              <a:off x="4228822" y="3861951"/>
              <a:ext cx="1320480" cy="1750721"/>
            </a:xfrm>
            <a:prstGeom prst="bentConnector3">
              <a:avLst>
                <a:gd name="adj1" fmla="val 19130"/>
              </a:avLst>
            </a:prstGeom>
            <a:ln w="381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/>
          <p:cNvGrpSpPr/>
          <p:nvPr/>
        </p:nvGrpSpPr>
        <p:grpSpPr>
          <a:xfrm>
            <a:off x="2041340" y="1514840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46" name="Connecteur droit 4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laque 4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Plus 4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2041340" y="2012764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1" name="Plaque 5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Moins 5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76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1257" y="3516045"/>
            <a:ext cx="9568543" cy="324394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43000"/>
                </a:schemeClr>
              </a:gs>
              <a:gs pos="50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36000"/>
                </a:schemeClr>
              </a:gs>
            </a:gsLst>
            <a:lin ang="5400000" scaled="0"/>
          </a:gra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ZoneTexte 172"/>
          <p:cNvSpPr txBox="1"/>
          <p:nvPr/>
        </p:nvSpPr>
        <p:spPr>
          <a:xfrm>
            <a:off x="5129776" y="4929246"/>
            <a:ext cx="396775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X: Mesure de la grandeur de sortie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2" name="ZoneTexte 171"/>
          <p:cNvSpPr txBox="1"/>
          <p:nvPr/>
        </p:nvSpPr>
        <p:spPr>
          <a:xfrm>
            <a:off x="4903989" y="4318285"/>
            <a:ext cx="381066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Ecart consigne moins mesure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1" name="ZoneTexte 170"/>
          <p:cNvSpPr txBox="1"/>
          <p:nvPr/>
        </p:nvSpPr>
        <p:spPr>
          <a:xfrm>
            <a:off x="193999" y="4929246"/>
            <a:ext cx="4797019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Y: Grandeur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réglante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commande système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88213" y="4318285"/>
            <a:ext cx="392511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W: Consigne, ordre de commande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03" y="-43545"/>
            <a:ext cx="9143998" cy="901020"/>
          </a:xfrm>
        </p:spPr>
        <p:txBody>
          <a:bodyPr lIns="0" rIns="0"/>
          <a:lstStyle/>
          <a:p>
            <a:pPr eaLnBrk="1" hangingPunct="1"/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Schéma fonctionnel régulation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65303" y="1208274"/>
            <a:ext cx="9035157" cy="2307771"/>
            <a:chOff x="65303" y="2754086"/>
            <a:chExt cx="9035157" cy="2307771"/>
          </a:xfrm>
        </p:grpSpPr>
        <p:sp>
          <p:nvSpPr>
            <p:cNvPr id="2" name="Rectangle 1"/>
            <p:cNvSpPr/>
            <p:nvPr/>
          </p:nvSpPr>
          <p:spPr>
            <a:xfrm>
              <a:off x="1474710" y="3777342"/>
              <a:ext cx="6918176" cy="1284515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3" name="Organigramme : Jonction de sommaire 2"/>
            <p:cNvSpPr/>
            <p:nvPr/>
          </p:nvSpPr>
          <p:spPr>
            <a:xfrm>
              <a:off x="968817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1" name="Rectangle 110"/>
            <p:cNvSpPr/>
            <p:nvPr/>
          </p:nvSpPr>
          <p:spPr>
            <a:xfrm>
              <a:off x="2808521" y="3366406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2" name="Rectangle 111"/>
            <p:cNvSpPr/>
            <p:nvPr/>
          </p:nvSpPr>
          <p:spPr>
            <a:xfrm>
              <a:off x="4942142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3" name="Rectangle 112"/>
            <p:cNvSpPr/>
            <p:nvPr/>
          </p:nvSpPr>
          <p:spPr>
            <a:xfrm>
              <a:off x="6368170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884994" y="2754086"/>
              <a:ext cx="3197149" cy="1641022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>
              <a:off x="65303" y="3796389"/>
              <a:ext cx="88174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eur droit avec flèche 116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7" name="Ellipse 6"/>
            <p:cNvSpPr/>
            <p:nvPr/>
          </p:nvSpPr>
          <p:spPr>
            <a:xfrm>
              <a:off x="7957466" y="3374570"/>
              <a:ext cx="870857" cy="821871"/>
            </a:xfrm>
            <a:prstGeom prst="ellipse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8" name="Connecteur droit avec flèche 117"/>
            <p:cNvCxnSpPr/>
            <p:nvPr/>
          </p:nvCxnSpPr>
          <p:spPr>
            <a:xfrm>
              <a:off x="7592804" y="3774619"/>
              <a:ext cx="150765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lus 10"/>
          <p:cNvSpPr/>
          <p:nvPr/>
        </p:nvSpPr>
        <p:spPr>
          <a:xfrm>
            <a:off x="973375" y="2065520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oins 11"/>
          <p:cNvSpPr/>
          <p:nvPr/>
        </p:nvSpPr>
        <p:spPr>
          <a:xfrm>
            <a:off x="1282505" y="2399918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Rectangle 136"/>
          <p:cNvSpPr/>
          <p:nvPr/>
        </p:nvSpPr>
        <p:spPr>
          <a:xfrm>
            <a:off x="172227" y="1763442"/>
            <a:ext cx="600272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1203802" y="1316312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3073215" y="2030586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2169734" y="819304"/>
            <a:ext cx="60593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5253022" y="2046863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4229818" y="2313955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2119717" y="2317024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4142007" y="3094220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6643082" y="2054994"/>
            <a:ext cx="593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8107784" y="1388687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7701184" y="2651744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48101" y="4318285"/>
            <a:ext cx="42319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290928" y="4318285"/>
            <a:ext cx="50334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057639" y="4929246"/>
            <a:ext cx="43922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61150" y="4929246"/>
            <a:ext cx="435054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60345" y="5559540"/>
            <a:ext cx="149079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398739" y="5559540"/>
            <a:ext cx="172162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6901625" y="6179889"/>
            <a:ext cx="146514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3538063" y="5559540"/>
            <a:ext cx="183704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750300" y="6179889"/>
            <a:ext cx="1439497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77230" y="6179889"/>
            <a:ext cx="119584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56095" y="5559536"/>
            <a:ext cx="684218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524434" y="5559540"/>
            <a:ext cx="8723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162544" y="6179885"/>
            <a:ext cx="59020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967027" y="6179889"/>
            <a:ext cx="1157368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233102" y="6191167"/>
            <a:ext cx="734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70196" y="6191167"/>
            <a:ext cx="61875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5647" y="6191167"/>
            <a:ext cx="644407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01283" y="5559536"/>
            <a:ext cx="6572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Rectangle 3"/>
          <p:cNvSpPr txBox="1">
            <a:spLocks noChangeArrowheads="1"/>
          </p:cNvSpPr>
          <p:nvPr/>
        </p:nvSpPr>
        <p:spPr>
          <a:xfrm>
            <a:off x="-48986" y="3584856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sombres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ci-dessus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9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4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9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9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4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9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4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9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9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4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9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9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4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9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4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9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4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9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4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9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4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9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84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890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4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9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4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9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14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5 -1.48148E-6 L 0.10452 -0.08935 L 0.13264 -0.13379 C 0.14931 -0.14815 0.14445 -0.15764 0.14445 -0.1868 L 0.14167 -0.20671 L 0.12361 -0.24213 L -0.00798 -0.36643 " pathEditMode="relative" rAng="0" ptsTypes="AAfAAAA">
                                      <p:cBhvr>
                                        <p:cTn id="16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22" y="-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1.48148E-6 L 0.00833 -0.08426 L 0.00208 -0.15463 L -0.03611 -0.19838 L -0.0974 -0.21736 L -0.16372 -0.22292 L -0.21163 -0.20023 L -0.26198 -0.19629 L -0.28264 -0.22129 L -0.2974 -0.29305 " pathEditMode="relative" rAng="0" ptsTypes="AAAAAAAAAA">
                                      <p:cBhvr>
                                        <p:cTn id="17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10" y="-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309 -0.19606 L 0.05 -0.24028 L 0.1059 -0.26713 L 0.1677 -0.2706 L 0.35833 -0.26551 L 0.41666 -0.30949 L 0.4368 -0.34329 L 0.4618 -0.38217 " pathEditMode="relative" rAng="0" ptsTypes="AAAAAAAAA">
                                      <p:cBhvr>
                                        <p:cTn id="17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0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16077 -0.16157 L 0.17622 -0.21088 L 0.18212 -0.27407 L 0.17379 -0.28958 L 0.14289 -0.30903 L 0.09289 -0.29676 L -0.09514 -0.26875 " pathEditMode="relative" rAng="0" ptsTypes="AAAAAAAA">
                                      <p:cBhvr>
                                        <p:cTn id="181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32622 -0.29583 L 0.35955 -0.34722 L 0.37379 -0.39861 L 0.37622 -0.49028 L 0.35712 -0.58542 L 0.31667 -0.63819 L 0.28334 -0.65116 L 0.21424 -0.69444 " pathEditMode="relative" rAng="0" ptsTypes="AAAAAAAAA">
                                      <p:cBhvr>
                                        <p:cTn id="1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-3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 L 0.15591 -0.16204 L 0.25 -0.29931 L 0.2632 -0.36875 L 0.25486 -0.51736 " pathEditMode="relative" rAng="0" ptsTypes="AAAAA">
                                      <p:cBhvr>
                                        <p:cTn id="19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 L 0.15364 -0.28796 L 0.15225 -0.3463 L 0.10989 -0.40926 L 0.03454 -0.44144 L -0.49827 -0.62106 " pathEditMode="relative" rAng="0" ptsTypes="AAAAAA">
                                      <p:cBhvr>
                                        <p:cTn id="19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3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424 -0.47129 L -0.00347 -0.51898 L 0.00365 -0.54282 L 0.04653 -0.61898 L 0.22257 -0.72384 L 0.86319 -0.70162 " pathEditMode="relative" ptsTypes="AAAAAAA">
                                      <p:cBhvr>
                                        <p:cTn id="2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04288 -0.38565 L -0.03576 -0.42685 L 0.00712 -0.46019 L 0.07378 -0.44907 L 0.10243 -0.42222 L 0.16076 -0.3713 L 0.25122 -0.36505 L 0.33681 -0.4412 L 0.48924 -0.60787 " pathEditMode="relative" rAng="0" ptsTypes="AAAAAAAAAA">
                                      <p:cBhvr>
                                        <p:cTn id="20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-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987 -0.15393 L -0.19167 -0.37453 L -0.1882 -0.43333 L -0.17743 -0.52847 L -0.10487 -0.65555 L 0 -0.75393 L 0.08211 -0.78889 L 0.15104 -0.76504 L 0.22725 -0.71736 L 0.35833 -0.51736 " pathEditMode="relative" ptsTypes="AAAAAAAAAAA">
                                      <p:cBhvr>
                                        <p:cTn id="2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469 -0.25393 L 0.20834 -0.38264 L 0.20834 -0.43657 L 0.18438 -0.47615 L -0.03107 -0.69838 L -0.06562 -0.7206 L -0.12986 -0.71111 L -0.22621 -0.6699 L -0.35243 -0.61111 " pathEditMode="relative" ptsTypes="AAAAAAAAAA">
                                      <p:cBhvr>
                                        <p:cTn id="2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 animBg="1"/>
      <p:bldP spid="173" grpId="0" animBg="1"/>
      <p:bldP spid="172" grpId="0" animBg="1"/>
      <p:bldP spid="171" grpId="0" animBg="1"/>
      <p:bldP spid="13" grpId="0" animBg="1"/>
      <p:bldP spid="11" grpId="0" animBg="1"/>
      <p:bldP spid="12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68" grpId="0" animBg="1"/>
      <p:bldP spid="169" grpId="0" animBg="1"/>
      <p:bldP spid="127" grpId="0" animBg="1"/>
      <p:bldP spid="127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>
          <a:xfrm>
            <a:off x="37948" y="515451"/>
            <a:ext cx="9106052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65303" y="1208274"/>
            <a:ext cx="9035157" cy="2307771"/>
            <a:chOff x="65303" y="2754086"/>
            <a:chExt cx="9035157" cy="2307771"/>
          </a:xfrm>
        </p:grpSpPr>
        <p:sp>
          <p:nvSpPr>
            <p:cNvPr id="5" name="Rectangle 4"/>
            <p:cNvSpPr/>
            <p:nvPr/>
          </p:nvSpPr>
          <p:spPr>
            <a:xfrm>
              <a:off x="1474710" y="3777342"/>
              <a:ext cx="6918176" cy="1284515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6" name="Organigramme : Jonction de sommaire 5"/>
            <p:cNvSpPr/>
            <p:nvPr/>
          </p:nvSpPr>
          <p:spPr>
            <a:xfrm>
              <a:off x="968817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7" name="Rectangle 6"/>
            <p:cNvSpPr/>
            <p:nvPr/>
          </p:nvSpPr>
          <p:spPr>
            <a:xfrm>
              <a:off x="2808521" y="3366406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8" name="Rectangle 7"/>
            <p:cNvSpPr/>
            <p:nvPr/>
          </p:nvSpPr>
          <p:spPr>
            <a:xfrm>
              <a:off x="4942142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9" name="Rectangle 8"/>
            <p:cNvSpPr/>
            <p:nvPr/>
          </p:nvSpPr>
          <p:spPr>
            <a:xfrm>
              <a:off x="6368170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4994" y="2754086"/>
              <a:ext cx="3197149" cy="1641022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65303" y="3796389"/>
              <a:ext cx="88174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13" name="Ellipse 12"/>
            <p:cNvSpPr/>
            <p:nvPr/>
          </p:nvSpPr>
          <p:spPr>
            <a:xfrm>
              <a:off x="7957466" y="3374570"/>
              <a:ext cx="870857" cy="821871"/>
            </a:xfrm>
            <a:prstGeom prst="ellipse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Connecteur droit avec flèche 13"/>
            <p:cNvCxnSpPr/>
            <p:nvPr/>
          </p:nvCxnSpPr>
          <p:spPr>
            <a:xfrm>
              <a:off x="7592804" y="3774619"/>
              <a:ext cx="150765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lus 14"/>
          <p:cNvSpPr/>
          <p:nvPr/>
        </p:nvSpPr>
        <p:spPr>
          <a:xfrm>
            <a:off x="973375" y="2065520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oins 15"/>
          <p:cNvSpPr/>
          <p:nvPr/>
        </p:nvSpPr>
        <p:spPr>
          <a:xfrm>
            <a:off x="1282505" y="2399918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29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75037" y="271347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18336" y="2307771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31495" y="2673801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510401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idéale: la sortie « suit » parfaitement la consigne…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2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comme celle –ci est impossible à obtenir. </a:t>
            </a:r>
          </a:p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Cela reste un objectif  dont on essaye de se rapprocher le plus possible.</a:t>
            </a: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3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3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43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43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8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3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18441" grpId="0"/>
      <p:bldP spid="18442" grpId="0"/>
      <p:bldP spid="18443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97044" y="2713475"/>
            <a:ext cx="7120385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  <a:gd name="connsiteX0" fmla="*/ 0 w 10651"/>
              <a:gd name="connsiteY0" fmla="*/ 9964 h 10000"/>
              <a:gd name="connsiteX1" fmla="*/ 2590 w 10651"/>
              <a:gd name="connsiteY1" fmla="*/ 10000 h 10000"/>
              <a:gd name="connsiteX2" fmla="*/ 2590 w 10651"/>
              <a:gd name="connsiteY2" fmla="*/ 0 h 10000"/>
              <a:gd name="connsiteX3" fmla="*/ 10651 w 10651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1" h="10000">
                <a:moveTo>
                  <a:pt x="0" y="9964"/>
                </a:moveTo>
                <a:lnTo>
                  <a:pt x="2590" y="10000"/>
                </a:lnTo>
                <a:lnTo>
                  <a:pt x="2590" y="0"/>
                </a:lnTo>
                <a:lnTo>
                  <a:pt x="10651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40343" y="2319259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20609" y="266291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325339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avec retard pur: la sortie « suit » parfaitement la consigne…avec un décalage dans le temps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1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proche existe notamment pour le cas du rattrapage du « jeu » sur un mouvement mécanique.</a:t>
            </a:r>
          </a:p>
          <a:p>
            <a:pPr marL="36512" indent="0" algn="ctr" eaLnBrk="1" hangingPunct="1">
              <a:buNone/>
            </a:pP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retard =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  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-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sz="20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6512" indent="0" algn="ctr" eaLnBrk="1" hangingPunct="1">
              <a:buNone/>
            </a:pP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819459" y="5815013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49385" y="5815012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3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42" grpId="0"/>
      <p:bldP spid="18443" grpId="0" autoUpdateAnimBg="0"/>
      <p:bldP spid="10" grpId="0" autoUpdateAnimBg="0"/>
      <p:bldP spid="11" grpId="0"/>
      <p:bldP spid="12" grpId="0"/>
      <p:bldP spid="13" grpId="0" autoUpdateAnimBg="0"/>
      <p:bldP spid="1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208316"/>
            <a:ext cx="9143999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réponse type de la plupart des systèmes « linéaires » peut prendre différents aspects  suivant les caractéristiques du système observé.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Système 1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( une  seule constante de temps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825503" y="1872342"/>
            <a:ext cx="1" cy="465863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047421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2337139"/>
            <a:ext cx="8347362" cy="3709649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245984" y="4364943"/>
            <a:ext cx="60467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Relativement rare; exemple: 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/>
              <a:t>- Charge d’un condensateur 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dans un circuit RC (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=RC)</a:t>
            </a:r>
            <a:endParaRPr lang="fr-FR" sz="2000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2623229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65503" y="302736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718457" y="2393531"/>
            <a:ext cx="8011886" cy="3648039"/>
          </a:xfrm>
          <a:custGeom>
            <a:avLst/>
            <a:gdLst>
              <a:gd name="connsiteX0" fmla="*/ 0 w 8011886"/>
              <a:gd name="connsiteY0" fmla="*/ 3648039 h 3773026"/>
              <a:gd name="connsiteX1" fmla="*/ 1948543 w 8011886"/>
              <a:gd name="connsiteY1" fmla="*/ 3626268 h 3773026"/>
              <a:gd name="connsiteX2" fmla="*/ 2373086 w 8011886"/>
              <a:gd name="connsiteY2" fmla="*/ 3626268 h 3773026"/>
              <a:gd name="connsiteX3" fmla="*/ 3091543 w 8011886"/>
              <a:gd name="connsiteY3" fmla="*/ 1634182 h 3773026"/>
              <a:gd name="connsiteX4" fmla="*/ 3842657 w 8011886"/>
              <a:gd name="connsiteY4" fmla="*/ 632697 h 3773026"/>
              <a:gd name="connsiteX5" fmla="*/ 5192486 w 8011886"/>
              <a:gd name="connsiteY5" fmla="*/ 99297 h 3773026"/>
              <a:gd name="connsiteX6" fmla="*/ 8011886 w 8011886"/>
              <a:gd name="connsiteY6" fmla="*/ 1325 h 3773026"/>
              <a:gd name="connsiteX0" fmla="*/ 0 w 8011886"/>
              <a:gd name="connsiteY0" fmla="*/ 3648039 h 3648039"/>
              <a:gd name="connsiteX1" fmla="*/ 1948543 w 8011886"/>
              <a:gd name="connsiteY1" fmla="*/ 3626268 h 3648039"/>
              <a:gd name="connsiteX2" fmla="*/ 2373086 w 8011886"/>
              <a:gd name="connsiteY2" fmla="*/ 3626268 h 3648039"/>
              <a:gd name="connsiteX3" fmla="*/ 3091543 w 8011886"/>
              <a:gd name="connsiteY3" fmla="*/ 1634182 h 3648039"/>
              <a:gd name="connsiteX4" fmla="*/ 3842657 w 8011886"/>
              <a:gd name="connsiteY4" fmla="*/ 632697 h 3648039"/>
              <a:gd name="connsiteX5" fmla="*/ 5192486 w 8011886"/>
              <a:gd name="connsiteY5" fmla="*/ 99297 h 3648039"/>
              <a:gd name="connsiteX6" fmla="*/ 8011886 w 8011886"/>
              <a:gd name="connsiteY6" fmla="*/ 1325 h 364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11886" h="3648039">
                <a:moveTo>
                  <a:pt x="0" y="3648039"/>
                </a:moveTo>
                <a:lnTo>
                  <a:pt x="1948543" y="3626268"/>
                </a:lnTo>
                <a:cubicBezTo>
                  <a:pt x="2344057" y="3622639"/>
                  <a:pt x="2356758" y="3631710"/>
                  <a:pt x="2373086" y="3626268"/>
                </a:cubicBezTo>
                <a:cubicBezTo>
                  <a:pt x="2389414" y="3620826"/>
                  <a:pt x="2846615" y="2133110"/>
                  <a:pt x="3091543" y="1634182"/>
                </a:cubicBezTo>
                <a:cubicBezTo>
                  <a:pt x="3336471" y="1135254"/>
                  <a:pt x="3492500" y="888511"/>
                  <a:pt x="3842657" y="632697"/>
                </a:cubicBezTo>
                <a:cubicBezTo>
                  <a:pt x="4192814" y="376883"/>
                  <a:pt x="4497615" y="204526"/>
                  <a:pt x="5192486" y="99297"/>
                </a:cubicBezTo>
                <a:cubicBezTo>
                  <a:pt x="5887358" y="-5932"/>
                  <a:pt x="6949622" y="-2304"/>
                  <a:pt x="8011886" y="1325"/>
                </a:cubicBezTo>
              </a:path>
            </a:pathLst>
          </a:custGeom>
          <a:noFill/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/>
          <p:cNvCxnSpPr>
            <a:stCxn id="2" idx="2"/>
          </p:cNvCxnSpPr>
          <p:nvPr/>
        </p:nvCxnSpPr>
        <p:spPr>
          <a:xfrm flipV="1">
            <a:off x="3091543" y="2198913"/>
            <a:ext cx="1110343" cy="382088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4132942" y="2198913"/>
            <a:ext cx="0" cy="40034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566057" y="3450774"/>
            <a:ext cx="3766457" cy="10886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325704" y="5442161"/>
            <a:ext cx="1921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=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–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2860167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946920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566397" y="2399932"/>
            <a:ext cx="81639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-20867" y="3029985"/>
            <a:ext cx="8808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63%de S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7272776">
            <a:off x="2300512" y="4274227"/>
            <a:ext cx="2046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Tangente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9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9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5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8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5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8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56" grpId="0" animBg="1"/>
      <p:bldP spid="23557" grpId="0" animBg="1"/>
      <p:bldP spid="23558" grpId="0"/>
      <p:bldP spid="23559" grpId="0"/>
      <p:bldP spid="23562" grpId="0" animBg="1"/>
      <p:bldP spid="9227" grpId="0"/>
      <p:bldP spid="12" grpId="0"/>
      <p:bldP spid="14" grpId="0"/>
      <p:bldP spid="2" grpId="0" animBg="1"/>
      <p:bldP spid="8" grpId="0" animBg="1"/>
      <p:bldP spid="10" grpId="0"/>
      <p:bldP spid="24" grpId="0" autoUpdateAnimBg="0"/>
      <p:bldP spid="25" grpId="0"/>
      <p:bldP spid="26" grpId="0" animBg="1"/>
      <p:bldP spid="27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52484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2966792"/>
            <a:ext cx="9405257" cy="360040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100930" y="1435483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amorti.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03562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593271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00547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45415" y="2889473"/>
            <a:ext cx="8075048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209"/>
              <a:gd name="connsiteY0" fmla="*/ 10036 h 10036"/>
              <a:gd name="connsiteX1" fmla="*/ 2938 w 11209"/>
              <a:gd name="connsiteY1" fmla="*/ 10000 h 10036"/>
              <a:gd name="connsiteX2" fmla="*/ 2938 w 11209"/>
              <a:gd name="connsiteY2" fmla="*/ 101 h 10036"/>
              <a:gd name="connsiteX3" fmla="*/ 11209 w 11209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9" h="10036">
                <a:moveTo>
                  <a:pt x="0" y="10036"/>
                </a:moveTo>
                <a:lnTo>
                  <a:pt x="2938" y="10000"/>
                </a:lnTo>
                <a:lnTo>
                  <a:pt x="2938" y="101"/>
                </a:lnTo>
                <a:lnTo>
                  <a:pt x="11209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397082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402421" y="2265208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38648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596287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704108" y="273956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726873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244654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77186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472541"/>
            <a:ext cx="4088222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486401"/>
            <a:ext cx="15236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132905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24864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4143" y="470986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660792" y="3493766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915559" y="2614141"/>
            <a:ext cx="2116115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493256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28060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588667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479489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591239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593271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30" y="3218390"/>
            <a:ext cx="8294912" cy="2670778"/>
          </a:xfrm>
          <a:custGeom>
            <a:avLst/>
            <a:gdLst>
              <a:gd name="connsiteX0" fmla="*/ 0 w 8153400"/>
              <a:gd name="connsiteY0" fmla="*/ 2468232 h 2556847"/>
              <a:gd name="connsiteX1" fmla="*/ 1556657 w 8153400"/>
              <a:gd name="connsiteY1" fmla="*/ 2468232 h 2556847"/>
              <a:gd name="connsiteX2" fmla="*/ 2079171 w 8153400"/>
              <a:gd name="connsiteY2" fmla="*/ 2457346 h 2556847"/>
              <a:gd name="connsiteX3" fmla="*/ 2405742 w 8153400"/>
              <a:gd name="connsiteY3" fmla="*/ 2413804 h 2556847"/>
              <a:gd name="connsiteX4" fmla="*/ 3309257 w 8153400"/>
              <a:gd name="connsiteY4" fmla="*/ 661204 h 2556847"/>
              <a:gd name="connsiteX5" fmla="*/ 4049485 w 8153400"/>
              <a:gd name="connsiteY5" fmla="*/ 149575 h 2556847"/>
              <a:gd name="connsiteX6" fmla="*/ 5921828 w 8153400"/>
              <a:gd name="connsiteY6" fmla="*/ 8061 h 2556847"/>
              <a:gd name="connsiteX7" fmla="*/ 8153400 w 8153400"/>
              <a:gd name="connsiteY7" fmla="*/ 29832 h 2556847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13804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68232 h 2469048"/>
              <a:gd name="connsiteX1" fmla="*/ 1556657 w 8153400"/>
              <a:gd name="connsiteY1" fmla="*/ 2468232 h 2469048"/>
              <a:gd name="connsiteX2" fmla="*/ 2079171 w 8153400"/>
              <a:gd name="connsiteY2" fmla="*/ 2457346 h 2469048"/>
              <a:gd name="connsiteX3" fmla="*/ 2405742 w 8153400"/>
              <a:gd name="connsiteY3" fmla="*/ 2457347 h 2469048"/>
              <a:gd name="connsiteX4" fmla="*/ 3309257 w 8153400"/>
              <a:gd name="connsiteY4" fmla="*/ 661204 h 2469048"/>
              <a:gd name="connsiteX5" fmla="*/ 4049485 w 8153400"/>
              <a:gd name="connsiteY5" fmla="*/ 149575 h 2469048"/>
              <a:gd name="connsiteX6" fmla="*/ 5921828 w 8153400"/>
              <a:gd name="connsiteY6" fmla="*/ 8061 h 2469048"/>
              <a:gd name="connsiteX7" fmla="*/ 8153400 w 8153400"/>
              <a:gd name="connsiteY7" fmla="*/ 29832 h 2469048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24690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218714"/>
              <a:gd name="connsiteY0" fmla="*/ 2576487 h 2576487"/>
              <a:gd name="connsiteX1" fmla="*/ 1556657 w 8218714"/>
              <a:gd name="connsiteY1" fmla="*/ 2576487 h 2576487"/>
              <a:gd name="connsiteX2" fmla="*/ 2079171 w 8218714"/>
              <a:gd name="connsiteY2" fmla="*/ 2565601 h 2576487"/>
              <a:gd name="connsiteX3" fmla="*/ 2405742 w 8218714"/>
              <a:gd name="connsiteY3" fmla="*/ 2532945 h 2576487"/>
              <a:gd name="connsiteX4" fmla="*/ 3309257 w 8218714"/>
              <a:gd name="connsiteY4" fmla="*/ 769459 h 2576487"/>
              <a:gd name="connsiteX5" fmla="*/ 4049485 w 8218714"/>
              <a:gd name="connsiteY5" fmla="*/ 257830 h 2576487"/>
              <a:gd name="connsiteX6" fmla="*/ 5921828 w 8218714"/>
              <a:gd name="connsiteY6" fmla="*/ 116316 h 2576487"/>
              <a:gd name="connsiteX7" fmla="*/ 8218714 w 8218714"/>
              <a:gd name="connsiteY7" fmla="*/ 3044 h 2576487"/>
              <a:gd name="connsiteX0" fmla="*/ 0 w 8218714"/>
              <a:gd name="connsiteY0" fmla="*/ 2577670 h 2577670"/>
              <a:gd name="connsiteX1" fmla="*/ 1556657 w 8218714"/>
              <a:gd name="connsiteY1" fmla="*/ 2577670 h 2577670"/>
              <a:gd name="connsiteX2" fmla="*/ 2079171 w 8218714"/>
              <a:gd name="connsiteY2" fmla="*/ 2566784 h 2577670"/>
              <a:gd name="connsiteX3" fmla="*/ 2405742 w 8218714"/>
              <a:gd name="connsiteY3" fmla="*/ 2534128 h 2577670"/>
              <a:gd name="connsiteX4" fmla="*/ 3309257 w 8218714"/>
              <a:gd name="connsiteY4" fmla="*/ 770642 h 2577670"/>
              <a:gd name="connsiteX5" fmla="*/ 4049485 w 8218714"/>
              <a:gd name="connsiteY5" fmla="*/ 259013 h 2577670"/>
              <a:gd name="connsiteX6" fmla="*/ 5900057 w 8218714"/>
              <a:gd name="connsiteY6" fmla="*/ 86783 h 2577670"/>
              <a:gd name="connsiteX7" fmla="*/ 8218714 w 8218714"/>
              <a:gd name="connsiteY7" fmla="*/ 4227 h 2577670"/>
              <a:gd name="connsiteX0" fmla="*/ 0 w 8218714"/>
              <a:gd name="connsiteY0" fmla="*/ 2607347 h 2607347"/>
              <a:gd name="connsiteX1" fmla="*/ 1556657 w 8218714"/>
              <a:gd name="connsiteY1" fmla="*/ 2607347 h 2607347"/>
              <a:gd name="connsiteX2" fmla="*/ 2079171 w 8218714"/>
              <a:gd name="connsiteY2" fmla="*/ 2596461 h 2607347"/>
              <a:gd name="connsiteX3" fmla="*/ 2405742 w 8218714"/>
              <a:gd name="connsiteY3" fmla="*/ 2563805 h 2607347"/>
              <a:gd name="connsiteX4" fmla="*/ 3309257 w 8218714"/>
              <a:gd name="connsiteY4" fmla="*/ 800319 h 2607347"/>
              <a:gd name="connsiteX5" fmla="*/ 4049485 w 8218714"/>
              <a:gd name="connsiteY5" fmla="*/ 288690 h 2607347"/>
              <a:gd name="connsiteX6" fmla="*/ 5900057 w 8218714"/>
              <a:gd name="connsiteY6" fmla="*/ 116460 h 2607347"/>
              <a:gd name="connsiteX7" fmla="*/ 8218714 w 8218714"/>
              <a:gd name="connsiteY7" fmla="*/ 3188 h 2607347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5 w 8218714"/>
              <a:gd name="connsiteY5" fmla="*/ 28550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4 w 8218714"/>
              <a:gd name="connsiteY5" fmla="*/ 21383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049484 w 8218714"/>
              <a:gd name="connsiteY5" fmla="*/ 213834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103912 w 8218714"/>
              <a:gd name="connsiteY5" fmla="*/ 244550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62256"/>
              <a:gd name="connsiteY0" fmla="*/ 2532491 h 2628482"/>
              <a:gd name="connsiteX1" fmla="*/ 1556657 w 8262256"/>
              <a:gd name="connsiteY1" fmla="*/ 2532491 h 2628482"/>
              <a:gd name="connsiteX2" fmla="*/ 2079171 w 8262256"/>
              <a:gd name="connsiteY2" fmla="*/ 2521605 h 2628482"/>
              <a:gd name="connsiteX3" fmla="*/ 2405742 w 8262256"/>
              <a:gd name="connsiteY3" fmla="*/ 2488949 h 2628482"/>
              <a:gd name="connsiteX4" fmla="*/ 3178629 w 8262256"/>
              <a:gd name="connsiteY4" fmla="*/ 735702 h 2628482"/>
              <a:gd name="connsiteX5" fmla="*/ 4103912 w 8262256"/>
              <a:gd name="connsiteY5" fmla="*/ 172880 h 2628482"/>
              <a:gd name="connsiteX6" fmla="*/ 5921828 w 8262256"/>
              <a:gd name="connsiteY6" fmla="*/ 92796 h 2628482"/>
              <a:gd name="connsiteX7" fmla="*/ 8262256 w 8262256"/>
              <a:gd name="connsiteY7" fmla="*/ 2 h 2628482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62078 h 2597764"/>
              <a:gd name="connsiteX7" fmla="*/ 8262256 w 8262256"/>
              <a:gd name="connsiteY7" fmla="*/ 0 h 2597764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31362 h 2597764"/>
              <a:gd name="connsiteX7" fmla="*/ 8262256 w 8262256"/>
              <a:gd name="connsiteY7" fmla="*/ 0 h 2597764"/>
              <a:gd name="connsiteX0" fmla="*/ 0 w 8262256"/>
              <a:gd name="connsiteY0" fmla="*/ 2532489 h 2628480"/>
              <a:gd name="connsiteX1" fmla="*/ 1556657 w 8262256"/>
              <a:gd name="connsiteY1" fmla="*/ 2532489 h 2628480"/>
              <a:gd name="connsiteX2" fmla="*/ 2079171 w 8262256"/>
              <a:gd name="connsiteY2" fmla="*/ 2521603 h 2628480"/>
              <a:gd name="connsiteX3" fmla="*/ 2405742 w 8262256"/>
              <a:gd name="connsiteY3" fmla="*/ 2488947 h 2628480"/>
              <a:gd name="connsiteX4" fmla="*/ 3178629 w 8262256"/>
              <a:gd name="connsiteY4" fmla="*/ 735700 h 2628480"/>
              <a:gd name="connsiteX5" fmla="*/ 4103912 w 8262256"/>
              <a:gd name="connsiteY5" fmla="*/ 172878 h 2628480"/>
              <a:gd name="connsiteX6" fmla="*/ 5921828 w 8262256"/>
              <a:gd name="connsiteY6" fmla="*/ 62078 h 2628480"/>
              <a:gd name="connsiteX7" fmla="*/ 8262256 w 8262256"/>
              <a:gd name="connsiteY7" fmla="*/ 0 h 2628480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24600 w 8262256"/>
              <a:gd name="connsiteY6" fmla="*/ 133749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02829 w 8262256"/>
              <a:gd name="connsiteY6" fmla="*/ 92794 h 2532489"/>
              <a:gd name="connsiteX7" fmla="*/ 8262256 w 8262256"/>
              <a:gd name="connsiteY7" fmla="*/ 0 h 2532489"/>
              <a:gd name="connsiteX0" fmla="*/ 0 w 8273141"/>
              <a:gd name="connsiteY0" fmla="*/ 2542727 h 2542727"/>
              <a:gd name="connsiteX1" fmla="*/ 1556657 w 8273141"/>
              <a:gd name="connsiteY1" fmla="*/ 2542727 h 2542727"/>
              <a:gd name="connsiteX2" fmla="*/ 2079171 w 8273141"/>
              <a:gd name="connsiteY2" fmla="*/ 2531841 h 2542727"/>
              <a:gd name="connsiteX3" fmla="*/ 2405742 w 8273141"/>
              <a:gd name="connsiteY3" fmla="*/ 2499185 h 2542727"/>
              <a:gd name="connsiteX4" fmla="*/ 3178629 w 8273141"/>
              <a:gd name="connsiteY4" fmla="*/ 745938 h 2542727"/>
              <a:gd name="connsiteX5" fmla="*/ 4103912 w 8273141"/>
              <a:gd name="connsiteY5" fmla="*/ 183116 h 2542727"/>
              <a:gd name="connsiteX6" fmla="*/ 6302829 w 8273141"/>
              <a:gd name="connsiteY6" fmla="*/ 103032 h 2542727"/>
              <a:gd name="connsiteX7" fmla="*/ 8273141 w 8273141"/>
              <a:gd name="connsiteY7" fmla="*/ 0 h 2542727"/>
              <a:gd name="connsiteX0" fmla="*/ 0 w 8284027"/>
              <a:gd name="connsiteY0" fmla="*/ 2532488 h 2532488"/>
              <a:gd name="connsiteX1" fmla="*/ 1556657 w 8284027"/>
              <a:gd name="connsiteY1" fmla="*/ 2532488 h 2532488"/>
              <a:gd name="connsiteX2" fmla="*/ 2079171 w 8284027"/>
              <a:gd name="connsiteY2" fmla="*/ 2521602 h 2532488"/>
              <a:gd name="connsiteX3" fmla="*/ 2405742 w 8284027"/>
              <a:gd name="connsiteY3" fmla="*/ 2488946 h 2532488"/>
              <a:gd name="connsiteX4" fmla="*/ 3178629 w 8284027"/>
              <a:gd name="connsiteY4" fmla="*/ 735699 h 2532488"/>
              <a:gd name="connsiteX5" fmla="*/ 4103912 w 8284027"/>
              <a:gd name="connsiteY5" fmla="*/ 172877 h 2532488"/>
              <a:gd name="connsiteX6" fmla="*/ 6302829 w 8284027"/>
              <a:gd name="connsiteY6" fmla="*/ 92793 h 2532488"/>
              <a:gd name="connsiteX7" fmla="*/ 8284027 w 8284027"/>
              <a:gd name="connsiteY7" fmla="*/ 0 h 2532488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302829 w 8294912"/>
              <a:gd name="connsiteY6" fmla="*/ 72316 h 2512011"/>
              <a:gd name="connsiteX7" fmla="*/ 8294912 w 8294912"/>
              <a:gd name="connsiteY7" fmla="*/ 0 h 2512011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291944 w 8294912"/>
              <a:gd name="connsiteY6" fmla="*/ 51839 h 2512011"/>
              <a:gd name="connsiteX7" fmla="*/ 8294912 w 8294912"/>
              <a:gd name="connsiteY7" fmla="*/ 0 h 251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94912" h="2512011">
                <a:moveTo>
                  <a:pt x="0" y="2512011"/>
                </a:moveTo>
                <a:lnTo>
                  <a:pt x="1556657" y="2512011"/>
                </a:lnTo>
                <a:cubicBezTo>
                  <a:pt x="1903185" y="2510197"/>
                  <a:pt x="1937657" y="2508382"/>
                  <a:pt x="2079171" y="2501125"/>
                </a:cubicBezTo>
                <a:cubicBezTo>
                  <a:pt x="2220685" y="2493868"/>
                  <a:pt x="2211614" y="2510155"/>
                  <a:pt x="2405742" y="2468469"/>
                </a:cubicBezTo>
                <a:cubicBezTo>
                  <a:pt x="2599870" y="2426783"/>
                  <a:pt x="2895601" y="1101233"/>
                  <a:pt x="3178629" y="715222"/>
                </a:cubicBezTo>
                <a:cubicBezTo>
                  <a:pt x="3461657" y="329211"/>
                  <a:pt x="3585026" y="262964"/>
                  <a:pt x="4103912" y="152400"/>
                </a:cubicBezTo>
                <a:cubicBezTo>
                  <a:pt x="4622798" y="41836"/>
                  <a:pt x="5598887" y="80652"/>
                  <a:pt x="6291944" y="51839"/>
                </a:cubicBezTo>
                <a:lnTo>
                  <a:pt x="8294912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2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4" presetID="6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2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56" grpId="0" animBg="1"/>
      <p:bldP spid="23558" grpId="0"/>
      <p:bldP spid="23559" grpId="0"/>
      <p:bldP spid="23562" grpId="0" animBg="1"/>
      <p:bldP spid="12" grpId="0"/>
      <p:bldP spid="14" grpId="0" autoUpdateAnimBg="0"/>
      <p:bldP spid="17" grpId="0"/>
      <p:bldP spid="18" grpId="0"/>
      <p:bldP spid="23" grpId="0" autoUpdateAnimBg="0"/>
      <p:bldP spid="30" grpId="0" autoUpdateAnimBg="0"/>
      <p:bldP spid="31" grpId="0" animBg="1"/>
      <p:bldP spid="32" grpId="0"/>
      <p:bldP spid="33" grpId="0" animBg="1"/>
      <p:bldP spid="8" grpId="0"/>
      <p:bldP spid="38" grpId="0" autoUpdateAnimBg="0"/>
      <p:bldP spid="39" grpId="0" autoUpdateAnimBg="0"/>
      <p:bldP spid="40" grpId="0" animBg="1"/>
      <p:bldP spid="42" grpId="0" autoUpdateAnimBg="0"/>
      <p:bldP spid="2" grpId="0" animBg="1"/>
      <p:bldP spid="20" grpId="0" autoUpdateAnimBg="0"/>
      <p:bldP spid="4" grpId="0" animBg="1"/>
      <p:bldP spid="23557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68813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3057057"/>
            <a:ext cx="9405257" cy="397342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oscillations amorties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626858"/>
            <a:ext cx="8268063" cy="3421385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48">
                <a:moveTo>
                  <a:pt x="0" y="10004"/>
                </a:moveTo>
                <a:cubicBezTo>
                  <a:pt x="420" y="10023"/>
                  <a:pt x="843" y="10044"/>
                  <a:pt x="1219" y="10044"/>
                </a:cubicBezTo>
                <a:cubicBezTo>
                  <a:pt x="1596" y="10044"/>
                  <a:pt x="1970" y="10004"/>
                  <a:pt x="2256" y="10004"/>
                </a:cubicBezTo>
                <a:cubicBezTo>
                  <a:pt x="2542" y="10004"/>
                  <a:pt x="2757" y="10065"/>
                  <a:pt x="2934" y="10044"/>
                </a:cubicBezTo>
                <a:cubicBezTo>
                  <a:pt x="3110" y="10023"/>
                  <a:pt x="3201" y="10004"/>
                  <a:pt x="3318" y="9884"/>
                </a:cubicBezTo>
                <a:cubicBezTo>
                  <a:pt x="3435" y="9764"/>
                  <a:pt x="3554" y="9587"/>
                  <a:pt x="3633" y="9320"/>
                </a:cubicBezTo>
                <a:cubicBezTo>
                  <a:pt x="3711" y="9055"/>
                  <a:pt x="3615" y="9648"/>
                  <a:pt x="3792" y="8277"/>
                </a:cubicBezTo>
                <a:cubicBezTo>
                  <a:pt x="3968" y="6905"/>
                  <a:pt x="4466" y="2466"/>
                  <a:pt x="4694" y="1098"/>
                </a:cubicBezTo>
                <a:cubicBezTo>
                  <a:pt x="4923" y="-270"/>
                  <a:pt x="5052" y="7"/>
                  <a:pt x="5169" y="57"/>
                </a:cubicBezTo>
                <a:cubicBezTo>
                  <a:pt x="5286" y="107"/>
                  <a:pt x="5307" y="255"/>
                  <a:pt x="5393" y="736"/>
                </a:cubicBezTo>
                <a:cubicBezTo>
                  <a:pt x="5480" y="1217"/>
                  <a:pt x="5589" y="2496"/>
                  <a:pt x="5687" y="2944"/>
                </a:cubicBezTo>
                <a:cubicBezTo>
                  <a:pt x="5785" y="3390"/>
                  <a:pt x="5879" y="3418"/>
                  <a:pt x="5981" y="3424"/>
                </a:cubicBezTo>
                <a:cubicBezTo>
                  <a:pt x="6083" y="3432"/>
                  <a:pt x="6200" y="3306"/>
                  <a:pt x="6298" y="2985"/>
                </a:cubicBezTo>
                <a:cubicBezTo>
                  <a:pt x="6396" y="2664"/>
                  <a:pt x="6479" y="1876"/>
                  <a:pt x="6569" y="1500"/>
                </a:cubicBezTo>
                <a:cubicBezTo>
                  <a:pt x="6659" y="1125"/>
                  <a:pt x="6745" y="797"/>
                  <a:pt x="6840" y="736"/>
                </a:cubicBezTo>
                <a:cubicBezTo>
                  <a:pt x="6934" y="674"/>
                  <a:pt x="7031" y="839"/>
                  <a:pt x="7133" y="1138"/>
                </a:cubicBezTo>
                <a:cubicBezTo>
                  <a:pt x="7234" y="1439"/>
                  <a:pt x="7346" y="2234"/>
                  <a:pt x="7448" y="2541"/>
                </a:cubicBezTo>
                <a:cubicBezTo>
                  <a:pt x="7550" y="2848"/>
                  <a:pt x="7628" y="3145"/>
                  <a:pt x="7741" y="2985"/>
                </a:cubicBezTo>
                <a:cubicBezTo>
                  <a:pt x="7854" y="2824"/>
                  <a:pt x="8012" y="1774"/>
                  <a:pt x="8125" y="1579"/>
                </a:cubicBezTo>
                <a:cubicBezTo>
                  <a:pt x="8239" y="1384"/>
                  <a:pt x="8278" y="1780"/>
                  <a:pt x="8420" y="1821"/>
                </a:cubicBezTo>
                <a:cubicBezTo>
                  <a:pt x="8561" y="1862"/>
                  <a:pt x="8865" y="1814"/>
                  <a:pt x="8981" y="1821"/>
                </a:cubicBezTo>
                <a:cubicBezTo>
                  <a:pt x="9099" y="1828"/>
                  <a:pt x="9965" y="1781"/>
                  <a:pt x="10000" y="1795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54977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6244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6064474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400265" y="290285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900022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6076153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93515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549536"/>
            <a:ext cx="4076264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595261"/>
            <a:ext cx="151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1110" y="484775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342209" y="3746109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1013684" y="2690343"/>
            <a:ext cx="2017990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509585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5166292" y="2977412"/>
            <a:ext cx="1426602" cy="1070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44389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604996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675437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607568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3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9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2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4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95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2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4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2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4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69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9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4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9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45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95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45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95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63" grpId="0" animBg="1"/>
      <p:bldP spid="14" grpId="0"/>
      <p:bldP spid="17" grpId="0" autoUpdateAnimBg="0"/>
      <p:bldP spid="18" grpId="0" autoUpdateAnimBg="0"/>
      <p:bldP spid="23" grpId="0" autoUpdateAnimBg="0"/>
      <p:bldP spid="30" grpId="0"/>
      <p:bldP spid="31" grpId="0" animBg="1"/>
      <p:bldP spid="32" grpId="0"/>
      <p:bldP spid="33" grpId="0" animBg="1"/>
      <p:bldP spid="8" grpId="0"/>
      <p:bldP spid="38" grpId="0"/>
      <p:bldP spid="39" grpId="0"/>
      <p:bldP spid="40" grpId="0" animBg="1"/>
      <p:bldP spid="42" grpId="0"/>
      <p:bldP spid="45" grpId="0"/>
      <p:bldP spid="46" grpId="0"/>
      <p:bldP spid="2" grpId="0" animBg="1"/>
      <p:bldP spid="20" grpId="0" autoUpdateAnimBg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37948" y="515451"/>
            <a:ext cx="9106052" cy="46185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101600" y="1504482"/>
            <a:ext cx="9405257" cy="397342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 flipV="1">
            <a:off x="963380" y="646338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-410709" y="1424174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4" name="Freeform 10"/>
          <p:cNvSpPr>
            <a:spLocks/>
          </p:cNvSpPr>
          <p:nvPr/>
        </p:nvSpPr>
        <p:spPr bwMode="auto">
          <a:xfrm>
            <a:off x="673101" y="1500188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692150" y="1074283"/>
            <a:ext cx="8268063" cy="3421385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48">
                <a:moveTo>
                  <a:pt x="0" y="10004"/>
                </a:moveTo>
                <a:cubicBezTo>
                  <a:pt x="420" y="10023"/>
                  <a:pt x="843" y="10044"/>
                  <a:pt x="1219" y="10044"/>
                </a:cubicBezTo>
                <a:cubicBezTo>
                  <a:pt x="1596" y="10044"/>
                  <a:pt x="1970" y="10004"/>
                  <a:pt x="2256" y="10004"/>
                </a:cubicBezTo>
                <a:cubicBezTo>
                  <a:pt x="2542" y="10004"/>
                  <a:pt x="2757" y="10065"/>
                  <a:pt x="2934" y="10044"/>
                </a:cubicBezTo>
                <a:cubicBezTo>
                  <a:pt x="3110" y="10023"/>
                  <a:pt x="3201" y="10004"/>
                  <a:pt x="3318" y="9884"/>
                </a:cubicBezTo>
                <a:cubicBezTo>
                  <a:pt x="3435" y="9764"/>
                  <a:pt x="3554" y="9587"/>
                  <a:pt x="3633" y="9320"/>
                </a:cubicBezTo>
                <a:cubicBezTo>
                  <a:pt x="3711" y="9055"/>
                  <a:pt x="3615" y="9648"/>
                  <a:pt x="3792" y="8277"/>
                </a:cubicBezTo>
                <a:cubicBezTo>
                  <a:pt x="3968" y="6905"/>
                  <a:pt x="4466" y="2466"/>
                  <a:pt x="4694" y="1098"/>
                </a:cubicBezTo>
                <a:cubicBezTo>
                  <a:pt x="4923" y="-270"/>
                  <a:pt x="5052" y="7"/>
                  <a:pt x="5169" y="57"/>
                </a:cubicBezTo>
                <a:cubicBezTo>
                  <a:pt x="5286" y="107"/>
                  <a:pt x="5307" y="255"/>
                  <a:pt x="5393" y="736"/>
                </a:cubicBezTo>
                <a:cubicBezTo>
                  <a:pt x="5480" y="1217"/>
                  <a:pt x="5589" y="2496"/>
                  <a:pt x="5687" y="2944"/>
                </a:cubicBezTo>
                <a:cubicBezTo>
                  <a:pt x="5785" y="3390"/>
                  <a:pt x="5879" y="3418"/>
                  <a:pt x="5981" y="3424"/>
                </a:cubicBezTo>
                <a:cubicBezTo>
                  <a:pt x="6083" y="3432"/>
                  <a:pt x="6200" y="3306"/>
                  <a:pt x="6298" y="2985"/>
                </a:cubicBezTo>
                <a:cubicBezTo>
                  <a:pt x="6396" y="2664"/>
                  <a:pt x="6479" y="1876"/>
                  <a:pt x="6569" y="1500"/>
                </a:cubicBezTo>
                <a:cubicBezTo>
                  <a:pt x="6659" y="1125"/>
                  <a:pt x="6745" y="797"/>
                  <a:pt x="6840" y="736"/>
                </a:cubicBezTo>
                <a:cubicBezTo>
                  <a:pt x="6934" y="674"/>
                  <a:pt x="7031" y="839"/>
                  <a:pt x="7133" y="1138"/>
                </a:cubicBezTo>
                <a:cubicBezTo>
                  <a:pt x="7234" y="1439"/>
                  <a:pt x="7346" y="2234"/>
                  <a:pt x="7448" y="2541"/>
                </a:cubicBezTo>
                <a:cubicBezTo>
                  <a:pt x="7550" y="2848"/>
                  <a:pt x="7628" y="3145"/>
                  <a:pt x="7741" y="2985"/>
                </a:cubicBezTo>
                <a:cubicBezTo>
                  <a:pt x="7854" y="2824"/>
                  <a:pt x="8012" y="1774"/>
                  <a:pt x="8125" y="1579"/>
                </a:cubicBezTo>
                <a:cubicBezTo>
                  <a:pt x="8239" y="1384"/>
                  <a:pt x="8278" y="1780"/>
                  <a:pt x="8420" y="1821"/>
                </a:cubicBezTo>
                <a:cubicBezTo>
                  <a:pt x="8561" y="1862"/>
                  <a:pt x="8865" y="1814"/>
                  <a:pt x="8981" y="1821"/>
                </a:cubicBezTo>
                <a:cubicBezTo>
                  <a:pt x="9099" y="1828"/>
                  <a:pt x="9965" y="1781"/>
                  <a:pt x="10000" y="1795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68544" y="2581535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1130692" y="529127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28" name="Connecteur droit 27"/>
          <p:cNvCxnSpPr/>
          <p:nvPr/>
        </p:nvCxnSpPr>
        <p:spPr>
          <a:xfrm>
            <a:off x="3320158" y="2997200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4400265" y="1350282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7246937" y="134744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8738775" y="757395"/>
            <a:ext cx="0" cy="1625181"/>
            <a:chOff x="8738775" y="2309970"/>
            <a:chExt cx="0" cy="1625181"/>
          </a:xfrm>
        </p:grpSpPr>
        <p:cxnSp>
          <p:nvCxnSpPr>
            <p:cNvPr id="32" name="Connecteur droit 31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orme libre 34"/>
          <p:cNvSpPr/>
          <p:nvPr/>
        </p:nvSpPr>
        <p:spPr>
          <a:xfrm>
            <a:off x="783768" y="1996961"/>
            <a:ext cx="4076264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1304237" y="2042686"/>
            <a:ext cx="151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1013684" y="1137768"/>
            <a:ext cx="2017990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>
            <a:off x="5166292" y="1424837"/>
            <a:ext cx="1426602" cy="1070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963386" y="4543425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40" name="Line 5"/>
          <p:cNvSpPr>
            <a:spLocks noChangeShapeType="1"/>
          </p:cNvSpPr>
          <p:nvPr/>
        </p:nvSpPr>
        <p:spPr bwMode="auto">
          <a:xfrm>
            <a:off x="419099" y="4543425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45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7" grpId="0"/>
      <p:bldP spid="35" grpId="0" animBg="1"/>
      <p:bldP spid="36" grpId="0"/>
      <p:bldP spid="3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574462"/>
            <a:ext cx="91439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limite de stabilité.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85374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83003"/>
            <a:ext cx="8347362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9899">
                <a:moveTo>
                  <a:pt x="0" y="9899"/>
                </a:moveTo>
                <a:lnTo>
                  <a:pt x="3316" y="9899"/>
                </a:lnTo>
                <a:lnTo>
                  <a:pt x="3316" y="0"/>
                </a:lnTo>
                <a:lnTo>
                  <a:pt x="11587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55672" y="400847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8300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032528" y="2401042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3" y="2656111"/>
            <a:ext cx="8414657" cy="341811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14657" h="3418118">
                <a:moveTo>
                  <a:pt x="0" y="3418118"/>
                </a:moveTo>
                <a:lnTo>
                  <a:pt x="2013857" y="3407232"/>
                </a:lnTo>
                <a:cubicBezTo>
                  <a:pt x="2365828" y="3403603"/>
                  <a:pt x="2044700" y="3398160"/>
                  <a:pt x="2111828" y="3396346"/>
                </a:cubicBezTo>
                <a:cubicBezTo>
                  <a:pt x="2178956" y="3394532"/>
                  <a:pt x="2142671" y="3405416"/>
                  <a:pt x="2416628" y="3396346"/>
                </a:cubicBezTo>
                <a:cubicBezTo>
                  <a:pt x="2690585" y="3387276"/>
                  <a:pt x="3178628" y="442690"/>
                  <a:pt x="3494314" y="76204"/>
                </a:cubicBezTo>
                <a:cubicBezTo>
                  <a:pt x="3810000" y="-290282"/>
                  <a:pt x="4060371" y="1206503"/>
                  <a:pt x="4310742" y="1197432"/>
                </a:cubicBezTo>
                <a:cubicBezTo>
                  <a:pt x="4561113" y="1188361"/>
                  <a:pt x="4764314" y="21775"/>
                  <a:pt x="4996543" y="21775"/>
                </a:cubicBezTo>
                <a:cubicBezTo>
                  <a:pt x="5228772" y="21775"/>
                  <a:pt x="5471886" y="1201061"/>
                  <a:pt x="5704114" y="1197432"/>
                </a:cubicBezTo>
                <a:cubicBezTo>
                  <a:pt x="5936342" y="1193803"/>
                  <a:pt x="6159500" y="-1811"/>
                  <a:pt x="6389914" y="3"/>
                </a:cubicBezTo>
                <a:cubicBezTo>
                  <a:pt x="6620328" y="1817"/>
                  <a:pt x="6856186" y="1206504"/>
                  <a:pt x="7086600" y="1208318"/>
                </a:cubicBezTo>
                <a:cubicBezTo>
                  <a:pt x="7317014" y="1210132"/>
                  <a:pt x="7551057" y="9075"/>
                  <a:pt x="7772400" y="10889"/>
                </a:cubicBezTo>
                <a:cubicBezTo>
                  <a:pt x="7993743" y="12703"/>
                  <a:pt x="8204200" y="615953"/>
                  <a:pt x="8414657" y="1219203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4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44463" y="0"/>
            <a:ext cx="3576637" cy="95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>
              <a:defRPr/>
            </a:pPr>
            <a:r>
              <a:rPr lang="fr-FR" sz="4400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44550" y="1143000"/>
            <a:ext cx="4210050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atteint et maintient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sortie en suivant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consigne fixe.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673100" y="17526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100" y="60960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357188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535488" y="3071813"/>
            <a:ext cx="33591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0" y="2276475"/>
            <a:ext cx="7204075" cy="37703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1342265"/>
            <a:ext cx="7539038" cy="4706353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000"/>
              <a:gd name="connsiteY0" fmla="*/ 9662 h 9705"/>
              <a:gd name="connsiteX1" fmla="*/ 1337 w 10000"/>
              <a:gd name="connsiteY1" fmla="*/ 9701 h 9705"/>
              <a:gd name="connsiteX2" fmla="*/ 2474 w 10000"/>
              <a:gd name="connsiteY2" fmla="*/ 9662 h 9705"/>
              <a:gd name="connsiteX3" fmla="*/ 3218 w 10000"/>
              <a:gd name="connsiteY3" fmla="*/ 9701 h 9705"/>
              <a:gd name="connsiteX4" fmla="*/ 3639 w 10000"/>
              <a:gd name="connsiteY4" fmla="*/ 9546 h 9705"/>
              <a:gd name="connsiteX5" fmla="*/ 3984 w 10000"/>
              <a:gd name="connsiteY5" fmla="*/ 9001 h 9705"/>
              <a:gd name="connsiteX6" fmla="*/ 4159 w 10000"/>
              <a:gd name="connsiteY6" fmla="*/ 7991 h 9705"/>
              <a:gd name="connsiteX7" fmla="*/ 5148 w 10000"/>
              <a:gd name="connsiteY7" fmla="*/ 1045 h 9705"/>
              <a:gd name="connsiteX8" fmla="*/ 5669 w 10000"/>
              <a:gd name="connsiteY8" fmla="*/ 38 h 9705"/>
              <a:gd name="connsiteX9" fmla="*/ 5915 w 10000"/>
              <a:gd name="connsiteY9" fmla="*/ 695 h 9705"/>
              <a:gd name="connsiteX10" fmla="*/ 6237 w 10000"/>
              <a:gd name="connsiteY10" fmla="*/ 2831 h 9705"/>
              <a:gd name="connsiteX11" fmla="*/ 6559 w 10000"/>
              <a:gd name="connsiteY11" fmla="*/ 3296 h 9705"/>
              <a:gd name="connsiteX12" fmla="*/ 6907 w 10000"/>
              <a:gd name="connsiteY12" fmla="*/ 2871 h 9705"/>
              <a:gd name="connsiteX13" fmla="*/ 7204 w 10000"/>
              <a:gd name="connsiteY13" fmla="*/ 1434 h 9705"/>
              <a:gd name="connsiteX14" fmla="*/ 7501 w 10000"/>
              <a:gd name="connsiteY14" fmla="*/ 695 h 9705"/>
              <a:gd name="connsiteX15" fmla="*/ 7823 w 10000"/>
              <a:gd name="connsiteY15" fmla="*/ 1084 h 9705"/>
              <a:gd name="connsiteX16" fmla="*/ 8168 w 10000"/>
              <a:gd name="connsiteY16" fmla="*/ 2441 h 9705"/>
              <a:gd name="connsiteX17" fmla="*/ 8490 w 10000"/>
              <a:gd name="connsiteY17" fmla="*/ 2871 h 9705"/>
              <a:gd name="connsiteX18" fmla="*/ 8911 w 10000"/>
              <a:gd name="connsiteY18" fmla="*/ 1510 h 9705"/>
              <a:gd name="connsiteX19" fmla="*/ 9234 w 10000"/>
              <a:gd name="connsiteY19" fmla="*/ 1745 h 9705"/>
              <a:gd name="connsiteX20" fmla="*/ 9850 w 10000"/>
              <a:gd name="connsiteY20" fmla="*/ 1745 h 9705"/>
              <a:gd name="connsiteX21" fmla="*/ 10000 w 10000"/>
              <a:gd name="connsiteY21" fmla="*/ 1784 h 970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41 h 10085"/>
              <a:gd name="connsiteX1" fmla="*/ 1337 w 10000"/>
              <a:gd name="connsiteY1" fmla="*/ 10081 h 10085"/>
              <a:gd name="connsiteX2" fmla="*/ 2474 w 10000"/>
              <a:gd name="connsiteY2" fmla="*/ 10041 h 10085"/>
              <a:gd name="connsiteX3" fmla="*/ 3218 w 10000"/>
              <a:gd name="connsiteY3" fmla="*/ 10081 h 10085"/>
              <a:gd name="connsiteX4" fmla="*/ 3639 w 10000"/>
              <a:gd name="connsiteY4" fmla="*/ 9921 h 10085"/>
              <a:gd name="connsiteX5" fmla="*/ 3984 w 10000"/>
              <a:gd name="connsiteY5" fmla="*/ 9360 h 10085"/>
              <a:gd name="connsiteX6" fmla="*/ 4159 w 10000"/>
              <a:gd name="connsiteY6" fmla="*/ 8319 h 10085"/>
              <a:gd name="connsiteX7" fmla="*/ 5148 w 10000"/>
              <a:gd name="connsiteY7" fmla="*/ 1162 h 10085"/>
              <a:gd name="connsiteX8" fmla="*/ 5669 w 10000"/>
              <a:gd name="connsiteY8" fmla="*/ 31 h 10085"/>
              <a:gd name="connsiteX9" fmla="*/ 5915 w 10000"/>
              <a:gd name="connsiteY9" fmla="*/ 801 h 10085"/>
              <a:gd name="connsiteX10" fmla="*/ 6237 w 10000"/>
              <a:gd name="connsiteY10" fmla="*/ 3002 h 10085"/>
              <a:gd name="connsiteX11" fmla="*/ 6559 w 10000"/>
              <a:gd name="connsiteY11" fmla="*/ 3481 h 10085"/>
              <a:gd name="connsiteX12" fmla="*/ 6907 w 10000"/>
              <a:gd name="connsiteY12" fmla="*/ 3043 h 10085"/>
              <a:gd name="connsiteX13" fmla="*/ 7204 w 10000"/>
              <a:gd name="connsiteY13" fmla="*/ 1563 h 10085"/>
              <a:gd name="connsiteX14" fmla="*/ 7501 w 10000"/>
              <a:gd name="connsiteY14" fmla="*/ 801 h 10085"/>
              <a:gd name="connsiteX15" fmla="*/ 7823 w 10000"/>
              <a:gd name="connsiteY15" fmla="*/ 1202 h 10085"/>
              <a:gd name="connsiteX16" fmla="*/ 8168 w 10000"/>
              <a:gd name="connsiteY16" fmla="*/ 2600 h 10085"/>
              <a:gd name="connsiteX17" fmla="*/ 8490 w 10000"/>
              <a:gd name="connsiteY17" fmla="*/ 3043 h 10085"/>
              <a:gd name="connsiteX18" fmla="*/ 8911 w 10000"/>
              <a:gd name="connsiteY18" fmla="*/ 1641 h 10085"/>
              <a:gd name="connsiteX19" fmla="*/ 9234 w 10000"/>
              <a:gd name="connsiteY19" fmla="*/ 1883 h 10085"/>
              <a:gd name="connsiteX20" fmla="*/ 9850 w 10000"/>
              <a:gd name="connsiteY20" fmla="*/ 1883 h 10085"/>
              <a:gd name="connsiteX21" fmla="*/ 10000 w 10000"/>
              <a:gd name="connsiteY21" fmla="*/ 1923 h 1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85">
                <a:moveTo>
                  <a:pt x="0" y="10041"/>
                </a:moveTo>
                <a:cubicBezTo>
                  <a:pt x="461" y="10060"/>
                  <a:pt x="924" y="10081"/>
                  <a:pt x="1337" y="10081"/>
                </a:cubicBezTo>
                <a:cubicBezTo>
                  <a:pt x="1750" y="10081"/>
                  <a:pt x="2160" y="10041"/>
                  <a:pt x="2474" y="10041"/>
                </a:cubicBezTo>
                <a:cubicBezTo>
                  <a:pt x="2788" y="10041"/>
                  <a:pt x="3024" y="10101"/>
                  <a:pt x="3218" y="10081"/>
                </a:cubicBezTo>
                <a:cubicBezTo>
                  <a:pt x="3411" y="10060"/>
                  <a:pt x="3510" y="10041"/>
                  <a:pt x="3639" y="9921"/>
                </a:cubicBezTo>
                <a:cubicBezTo>
                  <a:pt x="3767" y="9802"/>
                  <a:pt x="3898" y="9625"/>
                  <a:pt x="3984" y="9360"/>
                </a:cubicBezTo>
                <a:cubicBezTo>
                  <a:pt x="4070" y="9095"/>
                  <a:pt x="3965" y="9686"/>
                  <a:pt x="4159" y="8319"/>
                </a:cubicBezTo>
                <a:cubicBezTo>
                  <a:pt x="4352" y="6952"/>
                  <a:pt x="4896" y="2543"/>
                  <a:pt x="5148" y="1162"/>
                </a:cubicBezTo>
                <a:cubicBezTo>
                  <a:pt x="5400" y="-219"/>
                  <a:pt x="5627" y="-1"/>
                  <a:pt x="5669" y="31"/>
                </a:cubicBezTo>
                <a:cubicBezTo>
                  <a:pt x="5711" y="63"/>
                  <a:pt x="5820" y="306"/>
                  <a:pt x="5915" y="801"/>
                </a:cubicBezTo>
                <a:cubicBezTo>
                  <a:pt x="6010" y="1296"/>
                  <a:pt x="6130" y="2556"/>
                  <a:pt x="6237" y="3002"/>
                </a:cubicBezTo>
                <a:cubicBezTo>
                  <a:pt x="6344" y="3447"/>
                  <a:pt x="6448" y="3475"/>
                  <a:pt x="6559" y="3481"/>
                </a:cubicBezTo>
                <a:cubicBezTo>
                  <a:pt x="6671" y="3488"/>
                  <a:pt x="6799" y="3363"/>
                  <a:pt x="6907" y="3043"/>
                </a:cubicBezTo>
                <a:cubicBezTo>
                  <a:pt x="7014" y="2723"/>
                  <a:pt x="7105" y="1938"/>
                  <a:pt x="7204" y="1563"/>
                </a:cubicBezTo>
                <a:cubicBezTo>
                  <a:pt x="7303" y="1189"/>
                  <a:pt x="7397" y="862"/>
                  <a:pt x="7501" y="801"/>
                </a:cubicBezTo>
                <a:cubicBezTo>
                  <a:pt x="7604" y="739"/>
                  <a:pt x="7711" y="903"/>
                  <a:pt x="7823" y="1202"/>
                </a:cubicBezTo>
                <a:cubicBezTo>
                  <a:pt x="7934" y="1502"/>
                  <a:pt x="8056" y="2294"/>
                  <a:pt x="8168" y="2600"/>
                </a:cubicBezTo>
                <a:cubicBezTo>
                  <a:pt x="8280" y="2906"/>
                  <a:pt x="8366" y="3203"/>
                  <a:pt x="8490" y="3043"/>
                </a:cubicBezTo>
                <a:cubicBezTo>
                  <a:pt x="8614" y="2883"/>
                  <a:pt x="8787" y="1836"/>
                  <a:pt x="8911" y="1641"/>
                </a:cubicBezTo>
                <a:cubicBezTo>
                  <a:pt x="9036" y="1447"/>
                  <a:pt x="9078" y="1842"/>
                  <a:pt x="9234" y="1883"/>
                </a:cubicBezTo>
                <a:cubicBezTo>
                  <a:pt x="9389" y="1923"/>
                  <a:pt x="9722" y="1876"/>
                  <a:pt x="9850" y="1883"/>
                </a:cubicBezTo>
                <a:cubicBezTo>
                  <a:pt x="9979" y="1889"/>
                  <a:pt x="9962" y="1910"/>
                  <a:pt x="10000" y="1923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452813" y="4418013"/>
            <a:ext cx="6046787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/>
              <a:t>Exemples: </a:t>
            </a:r>
            <a:br>
              <a:rPr lang="fr-FR" sz="2000" dirty="0"/>
            </a:br>
            <a:r>
              <a:rPr lang="fr-FR" sz="2000" dirty="0"/>
              <a:t>- Chauffage (réglage thermostat = consigne)</a:t>
            </a:r>
            <a:br>
              <a:rPr lang="fr-FR" sz="2000" dirty="0"/>
            </a:br>
            <a:r>
              <a:rPr lang="fr-FR" sz="2000" dirty="0"/>
              <a:t>- Maintien d’une réserve de liquide                     	(niveau = consigne)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2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7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2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7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2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7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2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2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77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5123" grpId="0"/>
      <p:bldP spid="23556" grpId="0" animBg="1"/>
      <p:bldP spid="23557" grpId="0" animBg="1"/>
      <p:bldP spid="23558" grpId="0"/>
      <p:bldP spid="23559" grpId="0"/>
      <p:bldP spid="23561" grpId="0"/>
      <p:bldP spid="23562" grpId="0" animBg="1"/>
      <p:bldP spid="23563" grpId="0" animBg="1"/>
      <p:bldP spid="9227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348351" y="1367636"/>
            <a:ext cx="93725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instabilité. L’oscillation augmente jusqu’à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limite physique du système …. Et éventuellement  sa destruction  !!!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731214" y="6063338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760873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81953" y="3083003"/>
            <a:ext cx="8038510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  <a:gd name="connsiteX0" fmla="*/ 0 w 9630"/>
              <a:gd name="connsiteY0" fmla="*/ 10000 h 10000"/>
              <a:gd name="connsiteX1" fmla="*/ 2492 w 9630"/>
              <a:gd name="connsiteY1" fmla="*/ 10000 h 10000"/>
              <a:gd name="connsiteX2" fmla="*/ 2492 w 9630"/>
              <a:gd name="connsiteY2" fmla="*/ 0 h 10000"/>
              <a:gd name="connsiteX3" fmla="*/ 9630 w 9630"/>
              <a:gd name="connsiteY3" fmla="*/ 4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0" h="10000">
                <a:moveTo>
                  <a:pt x="0" y="10000"/>
                </a:moveTo>
                <a:lnTo>
                  <a:pt x="2492" y="10000"/>
                </a:lnTo>
                <a:lnTo>
                  <a:pt x="2492" y="0"/>
                </a:lnTo>
                <a:lnTo>
                  <a:pt x="9630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441966" y="4857559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7446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740406" y="2312470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4" y="1476420"/>
            <a:ext cx="9644742" cy="459780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21628 w 8414657"/>
              <a:gd name="connsiteY5" fmla="*/ 1360718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570920 h 3570920"/>
              <a:gd name="connsiteX1" fmla="*/ 2013857 w 8414657"/>
              <a:gd name="connsiteY1" fmla="*/ 3560034 h 3570920"/>
              <a:gd name="connsiteX2" fmla="*/ 2111828 w 8414657"/>
              <a:gd name="connsiteY2" fmla="*/ 3549148 h 3570920"/>
              <a:gd name="connsiteX3" fmla="*/ 2416628 w 8414657"/>
              <a:gd name="connsiteY3" fmla="*/ 3549148 h 3570920"/>
              <a:gd name="connsiteX4" fmla="*/ 3494314 w 8414657"/>
              <a:gd name="connsiteY4" fmla="*/ 229006 h 3570920"/>
              <a:gd name="connsiteX5" fmla="*/ 4321628 w 8414657"/>
              <a:gd name="connsiteY5" fmla="*/ 1513520 h 3570920"/>
              <a:gd name="connsiteX6" fmla="*/ 4996543 w 8414657"/>
              <a:gd name="connsiteY6" fmla="*/ 405 h 3570920"/>
              <a:gd name="connsiteX7" fmla="*/ 5704114 w 8414657"/>
              <a:gd name="connsiteY7" fmla="*/ 1350234 h 3570920"/>
              <a:gd name="connsiteX8" fmla="*/ 6389914 w 8414657"/>
              <a:gd name="connsiteY8" fmla="*/ 152805 h 3570920"/>
              <a:gd name="connsiteX9" fmla="*/ 7086600 w 8414657"/>
              <a:gd name="connsiteY9" fmla="*/ 1361120 h 3570920"/>
              <a:gd name="connsiteX10" fmla="*/ 7772400 w 8414657"/>
              <a:gd name="connsiteY10" fmla="*/ 163691 h 3570920"/>
              <a:gd name="connsiteX11" fmla="*/ 8414657 w 8414657"/>
              <a:gd name="connsiteY11" fmla="*/ 1372005 h 3570920"/>
              <a:gd name="connsiteX0" fmla="*/ 0 w 8414657"/>
              <a:gd name="connsiteY0" fmla="*/ 3571509 h 3571509"/>
              <a:gd name="connsiteX1" fmla="*/ 2013857 w 8414657"/>
              <a:gd name="connsiteY1" fmla="*/ 3560623 h 3571509"/>
              <a:gd name="connsiteX2" fmla="*/ 2111828 w 8414657"/>
              <a:gd name="connsiteY2" fmla="*/ 3549737 h 3571509"/>
              <a:gd name="connsiteX3" fmla="*/ 2416628 w 8414657"/>
              <a:gd name="connsiteY3" fmla="*/ 3549737 h 3571509"/>
              <a:gd name="connsiteX4" fmla="*/ 3494314 w 8414657"/>
              <a:gd name="connsiteY4" fmla="*/ 229595 h 3571509"/>
              <a:gd name="connsiteX5" fmla="*/ 4321628 w 8414657"/>
              <a:gd name="connsiteY5" fmla="*/ 1514109 h 3571509"/>
              <a:gd name="connsiteX6" fmla="*/ 4996543 w 8414657"/>
              <a:gd name="connsiteY6" fmla="*/ 994 h 3571509"/>
              <a:gd name="connsiteX7" fmla="*/ 5758543 w 8414657"/>
              <a:gd name="connsiteY7" fmla="*/ 1786251 h 3571509"/>
              <a:gd name="connsiteX8" fmla="*/ 6389914 w 8414657"/>
              <a:gd name="connsiteY8" fmla="*/ 153394 h 3571509"/>
              <a:gd name="connsiteX9" fmla="*/ 7086600 w 8414657"/>
              <a:gd name="connsiteY9" fmla="*/ 1361709 h 3571509"/>
              <a:gd name="connsiteX10" fmla="*/ 7772400 w 8414657"/>
              <a:gd name="connsiteY10" fmla="*/ 164280 h 3571509"/>
              <a:gd name="connsiteX11" fmla="*/ 8414657 w 8414657"/>
              <a:gd name="connsiteY11" fmla="*/ 1372594 h 3571509"/>
              <a:gd name="connsiteX0" fmla="*/ 0 w 8414657"/>
              <a:gd name="connsiteY0" fmla="*/ 3975387 h 3975387"/>
              <a:gd name="connsiteX1" fmla="*/ 2013857 w 8414657"/>
              <a:gd name="connsiteY1" fmla="*/ 3964501 h 3975387"/>
              <a:gd name="connsiteX2" fmla="*/ 2111828 w 8414657"/>
              <a:gd name="connsiteY2" fmla="*/ 3953615 h 3975387"/>
              <a:gd name="connsiteX3" fmla="*/ 2416628 w 8414657"/>
              <a:gd name="connsiteY3" fmla="*/ 3953615 h 3975387"/>
              <a:gd name="connsiteX4" fmla="*/ 3494314 w 8414657"/>
              <a:gd name="connsiteY4" fmla="*/ 633473 h 3975387"/>
              <a:gd name="connsiteX5" fmla="*/ 4321628 w 8414657"/>
              <a:gd name="connsiteY5" fmla="*/ 1917987 h 3975387"/>
              <a:gd name="connsiteX6" fmla="*/ 4996543 w 8414657"/>
              <a:gd name="connsiteY6" fmla="*/ 404872 h 3975387"/>
              <a:gd name="connsiteX7" fmla="*/ 5758543 w 8414657"/>
              <a:gd name="connsiteY7" fmla="*/ 2190129 h 3975387"/>
              <a:gd name="connsiteX8" fmla="*/ 6379028 w 8414657"/>
              <a:gd name="connsiteY8" fmla="*/ 2100 h 3975387"/>
              <a:gd name="connsiteX9" fmla="*/ 7086600 w 8414657"/>
              <a:gd name="connsiteY9" fmla="*/ 1765587 h 3975387"/>
              <a:gd name="connsiteX10" fmla="*/ 7772400 w 8414657"/>
              <a:gd name="connsiteY10" fmla="*/ 568158 h 3975387"/>
              <a:gd name="connsiteX11" fmla="*/ 8414657 w 8414657"/>
              <a:gd name="connsiteY11" fmla="*/ 1776472 h 3975387"/>
              <a:gd name="connsiteX0" fmla="*/ 0 w 8414657"/>
              <a:gd name="connsiteY0" fmla="*/ 3975796 h 3975796"/>
              <a:gd name="connsiteX1" fmla="*/ 2013857 w 8414657"/>
              <a:gd name="connsiteY1" fmla="*/ 3964910 h 3975796"/>
              <a:gd name="connsiteX2" fmla="*/ 2111828 w 8414657"/>
              <a:gd name="connsiteY2" fmla="*/ 3954024 h 3975796"/>
              <a:gd name="connsiteX3" fmla="*/ 2416628 w 8414657"/>
              <a:gd name="connsiteY3" fmla="*/ 3954024 h 3975796"/>
              <a:gd name="connsiteX4" fmla="*/ 3494314 w 8414657"/>
              <a:gd name="connsiteY4" fmla="*/ 633882 h 3975796"/>
              <a:gd name="connsiteX5" fmla="*/ 4321628 w 8414657"/>
              <a:gd name="connsiteY5" fmla="*/ 1918396 h 3975796"/>
              <a:gd name="connsiteX6" fmla="*/ 4996543 w 8414657"/>
              <a:gd name="connsiteY6" fmla="*/ 405281 h 3975796"/>
              <a:gd name="connsiteX7" fmla="*/ 5758543 w 8414657"/>
              <a:gd name="connsiteY7" fmla="*/ 2190538 h 3975796"/>
              <a:gd name="connsiteX8" fmla="*/ 6379028 w 8414657"/>
              <a:gd name="connsiteY8" fmla="*/ 2509 h 3975796"/>
              <a:gd name="connsiteX9" fmla="*/ 7184571 w 8414657"/>
              <a:gd name="connsiteY9" fmla="*/ 2713053 h 3975796"/>
              <a:gd name="connsiteX10" fmla="*/ 7772400 w 8414657"/>
              <a:gd name="connsiteY10" fmla="*/ 568567 h 3975796"/>
              <a:gd name="connsiteX11" fmla="*/ 8414657 w 8414657"/>
              <a:gd name="connsiteY11" fmla="*/ 1776881 h 3975796"/>
              <a:gd name="connsiteX0" fmla="*/ 0 w 8414657"/>
              <a:gd name="connsiteY0" fmla="*/ 4570121 h 4570121"/>
              <a:gd name="connsiteX1" fmla="*/ 2013857 w 8414657"/>
              <a:gd name="connsiteY1" fmla="*/ 4559235 h 4570121"/>
              <a:gd name="connsiteX2" fmla="*/ 2111828 w 8414657"/>
              <a:gd name="connsiteY2" fmla="*/ 4548349 h 4570121"/>
              <a:gd name="connsiteX3" fmla="*/ 2416628 w 8414657"/>
              <a:gd name="connsiteY3" fmla="*/ 4548349 h 4570121"/>
              <a:gd name="connsiteX4" fmla="*/ 3494314 w 8414657"/>
              <a:gd name="connsiteY4" fmla="*/ 1228207 h 4570121"/>
              <a:gd name="connsiteX5" fmla="*/ 4321628 w 8414657"/>
              <a:gd name="connsiteY5" fmla="*/ 2512721 h 4570121"/>
              <a:gd name="connsiteX6" fmla="*/ 4996543 w 8414657"/>
              <a:gd name="connsiteY6" fmla="*/ 999606 h 4570121"/>
              <a:gd name="connsiteX7" fmla="*/ 5758543 w 8414657"/>
              <a:gd name="connsiteY7" fmla="*/ 2784863 h 4570121"/>
              <a:gd name="connsiteX8" fmla="*/ 6379028 w 8414657"/>
              <a:gd name="connsiteY8" fmla="*/ 596834 h 4570121"/>
              <a:gd name="connsiteX9" fmla="*/ 7184571 w 8414657"/>
              <a:gd name="connsiteY9" fmla="*/ 3307378 h 4570121"/>
              <a:gd name="connsiteX10" fmla="*/ 7750628 w 8414657"/>
              <a:gd name="connsiteY10" fmla="*/ 9006 h 4570121"/>
              <a:gd name="connsiteX11" fmla="*/ 8414657 w 8414657"/>
              <a:gd name="connsiteY11" fmla="*/ 2371206 h 4570121"/>
              <a:gd name="connsiteX0" fmla="*/ 0 w 9677400"/>
              <a:gd name="connsiteY0" fmla="*/ 4763201 h 4763201"/>
              <a:gd name="connsiteX1" fmla="*/ 2013857 w 9677400"/>
              <a:gd name="connsiteY1" fmla="*/ 4752315 h 4763201"/>
              <a:gd name="connsiteX2" fmla="*/ 2111828 w 9677400"/>
              <a:gd name="connsiteY2" fmla="*/ 4741429 h 4763201"/>
              <a:gd name="connsiteX3" fmla="*/ 2416628 w 9677400"/>
              <a:gd name="connsiteY3" fmla="*/ 4741429 h 4763201"/>
              <a:gd name="connsiteX4" fmla="*/ 3494314 w 9677400"/>
              <a:gd name="connsiteY4" fmla="*/ 1421287 h 4763201"/>
              <a:gd name="connsiteX5" fmla="*/ 4321628 w 9677400"/>
              <a:gd name="connsiteY5" fmla="*/ 2705801 h 4763201"/>
              <a:gd name="connsiteX6" fmla="*/ 4996543 w 9677400"/>
              <a:gd name="connsiteY6" fmla="*/ 1192686 h 4763201"/>
              <a:gd name="connsiteX7" fmla="*/ 5758543 w 9677400"/>
              <a:gd name="connsiteY7" fmla="*/ 2977943 h 4763201"/>
              <a:gd name="connsiteX8" fmla="*/ 6379028 w 9677400"/>
              <a:gd name="connsiteY8" fmla="*/ 789914 h 4763201"/>
              <a:gd name="connsiteX9" fmla="*/ 7184571 w 9677400"/>
              <a:gd name="connsiteY9" fmla="*/ 3500458 h 4763201"/>
              <a:gd name="connsiteX10" fmla="*/ 7750628 w 9677400"/>
              <a:gd name="connsiteY10" fmla="*/ 202086 h 4763201"/>
              <a:gd name="connsiteX11" fmla="*/ 9677400 w 9677400"/>
              <a:gd name="connsiteY11" fmla="*/ 735486 h 4763201"/>
              <a:gd name="connsiteX0" fmla="*/ 0 w 9677400"/>
              <a:gd name="connsiteY0" fmla="*/ 4702776 h 4702776"/>
              <a:gd name="connsiteX1" fmla="*/ 2013857 w 9677400"/>
              <a:gd name="connsiteY1" fmla="*/ 4691890 h 4702776"/>
              <a:gd name="connsiteX2" fmla="*/ 2111828 w 9677400"/>
              <a:gd name="connsiteY2" fmla="*/ 4681004 h 4702776"/>
              <a:gd name="connsiteX3" fmla="*/ 2416628 w 9677400"/>
              <a:gd name="connsiteY3" fmla="*/ 4681004 h 4702776"/>
              <a:gd name="connsiteX4" fmla="*/ 3494314 w 9677400"/>
              <a:gd name="connsiteY4" fmla="*/ 1360862 h 4702776"/>
              <a:gd name="connsiteX5" fmla="*/ 4321628 w 9677400"/>
              <a:gd name="connsiteY5" fmla="*/ 2645376 h 4702776"/>
              <a:gd name="connsiteX6" fmla="*/ 4996543 w 9677400"/>
              <a:gd name="connsiteY6" fmla="*/ 1132261 h 4702776"/>
              <a:gd name="connsiteX7" fmla="*/ 5758543 w 9677400"/>
              <a:gd name="connsiteY7" fmla="*/ 2917518 h 4702776"/>
              <a:gd name="connsiteX8" fmla="*/ 6379028 w 9677400"/>
              <a:gd name="connsiteY8" fmla="*/ 729489 h 4702776"/>
              <a:gd name="connsiteX9" fmla="*/ 7184571 w 9677400"/>
              <a:gd name="connsiteY9" fmla="*/ 3440033 h 4702776"/>
              <a:gd name="connsiteX10" fmla="*/ 7750628 w 9677400"/>
              <a:gd name="connsiteY10" fmla="*/ 141661 h 4702776"/>
              <a:gd name="connsiteX11" fmla="*/ 9677400 w 9677400"/>
              <a:gd name="connsiteY11" fmla="*/ 675061 h 4702776"/>
              <a:gd name="connsiteX0" fmla="*/ 0 w 9688285"/>
              <a:gd name="connsiteY0" fmla="*/ 4785196 h 4785196"/>
              <a:gd name="connsiteX1" fmla="*/ 2013857 w 9688285"/>
              <a:gd name="connsiteY1" fmla="*/ 4774310 h 4785196"/>
              <a:gd name="connsiteX2" fmla="*/ 2111828 w 9688285"/>
              <a:gd name="connsiteY2" fmla="*/ 4763424 h 4785196"/>
              <a:gd name="connsiteX3" fmla="*/ 2416628 w 9688285"/>
              <a:gd name="connsiteY3" fmla="*/ 4763424 h 4785196"/>
              <a:gd name="connsiteX4" fmla="*/ 3494314 w 9688285"/>
              <a:gd name="connsiteY4" fmla="*/ 1443282 h 4785196"/>
              <a:gd name="connsiteX5" fmla="*/ 4321628 w 9688285"/>
              <a:gd name="connsiteY5" fmla="*/ 2727796 h 4785196"/>
              <a:gd name="connsiteX6" fmla="*/ 4996543 w 9688285"/>
              <a:gd name="connsiteY6" fmla="*/ 1214681 h 4785196"/>
              <a:gd name="connsiteX7" fmla="*/ 5758543 w 9688285"/>
              <a:gd name="connsiteY7" fmla="*/ 2999938 h 4785196"/>
              <a:gd name="connsiteX8" fmla="*/ 6379028 w 9688285"/>
              <a:gd name="connsiteY8" fmla="*/ 811909 h 4785196"/>
              <a:gd name="connsiteX9" fmla="*/ 7184571 w 9688285"/>
              <a:gd name="connsiteY9" fmla="*/ 3522453 h 4785196"/>
              <a:gd name="connsiteX10" fmla="*/ 7750628 w 9688285"/>
              <a:gd name="connsiteY10" fmla="*/ 224081 h 4785196"/>
              <a:gd name="connsiteX11" fmla="*/ 9688285 w 9688285"/>
              <a:gd name="connsiteY11" fmla="*/ 420024 h 4785196"/>
              <a:gd name="connsiteX0" fmla="*/ 0 w 9688285"/>
              <a:gd name="connsiteY0" fmla="*/ 4755152 h 4755152"/>
              <a:gd name="connsiteX1" fmla="*/ 2013857 w 9688285"/>
              <a:gd name="connsiteY1" fmla="*/ 4744266 h 4755152"/>
              <a:gd name="connsiteX2" fmla="*/ 2111828 w 9688285"/>
              <a:gd name="connsiteY2" fmla="*/ 4733380 h 4755152"/>
              <a:gd name="connsiteX3" fmla="*/ 2416628 w 9688285"/>
              <a:gd name="connsiteY3" fmla="*/ 4733380 h 4755152"/>
              <a:gd name="connsiteX4" fmla="*/ 3494314 w 9688285"/>
              <a:gd name="connsiteY4" fmla="*/ 1413238 h 4755152"/>
              <a:gd name="connsiteX5" fmla="*/ 4321628 w 9688285"/>
              <a:gd name="connsiteY5" fmla="*/ 2697752 h 4755152"/>
              <a:gd name="connsiteX6" fmla="*/ 4996543 w 9688285"/>
              <a:gd name="connsiteY6" fmla="*/ 1184637 h 4755152"/>
              <a:gd name="connsiteX7" fmla="*/ 5758543 w 9688285"/>
              <a:gd name="connsiteY7" fmla="*/ 2969894 h 4755152"/>
              <a:gd name="connsiteX8" fmla="*/ 6379028 w 9688285"/>
              <a:gd name="connsiteY8" fmla="*/ 781865 h 4755152"/>
              <a:gd name="connsiteX9" fmla="*/ 7184571 w 9688285"/>
              <a:gd name="connsiteY9" fmla="*/ 3492409 h 4755152"/>
              <a:gd name="connsiteX10" fmla="*/ 7750628 w 9688285"/>
              <a:gd name="connsiteY10" fmla="*/ 194037 h 4755152"/>
              <a:gd name="connsiteX11" fmla="*/ 9688285 w 9688285"/>
              <a:gd name="connsiteY11" fmla="*/ 389980 h 4755152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597808 h 4597808"/>
              <a:gd name="connsiteX1" fmla="*/ 2013857 w 9644742"/>
              <a:gd name="connsiteY1" fmla="*/ 4586922 h 4597808"/>
              <a:gd name="connsiteX2" fmla="*/ 2111828 w 9644742"/>
              <a:gd name="connsiteY2" fmla="*/ 4576036 h 4597808"/>
              <a:gd name="connsiteX3" fmla="*/ 2416628 w 9644742"/>
              <a:gd name="connsiteY3" fmla="*/ 4576036 h 4597808"/>
              <a:gd name="connsiteX4" fmla="*/ 3494314 w 9644742"/>
              <a:gd name="connsiteY4" fmla="*/ 1255894 h 4597808"/>
              <a:gd name="connsiteX5" fmla="*/ 4321628 w 9644742"/>
              <a:gd name="connsiteY5" fmla="*/ 2540408 h 4597808"/>
              <a:gd name="connsiteX6" fmla="*/ 4996543 w 9644742"/>
              <a:gd name="connsiteY6" fmla="*/ 1027293 h 4597808"/>
              <a:gd name="connsiteX7" fmla="*/ 5758543 w 9644742"/>
              <a:gd name="connsiteY7" fmla="*/ 2812550 h 4597808"/>
              <a:gd name="connsiteX8" fmla="*/ 6379028 w 9644742"/>
              <a:gd name="connsiteY8" fmla="*/ 624521 h 4597808"/>
              <a:gd name="connsiteX9" fmla="*/ 7184571 w 9644742"/>
              <a:gd name="connsiteY9" fmla="*/ 3335065 h 4597808"/>
              <a:gd name="connsiteX10" fmla="*/ 7750628 w 9644742"/>
              <a:gd name="connsiteY10" fmla="*/ 36693 h 4597808"/>
              <a:gd name="connsiteX11" fmla="*/ 9644742 w 9644742"/>
              <a:gd name="connsiteY11" fmla="*/ 47579 h 459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44742" h="4597808">
                <a:moveTo>
                  <a:pt x="0" y="4597808"/>
                </a:moveTo>
                <a:lnTo>
                  <a:pt x="2013857" y="4586922"/>
                </a:lnTo>
                <a:cubicBezTo>
                  <a:pt x="2365828" y="4583293"/>
                  <a:pt x="2044700" y="4577850"/>
                  <a:pt x="2111828" y="4576036"/>
                </a:cubicBezTo>
                <a:cubicBezTo>
                  <a:pt x="2178956" y="4574222"/>
                  <a:pt x="2142671" y="4585106"/>
                  <a:pt x="2416628" y="4576036"/>
                </a:cubicBezTo>
                <a:cubicBezTo>
                  <a:pt x="2690585" y="4566966"/>
                  <a:pt x="3176814" y="1595165"/>
                  <a:pt x="3494314" y="1255894"/>
                </a:cubicBezTo>
                <a:cubicBezTo>
                  <a:pt x="3811814" y="916623"/>
                  <a:pt x="4071257" y="2578508"/>
                  <a:pt x="4321628" y="2540408"/>
                </a:cubicBezTo>
                <a:cubicBezTo>
                  <a:pt x="4571999" y="2502308"/>
                  <a:pt x="4757057" y="981936"/>
                  <a:pt x="4996543" y="1027293"/>
                </a:cubicBezTo>
                <a:cubicBezTo>
                  <a:pt x="5236029" y="1072650"/>
                  <a:pt x="5528129" y="2879679"/>
                  <a:pt x="5758543" y="2812550"/>
                </a:cubicBezTo>
                <a:cubicBezTo>
                  <a:pt x="5988957" y="2745421"/>
                  <a:pt x="6141357" y="537435"/>
                  <a:pt x="6379028" y="624521"/>
                </a:cubicBezTo>
                <a:cubicBezTo>
                  <a:pt x="6616699" y="711607"/>
                  <a:pt x="6955971" y="3433036"/>
                  <a:pt x="7184571" y="3335065"/>
                </a:cubicBezTo>
                <a:cubicBezTo>
                  <a:pt x="7413171" y="3237094"/>
                  <a:pt x="7340600" y="584607"/>
                  <a:pt x="7750628" y="36693"/>
                </a:cubicBezTo>
                <a:cubicBezTo>
                  <a:pt x="8356599" y="-32250"/>
                  <a:pt x="9031513" y="10386"/>
                  <a:pt x="9644742" y="4757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42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772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3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et + (3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 et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590764"/>
            <a:ext cx="8268063" cy="3709451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792"/>
              <a:gd name="connsiteX1" fmla="*/ 1219 w 10000"/>
              <a:gd name="connsiteY1" fmla="*/ 10044 h 10792"/>
              <a:gd name="connsiteX2" fmla="*/ 2256 w 10000"/>
              <a:gd name="connsiteY2" fmla="*/ 10004 h 10792"/>
              <a:gd name="connsiteX3" fmla="*/ 2934 w 10000"/>
              <a:gd name="connsiteY3" fmla="*/ 10044 h 10792"/>
              <a:gd name="connsiteX4" fmla="*/ 3305 w 10000"/>
              <a:gd name="connsiteY4" fmla="*/ 10779 h 10792"/>
              <a:gd name="connsiteX5" fmla="*/ 3633 w 10000"/>
              <a:gd name="connsiteY5" fmla="*/ 9320 h 10792"/>
              <a:gd name="connsiteX6" fmla="*/ 3792 w 10000"/>
              <a:gd name="connsiteY6" fmla="*/ 8277 h 10792"/>
              <a:gd name="connsiteX7" fmla="*/ 4694 w 10000"/>
              <a:gd name="connsiteY7" fmla="*/ 1098 h 10792"/>
              <a:gd name="connsiteX8" fmla="*/ 5169 w 10000"/>
              <a:gd name="connsiteY8" fmla="*/ 57 h 10792"/>
              <a:gd name="connsiteX9" fmla="*/ 5393 w 10000"/>
              <a:gd name="connsiteY9" fmla="*/ 736 h 10792"/>
              <a:gd name="connsiteX10" fmla="*/ 5687 w 10000"/>
              <a:gd name="connsiteY10" fmla="*/ 2944 h 10792"/>
              <a:gd name="connsiteX11" fmla="*/ 5981 w 10000"/>
              <a:gd name="connsiteY11" fmla="*/ 3424 h 10792"/>
              <a:gd name="connsiteX12" fmla="*/ 6298 w 10000"/>
              <a:gd name="connsiteY12" fmla="*/ 2985 h 10792"/>
              <a:gd name="connsiteX13" fmla="*/ 6569 w 10000"/>
              <a:gd name="connsiteY13" fmla="*/ 1500 h 10792"/>
              <a:gd name="connsiteX14" fmla="*/ 6840 w 10000"/>
              <a:gd name="connsiteY14" fmla="*/ 736 h 10792"/>
              <a:gd name="connsiteX15" fmla="*/ 7133 w 10000"/>
              <a:gd name="connsiteY15" fmla="*/ 1138 h 10792"/>
              <a:gd name="connsiteX16" fmla="*/ 7448 w 10000"/>
              <a:gd name="connsiteY16" fmla="*/ 2541 h 10792"/>
              <a:gd name="connsiteX17" fmla="*/ 7741 w 10000"/>
              <a:gd name="connsiteY17" fmla="*/ 2985 h 10792"/>
              <a:gd name="connsiteX18" fmla="*/ 8125 w 10000"/>
              <a:gd name="connsiteY18" fmla="*/ 1579 h 10792"/>
              <a:gd name="connsiteX19" fmla="*/ 8420 w 10000"/>
              <a:gd name="connsiteY19" fmla="*/ 1821 h 10792"/>
              <a:gd name="connsiteX20" fmla="*/ 8981 w 10000"/>
              <a:gd name="connsiteY20" fmla="*/ 1821 h 10792"/>
              <a:gd name="connsiteX21" fmla="*/ 10000 w 10000"/>
              <a:gd name="connsiteY21" fmla="*/ 1795 h 10792"/>
              <a:gd name="connsiteX0" fmla="*/ 0 w 10000"/>
              <a:gd name="connsiteY0" fmla="*/ 10004 h 10789"/>
              <a:gd name="connsiteX1" fmla="*/ 1219 w 10000"/>
              <a:gd name="connsiteY1" fmla="*/ 10044 h 10789"/>
              <a:gd name="connsiteX2" fmla="*/ 2256 w 10000"/>
              <a:gd name="connsiteY2" fmla="*/ 10004 h 10789"/>
              <a:gd name="connsiteX3" fmla="*/ 2934 w 10000"/>
              <a:gd name="connsiteY3" fmla="*/ 10044 h 10789"/>
              <a:gd name="connsiteX4" fmla="*/ 3305 w 10000"/>
              <a:gd name="connsiteY4" fmla="*/ 10779 h 10789"/>
              <a:gd name="connsiteX5" fmla="*/ 3659 w 10000"/>
              <a:gd name="connsiteY5" fmla="*/ 9416 h 10789"/>
              <a:gd name="connsiteX6" fmla="*/ 3792 w 10000"/>
              <a:gd name="connsiteY6" fmla="*/ 8277 h 10789"/>
              <a:gd name="connsiteX7" fmla="*/ 4694 w 10000"/>
              <a:gd name="connsiteY7" fmla="*/ 1098 h 10789"/>
              <a:gd name="connsiteX8" fmla="*/ 5169 w 10000"/>
              <a:gd name="connsiteY8" fmla="*/ 57 h 10789"/>
              <a:gd name="connsiteX9" fmla="*/ 5393 w 10000"/>
              <a:gd name="connsiteY9" fmla="*/ 736 h 10789"/>
              <a:gd name="connsiteX10" fmla="*/ 5687 w 10000"/>
              <a:gd name="connsiteY10" fmla="*/ 2944 h 10789"/>
              <a:gd name="connsiteX11" fmla="*/ 5981 w 10000"/>
              <a:gd name="connsiteY11" fmla="*/ 3424 h 10789"/>
              <a:gd name="connsiteX12" fmla="*/ 6298 w 10000"/>
              <a:gd name="connsiteY12" fmla="*/ 2985 h 10789"/>
              <a:gd name="connsiteX13" fmla="*/ 6569 w 10000"/>
              <a:gd name="connsiteY13" fmla="*/ 1500 h 10789"/>
              <a:gd name="connsiteX14" fmla="*/ 6840 w 10000"/>
              <a:gd name="connsiteY14" fmla="*/ 736 h 10789"/>
              <a:gd name="connsiteX15" fmla="*/ 7133 w 10000"/>
              <a:gd name="connsiteY15" fmla="*/ 1138 h 10789"/>
              <a:gd name="connsiteX16" fmla="*/ 7448 w 10000"/>
              <a:gd name="connsiteY16" fmla="*/ 2541 h 10789"/>
              <a:gd name="connsiteX17" fmla="*/ 7741 w 10000"/>
              <a:gd name="connsiteY17" fmla="*/ 2985 h 10789"/>
              <a:gd name="connsiteX18" fmla="*/ 8125 w 10000"/>
              <a:gd name="connsiteY18" fmla="*/ 1579 h 10789"/>
              <a:gd name="connsiteX19" fmla="*/ 8420 w 10000"/>
              <a:gd name="connsiteY19" fmla="*/ 1821 h 10789"/>
              <a:gd name="connsiteX20" fmla="*/ 8981 w 10000"/>
              <a:gd name="connsiteY20" fmla="*/ 1821 h 10789"/>
              <a:gd name="connsiteX21" fmla="*/ 10000 w 10000"/>
              <a:gd name="connsiteY21" fmla="*/ 1795 h 10789"/>
              <a:gd name="connsiteX0" fmla="*/ 0 w 10000"/>
              <a:gd name="connsiteY0" fmla="*/ 10051 h 10836"/>
              <a:gd name="connsiteX1" fmla="*/ 1219 w 10000"/>
              <a:gd name="connsiteY1" fmla="*/ 10091 h 10836"/>
              <a:gd name="connsiteX2" fmla="*/ 2256 w 10000"/>
              <a:gd name="connsiteY2" fmla="*/ 10051 h 10836"/>
              <a:gd name="connsiteX3" fmla="*/ 2934 w 10000"/>
              <a:gd name="connsiteY3" fmla="*/ 10091 h 10836"/>
              <a:gd name="connsiteX4" fmla="*/ 3305 w 10000"/>
              <a:gd name="connsiteY4" fmla="*/ 10826 h 10836"/>
              <a:gd name="connsiteX5" fmla="*/ 3659 w 10000"/>
              <a:gd name="connsiteY5" fmla="*/ 9463 h 10836"/>
              <a:gd name="connsiteX6" fmla="*/ 4694 w 10000"/>
              <a:gd name="connsiteY6" fmla="*/ 1145 h 10836"/>
              <a:gd name="connsiteX7" fmla="*/ 5169 w 10000"/>
              <a:gd name="connsiteY7" fmla="*/ 104 h 10836"/>
              <a:gd name="connsiteX8" fmla="*/ 5393 w 10000"/>
              <a:gd name="connsiteY8" fmla="*/ 783 h 10836"/>
              <a:gd name="connsiteX9" fmla="*/ 5687 w 10000"/>
              <a:gd name="connsiteY9" fmla="*/ 2991 h 10836"/>
              <a:gd name="connsiteX10" fmla="*/ 5981 w 10000"/>
              <a:gd name="connsiteY10" fmla="*/ 3471 h 10836"/>
              <a:gd name="connsiteX11" fmla="*/ 6298 w 10000"/>
              <a:gd name="connsiteY11" fmla="*/ 3032 h 10836"/>
              <a:gd name="connsiteX12" fmla="*/ 6569 w 10000"/>
              <a:gd name="connsiteY12" fmla="*/ 1547 h 10836"/>
              <a:gd name="connsiteX13" fmla="*/ 6840 w 10000"/>
              <a:gd name="connsiteY13" fmla="*/ 783 h 10836"/>
              <a:gd name="connsiteX14" fmla="*/ 7133 w 10000"/>
              <a:gd name="connsiteY14" fmla="*/ 1185 h 10836"/>
              <a:gd name="connsiteX15" fmla="*/ 7448 w 10000"/>
              <a:gd name="connsiteY15" fmla="*/ 2588 h 10836"/>
              <a:gd name="connsiteX16" fmla="*/ 7741 w 10000"/>
              <a:gd name="connsiteY16" fmla="*/ 3032 h 10836"/>
              <a:gd name="connsiteX17" fmla="*/ 8125 w 10000"/>
              <a:gd name="connsiteY17" fmla="*/ 1626 h 10836"/>
              <a:gd name="connsiteX18" fmla="*/ 8420 w 10000"/>
              <a:gd name="connsiteY18" fmla="*/ 1868 h 10836"/>
              <a:gd name="connsiteX19" fmla="*/ 8981 w 10000"/>
              <a:gd name="connsiteY19" fmla="*/ 1868 h 10836"/>
              <a:gd name="connsiteX20" fmla="*/ 10000 w 10000"/>
              <a:gd name="connsiteY20" fmla="*/ 1842 h 10836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34 h 10919"/>
              <a:gd name="connsiteX1" fmla="*/ 1219 w 10000"/>
              <a:gd name="connsiteY1" fmla="*/ 10174 h 10919"/>
              <a:gd name="connsiteX2" fmla="*/ 2256 w 10000"/>
              <a:gd name="connsiteY2" fmla="*/ 10134 h 10919"/>
              <a:gd name="connsiteX3" fmla="*/ 2934 w 10000"/>
              <a:gd name="connsiteY3" fmla="*/ 10174 h 10919"/>
              <a:gd name="connsiteX4" fmla="*/ 3305 w 10000"/>
              <a:gd name="connsiteY4" fmla="*/ 10909 h 10919"/>
              <a:gd name="connsiteX5" fmla="*/ 3659 w 10000"/>
              <a:gd name="connsiteY5" fmla="*/ 9546 h 10919"/>
              <a:gd name="connsiteX6" fmla="*/ 4694 w 10000"/>
              <a:gd name="connsiteY6" fmla="*/ 1228 h 10919"/>
              <a:gd name="connsiteX7" fmla="*/ 5207 w 10000"/>
              <a:gd name="connsiteY7" fmla="*/ 150 h 10919"/>
              <a:gd name="connsiteX8" fmla="*/ 5393 w 10000"/>
              <a:gd name="connsiteY8" fmla="*/ 866 h 10919"/>
              <a:gd name="connsiteX9" fmla="*/ 5687 w 10000"/>
              <a:gd name="connsiteY9" fmla="*/ 3074 h 10919"/>
              <a:gd name="connsiteX10" fmla="*/ 5981 w 10000"/>
              <a:gd name="connsiteY10" fmla="*/ 3554 h 10919"/>
              <a:gd name="connsiteX11" fmla="*/ 6298 w 10000"/>
              <a:gd name="connsiteY11" fmla="*/ 3115 h 10919"/>
              <a:gd name="connsiteX12" fmla="*/ 6569 w 10000"/>
              <a:gd name="connsiteY12" fmla="*/ 1630 h 10919"/>
              <a:gd name="connsiteX13" fmla="*/ 6840 w 10000"/>
              <a:gd name="connsiteY13" fmla="*/ 866 h 10919"/>
              <a:gd name="connsiteX14" fmla="*/ 7133 w 10000"/>
              <a:gd name="connsiteY14" fmla="*/ 1268 h 10919"/>
              <a:gd name="connsiteX15" fmla="*/ 7448 w 10000"/>
              <a:gd name="connsiteY15" fmla="*/ 2671 h 10919"/>
              <a:gd name="connsiteX16" fmla="*/ 7741 w 10000"/>
              <a:gd name="connsiteY16" fmla="*/ 3115 h 10919"/>
              <a:gd name="connsiteX17" fmla="*/ 8125 w 10000"/>
              <a:gd name="connsiteY17" fmla="*/ 1709 h 10919"/>
              <a:gd name="connsiteX18" fmla="*/ 8420 w 10000"/>
              <a:gd name="connsiteY18" fmla="*/ 1951 h 10919"/>
              <a:gd name="connsiteX19" fmla="*/ 8981 w 10000"/>
              <a:gd name="connsiteY19" fmla="*/ 1951 h 10919"/>
              <a:gd name="connsiteX20" fmla="*/ 10000 w 10000"/>
              <a:gd name="connsiteY20" fmla="*/ 1925 h 10919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4"/>
              <a:gd name="connsiteX1" fmla="*/ 1219 w 10000"/>
              <a:gd name="connsiteY1" fmla="*/ 10150 h 10894"/>
              <a:gd name="connsiteX2" fmla="*/ 2256 w 10000"/>
              <a:gd name="connsiteY2" fmla="*/ 10110 h 10894"/>
              <a:gd name="connsiteX3" fmla="*/ 2934 w 10000"/>
              <a:gd name="connsiteY3" fmla="*/ 10150 h 10894"/>
              <a:gd name="connsiteX4" fmla="*/ 3305 w 10000"/>
              <a:gd name="connsiteY4" fmla="*/ 10885 h 10894"/>
              <a:gd name="connsiteX5" fmla="*/ 3659 w 10000"/>
              <a:gd name="connsiteY5" fmla="*/ 9522 h 10894"/>
              <a:gd name="connsiteX6" fmla="*/ 4694 w 10000"/>
              <a:gd name="connsiteY6" fmla="*/ 1204 h 10894"/>
              <a:gd name="connsiteX7" fmla="*/ 5207 w 10000"/>
              <a:gd name="connsiteY7" fmla="*/ 126 h 10894"/>
              <a:gd name="connsiteX8" fmla="*/ 5393 w 10000"/>
              <a:gd name="connsiteY8" fmla="*/ 842 h 10894"/>
              <a:gd name="connsiteX9" fmla="*/ 5687 w 10000"/>
              <a:gd name="connsiteY9" fmla="*/ 3050 h 10894"/>
              <a:gd name="connsiteX10" fmla="*/ 5981 w 10000"/>
              <a:gd name="connsiteY10" fmla="*/ 3530 h 10894"/>
              <a:gd name="connsiteX11" fmla="*/ 6298 w 10000"/>
              <a:gd name="connsiteY11" fmla="*/ 3091 h 10894"/>
              <a:gd name="connsiteX12" fmla="*/ 6569 w 10000"/>
              <a:gd name="connsiteY12" fmla="*/ 1606 h 10894"/>
              <a:gd name="connsiteX13" fmla="*/ 6840 w 10000"/>
              <a:gd name="connsiteY13" fmla="*/ 842 h 10894"/>
              <a:gd name="connsiteX14" fmla="*/ 7133 w 10000"/>
              <a:gd name="connsiteY14" fmla="*/ 1244 h 10894"/>
              <a:gd name="connsiteX15" fmla="*/ 7448 w 10000"/>
              <a:gd name="connsiteY15" fmla="*/ 2647 h 10894"/>
              <a:gd name="connsiteX16" fmla="*/ 7741 w 10000"/>
              <a:gd name="connsiteY16" fmla="*/ 3091 h 10894"/>
              <a:gd name="connsiteX17" fmla="*/ 8125 w 10000"/>
              <a:gd name="connsiteY17" fmla="*/ 1685 h 10894"/>
              <a:gd name="connsiteX18" fmla="*/ 8420 w 10000"/>
              <a:gd name="connsiteY18" fmla="*/ 1927 h 10894"/>
              <a:gd name="connsiteX19" fmla="*/ 8981 w 10000"/>
              <a:gd name="connsiteY19" fmla="*/ 1927 h 10894"/>
              <a:gd name="connsiteX20" fmla="*/ 10000 w 10000"/>
              <a:gd name="connsiteY20" fmla="*/ 1901 h 1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000" h="10894">
                <a:moveTo>
                  <a:pt x="0" y="10110"/>
                </a:moveTo>
                <a:cubicBezTo>
                  <a:pt x="420" y="10129"/>
                  <a:pt x="843" y="10150"/>
                  <a:pt x="1219" y="10150"/>
                </a:cubicBezTo>
                <a:cubicBezTo>
                  <a:pt x="1596" y="10150"/>
                  <a:pt x="1970" y="10110"/>
                  <a:pt x="2256" y="10110"/>
                </a:cubicBezTo>
                <a:cubicBezTo>
                  <a:pt x="2542" y="10110"/>
                  <a:pt x="2759" y="10021"/>
                  <a:pt x="2934" y="10150"/>
                </a:cubicBezTo>
                <a:cubicBezTo>
                  <a:pt x="3109" y="10279"/>
                  <a:pt x="3176" y="10897"/>
                  <a:pt x="3305" y="10885"/>
                </a:cubicBezTo>
                <a:cubicBezTo>
                  <a:pt x="3434" y="10873"/>
                  <a:pt x="3428" y="11135"/>
                  <a:pt x="3659" y="9522"/>
                </a:cubicBezTo>
                <a:cubicBezTo>
                  <a:pt x="3890" y="7909"/>
                  <a:pt x="4436" y="2770"/>
                  <a:pt x="4694" y="1204"/>
                </a:cubicBezTo>
                <a:cubicBezTo>
                  <a:pt x="4952" y="-362"/>
                  <a:pt x="5144" y="4"/>
                  <a:pt x="5207" y="126"/>
                </a:cubicBezTo>
                <a:cubicBezTo>
                  <a:pt x="5270" y="248"/>
                  <a:pt x="5336" y="467"/>
                  <a:pt x="5393" y="842"/>
                </a:cubicBezTo>
                <a:cubicBezTo>
                  <a:pt x="5450" y="1217"/>
                  <a:pt x="5589" y="2602"/>
                  <a:pt x="5687" y="3050"/>
                </a:cubicBezTo>
                <a:cubicBezTo>
                  <a:pt x="5785" y="3496"/>
                  <a:pt x="5879" y="3524"/>
                  <a:pt x="5981" y="3530"/>
                </a:cubicBezTo>
                <a:cubicBezTo>
                  <a:pt x="6083" y="3538"/>
                  <a:pt x="6200" y="3412"/>
                  <a:pt x="6298" y="3091"/>
                </a:cubicBezTo>
                <a:cubicBezTo>
                  <a:pt x="6396" y="2770"/>
                  <a:pt x="6479" y="1982"/>
                  <a:pt x="6569" y="1606"/>
                </a:cubicBezTo>
                <a:cubicBezTo>
                  <a:pt x="6659" y="1231"/>
                  <a:pt x="6745" y="903"/>
                  <a:pt x="6840" y="842"/>
                </a:cubicBezTo>
                <a:cubicBezTo>
                  <a:pt x="6934" y="780"/>
                  <a:pt x="7031" y="945"/>
                  <a:pt x="7133" y="1244"/>
                </a:cubicBezTo>
                <a:cubicBezTo>
                  <a:pt x="7234" y="1545"/>
                  <a:pt x="7346" y="2340"/>
                  <a:pt x="7448" y="2647"/>
                </a:cubicBezTo>
                <a:cubicBezTo>
                  <a:pt x="7550" y="2954"/>
                  <a:pt x="7628" y="3251"/>
                  <a:pt x="7741" y="3091"/>
                </a:cubicBezTo>
                <a:cubicBezTo>
                  <a:pt x="7854" y="2930"/>
                  <a:pt x="8012" y="1880"/>
                  <a:pt x="8125" y="1685"/>
                </a:cubicBezTo>
                <a:cubicBezTo>
                  <a:pt x="8239" y="1490"/>
                  <a:pt x="8278" y="1886"/>
                  <a:pt x="8420" y="1927"/>
                </a:cubicBezTo>
                <a:cubicBezTo>
                  <a:pt x="8561" y="1968"/>
                  <a:pt x="8865" y="1920"/>
                  <a:pt x="8981" y="1927"/>
                </a:cubicBezTo>
                <a:cubicBezTo>
                  <a:pt x="9099" y="1934"/>
                  <a:pt x="9965" y="1887"/>
                  <a:pt x="10000" y="1901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9510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4591298" y="4364942"/>
            <a:ext cx="38650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Réponses proche des 2éme  ordre mais le départ est en sens inverse de la consigne demandée (ex: trajectoire d’un avion)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>
            <a:stCxn id="23563" idx="14"/>
          </p:cNvCxnSpPr>
          <p:nvPr/>
        </p:nvCxnSpPr>
        <p:spPr>
          <a:xfrm flipH="1">
            <a:off x="5177179" y="3014351"/>
            <a:ext cx="1412580" cy="2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3833684" y="5562145"/>
            <a:ext cx="2634343" cy="908107"/>
          </a:xfrm>
          <a:custGeom>
            <a:avLst/>
            <a:gdLst>
              <a:gd name="connsiteX0" fmla="*/ 2645228 w 2645228"/>
              <a:gd name="connsiteY0" fmla="*/ 0 h 1049684"/>
              <a:gd name="connsiteX1" fmla="*/ 2188028 w 2645228"/>
              <a:gd name="connsiteY1" fmla="*/ 914400 h 1049684"/>
              <a:gd name="connsiteX2" fmla="*/ 1698171 w 2645228"/>
              <a:gd name="connsiteY2" fmla="*/ 1034142 h 1049684"/>
              <a:gd name="connsiteX3" fmla="*/ 0 w 2645228"/>
              <a:gd name="connsiteY3" fmla="*/ 805542 h 1049684"/>
              <a:gd name="connsiteX0" fmla="*/ 2645228 w 2645228"/>
              <a:gd name="connsiteY0" fmla="*/ 0 h 1021230"/>
              <a:gd name="connsiteX1" fmla="*/ 2188028 w 2645228"/>
              <a:gd name="connsiteY1" fmla="*/ 914400 h 1021230"/>
              <a:gd name="connsiteX2" fmla="*/ 1164771 w 2645228"/>
              <a:gd name="connsiteY2" fmla="*/ 990599 h 1021230"/>
              <a:gd name="connsiteX3" fmla="*/ 0 w 2645228"/>
              <a:gd name="connsiteY3" fmla="*/ 805542 h 1021230"/>
              <a:gd name="connsiteX0" fmla="*/ 2645228 w 2645228"/>
              <a:gd name="connsiteY0" fmla="*/ 0 h 997588"/>
              <a:gd name="connsiteX1" fmla="*/ 2144485 w 2645228"/>
              <a:gd name="connsiteY1" fmla="*/ 859971 h 997588"/>
              <a:gd name="connsiteX2" fmla="*/ 1164771 w 2645228"/>
              <a:gd name="connsiteY2" fmla="*/ 990599 h 997588"/>
              <a:gd name="connsiteX3" fmla="*/ 0 w 2645228"/>
              <a:gd name="connsiteY3" fmla="*/ 805542 h 997588"/>
              <a:gd name="connsiteX0" fmla="*/ 2634343 w 2634343"/>
              <a:gd name="connsiteY0" fmla="*/ 0 h 908107"/>
              <a:gd name="connsiteX1" fmla="*/ 2144485 w 2634343"/>
              <a:gd name="connsiteY1" fmla="*/ 772886 h 908107"/>
              <a:gd name="connsiteX2" fmla="*/ 1164771 w 2634343"/>
              <a:gd name="connsiteY2" fmla="*/ 903514 h 908107"/>
              <a:gd name="connsiteX3" fmla="*/ 0 w 2634343"/>
              <a:gd name="connsiteY3" fmla="*/ 718457 h 9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4343" h="908107">
                <a:moveTo>
                  <a:pt x="2634343" y="0"/>
                </a:moveTo>
                <a:cubicBezTo>
                  <a:pt x="2484664" y="371021"/>
                  <a:pt x="2389414" y="622300"/>
                  <a:pt x="2144485" y="772886"/>
                </a:cubicBezTo>
                <a:cubicBezTo>
                  <a:pt x="1899556" y="923472"/>
                  <a:pt x="1522185" y="912585"/>
                  <a:pt x="1164771" y="903514"/>
                </a:cubicBezTo>
                <a:cubicBezTo>
                  <a:pt x="807357" y="894443"/>
                  <a:pt x="666750" y="823685"/>
                  <a:pt x="0" y="718457"/>
                </a:cubicBezTo>
              </a:path>
            </a:pathLst>
          </a:custGeom>
          <a:noFill/>
          <a:ln w="76200">
            <a:solidFill>
              <a:srgbClr val="FFFF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70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6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3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63" grpId="0" animBg="1"/>
      <p:bldP spid="14" grpId="0"/>
      <p:bldP spid="17" grpId="0"/>
      <p:bldP spid="33" grpId="0" animBg="1"/>
      <p:bldP spid="8" grpId="0"/>
      <p:bldP spid="42" grpId="0"/>
      <p:bldP spid="45" grpId="0"/>
      <p:bldP spid="46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6" name="Text Box 46"/>
          <p:cNvSpPr txBox="1">
            <a:spLocks noChangeArrowheads="1"/>
          </p:cNvSpPr>
          <p:nvPr/>
        </p:nvSpPr>
        <p:spPr bwMode="auto">
          <a:xfrm>
            <a:off x="5854700" y="79581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0540" name="Text Box 60"/>
          <p:cNvSpPr txBox="1">
            <a:spLocks noChangeArrowheads="1"/>
          </p:cNvSpPr>
          <p:nvPr/>
        </p:nvSpPr>
        <p:spPr bwMode="auto">
          <a:xfrm>
            <a:off x="7931150" y="68627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7878763" y="73914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7583488" y="782478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3" name="Text Box 63"/>
          <p:cNvSpPr txBox="1">
            <a:spLocks noChangeArrowheads="1"/>
          </p:cNvSpPr>
          <p:nvPr/>
        </p:nvSpPr>
        <p:spPr bwMode="auto">
          <a:xfrm>
            <a:off x="6945313" y="788193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4" name="Text Box 64"/>
          <p:cNvSpPr txBox="1">
            <a:spLocks noChangeArrowheads="1"/>
          </p:cNvSpPr>
          <p:nvPr/>
        </p:nvSpPr>
        <p:spPr bwMode="auto">
          <a:xfrm>
            <a:off x="640397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6" name="Text Box 66"/>
          <p:cNvSpPr txBox="1">
            <a:spLocks noChangeArrowheads="1"/>
          </p:cNvSpPr>
          <p:nvPr/>
        </p:nvSpPr>
        <p:spPr bwMode="auto">
          <a:xfrm>
            <a:off x="5111750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7" name="Text Box 67"/>
          <p:cNvSpPr txBox="1">
            <a:spLocks noChangeArrowheads="1"/>
          </p:cNvSpPr>
          <p:nvPr/>
        </p:nvSpPr>
        <p:spPr bwMode="auto">
          <a:xfrm>
            <a:off x="4441825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8" name="Text Box 68"/>
          <p:cNvSpPr txBox="1">
            <a:spLocks noChangeArrowheads="1"/>
          </p:cNvSpPr>
          <p:nvPr/>
        </p:nvSpPr>
        <p:spPr bwMode="auto">
          <a:xfrm>
            <a:off x="3822700" y="78771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9" name="Text Box 69"/>
          <p:cNvSpPr txBox="1">
            <a:spLocks noChangeArrowheads="1"/>
          </p:cNvSpPr>
          <p:nvPr/>
        </p:nvSpPr>
        <p:spPr bwMode="auto">
          <a:xfrm>
            <a:off x="329882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0" name="Text Box 70"/>
          <p:cNvSpPr txBox="1">
            <a:spLocks noChangeArrowheads="1"/>
          </p:cNvSpPr>
          <p:nvPr/>
        </p:nvSpPr>
        <p:spPr bwMode="auto">
          <a:xfrm>
            <a:off x="2690813" y="786765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1" name="Text Box 71"/>
          <p:cNvSpPr txBox="1">
            <a:spLocks noChangeArrowheads="1"/>
          </p:cNvSpPr>
          <p:nvPr/>
        </p:nvSpPr>
        <p:spPr bwMode="auto">
          <a:xfrm>
            <a:off x="2125663" y="76581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2" name="Text Box 72"/>
          <p:cNvSpPr txBox="1">
            <a:spLocks noChangeArrowheads="1"/>
          </p:cNvSpPr>
          <p:nvPr/>
        </p:nvSpPr>
        <p:spPr bwMode="auto">
          <a:xfrm>
            <a:off x="2114550" y="7167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3" name="Text Box 73"/>
          <p:cNvSpPr txBox="1">
            <a:spLocks noChangeArrowheads="1"/>
          </p:cNvSpPr>
          <p:nvPr/>
        </p:nvSpPr>
        <p:spPr bwMode="auto">
          <a:xfrm>
            <a:off x="2763838" y="6862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-122237" y="1030182"/>
            <a:ext cx="9144000" cy="151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corriger les défauts propres à chaque système on va utiliser un élément appelé « Régulateur »  incluant les fonctions de: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Comparateur » réalisant la somme Consigne – mesure;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Correcteur » permettant un réglage en fonction du système.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00733" y="2781709"/>
            <a:ext cx="3765511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Rappel schéma fonctionnel: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93899" y="3671905"/>
            <a:ext cx="7749949" cy="2990156"/>
            <a:chOff x="65303" y="2978717"/>
            <a:chExt cx="5321051" cy="2104912"/>
          </a:xfrm>
        </p:grpSpPr>
        <p:sp>
          <p:nvSpPr>
            <p:cNvPr id="22" name="Rectangle 21"/>
            <p:cNvSpPr/>
            <p:nvPr/>
          </p:nvSpPr>
          <p:spPr>
            <a:xfrm>
              <a:off x="1474709" y="3770810"/>
              <a:ext cx="3830987" cy="1312819"/>
            </a:xfrm>
            <a:custGeom>
              <a:avLst/>
              <a:gdLst>
                <a:gd name="connsiteX0" fmla="*/ 0 w 6918176"/>
                <a:gd name="connsiteY0" fmla="*/ 0 h 1284515"/>
                <a:gd name="connsiteX1" fmla="*/ 6918176 w 6918176"/>
                <a:gd name="connsiteY1" fmla="*/ 0 h 1284515"/>
                <a:gd name="connsiteX2" fmla="*/ 6918176 w 6918176"/>
                <a:gd name="connsiteY2" fmla="*/ 1284515 h 1284515"/>
                <a:gd name="connsiteX3" fmla="*/ 0 w 6918176"/>
                <a:gd name="connsiteY3" fmla="*/ 1284515 h 1284515"/>
                <a:gd name="connsiteX4" fmla="*/ 0 w 6918176"/>
                <a:gd name="connsiteY4" fmla="*/ 0 h 1284515"/>
                <a:gd name="connsiteX0" fmla="*/ 6918176 w 7009616"/>
                <a:gd name="connsiteY0" fmla="*/ 0 h 1284515"/>
                <a:gd name="connsiteX1" fmla="*/ 6918176 w 7009616"/>
                <a:gd name="connsiteY1" fmla="*/ 1284515 h 1284515"/>
                <a:gd name="connsiteX2" fmla="*/ 0 w 7009616"/>
                <a:gd name="connsiteY2" fmla="*/ 1284515 h 1284515"/>
                <a:gd name="connsiteX3" fmla="*/ 0 w 7009616"/>
                <a:gd name="connsiteY3" fmla="*/ 0 h 1284515"/>
                <a:gd name="connsiteX4" fmla="*/ 7009616 w 7009616"/>
                <a:gd name="connsiteY4" fmla="*/ 91440 h 1284515"/>
                <a:gd name="connsiteX0" fmla="*/ 6918176 w 7009616"/>
                <a:gd name="connsiteY0" fmla="*/ 1284515 h 1284515"/>
                <a:gd name="connsiteX1" fmla="*/ 0 w 7009616"/>
                <a:gd name="connsiteY1" fmla="*/ 1284515 h 1284515"/>
                <a:gd name="connsiteX2" fmla="*/ 0 w 7009616"/>
                <a:gd name="connsiteY2" fmla="*/ 0 h 1284515"/>
                <a:gd name="connsiteX3" fmla="*/ 7009616 w 7009616"/>
                <a:gd name="connsiteY3" fmla="*/ 91440 h 1284515"/>
                <a:gd name="connsiteX0" fmla="*/ 6918176 w 7009616"/>
                <a:gd name="connsiteY0" fmla="*/ 1301932 h 1301932"/>
                <a:gd name="connsiteX1" fmla="*/ 0 w 7009616"/>
                <a:gd name="connsiteY1" fmla="*/ 1301932 h 1301932"/>
                <a:gd name="connsiteX2" fmla="*/ 0 w 7009616"/>
                <a:gd name="connsiteY2" fmla="*/ 17417 h 1301932"/>
                <a:gd name="connsiteX3" fmla="*/ 7009616 w 7009616"/>
                <a:gd name="connsiteY3" fmla="*/ 0 h 1301932"/>
                <a:gd name="connsiteX0" fmla="*/ 6918176 w 6918176"/>
                <a:gd name="connsiteY0" fmla="*/ 1291047 h 1291047"/>
                <a:gd name="connsiteX1" fmla="*/ 0 w 6918176"/>
                <a:gd name="connsiteY1" fmla="*/ 1291047 h 1291047"/>
                <a:gd name="connsiteX2" fmla="*/ 0 w 6918176"/>
                <a:gd name="connsiteY2" fmla="*/ 6532 h 1291047"/>
                <a:gd name="connsiteX3" fmla="*/ 3830987 w 6918176"/>
                <a:gd name="connsiteY3" fmla="*/ 0 h 1291047"/>
                <a:gd name="connsiteX0" fmla="*/ 3772205 w 3830987"/>
                <a:gd name="connsiteY0" fmla="*/ 1301933 h 1301933"/>
                <a:gd name="connsiteX1" fmla="*/ 0 w 3830987"/>
                <a:gd name="connsiteY1" fmla="*/ 1291047 h 1301933"/>
                <a:gd name="connsiteX2" fmla="*/ 0 w 3830987"/>
                <a:gd name="connsiteY2" fmla="*/ 6532 h 1301933"/>
                <a:gd name="connsiteX3" fmla="*/ 3830987 w 3830987"/>
                <a:gd name="connsiteY3" fmla="*/ 0 h 1301933"/>
                <a:gd name="connsiteX0" fmla="*/ 3772205 w 3830987"/>
                <a:gd name="connsiteY0" fmla="*/ 1269276 h 1291047"/>
                <a:gd name="connsiteX1" fmla="*/ 0 w 3830987"/>
                <a:gd name="connsiteY1" fmla="*/ 1291047 h 1291047"/>
                <a:gd name="connsiteX2" fmla="*/ 0 w 3830987"/>
                <a:gd name="connsiteY2" fmla="*/ 6532 h 1291047"/>
                <a:gd name="connsiteX3" fmla="*/ 3830987 w 3830987"/>
                <a:gd name="connsiteY3" fmla="*/ 0 h 1291047"/>
                <a:gd name="connsiteX0" fmla="*/ 3772205 w 3830987"/>
                <a:gd name="connsiteY0" fmla="*/ 1312819 h 1312819"/>
                <a:gd name="connsiteX1" fmla="*/ 0 w 3830987"/>
                <a:gd name="connsiteY1" fmla="*/ 1291047 h 1312819"/>
                <a:gd name="connsiteX2" fmla="*/ 0 w 3830987"/>
                <a:gd name="connsiteY2" fmla="*/ 6532 h 1312819"/>
                <a:gd name="connsiteX3" fmla="*/ 3830987 w 3830987"/>
                <a:gd name="connsiteY3" fmla="*/ 0 h 13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30987" h="1312819">
                  <a:moveTo>
                    <a:pt x="3772205" y="1312819"/>
                  </a:moveTo>
                  <a:lnTo>
                    <a:pt x="0" y="1291047"/>
                  </a:lnTo>
                  <a:lnTo>
                    <a:pt x="0" y="6532"/>
                  </a:lnTo>
                  <a:lnTo>
                    <a:pt x="3830987" y="0"/>
                  </a:lnTo>
                </a:path>
              </a:pathLst>
            </a:cu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3" name="Organigramme : Jonction de sommaire 22"/>
            <p:cNvSpPr/>
            <p:nvPr/>
          </p:nvSpPr>
          <p:spPr>
            <a:xfrm>
              <a:off x="990295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4" name="Rectangle 23"/>
            <p:cNvSpPr/>
            <p:nvPr/>
          </p:nvSpPr>
          <p:spPr>
            <a:xfrm>
              <a:off x="3135042" y="3353909"/>
              <a:ext cx="1231502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84994" y="2978717"/>
              <a:ext cx="3747532" cy="1416391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8" name="Connecteur droit avec flèche 27"/>
            <p:cNvCxnSpPr>
              <a:endCxn id="23" idx="2"/>
            </p:cNvCxnSpPr>
            <p:nvPr/>
          </p:nvCxnSpPr>
          <p:spPr>
            <a:xfrm>
              <a:off x="65303" y="3796389"/>
              <a:ext cx="92499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>
              <a:stCxn id="24" idx="3"/>
            </p:cNvCxnSpPr>
            <p:nvPr/>
          </p:nvCxnSpPr>
          <p:spPr>
            <a:xfrm flipV="1">
              <a:off x="4366544" y="3759994"/>
              <a:ext cx="1019810" cy="485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Plus 31"/>
          <p:cNvSpPr/>
          <p:nvPr/>
        </p:nvSpPr>
        <p:spPr>
          <a:xfrm>
            <a:off x="1706337" y="4647147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Moins 32"/>
          <p:cNvSpPr/>
          <p:nvPr/>
        </p:nvSpPr>
        <p:spPr>
          <a:xfrm>
            <a:off x="2134872" y="5150133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447742" y="4321653"/>
            <a:ext cx="600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98160" y="3671905"/>
            <a:ext cx="2439419" cy="4616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15326" y="4533630"/>
            <a:ext cx="1730771" cy="46166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64332" y="3232014"/>
            <a:ext cx="216886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39555" y="4324569"/>
            <a:ext cx="5057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26064" y="4355163"/>
            <a:ext cx="15741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- x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92654" y="6134779"/>
            <a:ext cx="5963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3253758" y="5853667"/>
            <a:ext cx="4148528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type de correcteur donne la relation entre  la sortie Y et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32" grpId="0" animBg="1"/>
      <p:bldP spid="33" grpId="0" animBg="1"/>
      <p:bldP spid="34" grpId="0"/>
      <p:bldP spid="35" grpId="0"/>
      <p:bldP spid="36" grpId="0"/>
      <p:bldP spid="37" grpId="0"/>
      <p:bldP spid="39" grpId="0"/>
      <p:bldP spid="40" grpId="0"/>
      <p:bldP spid="41" grpId="0"/>
      <p:bldP spid="4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TOR ( Tout Ou Rien).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-150593" y="3332852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945037" y="3052763"/>
            <a:ext cx="6551386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68544" y="2470992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Consigne: W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013400" y="2154306"/>
            <a:ext cx="49712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système: X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758559" y="38894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30845" y="3775210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0" y="2701824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-117934" y="2165193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" name="Forme libre 35"/>
          <p:cNvSpPr/>
          <p:nvPr/>
        </p:nvSpPr>
        <p:spPr>
          <a:xfrm>
            <a:off x="636177" y="3036398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947057" y="3875314"/>
            <a:ext cx="7260772" cy="2231572"/>
          </a:xfrm>
          <a:custGeom>
            <a:avLst/>
            <a:gdLst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3157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3984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4746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7437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9342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60772" h="2231572">
                <a:moveTo>
                  <a:pt x="0" y="2198915"/>
                </a:moveTo>
                <a:lnTo>
                  <a:pt x="642257" y="2177143"/>
                </a:lnTo>
                <a:cubicBezTo>
                  <a:pt x="645886" y="1473200"/>
                  <a:pt x="649514" y="769258"/>
                  <a:pt x="653143" y="65315"/>
                </a:cubicBezTo>
                <a:lnTo>
                  <a:pt x="2286000" y="54429"/>
                </a:lnTo>
                <a:cubicBezTo>
                  <a:pt x="2289629" y="780143"/>
                  <a:pt x="2293257" y="1482998"/>
                  <a:pt x="2296886" y="2208712"/>
                </a:cubicBezTo>
                <a:lnTo>
                  <a:pt x="3265714" y="2211977"/>
                </a:lnTo>
                <a:lnTo>
                  <a:pt x="3287486" y="43543"/>
                </a:lnTo>
                <a:lnTo>
                  <a:pt x="3993424" y="43543"/>
                </a:lnTo>
                <a:lnTo>
                  <a:pt x="3984172" y="2220686"/>
                </a:lnTo>
                <a:lnTo>
                  <a:pt x="4539343" y="2231572"/>
                </a:lnTo>
                <a:lnTo>
                  <a:pt x="4532812" y="43543"/>
                </a:lnTo>
                <a:lnTo>
                  <a:pt x="5058592" y="32657"/>
                </a:lnTo>
                <a:lnTo>
                  <a:pt x="5073832" y="2220686"/>
                </a:lnTo>
                <a:lnTo>
                  <a:pt x="5475514" y="2220686"/>
                </a:lnTo>
                <a:lnTo>
                  <a:pt x="5497286" y="43543"/>
                </a:lnTo>
                <a:lnTo>
                  <a:pt x="5943600" y="32657"/>
                </a:lnTo>
                <a:cubicBezTo>
                  <a:pt x="5939971" y="769257"/>
                  <a:pt x="5936343" y="1490617"/>
                  <a:pt x="5932714" y="2227217"/>
                </a:cubicBezTo>
                <a:lnTo>
                  <a:pt x="6347460" y="2209800"/>
                </a:lnTo>
                <a:cubicBezTo>
                  <a:pt x="6350726" y="1480457"/>
                  <a:pt x="6353991" y="751115"/>
                  <a:pt x="6357257" y="21772"/>
                </a:cubicBezTo>
                <a:lnTo>
                  <a:pt x="6683829" y="21772"/>
                </a:lnTo>
                <a:cubicBezTo>
                  <a:pt x="6680200" y="754743"/>
                  <a:pt x="6676572" y="1487715"/>
                  <a:pt x="6672943" y="2220686"/>
                </a:cubicBezTo>
                <a:lnTo>
                  <a:pt x="6966857" y="2220686"/>
                </a:lnTo>
                <a:lnTo>
                  <a:pt x="6999514" y="0"/>
                </a:lnTo>
                <a:lnTo>
                  <a:pt x="7260772" y="10886"/>
                </a:lnTo>
                <a:lnTo>
                  <a:pt x="7260772" y="10886"/>
                </a:ln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Line 4"/>
          <p:cNvSpPr>
            <a:spLocks noChangeShapeType="1"/>
          </p:cNvSpPr>
          <p:nvPr/>
        </p:nvSpPr>
        <p:spPr bwMode="auto">
          <a:xfrm flipV="1">
            <a:off x="32369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Line 4"/>
          <p:cNvSpPr>
            <a:spLocks noChangeShapeType="1"/>
          </p:cNvSpPr>
          <p:nvPr/>
        </p:nvSpPr>
        <p:spPr bwMode="auto">
          <a:xfrm flipV="1">
            <a:off x="4224650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flipV="1">
            <a:off x="49460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Line 4"/>
          <p:cNvSpPr>
            <a:spLocks noChangeShapeType="1"/>
          </p:cNvSpPr>
          <p:nvPr/>
        </p:nvSpPr>
        <p:spPr bwMode="auto">
          <a:xfrm flipV="1">
            <a:off x="549901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Line 4"/>
          <p:cNvSpPr>
            <a:spLocks noChangeShapeType="1"/>
          </p:cNvSpPr>
          <p:nvPr/>
        </p:nvSpPr>
        <p:spPr bwMode="auto">
          <a:xfrm flipV="1">
            <a:off x="601662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 flipV="1">
            <a:off x="64373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6898772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Line 4"/>
          <p:cNvSpPr>
            <a:spLocks noChangeShapeType="1"/>
          </p:cNvSpPr>
          <p:nvPr/>
        </p:nvSpPr>
        <p:spPr bwMode="auto">
          <a:xfrm flipV="1">
            <a:off x="73082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V="1">
            <a:off x="763480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Line 4"/>
          <p:cNvSpPr>
            <a:spLocks noChangeShapeType="1"/>
          </p:cNvSpPr>
          <p:nvPr/>
        </p:nvSpPr>
        <p:spPr bwMode="auto">
          <a:xfrm flipV="1">
            <a:off x="7923238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29" y="2802976"/>
            <a:ext cx="7500257" cy="3284977"/>
          </a:xfrm>
          <a:custGeom>
            <a:avLst/>
            <a:gdLst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66800 w 7500257"/>
              <a:gd name="connsiteY3" fmla="*/ 295156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47750 w 7500257"/>
              <a:gd name="connsiteY3" fmla="*/ 297061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2340428 w 7500257"/>
              <a:gd name="connsiteY3" fmla="*/ 132168 h 3297630"/>
              <a:gd name="connsiteX4" fmla="*/ 3494314 w 7500257"/>
              <a:gd name="connsiteY4" fmla="*/ 480511 h 3297630"/>
              <a:gd name="connsiteX5" fmla="*/ 4125685 w 7500257"/>
              <a:gd name="connsiteY5" fmla="*/ 66854 h 3297630"/>
              <a:gd name="connsiteX6" fmla="*/ 4125685 w 7500257"/>
              <a:gd name="connsiteY6" fmla="*/ 66854 h 3297630"/>
              <a:gd name="connsiteX7" fmla="*/ 4288971 w 7500257"/>
              <a:gd name="connsiteY7" fmla="*/ 23311 h 3297630"/>
              <a:gd name="connsiteX8" fmla="*/ 4811485 w 7500257"/>
              <a:gd name="connsiteY8" fmla="*/ 480511 h 3297630"/>
              <a:gd name="connsiteX9" fmla="*/ 5148942 w 7500257"/>
              <a:gd name="connsiteY9" fmla="*/ 88625 h 3297630"/>
              <a:gd name="connsiteX10" fmla="*/ 5573485 w 7500257"/>
              <a:gd name="connsiteY10" fmla="*/ 382539 h 3297630"/>
              <a:gd name="connsiteX11" fmla="*/ 5573485 w 7500257"/>
              <a:gd name="connsiteY11" fmla="*/ 382539 h 3297630"/>
              <a:gd name="connsiteX12" fmla="*/ 5725885 w 7500257"/>
              <a:gd name="connsiteY12" fmla="*/ 415196 h 3297630"/>
              <a:gd name="connsiteX13" fmla="*/ 5725885 w 7500257"/>
              <a:gd name="connsiteY13" fmla="*/ 415196 h 3297630"/>
              <a:gd name="connsiteX14" fmla="*/ 6106885 w 7500257"/>
              <a:gd name="connsiteY14" fmla="*/ 99511 h 3297630"/>
              <a:gd name="connsiteX15" fmla="*/ 6433457 w 7500257"/>
              <a:gd name="connsiteY15" fmla="*/ 393425 h 3297630"/>
              <a:gd name="connsiteX16" fmla="*/ 6738257 w 7500257"/>
              <a:gd name="connsiteY16" fmla="*/ 110396 h 3297630"/>
              <a:gd name="connsiteX17" fmla="*/ 6738257 w 7500257"/>
              <a:gd name="connsiteY17" fmla="*/ 110396 h 3297630"/>
              <a:gd name="connsiteX18" fmla="*/ 6868885 w 7500257"/>
              <a:gd name="connsiteY18" fmla="*/ 88625 h 3297630"/>
              <a:gd name="connsiteX19" fmla="*/ 7064828 w 7500257"/>
              <a:gd name="connsiteY19" fmla="*/ 371654 h 3297630"/>
              <a:gd name="connsiteX20" fmla="*/ 7064828 w 7500257"/>
              <a:gd name="connsiteY20" fmla="*/ 371654 h 3297630"/>
              <a:gd name="connsiteX21" fmla="*/ 7184571 w 7500257"/>
              <a:gd name="connsiteY21" fmla="*/ 382539 h 3297630"/>
              <a:gd name="connsiteX22" fmla="*/ 7500257 w 7500257"/>
              <a:gd name="connsiteY22" fmla="*/ 45082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0" fmla="*/ 0 w 7500257"/>
              <a:gd name="connsiteY0" fmla="*/ 3267254 h 3309510"/>
              <a:gd name="connsiteX1" fmla="*/ 587828 w 7500257"/>
              <a:gd name="connsiteY1" fmla="*/ 3267254 h 3309510"/>
              <a:gd name="connsiteX2" fmla="*/ 1066800 w 7500257"/>
              <a:gd name="connsiteY2" fmla="*/ 2951568 h 3309510"/>
              <a:gd name="connsiteX3" fmla="*/ 2340428 w 7500257"/>
              <a:gd name="connsiteY3" fmla="*/ 132168 h 3309510"/>
              <a:gd name="connsiteX4" fmla="*/ 3494314 w 7500257"/>
              <a:gd name="connsiteY4" fmla="*/ 480511 h 3309510"/>
              <a:gd name="connsiteX5" fmla="*/ 4125685 w 7500257"/>
              <a:gd name="connsiteY5" fmla="*/ 66854 h 3309510"/>
              <a:gd name="connsiteX6" fmla="*/ 4125685 w 7500257"/>
              <a:gd name="connsiteY6" fmla="*/ 66854 h 3309510"/>
              <a:gd name="connsiteX7" fmla="*/ 4288971 w 7500257"/>
              <a:gd name="connsiteY7" fmla="*/ 23311 h 3309510"/>
              <a:gd name="connsiteX8" fmla="*/ 4811485 w 7500257"/>
              <a:gd name="connsiteY8" fmla="*/ 480511 h 3309510"/>
              <a:gd name="connsiteX9" fmla="*/ 5148942 w 7500257"/>
              <a:gd name="connsiteY9" fmla="*/ 88625 h 3309510"/>
              <a:gd name="connsiteX10" fmla="*/ 5573485 w 7500257"/>
              <a:gd name="connsiteY10" fmla="*/ 382539 h 3309510"/>
              <a:gd name="connsiteX11" fmla="*/ 5573485 w 7500257"/>
              <a:gd name="connsiteY11" fmla="*/ 382539 h 3309510"/>
              <a:gd name="connsiteX12" fmla="*/ 5725885 w 7500257"/>
              <a:gd name="connsiteY12" fmla="*/ 415196 h 3309510"/>
              <a:gd name="connsiteX13" fmla="*/ 5725885 w 7500257"/>
              <a:gd name="connsiteY13" fmla="*/ 415196 h 3309510"/>
              <a:gd name="connsiteX14" fmla="*/ 6106885 w 7500257"/>
              <a:gd name="connsiteY14" fmla="*/ 99511 h 3309510"/>
              <a:gd name="connsiteX15" fmla="*/ 6433457 w 7500257"/>
              <a:gd name="connsiteY15" fmla="*/ 393425 h 3309510"/>
              <a:gd name="connsiteX16" fmla="*/ 6738257 w 7500257"/>
              <a:gd name="connsiteY16" fmla="*/ 110396 h 3309510"/>
              <a:gd name="connsiteX17" fmla="*/ 6738257 w 7500257"/>
              <a:gd name="connsiteY17" fmla="*/ 110396 h 3309510"/>
              <a:gd name="connsiteX18" fmla="*/ 6868885 w 7500257"/>
              <a:gd name="connsiteY18" fmla="*/ 88625 h 3309510"/>
              <a:gd name="connsiteX19" fmla="*/ 7064828 w 7500257"/>
              <a:gd name="connsiteY19" fmla="*/ 371654 h 3309510"/>
              <a:gd name="connsiteX20" fmla="*/ 7064828 w 7500257"/>
              <a:gd name="connsiteY20" fmla="*/ 371654 h 3309510"/>
              <a:gd name="connsiteX21" fmla="*/ 7184571 w 7500257"/>
              <a:gd name="connsiteY21" fmla="*/ 382539 h 3309510"/>
              <a:gd name="connsiteX22" fmla="*/ 7500257 w 7500257"/>
              <a:gd name="connsiteY22" fmla="*/ 45082 h 3309510"/>
              <a:gd name="connsiteX23" fmla="*/ 7500257 w 7500257"/>
              <a:gd name="connsiteY23" fmla="*/ 45082 h 3309510"/>
              <a:gd name="connsiteX24" fmla="*/ 7500257 w 7500257"/>
              <a:gd name="connsiteY24" fmla="*/ 45082 h 3309510"/>
              <a:gd name="connsiteX25" fmla="*/ 7500257 w 7500257"/>
              <a:gd name="connsiteY25" fmla="*/ 45082 h 3309510"/>
              <a:gd name="connsiteX26" fmla="*/ 7500257 w 7500257"/>
              <a:gd name="connsiteY26" fmla="*/ 45082 h 3309510"/>
              <a:gd name="connsiteX0" fmla="*/ 0 w 7500257"/>
              <a:gd name="connsiteY0" fmla="*/ 3267254 h 3304272"/>
              <a:gd name="connsiteX1" fmla="*/ 587828 w 7500257"/>
              <a:gd name="connsiteY1" fmla="*/ 3267254 h 3304272"/>
              <a:gd name="connsiteX2" fmla="*/ 1066800 w 7500257"/>
              <a:gd name="connsiteY2" fmla="*/ 2951568 h 3304272"/>
              <a:gd name="connsiteX3" fmla="*/ 2340428 w 7500257"/>
              <a:gd name="connsiteY3" fmla="*/ 132168 h 3304272"/>
              <a:gd name="connsiteX4" fmla="*/ 3494314 w 7500257"/>
              <a:gd name="connsiteY4" fmla="*/ 480511 h 3304272"/>
              <a:gd name="connsiteX5" fmla="*/ 4125685 w 7500257"/>
              <a:gd name="connsiteY5" fmla="*/ 66854 h 3304272"/>
              <a:gd name="connsiteX6" fmla="*/ 4125685 w 7500257"/>
              <a:gd name="connsiteY6" fmla="*/ 66854 h 3304272"/>
              <a:gd name="connsiteX7" fmla="*/ 4288971 w 7500257"/>
              <a:gd name="connsiteY7" fmla="*/ 23311 h 3304272"/>
              <a:gd name="connsiteX8" fmla="*/ 4811485 w 7500257"/>
              <a:gd name="connsiteY8" fmla="*/ 480511 h 3304272"/>
              <a:gd name="connsiteX9" fmla="*/ 5148942 w 7500257"/>
              <a:gd name="connsiteY9" fmla="*/ 88625 h 3304272"/>
              <a:gd name="connsiteX10" fmla="*/ 5573485 w 7500257"/>
              <a:gd name="connsiteY10" fmla="*/ 382539 h 3304272"/>
              <a:gd name="connsiteX11" fmla="*/ 5573485 w 7500257"/>
              <a:gd name="connsiteY11" fmla="*/ 382539 h 3304272"/>
              <a:gd name="connsiteX12" fmla="*/ 5725885 w 7500257"/>
              <a:gd name="connsiteY12" fmla="*/ 415196 h 3304272"/>
              <a:gd name="connsiteX13" fmla="*/ 5725885 w 7500257"/>
              <a:gd name="connsiteY13" fmla="*/ 415196 h 3304272"/>
              <a:gd name="connsiteX14" fmla="*/ 6106885 w 7500257"/>
              <a:gd name="connsiteY14" fmla="*/ 99511 h 3304272"/>
              <a:gd name="connsiteX15" fmla="*/ 6433457 w 7500257"/>
              <a:gd name="connsiteY15" fmla="*/ 393425 h 3304272"/>
              <a:gd name="connsiteX16" fmla="*/ 6738257 w 7500257"/>
              <a:gd name="connsiteY16" fmla="*/ 110396 h 3304272"/>
              <a:gd name="connsiteX17" fmla="*/ 6738257 w 7500257"/>
              <a:gd name="connsiteY17" fmla="*/ 110396 h 3304272"/>
              <a:gd name="connsiteX18" fmla="*/ 6868885 w 7500257"/>
              <a:gd name="connsiteY18" fmla="*/ 88625 h 3304272"/>
              <a:gd name="connsiteX19" fmla="*/ 7064828 w 7500257"/>
              <a:gd name="connsiteY19" fmla="*/ 371654 h 3304272"/>
              <a:gd name="connsiteX20" fmla="*/ 7064828 w 7500257"/>
              <a:gd name="connsiteY20" fmla="*/ 371654 h 3304272"/>
              <a:gd name="connsiteX21" fmla="*/ 7184571 w 7500257"/>
              <a:gd name="connsiteY21" fmla="*/ 382539 h 3304272"/>
              <a:gd name="connsiteX22" fmla="*/ 7500257 w 7500257"/>
              <a:gd name="connsiteY22" fmla="*/ 45082 h 3304272"/>
              <a:gd name="connsiteX23" fmla="*/ 7500257 w 7500257"/>
              <a:gd name="connsiteY23" fmla="*/ 45082 h 3304272"/>
              <a:gd name="connsiteX24" fmla="*/ 7500257 w 7500257"/>
              <a:gd name="connsiteY24" fmla="*/ 45082 h 3304272"/>
              <a:gd name="connsiteX25" fmla="*/ 7500257 w 7500257"/>
              <a:gd name="connsiteY25" fmla="*/ 45082 h 3304272"/>
              <a:gd name="connsiteX26" fmla="*/ 7500257 w 7500257"/>
              <a:gd name="connsiteY26" fmla="*/ 45082 h 3304272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71883 h 3285608"/>
              <a:gd name="connsiteX1" fmla="*/ 587828 w 7500257"/>
              <a:gd name="connsiteY1" fmla="*/ 3271883 h 3285608"/>
              <a:gd name="connsiteX2" fmla="*/ 1066800 w 7500257"/>
              <a:gd name="connsiteY2" fmla="*/ 2956197 h 3285608"/>
              <a:gd name="connsiteX3" fmla="*/ 2340428 w 7500257"/>
              <a:gd name="connsiteY3" fmla="*/ 136797 h 3285608"/>
              <a:gd name="connsiteX4" fmla="*/ 3494314 w 7500257"/>
              <a:gd name="connsiteY4" fmla="*/ 485140 h 3285608"/>
              <a:gd name="connsiteX5" fmla="*/ 4125685 w 7500257"/>
              <a:gd name="connsiteY5" fmla="*/ 71483 h 3285608"/>
              <a:gd name="connsiteX6" fmla="*/ 4125685 w 7500257"/>
              <a:gd name="connsiteY6" fmla="*/ 71483 h 3285608"/>
              <a:gd name="connsiteX7" fmla="*/ 4288971 w 7500257"/>
              <a:gd name="connsiteY7" fmla="*/ 27940 h 3285608"/>
              <a:gd name="connsiteX8" fmla="*/ 4811485 w 7500257"/>
              <a:gd name="connsiteY8" fmla="*/ 485140 h 3285608"/>
              <a:gd name="connsiteX9" fmla="*/ 5148942 w 7500257"/>
              <a:gd name="connsiteY9" fmla="*/ 93254 h 3285608"/>
              <a:gd name="connsiteX10" fmla="*/ 5573485 w 7500257"/>
              <a:gd name="connsiteY10" fmla="*/ 387168 h 3285608"/>
              <a:gd name="connsiteX11" fmla="*/ 5573485 w 7500257"/>
              <a:gd name="connsiteY11" fmla="*/ 387168 h 3285608"/>
              <a:gd name="connsiteX12" fmla="*/ 5725885 w 7500257"/>
              <a:gd name="connsiteY12" fmla="*/ 419825 h 3285608"/>
              <a:gd name="connsiteX13" fmla="*/ 5725885 w 7500257"/>
              <a:gd name="connsiteY13" fmla="*/ 419825 h 3285608"/>
              <a:gd name="connsiteX14" fmla="*/ 6106885 w 7500257"/>
              <a:gd name="connsiteY14" fmla="*/ 104140 h 3285608"/>
              <a:gd name="connsiteX15" fmla="*/ 6433457 w 7500257"/>
              <a:gd name="connsiteY15" fmla="*/ 398054 h 3285608"/>
              <a:gd name="connsiteX16" fmla="*/ 6738257 w 7500257"/>
              <a:gd name="connsiteY16" fmla="*/ 115025 h 3285608"/>
              <a:gd name="connsiteX17" fmla="*/ 6738257 w 7500257"/>
              <a:gd name="connsiteY17" fmla="*/ 115025 h 3285608"/>
              <a:gd name="connsiteX18" fmla="*/ 6868885 w 7500257"/>
              <a:gd name="connsiteY18" fmla="*/ 93254 h 3285608"/>
              <a:gd name="connsiteX19" fmla="*/ 7064828 w 7500257"/>
              <a:gd name="connsiteY19" fmla="*/ 376283 h 3285608"/>
              <a:gd name="connsiteX20" fmla="*/ 7064828 w 7500257"/>
              <a:gd name="connsiteY20" fmla="*/ 376283 h 3285608"/>
              <a:gd name="connsiteX21" fmla="*/ 7184571 w 7500257"/>
              <a:gd name="connsiteY21" fmla="*/ 387168 h 3285608"/>
              <a:gd name="connsiteX22" fmla="*/ 7500257 w 7500257"/>
              <a:gd name="connsiteY22" fmla="*/ 49711 h 3285608"/>
              <a:gd name="connsiteX23" fmla="*/ 7500257 w 7500257"/>
              <a:gd name="connsiteY23" fmla="*/ 49711 h 3285608"/>
              <a:gd name="connsiteX24" fmla="*/ 7500257 w 7500257"/>
              <a:gd name="connsiteY24" fmla="*/ 49711 h 3285608"/>
              <a:gd name="connsiteX25" fmla="*/ 7500257 w 7500257"/>
              <a:gd name="connsiteY25" fmla="*/ 49711 h 3285608"/>
              <a:gd name="connsiteX26" fmla="*/ 7500257 w 7500257"/>
              <a:gd name="connsiteY26" fmla="*/ 49711 h 3285608"/>
              <a:gd name="connsiteX0" fmla="*/ 0 w 7500257"/>
              <a:gd name="connsiteY0" fmla="*/ 3267255 h 3303924"/>
              <a:gd name="connsiteX1" fmla="*/ 587828 w 7500257"/>
              <a:gd name="connsiteY1" fmla="*/ 3267255 h 3303924"/>
              <a:gd name="connsiteX2" fmla="*/ 1066800 w 7500257"/>
              <a:gd name="connsiteY2" fmla="*/ 2951569 h 3303924"/>
              <a:gd name="connsiteX3" fmla="*/ 2378528 w 7500257"/>
              <a:gd name="connsiteY3" fmla="*/ 138519 h 3303924"/>
              <a:gd name="connsiteX4" fmla="*/ 3494314 w 7500257"/>
              <a:gd name="connsiteY4" fmla="*/ 480512 h 3303924"/>
              <a:gd name="connsiteX5" fmla="*/ 4125685 w 7500257"/>
              <a:gd name="connsiteY5" fmla="*/ 66855 h 3303924"/>
              <a:gd name="connsiteX6" fmla="*/ 4125685 w 7500257"/>
              <a:gd name="connsiteY6" fmla="*/ 66855 h 3303924"/>
              <a:gd name="connsiteX7" fmla="*/ 4288971 w 7500257"/>
              <a:gd name="connsiteY7" fmla="*/ 23312 h 3303924"/>
              <a:gd name="connsiteX8" fmla="*/ 4811485 w 7500257"/>
              <a:gd name="connsiteY8" fmla="*/ 480512 h 3303924"/>
              <a:gd name="connsiteX9" fmla="*/ 5148942 w 7500257"/>
              <a:gd name="connsiteY9" fmla="*/ 88626 h 3303924"/>
              <a:gd name="connsiteX10" fmla="*/ 5573485 w 7500257"/>
              <a:gd name="connsiteY10" fmla="*/ 382540 h 3303924"/>
              <a:gd name="connsiteX11" fmla="*/ 5573485 w 7500257"/>
              <a:gd name="connsiteY11" fmla="*/ 382540 h 3303924"/>
              <a:gd name="connsiteX12" fmla="*/ 5725885 w 7500257"/>
              <a:gd name="connsiteY12" fmla="*/ 415197 h 3303924"/>
              <a:gd name="connsiteX13" fmla="*/ 5725885 w 7500257"/>
              <a:gd name="connsiteY13" fmla="*/ 415197 h 3303924"/>
              <a:gd name="connsiteX14" fmla="*/ 6106885 w 7500257"/>
              <a:gd name="connsiteY14" fmla="*/ 99512 h 3303924"/>
              <a:gd name="connsiteX15" fmla="*/ 6433457 w 7500257"/>
              <a:gd name="connsiteY15" fmla="*/ 393426 h 3303924"/>
              <a:gd name="connsiteX16" fmla="*/ 6738257 w 7500257"/>
              <a:gd name="connsiteY16" fmla="*/ 110397 h 3303924"/>
              <a:gd name="connsiteX17" fmla="*/ 6738257 w 7500257"/>
              <a:gd name="connsiteY17" fmla="*/ 110397 h 3303924"/>
              <a:gd name="connsiteX18" fmla="*/ 6868885 w 7500257"/>
              <a:gd name="connsiteY18" fmla="*/ 88626 h 3303924"/>
              <a:gd name="connsiteX19" fmla="*/ 7064828 w 7500257"/>
              <a:gd name="connsiteY19" fmla="*/ 371655 h 3303924"/>
              <a:gd name="connsiteX20" fmla="*/ 7064828 w 7500257"/>
              <a:gd name="connsiteY20" fmla="*/ 371655 h 3303924"/>
              <a:gd name="connsiteX21" fmla="*/ 7184571 w 7500257"/>
              <a:gd name="connsiteY21" fmla="*/ 382540 h 3303924"/>
              <a:gd name="connsiteX22" fmla="*/ 7500257 w 7500257"/>
              <a:gd name="connsiteY22" fmla="*/ 45083 h 3303924"/>
              <a:gd name="connsiteX23" fmla="*/ 7500257 w 7500257"/>
              <a:gd name="connsiteY23" fmla="*/ 45083 h 3303924"/>
              <a:gd name="connsiteX24" fmla="*/ 7500257 w 7500257"/>
              <a:gd name="connsiteY24" fmla="*/ 45083 h 3303924"/>
              <a:gd name="connsiteX25" fmla="*/ 7500257 w 7500257"/>
              <a:gd name="connsiteY25" fmla="*/ 45083 h 3303924"/>
              <a:gd name="connsiteX26" fmla="*/ 7500257 w 7500257"/>
              <a:gd name="connsiteY26" fmla="*/ 45083 h 3303924"/>
              <a:gd name="connsiteX0" fmla="*/ 0 w 7500257"/>
              <a:gd name="connsiteY0" fmla="*/ 3273471 h 3311540"/>
              <a:gd name="connsiteX1" fmla="*/ 587828 w 7500257"/>
              <a:gd name="connsiteY1" fmla="*/ 3273471 h 3311540"/>
              <a:gd name="connsiteX2" fmla="*/ 1066800 w 7500257"/>
              <a:gd name="connsiteY2" fmla="*/ 2957785 h 3311540"/>
              <a:gd name="connsiteX3" fmla="*/ 2391228 w 7500257"/>
              <a:gd name="connsiteY3" fmla="*/ 119335 h 3311540"/>
              <a:gd name="connsiteX4" fmla="*/ 3494314 w 7500257"/>
              <a:gd name="connsiteY4" fmla="*/ 486728 h 3311540"/>
              <a:gd name="connsiteX5" fmla="*/ 4125685 w 7500257"/>
              <a:gd name="connsiteY5" fmla="*/ 73071 h 3311540"/>
              <a:gd name="connsiteX6" fmla="*/ 4125685 w 7500257"/>
              <a:gd name="connsiteY6" fmla="*/ 73071 h 3311540"/>
              <a:gd name="connsiteX7" fmla="*/ 4288971 w 7500257"/>
              <a:gd name="connsiteY7" fmla="*/ 29528 h 3311540"/>
              <a:gd name="connsiteX8" fmla="*/ 4811485 w 7500257"/>
              <a:gd name="connsiteY8" fmla="*/ 486728 h 3311540"/>
              <a:gd name="connsiteX9" fmla="*/ 5148942 w 7500257"/>
              <a:gd name="connsiteY9" fmla="*/ 94842 h 3311540"/>
              <a:gd name="connsiteX10" fmla="*/ 5573485 w 7500257"/>
              <a:gd name="connsiteY10" fmla="*/ 388756 h 3311540"/>
              <a:gd name="connsiteX11" fmla="*/ 5573485 w 7500257"/>
              <a:gd name="connsiteY11" fmla="*/ 388756 h 3311540"/>
              <a:gd name="connsiteX12" fmla="*/ 5725885 w 7500257"/>
              <a:gd name="connsiteY12" fmla="*/ 421413 h 3311540"/>
              <a:gd name="connsiteX13" fmla="*/ 5725885 w 7500257"/>
              <a:gd name="connsiteY13" fmla="*/ 421413 h 3311540"/>
              <a:gd name="connsiteX14" fmla="*/ 6106885 w 7500257"/>
              <a:gd name="connsiteY14" fmla="*/ 105728 h 3311540"/>
              <a:gd name="connsiteX15" fmla="*/ 6433457 w 7500257"/>
              <a:gd name="connsiteY15" fmla="*/ 399642 h 3311540"/>
              <a:gd name="connsiteX16" fmla="*/ 6738257 w 7500257"/>
              <a:gd name="connsiteY16" fmla="*/ 116613 h 3311540"/>
              <a:gd name="connsiteX17" fmla="*/ 6738257 w 7500257"/>
              <a:gd name="connsiteY17" fmla="*/ 116613 h 3311540"/>
              <a:gd name="connsiteX18" fmla="*/ 6868885 w 7500257"/>
              <a:gd name="connsiteY18" fmla="*/ 94842 h 3311540"/>
              <a:gd name="connsiteX19" fmla="*/ 7064828 w 7500257"/>
              <a:gd name="connsiteY19" fmla="*/ 377871 h 3311540"/>
              <a:gd name="connsiteX20" fmla="*/ 7064828 w 7500257"/>
              <a:gd name="connsiteY20" fmla="*/ 377871 h 3311540"/>
              <a:gd name="connsiteX21" fmla="*/ 7184571 w 7500257"/>
              <a:gd name="connsiteY21" fmla="*/ 388756 h 3311540"/>
              <a:gd name="connsiteX22" fmla="*/ 7500257 w 7500257"/>
              <a:gd name="connsiteY22" fmla="*/ 51299 h 3311540"/>
              <a:gd name="connsiteX23" fmla="*/ 7500257 w 7500257"/>
              <a:gd name="connsiteY23" fmla="*/ 51299 h 3311540"/>
              <a:gd name="connsiteX24" fmla="*/ 7500257 w 7500257"/>
              <a:gd name="connsiteY24" fmla="*/ 51299 h 3311540"/>
              <a:gd name="connsiteX25" fmla="*/ 7500257 w 7500257"/>
              <a:gd name="connsiteY25" fmla="*/ 51299 h 3311540"/>
              <a:gd name="connsiteX26" fmla="*/ 7500257 w 7500257"/>
              <a:gd name="connsiteY26" fmla="*/ 51299 h 3311540"/>
              <a:gd name="connsiteX0" fmla="*/ 0 w 7500257"/>
              <a:gd name="connsiteY0" fmla="*/ 3280951 h 3319020"/>
              <a:gd name="connsiteX1" fmla="*/ 587828 w 7500257"/>
              <a:gd name="connsiteY1" fmla="*/ 3280951 h 3319020"/>
              <a:gd name="connsiteX2" fmla="*/ 1066800 w 7500257"/>
              <a:gd name="connsiteY2" fmla="*/ 2965265 h 3319020"/>
              <a:gd name="connsiteX3" fmla="*/ 2391228 w 7500257"/>
              <a:gd name="connsiteY3" fmla="*/ 126815 h 3319020"/>
              <a:gd name="connsiteX4" fmla="*/ 3494314 w 7500257"/>
              <a:gd name="connsiteY4" fmla="*/ 494208 h 3319020"/>
              <a:gd name="connsiteX5" fmla="*/ 4125685 w 7500257"/>
              <a:gd name="connsiteY5" fmla="*/ 80551 h 3319020"/>
              <a:gd name="connsiteX6" fmla="*/ 4125685 w 7500257"/>
              <a:gd name="connsiteY6" fmla="*/ 80551 h 3319020"/>
              <a:gd name="connsiteX7" fmla="*/ 4288971 w 7500257"/>
              <a:gd name="connsiteY7" fmla="*/ 37008 h 3319020"/>
              <a:gd name="connsiteX8" fmla="*/ 4811485 w 7500257"/>
              <a:gd name="connsiteY8" fmla="*/ 494208 h 3319020"/>
              <a:gd name="connsiteX9" fmla="*/ 5148942 w 7500257"/>
              <a:gd name="connsiteY9" fmla="*/ 102322 h 3319020"/>
              <a:gd name="connsiteX10" fmla="*/ 5573485 w 7500257"/>
              <a:gd name="connsiteY10" fmla="*/ 396236 h 3319020"/>
              <a:gd name="connsiteX11" fmla="*/ 5573485 w 7500257"/>
              <a:gd name="connsiteY11" fmla="*/ 396236 h 3319020"/>
              <a:gd name="connsiteX12" fmla="*/ 5725885 w 7500257"/>
              <a:gd name="connsiteY12" fmla="*/ 428893 h 3319020"/>
              <a:gd name="connsiteX13" fmla="*/ 5725885 w 7500257"/>
              <a:gd name="connsiteY13" fmla="*/ 428893 h 3319020"/>
              <a:gd name="connsiteX14" fmla="*/ 6106885 w 7500257"/>
              <a:gd name="connsiteY14" fmla="*/ 113208 h 3319020"/>
              <a:gd name="connsiteX15" fmla="*/ 6433457 w 7500257"/>
              <a:gd name="connsiteY15" fmla="*/ 407122 h 3319020"/>
              <a:gd name="connsiteX16" fmla="*/ 6738257 w 7500257"/>
              <a:gd name="connsiteY16" fmla="*/ 124093 h 3319020"/>
              <a:gd name="connsiteX17" fmla="*/ 6738257 w 7500257"/>
              <a:gd name="connsiteY17" fmla="*/ 124093 h 3319020"/>
              <a:gd name="connsiteX18" fmla="*/ 6868885 w 7500257"/>
              <a:gd name="connsiteY18" fmla="*/ 102322 h 3319020"/>
              <a:gd name="connsiteX19" fmla="*/ 7064828 w 7500257"/>
              <a:gd name="connsiteY19" fmla="*/ 385351 h 3319020"/>
              <a:gd name="connsiteX20" fmla="*/ 7064828 w 7500257"/>
              <a:gd name="connsiteY20" fmla="*/ 385351 h 3319020"/>
              <a:gd name="connsiteX21" fmla="*/ 7184571 w 7500257"/>
              <a:gd name="connsiteY21" fmla="*/ 396236 h 3319020"/>
              <a:gd name="connsiteX22" fmla="*/ 7500257 w 7500257"/>
              <a:gd name="connsiteY22" fmla="*/ 58779 h 3319020"/>
              <a:gd name="connsiteX23" fmla="*/ 7500257 w 7500257"/>
              <a:gd name="connsiteY23" fmla="*/ 58779 h 3319020"/>
              <a:gd name="connsiteX24" fmla="*/ 7500257 w 7500257"/>
              <a:gd name="connsiteY24" fmla="*/ 58779 h 3319020"/>
              <a:gd name="connsiteX25" fmla="*/ 7500257 w 7500257"/>
              <a:gd name="connsiteY25" fmla="*/ 58779 h 3319020"/>
              <a:gd name="connsiteX26" fmla="*/ 7500257 w 7500257"/>
              <a:gd name="connsiteY26" fmla="*/ 58779 h 3319020"/>
              <a:gd name="connsiteX0" fmla="*/ 0 w 7500257"/>
              <a:gd name="connsiteY0" fmla="*/ 3275959 h 3314028"/>
              <a:gd name="connsiteX1" fmla="*/ 587828 w 7500257"/>
              <a:gd name="connsiteY1" fmla="*/ 3275959 h 3314028"/>
              <a:gd name="connsiteX2" fmla="*/ 1066800 w 7500257"/>
              <a:gd name="connsiteY2" fmla="*/ 2960273 h 3314028"/>
              <a:gd name="connsiteX3" fmla="*/ 2391228 w 7500257"/>
              <a:gd name="connsiteY3" fmla="*/ 121823 h 3314028"/>
              <a:gd name="connsiteX4" fmla="*/ 3494314 w 7500257"/>
              <a:gd name="connsiteY4" fmla="*/ 489216 h 3314028"/>
              <a:gd name="connsiteX5" fmla="*/ 4125685 w 7500257"/>
              <a:gd name="connsiteY5" fmla="*/ 75559 h 3314028"/>
              <a:gd name="connsiteX6" fmla="*/ 4125685 w 7500257"/>
              <a:gd name="connsiteY6" fmla="*/ 75559 h 3314028"/>
              <a:gd name="connsiteX7" fmla="*/ 4288971 w 7500257"/>
              <a:gd name="connsiteY7" fmla="*/ 32016 h 3314028"/>
              <a:gd name="connsiteX8" fmla="*/ 4811485 w 7500257"/>
              <a:gd name="connsiteY8" fmla="*/ 489216 h 3314028"/>
              <a:gd name="connsiteX9" fmla="*/ 5148942 w 7500257"/>
              <a:gd name="connsiteY9" fmla="*/ 97330 h 3314028"/>
              <a:gd name="connsiteX10" fmla="*/ 5573485 w 7500257"/>
              <a:gd name="connsiteY10" fmla="*/ 391244 h 3314028"/>
              <a:gd name="connsiteX11" fmla="*/ 5573485 w 7500257"/>
              <a:gd name="connsiteY11" fmla="*/ 391244 h 3314028"/>
              <a:gd name="connsiteX12" fmla="*/ 5725885 w 7500257"/>
              <a:gd name="connsiteY12" fmla="*/ 423901 h 3314028"/>
              <a:gd name="connsiteX13" fmla="*/ 5725885 w 7500257"/>
              <a:gd name="connsiteY13" fmla="*/ 423901 h 3314028"/>
              <a:gd name="connsiteX14" fmla="*/ 6106885 w 7500257"/>
              <a:gd name="connsiteY14" fmla="*/ 108216 h 3314028"/>
              <a:gd name="connsiteX15" fmla="*/ 6433457 w 7500257"/>
              <a:gd name="connsiteY15" fmla="*/ 402130 h 3314028"/>
              <a:gd name="connsiteX16" fmla="*/ 6738257 w 7500257"/>
              <a:gd name="connsiteY16" fmla="*/ 119101 h 3314028"/>
              <a:gd name="connsiteX17" fmla="*/ 6738257 w 7500257"/>
              <a:gd name="connsiteY17" fmla="*/ 119101 h 3314028"/>
              <a:gd name="connsiteX18" fmla="*/ 6868885 w 7500257"/>
              <a:gd name="connsiteY18" fmla="*/ 97330 h 3314028"/>
              <a:gd name="connsiteX19" fmla="*/ 7064828 w 7500257"/>
              <a:gd name="connsiteY19" fmla="*/ 380359 h 3314028"/>
              <a:gd name="connsiteX20" fmla="*/ 7064828 w 7500257"/>
              <a:gd name="connsiteY20" fmla="*/ 380359 h 3314028"/>
              <a:gd name="connsiteX21" fmla="*/ 7184571 w 7500257"/>
              <a:gd name="connsiteY21" fmla="*/ 391244 h 3314028"/>
              <a:gd name="connsiteX22" fmla="*/ 7500257 w 7500257"/>
              <a:gd name="connsiteY22" fmla="*/ 53787 h 3314028"/>
              <a:gd name="connsiteX23" fmla="*/ 7500257 w 7500257"/>
              <a:gd name="connsiteY23" fmla="*/ 53787 h 3314028"/>
              <a:gd name="connsiteX24" fmla="*/ 7500257 w 7500257"/>
              <a:gd name="connsiteY24" fmla="*/ 53787 h 3314028"/>
              <a:gd name="connsiteX25" fmla="*/ 7500257 w 7500257"/>
              <a:gd name="connsiteY25" fmla="*/ 53787 h 3314028"/>
              <a:gd name="connsiteX26" fmla="*/ 7500257 w 7500257"/>
              <a:gd name="connsiteY26" fmla="*/ 53787 h 3314028"/>
              <a:gd name="connsiteX0" fmla="*/ 0 w 7500257"/>
              <a:gd name="connsiteY0" fmla="*/ 3274599 h 3312668"/>
              <a:gd name="connsiteX1" fmla="*/ 587828 w 7500257"/>
              <a:gd name="connsiteY1" fmla="*/ 3274599 h 3312668"/>
              <a:gd name="connsiteX2" fmla="*/ 1066800 w 7500257"/>
              <a:gd name="connsiteY2" fmla="*/ 2958913 h 3312668"/>
              <a:gd name="connsiteX3" fmla="*/ 2391228 w 7500257"/>
              <a:gd name="connsiteY3" fmla="*/ 120463 h 3312668"/>
              <a:gd name="connsiteX4" fmla="*/ 3614964 w 7500257"/>
              <a:gd name="connsiteY4" fmla="*/ 481506 h 3312668"/>
              <a:gd name="connsiteX5" fmla="*/ 4125685 w 7500257"/>
              <a:gd name="connsiteY5" fmla="*/ 74199 h 3312668"/>
              <a:gd name="connsiteX6" fmla="*/ 4125685 w 7500257"/>
              <a:gd name="connsiteY6" fmla="*/ 74199 h 3312668"/>
              <a:gd name="connsiteX7" fmla="*/ 4288971 w 7500257"/>
              <a:gd name="connsiteY7" fmla="*/ 30656 h 3312668"/>
              <a:gd name="connsiteX8" fmla="*/ 4811485 w 7500257"/>
              <a:gd name="connsiteY8" fmla="*/ 487856 h 3312668"/>
              <a:gd name="connsiteX9" fmla="*/ 5148942 w 7500257"/>
              <a:gd name="connsiteY9" fmla="*/ 95970 h 3312668"/>
              <a:gd name="connsiteX10" fmla="*/ 5573485 w 7500257"/>
              <a:gd name="connsiteY10" fmla="*/ 389884 h 3312668"/>
              <a:gd name="connsiteX11" fmla="*/ 5573485 w 7500257"/>
              <a:gd name="connsiteY11" fmla="*/ 389884 h 3312668"/>
              <a:gd name="connsiteX12" fmla="*/ 5725885 w 7500257"/>
              <a:gd name="connsiteY12" fmla="*/ 422541 h 3312668"/>
              <a:gd name="connsiteX13" fmla="*/ 5725885 w 7500257"/>
              <a:gd name="connsiteY13" fmla="*/ 422541 h 3312668"/>
              <a:gd name="connsiteX14" fmla="*/ 6106885 w 7500257"/>
              <a:gd name="connsiteY14" fmla="*/ 106856 h 3312668"/>
              <a:gd name="connsiteX15" fmla="*/ 6433457 w 7500257"/>
              <a:gd name="connsiteY15" fmla="*/ 400770 h 3312668"/>
              <a:gd name="connsiteX16" fmla="*/ 6738257 w 7500257"/>
              <a:gd name="connsiteY16" fmla="*/ 117741 h 3312668"/>
              <a:gd name="connsiteX17" fmla="*/ 6738257 w 7500257"/>
              <a:gd name="connsiteY17" fmla="*/ 117741 h 3312668"/>
              <a:gd name="connsiteX18" fmla="*/ 6868885 w 7500257"/>
              <a:gd name="connsiteY18" fmla="*/ 95970 h 3312668"/>
              <a:gd name="connsiteX19" fmla="*/ 7064828 w 7500257"/>
              <a:gd name="connsiteY19" fmla="*/ 378999 h 3312668"/>
              <a:gd name="connsiteX20" fmla="*/ 7064828 w 7500257"/>
              <a:gd name="connsiteY20" fmla="*/ 378999 h 3312668"/>
              <a:gd name="connsiteX21" fmla="*/ 7184571 w 7500257"/>
              <a:gd name="connsiteY21" fmla="*/ 389884 h 3312668"/>
              <a:gd name="connsiteX22" fmla="*/ 7500257 w 7500257"/>
              <a:gd name="connsiteY22" fmla="*/ 52427 h 3312668"/>
              <a:gd name="connsiteX23" fmla="*/ 7500257 w 7500257"/>
              <a:gd name="connsiteY23" fmla="*/ 52427 h 3312668"/>
              <a:gd name="connsiteX24" fmla="*/ 7500257 w 7500257"/>
              <a:gd name="connsiteY24" fmla="*/ 52427 h 3312668"/>
              <a:gd name="connsiteX25" fmla="*/ 7500257 w 7500257"/>
              <a:gd name="connsiteY25" fmla="*/ 52427 h 3312668"/>
              <a:gd name="connsiteX26" fmla="*/ 7500257 w 7500257"/>
              <a:gd name="connsiteY26" fmla="*/ 52427 h 3312668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67135 w 7500257"/>
              <a:gd name="connsiteY11" fmla="*/ 40558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725885 w 7500257"/>
              <a:gd name="connsiteY12" fmla="*/ 41919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781005 w 7500257"/>
              <a:gd name="connsiteY8" fmla="*/ 49212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03865 w 7500257"/>
              <a:gd name="connsiteY8" fmla="*/ 47688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284977"/>
              <a:gd name="connsiteX1" fmla="*/ 587828 w 7500257"/>
              <a:gd name="connsiteY1" fmla="*/ 3271252 h 3284977"/>
              <a:gd name="connsiteX2" fmla="*/ 1066800 w 7500257"/>
              <a:gd name="connsiteY2" fmla="*/ 2955566 h 3284977"/>
              <a:gd name="connsiteX3" fmla="*/ 2391228 w 7500257"/>
              <a:gd name="connsiteY3" fmla="*/ 117116 h 3284977"/>
              <a:gd name="connsiteX4" fmla="*/ 3614964 w 7500257"/>
              <a:gd name="connsiteY4" fmla="*/ 497209 h 3284977"/>
              <a:gd name="connsiteX5" fmla="*/ 4125685 w 7500257"/>
              <a:gd name="connsiteY5" fmla="*/ 70852 h 3284977"/>
              <a:gd name="connsiteX6" fmla="*/ 4125685 w 7500257"/>
              <a:gd name="connsiteY6" fmla="*/ 70852 h 3284977"/>
              <a:gd name="connsiteX7" fmla="*/ 4288971 w 7500257"/>
              <a:gd name="connsiteY7" fmla="*/ 27309 h 3284977"/>
              <a:gd name="connsiteX8" fmla="*/ 4803865 w 7500257"/>
              <a:gd name="connsiteY8" fmla="*/ 476889 h 3284977"/>
              <a:gd name="connsiteX9" fmla="*/ 5187042 w 7500257"/>
              <a:gd name="connsiteY9" fmla="*/ 86273 h 3284977"/>
              <a:gd name="connsiteX10" fmla="*/ 5573485 w 7500257"/>
              <a:gd name="connsiteY10" fmla="*/ 386537 h 3284977"/>
              <a:gd name="connsiteX11" fmla="*/ 5725885 w 7500257"/>
              <a:gd name="connsiteY11" fmla="*/ 419194 h 3284977"/>
              <a:gd name="connsiteX12" fmla="*/ 5833835 w 7500257"/>
              <a:gd name="connsiteY12" fmla="*/ 349344 h 3284977"/>
              <a:gd name="connsiteX13" fmla="*/ 6106885 w 7500257"/>
              <a:gd name="connsiteY13" fmla="*/ 103509 h 3284977"/>
              <a:gd name="connsiteX14" fmla="*/ 6433457 w 7500257"/>
              <a:gd name="connsiteY14" fmla="*/ 397423 h 3284977"/>
              <a:gd name="connsiteX15" fmla="*/ 6738257 w 7500257"/>
              <a:gd name="connsiteY15" fmla="*/ 114394 h 3284977"/>
              <a:gd name="connsiteX16" fmla="*/ 6738257 w 7500257"/>
              <a:gd name="connsiteY16" fmla="*/ 114394 h 3284977"/>
              <a:gd name="connsiteX17" fmla="*/ 6868885 w 7500257"/>
              <a:gd name="connsiteY17" fmla="*/ 92623 h 3284977"/>
              <a:gd name="connsiteX18" fmla="*/ 7064828 w 7500257"/>
              <a:gd name="connsiteY18" fmla="*/ 375652 h 3284977"/>
              <a:gd name="connsiteX19" fmla="*/ 7064828 w 7500257"/>
              <a:gd name="connsiteY19" fmla="*/ 375652 h 3284977"/>
              <a:gd name="connsiteX20" fmla="*/ 7184571 w 7500257"/>
              <a:gd name="connsiteY20" fmla="*/ 386537 h 3284977"/>
              <a:gd name="connsiteX21" fmla="*/ 7500257 w 7500257"/>
              <a:gd name="connsiteY21" fmla="*/ 49080 h 3284977"/>
              <a:gd name="connsiteX22" fmla="*/ 7500257 w 7500257"/>
              <a:gd name="connsiteY22" fmla="*/ 49080 h 3284977"/>
              <a:gd name="connsiteX23" fmla="*/ 7500257 w 7500257"/>
              <a:gd name="connsiteY23" fmla="*/ 49080 h 3284977"/>
              <a:gd name="connsiteX24" fmla="*/ 7500257 w 7500257"/>
              <a:gd name="connsiteY24" fmla="*/ 49080 h 3284977"/>
              <a:gd name="connsiteX25" fmla="*/ 7500257 w 7500257"/>
              <a:gd name="connsiteY25" fmla="*/ 49080 h 3284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500257" h="3284977">
                <a:moveTo>
                  <a:pt x="0" y="3271252"/>
                </a:moveTo>
                <a:cubicBezTo>
                  <a:pt x="205014" y="3297559"/>
                  <a:pt x="390978" y="3279416"/>
                  <a:pt x="587828" y="3271252"/>
                </a:cubicBezTo>
                <a:cubicBezTo>
                  <a:pt x="784678" y="3263088"/>
                  <a:pt x="896862" y="3219998"/>
                  <a:pt x="1066800" y="2955566"/>
                </a:cubicBezTo>
                <a:cubicBezTo>
                  <a:pt x="1394182" y="2446144"/>
                  <a:pt x="1966534" y="526842"/>
                  <a:pt x="2391228" y="117116"/>
                </a:cubicBezTo>
                <a:cubicBezTo>
                  <a:pt x="2815922" y="-292610"/>
                  <a:pt x="3325888" y="504920"/>
                  <a:pt x="3614964" y="497209"/>
                </a:cubicBezTo>
                <a:cubicBezTo>
                  <a:pt x="3904040" y="489498"/>
                  <a:pt x="4040565" y="141911"/>
                  <a:pt x="4125685" y="70852"/>
                </a:cubicBezTo>
                <a:lnTo>
                  <a:pt x="4125685" y="70852"/>
                </a:lnTo>
                <a:cubicBezTo>
                  <a:pt x="4152899" y="63595"/>
                  <a:pt x="4175941" y="-40364"/>
                  <a:pt x="4288971" y="27309"/>
                </a:cubicBezTo>
                <a:cubicBezTo>
                  <a:pt x="4402001" y="94982"/>
                  <a:pt x="4654187" y="467062"/>
                  <a:pt x="4803865" y="476889"/>
                </a:cubicBezTo>
                <a:cubicBezTo>
                  <a:pt x="4953543" y="486716"/>
                  <a:pt x="5058772" y="101332"/>
                  <a:pt x="5187042" y="86273"/>
                </a:cubicBezTo>
                <a:cubicBezTo>
                  <a:pt x="5315312" y="71214"/>
                  <a:pt x="5483678" y="331050"/>
                  <a:pt x="5573485" y="386537"/>
                </a:cubicBezTo>
                <a:cubicBezTo>
                  <a:pt x="5663292" y="442024"/>
                  <a:pt x="5682493" y="425393"/>
                  <a:pt x="5725885" y="419194"/>
                </a:cubicBezTo>
                <a:cubicBezTo>
                  <a:pt x="5769277" y="412995"/>
                  <a:pt x="5797852" y="372627"/>
                  <a:pt x="5833835" y="349344"/>
                </a:cubicBezTo>
                <a:cubicBezTo>
                  <a:pt x="5897335" y="296730"/>
                  <a:pt x="6006948" y="95496"/>
                  <a:pt x="6106885" y="103509"/>
                </a:cubicBezTo>
                <a:cubicBezTo>
                  <a:pt x="6206822" y="111522"/>
                  <a:pt x="6328228" y="395609"/>
                  <a:pt x="6433457" y="397423"/>
                </a:cubicBezTo>
                <a:cubicBezTo>
                  <a:pt x="6538686" y="399237"/>
                  <a:pt x="6738257" y="114394"/>
                  <a:pt x="6738257" y="114394"/>
                </a:cubicBezTo>
                <a:lnTo>
                  <a:pt x="6738257" y="114394"/>
                </a:lnTo>
                <a:cubicBezTo>
                  <a:pt x="6760028" y="110766"/>
                  <a:pt x="6795407" y="42730"/>
                  <a:pt x="6868885" y="92623"/>
                </a:cubicBezTo>
                <a:cubicBezTo>
                  <a:pt x="6942363" y="142516"/>
                  <a:pt x="7064828" y="375652"/>
                  <a:pt x="7064828" y="375652"/>
                </a:cubicBezTo>
                <a:lnTo>
                  <a:pt x="7064828" y="375652"/>
                </a:lnTo>
                <a:cubicBezTo>
                  <a:pt x="7084785" y="377466"/>
                  <a:pt x="7112000" y="440966"/>
                  <a:pt x="7184571" y="386537"/>
                </a:cubicBezTo>
                <a:cubicBezTo>
                  <a:pt x="7257143" y="332108"/>
                  <a:pt x="7500257" y="49080"/>
                  <a:pt x="7500257" y="49080"/>
                </a:cubicBez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56854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&gt; 0 alors Y = 100 %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494603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&lt; 0 alors Y = 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6" grpId="0"/>
      <p:bldP spid="17" grpId="0" animBg="1"/>
      <p:bldP spid="19" grpId="0"/>
      <p:bldP spid="20" grpId="0"/>
      <p:bldP spid="26" grpId="0" animBg="1"/>
      <p:bldP spid="32" grpId="0" animBg="1"/>
      <p:bldP spid="33" grpId="0"/>
      <p:bldP spid="34" grpId="0"/>
      <p:bldP spid="35" grpId="0"/>
      <p:bldP spid="36" grpId="0" animBg="1"/>
      <p:bldP spid="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0" grpId="0" animBg="1"/>
      <p:bldP spid="58" grpId="0" animBg="1"/>
      <p:bldP spid="5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P.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48068" y="1348381"/>
            <a:ext cx="9074160" cy="17526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type de régulateur le début du signal de commande Y sera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et,  à l’approche de la sortie demandée Y deviendra proportionnelle à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97650" y="3214648"/>
            <a:ext cx="8970150" cy="497382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Four avec consigne de 500°C et  Bande proportionnelle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954207" y="3712028"/>
            <a:ext cx="9172" cy="314597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-226794" y="4312487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931069" y="3959876"/>
            <a:ext cx="6551386" cy="2571096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Forme libre 50"/>
          <p:cNvSpPr/>
          <p:nvPr/>
        </p:nvSpPr>
        <p:spPr>
          <a:xfrm>
            <a:off x="758559" y="46006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6250" y="4475206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-22514" y="3966052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-140448" y="3619921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" name="Forme libre 54"/>
          <p:cNvSpPr/>
          <p:nvPr/>
        </p:nvSpPr>
        <p:spPr>
          <a:xfrm>
            <a:off x="518697" y="3971133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7" name="Line 5"/>
          <p:cNvSpPr>
            <a:spLocks noChangeShapeType="1"/>
          </p:cNvSpPr>
          <p:nvPr/>
        </p:nvSpPr>
        <p:spPr bwMode="auto">
          <a:xfrm>
            <a:off x="419099" y="6530972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952500" y="3970860"/>
            <a:ext cx="8026400" cy="2580473"/>
          </a:xfrm>
          <a:custGeom>
            <a:avLst/>
            <a:gdLst>
              <a:gd name="connsiteX0" fmla="*/ 0 w 8026400"/>
              <a:gd name="connsiteY0" fmla="*/ 2964650 h 3029698"/>
              <a:gd name="connsiteX1" fmla="*/ 279400 w 8026400"/>
              <a:gd name="connsiteY1" fmla="*/ 2977350 h 3029698"/>
              <a:gd name="connsiteX2" fmla="*/ 596900 w 8026400"/>
              <a:gd name="connsiteY2" fmla="*/ 2977350 h 3029698"/>
              <a:gd name="connsiteX3" fmla="*/ 762000 w 8026400"/>
              <a:gd name="connsiteY3" fmla="*/ 2964650 h 3029698"/>
              <a:gd name="connsiteX4" fmla="*/ 1549400 w 8026400"/>
              <a:gd name="connsiteY4" fmla="*/ 2139150 h 3029698"/>
              <a:gd name="connsiteX5" fmla="*/ 3670300 w 8026400"/>
              <a:gd name="connsiteY5" fmla="*/ 30950 h 3029698"/>
              <a:gd name="connsiteX6" fmla="*/ 5803900 w 8026400"/>
              <a:gd name="connsiteY6" fmla="*/ 856450 h 3029698"/>
              <a:gd name="connsiteX7" fmla="*/ 7048500 w 8026400"/>
              <a:gd name="connsiteY7" fmla="*/ 500850 h 3029698"/>
              <a:gd name="connsiteX8" fmla="*/ 8026400 w 8026400"/>
              <a:gd name="connsiteY8" fmla="*/ 500850 h 3029698"/>
              <a:gd name="connsiteX0" fmla="*/ 0 w 8026400"/>
              <a:gd name="connsiteY0" fmla="*/ 2964650 h 2988184"/>
              <a:gd name="connsiteX1" fmla="*/ 279400 w 8026400"/>
              <a:gd name="connsiteY1" fmla="*/ 2977350 h 2988184"/>
              <a:gd name="connsiteX2" fmla="*/ 596900 w 8026400"/>
              <a:gd name="connsiteY2" fmla="*/ 2977350 h 2988184"/>
              <a:gd name="connsiteX3" fmla="*/ 863600 w 8026400"/>
              <a:gd name="connsiteY3" fmla="*/ 2837650 h 2988184"/>
              <a:gd name="connsiteX4" fmla="*/ 1549400 w 8026400"/>
              <a:gd name="connsiteY4" fmla="*/ 2139150 h 2988184"/>
              <a:gd name="connsiteX5" fmla="*/ 3670300 w 8026400"/>
              <a:gd name="connsiteY5" fmla="*/ 30950 h 2988184"/>
              <a:gd name="connsiteX6" fmla="*/ 5803900 w 8026400"/>
              <a:gd name="connsiteY6" fmla="*/ 856450 h 2988184"/>
              <a:gd name="connsiteX7" fmla="*/ 7048500 w 8026400"/>
              <a:gd name="connsiteY7" fmla="*/ 500850 h 2988184"/>
              <a:gd name="connsiteX8" fmla="*/ 8026400 w 8026400"/>
              <a:gd name="connsiteY8" fmla="*/ 500850 h 2988184"/>
              <a:gd name="connsiteX0" fmla="*/ 0 w 8026400"/>
              <a:gd name="connsiteY0" fmla="*/ 2498018 h 2521552"/>
              <a:gd name="connsiteX1" fmla="*/ 279400 w 8026400"/>
              <a:gd name="connsiteY1" fmla="*/ 2510718 h 2521552"/>
              <a:gd name="connsiteX2" fmla="*/ 596900 w 8026400"/>
              <a:gd name="connsiteY2" fmla="*/ 2510718 h 2521552"/>
              <a:gd name="connsiteX3" fmla="*/ 863600 w 8026400"/>
              <a:gd name="connsiteY3" fmla="*/ 2371018 h 2521552"/>
              <a:gd name="connsiteX4" fmla="*/ 1549400 w 8026400"/>
              <a:gd name="connsiteY4" fmla="*/ 1672518 h 2521552"/>
              <a:gd name="connsiteX5" fmla="*/ 3708400 w 8026400"/>
              <a:gd name="connsiteY5" fmla="*/ 59618 h 2521552"/>
              <a:gd name="connsiteX6" fmla="*/ 5803900 w 8026400"/>
              <a:gd name="connsiteY6" fmla="*/ 389818 h 2521552"/>
              <a:gd name="connsiteX7" fmla="*/ 7048500 w 8026400"/>
              <a:gd name="connsiteY7" fmla="*/ 34218 h 2521552"/>
              <a:gd name="connsiteX8" fmla="*/ 8026400 w 8026400"/>
              <a:gd name="connsiteY8" fmla="*/ 34218 h 2521552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26400" h="2580473">
                <a:moveTo>
                  <a:pt x="0" y="2556939"/>
                </a:moveTo>
                <a:cubicBezTo>
                  <a:pt x="89958" y="2562230"/>
                  <a:pt x="179917" y="2567522"/>
                  <a:pt x="279400" y="2569639"/>
                </a:cubicBezTo>
                <a:cubicBezTo>
                  <a:pt x="378883" y="2571756"/>
                  <a:pt x="499533" y="2592922"/>
                  <a:pt x="596900" y="2569639"/>
                </a:cubicBezTo>
                <a:cubicBezTo>
                  <a:pt x="694267" y="2546356"/>
                  <a:pt x="704850" y="2569639"/>
                  <a:pt x="863600" y="2429939"/>
                </a:cubicBezTo>
                <a:cubicBezTo>
                  <a:pt x="1022350" y="2290239"/>
                  <a:pt x="1202267" y="2065872"/>
                  <a:pt x="1549400" y="1731439"/>
                </a:cubicBezTo>
                <a:cubicBezTo>
                  <a:pt x="1896533" y="1397006"/>
                  <a:pt x="3003550" y="387356"/>
                  <a:pt x="3708400" y="118539"/>
                </a:cubicBezTo>
                <a:cubicBezTo>
                  <a:pt x="4413250" y="-150278"/>
                  <a:pt x="5221817" y="122772"/>
                  <a:pt x="5778500" y="118539"/>
                </a:cubicBezTo>
                <a:cubicBezTo>
                  <a:pt x="6335183" y="114306"/>
                  <a:pt x="6673850" y="97372"/>
                  <a:pt x="7048500" y="93139"/>
                </a:cubicBezTo>
                <a:cubicBezTo>
                  <a:pt x="7423150" y="88906"/>
                  <a:pt x="7722658" y="63505"/>
                  <a:pt x="8026400" y="9313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-105789" y="4826408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2" name="Forme libre 61"/>
          <p:cNvSpPr/>
          <p:nvPr/>
        </p:nvSpPr>
        <p:spPr>
          <a:xfrm>
            <a:off x="671097" y="5034382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3" name="Line 4"/>
          <p:cNvSpPr>
            <a:spLocks noChangeShapeType="1"/>
          </p:cNvSpPr>
          <p:nvPr/>
        </p:nvSpPr>
        <p:spPr bwMode="auto">
          <a:xfrm flipV="1">
            <a:off x="3224932" y="3807662"/>
            <a:ext cx="0" cy="305033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60" name="Rectangle 3"/>
          <p:cNvSpPr>
            <a:spLocks noChangeArrowheads="1"/>
          </p:cNvSpPr>
          <p:nvPr/>
        </p:nvSpPr>
        <p:spPr bwMode="auto">
          <a:xfrm>
            <a:off x="5270500" y="4250574"/>
            <a:ext cx="3690699" cy="134672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 donc à W - 200 °C le signal Y deviendra égal à: K (W – x)   avec K = 100 /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cet exemple K = 2.5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952500" y="4630209"/>
            <a:ext cx="6718300" cy="1934172"/>
          </a:xfrm>
          <a:custGeom>
            <a:avLst/>
            <a:gdLst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1918658 h 2061258"/>
              <a:gd name="connsiteX1" fmla="*/ 482600 w 6718300"/>
              <a:gd name="connsiteY1" fmla="*/ 1931358 h 2061258"/>
              <a:gd name="connsiteX2" fmla="*/ 584200 w 6718300"/>
              <a:gd name="connsiteY2" fmla="*/ 1918658 h 2061258"/>
              <a:gd name="connsiteX3" fmla="*/ 609600 w 6718300"/>
              <a:gd name="connsiteY3" fmla="*/ 51758 h 2061258"/>
              <a:gd name="connsiteX4" fmla="*/ 2260600 w 6718300"/>
              <a:gd name="connsiteY4" fmla="*/ 39058 h 2061258"/>
              <a:gd name="connsiteX5" fmla="*/ 2705100 w 6718300"/>
              <a:gd name="connsiteY5" fmla="*/ 559758 h 2061258"/>
              <a:gd name="connsiteX6" fmla="*/ 3594100 w 6718300"/>
              <a:gd name="connsiteY6" fmla="*/ 1309058 h 2061258"/>
              <a:gd name="connsiteX7" fmla="*/ 4165600 w 6718300"/>
              <a:gd name="connsiteY7" fmla="*/ 1905958 h 2061258"/>
              <a:gd name="connsiteX8" fmla="*/ 6718300 w 6718300"/>
              <a:gd name="connsiteY8" fmla="*/ 1944058 h 2061258"/>
              <a:gd name="connsiteX0" fmla="*/ 0 w 6718300"/>
              <a:gd name="connsiteY0" fmla="*/ 1911178 h 2053778"/>
              <a:gd name="connsiteX1" fmla="*/ 482600 w 6718300"/>
              <a:gd name="connsiteY1" fmla="*/ 1923878 h 2053778"/>
              <a:gd name="connsiteX2" fmla="*/ 584200 w 6718300"/>
              <a:gd name="connsiteY2" fmla="*/ 1911178 h 2053778"/>
              <a:gd name="connsiteX3" fmla="*/ 609600 w 6718300"/>
              <a:gd name="connsiteY3" fmla="*/ 44278 h 2053778"/>
              <a:gd name="connsiteX4" fmla="*/ 2260600 w 6718300"/>
              <a:gd name="connsiteY4" fmla="*/ 31578 h 2053778"/>
              <a:gd name="connsiteX5" fmla="*/ 2705100 w 6718300"/>
              <a:gd name="connsiteY5" fmla="*/ 552278 h 2053778"/>
              <a:gd name="connsiteX6" fmla="*/ 3594100 w 6718300"/>
              <a:gd name="connsiteY6" fmla="*/ 1301578 h 2053778"/>
              <a:gd name="connsiteX7" fmla="*/ 4165600 w 6718300"/>
              <a:gd name="connsiteY7" fmla="*/ 1898478 h 2053778"/>
              <a:gd name="connsiteX8" fmla="*/ 6718300 w 6718300"/>
              <a:gd name="connsiteY8" fmla="*/ 1936578 h 2053778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679700 w 6718300"/>
              <a:gd name="connsiteY5" fmla="*/ 5894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2861"/>
              <a:gd name="connsiteX1" fmla="*/ 482600 w 6718300"/>
              <a:gd name="connsiteY1" fmla="*/ 1897590 h 1942861"/>
              <a:gd name="connsiteX2" fmla="*/ 584200 w 6718300"/>
              <a:gd name="connsiteY2" fmla="*/ 1884890 h 1942861"/>
              <a:gd name="connsiteX3" fmla="*/ 609600 w 6718300"/>
              <a:gd name="connsiteY3" fmla="*/ 17990 h 1942861"/>
              <a:gd name="connsiteX4" fmla="*/ 2260600 w 6718300"/>
              <a:gd name="connsiteY4" fmla="*/ 5290 h 1942861"/>
              <a:gd name="connsiteX5" fmla="*/ 2679700 w 6718300"/>
              <a:gd name="connsiteY5" fmla="*/ 589490 h 1942861"/>
              <a:gd name="connsiteX6" fmla="*/ 3327400 w 6718300"/>
              <a:gd name="connsiteY6" fmla="*/ 1287990 h 1942861"/>
              <a:gd name="connsiteX7" fmla="*/ 4165600 w 6718300"/>
              <a:gd name="connsiteY7" fmla="*/ 1872190 h 1942861"/>
              <a:gd name="connsiteX8" fmla="*/ 6718300 w 6718300"/>
              <a:gd name="connsiteY8" fmla="*/ 1910290 h 1942861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3302000 w 6718300"/>
              <a:gd name="connsiteY7" fmla="*/ 1326091 h 1940569"/>
              <a:gd name="connsiteX8" fmla="*/ 4165600 w 6718300"/>
              <a:gd name="connsiteY8" fmla="*/ 1872190 h 1940569"/>
              <a:gd name="connsiteX9" fmla="*/ 6718300 w 6718300"/>
              <a:gd name="connsiteY9" fmla="*/ 1910290 h 1940569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4165600 w 6718300"/>
              <a:gd name="connsiteY7" fmla="*/ 1872190 h 1940569"/>
              <a:gd name="connsiteX8" fmla="*/ 6718300 w 6718300"/>
              <a:gd name="connsiteY8" fmla="*/ 1910290 h 1940569"/>
              <a:gd name="connsiteX0" fmla="*/ 0 w 6718300"/>
              <a:gd name="connsiteY0" fmla="*/ 1884890 h 1939820"/>
              <a:gd name="connsiteX1" fmla="*/ 482600 w 6718300"/>
              <a:gd name="connsiteY1" fmla="*/ 1897590 h 1939820"/>
              <a:gd name="connsiteX2" fmla="*/ 584200 w 6718300"/>
              <a:gd name="connsiteY2" fmla="*/ 1884890 h 1939820"/>
              <a:gd name="connsiteX3" fmla="*/ 609600 w 6718300"/>
              <a:gd name="connsiteY3" fmla="*/ 17990 h 1939820"/>
              <a:gd name="connsiteX4" fmla="*/ 2260600 w 6718300"/>
              <a:gd name="connsiteY4" fmla="*/ 5290 h 1939820"/>
              <a:gd name="connsiteX5" fmla="*/ 2679700 w 6718300"/>
              <a:gd name="connsiteY5" fmla="*/ 589490 h 1939820"/>
              <a:gd name="connsiteX6" fmla="*/ 3276600 w 6718300"/>
              <a:gd name="connsiteY6" fmla="*/ 1338790 h 1939820"/>
              <a:gd name="connsiteX7" fmla="*/ 4165600 w 6718300"/>
              <a:gd name="connsiteY7" fmla="*/ 1872190 h 1939820"/>
              <a:gd name="connsiteX8" fmla="*/ 6718300 w 6718300"/>
              <a:gd name="connsiteY8" fmla="*/ 1910290 h 1939820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79700 w 6718300"/>
              <a:gd name="connsiteY5" fmla="*/ 5894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41600 w 6718300"/>
              <a:gd name="connsiteY5" fmla="*/ 6402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8300" h="1934172">
                <a:moveTo>
                  <a:pt x="0" y="1884890"/>
                </a:moveTo>
                <a:lnTo>
                  <a:pt x="482600" y="1897590"/>
                </a:lnTo>
                <a:cubicBezTo>
                  <a:pt x="579967" y="1897590"/>
                  <a:pt x="533400" y="1891240"/>
                  <a:pt x="584200" y="1884890"/>
                </a:cubicBezTo>
                <a:cubicBezTo>
                  <a:pt x="605367" y="1571623"/>
                  <a:pt x="584200" y="407457"/>
                  <a:pt x="609600" y="17990"/>
                </a:cubicBezTo>
                <a:cubicBezTo>
                  <a:pt x="990600" y="-3177"/>
                  <a:pt x="1911350" y="-3177"/>
                  <a:pt x="2260600" y="5290"/>
                </a:cubicBezTo>
                <a:cubicBezTo>
                  <a:pt x="2508250" y="432857"/>
                  <a:pt x="2482850" y="401107"/>
                  <a:pt x="2641600" y="640290"/>
                </a:cubicBezTo>
                <a:cubicBezTo>
                  <a:pt x="2800350" y="879473"/>
                  <a:pt x="2959100" y="1235073"/>
                  <a:pt x="3213100" y="1440390"/>
                </a:cubicBezTo>
                <a:cubicBezTo>
                  <a:pt x="3467100" y="1645707"/>
                  <a:pt x="3581400" y="1793873"/>
                  <a:pt x="4165600" y="1872190"/>
                </a:cubicBezTo>
                <a:cubicBezTo>
                  <a:pt x="4749800" y="1950507"/>
                  <a:pt x="5702300" y="1944156"/>
                  <a:pt x="6718300" y="191029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Line 4"/>
          <p:cNvSpPr>
            <a:spLocks noChangeShapeType="1"/>
          </p:cNvSpPr>
          <p:nvPr/>
        </p:nvSpPr>
        <p:spPr bwMode="auto">
          <a:xfrm flipH="1" flipV="1">
            <a:off x="5257726" y="3848734"/>
            <a:ext cx="12774" cy="289288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1682" y="6510788"/>
            <a:ext cx="233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2.5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 – x) </a:t>
            </a:r>
            <a:endParaRPr lang="fr-FR" dirty="0"/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016625" y="6496584"/>
            <a:ext cx="1565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</p:spTree>
    <p:extLst>
      <p:ext uri="{BB962C8B-B14F-4D97-AF65-F5344CB8AC3E}">
        <p14:creationId xmlns:p14="http://schemas.microsoft.com/office/powerpoint/2010/main" val="2491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3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8" grpId="0" animBg="1"/>
      <p:bldP spid="59" grpId="0" animBg="1"/>
      <p:bldP spid="48" grpId="0" animBg="1"/>
      <p:bldP spid="49" grpId="0"/>
      <p:bldP spid="50" grpId="0" animBg="1"/>
      <p:bldP spid="51" grpId="0" animBg="1"/>
      <p:bldP spid="52" grpId="0"/>
      <p:bldP spid="53" grpId="0"/>
      <p:bldP spid="54" grpId="0"/>
      <p:bldP spid="55" grpId="0" animBg="1"/>
      <p:bldP spid="57" grpId="0" animBg="1"/>
      <p:bldP spid="3" grpId="0" animBg="1"/>
      <p:bldP spid="61" grpId="0"/>
      <p:bldP spid="62" grpId="0" animBg="1"/>
      <p:bldP spid="63" grpId="0" animBg="1"/>
      <p:bldP spid="60" grpId="0" animBg="1"/>
      <p:bldP spid="4" grpId="0" animBg="1"/>
      <p:bldP spid="64" grpId="0" animBg="1"/>
      <p:bldP spid="5" grpId="0"/>
      <p:bldP spid="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727199" y="52133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 Action dérivée: Y verra sa valeur multipliée en fonction de la pente du signal en cas de perturbation ( dans la partie réponse statique). Le paramètre dérivé est nécessaire dans les systèmes ayant besoin d’anticiper les variations dues aux perturbations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27199" y="37401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Action intégrale: Y verra sa valeur multipliée en fonction du temps écoulé et de la différence entre mesure et consigne. L’intégration est un calcul de surface, dans ce cas la surface représente (w-X) x t. Ce paramètre assure la précision 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Intégrale et Dérivée  PID 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24260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27199" y="1972862"/>
            <a:ext cx="7391400" cy="15450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ou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proportionnelle: Y deviendra proportionnelle à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 avec BP en %.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3103" y="1943100"/>
            <a:ext cx="1841498" cy="1435100"/>
            <a:chOff x="1" y="1866900"/>
            <a:chExt cx="1841498" cy="1435100"/>
          </a:xfrm>
        </p:grpSpPr>
        <p:sp>
          <p:nvSpPr>
            <p:cNvPr id="5" name="Rectangle 4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/>
            <p:cNvCxnSpPr>
              <a:endCxn id="5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>
              <a:off x="920750" y="20193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927100" y="21209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101455" y="1557685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Symboles</a:t>
            </a:r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103" y="3498849"/>
            <a:ext cx="1841498" cy="1435100"/>
            <a:chOff x="1" y="1866900"/>
            <a:chExt cx="1841498" cy="1435100"/>
          </a:xfrm>
        </p:grpSpPr>
        <p:sp>
          <p:nvSpPr>
            <p:cNvPr id="22" name="Rectangle 21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3" name="Connecteur droit avec flèche 22"/>
            <p:cNvCxnSpPr>
              <a:endCxn id="22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>
              <a:off x="533400" y="2235200"/>
              <a:ext cx="641496" cy="8001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533400" y="2468162"/>
              <a:ext cx="743096" cy="567138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e 68"/>
          <p:cNvGrpSpPr/>
          <p:nvPr/>
        </p:nvGrpSpPr>
        <p:grpSpPr>
          <a:xfrm>
            <a:off x="3103" y="5016500"/>
            <a:ext cx="1841498" cy="1435100"/>
            <a:chOff x="3103" y="4978400"/>
            <a:chExt cx="1841498" cy="1435100"/>
          </a:xfrm>
        </p:grpSpPr>
        <p:grpSp>
          <p:nvGrpSpPr>
            <p:cNvPr id="48" name="Groupe 47"/>
            <p:cNvGrpSpPr/>
            <p:nvPr/>
          </p:nvGrpSpPr>
          <p:grpSpPr>
            <a:xfrm>
              <a:off x="3103" y="4978400"/>
              <a:ext cx="1841498" cy="1435100"/>
              <a:chOff x="3103" y="4978400"/>
              <a:chExt cx="1841498" cy="14351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384102" y="5232400"/>
                <a:ext cx="1079500" cy="1181100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71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" name="Connecteur droit avec flèche 31"/>
              <p:cNvCxnSpPr>
                <a:endCxn id="31" idx="1"/>
              </p:cNvCxnSpPr>
              <p:nvPr/>
            </p:nvCxnSpPr>
            <p:spPr>
              <a:xfrm>
                <a:off x="3103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avec flèche 32"/>
              <p:cNvCxnSpPr/>
              <p:nvPr/>
            </p:nvCxnSpPr>
            <p:spPr>
              <a:xfrm>
                <a:off x="1463602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536502" y="53467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 rot="5400000">
                <a:off x="923852" y="56896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flipH="1">
                <a:off x="536504" y="5346700"/>
                <a:ext cx="32074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 flipH="1">
                <a:off x="536502" y="5346700"/>
                <a:ext cx="50710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flipH="1">
                <a:off x="95178" y="4978400"/>
                <a:ext cx="835024" cy="601262"/>
              </a:xfrm>
              <a:prstGeom prst="line">
                <a:avLst/>
              </a:prstGeom>
              <a:ln w="57150">
                <a:solidFill>
                  <a:srgbClr val="FFFF00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Connecteur droit 50"/>
            <p:cNvCxnSpPr/>
            <p:nvPr/>
          </p:nvCxnSpPr>
          <p:spPr>
            <a:xfrm>
              <a:off x="1060003" y="5390480"/>
              <a:ext cx="235990" cy="5588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>
              <a:off x="857250" y="5346700"/>
              <a:ext cx="202753" cy="47625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3" grpId="0" animBg="1"/>
      <p:bldP spid="2" grpId="0"/>
      <p:bldP spid="4" grpId="0" animBg="1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07044" y="1698157"/>
            <a:ext cx="8929911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tout ou rien (TOR)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courant ou tension suivant les cas.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type de sortie de régulateur convient bien à des systèmes avec de l’inertie (lenteur de réaction) ex: chauffage. Y est au maxi (« 1 » logique) une proportion d’un temps de cycle en fonction de la puissance désirée.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619462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quatre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044" y="2991019"/>
            <a:ext cx="8955313" cy="13799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tension de 0 à 10V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le plus simple à mettre en œuvre (le moins couteux).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signal est limité par la distance entre régulateur et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Cette distance génère des erreurs à cause des chutes de tension qu’elle occasionne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plus ce signal est facilement perturbé par  les circuits environnants.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674" y="5383582"/>
            <a:ext cx="8929911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chauffage à 50% de la puissance maximum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TOR: temps </a:t>
            </a: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cycle de 200 ms Y sera à « 1 » (maxi) pendant 100 ms et à 0 de 100 à 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200ms.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 10V on a  50% de 10 V = 5 V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0…..20 mA on à 50% de 20 mA = 10 mA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07044" y="4412867"/>
            <a:ext cx="8955313" cy="9515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0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a comme inconvénient de ne pas signaler un défaut si il y a coupure du circuit (0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4158342" y="6237514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2" name="Rectangle 41"/>
          <p:cNvSpPr/>
          <p:nvPr/>
        </p:nvSpPr>
        <p:spPr>
          <a:xfrm>
            <a:off x="5878285" y="6237514"/>
            <a:ext cx="947057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5" name="Rectangle 44"/>
          <p:cNvSpPr/>
          <p:nvPr/>
        </p:nvSpPr>
        <p:spPr>
          <a:xfrm>
            <a:off x="4022273" y="6520542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6" name="Rectangle 45"/>
          <p:cNvSpPr/>
          <p:nvPr/>
        </p:nvSpPr>
        <p:spPr>
          <a:xfrm>
            <a:off x="5731330" y="6520542"/>
            <a:ext cx="1094012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7" name="Rectangle 46"/>
          <p:cNvSpPr/>
          <p:nvPr/>
        </p:nvSpPr>
        <p:spPr>
          <a:xfrm>
            <a:off x="3858985" y="5660572"/>
            <a:ext cx="5078186" cy="576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1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" grpId="0"/>
      <p:bldP spid="3" grpId="0"/>
      <p:bldP spid="4" grpId="0" animBg="1"/>
      <p:bldP spid="6" grpId="0"/>
      <p:bldP spid="40" grpId="0" animBg="1"/>
      <p:bldP spid="9" grpId="0" animBg="1"/>
      <p:bldP spid="9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trois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07044" y="2035617"/>
            <a:ext cx="8929911" cy="1219199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4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à comme avantage de signaler les défauts de coupure de circuit (0 mA correspond à  un défaut de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044" y="3428992"/>
            <a:ext cx="4878614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il ne faut pas oublier que :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mA est un défaut.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0% il y aura 4 mA.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 un signal Y de 100% il y aura 20 mA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089" y="4806343"/>
            <a:ext cx="4464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Y(mA) = Y (%) . (20 – 4) + 4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089" y="5168116"/>
            <a:ext cx="4464955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20 %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aura :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(20/100) . (20 – 4) + 4 = 7.2 mA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que l’on peut retrouver sur la droite  correspondante. 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5272565" y="4145159"/>
            <a:ext cx="0" cy="23217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985658" y="6204485"/>
            <a:ext cx="301534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769766" y="3835826"/>
            <a:ext cx="1005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(mA)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7591177" y="6259952"/>
            <a:ext cx="819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(%)</a:t>
            </a:r>
            <a:endParaRPr lang="fr-FR" sz="2000" dirty="0"/>
          </a:p>
        </p:txBody>
      </p:sp>
      <p:sp>
        <p:nvSpPr>
          <p:cNvPr id="18" name="Rectangle 17"/>
          <p:cNvSpPr/>
          <p:nvPr/>
        </p:nvSpPr>
        <p:spPr>
          <a:xfrm>
            <a:off x="4859754" y="4388336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>
        <p:nvSpPr>
          <p:cNvPr id="19" name="Rectangle 18"/>
          <p:cNvSpPr/>
          <p:nvPr/>
        </p:nvSpPr>
        <p:spPr>
          <a:xfrm>
            <a:off x="6777418" y="6176511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endParaRPr lang="fr-FR" sz="2000" dirty="0"/>
          </a:p>
        </p:txBody>
      </p:sp>
      <p:sp>
        <p:nvSpPr>
          <p:cNvPr id="20" name="Rectangle 19"/>
          <p:cNvSpPr/>
          <p:nvPr/>
        </p:nvSpPr>
        <p:spPr>
          <a:xfrm>
            <a:off x="4967242" y="6177509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fr-FR" sz="2000" dirty="0"/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5138058" y="5699780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5269746" y="4588391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7164288" y="4005064"/>
            <a:ext cx="45934" cy="232392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5163144" y="4203279"/>
            <a:ext cx="2761658" cy="1569327"/>
          </a:xfrm>
          <a:prstGeom prst="straightConnector1">
            <a:avLst/>
          </a:prstGeom>
          <a:ln w="38100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5148064" y="5394610"/>
            <a:ext cx="1872104" cy="50614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H="1" flipV="1">
            <a:off x="5744254" y="4388336"/>
            <a:ext cx="22967" cy="1959680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52859" y="549972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fr-FR" sz="2000" dirty="0"/>
          </a:p>
        </p:txBody>
      </p:sp>
      <p:sp>
        <p:nvSpPr>
          <p:cNvPr id="36" name="Rectangle 35"/>
          <p:cNvSpPr/>
          <p:nvPr/>
        </p:nvSpPr>
        <p:spPr>
          <a:xfrm>
            <a:off x="4753154" y="5194555"/>
            <a:ext cx="540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</a:t>
            </a:r>
            <a:endParaRPr lang="fr-FR" sz="2000" dirty="0"/>
          </a:p>
        </p:txBody>
      </p:sp>
      <p:sp>
        <p:nvSpPr>
          <p:cNvPr id="37" name="Rectangle 36"/>
          <p:cNvSpPr/>
          <p:nvPr/>
        </p:nvSpPr>
        <p:spPr>
          <a:xfrm>
            <a:off x="5509254" y="6187175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 useBgFill="1">
        <p:nvSpPr>
          <p:cNvPr id="38" name="Rectangle 37"/>
          <p:cNvSpPr/>
          <p:nvPr/>
        </p:nvSpPr>
        <p:spPr>
          <a:xfrm>
            <a:off x="1175659" y="5787065"/>
            <a:ext cx="2144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40" name="Rectangle 39"/>
          <p:cNvSpPr/>
          <p:nvPr/>
        </p:nvSpPr>
        <p:spPr>
          <a:xfrm>
            <a:off x="551629" y="6120833"/>
            <a:ext cx="3846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7" name="Rectangle 26"/>
          <p:cNvSpPr/>
          <p:nvPr/>
        </p:nvSpPr>
        <p:spPr>
          <a:xfrm>
            <a:off x="3320143" y="5759818"/>
            <a:ext cx="740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3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8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7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7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7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7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9" grpId="0" animBg="1"/>
      <p:bldP spid="8" grpId="0"/>
      <p:bldP spid="9" grpId="0"/>
      <p:bldP spid="10" grpId="0"/>
      <p:bldP spid="13" grpId="0"/>
      <p:bldP spid="16" grpId="0"/>
      <p:bldP spid="18" grpId="0"/>
      <p:bldP spid="19" grpId="0"/>
      <p:bldP spid="20" grpId="0"/>
      <p:bldP spid="17" grpId="0"/>
      <p:bldP spid="36" grpId="0"/>
      <p:bldP spid="37" grpId="0"/>
      <p:bldP spid="38" grpId="0" animBg="1"/>
      <p:bldP spid="38" grpId="1" animBg="1"/>
      <p:bldP spid="40" grpId="0" animBg="1"/>
      <p:bldP spid="40" grpId="1" animBg="1"/>
      <p:bldP spid="27" grpId="0" animBg="1"/>
      <p:bldP spid="27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67 = 3°C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10) . 3 = 30 °C ou 30%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30% . 10 = 3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8.8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10mn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67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10%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57630" y="3840412"/>
            <a:ext cx="1874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877425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48025" y="3851988"/>
            <a:ext cx="2107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42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13630" y="6576131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431365" y="5535755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8" name="Forme libre 7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1032526" y="1035198"/>
            <a:ext cx="7239000" cy="1491213"/>
            <a:chOff x="1047750" y="1333499"/>
            <a:chExt cx="7239000" cy="1491213"/>
          </a:xfrm>
        </p:grpSpPr>
        <p:sp useBgFill="1">
          <p:nvSpPr>
            <p:cNvPr id="2" name="Rectangle 1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1260244" y="1614803"/>
              <a:ext cx="6919367" cy="996785"/>
              <a:chOff x="1260244" y="1614803"/>
              <a:chExt cx="6919367" cy="996785"/>
            </a:xfrm>
          </p:grpSpPr>
          <p:cxnSp>
            <p:nvCxnSpPr>
              <p:cNvPr id="3" name="Connecteur droit avec flèche 2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Connecteur droit avec flèche 3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Rectangle 4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845615" y="2206204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180 s</a:t>
                </a:r>
                <a:endParaRPr lang="fr-FR" sz="18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372222" y="2220295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600 </a:t>
                </a:r>
                <a:endParaRPr lang="fr-FR" sz="18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042188" y="2225819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780 </a:t>
                </a:r>
                <a:endParaRPr lang="fr-FR" sz="18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8441" y="2242256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1200 </a:t>
                </a:r>
                <a:endParaRPr lang="fr-FR" sz="18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031907" y="2231371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1380 </a:t>
                </a:r>
                <a:endParaRPr lang="fr-FR" sz="1800" dirty="0"/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1717376" y="1780805"/>
                <a:ext cx="6100548" cy="486120"/>
                <a:chOff x="1462565" y="6114680"/>
                <a:chExt cx="6100548" cy="486120"/>
              </a:xfrm>
            </p:grpSpPr>
            <p:sp>
              <p:nvSpPr>
                <p:cNvPr id="12" name="Forme libre 11"/>
                <p:cNvSpPr/>
                <p:nvPr/>
              </p:nvSpPr>
              <p:spPr>
                <a:xfrm>
                  <a:off x="1462565" y="6114680"/>
                  <a:ext cx="2033516" cy="46938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516" h="469386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43394" y="307549"/>
                        <a:pt x="444026" y="464972"/>
                      </a:cubicBezTo>
                      <a:lnTo>
                        <a:pt x="2033516" y="469386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" name="Forme libre 12"/>
                <p:cNvSpPr/>
                <p:nvPr/>
              </p:nvSpPr>
              <p:spPr>
                <a:xfrm>
                  <a:off x="3495795" y="6135828"/>
                  <a:ext cx="2027451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745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lnTo>
                        <a:pt x="2027451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" name="Forme libre 13"/>
                <p:cNvSpPr/>
                <p:nvPr/>
              </p:nvSpPr>
              <p:spPr>
                <a:xfrm>
                  <a:off x="5525143" y="6131292"/>
                  <a:ext cx="2037970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7970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lnTo>
                        <a:pt x="454830" y="453220"/>
                      </a:lnTo>
                      <a:lnTo>
                        <a:pt x="2037970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sp useBgFill="1">
        <p:nvSpPr>
          <p:cNvPr id="17" name="Rectangle 16"/>
          <p:cNvSpPr/>
          <p:nvPr/>
        </p:nvSpPr>
        <p:spPr>
          <a:xfrm>
            <a:off x="1144831" y="3533774"/>
            <a:ext cx="7239000" cy="14912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/>
          <p:cNvGrpSpPr/>
          <p:nvPr/>
        </p:nvGrpSpPr>
        <p:grpSpPr>
          <a:xfrm>
            <a:off x="933711" y="2168439"/>
            <a:ext cx="7239000" cy="1491213"/>
            <a:chOff x="1047750" y="1333499"/>
            <a:chExt cx="7239000" cy="1491213"/>
          </a:xfrm>
        </p:grpSpPr>
        <p:sp useBgFill="1">
          <p:nvSpPr>
            <p:cNvPr id="19" name="Rectangle 18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0" name="Groupe 19"/>
            <p:cNvGrpSpPr/>
            <p:nvPr/>
          </p:nvGrpSpPr>
          <p:grpSpPr>
            <a:xfrm>
              <a:off x="1260244" y="1614803"/>
              <a:ext cx="6919367" cy="996785"/>
              <a:chOff x="1260244" y="1614803"/>
              <a:chExt cx="6919367" cy="996785"/>
            </a:xfrm>
          </p:grpSpPr>
          <p:cxnSp>
            <p:nvCxnSpPr>
              <p:cNvPr id="21" name="Connecteur droit avec flèche 20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avec flèche 21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845615" y="2206204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180 s</a:t>
                </a:r>
                <a:endParaRPr lang="fr-FR" sz="1800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3372222" y="2220295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600 </a:t>
                </a:r>
                <a:endParaRPr lang="fr-FR" sz="1800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042188" y="2225819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780 </a:t>
                </a:r>
                <a:endParaRPr lang="fr-FR" sz="1800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5368441" y="2242256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1200 </a:t>
                </a:r>
                <a:endParaRPr lang="fr-FR" sz="1800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031907" y="2231371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1380 </a:t>
                </a:r>
                <a:endParaRPr lang="fr-FR" sz="1800" dirty="0"/>
              </a:p>
            </p:txBody>
          </p:sp>
          <p:grpSp>
            <p:nvGrpSpPr>
              <p:cNvPr id="29" name="Groupe 28"/>
              <p:cNvGrpSpPr/>
              <p:nvPr/>
            </p:nvGrpSpPr>
            <p:grpSpPr>
              <a:xfrm>
                <a:off x="1717375" y="1780805"/>
                <a:ext cx="5875129" cy="486120"/>
                <a:chOff x="1462564" y="6114680"/>
                <a:chExt cx="5875129" cy="486120"/>
              </a:xfrm>
            </p:grpSpPr>
            <p:sp>
              <p:nvSpPr>
                <p:cNvPr id="30" name="Forme libre 29"/>
                <p:cNvSpPr/>
                <p:nvPr/>
              </p:nvSpPr>
              <p:spPr>
                <a:xfrm>
                  <a:off x="1462564" y="6114680"/>
                  <a:ext cx="2017503" cy="46515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0268" h="465152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  <a:cubicBezTo>
                        <a:pt x="982262" y="466443"/>
                        <a:pt x="360438" y="458390"/>
                        <a:pt x="890268" y="459861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3495795" y="6135828"/>
                  <a:ext cx="2029348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540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cubicBezTo>
                        <a:pt x="976258" y="448341"/>
                        <a:pt x="339804" y="449813"/>
                        <a:pt x="865401" y="451284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Forme libre 31"/>
                <p:cNvSpPr/>
                <p:nvPr/>
              </p:nvSpPr>
              <p:spPr>
                <a:xfrm>
                  <a:off x="5525143" y="6131292"/>
                  <a:ext cx="1812550" cy="46084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5851" h="46084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cubicBezTo>
                        <a:pt x="978361" y="452575"/>
                        <a:pt x="268138" y="461454"/>
                        <a:pt x="795851" y="460809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33" name="Groupe 32"/>
          <p:cNvGrpSpPr/>
          <p:nvPr/>
        </p:nvGrpSpPr>
        <p:grpSpPr>
          <a:xfrm>
            <a:off x="893382" y="3417697"/>
            <a:ext cx="7239000" cy="1491213"/>
            <a:chOff x="1047750" y="1333499"/>
            <a:chExt cx="7239000" cy="1491213"/>
          </a:xfrm>
        </p:grpSpPr>
        <p:sp useBgFill="1">
          <p:nvSpPr>
            <p:cNvPr id="34" name="Rectangle 33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5" name="Groupe 34"/>
            <p:cNvGrpSpPr/>
            <p:nvPr/>
          </p:nvGrpSpPr>
          <p:grpSpPr>
            <a:xfrm>
              <a:off x="1260244" y="1614803"/>
              <a:ext cx="6919367" cy="996785"/>
              <a:chOff x="1260244" y="1614803"/>
              <a:chExt cx="6919367" cy="996785"/>
            </a:xfrm>
          </p:grpSpPr>
          <p:cxnSp>
            <p:nvCxnSpPr>
              <p:cNvPr id="36" name="Connecteur droit avec flèche 35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tangle 37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845615" y="2206204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180 s</a:t>
                </a:r>
                <a:endParaRPr lang="fr-FR" sz="1800" dirty="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3372222" y="2220295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600 </a:t>
                </a:r>
                <a:endParaRPr lang="fr-FR" sz="1800" dirty="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042188" y="2225819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780 </a:t>
                </a:r>
                <a:endParaRPr lang="fr-FR" sz="1800" dirty="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5368441" y="2242256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1200 </a:t>
                </a:r>
                <a:endParaRPr lang="fr-FR" sz="1800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6031907" y="2231371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1380 </a:t>
                </a:r>
                <a:endParaRPr lang="fr-FR" sz="1800" dirty="0"/>
              </a:p>
            </p:txBody>
          </p:sp>
          <p:grpSp>
            <p:nvGrpSpPr>
              <p:cNvPr id="44" name="Groupe 43"/>
              <p:cNvGrpSpPr/>
              <p:nvPr/>
            </p:nvGrpSpPr>
            <p:grpSpPr>
              <a:xfrm>
                <a:off x="1717375" y="1780805"/>
                <a:ext cx="5991085" cy="486120"/>
                <a:chOff x="1462564" y="6114680"/>
                <a:chExt cx="5991085" cy="486120"/>
              </a:xfrm>
            </p:grpSpPr>
            <p:sp>
              <p:nvSpPr>
                <p:cNvPr id="45" name="Forme libre 44"/>
                <p:cNvSpPr/>
                <p:nvPr/>
              </p:nvSpPr>
              <p:spPr>
                <a:xfrm>
                  <a:off x="1462564" y="6114680"/>
                  <a:ext cx="1986768" cy="46938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626023"/>
                    <a:gd name="connsiteY0" fmla="*/ 464024 h 465152"/>
                    <a:gd name="connsiteX1" fmla="*/ 1896 w 626023"/>
                    <a:gd name="connsiteY1" fmla="*/ 0 h 465152"/>
                    <a:gd name="connsiteX2" fmla="*/ 448481 w 626023"/>
                    <a:gd name="connsiteY2" fmla="*/ 5402 h 465152"/>
                    <a:gd name="connsiteX3" fmla="*/ 452432 w 626023"/>
                    <a:gd name="connsiteY3" fmla="*/ 464972 h 465152"/>
                    <a:gd name="connsiteX4" fmla="*/ 609358 w 626023"/>
                    <a:gd name="connsiteY4" fmla="*/ 459861 h 465152"/>
                    <a:gd name="connsiteX0" fmla="*/ 0 w 624315"/>
                    <a:gd name="connsiteY0" fmla="*/ 464024 h 465059"/>
                    <a:gd name="connsiteX1" fmla="*/ 1896 w 624315"/>
                    <a:gd name="connsiteY1" fmla="*/ 0 h 465059"/>
                    <a:gd name="connsiteX2" fmla="*/ 448481 w 624315"/>
                    <a:gd name="connsiteY2" fmla="*/ 5402 h 465059"/>
                    <a:gd name="connsiteX3" fmla="*/ 452432 w 624315"/>
                    <a:gd name="connsiteY3" fmla="*/ 464972 h 465059"/>
                    <a:gd name="connsiteX4" fmla="*/ 597892 w 624315"/>
                    <a:gd name="connsiteY4" fmla="*/ 450336 h 465059"/>
                    <a:gd name="connsiteX0" fmla="*/ 0 w 597892"/>
                    <a:gd name="connsiteY0" fmla="*/ 464024 h 494281"/>
                    <a:gd name="connsiteX1" fmla="*/ 1896 w 597892"/>
                    <a:gd name="connsiteY1" fmla="*/ 0 h 494281"/>
                    <a:gd name="connsiteX2" fmla="*/ 448481 w 597892"/>
                    <a:gd name="connsiteY2" fmla="*/ 5402 h 494281"/>
                    <a:gd name="connsiteX3" fmla="*/ 452432 w 597892"/>
                    <a:gd name="connsiteY3" fmla="*/ 464972 h 494281"/>
                    <a:gd name="connsiteX4" fmla="*/ 479251 w 597892"/>
                    <a:gd name="connsiteY4" fmla="*/ 447901 h 494281"/>
                    <a:gd name="connsiteX5" fmla="*/ 597892 w 597892"/>
                    <a:gd name="connsiteY5" fmla="*/ 450336 h 494281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5033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69386"/>
                    <a:gd name="connsiteX1" fmla="*/ 1896 w 597892"/>
                    <a:gd name="connsiteY1" fmla="*/ 0 h 469386"/>
                    <a:gd name="connsiteX2" fmla="*/ 448481 w 597892"/>
                    <a:gd name="connsiteY2" fmla="*/ 5402 h 469386"/>
                    <a:gd name="connsiteX3" fmla="*/ 452432 w 597892"/>
                    <a:gd name="connsiteY3" fmla="*/ 464972 h 469386"/>
                    <a:gd name="connsiteX4" fmla="*/ 490717 w 597892"/>
                    <a:gd name="connsiteY4" fmla="*/ 466951 h 469386"/>
                    <a:gd name="connsiteX5" fmla="*/ 597892 w 597892"/>
                    <a:gd name="connsiteY5" fmla="*/ 469386 h 469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97892" h="469386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  <a:cubicBezTo>
                        <a:pt x="495780" y="462522"/>
                        <a:pt x="466474" y="469390"/>
                        <a:pt x="490717" y="466951"/>
                      </a:cubicBezTo>
                      <a:cubicBezTo>
                        <a:pt x="514960" y="464512"/>
                        <a:pt x="570475" y="468980"/>
                        <a:pt x="597892" y="469386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476744" y="6135828"/>
                  <a:ext cx="2029349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9813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cubicBezTo>
                        <a:pt x="976258" y="448341"/>
                        <a:pt x="104216" y="440288"/>
                        <a:pt x="629813" y="441759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" name="Forme libre 46"/>
                <p:cNvSpPr/>
                <p:nvPr/>
              </p:nvSpPr>
              <p:spPr>
                <a:xfrm>
                  <a:off x="5525143" y="6131292"/>
                  <a:ext cx="1928506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  <a:gd name="connsiteX0" fmla="*/ 4454 w 632744"/>
                    <a:gd name="connsiteY0" fmla="*/ 458622 h 458622"/>
                    <a:gd name="connsiteX1" fmla="*/ 0 w 632744"/>
                    <a:gd name="connsiteY1" fmla="*/ 948 h 458622"/>
                    <a:gd name="connsiteX2" fmla="*/ 446585 w 632744"/>
                    <a:gd name="connsiteY2" fmla="*/ 0 h 458622"/>
                    <a:gd name="connsiteX3" fmla="*/ 450648 w 632744"/>
                    <a:gd name="connsiteY3" fmla="*/ 453220 h 458622"/>
                    <a:gd name="connsiteX4" fmla="*/ 632744 w 632744"/>
                    <a:gd name="connsiteY4" fmla="*/ 45128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2744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lnTo>
                        <a:pt x="632744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49" name="Groupe 48"/>
          <p:cNvGrpSpPr/>
          <p:nvPr/>
        </p:nvGrpSpPr>
        <p:grpSpPr>
          <a:xfrm>
            <a:off x="833472" y="4846692"/>
            <a:ext cx="7239000" cy="1491213"/>
            <a:chOff x="1047750" y="1333499"/>
            <a:chExt cx="7239000" cy="1491213"/>
          </a:xfrm>
        </p:grpSpPr>
        <p:sp useBgFill="1">
          <p:nvSpPr>
            <p:cNvPr id="50" name="Rectangle 49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1" name="Groupe 50"/>
            <p:cNvGrpSpPr/>
            <p:nvPr/>
          </p:nvGrpSpPr>
          <p:grpSpPr>
            <a:xfrm>
              <a:off x="1260244" y="1614803"/>
              <a:ext cx="6919367" cy="996785"/>
              <a:chOff x="1260244" y="1614803"/>
              <a:chExt cx="6919367" cy="996785"/>
            </a:xfrm>
          </p:grpSpPr>
          <p:cxnSp>
            <p:nvCxnSpPr>
              <p:cNvPr id="52" name="Connecteur droit avec flèche 51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tangle 53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1845615" y="2206204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180 s</a:t>
                </a:r>
                <a:endParaRPr lang="fr-FR" sz="1800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3372222" y="2220295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600 </a:t>
                </a:r>
                <a:endParaRPr lang="fr-FR" sz="1800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4042188" y="2225819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780 </a:t>
                </a:r>
                <a:endParaRPr lang="fr-FR" sz="1800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368441" y="2242256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1200 </a:t>
                </a:r>
                <a:endParaRPr lang="fr-FR" sz="1800" dirty="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031907" y="2231371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1380 </a:t>
                </a:r>
                <a:endParaRPr lang="fr-FR" sz="1800" dirty="0"/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1717374" y="1797417"/>
                <a:ext cx="5874050" cy="469508"/>
                <a:chOff x="1462563" y="6131292"/>
                <a:chExt cx="5874050" cy="469508"/>
              </a:xfrm>
            </p:grpSpPr>
            <p:sp>
              <p:nvSpPr>
                <p:cNvPr id="61" name="Forme libre 60"/>
                <p:cNvSpPr/>
                <p:nvPr/>
              </p:nvSpPr>
              <p:spPr>
                <a:xfrm>
                  <a:off x="1462563" y="6131292"/>
                  <a:ext cx="1998905" cy="44851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626023"/>
                    <a:gd name="connsiteY0" fmla="*/ 464024 h 465152"/>
                    <a:gd name="connsiteX1" fmla="*/ 1896 w 626023"/>
                    <a:gd name="connsiteY1" fmla="*/ 0 h 465152"/>
                    <a:gd name="connsiteX2" fmla="*/ 448481 w 626023"/>
                    <a:gd name="connsiteY2" fmla="*/ 5402 h 465152"/>
                    <a:gd name="connsiteX3" fmla="*/ 452432 w 626023"/>
                    <a:gd name="connsiteY3" fmla="*/ 464972 h 465152"/>
                    <a:gd name="connsiteX4" fmla="*/ 609358 w 626023"/>
                    <a:gd name="connsiteY4" fmla="*/ 459861 h 465152"/>
                    <a:gd name="connsiteX0" fmla="*/ 0 w 624315"/>
                    <a:gd name="connsiteY0" fmla="*/ 464024 h 465059"/>
                    <a:gd name="connsiteX1" fmla="*/ 1896 w 624315"/>
                    <a:gd name="connsiteY1" fmla="*/ 0 h 465059"/>
                    <a:gd name="connsiteX2" fmla="*/ 448481 w 624315"/>
                    <a:gd name="connsiteY2" fmla="*/ 5402 h 465059"/>
                    <a:gd name="connsiteX3" fmla="*/ 452432 w 624315"/>
                    <a:gd name="connsiteY3" fmla="*/ 464972 h 465059"/>
                    <a:gd name="connsiteX4" fmla="*/ 597892 w 624315"/>
                    <a:gd name="connsiteY4" fmla="*/ 450336 h 465059"/>
                    <a:gd name="connsiteX0" fmla="*/ 0 w 597892"/>
                    <a:gd name="connsiteY0" fmla="*/ 464024 h 494281"/>
                    <a:gd name="connsiteX1" fmla="*/ 1896 w 597892"/>
                    <a:gd name="connsiteY1" fmla="*/ 0 h 494281"/>
                    <a:gd name="connsiteX2" fmla="*/ 448481 w 597892"/>
                    <a:gd name="connsiteY2" fmla="*/ 5402 h 494281"/>
                    <a:gd name="connsiteX3" fmla="*/ 452432 w 597892"/>
                    <a:gd name="connsiteY3" fmla="*/ 464972 h 494281"/>
                    <a:gd name="connsiteX4" fmla="*/ 479251 w 597892"/>
                    <a:gd name="connsiteY4" fmla="*/ 447901 h 494281"/>
                    <a:gd name="connsiteX5" fmla="*/ 597892 w 597892"/>
                    <a:gd name="connsiteY5" fmla="*/ 450336 h 494281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5033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69386"/>
                    <a:gd name="connsiteX1" fmla="*/ 1896 w 597892"/>
                    <a:gd name="connsiteY1" fmla="*/ 0 h 469386"/>
                    <a:gd name="connsiteX2" fmla="*/ 448481 w 597892"/>
                    <a:gd name="connsiteY2" fmla="*/ 5402 h 469386"/>
                    <a:gd name="connsiteX3" fmla="*/ 452432 w 597892"/>
                    <a:gd name="connsiteY3" fmla="*/ 464972 h 469386"/>
                    <a:gd name="connsiteX4" fmla="*/ 490717 w 597892"/>
                    <a:gd name="connsiteY4" fmla="*/ 466951 h 469386"/>
                    <a:gd name="connsiteX5" fmla="*/ 597892 w 597892"/>
                    <a:gd name="connsiteY5" fmla="*/ 469386 h 469386"/>
                    <a:gd name="connsiteX0" fmla="*/ 0 w 490717"/>
                    <a:gd name="connsiteY0" fmla="*/ 464024 h 467483"/>
                    <a:gd name="connsiteX1" fmla="*/ 1896 w 490717"/>
                    <a:gd name="connsiteY1" fmla="*/ 0 h 467483"/>
                    <a:gd name="connsiteX2" fmla="*/ 448481 w 490717"/>
                    <a:gd name="connsiteY2" fmla="*/ 5402 h 467483"/>
                    <a:gd name="connsiteX3" fmla="*/ 452432 w 490717"/>
                    <a:gd name="connsiteY3" fmla="*/ 464972 h 467483"/>
                    <a:gd name="connsiteX4" fmla="*/ 490717 w 490717"/>
                    <a:gd name="connsiteY4" fmla="*/ 466951 h 467483"/>
                    <a:gd name="connsiteX0" fmla="*/ 0 w 452432"/>
                    <a:gd name="connsiteY0" fmla="*/ 464024 h 464972"/>
                    <a:gd name="connsiteX1" fmla="*/ 1896 w 452432"/>
                    <a:gd name="connsiteY1" fmla="*/ 0 h 464972"/>
                    <a:gd name="connsiteX2" fmla="*/ 448481 w 452432"/>
                    <a:gd name="connsiteY2" fmla="*/ 5402 h 464972"/>
                    <a:gd name="connsiteX3" fmla="*/ 452432 w 452432"/>
                    <a:gd name="connsiteY3" fmla="*/ 464972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2432" h="464972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476744" y="6135828"/>
                  <a:ext cx="2071869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  <a:gd name="connsiteX0" fmla="*/ 285 w 450661"/>
                    <a:gd name="connsiteY0" fmla="*/ 464972 h 464972"/>
                    <a:gd name="connsiteX1" fmla="*/ 2181 w 450661"/>
                    <a:gd name="connsiteY1" fmla="*/ 948 h 464972"/>
                    <a:gd name="connsiteX2" fmla="*/ 448766 w 450661"/>
                    <a:gd name="connsiteY2" fmla="*/ 0 h 464972"/>
                    <a:gd name="connsiteX3" fmla="*/ 450661 w 450661"/>
                    <a:gd name="connsiteY3" fmla="*/ 446870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066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3" name="Forme libre 62"/>
                <p:cNvSpPr/>
                <p:nvPr/>
              </p:nvSpPr>
              <p:spPr>
                <a:xfrm>
                  <a:off x="5525142" y="6131292"/>
                  <a:ext cx="1811471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  <a:gd name="connsiteX0" fmla="*/ 4454 w 632744"/>
                    <a:gd name="connsiteY0" fmla="*/ 458622 h 458622"/>
                    <a:gd name="connsiteX1" fmla="*/ 0 w 632744"/>
                    <a:gd name="connsiteY1" fmla="*/ 948 h 458622"/>
                    <a:gd name="connsiteX2" fmla="*/ 446585 w 632744"/>
                    <a:gd name="connsiteY2" fmla="*/ 0 h 458622"/>
                    <a:gd name="connsiteX3" fmla="*/ 450648 w 632744"/>
                    <a:gd name="connsiteY3" fmla="*/ 453220 h 458622"/>
                    <a:gd name="connsiteX4" fmla="*/ 632744 w 632744"/>
                    <a:gd name="connsiteY4" fmla="*/ 451284 h 458622"/>
                    <a:gd name="connsiteX0" fmla="*/ 4454 w 457236"/>
                    <a:gd name="connsiteY0" fmla="*/ 458622 h 458622"/>
                    <a:gd name="connsiteX1" fmla="*/ 0 w 457236"/>
                    <a:gd name="connsiteY1" fmla="*/ 948 h 458622"/>
                    <a:gd name="connsiteX2" fmla="*/ 446585 w 457236"/>
                    <a:gd name="connsiteY2" fmla="*/ 0 h 458622"/>
                    <a:gd name="connsiteX3" fmla="*/ 450648 w 457236"/>
                    <a:gd name="connsiteY3" fmla="*/ 453220 h 458622"/>
                    <a:gd name="connsiteX4" fmla="*/ 457236 w 457236"/>
                    <a:gd name="connsiteY4" fmla="*/ 43223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7236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lnTo>
                        <a:pt x="457236" y="43223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1506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0484"/>
            <a:ext cx="7772400" cy="638175"/>
          </a:xfrm>
        </p:spPr>
        <p:txBody>
          <a:bodyPr lIns="90000" rIns="9000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Deux types de systèmes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41500" y="4435934"/>
            <a:ext cx="7061200" cy="1170214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ouverte (BO)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fermée (BF)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3250072"/>
            <a:ext cx="71519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4400" u="sng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Deux niveaux de contrôle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841500" y="1256172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Tout Ou Rien (TOR)</a:t>
            </a:r>
          </a:p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Variable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6147" grpId="0" build="p"/>
      <p:bldP spid="2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65 = 5°C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20) . 5 = 25 °C ou 25 %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25% . 10 = 2.5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8mn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65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20%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46745" y="3840412"/>
            <a:ext cx="162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900556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28346" y="3831378"/>
            <a:ext cx="2289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717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77750" y="6576131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960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308351" y="5535755"/>
            <a:ext cx="3523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25" name="Forme libre 24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942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Tout Ou Rien (TOR)</a:t>
            </a:r>
          </a:p>
        </p:txBody>
      </p:sp>
      <p:sp>
        <p:nvSpPr>
          <p:cNvPr id="11267" name="ZoneTexte 3"/>
          <p:cNvSpPr txBox="1">
            <a:spLocks noChangeArrowheads="1"/>
          </p:cNvSpPr>
          <p:nvPr/>
        </p:nvSpPr>
        <p:spPr bwMode="auto">
          <a:xfrm>
            <a:off x="263525" y="1016000"/>
            <a:ext cx="87503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fonctionne à pleine puissance ou,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ne fonctionne pas.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de type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(ex: contacteur….).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ne pourra se faire que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manière oscillatoire entre des valeurs étant définies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des seuils haut et des seuils bas.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86325"/>
            <a:ext cx="4581525" cy="15224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8" name="Forme libre 27"/>
          <p:cNvSpPr/>
          <p:nvPr/>
        </p:nvSpPr>
        <p:spPr>
          <a:xfrm>
            <a:off x="3362325" y="4581525"/>
            <a:ext cx="3057525" cy="1838325"/>
          </a:xfrm>
          <a:custGeom>
            <a:avLst/>
            <a:gdLst>
              <a:gd name="connsiteX0" fmla="*/ 0 w 3057525"/>
              <a:gd name="connsiteY0" fmla="*/ 1838793 h 1838793"/>
              <a:gd name="connsiteX1" fmla="*/ 895350 w 3057525"/>
              <a:gd name="connsiteY1" fmla="*/ 38568 h 1838793"/>
              <a:gd name="connsiteX2" fmla="*/ 1247775 w 3057525"/>
              <a:gd name="connsiteY2" fmla="*/ 562443 h 1838793"/>
              <a:gd name="connsiteX3" fmla="*/ 1619250 w 3057525"/>
              <a:gd name="connsiteY3" fmla="*/ 38568 h 1838793"/>
              <a:gd name="connsiteX4" fmla="*/ 1962150 w 3057525"/>
              <a:gd name="connsiteY4" fmla="*/ 562443 h 1838793"/>
              <a:gd name="connsiteX5" fmla="*/ 2333625 w 3057525"/>
              <a:gd name="connsiteY5" fmla="*/ 29043 h 1838793"/>
              <a:gd name="connsiteX6" fmla="*/ 2695575 w 3057525"/>
              <a:gd name="connsiteY6" fmla="*/ 562443 h 1838793"/>
              <a:gd name="connsiteX7" fmla="*/ 3057525 w 3057525"/>
              <a:gd name="connsiteY7" fmla="*/ 19518 h 183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7525" h="1838793">
                <a:moveTo>
                  <a:pt x="0" y="1838793"/>
                </a:moveTo>
                <a:cubicBezTo>
                  <a:pt x="343693" y="1045043"/>
                  <a:pt x="687387" y="251293"/>
                  <a:pt x="895350" y="38568"/>
                </a:cubicBezTo>
                <a:cubicBezTo>
                  <a:pt x="1103313" y="-174157"/>
                  <a:pt x="1127125" y="562443"/>
                  <a:pt x="1247775" y="562443"/>
                </a:cubicBezTo>
                <a:cubicBezTo>
                  <a:pt x="1368425" y="562443"/>
                  <a:pt x="1500188" y="38568"/>
                  <a:pt x="1619250" y="38568"/>
                </a:cubicBezTo>
                <a:cubicBezTo>
                  <a:pt x="1738312" y="38568"/>
                  <a:pt x="1843088" y="564030"/>
                  <a:pt x="1962150" y="562443"/>
                </a:cubicBezTo>
                <a:cubicBezTo>
                  <a:pt x="2081212" y="560856"/>
                  <a:pt x="2211388" y="29043"/>
                  <a:pt x="2333625" y="29043"/>
                </a:cubicBezTo>
                <a:cubicBezTo>
                  <a:pt x="2455862" y="29043"/>
                  <a:pt x="2574925" y="564030"/>
                  <a:pt x="2695575" y="562443"/>
                </a:cubicBezTo>
                <a:cubicBezTo>
                  <a:pt x="2816225" y="560855"/>
                  <a:pt x="2936875" y="290186"/>
                  <a:pt x="3057525" y="19518"/>
                </a:cubicBezTo>
              </a:path>
            </a:pathLst>
          </a:cu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1687513" y="4679499"/>
            <a:ext cx="4732337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1619250" y="5073875"/>
            <a:ext cx="473233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400050" y="4395788"/>
            <a:ext cx="12874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haut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30225" y="4964113"/>
            <a:ext cx="11985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bas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4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99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4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4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4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9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49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49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99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99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49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74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1267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28" grpId="0" animBg="1"/>
      <p:bldP spid="37" grpId="0"/>
      <p:bldP spid="4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</a:t>
            </a:r>
            <a:r>
              <a:rPr lang="fr-FR" sz="4400" kern="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Variable</a:t>
            </a:r>
            <a:endParaRPr lang="fr-FR" sz="4400" kern="0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12291" name="ZoneTexte 3"/>
          <p:cNvSpPr txBox="1">
            <a:spLocks noChangeArrowheads="1"/>
          </p:cNvSpPr>
          <p:nvPr/>
        </p:nvSpPr>
        <p:spPr bwMode="auto">
          <a:xfrm>
            <a:off x="274638" y="1016000"/>
            <a:ext cx="8729662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peut fonctionner à toute puissance comprise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le minimum, et le maximum réalisable.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donc capable de moduler l’énergie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envoyée vers l’actionneur (ex: Variateur, gradateur ……)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pourra se faire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manière efficace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autres éléments mis en jeux.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67275"/>
            <a:ext cx="5848350" cy="154146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2765"/>
              <a:gd name="connsiteY0" fmla="*/ 10125 h 10125"/>
              <a:gd name="connsiteX1" fmla="*/ 3316 w 12765"/>
              <a:gd name="connsiteY1" fmla="*/ 10125 h 10125"/>
              <a:gd name="connsiteX2" fmla="*/ 3316 w 12765"/>
              <a:gd name="connsiteY2" fmla="*/ 226 h 10125"/>
              <a:gd name="connsiteX3" fmla="*/ 12765 w 12765"/>
              <a:gd name="connsiteY3" fmla="*/ 0 h 1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5" h="10125">
                <a:moveTo>
                  <a:pt x="0" y="10125"/>
                </a:moveTo>
                <a:lnTo>
                  <a:pt x="3316" y="10125"/>
                </a:lnTo>
                <a:lnTo>
                  <a:pt x="3316" y="226"/>
                </a:lnTo>
                <a:lnTo>
                  <a:pt x="12765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381375" y="4591050"/>
            <a:ext cx="3819525" cy="1809750"/>
          </a:xfrm>
          <a:custGeom>
            <a:avLst/>
            <a:gdLst>
              <a:gd name="connsiteX0" fmla="*/ 0 w 3819525"/>
              <a:gd name="connsiteY0" fmla="*/ 1809463 h 1914904"/>
              <a:gd name="connsiteX1" fmla="*/ 295275 w 3819525"/>
              <a:gd name="connsiteY1" fmla="*/ 1723738 h 1914904"/>
              <a:gd name="connsiteX2" fmla="*/ 1438275 w 3819525"/>
              <a:gd name="connsiteY2" fmla="*/ 56863 h 1914904"/>
              <a:gd name="connsiteX3" fmla="*/ 2438400 w 3819525"/>
              <a:gd name="connsiteY3" fmla="*/ 380713 h 1914904"/>
              <a:gd name="connsiteX4" fmla="*/ 3409950 w 3819525"/>
              <a:gd name="connsiteY4" fmla="*/ 304513 h 1914904"/>
              <a:gd name="connsiteX5" fmla="*/ 3819525 w 3819525"/>
              <a:gd name="connsiteY5" fmla="*/ 275938 h 1914904"/>
              <a:gd name="connsiteX0" fmla="*/ 0 w 3819525"/>
              <a:gd name="connsiteY0" fmla="*/ 1809463 h 1871458"/>
              <a:gd name="connsiteX1" fmla="*/ 295275 w 3819525"/>
              <a:gd name="connsiteY1" fmla="*/ 1723738 h 1871458"/>
              <a:gd name="connsiteX2" fmla="*/ 1438275 w 3819525"/>
              <a:gd name="connsiteY2" fmla="*/ 56863 h 1871458"/>
              <a:gd name="connsiteX3" fmla="*/ 2438400 w 3819525"/>
              <a:gd name="connsiteY3" fmla="*/ 380713 h 1871458"/>
              <a:gd name="connsiteX4" fmla="*/ 3409950 w 3819525"/>
              <a:gd name="connsiteY4" fmla="*/ 304513 h 1871458"/>
              <a:gd name="connsiteX5" fmla="*/ 3819525 w 3819525"/>
              <a:gd name="connsiteY5" fmla="*/ 275938 h 1871458"/>
              <a:gd name="connsiteX0" fmla="*/ 0 w 3819525"/>
              <a:gd name="connsiteY0" fmla="*/ 1809463 h 1809463"/>
              <a:gd name="connsiteX1" fmla="*/ 295275 w 3819525"/>
              <a:gd name="connsiteY1" fmla="*/ 1723738 h 1809463"/>
              <a:gd name="connsiteX2" fmla="*/ 1438275 w 3819525"/>
              <a:gd name="connsiteY2" fmla="*/ 56863 h 1809463"/>
              <a:gd name="connsiteX3" fmla="*/ 2438400 w 3819525"/>
              <a:gd name="connsiteY3" fmla="*/ 380713 h 1809463"/>
              <a:gd name="connsiteX4" fmla="*/ 3409950 w 3819525"/>
              <a:gd name="connsiteY4" fmla="*/ 304513 h 1809463"/>
              <a:gd name="connsiteX5" fmla="*/ 3819525 w 3819525"/>
              <a:gd name="connsiteY5" fmla="*/ 275938 h 180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9525" h="1809463">
                <a:moveTo>
                  <a:pt x="0" y="1809463"/>
                </a:moveTo>
                <a:cubicBezTo>
                  <a:pt x="246856" y="1779300"/>
                  <a:pt x="46038" y="1834863"/>
                  <a:pt x="295275" y="1723738"/>
                </a:cubicBezTo>
                <a:cubicBezTo>
                  <a:pt x="544512" y="1612613"/>
                  <a:pt x="1081088" y="280700"/>
                  <a:pt x="1438275" y="56863"/>
                </a:cubicBezTo>
                <a:cubicBezTo>
                  <a:pt x="1795462" y="-166974"/>
                  <a:pt x="2109788" y="339438"/>
                  <a:pt x="2438400" y="380713"/>
                </a:cubicBezTo>
                <a:cubicBezTo>
                  <a:pt x="2767012" y="421988"/>
                  <a:pt x="3409950" y="304513"/>
                  <a:pt x="3409950" y="304513"/>
                </a:cubicBezTo>
                <a:lnTo>
                  <a:pt x="3819525" y="275938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2291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37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37500" cy="7905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idx="1"/>
          </p:nvPr>
        </p:nvSpPr>
        <p:spPr>
          <a:xfrm>
            <a:off x="442913" y="1062038"/>
            <a:ext cx="8701087" cy="3043237"/>
          </a:xfrm>
        </p:spPr>
        <p:txBody>
          <a:bodyPr/>
          <a:lstStyle/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il répond « au mieux » à cette consigne sans avoir de retour l’informant sur le résultat de cette consigne et des paramètres pouvant influer sur le fonctionnement.</a:t>
            </a:r>
          </a:p>
          <a:p>
            <a:pPr marL="34925" indent="0" algn="ctr" eaLnBrk="1" hangingPunct="1">
              <a:buFont typeface="Wingdings 2" pitchFamily="18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</p:txBody>
      </p:sp>
      <p:sp>
        <p:nvSpPr>
          <p:cNvPr id="8196" name="Rectangle 1028"/>
          <p:cNvSpPr>
            <a:spLocks noChangeArrowheads="1"/>
          </p:cNvSpPr>
          <p:nvPr/>
        </p:nvSpPr>
        <p:spPr bwMode="auto">
          <a:xfrm>
            <a:off x="2571963" y="4191000"/>
            <a:ext cx="1981200" cy="1317171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3317" name="AutoShape 1030"/>
          <p:cNvSpPr>
            <a:spLocks noChangeArrowheads="1"/>
          </p:cNvSpPr>
          <p:nvPr/>
        </p:nvSpPr>
        <p:spPr bwMode="auto">
          <a:xfrm>
            <a:off x="1" y="4429125"/>
            <a:ext cx="2552699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3318" name="AutoShape 1032"/>
          <p:cNvSpPr>
            <a:spLocks noChangeArrowheads="1"/>
          </p:cNvSpPr>
          <p:nvPr/>
        </p:nvSpPr>
        <p:spPr bwMode="auto">
          <a:xfrm>
            <a:off x="4578563" y="4429125"/>
            <a:ext cx="4565437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Résultat sans contrôle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2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6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6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6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3315" grpId="0" uiExpand="1" build="p"/>
      <p:bldP spid="8196" grpId="0" animBg="1"/>
      <p:bldP spid="13317" grpId="0" animBg="1"/>
      <p:bldP spid="133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562225" y="2133601"/>
            <a:ext cx="2286000" cy="275431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47625" y="2669804"/>
            <a:ext cx="251460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Consigne 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Four  60°</a:t>
            </a:r>
          </a:p>
        </p:txBody>
      </p:sp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température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848225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>
        <p:nvSpPr>
          <p:cNvPr id="10" name="Freeform 106"/>
          <p:cNvSpPr>
            <a:spLocks/>
          </p:cNvSpPr>
          <p:nvPr/>
        </p:nvSpPr>
        <p:spPr bwMode="auto">
          <a:xfrm>
            <a:off x="2709645" y="3857625"/>
            <a:ext cx="1967130" cy="930277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chute de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" name="AutoShape 24"/>
          <p:cNvSpPr>
            <a:spLocks noChangeArrowheads="1"/>
          </p:cNvSpPr>
          <p:nvPr/>
        </p:nvSpPr>
        <p:spPr bwMode="auto">
          <a:xfrm rot="18862461">
            <a:off x="4289307" y="161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 rot="3573265">
            <a:off x="630689" y="-21986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4848225" y="2669804"/>
            <a:ext cx="428625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 60°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4852988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 useBgFill="1">
        <p:nvSpPr>
          <p:cNvPr id="18" name="AutoShape 24"/>
          <p:cNvSpPr>
            <a:spLocks noChangeArrowheads="1"/>
          </p:cNvSpPr>
          <p:nvPr/>
        </p:nvSpPr>
        <p:spPr bwMode="auto">
          <a:xfrm rot="18862461">
            <a:off x="4232329" y="-1541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6925" y="535182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AutoShape 24"/>
          <p:cNvSpPr>
            <a:spLocks noChangeArrowheads="1"/>
          </p:cNvSpPr>
          <p:nvPr/>
        </p:nvSpPr>
        <p:spPr bwMode="auto">
          <a:xfrm rot="3527392">
            <a:off x="595341" y="-42144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ctangle 1026"/>
          <p:cNvSpPr txBox="1">
            <a:spLocks noChangeArrowheads="1"/>
          </p:cNvSpPr>
          <p:nvPr/>
        </p:nvSpPr>
        <p:spPr>
          <a:xfrm>
            <a:off x="0" y="0"/>
            <a:ext cx="7937500" cy="7905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 autoUpdateAnimBg="0"/>
      <p:bldP spid="9226" grpId="0" animBg="1" autoUpdateAnimBg="0"/>
      <p:bldP spid="9246" grpId="0" animBg="1" autoUpdateAnimBg="0"/>
      <p:bldP spid="9227" grpId="0" animBg="1" autoUpdateAnimBg="0"/>
      <p:bldP spid="10" grpId="0" animBg="1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8" grpId="0" animBg="1" autoUpdateAnimBg="0"/>
      <p:bldP spid="2" grpId="0"/>
      <p:bldP spid="19" grpId="0" animBg="1" autoUpdateAnimBg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0"/>
            <a:ext cx="7467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96900" y="1382713"/>
            <a:ext cx="8166100" cy="4114800"/>
          </a:xfrm>
        </p:spPr>
        <p:txBody>
          <a:bodyPr/>
          <a:lstStyle/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</a:t>
            </a:r>
            <a:b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répond « au mieux » à cette consigne. </a:t>
            </a: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Grâce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un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sera informé du résultat produit par cette consigne et des perturbations éventuelles.</a:t>
            </a:r>
          </a:p>
          <a:p>
            <a:pPr algn="ctr" eaLnBrk="1" hangingPunct="1">
              <a:buFont typeface="Wingdings" pitchFamily="2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  <a:p>
            <a:pPr eaLnBrk="1" hangingPunct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397250" y="4488656"/>
            <a:ext cx="1981200" cy="1183164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contourW="12700"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1339850" y="4414520"/>
            <a:ext cx="1981200" cy="6761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5454650" y="4488656"/>
            <a:ext cx="1981200" cy="76406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2528817" y="5062220"/>
            <a:ext cx="3711964" cy="918637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8677" h="918637">
                <a:moveTo>
                  <a:pt x="4054864" y="0"/>
                </a:moveTo>
                <a:cubicBezTo>
                  <a:pt x="4068834" y="217805"/>
                  <a:pt x="4082804" y="435610"/>
                  <a:pt x="4039624" y="579120"/>
                </a:cubicBezTo>
                <a:cubicBezTo>
                  <a:pt x="3996444" y="722630"/>
                  <a:pt x="3924054" y="807720"/>
                  <a:pt x="3795784" y="861060"/>
                </a:cubicBezTo>
                <a:cubicBezTo>
                  <a:pt x="3667514" y="914400"/>
                  <a:pt x="3833884" y="890270"/>
                  <a:pt x="3270004" y="899160"/>
                </a:cubicBezTo>
                <a:cubicBezTo>
                  <a:pt x="2706124" y="908050"/>
                  <a:pt x="947174" y="927100"/>
                  <a:pt x="412504" y="914400"/>
                </a:cubicBezTo>
                <a:cubicBezTo>
                  <a:pt x="-122166" y="901700"/>
                  <a:pt x="-10406" y="467360"/>
                  <a:pt x="61984" y="365760"/>
                </a:cubicBezTo>
                <a:cubicBezTo>
                  <a:pt x="134374" y="264160"/>
                  <a:pt x="490609" y="284480"/>
                  <a:pt x="846844" y="304800"/>
                </a:cubicBezTo>
              </a:path>
            </a:pathLst>
          </a:custGeom>
          <a:noFill/>
          <a:ln w="254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1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6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8435" grpId="0" uiExpand="1" build="p"/>
      <p:bldP spid="14342" grpId="0" animBg="1"/>
      <p:bldP spid="18437" grpId="0" animBg="1"/>
      <p:bldP spid="18438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CE_TITLE" val="Contrôle systèmes 5"/>
  <p:tag name="GENSWF_OUTPUT_FILE_NAME" val="Contrôle systèmes 5"/>
  <p:tag name="ISPRING_RESOURCE_PATHS_HASH_2" val="c81e1ee8583964fe13915c02871b34b14af5176"/>
</p:tagLst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4691</TotalTime>
  <Words>2641</Words>
  <Application>Microsoft Office PowerPoint</Application>
  <PresentationFormat>Affichage à l'écran (4:3)</PresentationFormat>
  <Paragraphs>650</Paragraphs>
  <Slides>40</Slides>
  <Notes>33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Technique</vt:lpstr>
      <vt:lpstr>Contrôle  systèmes</vt:lpstr>
      <vt:lpstr>Asservissement</vt:lpstr>
      <vt:lpstr>Présentation PowerPoint</vt:lpstr>
      <vt:lpstr>Deux types de systèmes</vt:lpstr>
      <vt:lpstr>Système Tout Ou Rien (TOR)</vt:lpstr>
      <vt:lpstr>Système Variable</vt:lpstr>
      <vt:lpstr>Système en boucle ouverte</vt:lpstr>
      <vt:lpstr>Présentation PowerPoint</vt:lpstr>
      <vt:lpstr>Système en boucle fermée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fonctionnel régulation</vt:lpstr>
      <vt:lpstr>Présentation PowerPoint</vt:lpstr>
      <vt:lpstr>Les différents types de réponses des systèmes.</vt:lpstr>
      <vt:lpstr>Les différents types de réponses des systèmes.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Contrôle systèmes</dc:title>
  <dc:creator>. SEGUIN</dc:creator>
  <cp:lastModifiedBy>Philippe</cp:lastModifiedBy>
  <cp:revision>87</cp:revision>
  <dcterms:created xsi:type="dcterms:W3CDTF">2004-05-18T14:08:01Z</dcterms:created>
  <dcterms:modified xsi:type="dcterms:W3CDTF">2013-05-04T16:14:11Z</dcterms:modified>
</cp:coreProperties>
</file>